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2" r:id="rId4"/>
    <p:sldId id="263" r:id="rId5"/>
    <p:sldId id="266" r:id="rId6"/>
    <p:sldId id="275" r:id="rId7"/>
    <p:sldId id="257" r:id="rId8"/>
    <p:sldId id="267" r:id="rId9"/>
    <p:sldId id="268" r:id="rId10"/>
    <p:sldId id="269" r:id="rId11"/>
    <p:sldId id="265" r:id="rId12"/>
    <p:sldId id="264" r:id="rId13"/>
    <p:sldId id="258" r:id="rId14"/>
    <p:sldId id="272" r:id="rId15"/>
    <p:sldId id="270" r:id="rId16"/>
    <p:sldId id="271" r:id="rId17"/>
    <p:sldId id="259" r:id="rId18"/>
    <p:sldId id="260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DACB4-3CA0-8844-80F1-41F368F5B4C1}" type="datetimeFigureOut">
              <a:rPr lang="en-US" smtClean="0"/>
              <a:t>2/12/18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D7B82-6912-5F4F-848E-B6CA0A828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3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7B82-6912-5F4F-848E-B6CA0A828A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0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5ECC-0ED7-D149-A69F-9598B0B7BC58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3993-7655-1447-8C62-D40706D0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4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5ECC-0ED7-D149-A69F-9598B0B7BC58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3993-7655-1447-8C62-D40706D0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0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5ECC-0ED7-D149-A69F-9598B0B7BC58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3993-7655-1447-8C62-D40706D0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5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5ECC-0ED7-D149-A69F-9598B0B7BC58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3993-7655-1447-8C62-D40706D0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7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5ECC-0ED7-D149-A69F-9598B0B7BC58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3993-7655-1447-8C62-D40706D0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5ECC-0ED7-D149-A69F-9598B0B7BC58}" type="datetimeFigureOut">
              <a:rPr lang="en-US" smtClean="0"/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3993-7655-1447-8C62-D40706D0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3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5ECC-0ED7-D149-A69F-9598B0B7BC58}" type="datetimeFigureOut">
              <a:rPr lang="en-US" smtClean="0"/>
              <a:t>2/12/18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3993-7655-1447-8C62-D40706D0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3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5ECC-0ED7-D149-A69F-9598B0B7BC58}" type="datetimeFigureOut">
              <a:rPr lang="en-US" smtClean="0"/>
              <a:t>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3993-7655-1447-8C62-D40706D0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0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5ECC-0ED7-D149-A69F-9598B0B7BC58}" type="datetimeFigureOut">
              <a:rPr lang="en-US" smtClean="0"/>
              <a:t>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3993-7655-1447-8C62-D40706D0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9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5ECC-0ED7-D149-A69F-9598B0B7BC58}" type="datetimeFigureOut">
              <a:rPr lang="en-US" smtClean="0"/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3993-7655-1447-8C62-D40706D0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0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5ECC-0ED7-D149-A69F-9598B0B7BC58}" type="datetimeFigureOut">
              <a:rPr lang="en-US" smtClean="0"/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3993-7655-1447-8C62-D40706D0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1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85ECC-0ED7-D149-A69F-9598B0B7BC58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33993-7655-1447-8C62-D40706D0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1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chnologystudent.com/equip1/vernier3.ht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chnologystudent.com/equip1/vernier3.h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9291253" TargetMode="External"/><Relationship Id="rId4" Type="http://schemas.openxmlformats.org/officeDocument/2006/relationships/hyperlink" Target="http://www.technologystudent.com/equip1/vernier3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stor.org/stable/388445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0021329" TargetMode="External"/><Relationship Id="rId4" Type="http://schemas.openxmlformats.org/officeDocument/2006/relationships/hyperlink" Target="http://www.ableweb.org/volumes/vol-20/1-colton/scalingtutorial/isometric.html" TargetMode="External"/><Relationship Id="rId5" Type="http://schemas.openxmlformats.org/officeDocument/2006/relationships/hyperlink" Target="https://prezi.com/fo3r0no5mpwb/isometric-vs-allometric-growth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logy.arizona.edu/biomath/tutorials/applications/Allometry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596"/>
            <a:ext cx="7772400" cy="1470025"/>
          </a:xfrm>
        </p:spPr>
        <p:txBody>
          <a:bodyPr/>
          <a:lstStyle/>
          <a:p>
            <a:r>
              <a:rPr lang="en-US" dirty="0" err="1" smtClean="0"/>
              <a:t>Alometría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JA </a:t>
            </a:r>
            <a:r>
              <a:rPr lang="en-US" dirty="0" err="1" smtClean="0"/>
              <a:t>Cardé</a:t>
            </a:r>
            <a:r>
              <a:rPr lang="en-US" dirty="0" smtClean="0"/>
              <a:t>, PhD</a:t>
            </a:r>
          </a:p>
          <a:p>
            <a:r>
              <a:rPr lang="en-US" dirty="0" err="1" smtClean="0"/>
              <a:t>Biol</a:t>
            </a:r>
            <a:r>
              <a:rPr lang="en-US" dirty="0" smtClean="0"/>
              <a:t> 3030 – Lab </a:t>
            </a:r>
            <a:r>
              <a:rPr lang="en-US" dirty="0" err="1" smtClean="0"/>
              <a:t>Biología</a:t>
            </a:r>
            <a:r>
              <a:rPr lang="en-US" dirty="0" smtClean="0"/>
              <a:t> del </a:t>
            </a:r>
            <a:r>
              <a:rPr lang="en-US" dirty="0" err="1" smtClean="0"/>
              <a:t>Desarrollo</a:t>
            </a:r>
            <a:endParaRPr lang="en-US" dirty="0" smtClean="0"/>
          </a:p>
          <a:p>
            <a:r>
              <a:rPr lang="en-US" dirty="0" smtClean="0"/>
              <a:t>Universidad de Puerto Rico, Aguadilla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250824"/>
            <a:ext cx="5828921" cy="253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9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Gráfica</a:t>
            </a:r>
            <a:r>
              <a:rPr lang="en-US" dirty="0" smtClean="0"/>
              <a:t> de los </a:t>
            </a:r>
            <a:r>
              <a:rPr lang="en-US" dirty="0" err="1" smtClean="0"/>
              <a:t>logaritmos</a:t>
            </a:r>
            <a:r>
              <a:rPr lang="en-US" dirty="0" smtClean="0"/>
              <a:t> de X y 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 </a:t>
            </a:r>
            <a:r>
              <a:rPr lang="en-US" dirty="0" err="1" smtClean="0"/>
              <a:t>distintas</a:t>
            </a:r>
            <a:r>
              <a:rPr lang="en-US" dirty="0" smtClean="0"/>
              <a:t> </a:t>
            </a:r>
            <a:r>
              <a:rPr lang="en-US" dirty="0" err="1" smtClean="0"/>
              <a:t>etapas</a:t>
            </a:r>
            <a:r>
              <a:rPr lang="en-US" dirty="0" smtClean="0"/>
              <a:t> de </a:t>
            </a:r>
            <a:r>
              <a:rPr lang="en-US" dirty="0" err="1" smtClean="0"/>
              <a:t>crecimiento</a:t>
            </a:r>
            <a:endParaRPr lang="en-US" dirty="0" smtClean="0"/>
          </a:p>
          <a:p>
            <a:r>
              <a:rPr lang="en-US" dirty="0" err="1" smtClean="0"/>
              <a:t>Línea</a:t>
            </a:r>
            <a:r>
              <a:rPr lang="en-US" dirty="0" smtClean="0"/>
              <a:t> recta con m= k y el </a:t>
            </a:r>
            <a:r>
              <a:rPr lang="en-US" dirty="0" err="1" smtClean="0"/>
              <a:t>intercepto</a:t>
            </a:r>
            <a:r>
              <a:rPr lang="en-US" dirty="0" smtClean="0"/>
              <a:t> en Y </a:t>
            </a:r>
            <a:r>
              <a:rPr lang="en-US" dirty="0" err="1" smtClean="0"/>
              <a:t>es</a:t>
            </a:r>
            <a:r>
              <a:rPr lang="en-US" dirty="0" smtClean="0"/>
              <a:t> el log</a:t>
            </a:r>
            <a:r>
              <a:rPr lang="en-US" baseline="-25000" dirty="0" smtClean="0"/>
              <a:t>10</a:t>
            </a:r>
            <a:r>
              <a:rPr lang="en-US" dirty="0" smtClean="0"/>
              <a:t>B</a:t>
            </a:r>
          </a:p>
          <a:p>
            <a:r>
              <a:rPr lang="en-US" dirty="0" smtClean="0"/>
              <a:t>Este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analizar</a:t>
            </a:r>
            <a:r>
              <a:rPr lang="en-US" dirty="0" smtClean="0"/>
              <a:t> el </a:t>
            </a:r>
            <a:r>
              <a:rPr lang="en-US" dirty="0" err="1" smtClean="0"/>
              <a:t>crecimiento</a:t>
            </a:r>
            <a:r>
              <a:rPr lang="en-US" dirty="0" smtClean="0"/>
              <a:t> de </a:t>
            </a:r>
            <a:r>
              <a:rPr lang="en-US" dirty="0" err="1" smtClean="0"/>
              <a:t>organismos</a:t>
            </a:r>
            <a:r>
              <a:rPr lang="en-US" dirty="0" smtClean="0"/>
              <a:t> o </a:t>
            </a:r>
            <a:r>
              <a:rPr lang="en-US" dirty="0" err="1" smtClean="0"/>
              <a:t>partes</a:t>
            </a:r>
            <a:r>
              <a:rPr lang="en-US" dirty="0" smtClean="0"/>
              <a:t> sin saber la </a:t>
            </a:r>
            <a:r>
              <a:rPr lang="en-US" dirty="0" err="1" smtClean="0"/>
              <a:t>edad</a:t>
            </a:r>
            <a:r>
              <a:rPr lang="en-US" dirty="0" smtClean="0"/>
              <a:t>, </a:t>
            </a:r>
            <a:r>
              <a:rPr lang="en-US" dirty="0" err="1" smtClean="0"/>
              <a:t>porque</a:t>
            </a:r>
            <a:r>
              <a:rPr lang="en-US" dirty="0" smtClean="0"/>
              <a:t> no </a:t>
            </a:r>
            <a:r>
              <a:rPr lang="en-US" dirty="0" err="1" smtClean="0"/>
              <a:t>considera</a:t>
            </a:r>
            <a:r>
              <a:rPr lang="en-US" dirty="0" smtClean="0"/>
              <a:t> el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A</a:t>
            </a:r>
            <a:r>
              <a:rPr lang="en-US" dirty="0" err="1" smtClean="0"/>
              <a:t>plica</a:t>
            </a:r>
            <a:r>
              <a:rPr lang="en-US" dirty="0" smtClean="0"/>
              <a:t> a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medidas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volumen</a:t>
            </a:r>
            <a:r>
              <a:rPr lang="en-US" dirty="0" smtClean="0"/>
              <a:t> y peso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Y a </a:t>
            </a:r>
            <a:r>
              <a:rPr lang="en-US" dirty="0" err="1" smtClean="0"/>
              <a:t>nivel</a:t>
            </a:r>
            <a:r>
              <a:rPr lang="en-US" dirty="0" smtClean="0"/>
              <a:t> </a:t>
            </a:r>
            <a:r>
              <a:rPr lang="en-US" dirty="0" err="1" smtClean="0"/>
              <a:t>célular</a:t>
            </a:r>
            <a:r>
              <a:rPr lang="en-US" dirty="0" smtClean="0"/>
              <a:t>/molecular?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3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Crecimiento</a:t>
            </a:r>
            <a:r>
              <a:rPr lang="en-US" dirty="0" smtClean="0"/>
              <a:t> en </a:t>
            </a:r>
            <a:r>
              <a:rPr lang="en-US" dirty="0" err="1" smtClean="0"/>
              <a:t>Humanos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err="1"/>
              <a:t>Examinaremos</a:t>
            </a:r>
            <a:r>
              <a:rPr lang="en-US" dirty="0"/>
              <a:t> </a:t>
            </a:r>
            <a:r>
              <a:rPr lang="en-US" dirty="0" err="1"/>
              <a:t>crecimiento</a:t>
            </a:r>
            <a:r>
              <a:rPr lang="en-US" dirty="0"/>
              <a:t> de </a:t>
            </a:r>
            <a:r>
              <a:rPr lang="en-US" dirty="0" err="1"/>
              <a:t>organismos</a:t>
            </a:r>
            <a:r>
              <a:rPr lang="en-US" dirty="0"/>
              <a:t> o </a:t>
            </a:r>
            <a:r>
              <a:rPr lang="en-US" dirty="0" err="1"/>
              <a:t>frutos</a:t>
            </a:r>
            <a:r>
              <a:rPr lang="en-US" dirty="0"/>
              <a:t> u </a:t>
            </a:r>
            <a:r>
              <a:rPr lang="en-US" dirty="0" err="1"/>
              <a:t>hojas</a:t>
            </a:r>
            <a:r>
              <a:rPr lang="en-US" dirty="0"/>
              <a:t> u </a:t>
            </a:r>
            <a:r>
              <a:rPr lang="en-US" dirty="0" err="1"/>
              <a:t>oprganismos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Analizaremos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alometria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/>
          <a:srcRect l="-53" r="357" b="3103"/>
          <a:stretch/>
        </p:blipFill>
        <p:spPr>
          <a:xfrm>
            <a:off x="69182" y="1169806"/>
            <a:ext cx="8919968" cy="40195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221110"/>
            <a:ext cx="853195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/>
              <a:t>Examinaremos</a:t>
            </a:r>
            <a:r>
              <a:rPr lang="en-US" sz="2400" dirty="0"/>
              <a:t> </a:t>
            </a:r>
            <a:r>
              <a:rPr lang="en-US" sz="2400" dirty="0" err="1"/>
              <a:t>crecimiento</a:t>
            </a:r>
            <a:r>
              <a:rPr lang="en-US" sz="2400" dirty="0"/>
              <a:t> de </a:t>
            </a:r>
            <a:r>
              <a:rPr lang="en-US" sz="2400" dirty="0" err="1"/>
              <a:t>organismos</a:t>
            </a:r>
            <a:r>
              <a:rPr lang="en-US" sz="2400" dirty="0"/>
              <a:t> o </a:t>
            </a:r>
            <a:r>
              <a:rPr lang="en-US" sz="2400" dirty="0" err="1"/>
              <a:t>frutos</a:t>
            </a:r>
            <a:r>
              <a:rPr lang="en-US" sz="2400" dirty="0"/>
              <a:t> u </a:t>
            </a:r>
            <a:r>
              <a:rPr lang="en-US" sz="2400" dirty="0" err="1"/>
              <a:t>hojas</a:t>
            </a:r>
            <a:r>
              <a:rPr lang="en-US" sz="2400" dirty="0"/>
              <a:t> u </a:t>
            </a:r>
            <a:r>
              <a:rPr lang="en-US" sz="2400" dirty="0" err="1"/>
              <a:t>oprganismos</a:t>
            </a:r>
            <a:r>
              <a:rPr lang="en-US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Analizaremos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determinar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hay </a:t>
            </a:r>
            <a:r>
              <a:rPr lang="en-US" sz="2400" dirty="0" err="1" smtClean="0"/>
              <a:t>alometría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438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Materiales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17638"/>
            <a:ext cx="8229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/>
              <a:t>Papel</a:t>
            </a:r>
            <a:r>
              <a:rPr lang="en-US" sz="2400" dirty="0" smtClean="0"/>
              <a:t> de </a:t>
            </a:r>
            <a:r>
              <a:rPr lang="en-US" sz="2400" dirty="0" err="1" smtClean="0"/>
              <a:t>gráfica</a:t>
            </a:r>
            <a:r>
              <a:rPr lang="en-US" sz="2400" dirty="0" smtClean="0"/>
              <a:t>, </a:t>
            </a:r>
            <a:r>
              <a:rPr lang="en-US" sz="2400" dirty="0" err="1" smtClean="0"/>
              <a:t>milimetrado</a:t>
            </a:r>
            <a:r>
              <a:rPr lang="en-US" sz="2400" dirty="0" smtClean="0"/>
              <a:t>, </a:t>
            </a:r>
            <a:r>
              <a:rPr lang="en-US" sz="2400" dirty="0" err="1" smtClean="0"/>
              <a:t>lapices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Regla</a:t>
            </a:r>
            <a:r>
              <a:rPr lang="en-US" sz="2400" dirty="0" smtClean="0"/>
              <a:t>, caliper </a:t>
            </a:r>
            <a:r>
              <a:rPr lang="en-US" sz="2400" dirty="0" err="1" smtClean="0">
                <a:hlinkClick r:id="rId2"/>
              </a:rPr>
              <a:t>vernier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Calculadora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10 </a:t>
            </a:r>
            <a:r>
              <a:rPr lang="en-US" sz="2400" dirty="0" err="1" smtClean="0"/>
              <a:t>órganos</a:t>
            </a:r>
            <a:r>
              <a:rPr lang="en-US" sz="2400" dirty="0" smtClean="0"/>
              <a:t> y/u </a:t>
            </a:r>
            <a:r>
              <a:rPr lang="en-US" sz="2400" dirty="0" err="1" smtClean="0"/>
              <a:t>organismos</a:t>
            </a:r>
            <a:r>
              <a:rPr lang="en-US" sz="2400" dirty="0" smtClean="0"/>
              <a:t> en 5 </a:t>
            </a:r>
            <a:r>
              <a:rPr lang="en-US" sz="2400" dirty="0" err="1" smtClean="0"/>
              <a:t>etapas</a:t>
            </a:r>
            <a:r>
              <a:rPr lang="en-US" sz="2400" dirty="0" smtClean="0"/>
              <a:t> de </a:t>
            </a:r>
            <a:r>
              <a:rPr lang="en-US" sz="2400" dirty="0" err="1" smtClean="0"/>
              <a:t>crecimiento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400" y="4559300"/>
            <a:ext cx="3530600" cy="229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20342"/>
            <a:ext cx="24257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455" y="4103531"/>
            <a:ext cx="37211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90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Procedimiento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0410"/>
            <a:ext cx="8475133" cy="5257800"/>
          </a:xfrm>
        </p:spPr>
        <p:txBody>
          <a:bodyPr>
            <a:normAutofit/>
          </a:bodyPr>
          <a:lstStyle/>
          <a:p>
            <a:pPr lvl="0"/>
            <a:r>
              <a:rPr lang="es-ES_tradnl" dirty="0"/>
              <a:t>Sobre un papel milimetrado se coloca el organismo u órgano a medir.</a:t>
            </a:r>
            <a:endParaRPr lang="en-US" dirty="0"/>
          </a:p>
          <a:p>
            <a:pPr lvl="0"/>
            <a:r>
              <a:rPr lang="es-ES_tradnl" dirty="0"/>
              <a:t>Marque los puntos mas sobresalientes a lo largo de la línea media y a lo ancho del órgano y organismo, se obtendrán dos medidas.</a:t>
            </a:r>
            <a:endParaRPr lang="en-US" dirty="0"/>
          </a:p>
          <a:p>
            <a:pPr lvl="0"/>
            <a:r>
              <a:rPr lang="es-ES_tradnl" dirty="0"/>
              <a:t>Se retira el espécimen y se mide las distancias entre las marcas en el papel en </a:t>
            </a:r>
            <a:r>
              <a:rPr lang="es-ES_tradnl" dirty="0" err="1"/>
              <a:t>mm</a:t>
            </a:r>
            <a:r>
              <a:rPr lang="es-ES_tradnl" dirty="0" err="1" smtClean="0"/>
              <a:t>.</a:t>
            </a:r>
            <a:r>
              <a:rPr lang="es-ES_tradnl" dirty="0" smtClean="0"/>
              <a:t> </a:t>
            </a:r>
          </a:p>
          <a:p>
            <a:pPr lvl="0"/>
            <a:r>
              <a:rPr lang="es-ES_tradnl" dirty="0" smtClean="0"/>
              <a:t>Esto se puede hacer con </a:t>
            </a:r>
            <a:r>
              <a:rPr lang="es-ES_tradnl" dirty="0" err="1" smtClean="0"/>
              <a:t>caliper</a:t>
            </a:r>
            <a:r>
              <a:rPr lang="es-ES_tradnl" dirty="0" smtClean="0"/>
              <a:t> </a:t>
            </a:r>
            <a:r>
              <a:rPr lang="es-ES_tradnl" dirty="0" smtClean="0">
                <a:hlinkClick r:id="rId2"/>
              </a:rPr>
              <a:t>vernier </a:t>
            </a:r>
            <a:r>
              <a:rPr lang="es-ES_tradnl" dirty="0" smtClean="0"/>
              <a:t> directamente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32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Procedimiento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410"/>
            <a:ext cx="8229600" cy="5257800"/>
          </a:xfrm>
        </p:spPr>
        <p:txBody>
          <a:bodyPr>
            <a:normAutofit/>
          </a:bodyPr>
          <a:lstStyle/>
          <a:p>
            <a:pPr lvl="0"/>
            <a:r>
              <a:rPr lang="es-ES_tradnl" dirty="0" smtClean="0"/>
              <a:t>Repetir </a:t>
            </a:r>
            <a:r>
              <a:rPr lang="es-ES_tradnl" dirty="0"/>
              <a:t>esto para cada uno de los 10 especímenes de cada una de las 5 distintas etapas, y obtenga el promedio para cada etapa.</a:t>
            </a:r>
            <a:endParaRPr lang="en-US" dirty="0"/>
          </a:p>
          <a:p>
            <a:pPr lvl="0"/>
            <a:r>
              <a:rPr lang="es-ES_tradnl" dirty="0"/>
              <a:t>Anote los datos en la siguiente tabla.</a:t>
            </a:r>
            <a:endParaRPr lang="en-US" dirty="0"/>
          </a:p>
          <a:p>
            <a:pPr lvl="0"/>
            <a:r>
              <a:rPr lang="es-ES_tradnl" dirty="0"/>
              <a:t>Prepare una gráfica en papel milimetrado lineal utilizando los logaritmos de los promedios. Si los puntos caen en una línea mas o menos recta, encuentre el valor de k y el log</a:t>
            </a:r>
            <a:r>
              <a:rPr lang="es-ES_tradnl" baseline="-25000" dirty="0"/>
              <a:t>10</a:t>
            </a:r>
            <a:r>
              <a:rPr lang="es-ES_tradnl" dirty="0"/>
              <a:t>b.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21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Resultados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 =_________      Log</a:t>
            </a:r>
            <a:r>
              <a:rPr lang="en-US" baseline="-25000" dirty="0" smtClean="0"/>
              <a:t>10</a:t>
            </a:r>
            <a:r>
              <a:rPr lang="en-US" dirty="0" smtClean="0"/>
              <a:t>B_________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489312"/>
              </p:ext>
            </p:extLst>
          </p:nvPr>
        </p:nvGraphicFramePr>
        <p:xfrm>
          <a:off x="457200" y="1600200"/>
          <a:ext cx="82295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Etapa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Ancho</a:t>
                      </a:r>
                      <a:r>
                        <a:rPr lang="en-US" baseline="0" dirty="0" smtClean="0"/>
                        <a:t>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Prome</a:t>
                      </a:r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</a:t>
                      </a:r>
                      <a:r>
                        <a:rPr lang="en-US" baseline="0" dirty="0" smtClean="0"/>
                        <a:t>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 X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12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crecimiento</a:t>
            </a:r>
            <a:r>
              <a:rPr lang="en-US" dirty="0" smtClean="0"/>
              <a:t> </a:t>
            </a:r>
            <a:r>
              <a:rPr lang="en-US" dirty="0" err="1" smtClean="0"/>
              <a:t>muestra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especimen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Comparan</a:t>
            </a:r>
            <a:r>
              <a:rPr lang="en-US" dirty="0" smtClean="0"/>
              <a:t> los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analíticos</a:t>
            </a:r>
            <a:r>
              <a:rPr lang="en-US" dirty="0" smtClean="0"/>
              <a:t> con los </a:t>
            </a:r>
            <a:r>
              <a:rPr lang="en-US" dirty="0" err="1" smtClean="0"/>
              <a:t>visuales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importancia</a:t>
            </a:r>
            <a:r>
              <a:rPr lang="en-US" dirty="0" smtClean="0"/>
              <a:t> de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concepto</a:t>
            </a:r>
            <a:r>
              <a:rPr lang="en-US" dirty="0" smtClean="0"/>
              <a:t> en la </a:t>
            </a:r>
            <a:r>
              <a:rPr lang="en-US" dirty="0" err="1" smtClean="0"/>
              <a:t>biología</a:t>
            </a:r>
            <a:r>
              <a:rPr lang="en-US" dirty="0" smtClean="0"/>
              <a:t> del </a:t>
            </a:r>
            <a:r>
              <a:rPr lang="en-US" dirty="0" err="1" smtClean="0"/>
              <a:t>desarrollo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aplicaciones</a:t>
            </a:r>
            <a:r>
              <a:rPr lang="en-US" dirty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Alguna</a:t>
            </a:r>
            <a:r>
              <a:rPr lang="en-US" dirty="0" smtClean="0"/>
              <a:t> </a:t>
            </a:r>
            <a:r>
              <a:rPr lang="en-US" dirty="0" err="1" smtClean="0"/>
              <a:t>inferencia</a:t>
            </a:r>
            <a:r>
              <a:rPr lang="en-US" dirty="0" smtClean="0"/>
              <a:t> general?</a:t>
            </a:r>
          </a:p>
        </p:txBody>
      </p:sp>
    </p:spTree>
    <p:extLst>
      <p:ext uri="{BB962C8B-B14F-4D97-AF65-F5344CB8AC3E}">
        <p14:creationId xmlns:p14="http://schemas.microsoft.com/office/powerpoint/2010/main" val="2377418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Porque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42" b="-45"/>
          <a:stretch/>
        </p:blipFill>
        <p:spPr>
          <a:xfrm>
            <a:off x="457200" y="1417638"/>
            <a:ext cx="7779110" cy="5149933"/>
          </a:xfrm>
        </p:spPr>
      </p:pic>
    </p:spTree>
    <p:extLst>
      <p:ext uri="{BB962C8B-B14F-4D97-AF65-F5344CB8AC3E}">
        <p14:creationId xmlns:p14="http://schemas.microsoft.com/office/powerpoint/2010/main" val="2591340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Porque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87" b="-43"/>
          <a:stretch/>
        </p:blipFill>
        <p:spPr>
          <a:xfrm>
            <a:off x="457200" y="1417638"/>
            <a:ext cx="8229600" cy="5407202"/>
          </a:xfrm>
        </p:spPr>
      </p:pic>
    </p:spTree>
    <p:extLst>
      <p:ext uri="{BB962C8B-B14F-4D97-AF65-F5344CB8AC3E}">
        <p14:creationId xmlns:p14="http://schemas.microsoft.com/office/powerpoint/2010/main" val="2178433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68"/>
            <a:ext cx="8229600" cy="1143000"/>
          </a:xfrm>
        </p:spPr>
        <p:txBody>
          <a:bodyPr/>
          <a:lstStyle/>
          <a:p>
            <a:r>
              <a:rPr lang="en-US" dirty="0" err="1" smtClean="0"/>
              <a:t>Referencias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528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s-ES_tradnl" b="1" dirty="0" err="1"/>
              <a:t>Developmental</a:t>
            </a:r>
            <a:r>
              <a:rPr lang="es-ES_tradnl" b="1" dirty="0"/>
              <a:t> </a:t>
            </a:r>
            <a:r>
              <a:rPr lang="es-ES_tradnl" b="1" dirty="0" err="1"/>
              <a:t>Biology</a:t>
            </a:r>
            <a:r>
              <a:rPr lang="es-ES_tradnl" b="1" dirty="0"/>
              <a:t>, S. Gilbert 9th </a:t>
            </a:r>
            <a:r>
              <a:rPr lang="es-ES_tradnl" b="1" dirty="0" err="1"/>
              <a:t>Edition</a:t>
            </a:r>
            <a:r>
              <a:rPr lang="es-ES_tradnl" b="1" dirty="0"/>
              <a:t>, </a:t>
            </a:r>
            <a:r>
              <a:rPr lang="es-ES_tradnl" b="1" dirty="0" err="1"/>
              <a:t>Sinauer</a:t>
            </a:r>
            <a:r>
              <a:rPr lang="es-ES_tradnl" b="1" dirty="0"/>
              <a:t> </a:t>
            </a:r>
            <a:r>
              <a:rPr lang="es-ES_tradnl" b="1" dirty="0" err="1"/>
              <a:t>Associatess</a:t>
            </a:r>
            <a:r>
              <a:rPr lang="es-ES_tradnl" b="1" dirty="0"/>
              <a:t>, </a:t>
            </a:r>
            <a:r>
              <a:rPr lang="es-ES_tradnl" b="1" dirty="0" err="1"/>
              <a:t>Cap</a:t>
            </a:r>
            <a:r>
              <a:rPr lang="es-ES_tradnl" b="1" dirty="0"/>
              <a:t> 1</a:t>
            </a:r>
            <a:r>
              <a:rPr lang="es-ES_tradnl" b="1" dirty="0" smtClean="0"/>
              <a:t>.</a:t>
            </a:r>
            <a:endParaRPr lang="en-US" dirty="0"/>
          </a:p>
          <a:p>
            <a:r>
              <a:rPr lang="es-ES_tradnl" dirty="0"/>
              <a:t>Morales, MH, Ortiz, JR. (1995)  Experimentos en Biología del Desarrollo, Departamento de Biología, Universidad de Puerto Rico, Rio Piedras.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Gayon</a:t>
            </a:r>
            <a:r>
              <a:rPr lang="en-US" dirty="0"/>
              <a:t>, J. (2000). History of the Concept of </a:t>
            </a:r>
            <a:r>
              <a:rPr lang="en-US" dirty="0" err="1"/>
              <a:t>Allometry</a:t>
            </a:r>
            <a:r>
              <a:rPr lang="en-US" dirty="0"/>
              <a:t>. </a:t>
            </a:r>
            <a:r>
              <a:rPr lang="en-US" i="1" dirty="0"/>
              <a:t>American Zoologist,</a:t>
            </a:r>
            <a:r>
              <a:rPr lang="en-US" dirty="0"/>
              <a:t> </a:t>
            </a:r>
            <a:r>
              <a:rPr lang="en-US" i="1" dirty="0"/>
              <a:t>40</a:t>
            </a:r>
            <a:r>
              <a:rPr lang="en-US" dirty="0"/>
              <a:t>(5), 748-758. </a:t>
            </a:r>
            <a:r>
              <a:rPr lang="en-US" dirty="0" err="1"/>
              <a:t>Recuperado</a:t>
            </a:r>
            <a:r>
              <a:rPr lang="en-US" dirty="0"/>
              <a:t> de: </a:t>
            </a:r>
            <a:r>
              <a:rPr lang="en-US" u="sng" dirty="0">
                <a:hlinkClick r:id="rId2"/>
              </a:rPr>
              <a:t>http://www.jstor.org/stable/</a:t>
            </a:r>
            <a:r>
              <a:rPr lang="en-US" u="sng" dirty="0" smtClean="0">
                <a:hlinkClick r:id="rId2"/>
              </a:rPr>
              <a:t>3884457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  <a:p>
            <a:r>
              <a:rPr lang="en-US" dirty="0"/>
              <a:t>Stevens, Charles F. (2009) Darwin and Huxley revisited: the origin of </a:t>
            </a:r>
            <a:r>
              <a:rPr lang="en-US" dirty="0" err="1" smtClean="0"/>
              <a:t>allometry</a:t>
            </a:r>
            <a:r>
              <a:rPr lang="en-US" dirty="0" smtClean="0"/>
              <a:t>. Journal </a:t>
            </a:r>
            <a:r>
              <a:rPr lang="en-US" dirty="0"/>
              <a:t>of Biology, 8:</a:t>
            </a:r>
            <a:r>
              <a:rPr lang="en-US" dirty="0" smtClean="0"/>
              <a:t>14</a:t>
            </a:r>
            <a:br>
              <a:rPr lang="en-US" dirty="0" smtClean="0"/>
            </a:br>
            <a:endParaRPr lang="en-US" dirty="0"/>
          </a:p>
          <a:p>
            <a:r>
              <a:rPr lang="en-US" dirty="0" err="1"/>
              <a:t>Recuperado</a:t>
            </a:r>
            <a:r>
              <a:rPr lang="en-US" dirty="0"/>
              <a:t> de: </a:t>
            </a:r>
            <a:r>
              <a:rPr lang="en-US" u="sng" dirty="0">
                <a:hlinkClick r:id="rId3"/>
              </a:rPr>
              <a:t>https://www.ncbi.nlm.nih.gov/pubmed/19291253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s-ES_tradnl" dirty="0" err="1"/>
              <a:t>Caliper</a:t>
            </a:r>
            <a:r>
              <a:rPr lang="es-ES_tradnl" dirty="0"/>
              <a:t> vernier</a:t>
            </a:r>
            <a:endParaRPr lang="en-US" dirty="0"/>
          </a:p>
          <a:p>
            <a:r>
              <a:rPr lang="es-ES_tradnl" u="sng" dirty="0">
                <a:hlinkClick r:id="rId4"/>
              </a:rPr>
              <a:t>http://www.technologystudent.com/equip1/vernier3.htm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9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Definir</a:t>
            </a:r>
            <a:r>
              <a:rPr lang="en-US" dirty="0" smtClean="0"/>
              <a:t> e </a:t>
            </a:r>
            <a:r>
              <a:rPr lang="en-US" dirty="0" err="1" smtClean="0"/>
              <a:t>ilustrar</a:t>
            </a:r>
            <a:r>
              <a:rPr lang="en-US" dirty="0" smtClean="0"/>
              <a:t> el </a:t>
            </a:r>
            <a:r>
              <a:rPr lang="en-US" dirty="0" err="1" smtClean="0"/>
              <a:t>concepto</a:t>
            </a:r>
            <a:r>
              <a:rPr lang="en-US" dirty="0" smtClean="0"/>
              <a:t> del </a:t>
            </a:r>
            <a:r>
              <a:rPr lang="en-US" dirty="0" err="1" smtClean="0"/>
              <a:t>crecimiento</a:t>
            </a:r>
            <a:r>
              <a:rPr lang="en-US" dirty="0" smtClean="0"/>
              <a:t> en el </a:t>
            </a:r>
            <a:r>
              <a:rPr lang="en-US" dirty="0" err="1" smtClean="0"/>
              <a:t>desarrollo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Distinguir</a:t>
            </a:r>
            <a:r>
              <a:rPr lang="en-US" dirty="0" smtClean="0"/>
              <a:t> entre </a:t>
            </a:r>
            <a:r>
              <a:rPr lang="en-US" dirty="0" err="1" smtClean="0"/>
              <a:t>crecimiento</a:t>
            </a:r>
            <a:r>
              <a:rPr lang="en-US" dirty="0" smtClean="0"/>
              <a:t> </a:t>
            </a:r>
            <a:r>
              <a:rPr lang="en-US" dirty="0" err="1" smtClean="0"/>
              <a:t>isométrico</a:t>
            </a:r>
            <a:r>
              <a:rPr lang="en-US" dirty="0" smtClean="0"/>
              <a:t> y </a:t>
            </a:r>
            <a:r>
              <a:rPr lang="en-US" dirty="0" err="1" smtClean="0"/>
              <a:t>alométrico</a:t>
            </a:r>
            <a:endParaRPr lang="en-US" dirty="0" smtClean="0"/>
          </a:p>
          <a:p>
            <a:r>
              <a:rPr lang="en-US" dirty="0" err="1" smtClean="0"/>
              <a:t>Establecer</a:t>
            </a:r>
            <a:r>
              <a:rPr lang="en-US" dirty="0" smtClean="0"/>
              <a:t> la </a:t>
            </a:r>
            <a:r>
              <a:rPr lang="en-US" dirty="0" err="1" smtClean="0"/>
              <a:t>importancia</a:t>
            </a:r>
            <a:r>
              <a:rPr lang="en-US" dirty="0" smtClean="0"/>
              <a:t> del </a:t>
            </a:r>
            <a:r>
              <a:rPr lang="en-US" dirty="0" err="1" smtClean="0"/>
              <a:t>crecimiento</a:t>
            </a:r>
            <a:r>
              <a:rPr lang="en-US" dirty="0" smtClean="0"/>
              <a:t> </a:t>
            </a:r>
            <a:r>
              <a:rPr lang="en-US" dirty="0" err="1" smtClean="0"/>
              <a:t>alométrico</a:t>
            </a:r>
            <a:r>
              <a:rPr lang="en-US" dirty="0" smtClean="0"/>
              <a:t> en el </a:t>
            </a:r>
            <a:r>
              <a:rPr lang="en-US" dirty="0" err="1" smtClean="0"/>
              <a:t>desarrollo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Realizar</a:t>
            </a:r>
            <a:r>
              <a:rPr lang="en-US" dirty="0" smtClean="0"/>
              <a:t> un </a:t>
            </a:r>
            <a:r>
              <a:rPr lang="en-US" dirty="0" err="1" smtClean="0"/>
              <a:t>análisis</a:t>
            </a:r>
            <a:r>
              <a:rPr lang="en-US" dirty="0" smtClean="0"/>
              <a:t> de </a:t>
            </a:r>
            <a:r>
              <a:rPr lang="en-US" dirty="0" err="1" smtClean="0"/>
              <a:t>algún</a:t>
            </a:r>
            <a:r>
              <a:rPr lang="en-US" dirty="0" smtClean="0"/>
              <a:t> </a:t>
            </a:r>
            <a:r>
              <a:rPr lang="en-US" dirty="0" err="1" smtClean="0"/>
              <a:t>órgano</a:t>
            </a:r>
            <a:r>
              <a:rPr lang="en-US" dirty="0" smtClean="0"/>
              <a:t> u </a:t>
            </a:r>
            <a:r>
              <a:rPr lang="en-US" dirty="0" err="1" smtClean="0"/>
              <a:t>organismo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determinar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crecimiento</a:t>
            </a:r>
            <a:r>
              <a:rPr lang="en-US" dirty="0" smtClean="0"/>
              <a:t> </a:t>
            </a:r>
            <a:r>
              <a:rPr lang="en-US" dirty="0" err="1" smtClean="0"/>
              <a:t>ocurre</a:t>
            </a:r>
            <a:r>
              <a:rPr lang="en-US" dirty="0" smtClean="0"/>
              <a:t> en el </a:t>
            </a:r>
            <a:r>
              <a:rPr lang="en-US" dirty="0" err="1" smtClean="0"/>
              <a:t>mismo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43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68"/>
            <a:ext cx="8229600" cy="1143000"/>
          </a:xfrm>
        </p:spPr>
        <p:txBody>
          <a:bodyPr/>
          <a:lstStyle/>
          <a:p>
            <a:r>
              <a:rPr lang="en-US" dirty="0" err="1" smtClean="0"/>
              <a:t>Referencias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0300"/>
          </a:xfrm>
        </p:spPr>
        <p:txBody>
          <a:bodyPr>
            <a:normAutofit fontScale="70000" lnSpcReduction="20000"/>
          </a:bodyPr>
          <a:lstStyle/>
          <a:p>
            <a:r>
              <a:rPr lang="es-ES_tradnl" dirty="0" err="1" smtClean="0"/>
              <a:t>Allometry</a:t>
            </a:r>
            <a:r>
              <a:rPr lang="es-ES_tradnl" dirty="0"/>
              <a:t>,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Biology</a:t>
            </a:r>
            <a:r>
              <a:rPr lang="es-ES_tradnl" dirty="0"/>
              <a:t> Project:</a:t>
            </a:r>
            <a:endParaRPr lang="en-US" dirty="0"/>
          </a:p>
          <a:p>
            <a:r>
              <a:rPr lang="es-ES_tradnl" u="sng" dirty="0">
                <a:hlinkClick r:id="rId2"/>
              </a:rPr>
              <a:t>http://www.biology.arizona.edu/biomath/tutorials/applications/Allometry.html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s-ES_tradnl" dirty="0" err="1"/>
              <a:t>Delopment</a:t>
            </a:r>
            <a:r>
              <a:rPr lang="es-ES_tradnl" dirty="0"/>
              <a:t> </a:t>
            </a:r>
            <a:r>
              <a:rPr lang="es-ES_tradnl" dirty="0" err="1"/>
              <a:t>basis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allometry</a:t>
            </a:r>
            <a:r>
              <a:rPr lang="es-ES_tradnl" dirty="0"/>
              <a:t> in </a:t>
            </a:r>
            <a:r>
              <a:rPr lang="es-ES_tradnl" dirty="0" err="1"/>
              <a:t>Insects</a:t>
            </a:r>
            <a:r>
              <a:rPr lang="es-ES_tradnl" dirty="0"/>
              <a:t>: </a:t>
            </a:r>
            <a:endParaRPr lang="en-US" dirty="0"/>
          </a:p>
          <a:p>
            <a:r>
              <a:rPr lang="es-ES_tradnl" u="sng" dirty="0">
                <a:hlinkClick r:id="rId3"/>
              </a:rPr>
              <a:t>http://www.ncbi.nlm.nih.gov/pubmed/</a:t>
            </a:r>
            <a:r>
              <a:rPr lang="es-ES_tradnl" u="sng" dirty="0" smtClean="0">
                <a:hlinkClick r:id="rId3"/>
              </a:rPr>
              <a:t>10021329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s-ES_tradnl" dirty="0" err="1"/>
              <a:t>Isometric</a:t>
            </a:r>
            <a:r>
              <a:rPr lang="es-ES_tradnl" dirty="0"/>
              <a:t> vs </a:t>
            </a:r>
            <a:r>
              <a:rPr lang="es-ES_tradnl" dirty="0" err="1"/>
              <a:t>Allometric</a:t>
            </a:r>
            <a:r>
              <a:rPr lang="es-ES_tradnl" dirty="0"/>
              <a:t> :</a:t>
            </a:r>
            <a:endParaRPr lang="en-US" dirty="0"/>
          </a:p>
          <a:p>
            <a:r>
              <a:rPr lang="es-ES_tradnl" u="sng" dirty="0" smtClean="0">
                <a:hlinkClick r:id="rId4"/>
              </a:rPr>
              <a:t>http</a:t>
            </a:r>
            <a:r>
              <a:rPr lang="es-ES_tradnl" u="sng" dirty="0">
                <a:hlinkClick r:id="rId4"/>
              </a:rPr>
              <a:t>://www.ableweb.org/volumes/vol-20/1-colton/scalingtutorial/isometric.html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s-ES_tradnl" dirty="0" err="1"/>
              <a:t>Isometric</a:t>
            </a:r>
            <a:r>
              <a:rPr lang="es-ES_tradnl" dirty="0"/>
              <a:t> vs </a:t>
            </a:r>
            <a:r>
              <a:rPr lang="es-ES_tradnl" dirty="0" err="1"/>
              <a:t>Allometric</a:t>
            </a:r>
            <a:r>
              <a:rPr lang="es-ES_tradnl" dirty="0"/>
              <a:t> : </a:t>
            </a:r>
            <a:endParaRPr lang="en-US" dirty="0"/>
          </a:p>
          <a:p>
            <a:r>
              <a:rPr lang="es-ES_tradnl" u="sng" dirty="0">
                <a:hlinkClick r:id="rId5"/>
              </a:rPr>
              <a:t>https://prezi.com/fo3r0no5mpwb/isometric-vs-allometric-growth/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6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Segmentación</a:t>
            </a:r>
            <a:r>
              <a:rPr lang="en-US" dirty="0" smtClean="0"/>
              <a:t> y </a:t>
            </a:r>
            <a:r>
              <a:rPr lang="en-US" dirty="0" err="1" smtClean="0"/>
              <a:t>morfogénesis</a:t>
            </a:r>
            <a:r>
              <a:rPr lang="en-US" dirty="0" smtClean="0"/>
              <a:t> son </a:t>
            </a:r>
            <a:r>
              <a:rPr lang="en-US" dirty="0" err="1" smtClean="0"/>
              <a:t>procesos</a:t>
            </a:r>
            <a:r>
              <a:rPr lang="en-US" dirty="0" smtClean="0"/>
              <a:t> del </a:t>
            </a:r>
            <a:r>
              <a:rPr lang="en-US" dirty="0" err="1" smtClean="0"/>
              <a:t>desarrollo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Crecimiento</a:t>
            </a:r>
            <a:r>
              <a:rPr lang="en-US" dirty="0" smtClean="0"/>
              <a:t> </a:t>
            </a:r>
            <a:r>
              <a:rPr lang="en-US" dirty="0" err="1" smtClean="0"/>
              <a:t>característica</a:t>
            </a:r>
            <a:r>
              <a:rPr lang="en-US" dirty="0" smtClean="0"/>
              <a:t> de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procesos</a:t>
            </a:r>
            <a:endParaRPr lang="en-US" dirty="0" smtClean="0"/>
          </a:p>
          <a:p>
            <a:pPr lvl="1"/>
            <a:r>
              <a:rPr lang="en-US" dirty="0" err="1" smtClean="0"/>
              <a:t>Aumento</a:t>
            </a:r>
            <a:r>
              <a:rPr lang="en-US" dirty="0" smtClean="0"/>
              <a:t> en </a:t>
            </a:r>
            <a:r>
              <a:rPr lang="en-US" dirty="0" err="1" smtClean="0"/>
              <a:t>volumen</a:t>
            </a:r>
            <a:endParaRPr lang="en-US" dirty="0" smtClean="0"/>
          </a:p>
          <a:p>
            <a:pPr lvl="1"/>
            <a:r>
              <a:rPr lang="en-US" dirty="0" err="1" smtClean="0"/>
              <a:t>Aumento</a:t>
            </a:r>
            <a:r>
              <a:rPr lang="en-US" dirty="0" smtClean="0"/>
              <a:t> en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células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470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Crecimiento</a:t>
            </a:r>
            <a:r>
              <a:rPr lang="en-US" dirty="0" smtClean="0"/>
              <a:t> </a:t>
            </a:r>
            <a:r>
              <a:rPr lang="en-US" dirty="0" err="1" smtClean="0"/>
              <a:t>Isométrico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380" y="1600200"/>
            <a:ext cx="4374177" cy="4525963"/>
          </a:xfrm>
        </p:spPr>
        <p:txBody>
          <a:bodyPr/>
          <a:lstStyle/>
          <a:p>
            <a:r>
              <a:rPr lang="en-US" dirty="0" err="1" smtClean="0"/>
              <a:t>Crecimiento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componentes</a:t>
            </a:r>
            <a:r>
              <a:rPr lang="en-US" dirty="0" smtClean="0"/>
              <a:t> del </a:t>
            </a:r>
            <a:r>
              <a:rPr lang="en-US" dirty="0" err="1" smtClean="0"/>
              <a:t>organismo</a:t>
            </a:r>
            <a:r>
              <a:rPr lang="en-US" dirty="0" smtClean="0"/>
              <a:t> </a:t>
            </a:r>
            <a:r>
              <a:rPr lang="en-US" dirty="0" err="1" smtClean="0"/>
              <a:t>crecen</a:t>
            </a:r>
            <a:r>
              <a:rPr lang="en-US" dirty="0" smtClean="0"/>
              <a:t> al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  <a:r>
              <a:rPr lang="en-US" dirty="0" err="1" smtClean="0"/>
              <a:t>ritmo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mantener</a:t>
            </a:r>
            <a:r>
              <a:rPr lang="en-US" dirty="0" smtClean="0"/>
              <a:t> la forma</a:t>
            </a:r>
          </a:p>
          <a:p>
            <a:pPr marL="0" indent="0">
              <a:buNone/>
            </a:pPr>
            <a:r>
              <a:rPr lang="en-US" dirty="0" smtClean="0"/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02352" y="1858747"/>
            <a:ext cx="4248070" cy="263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Crecimiento</a:t>
            </a:r>
            <a:r>
              <a:rPr lang="en-US" dirty="0" smtClean="0"/>
              <a:t>  </a:t>
            </a:r>
            <a:r>
              <a:rPr lang="en-US" dirty="0" err="1" smtClean="0"/>
              <a:t>Alométrico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417638"/>
            <a:ext cx="83481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 </a:t>
            </a:r>
            <a:r>
              <a:rPr lang="en-US" sz="2400" dirty="0" err="1" smtClean="0"/>
              <a:t>esqueleto</a:t>
            </a:r>
            <a:r>
              <a:rPr lang="en-US" sz="2400" dirty="0" smtClean="0"/>
              <a:t> de </a:t>
            </a:r>
            <a:r>
              <a:rPr lang="en-US" sz="2400" dirty="0" err="1" smtClean="0"/>
              <a:t>organismos</a:t>
            </a:r>
            <a:r>
              <a:rPr lang="en-US" sz="2400" dirty="0" smtClean="0"/>
              <a:t> </a:t>
            </a:r>
            <a:r>
              <a:rPr lang="en-US" sz="2400" dirty="0" err="1" smtClean="0"/>
              <a:t>pesados</a:t>
            </a:r>
            <a:r>
              <a:rPr lang="en-US" sz="2400" dirty="0" smtClean="0"/>
              <a:t> </a:t>
            </a:r>
            <a:r>
              <a:rPr lang="en-US" sz="2400" dirty="0" err="1" smtClean="0"/>
              <a:t>será</a:t>
            </a:r>
            <a:r>
              <a:rPr lang="en-US" sz="2400" dirty="0" smtClean="0"/>
              <a:t> </a:t>
            </a:r>
            <a:r>
              <a:rPr lang="en-US" sz="2400" dirty="0" err="1" smtClean="0"/>
              <a:t>relativamente</a:t>
            </a:r>
            <a:r>
              <a:rPr lang="en-US" sz="2400" dirty="0" smtClean="0"/>
              <a:t> mas </a:t>
            </a:r>
            <a:r>
              <a:rPr lang="en-US" sz="2400" dirty="0" err="1" smtClean="0"/>
              <a:t>pesado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el de </a:t>
            </a:r>
            <a:r>
              <a:rPr lang="en-US" sz="2400" dirty="0" err="1" smtClean="0"/>
              <a:t>organismos</a:t>
            </a:r>
            <a:r>
              <a:rPr lang="en-US" sz="2400" dirty="0" smtClean="0"/>
              <a:t> mas </a:t>
            </a:r>
            <a:r>
              <a:rPr lang="en-US" sz="2400" dirty="0" err="1" smtClean="0"/>
              <a:t>pequeños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algn="ctr"/>
            <a:r>
              <a:rPr lang="en-US" sz="2400" dirty="0" err="1" smtClean="0"/>
              <a:t>Pero</a:t>
            </a:r>
            <a:r>
              <a:rPr lang="en-US" sz="2400" dirty="0" smtClean="0"/>
              <a:t> hay </a:t>
            </a:r>
            <a:r>
              <a:rPr lang="en-US" sz="2400" dirty="0" err="1" smtClean="0"/>
              <a:t>alguna</a:t>
            </a:r>
            <a:r>
              <a:rPr lang="en-US" sz="2400" dirty="0" smtClean="0"/>
              <a:t> </a:t>
            </a:r>
            <a:r>
              <a:rPr lang="en-US" sz="2400" dirty="0" err="1" smtClean="0"/>
              <a:t>relación</a:t>
            </a:r>
            <a:r>
              <a:rPr lang="en-US" sz="2400" dirty="0" smtClean="0"/>
              <a:t>?</a:t>
            </a: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891986"/>
              </p:ext>
            </p:extLst>
          </p:nvPr>
        </p:nvGraphicFramePr>
        <p:xfrm>
          <a:off x="457200" y="3230038"/>
          <a:ext cx="8229600" cy="271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910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Peso </a:t>
                      </a:r>
                      <a:r>
                        <a:rPr lang="en-US" sz="2400" dirty="0" err="1" smtClean="0"/>
                        <a:t>Organismo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Peso </a:t>
                      </a:r>
                      <a:r>
                        <a:rPr lang="en-US" sz="2400" dirty="0" err="1" smtClean="0"/>
                        <a:t>Equeleto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/10kg</a:t>
                      </a:r>
                      <a:endParaRPr lang="en-US" sz="2400" dirty="0"/>
                    </a:p>
                  </a:txBody>
                  <a:tcPr/>
                </a:tc>
              </a:tr>
              <a:tr h="5741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 kg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0.75 kg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0.075%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0.75x1=0.75</a:t>
                      </a:r>
                      <a:endParaRPr lang="en-US" sz="2400" dirty="0"/>
                    </a:p>
                  </a:txBody>
                  <a:tcPr/>
                </a:tc>
              </a:tr>
              <a:tr h="5741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</a:t>
                      </a:r>
                      <a:r>
                        <a:rPr lang="en-US" sz="2400" baseline="0" dirty="0" smtClean="0"/>
                        <a:t> kg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5.3 kg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0.088%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0.75x6=4.5</a:t>
                      </a:r>
                    </a:p>
                  </a:txBody>
                  <a:tcPr/>
                </a:tc>
              </a:tr>
              <a:tr h="5741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110 kg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10.2 kg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0.093%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0.75X11=8.25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03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Crecimiento</a:t>
            </a:r>
            <a:r>
              <a:rPr lang="en-US" dirty="0" smtClean="0"/>
              <a:t>  </a:t>
            </a:r>
            <a:r>
              <a:rPr lang="en-US" dirty="0" err="1" smtClean="0"/>
              <a:t>Alométrico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5291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organismos</a:t>
            </a:r>
            <a:r>
              <a:rPr lang="en-US" dirty="0" smtClean="0"/>
              <a:t> no </a:t>
            </a:r>
            <a:r>
              <a:rPr lang="en-US" dirty="0" err="1" smtClean="0"/>
              <a:t>crecen</a:t>
            </a:r>
            <a:r>
              <a:rPr lang="en-US" dirty="0" smtClean="0"/>
              <a:t> de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uniforme</a:t>
            </a:r>
            <a:r>
              <a:rPr lang="en-US" dirty="0" smtClean="0"/>
              <a:t> </a:t>
            </a:r>
            <a:r>
              <a:rPr lang="en-US" dirty="0" err="1" smtClean="0"/>
              <a:t>sino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algunos</a:t>
            </a:r>
            <a:r>
              <a:rPr lang="en-US" dirty="0" smtClean="0"/>
              <a:t> de los </a:t>
            </a:r>
            <a:r>
              <a:rPr lang="en-US" dirty="0" err="1" smtClean="0"/>
              <a:t>componentes</a:t>
            </a:r>
            <a:r>
              <a:rPr lang="en-US" dirty="0" smtClean="0"/>
              <a:t> del </a:t>
            </a:r>
            <a:r>
              <a:rPr lang="en-US" dirty="0" err="1" smtClean="0"/>
              <a:t>organismo</a:t>
            </a:r>
            <a:r>
              <a:rPr lang="en-US" dirty="0" smtClean="0"/>
              <a:t> </a:t>
            </a:r>
            <a:r>
              <a:rPr lang="en-US" dirty="0" err="1" smtClean="0"/>
              <a:t>crecen</a:t>
            </a:r>
            <a:r>
              <a:rPr lang="en-US" dirty="0" smtClean="0"/>
              <a:t> mas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otro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ocurrir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</a:t>
            </a:r>
            <a:r>
              <a:rPr lang="en-US" dirty="0" err="1" smtClean="0"/>
              <a:t>distintas</a:t>
            </a:r>
            <a:r>
              <a:rPr lang="en-US" dirty="0" smtClean="0"/>
              <a:t> </a:t>
            </a:r>
            <a:r>
              <a:rPr lang="en-US" dirty="0" err="1" smtClean="0"/>
              <a:t>etapas</a:t>
            </a:r>
            <a:r>
              <a:rPr lang="en-US" dirty="0" smtClean="0"/>
              <a:t> del </a:t>
            </a:r>
            <a:r>
              <a:rPr lang="en-US" dirty="0" err="1" smtClean="0"/>
              <a:t>desarollo</a:t>
            </a:r>
            <a:endParaRPr lang="en-US" dirty="0" smtClean="0"/>
          </a:p>
        </p:txBody>
      </p:sp>
      <p:pic>
        <p:nvPicPr>
          <p:cNvPr id="4" name="Picture 3" descr="Uc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14" y="1600200"/>
            <a:ext cx="3266986" cy="252002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77" y="4430012"/>
            <a:ext cx="3855423" cy="1696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878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036" y="274638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Uca</a:t>
            </a:r>
            <a:r>
              <a:rPr lang="en-US" i="1" dirty="0" smtClean="0"/>
              <a:t> </a:t>
            </a:r>
            <a:r>
              <a:rPr lang="en-US" i="1" dirty="0" err="1" smtClean="0"/>
              <a:t>pugnax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92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Queliceras</a:t>
            </a:r>
            <a:r>
              <a:rPr lang="en-US" dirty="0" smtClean="0"/>
              <a:t>; 8%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38%</a:t>
            </a:r>
          </a:p>
          <a:p>
            <a:r>
              <a:rPr lang="en-US" dirty="0" err="1" smtClean="0"/>
              <a:t>Comparación</a:t>
            </a:r>
            <a:r>
              <a:rPr lang="en-US" dirty="0" smtClean="0"/>
              <a:t> con el </a:t>
            </a:r>
            <a:r>
              <a:rPr lang="en-US" dirty="0" err="1" smtClean="0"/>
              <a:t>cuerpo</a:t>
            </a:r>
            <a:endParaRPr lang="en-US" dirty="0" smtClean="0"/>
          </a:p>
          <a:p>
            <a:r>
              <a:rPr lang="en-US" dirty="0" err="1" smtClean="0"/>
              <a:t>Quela</a:t>
            </a:r>
            <a:r>
              <a:rPr lang="en-US" dirty="0" smtClean="0"/>
              <a:t> Y, </a:t>
            </a:r>
            <a:r>
              <a:rPr lang="en-US" dirty="0" err="1" smtClean="0"/>
              <a:t>Cuerpo</a:t>
            </a:r>
            <a:r>
              <a:rPr lang="en-US" dirty="0" smtClean="0"/>
              <a:t> X</a:t>
            </a:r>
          </a:p>
          <a:p>
            <a:r>
              <a:rPr lang="en-US" dirty="0" err="1" smtClean="0"/>
              <a:t>Gráfica</a:t>
            </a:r>
            <a:r>
              <a:rPr lang="en-US" dirty="0" smtClean="0"/>
              <a:t> </a:t>
            </a:r>
            <a:r>
              <a:rPr lang="en-US" dirty="0"/>
              <a:t>Log/</a:t>
            </a:r>
            <a:r>
              <a:rPr lang="en-US" dirty="0" smtClean="0"/>
              <a:t>Log</a:t>
            </a:r>
          </a:p>
          <a:p>
            <a:r>
              <a:rPr lang="en-US" dirty="0" err="1" smtClean="0"/>
              <a:t>Línea</a:t>
            </a:r>
            <a:r>
              <a:rPr lang="en-US" dirty="0" smtClean="0"/>
              <a:t> recta, </a:t>
            </a:r>
            <a:r>
              <a:rPr lang="en-US" dirty="0" err="1" smtClean="0"/>
              <a:t>ecuación</a:t>
            </a:r>
            <a:r>
              <a:rPr lang="en-US" dirty="0" smtClean="0"/>
              <a:t> de la recta</a:t>
            </a:r>
          </a:p>
          <a:p>
            <a:r>
              <a:rPr lang="en-US" dirty="0" err="1" smtClean="0"/>
              <a:t>Pendiente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Y/X = K = 6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12717" r="56801" b="16092"/>
          <a:stretch/>
        </p:blipFill>
        <p:spPr bwMode="auto">
          <a:xfrm>
            <a:off x="6049859" y="1239876"/>
            <a:ext cx="3041601" cy="3222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975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Y= </a:t>
            </a:r>
            <a:r>
              <a:rPr lang="en-US" dirty="0" err="1" smtClean="0"/>
              <a:t>bX</a:t>
            </a:r>
            <a:r>
              <a:rPr lang="en-US" baseline="30000" dirty="0" err="1" smtClean="0"/>
              <a:t>K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 y Y: </a:t>
            </a:r>
            <a:r>
              <a:rPr lang="en-US" dirty="0" err="1" smtClean="0"/>
              <a:t>dimensiones</a:t>
            </a:r>
            <a:r>
              <a:rPr lang="en-US" dirty="0" smtClean="0"/>
              <a:t> o </a:t>
            </a:r>
            <a:r>
              <a:rPr lang="en-US" dirty="0" err="1" smtClean="0"/>
              <a:t>medidas</a:t>
            </a:r>
            <a:r>
              <a:rPr lang="en-US" dirty="0" smtClean="0"/>
              <a:t> de </a:t>
            </a:r>
            <a:r>
              <a:rPr lang="en-US" dirty="0" err="1" smtClean="0"/>
              <a:t>órganos</a:t>
            </a:r>
            <a:r>
              <a:rPr lang="en-US" dirty="0" smtClean="0"/>
              <a:t> u </a:t>
            </a:r>
            <a:r>
              <a:rPr lang="en-US" dirty="0" err="1" smtClean="0"/>
              <a:t>organismos</a:t>
            </a:r>
            <a:r>
              <a:rPr lang="en-US" dirty="0" smtClean="0"/>
              <a:t> a </a:t>
            </a:r>
            <a:r>
              <a:rPr lang="en-US" dirty="0" err="1" smtClean="0"/>
              <a:t>estudiar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: </a:t>
            </a:r>
            <a:r>
              <a:rPr lang="en-US" dirty="0" err="1" smtClean="0"/>
              <a:t>representa</a:t>
            </a:r>
            <a:r>
              <a:rPr lang="en-US" dirty="0" smtClean="0"/>
              <a:t> la </a:t>
            </a:r>
            <a:r>
              <a:rPr lang="en-US" dirty="0" err="1" smtClean="0"/>
              <a:t>relación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 entre </a:t>
            </a:r>
            <a:r>
              <a:rPr lang="en-US" dirty="0" err="1" smtClean="0"/>
              <a:t>las</a:t>
            </a:r>
            <a:r>
              <a:rPr lang="en-US" dirty="0" smtClean="0"/>
              <a:t> dos </a:t>
            </a:r>
            <a:r>
              <a:rPr lang="en-US" dirty="0" err="1" smtClean="0"/>
              <a:t>medidas</a:t>
            </a:r>
            <a:r>
              <a:rPr lang="en-US" dirty="0" smtClean="0"/>
              <a:t> X y Y</a:t>
            </a:r>
          </a:p>
          <a:p>
            <a:r>
              <a:rPr lang="en-US" dirty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razón</a:t>
            </a:r>
            <a:r>
              <a:rPr lang="en-US" dirty="0" smtClean="0"/>
              <a:t> de </a:t>
            </a:r>
            <a:r>
              <a:rPr lang="en-US" dirty="0" err="1" smtClean="0"/>
              <a:t>crecimiento</a:t>
            </a:r>
            <a:r>
              <a:rPr lang="en-US" dirty="0" smtClean="0"/>
              <a:t>; </a:t>
            </a:r>
            <a:r>
              <a:rPr lang="en-US" dirty="0" err="1" smtClean="0"/>
              <a:t>relación</a:t>
            </a:r>
            <a:r>
              <a:rPr lang="en-US" dirty="0" smtClean="0"/>
              <a:t> entre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razones</a:t>
            </a:r>
            <a:r>
              <a:rPr lang="en-US" dirty="0" smtClean="0"/>
              <a:t> de </a:t>
            </a:r>
            <a:r>
              <a:rPr lang="en-US" dirty="0" err="1" smtClean="0"/>
              <a:t>crecimiento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dos </a:t>
            </a:r>
            <a:r>
              <a:rPr lang="en-US" dirty="0" err="1" smtClean="0"/>
              <a:t>partes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862"/>
            <a:ext cx="8229600" cy="51096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Si k </a:t>
            </a:r>
            <a:r>
              <a:rPr lang="en-US" sz="4300" dirty="0" smtClean="0"/>
              <a:t>=</a:t>
            </a:r>
            <a:r>
              <a:rPr lang="en-US" dirty="0" smtClean="0"/>
              <a:t> 1, los dos </a:t>
            </a:r>
            <a:r>
              <a:rPr lang="en-US" dirty="0" err="1" smtClean="0"/>
              <a:t>órganos</a:t>
            </a:r>
            <a:r>
              <a:rPr lang="en-US" dirty="0" smtClean="0"/>
              <a:t> </a:t>
            </a:r>
            <a:r>
              <a:rPr lang="en-US" dirty="0" err="1" smtClean="0"/>
              <a:t>crecen</a:t>
            </a:r>
            <a:r>
              <a:rPr lang="en-US" dirty="0" smtClean="0"/>
              <a:t> </a:t>
            </a:r>
            <a:r>
              <a:rPr lang="en-US" dirty="0" err="1" smtClean="0"/>
              <a:t>isométricamente</a:t>
            </a:r>
            <a:r>
              <a:rPr lang="en-US" dirty="0" smtClean="0"/>
              <a:t>, b </a:t>
            </a:r>
            <a:r>
              <a:rPr lang="en-US" dirty="0" err="1" smtClean="0"/>
              <a:t>demuestra</a:t>
            </a:r>
            <a:r>
              <a:rPr lang="en-US" dirty="0" smtClean="0"/>
              <a:t> la </a:t>
            </a:r>
            <a:r>
              <a:rPr lang="en-US" dirty="0" err="1" smtClean="0"/>
              <a:t>proporción</a:t>
            </a:r>
            <a:r>
              <a:rPr lang="en-US" dirty="0" smtClean="0"/>
              <a:t> en </a:t>
            </a:r>
            <a:r>
              <a:rPr lang="en-US" dirty="0" err="1" smtClean="0"/>
              <a:t>tamaño</a:t>
            </a:r>
            <a:r>
              <a:rPr lang="en-US" dirty="0" smtClean="0"/>
              <a:t> entre </a:t>
            </a:r>
            <a:r>
              <a:rPr lang="en-US" dirty="0" err="1" smtClean="0"/>
              <a:t>órganos</a:t>
            </a:r>
            <a:endParaRPr lang="en-US" dirty="0" smtClean="0"/>
          </a:p>
          <a:p>
            <a:r>
              <a:rPr lang="en-US" dirty="0" smtClean="0"/>
              <a:t>Si k </a:t>
            </a:r>
            <a:r>
              <a:rPr lang="en-US" sz="4300" dirty="0" smtClean="0"/>
              <a:t>≠</a:t>
            </a:r>
            <a:r>
              <a:rPr lang="en-US" dirty="0" smtClean="0"/>
              <a:t> 1, el </a:t>
            </a:r>
            <a:r>
              <a:rPr lang="en-US" dirty="0" err="1" smtClean="0"/>
              <a:t>crecimiento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alómetrico</a:t>
            </a:r>
            <a:r>
              <a:rPr lang="en-US" dirty="0" smtClean="0"/>
              <a:t>, y el </a:t>
            </a:r>
            <a:r>
              <a:rPr lang="en-US" dirty="0" err="1" smtClean="0"/>
              <a:t>tamaño</a:t>
            </a:r>
            <a:r>
              <a:rPr lang="en-US" dirty="0" smtClean="0"/>
              <a:t> </a:t>
            </a:r>
            <a:r>
              <a:rPr lang="en-US" dirty="0" err="1" smtClean="0"/>
              <a:t>relativo</a:t>
            </a:r>
            <a:r>
              <a:rPr lang="en-US" dirty="0" smtClean="0"/>
              <a:t> de </a:t>
            </a:r>
            <a:r>
              <a:rPr lang="en-US" dirty="0" err="1" smtClean="0"/>
              <a:t>losórganos</a:t>
            </a:r>
            <a:r>
              <a:rPr lang="en-US" dirty="0" smtClean="0"/>
              <a:t> </a:t>
            </a:r>
            <a:r>
              <a:rPr lang="en-US" dirty="0" err="1" smtClean="0"/>
              <a:t>cambiará</a:t>
            </a:r>
            <a:r>
              <a:rPr lang="en-US" dirty="0" smtClean="0"/>
              <a:t> con el </a:t>
            </a:r>
            <a:r>
              <a:rPr lang="en-US" dirty="0" err="1" smtClean="0"/>
              <a:t>crecimiento</a:t>
            </a:r>
            <a:endParaRPr lang="en-US" dirty="0" smtClean="0"/>
          </a:p>
          <a:p>
            <a:r>
              <a:rPr lang="en-US" dirty="0" smtClean="0"/>
              <a:t>Si K&gt;1, Y </a:t>
            </a:r>
            <a:r>
              <a:rPr lang="en-US" dirty="0" err="1" smtClean="0"/>
              <a:t>crece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rápido</a:t>
            </a:r>
            <a:r>
              <a:rPr lang="en-US" dirty="0" smtClean="0"/>
              <a:t>, el </a:t>
            </a:r>
            <a:r>
              <a:rPr lang="en-US" dirty="0" err="1" smtClean="0"/>
              <a:t>crecimiento</a:t>
            </a:r>
            <a:r>
              <a:rPr lang="en-US" dirty="0" smtClean="0"/>
              <a:t> 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alométrico</a:t>
            </a:r>
            <a:r>
              <a:rPr lang="en-US" dirty="0" smtClean="0"/>
              <a:t> </a:t>
            </a:r>
            <a:r>
              <a:rPr lang="en-US" dirty="0" err="1" smtClean="0"/>
              <a:t>positivo</a:t>
            </a:r>
            <a:r>
              <a:rPr lang="en-US" dirty="0" smtClean="0"/>
              <a:t> con </a:t>
            </a:r>
            <a:r>
              <a:rPr lang="en-US" dirty="0" err="1" smtClean="0"/>
              <a:t>respecto</a:t>
            </a:r>
            <a:r>
              <a:rPr lang="en-US" dirty="0" smtClean="0"/>
              <a:t> a X</a:t>
            </a:r>
          </a:p>
          <a:p>
            <a:r>
              <a:rPr lang="en-US" dirty="0" smtClean="0"/>
              <a:t>K&lt;1 Y </a:t>
            </a:r>
            <a:r>
              <a:rPr lang="en-US" dirty="0" err="1" smtClean="0"/>
              <a:t>crece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lento, el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alométrico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alométrico</a:t>
            </a:r>
            <a:r>
              <a:rPr lang="en-US" dirty="0" smtClean="0"/>
              <a:t> </a:t>
            </a:r>
            <a:r>
              <a:rPr lang="en-US" dirty="0" err="1" smtClean="0"/>
              <a:t>negativo</a:t>
            </a:r>
            <a:r>
              <a:rPr lang="en-US" dirty="0" smtClean="0"/>
              <a:t> con </a:t>
            </a:r>
            <a:r>
              <a:rPr lang="en-US" dirty="0" err="1" smtClean="0"/>
              <a:t>respecto</a:t>
            </a:r>
            <a:r>
              <a:rPr lang="en-US" dirty="0" smtClean="0"/>
              <a:t> a X</a:t>
            </a:r>
          </a:p>
          <a:p>
            <a:r>
              <a:rPr lang="en-US" dirty="0" err="1" smtClean="0"/>
              <a:t>Alguna</a:t>
            </a:r>
            <a:r>
              <a:rPr lang="en-US" dirty="0" smtClean="0"/>
              <a:t> </a:t>
            </a:r>
            <a:r>
              <a:rPr lang="en-US" dirty="0" err="1" smtClean="0"/>
              <a:t>inferencia</a:t>
            </a:r>
            <a:r>
              <a:rPr lang="en-US" dirty="0" smtClean="0"/>
              <a:t> o </a:t>
            </a:r>
            <a:r>
              <a:rPr lang="en-US" dirty="0" err="1" smtClean="0"/>
              <a:t>relación</a:t>
            </a:r>
            <a:r>
              <a:rPr lang="en-US" dirty="0" smtClean="0"/>
              <a:t> entre la forma del </a:t>
            </a:r>
            <a:r>
              <a:rPr lang="en-US" dirty="0" err="1" smtClean="0"/>
              <a:t>órgano</a:t>
            </a:r>
            <a:r>
              <a:rPr lang="en-US" dirty="0" smtClean="0"/>
              <a:t> u </a:t>
            </a:r>
            <a:r>
              <a:rPr lang="en-US" dirty="0" err="1" smtClean="0"/>
              <a:t>organismo</a:t>
            </a:r>
            <a:r>
              <a:rPr lang="en-US" dirty="0" smtClean="0"/>
              <a:t> y la k?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90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791</Words>
  <Application>Microsoft Macintosh PowerPoint</Application>
  <PresentationFormat>On-screen Show (4:3)</PresentationFormat>
  <Paragraphs>130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Alometría</vt:lpstr>
      <vt:lpstr>Objetivos</vt:lpstr>
      <vt:lpstr>Introducción</vt:lpstr>
      <vt:lpstr>Crecimiento Isométrico </vt:lpstr>
      <vt:lpstr>Crecimiento  Alométrico</vt:lpstr>
      <vt:lpstr>Crecimiento  Alométrico</vt:lpstr>
      <vt:lpstr>Uca pugnax</vt:lpstr>
      <vt:lpstr>Y= bXK</vt:lpstr>
      <vt:lpstr> k…</vt:lpstr>
      <vt:lpstr>Gráfica de los logaritmos de X y Y</vt:lpstr>
      <vt:lpstr>Crecimiento en Humanos</vt:lpstr>
      <vt:lpstr>Materiales</vt:lpstr>
      <vt:lpstr>Procedimiento</vt:lpstr>
      <vt:lpstr>Procedimiento</vt:lpstr>
      <vt:lpstr>Resultados K =_________      Log10B_________</vt:lpstr>
      <vt:lpstr>Conclusiones</vt:lpstr>
      <vt:lpstr>Porque?</vt:lpstr>
      <vt:lpstr>Porque?</vt:lpstr>
      <vt:lpstr>Referencias</vt:lpstr>
      <vt:lpstr>Referencias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Carde</dc:creator>
  <cp:lastModifiedBy>Jose Carde</cp:lastModifiedBy>
  <cp:revision>26</cp:revision>
  <dcterms:created xsi:type="dcterms:W3CDTF">2014-01-15T19:43:02Z</dcterms:created>
  <dcterms:modified xsi:type="dcterms:W3CDTF">2018-02-13T02:23:25Z</dcterms:modified>
</cp:coreProperties>
</file>