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notesMasterIdLst>
    <p:notesMasterId r:id="rId27"/>
  </p:notesMasterIdLst>
  <p:sldIdLst>
    <p:sldId id="256" r:id="rId2"/>
    <p:sldId id="257" r:id="rId3"/>
    <p:sldId id="264" r:id="rId4"/>
    <p:sldId id="266" r:id="rId5"/>
    <p:sldId id="258" r:id="rId6"/>
    <p:sldId id="349" r:id="rId7"/>
    <p:sldId id="350" r:id="rId8"/>
    <p:sldId id="351" r:id="rId9"/>
    <p:sldId id="352" r:id="rId10"/>
    <p:sldId id="353" r:id="rId11"/>
    <p:sldId id="354" r:id="rId12"/>
    <p:sldId id="355" r:id="rId13"/>
    <p:sldId id="356" r:id="rId14"/>
    <p:sldId id="259" r:id="rId15"/>
    <p:sldId id="357" r:id="rId16"/>
    <p:sldId id="358" r:id="rId17"/>
    <p:sldId id="360" r:id="rId18"/>
    <p:sldId id="361" r:id="rId19"/>
    <p:sldId id="359" r:id="rId20"/>
    <p:sldId id="363" r:id="rId21"/>
    <p:sldId id="364" r:id="rId22"/>
    <p:sldId id="330" r:id="rId23"/>
    <p:sldId id="344" r:id="rId24"/>
    <p:sldId id="345" r:id="rId25"/>
    <p:sldId id="3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072"/>
    <p:restoredTop sz="85686"/>
  </p:normalViewPr>
  <p:slideViewPr>
    <p:cSldViewPr snapToGrid="0" snapToObjects="1">
      <p:cViewPr varScale="1">
        <p:scale>
          <a:sx n="22" d="100"/>
          <a:sy n="22" d="100"/>
        </p:scale>
        <p:origin x="208"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023AB-230D-EB4B-8A36-DBB4688718F9}" type="datetimeFigureOut">
              <a:rPr lang="en-US" smtClean="0"/>
              <a:t>2/28/20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328E6A-78BE-0D4E-9CB5-98CA25E607AB}" type="slidenum">
              <a:rPr lang="en-US" smtClean="0"/>
              <a:t>‹#›</a:t>
            </a:fld>
            <a:endParaRPr lang="en-US"/>
          </a:p>
        </p:txBody>
      </p:sp>
    </p:spTree>
    <p:extLst>
      <p:ext uri="{BB962C8B-B14F-4D97-AF65-F5344CB8AC3E}">
        <p14:creationId xmlns:p14="http://schemas.microsoft.com/office/powerpoint/2010/main" val="138458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chapter introduces the principles of innate and adaptive immunity, the cells of the immune system, the tissues in which they develop, and the tissues through which they circulate. We then outline the specialized functions of the different types of cells by which they eliminate infection.</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a:t>
            </a:fld>
            <a:endParaRPr lang="en-US"/>
          </a:p>
        </p:txBody>
      </p:sp>
    </p:spTree>
    <p:extLst>
      <p:ext uri="{BB962C8B-B14F-4D97-AF65-F5344CB8AC3E}">
        <p14:creationId xmlns:p14="http://schemas.microsoft.com/office/powerpoint/2010/main" val="128468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13</a:t>
            </a:fld>
            <a:endParaRPr lang="en-US"/>
          </a:p>
        </p:txBody>
      </p:sp>
    </p:spTree>
    <p:extLst>
      <p:ext uri="{BB962C8B-B14F-4D97-AF65-F5344CB8AC3E}">
        <p14:creationId xmlns:p14="http://schemas.microsoft.com/office/powerpoint/2010/main" val="34487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We recognize four broad categories of disease-causing microorganisms, or pathogens: viruses, bacteria and archaea, fungi, and the unicellular and multicellular eukaryotic organisms collectively termed parasites.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To defend against the great variety of microbes, the immune system has numerous molecular and cellular functions, collectively called mediators, or effector mechanisms</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14</a:t>
            </a:fld>
            <a:endParaRPr lang="en-US"/>
          </a:p>
        </p:txBody>
      </p:sp>
    </p:spTree>
    <p:extLst>
      <p:ext uri="{BB962C8B-B14F-4D97-AF65-F5344CB8AC3E}">
        <p14:creationId xmlns:p14="http://schemas.microsoft.com/office/powerpoint/2010/main" val="1363823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We recognize four broad categories of disease-causing microorganisms, or pathogens: viruses, bacteria and archaea, fungi, and the unicellular and multicellular eukaryotic organisms collectively termed parasites.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To defend against the great variety of microbes, the immune system has numerous molecular and cellular functions, collectively called mediators, or effector mechanisms</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15</a:t>
            </a:fld>
            <a:endParaRPr lang="en-US"/>
          </a:p>
        </p:txBody>
      </p:sp>
    </p:spTree>
    <p:extLst>
      <p:ext uri="{BB962C8B-B14F-4D97-AF65-F5344CB8AC3E}">
        <p14:creationId xmlns:p14="http://schemas.microsoft.com/office/powerpoint/2010/main" val="4281066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We recognize four broad categories of disease-causing microorganisms, or pathogens: viruses, bacteria and archaea, fungi, and the unicellular and multicellular eukaryotic organisms collectively termed parasites.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To defend against the great variety of microbes, the immune system has numerous molecular and cellular functions, collectively called mediators, or effector mechanisms</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16</a:t>
            </a:fld>
            <a:endParaRPr lang="en-US"/>
          </a:p>
        </p:txBody>
      </p:sp>
    </p:spTree>
    <p:extLst>
      <p:ext uri="{BB962C8B-B14F-4D97-AF65-F5344CB8AC3E}">
        <p14:creationId xmlns:p14="http://schemas.microsoft.com/office/powerpoint/2010/main" val="3781741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We recognize four broad categories of disease-causing microorganisms, or pathogens: viruses, bacteria and archaea, fungi, and the unicellular and multicellular eukaryotic organisms collectively termed parasites.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To defend against the great variety of microbes, the immune system has numerous molecular and cellular functions, collectively called mediators, or effector mechanisms</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17</a:t>
            </a:fld>
            <a:endParaRPr lang="en-US"/>
          </a:p>
        </p:txBody>
      </p:sp>
    </p:spTree>
    <p:extLst>
      <p:ext uri="{BB962C8B-B14F-4D97-AF65-F5344CB8AC3E}">
        <p14:creationId xmlns:p14="http://schemas.microsoft.com/office/powerpoint/2010/main" val="3949412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We recognize four broad categories of disease-causing microorganisms, or pathogens: viruses, bacteria and archaea, fungi, and the unicellular and multicellular eukaryotic organisms collectively termed parasites.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To defend against the great variety of microbes, the immune system has numerous molecular and cellular functions, collectively called mediators, or effector mechanisms</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18</a:t>
            </a:fld>
            <a:endParaRPr lang="en-US"/>
          </a:p>
        </p:txBody>
      </p:sp>
    </p:spTree>
    <p:extLst>
      <p:ext uri="{BB962C8B-B14F-4D97-AF65-F5344CB8AC3E}">
        <p14:creationId xmlns:p14="http://schemas.microsoft.com/office/powerpoint/2010/main" val="1129841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latin typeface="Times" panose="02020603050405020304" pitchFamily="18" charset="0"/>
              </a:rPr>
              <a:t>We recognize four broad categories of disease-causing microorganisms, or pathogens: viruses, bacteria and archaea, fungi, and the unicellular and multicellular eukaryotic organisms collectively termed parasites.</a:t>
            </a:r>
          </a:p>
          <a:p>
            <a:pPr eaLnBrk="1" hangingPunct="1"/>
            <a:endParaRPr lang="en-US" altLang="en-US" dirty="0">
              <a:latin typeface="Times" panose="02020603050405020304" pitchFamily="18" charset="0"/>
            </a:endParaRPr>
          </a:p>
          <a:p>
            <a:pPr eaLnBrk="1" hangingPunct="1"/>
            <a:r>
              <a:rPr lang="en-US" altLang="en-US" dirty="0">
                <a:latin typeface="Times" panose="02020603050405020304" pitchFamily="18" charset="0"/>
              </a:rPr>
              <a:t>To defend against the great variety of microbes, the immune system has numerous molecular and cellular functions, collectively called mediators, or effector mechanisms</a:t>
            </a:r>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19</a:t>
            </a:fld>
            <a:endParaRPr lang="en-US"/>
          </a:p>
        </p:txBody>
      </p:sp>
    </p:spTree>
    <p:extLst>
      <p:ext uri="{BB962C8B-B14F-4D97-AF65-F5344CB8AC3E}">
        <p14:creationId xmlns:p14="http://schemas.microsoft.com/office/powerpoint/2010/main" val="13160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Ctelicidinas</a:t>
            </a:r>
            <a:r>
              <a:rPr lang="en-US" dirty="0"/>
              <a:t>, </a:t>
            </a:r>
            <a:r>
              <a:rPr lang="en-US" dirty="0" err="1"/>
              <a:t>peptidos</a:t>
            </a:r>
            <a:r>
              <a:rPr lang="en-US" dirty="0"/>
              <a:t> antimicrobials, </a:t>
            </a:r>
            <a:r>
              <a:rPr lang="en-US" dirty="0" err="1"/>
              <a:t>en</a:t>
            </a:r>
            <a:r>
              <a:rPr lang="en-US" dirty="0"/>
              <a:t> </a:t>
            </a:r>
            <a:r>
              <a:rPr lang="en-US" dirty="0" err="1"/>
              <a:t>vertebrados</a:t>
            </a:r>
            <a:r>
              <a:rPr lang="en-US" dirty="0"/>
              <a:t>, </a:t>
            </a:r>
            <a:r>
              <a:rPr lang="en-US" dirty="0" err="1"/>
              <a:t>activadoso</a:t>
            </a:r>
            <a:r>
              <a:rPr lang="en-US" dirty="0"/>
              <a:t> </a:t>
            </a:r>
            <a:r>
              <a:rPr lang="en-US" dirty="0" err="1"/>
              <a:t>proteoliticamente</a:t>
            </a:r>
            <a:endParaRPr lang="en-US" dirty="0"/>
          </a:p>
          <a:p>
            <a:r>
              <a:rPr lang="en-US" dirty="0" err="1"/>
              <a:t>Defensinas</a:t>
            </a:r>
            <a:r>
              <a:rPr lang="en-US" dirty="0"/>
              <a:t>, </a:t>
            </a:r>
            <a:r>
              <a:rPr lang="en-US" dirty="0" err="1"/>
              <a:t>peptidos</a:t>
            </a:r>
            <a:r>
              <a:rPr lang="en-US" dirty="0"/>
              <a:t> antimicrobials, </a:t>
            </a:r>
            <a:r>
              <a:rPr lang="en-US" dirty="0" err="1"/>
              <a:t>ricos</a:t>
            </a:r>
            <a:r>
              <a:rPr lang="en-US" dirty="0"/>
              <a:t> </a:t>
            </a:r>
            <a:r>
              <a:rPr lang="en-US" dirty="0" err="1"/>
              <a:t>en</a:t>
            </a:r>
            <a:r>
              <a:rPr lang="en-US" dirty="0"/>
              <a:t> </a:t>
            </a:r>
            <a:r>
              <a:rPr lang="en-US" dirty="0" err="1"/>
              <a:t>Cisteinas</a:t>
            </a:r>
            <a:r>
              <a:rPr lang="en-US" dirty="0"/>
              <a:t>, </a:t>
            </a:r>
          </a:p>
        </p:txBody>
      </p:sp>
      <p:sp>
        <p:nvSpPr>
          <p:cNvPr id="4" name="Slide Number Placeholder 3"/>
          <p:cNvSpPr>
            <a:spLocks noGrp="1"/>
          </p:cNvSpPr>
          <p:nvPr>
            <p:ph type="sldNum" sz="quarter" idx="5"/>
          </p:nvPr>
        </p:nvSpPr>
        <p:spPr/>
        <p:txBody>
          <a:bodyPr/>
          <a:lstStyle/>
          <a:p>
            <a:fld id="{70328E6A-78BE-0D4E-9CB5-98CA25E607AB}" type="slidenum">
              <a:rPr lang="en-US" smtClean="0"/>
              <a:t>5</a:t>
            </a:fld>
            <a:endParaRPr lang="en-US"/>
          </a:p>
        </p:txBody>
      </p:sp>
    </p:spTree>
    <p:extLst>
      <p:ext uri="{BB962C8B-B14F-4D97-AF65-F5344CB8AC3E}">
        <p14:creationId xmlns:p14="http://schemas.microsoft.com/office/powerpoint/2010/main" val="336775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Ctelicidinas</a:t>
            </a:r>
            <a:r>
              <a:rPr lang="en-US" dirty="0"/>
              <a:t>, </a:t>
            </a:r>
            <a:r>
              <a:rPr lang="en-US" dirty="0" err="1"/>
              <a:t>peptidos</a:t>
            </a:r>
            <a:r>
              <a:rPr lang="en-US" dirty="0"/>
              <a:t> antimicrobials, </a:t>
            </a:r>
            <a:r>
              <a:rPr lang="en-US" dirty="0" err="1"/>
              <a:t>en</a:t>
            </a:r>
            <a:r>
              <a:rPr lang="en-US" dirty="0"/>
              <a:t> </a:t>
            </a:r>
            <a:r>
              <a:rPr lang="en-US" dirty="0" err="1"/>
              <a:t>vertebrados</a:t>
            </a:r>
            <a:r>
              <a:rPr lang="en-US" dirty="0"/>
              <a:t>, </a:t>
            </a:r>
            <a:r>
              <a:rPr lang="en-US" dirty="0" err="1"/>
              <a:t>activadoso</a:t>
            </a:r>
            <a:r>
              <a:rPr lang="en-US" dirty="0"/>
              <a:t> </a:t>
            </a:r>
            <a:r>
              <a:rPr lang="en-US" dirty="0" err="1"/>
              <a:t>proteoliticamente</a:t>
            </a:r>
            <a:endParaRPr lang="en-US" dirty="0"/>
          </a:p>
          <a:p>
            <a:r>
              <a:rPr lang="en-US" dirty="0" err="1"/>
              <a:t>Defensinas</a:t>
            </a:r>
            <a:r>
              <a:rPr lang="en-US" dirty="0"/>
              <a:t>, </a:t>
            </a:r>
            <a:r>
              <a:rPr lang="en-US" dirty="0" err="1"/>
              <a:t>peptidos</a:t>
            </a:r>
            <a:r>
              <a:rPr lang="en-US" dirty="0"/>
              <a:t> antimicrobials, </a:t>
            </a:r>
            <a:r>
              <a:rPr lang="en-US" dirty="0" err="1"/>
              <a:t>ricos</a:t>
            </a:r>
            <a:r>
              <a:rPr lang="en-US" dirty="0"/>
              <a:t> </a:t>
            </a:r>
            <a:r>
              <a:rPr lang="en-US" dirty="0" err="1"/>
              <a:t>en</a:t>
            </a:r>
            <a:r>
              <a:rPr lang="en-US" dirty="0"/>
              <a:t> </a:t>
            </a:r>
            <a:r>
              <a:rPr lang="en-US" dirty="0" err="1"/>
              <a:t>Cisteinas</a:t>
            </a:r>
            <a:r>
              <a:rPr lang="en-US" dirty="0"/>
              <a:t>, </a:t>
            </a:r>
          </a:p>
        </p:txBody>
      </p:sp>
      <p:sp>
        <p:nvSpPr>
          <p:cNvPr id="4" name="Slide Number Placeholder 3"/>
          <p:cNvSpPr>
            <a:spLocks noGrp="1"/>
          </p:cNvSpPr>
          <p:nvPr>
            <p:ph type="sldNum" sz="quarter" idx="5"/>
          </p:nvPr>
        </p:nvSpPr>
        <p:spPr/>
        <p:txBody>
          <a:bodyPr/>
          <a:lstStyle/>
          <a:p>
            <a:fld id="{70328E6A-78BE-0D4E-9CB5-98CA25E607AB}" type="slidenum">
              <a:rPr lang="en-US" smtClean="0"/>
              <a:t>6</a:t>
            </a:fld>
            <a:endParaRPr lang="en-US"/>
          </a:p>
        </p:txBody>
      </p:sp>
    </p:spTree>
    <p:extLst>
      <p:ext uri="{BB962C8B-B14F-4D97-AF65-F5344CB8AC3E}">
        <p14:creationId xmlns:p14="http://schemas.microsoft.com/office/powerpoint/2010/main" val="199245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CtActivacion</a:t>
            </a:r>
            <a:r>
              <a:rPr lang="en-US" dirty="0"/>
              <a:t> </a:t>
            </a:r>
            <a:r>
              <a:rPr lang="en-US" dirty="0" err="1"/>
              <a:t>clasica</a:t>
            </a:r>
            <a:r>
              <a:rPr lang="en-US" dirty="0"/>
              <a:t> – </a:t>
            </a:r>
            <a:r>
              <a:rPr lang="en-US" dirty="0" err="1"/>
              <a:t>fagocitar</a:t>
            </a:r>
            <a:r>
              <a:rPr lang="en-US" dirty="0"/>
              <a:t> para </a:t>
            </a:r>
            <a:r>
              <a:rPr lang="en-US" dirty="0" err="1"/>
              <a:t>matar</a:t>
            </a:r>
            <a:endParaRPr lang="en-US" dirty="0"/>
          </a:p>
          <a:p>
            <a:r>
              <a:rPr lang="en-US" dirty="0"/>
              <a:t>Alterna – </a:t>
            </a:r>
            <a:r>
              <a:rPr lang="en-US" dirty="0" err="1"/>
              <a:t>fagocitar</a:t>
            </a:r>
            <a:r>
              <a:rPr lang="en-US" dirty="0"/>
              <a:t>  </a:t>
            </a:r>
            <a:r>
              <a:rPr lang="en-US" dirty="0" err="1"/>
              <a:t>parar</a:t>
            </a:r>
            <a:r>
              <a:rPr lang="en-US" dirty="0"/>
              <a:t> </a:t>
            </a:r>
            <a:r>
              <a:rPr lang="en-US" dirty="0" err="1"/>
              <a:t>reomdeloar</a:t>
            </a:r>
            <a:r>
              <a:rPr lang="en-US" dirty="0"/>
              <a:t> </a:t>
            </a:r>
            <a:r>
              <a:rPr lang="en-US" dirty="0" err="1"/>
              <a:t>tejidos</a:t>
            </a:r>
            <a:r>
              <a:rPr lang="en-US" dirty="0"/>
              <a:t> </a:t>
            </a:r>
          </a:p>
          <a:p>
            <a:r>
              <a:rPr lang="en-US" dirty="0"/>
              <a:t>Son los </a:t>
            </a:r>
            <a:r>
              <a:rPr lang="en-US" dirty="0" err="1"/>
              <a:t>efectores</a:t>
            </a:r>
            <a:r>
              <a:rPr lang="en-US" dirty="0"/>
              <a:t> </a:t>
            </a:r>
            <a:r>
              <a:rPr lang="en-US" dirty="0" err="1"/>
              <a:t>dominantes</a:t>
            </a:r>
            <a:r>
              <a:rPr lang="en-US" dirty="0"/>
              <a:t> </a:t>
            </a:r>
            <a:r>
              <a:rPr lang="en-US" dirty="0" err="1"/>
              <a:t>en</a:t>
            </a:r>
            <a:r>
              <a:rPr lang="en-US" dirty="0"/>
              <a:t> la </a:t>
            </a:r>
            <a:r>
              <a:rPr lang="en-US" dirty="0" err="1"/>
              <a:t>innata</a:t>
            </a:r>
            <a:r>
              <a:rPr lang="en-US" dirty="0"/>
              <a:t> </a:t>
            </a:r>
            <a:r>
              <a:rPr lang="en-US" dirty="0" err="1"/>
              <a:t>tardia</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7</a:t>
            </a:fld>
            <a:endParaRPr lang="en-US"/>
          </a:p>
        </p:txBody>
      </p:sp>
    </p:spTree>
    <p:extLst>
      <p:ext uri="{BB962C8B-B14F-4D97-AF65-F5344CB8AC3E}">
        <p14:creationId xmlns:p14="http://schemas.microsoft.com/office/powerpoint/2010/main" val="2323134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8</a:t>
            </a:fld>
            <a:endParaRPr lang="en-US"/>
          </a:p>
        </p:txBody>
      </p:sp>
    </p:spTree>
    <p:extLst>
      <p:ext uri="{BB962C8B-B14F-4D97-AF65-F5344CB8AC3E}">
        <p14:creationId xmlns:p14="http://schemas.microsoft.com/office/powerpoint/2010/main" val="1419608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9</a:t>
            </a:fld>
            <a:endParaRPr lang="en-US"/>
          </a:p>
        </p:txBody>
      </p:sp>
    </p:spTree>
    <p:extLst>
      <p:ext uri="{BB962C8B-B14F-4D97-AF65-F5344CB8AC3E}">
        <p14:creationId xmlns:p14="http://schemas.microsoft.com/office/powerpoint/2010/main" val="221247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10</a:t>
            </a:fld>
            <a:endParaRPr lang="en-US"/>
          </a:p>
        </p:txBody>
      </p:sp>
    </p:spTree>
    <p:extLst>
      <p:ext uri="{BB962C8B-B14F-4D97-AF65-F5344CB8AC3E}">
        <p14:creationId xmlns:p14="http://schemas.microsoft.com/office/powerpoint/2010/main" val="181250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11</a:t>
            </a:fld>
            <a:endParaRPr lang="en-US"/>
          </a:p>
        </p:txBody>
      </p:sp>
    </p:spTree>
    <p:extLst>
      <p:ext uri="{BB962C8B-B14F-4D97-AF65-F5344CB8AC3E}">
        <p14:creationId xmlns:p14="http://schemas.microsoft.com/office/powerpoint/2010/main" val="2937025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Mastocito</a:t>
            </a:r>
            <a:r>
              <a:rPr lang="en-US" dirty="0"/>
              <a:t> de </a:t>
            </a:r>
            <a:r>
              <a:rPr lang="en-US" dirty="0" err="1"/>
              <a:t>baso</a:t>
            </a:r>
            <a:endParaRPr lang="en-US" dirty="0"/>
          </a:p>
          <a:p>
            <a:endParaRPr lang="en-US" dirty="0"/>
          </a:p>
        </p:txBody>
      </p:sp>
      <p:sp>
        <p:nvSpPr>
          <p:cNvPr id="4" name="Slide Number Placeholder 3"/>
          <p:cNvSpPr>
            <a:spLocks noGrp="1"/>
          </p:cNvSpPr>
          <p:nvPr>
            <p:ph type="sldNum" sz="quarter" idx="5"/>
          </p:nvPr>
        </p:nvSpPr>
        <p:spPr/>
        <p:txBody>
          <a:bodyPr/>
          <a:lstStyle/>
          <a:p>
            <a:fld id="{70328E6A-78BE-0D4E-9CB5-98CA25E607AB}" type="slidenum">
              <a:rPr lang="en-US" smtClean="0"/>
              <a:t>12</a:t>
            </a:fld>
            <a:endParaRPr lang="en-US"/>
          </a:p>
        </p:txBody>
      </p:sp>
    </p:spTree>
    <p:extLst>
      <p:ext uri="{BB962C8B-B14F-4D97-AF65-F5344CB8AC3E}">
        <p14:creationId xmlns:p14="http://schemas.microsoft.com/office/powerpoint/2010/main" val="841167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2/28/20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57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467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32864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7840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499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9596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2/28/20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723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23817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2/28/20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612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6334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2/28/20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603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2/28/20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815848741"/>
      </p:ext>
    </p:extLst>
  </p:cSld>
  <p:clrMap bg1="lt1" tx1="dk1" bg2="lt2" tx2="dk2" accent1="accent1" accent2="accent2" accent3="accent3" accent4="accent4" accent5="accent5" accent6="accent6" hlink="hlink" folHlink="folHlink"/>
  <p:sldLayoutIdLst>
    <p:sldLayoutId id="2147483713" r:id="rId1"/>
    <p:sldLayoutId id="2147483712" r:id="rId2"/>
    <p:sldLayoutId id="2147483711" r:id="rId3"/>
    <p:sldLayoutId id="2147483710" r:id="rId4"/>
    <p:sldLayoutId id="2147483709" r:id="rId5"/>
    <p:sldLayoutId id="2147483708" r:id="rId6"/>
    <p:sldLayoutId id="2147483707" r:id="rId7"/>
    <p:sldLayoutId id="2147483706" r:id="rId8"/>
    <p:sldLayoutId id="2147483705" r:id="rId9"/>
    <p:sldLayoutId id="2147483704"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8540801-A695-403A-A4A8-CB352FE083C9}"/>
              </a:ext>
            </a:extLst>
          </p:cNvPr>
          <p:cNvPicPr>
            <a:picLocks noChangeAspect="1"/>
          </p:cNvPicPr>
          <p:nvPr/>
        </p:nvPicPr>
        <p:blipFill rotWithShape="1">
          <a:blip r:embed="rId3"/>
          <a:srcRect t="15730"/>
          <a:stretch/>
        </p:blipFill>
        <p:spPr>
          <a:xfrm>
            <a:off x="20" y="12536"/>
            <a:ext cx="12191981" cy="6857990"/>
          </a:xfrm>
          <a:prstGeom prst="rect">
            <a:avLst/>
          </a:prstGeom>
          <a:solidFill>
            <a:schemeClr val="accent4"/>
          </a:solidFill>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F3F7A2-D456-9B4B-9E04-A1A38AFA660B}"/>
              </a:ext>
            </a:extLst>
          </p:cNvPr>
          <p:cNvSpPr>
            <a:spLocks noGrp="1"/>
          </p:cNvSpPr>
          <p:nvPr>
            <p:ph type="ctrTitle"/>
          </p:nvPr>
        </p:nvSpPr>
        <p:spPr>
          <a:xfrm>
            <a:off x="63369" y="338984"/>
            <a:ext cx="3430653" cy="2387600"/>
          </a:xfrm>
        </p:spPr>
        <p:txBody>
          <a:bodyPr>
            <a:noAutofit/>
          </a:bodyPr>
          <a:lstStyle/>
          <a:p>
            <a:pPr algn="ctr"/>
            <a:r>
              <a:rPr lang="en-US" sz="4000" dirty="0" err="1"/>
              <a:t>Celulas</a:t>
            </a:r>
            <a:r>
              <a:rPr lang="en-US" sz="4000" dirty="0"/>
              <a:t> y </a:t>
            </a:r>
            <a:r>
              <a:rPr lang="en-US" sz="4000" dirty="0" err="1"/>
              <a:t>Tejidos</a:t>
            </a:r>
            <a:br>
              <a:rPr lang="en-US" sz="4000" dirty="0"/>
            </a:br>
            <a:r>
              <a:rPr lang="en-US" sz="4000" dirty="0"/>
              <a:t>Cap 2</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E3F621B-9FD6-F540-83E3-6E502B5AA7C3}"/>
              </a:ext>
            </a:extLst>
          </p:cNvPr>
          <p:cNvSpPr>
            <a:spLocks noGrp="1"/>
          </p:cNvSpPr>
          <p:nvPr>
            <p:ph type="subTitle" idx="1"/>
          </p:nvPr>
        </p:nvSpPr>
        <p:spPr>
          <a:xfrm>
            <a:off x="0" y="5575039"/>
            <a:ext cx="9785897" cy="1282951"/>
          </a:xfrm>
          <a:solidFill>
            <a:srgbClr val="0070C0">
              <a:alpha val="82000"/>
            </a:srgbClr>
          </a:solidFill>
        </p:spPr>
        <p:txBody>
          <a:bodyPr anchor="ctr">
            <a:noAutofit/>
          </a:bodyPr>
          <a:lstStyle/>
          <a:p>
            <a:r>
              <a:rPr lang="en-US" sz="2000" dirty="0"/>
              <a:t>JA </a:t>
            </a:r>
            <a:r>
              <a:rPr lang="en-US" sz="2000" dirty="0" err="1"/>
              <a:t>Cardé</a:t>
            </a:r>
            <a:r>
              <a:rPr lang="en-US" sz="2000" dirty="0"/>
              <a:t>, PhD</a:t>
            </a:r>
          </a:p>
          <a:p>
            <a:r>
              <a:rPr lang="en-US" sz="2000" dirty="0"/>
              <a:t>UPR – Aguadilla</a:t>
            </a:r>
          </a:p>
          <a:p>
            <a:r>
              <a:rPr lang="en-US" sz="2000" dirty="0" err="1"/>
              <a:t>Enero</a:t>
            </a:r>
            <a:r>
              <a:rPr lang="en-US" sz="2000" dirty="0"/>
              <a:t> 2020</a:t>
            </a:r>
          </a:p>
        </p:txBody>
      </p:sp>
      <p:pic>
        <p:nvPicPr>
          <p:cNvPr id="5" name="Picture 4">
            <a:extLst>
              <a:ext uri="{FF2B5EF4-FFF2-40B4-BE49-F238E27FC236}">
                <a16:creationId xmlns:a16="http://schemas.microsoft.com/office/drawing/2014/main" id="{E072B58F-BE52-B144-A7D7-D6969CCCED0D}"/>
              </a:ext>
            </a:extLst>
          </p:cNvPr>
          <p:cNvPicPr>
            <a:picLocks noChangeAspect="1"/>
          </p:cNvPicPr>
          <p:nvPr/>
        </p:nvPicPr>
        <p:blipFill>
          <a:blip r:embed="rId4"/>
          <a:stretch>
            <a:fillRect/>
          </a:stretch>
        </p:blipFill>
        <p:spPr>
          <a:xfrm>
            <a:off x="3449817" y="223388"/>
            <a:ext cx="8521854" cy="5141519"/>
          </a:xfrm>
          <a:prstGeom prst="rect">
            <a:avLst/>
          </a:prstGeom>
          <a:ln w="63500">
            <a:solidFill>
              <a:srgbClr val="FFC000"/>
            </a:solidFill>
          </a:ln>
        </p:spPr>
      </p:pic>
    </p:spTree>
    <p:extLst>
      <p:ext uri="{BB962C8B-B14F-4D97-AF65-F5344CB8AC3E}">
        <p14:creationId xmlns:p14="http://schemas.microsoft.com/office/powerpoint/2010/main" val="19005470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Eosinófilos</a:t>
            </a:r>
            <a:r>
              <a:rPr lang="en-US" dirty="0"/>
              <a:t> </a:t>
            </a: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33400" y="961136"/>
            <a:ext cx="7518400" cy="5592064"/>
          </a:xfrm>
        </p:spPr>
        <p:txBody>
          <a:bodyPr>
            <a:normAutofit/>
          </a:bodyPr>
          <a:lstStyle/>
          <a:p>
            <a:r>
              <a:rPr lang="en-US" altLang="en-US" dirty="0" err="1">
                <a:latin typeface="Avenir Next" panose="020B0503020202020204" pitchFamily="34" charset="0"/>
                <a:cs typeface="Times New Roman" panose="02020603050405020304" pitchFamily="18" charset="0"/>
              </a:rPr>
              <a:t>Granulocitos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enzimaticos</a:t>
            </a:r>
            <a:r>
              <a:rPr lang="en-US" altLang="en-US" dirty="0">
                <a:latin typeface="Avenir Next" panose="020B0503020202020204" pitchFamily="34" charset="0"/>
                <a:cs typeface="Times New Roman" panose="02020603050405020304" pitchFamily="18" charset="0"/>
              </a:rPr>
              <a:t>  vs pared cellular de </a:t>
            </a:r>
            <a:r>
              <a:rPr lang="en-US" altLang="en-US" dirty="0" err="1">
                <a:latin typeface="Avenir Next" panose="020B0503020202020204" pitchFamily="34" charset="0"/>
                <a:cs typeface="Times New Roman" panose="02020603050405020304" pitchFamily="18" charset="0"/>
              </a:rPr>
              <a:t>parasitos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pero</a:t>
            </a:r>
            <a:r>
              <a:rPr lang="en-US" altLang="en-US" dirty="0">
                <a:latin typeface="Avenir Next" panose="020B0503020202020204" pitchFamily="34" charset="0"/>
                <a:cs typeface="Times New Roman" panose="02020603050405020304" pitchFamily="18" charset="0"/>
              </a:rPr>
              <a:t> Tambien </a:t>
            </a:r>
            <a:r>
              <a:rPr lang="en-US" altLang="en-US" dirty="0" err="1">
                <a:latin typeface="Avenir Next" panose="020B0503020202020204" pitchFamily="34" charset="0"/>
                <a:cs typeface="Times New Roman" panose="02020603050405020304" pitchFamily="18" charset="0"/>
              </a:rPr>
              <a:t>daña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tejidos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Granulos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proteinas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basicas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Derivadas</a:t>
            </a:r>
            <a:r>
              <a:rPr lang="en-US" altLang="en-US" dirty="0">
                <a:latin typeface="Avenir Next" panose="020B0503020202020204" pitchFamily="34" charset="0"/>
                <a:cs typeface="Times New Roman" panose="02020603050405020304" pitchFamily="18" charset="0"/>
              </a:rPr>
              <a:t> de medulla </a:t>
            </a:r>
            <a:r>
              <a:rPr lang="en-US" altLang="en-US" dirty="0" err="1">
                <a:latin typeface="Avenir Next" panose="020B0503020202020204" pitchFamily="34" charset="0"/>
                <a:cs typeface="Times New Roman" panose="02020603050405020304" pitchFamily="18" charset="0"/>
              </a:rPr>
              <a:t>osea</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GM-CSF y IL5 </a:t>
            </a:r>
            <a:r>
              <a:rPr lang="en-US" altLang="en-US" dirty="0" err="1">
                <a:latin typeface="Avenir Next" panose="020B0503020202020204" pitchFamily="34" charset="0"/>
                <a:cs typeface="Times New Roman" panose="02020603050405020304" pitchFamily="18" charset="0"/>
              </a:rPr>
              <a:t>promueven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su</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maduracion</a:t>
            </a: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pPr marL="0" indent="0">
              <a:buNone/>
            </a:pP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25CAC5-4BA1-B245-90A7-FA69B5EB3CAF}"/>
              </a:ext>
            </a:extLst>
          </p:cNvPr>
          <p:cNvSpPr txBox="1"/>
          <p:nvPr/>
        </p:nvSpPr>
        <p:spPr>
          <a:xfrm>
            <a:off x="8331200" y="4051808"/>
            <a:ext cx="3606800" cy="707886"/>
          </a:xfrm>
          <a:prstGeom prst="rect">
            <a:avLst/>
          </a:prstGeom>
          <a:noFill/>
        </p:spPr>
        <p:txBody>
          <a:bodyPr wrap="square" rtlCol="0">
            <a:spAutoFit/>
          </a:bodyPr>
          <a:lstStyle/>
          <a:p>
            <a:r>
              <a:rPr lang="en-US" sz="2000" dirty="0" err="1"/>
              <a:t>Granulos</a:t>
            </a:r>
            <a:r>
              <a:rPr lang="en-US" sz="2000" dirty="0"/>
              <a:t> para </a:t>
            </a:r>
            <a:r>
              <a:rPr lang="en-US" sz="2000" dirty="0" err="1"/>
              <a:t>tintes</a:t>
            </a:r>
            <a:r>
              <a:rPr lang="en-US" sz="2000" dirty="0"/>
              <a:t> </a:t>
            </a:r>
            <a:r>
              <a:rPr lang="en-US" sz="2000" dirty="0" err="1"/>
              <a:t>acidos</a:t>
            </a:r>
            <a:r>
              <a:rPr lang="en-US" sz="2000" dirty="0"/>
              <a:t>, </a:t>
            </a:r>
            <a:r>
              <a:rPr lang="en-US" sz="2000" dirty="0" err="1"/>
              <a:t>azules</a:t>
            </a:r>
            <a:endParaRPr lang="en-US" sz="2000" dirty="0"/>
          </a:p>
        </p:txBody>
      </p:sp>
      <p:pic>
        <p:nvPicPr>
          <p:cNvPr id="5" name="Picture 4">
            <a:extLst>
              <a:ext uri="{FF2B5EF4-FFF2-40B4-BE49-F238E27FC236}">
                <a16:creationId xmlns:a16="http://schemas.microsoft.com/office/drawing/2014/main" id="{AC71DCCB-EB8A-674D-8F30-714A34374F4F}"/>
              </a:ext>
            </a:extLst>
          </p:cNvPr>
          <p:cNvPicPr>
            <a:picLocks noChangeAspect="1"/>
          </p:cNvPicPr>
          <p:nvPr/>
        </p:nvPicPr>
        <p:blipFill>
          <a:blip r:embed="rId3"/>
          <a:stretch>
            <a:fillRect/>
          </a:stretch>
        </p:blipFill>
        <p:spPr>
          <a:xfrm>
            <a:off x="8379392" y="195072"/>
            <a:ext cx="3558608" cy="3538728"/>
          </a:xfrm>
          <a:prstGeom prst="rect">
            <a:avLst/>
          </a:prstGeom>
        </p:spPr>
      </p:pic>
    </p:spTree>
    <p:extLst>
      <p:ext uri="{BB962C8B-B14F-4D97-AF65-F5344CB8AC3E}">
        <p14:creationId xmlns:p14="http://schemas.microsoft.com/office/powerpoint/2010/main" val="318095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a:t>APCs </a:t>
            </a: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685800" y="916686"/>
            <a:ext cx="10858500" cy="5592064"/>
          </a:xfrm>
        </p:spPr>
        <p:txBody>
          <a:bodyPr>
            <a:normAutofit fontScale="85000" lnSpcReduction="20000"/>
          </a:bodyPr>
          <a:lstStyle/>
          <a:p>
            <a:r>
              <a:rPr lang="en-US" altLang="en-US" dirty="0" err="1">
                <a:latin typeface="Avenir Next" panose="020B0503020202020204" pitchFamily="34" charset="0"/>
                <a:cs typeface="Times New Roman" panose="02020603050405020304" pitchFamily="18" charset="0"/>
              </a:rPr>
              <a:t>Capturan</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presentan</a:t>
            </a:r>
            <a:r>
              <a:rPr lang="en-US" altLang="en-US" dirty="0">
                <a:latin typeface="Avenir Next" panose="020B0503020202020204" pitchFamily="34" charset="0"/>
                <a:cs typeface="Times New Roman" panose="02020603050405020304" pitchFamily="18" charset="0"/>
              </a:rPr>
              <a:t> los </a:t>
            </a:r>
            <a:r>
              <a:rPr lang="en-US" altLang="en-US" dirty="0" err="1">
                <a:latin typeface="Avenir Next" panose="020B0503020202020204" pitchFamily="34" charset="0"/>
                <a:cs typeface="Times New Roman" panose="02020603050405020304" pitchFamily="18" charset="0"/>
              </a:rPr>
              <a:t>ags</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linfocitos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Celulas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Dendriticas</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Origen </a:t>
            </a:r>
            <a:r>
              <a:rPr lang="en-US" altLang="en-US" dirty="0" err="1">
                <a:latin typeface="Avenir Next" panose="020B0503020202020204" pitchFamily="34" charset="0"/>
                <a:cs typeface="Times New Roman" panose="02020603050405020304" pitchFamily="18" charset="0"/>
              </a:rPr>
              <a:t>linfoide</a:t>
            </a:r>
            <a:r>
              <a:rPr lang="en-US" altLang="en-US" dirty="0">
                <a:latin typeface="Avenir Next" panose="020B0503020202020204" pitchFamily="34" charset="0"/>
                <a:cs typeface="Times New Roman" panose="02020603050405020304" pitchFamily="18" charset="0"/>
              </a:rPr>
              <a:t> o </a:t>
            </a:r>
            <a:r>
              <a:rPr lang="en-US" altLang="en-US" dirty="0" err="1">
                <a:latin typeface="Avenir Next" panose="020B0503020202020204" pitchFamily="34" charset="0"/>
                <a:cs typeface="Times New Roman" panose="02020603050405020304" pitchFamily="18" charset="0"/>
              </a:rPr>
              <a:t>embrionario</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Las mas </a:t>
            </a:r>
            <a:r>
              <a:rPr lang="en-US" altLang="en-US" dirty="0" err="1">
                <a:latin typeface="Avenir Next" panose="020B0503020202020204" pitchFamily="34" charset="0"/>
                <a:cs typeface="Times New Roman" panose="02020603050405020304" pitchFamily="18" charset="0"/>
              </a:rPr>
              <a:t>importantes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presentadoras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Activando</a:t>
            </a:r>
            <a:r>
              <a:rPr lang="en-US" altLang="en-US" dirty="0">
                <a:latin typeface="Avenir Next" panose="020B0503020202020204" pitchFamily="34" charset="0"/>
                <a:cs typeface="Times New Roman" panose="02020603050405020304" pitchFamily="18" charset="0"/>
              </a:rPr>
              <a:t> T</a:t>
            </a:r>
          </a:p>
          <a:p>
            <a:r>
              <a:rPr lang="en-US" altLang="en-US" dirty="0" err="1">
                <a:latin typeface="Avenir Next" panose="020B0503020202020204" pitchFamily="34" charset="0"/>
                <a:cs typeface="Times New Roman" panose="02020603050405020304" pitchFamily="18" charset="0"/>
              </a:rPr>
              <a:t>Conectan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Innata</a:t>
            </a:r>
            <a:r>
              <a:rPr lang="en-US" altLang="en-US" dirty="0">
                <a:latin typeface="Avenir Next" panose="020B0503020202020204" pitchFamily="34" charset="0"/>
                <a:cs typeface="Times New Roman" panose="02020603050405020304" pitchFamily="18" charset="0"/>
              </a:rPr>
              <a:t> con </a:t>
            </a:r>
            <a:r>
              <a:rPr lang="en-US" altLang="en-US" dirty="0" err="1">
                <a:latin typeface="Avenir Next" panose="020B0503020202020204" pitchFamily="34" charset="0"/>
                <a:cs typeface="Times New Roman" panose="02020603050405020304" pitchFamily="18" charset="0"/>
              </a:rPr>
              <a:t>Adaptativa</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Maduran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dependiente</a:t>
            </a:r>
            <a:r>
              <a:rPr lang="en-US" altLang="en-US" dirty="0">
                <a:latin typeface="Avenir Next" panose="020B0503020202020204" pitchFamily="34" charset="0"/>
                <a:cs typeface="Times New Roman" panose="02020603050405020304" pitchFamily="18" charset="0"/>
              </a:rPr>
              <a:t> de Flt3 </a:t>
            </a:r>
            <a:r>
              <a:rPr lang="en-US" altLang="en-US" dirty="0" err="1">
                <a:latin typeface="Avenir Next" panose="020B0503020202020204" pitchFamily="34" charset="0"/>
                <a:cs typeface="Times New Roman" panose="02020603050405020304" pitchFamily="18" charset="0"/>
              </a:rPr>
              <a:t>citoquina</a:t>
            </a:r>
            <a:r>
              <a:rPr lang="en-US" altLang="en-US" dirty="0">
                <a:latin typeface="Avenir Next" panose="020B0503020202020204" pitchFamily="34" charset="0"/>
                <a:cs typeface="Times New Roman" panose="02020603050405020304" pitchFamily="18" charset="0"/>
              </a:rPr>
              <a:t> para un RKT</a:t>
            </a:r>
          </a:p>
          <a:p>
            <a:r>
              <a:rPr lang="en-US" altLang="en-US" dirty="0" err="1">
                <a:latin typeface="Avenir Next" panose="020B0503020202020204" pitchFamily="34" charset="0"/>
                <a:cs typeface="Times New Roman" panose="02020603050405020304" pitchFamily="18" charset="0"/>
              </a:rPr>
              <a:t>Clasicas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responen</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microbios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Plasmacitoides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responden</a:t>
            </a:r>
            <a:r>
              <a:rPr lang="en-US" altLang="en-US" dirty="0">
                <a:latin typeface="Avenir Next" panose="020B0503020202020204" pitchFamily="34" charset="0"/>
                <a:cs typeface="Times New Roman" panose="02020603050405020304" pitchFamily="18" charset="0"/>
              </a:rPr>
              <a:t> a virus</a:t>
            </a:r>
          </a:p>
          <a:p>
            <a:r>
              <a:rPr lang="en-US" altLang="en-US" dirty="0" err="1">
                <a:latin typeface="Avenir Next" panose="020B0503020202020204" pitchFamily="34" charset="0"/>
                <a:cs typeface="Times New Roman" panose="02020603050405020304" pitchFamily="18" charset="0"/>
              </a:rPr>
              <a:t>Producen</a:t>
            </a:r>
            <a:r>
              <a:rPr lang="en-US" altLang="en-US" dirty="0">
                <a:latin typeface="Avenir Next" panose="020B0503020202020204" pitchFamily="34" charset="0"/>
                <a:cs typeface="Times New Roman" panose="02020603050405020304" pitchFamily="18" charset="0"/>
              </a:rPr>
              <a:t> interferon</a:t>
            </a:r>
          </a:p>
          <a:p>
            <a:r>
              <a:rPr lang="en-US" altLang="en-US" dirty="0" err="1">
                <a:latin typeface="Avenir Next" panose="020B0503020202020204" pitchFamily="34" charset="0"/>
                <a:cs typeface="Times New Roman" panose="02020603050405020304" pitchFamily="18" charset="0"/>
              </a:rPr>
              <a:t>Inflamacion</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Langerhans</a:t>
            </a:r>
          </a:p>
          <a:p>
            <a:pPr marL="0" indent="0">
              <a:buNone/>
            </a:pP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381860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a:t>APCs </a:t>
            </a:r>
          </a:p>
        </p:txBody>
      </p:sp>
      <p:pic>
        <p:nvPicPr>
          <p:cNvPr id="7" name="Picture 6">
            <a:extLst>
              <a:ext uri="{FF2B5EF4-FFF2-40B4-BE49-F238E27FC236}">
                <a16:creationId xmlns:a16="http://schemas.microsoft.com/office/drawing/2014/main" id="{4F27965C-CCB0-E94C-8B6B-9BCDAD8A0086}"/>
              </a:ext>
            </a:extLst>
          </p:cNvPr>
          <p:cNvPicPr>
            <a:picLocks noChangeAspect="1"/>
          </p:cNvPicPr>
          <p:nvPr/>
        </p:nvPicPr>
        <p:blipFill>
          <a:blip r:embed="rId3"/>
          <a:stretch>
            <a:fillRect/>
          </a:stretch>
        </p:blipFill>
        <p:spPr>
          <a:xfrm>
            <a:off x="4095750" y="133350"/>
            <a:ext cx="8001000" cy="6388100"/>
          </a:xfrm>
          <a:prstGeom prst="rect">
            <a:avLst/>
          </a:prstGeom>
        </p:spPr>
      </p:pic>
    </p:spTree>
    <p:extLst>
      <p:ext uri="{BB962C8B-B14F-4D97-AF65-F5344CB8AC3E}">
        <p14:creationId xmlns:p14="http://schemas.microsoft.com/office/powerpoint/2010/main" val="62990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Otras</a:t>
            </a:r>
            <a:r>
              <a:rPr lang="en-US" dirty="0"/>
              <a:t> APCs </a:t>
            </a: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685800" y="916686"/>
            <a:ext cx="10858500" cy="5592064"/>
          </a:xfrm>
        </p:spPr>
        <p:txBody>
          <a:bodyPr>
            <a:normAutofit/>
          </a:bodyPr>
          <a:lstStyle/>
          <a:p>
            <a:pPr marL="0" indent="0">
              <a:buNone/>
            </a:pPr>
            <a:r>
              <a:rPr lang="en-US" altLang="en-US" dirty="0" err="1">
                <a:latin typeface="Avenir Next" panose="020B0503020202020204" pitchFamily="34" charset="0"/>
                <a:cs typeface="Times New Roman" panose="02020603050405020304" pitchFamily="18" charset="0"/>
              </a:rPr>
              <a:t>Macrofagos</a:t>
            </a:r>
            <a:endParaRPr lang="en-US" altLang="en-US" dirty="0">
              <a:latin typeface="Avenir Next" panose="020B0503020202020204" pitchFamily="34" charset="0"/>
              <a:cs typeface="Times New Roman" panose="02020603050405020304" pitchFamily="18" charset="0"/>
            </a:endParaRPr>
          </a:p>
          <a:p>
            <a:pPr marL="0" indent="0">
              <a:buNone/>
            </a:pPr>
            <a:r>
              <a:rPr lang="en-US" altLang="en-US" dirty="0" err="1">
                <a:latin typeface="Avenir Next" panose="020B0503020202020204" pitchFamily="34" charset="0"/>
                <a:cs typeface="Times New Roman" panose="02020603050405020304" pitchFamily="18" charset="0"/>
              </a:rPr>
              <a:t>Presentan</a:t>
            </a:r>
            <a:r>
              <a:rPr lang="en-US" altLang="en-US" dirty="0">
                <a:latin typeface="Avenir Next" panose="020B0503020202020204" pitchFamily="34" charset="0"/>
                <a:cs typeface="Times New Roman" panose="02020603050405020304" pitchFamily="18" charset="0"/>
              </a:rPr>
              <a:t> a los Th y </a:t>
            </a:r>
            <a:r>
              <a:rPr lang="en-US" altLang="en-US" dirty="0" err="1">
                <a:latin typeface="Avenir Next" panose="020B0503020202020204" pitchFamily="34" charset="0"/>
                <a:cs typeface="Times New Roman" panose="02020603050405020304" pitchFamily="18" charset="0"/>
              </a:rPr>
              <a:t>estos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activan</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su</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vez</a:t>
            </a:r>
            <a:r>
              <a:rPr lang="en-US" altLang="en-US" dirty="0">
                <a:latin typeface="Avenir Next" panose="020B0503020202020204" pitchFamily="34" charset="0"/>
                <a:cs typeface="Times New Roman" panose="02020603050405020304" pitchFamily="18" charset="0"/>
              </a:rPr>
              <a:t> a los </a:t>
            </a:r>
            <a:r>
              <a:rPr lang="en-US" altLang="en-US" dirty="0" err="1">
                <a:latin typeface="Avenir Next" panose="020B0503020202020204" pitchFamily="34" charset="0"/>
                <a:cs typeface="Times New Roman" panose="02020603050405020304" pitchFamily="18" charset="0"/>
              </a:rPr>
              <a:t>macrofagos</a:t>
            </a:r>
            <a:r>
              <a:rPr lang="en-US" altLang="en-US" dirty="0">
                <a:latin typeface="Avenir Next" panose="020B0503020202020204" pitchFamily="34" charset="0"/>
                <a:cs typeface="Times New Roman" panose="02020603050405020304" pitchFamily="18" charset="0"/>
              </a:rPr>
              <a:t> </a:t>
            </a:r>
          </a:p>
          <a:p>
            <a:pPr marL="0" indent="0">
              <a:buNone/>
            </a:pPr>
            <a:r>
              <a:rPr lang="en-US" altLang="en-US" dirty="0" err="1">
                <a:latin typeface="Avenir Next" panose="020B0503020202020204" pitchFamily="34" charset="0"/>
                <a:cs typeface="Times New Roman" panose="02020603050405020304" pitchFamily="18" charset="0"/>
              </a:rPr>
              <a:t>Linfocitos</a:t>
            </a:r>
            <a:r>
              <a:rPr lang="en-US" altLang="en-US" dirty="0">
                <a:latin typeface="Avenir Next" panose="020B0503020202020204" pitchFamily="34" charset="0"/>
                <a:cs typeface="Times New Roman" panose="02020603050405020304" pitchFamily="18" charset="0"/>
              </a:rPr>
              <a:t> B</a:t>
            </a:r>
          </a:p>
          <a:p>
            <a:pPr marL="0" indent="0">
              <a:buNone/>
            </a:pPr>
            <a:r>
              <a:rPr lang="en-US" altLang="en-US" dirty="0" err="1">
                <a:latin typeface="Avenir Next" panose="020B0503020202020204" pitchFamily="34" charset="0"/>
                <a:cs typeface="Times New Roman" panose="02020603050405020304" pitchFamily="18" charset="0"/>
              </a:rPr>
              <a:t>Presentan</a:t>
            </a:r>
            <a:r>
              <a:rPr lang="en-US" altLang="en-US" dirty="0">
                <a:latin typeface="Avenir Next" panose="020B0503020202020204" pitchFamily="34" charset="0"/>
                <a:cs typeface="Times New Roman" panose="02020603050405020304" pitchFamily="18" charset="0"/>
              </a:rPr>
              <a:t> a los Th y </a:t>
            </a:r>
            <a:r>
              <a:rPr lang="en-US" altLang="en-US" dirty="0" err="1">
                <a:latin typeface="Avenir Next" panose="020B0503020202020204" pitchFamily="34" charset="0"/>
                <a:cs typeface="Times New Roman" panose="02020603050405020304" pitchFamily="18" charset="0"/>
              </a:rPr>
              <a:t>estos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activan</a:t>
            </a:r>
            <a:r>
              <a:rPr lang="en-US" altLang="en-US" dirty="0">
                <a:latin typeface="Avenir Next" panose="020B0503020202020204" pitchFamily="34" charset="0"/>
                <a:cs typeface="Times New Roman" panose="02020603050405020304" pitchFamily="18" charset="0"/>
              </a:rPr>
              <a:t> a los B para </a:t>
            </a:r>
            <a:r>
              <a:rPr lang="en-US" altLang="en-US" dirty="0" err="1">
                <a:latin typeface="Avenir Next" panose="020B0503020202020204" pitchFamily="34" charset="0"/>
                <a:cs typeface="Times New Roman" panose="02020603050405020304" pitchFamily="18" charset="0"/>
              </a:rPr>
              <a:t>produccion</a:t>
            </a:r>
            <a:r>
              <a:rPr lang="en-US" altLang="en-US" dirty="0">
                <a:latin typeface="Avenir Next" panose="020B0503020202020204" pitchFamily="34" charset="0"/>
                <a:cs typeface="Times New Roman" panose="02020603050405020304" pitchFamily="18" charset="0"/>
              </a:rPr>
              <a:t> de AB</a:t>
            </a:r>
          </a:p>
          <a:p>
            <a:pPr marL="0" indent="0">
              <a:buNone/>
            </a:pPr>
            <a:r>
              <a:rPr lang="en-US" altLang="en-US" dirty="0">
                <a:latin typeface="Avenir Next" panose="020B0503020202020204" pitchFamily="34" charset="0"/>
                <a:cs typeface="Times New Roman" panose="02020603050405020304" pitchFamily="18" charset="0"/>
              </a:rPr>
              <a:t>Toda </a:t>
            </a:r>
            <a:r>
              <a:rPr lang="en-US" altLang="en-US" dirty="0" err="1">
                <a:latin typeface="Avenir Next" panose="020B0503020202020204" pitchFamily="34" charset="0"/>
                <a:cs typeface="Times New Roman" panose="02020603050405020304" pitchFamily="18" charset="0"/>
              </a:rPr>
              <a:t>celula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nucleada</a:t>
            </a:r>
            <a:r>
              <a:rPr lang="en-US" altLang="en-US" dirty="0">
                <a:latin typeface="Avenir Next" panose="020B0503020202020204" pitchFamily="34" charset="0"/>
                <a:cs typeface="Times New Roman" panose="02020603050405020304" pitchFamily="18" charset="0"/>
              </a:rPr>
              <a:t> es APC para los Tc, CD8+</a:t>
            </a:r>
          </a:p>
          <a:p>
            <a:pPr marL="0" indent="0">
              <a:buNone/>
            </a:pPr>
            <a:r>
              <a:rPr lang="en-US" altLang="en-US" dirty="0" err="1">
                <a:latin typeface="Avenir Next" panose="020B0503020202020204" pitchFamily="34" charset="0"/>
                <a:cs typeface="Times New Roman" panose="02020603050405020304" pitchFamily="18" charset="0"/>
              </a:rPr>
              <a:t>Dendrticas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foliculares</a:t>
            </a:r>
            <a:r>
              <a:rPr lang="en-US" altLang="en-US" dirty="0">
                <a:latin typeface="Avenir Next" panose="020B0503020202020204" pitchFamily="34" charset="0"/>
                <a:cs typeface="Times New Roman" panose="02020603050405020304" pitchFamily="18" charset="0"/>
              </a:rPr>
              <a:t> (FDCs)</a:t>
            </a:r>
          </a:p>
          <a:p>
            <a:pPr marL="0" indent="0">
              <a:buNone/>
            </a:pPr>
            <a:r>
              <a:rPr lang="en-US" altLang="en-US" dirty="0" err="1">
                <a:latin typeface="Avenir Next" panose="020B0503020202020204" pitchFamily="34" charset="0"/>
                <a:cs typeface="Times New Roman" panose="02020603050405020304" pitchFamily="18" charset="0"/>
              </a:rPr>
              <a:t>Entrenredadas</a:t>
            </a:r>
            <a:r>
              <a:rPr lang="en-US" altLang="en-US" dirty="0">
                <a:latin typeface="Avenir Next" panose="020B0503020202020204" pitchFamily="34" charset="0"/>
                <a:cs typeface="Times New Roman" panose="02020603050405020304" pitchFamily="18" charset="0"/>
              </a:rPr>
              <a:t>  con B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nodulos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linfaticos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baso</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mucosas</a:t>
            </a:r>
            <a:endParaRPr lang="en-US" altLang="en-US" dirty="0">
              <a:latin typeface="Avenir Next" panose="020B0503020202020204" pitchFamily="34" charset="0"/>
              <a:cs typeface="Times New Roman" panose="02020603050405020304" pitchFamily="18" charset="0"/>
            </a:endParaRPr>
          </a:p>
          <a:p>
            <a:pPr marL="0" indent="0">
              <a:buNone/>
            </a:pPr>
            <a:r>
              <a:rPr lang="en-US" altLang="en-US" dirty="0">
                <a:latin typeface="Avenir Next" panose="020B0503020202020204" pitchFamily="34" charset="0"/>
                <a:cs typeface="Times New Roman" panose="02020603050405020304" pitchFamily="18" charset="0"/>
              </a:rPr>
              <a:t>No </a:t>
            </a:r>
            <a:r>
              <a:rPr lang="en-US" altLang="en-US" dirty="0" err="1">
                <a:latin typeface="Avenir Next" panose="020B0503020202020204" pitchFamily="34" charset="0"/>
                <a:cs typeface="Times New Roman" panose="02020603050405020304" pitchFamily="18" charset="0"/>
              </a:rPr>
              <a:t>mieloides</a:t>
            </a:r>
            <a:r>
              <a:rPr lang="en-US" altLang="en-US" dirty="0">
                <a:latin typeface="Avenir Next" panose="020B0503020202020204" pitchFamily="34" charset="0"/>
                <a:cs typeface="Times New Roman" panose="02020603050405020304" pitchFamily="18" charset="0"/>
              </a:rPr>
              <a:t>, no </a:t>
            </a:r>
            <a:r>
              <a:rPr lang="en-US" altLang="en-US" dirty="0" err="1">
                <a:latin typeface="Avenir Next" panose="020B0503020202020204" pitchFamily="34" charset="0"/>
                <a:cs typeface="Times New Roman" panose="02020603050405020304" pitchFamily="18" charset="0"/>
              </a:rPr>
              <a:t>asociados</a:t>
            </a:r>
            <a:r>
              <a:rPr lang="en-US" altLang="en-US" dirty="0">
                <a:latin typeface="Avenir Next" panose="020B0503020202020204" pitchFamily="34" charset="0"/>
                <a:cs typeface="Times New Roman" panose="02020603050405020304" pitchFamily="18" charset="0"/>
              </a:rPr>
              <a:t> a las </a:t>
            </a:r>
            <a:r>
              <a:rPr lang="en-US" altLang="en-US" dirty="0" err="1">
                <a:latin typeface="Avenir Next" panose="020B0503020202020204" pitchFamily="34" charset="0"/>
                <a:cs typeface="Times New Roman" panose="02020603050405020304" pitchFamily="18" charset="0"/>
              </a:rPr>
              <a:t>otras</a:t>
            </a:r>
            <a:r>
              <a:rPr lang="en-US" altLang="en-US" dirty="0">
                <a:latin typeface="Avenir Next" panose="020B0503020202020204" pitchFamily="34" charset="0"/>
                <a:cs typeface="Times New Roman" panose="02020603050405020304" pitchFamily="18" charset="0"/>
              </a:rPr>
              <a:t> APCs</a:t>
            </a:r>
          </a:p>
          <a:p>
            <a:pPr marL="0" indent="0">
              <a:buNone/>
            </a:pPr>
            <a:r>
              <a:rPr lang="en-US" altLang="en-US" dirty="0">
                <a:latin typeface="Avenir Next" panose="020B0503020202020204" pitchFamily="34" charset="0"/>
                <a:cs typeface="Times New Roman" panose="02020603050405020304" pitchFamily="18" charset="0"/>
              </a:rPr>
              <a:t>Las </a:t>
            </a:r>
            <a:r>
              <a:rPr lang="en-US" altLang="en-US" dirty="0" err="1">
                <a:latin typeface="Avenir Next" panose="020B0503020202020204" pitchFamily="34" charset="0"/>
                <a:cs typeface="Times New Roman" panose="02020603050405020304" pitchFamily="18" charset="0"/>
              </a:rPr>
              <a:t>presentan</a:t>
            </a:r>
            <a:r>
              <a:rPr lang="en-US" altLang="en-US" dirty="0">
                <a:latin typeface="Avenir Next" panose="020B0503020202020204" pitchFamily="34" charset="0"/>
                <a:cs typeface="Times New Roman" panose="02020603050405020304" pitchFamily="18" charset="0"/>
              </a:rPr>
              <a:t> a las B</a:t>
            </a:r>
          </a:p>
        </p:txBody>
      </p:sp>
    </p:spTree>
    <p:extLst>
      <p:ext uri="{BB962C8B-B14F-4D97-AF65-F5344CB8AC3E}">
        <p14:creationId xmlns:p14="http://schemas.microsoft.com/office/powerpoint/2010/main" val="4177661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DFE7-04EC-9445-BE47-A845AF24DCEA}"/>
              </a:ext>
            </a:extLst>
          </p:cNvPr>
          <p:cNvSpPr>
            <a:spLocks noGrp="1"/>
          </p:cNvSpPr>
          <p:nvPr>
            <p:ph type="title"/>
          </p:nvPr>
        </p:nvSpPr>
        <p:spPr>
          <a:xfrm>
            <a:off x="632968" y="438150"/>
            <a:ext cx="10168128" cy="1179576"/>
          </a:xfrm>
        </p:spPr>
        <p:txBody>
          <a:bodyPr>
            <a:normAutofit fontScale="90000"/>
          </a:bodyPr>
          <a:lstStyle/>
          <a:p>
            <a:r>
              <a:rPr lang="en-US" dirty="0" err="1"/>
              <a:t>Linfocitos</a:t>
            </a:r>
            <a:br>
              <a:rPr lang="en-US" dirty="0"/>
            </a:br>
            <a:r>
              <a:rPr lang="en-US" dirty="0" err="1"/>
              <a:t>Subpoblaciones</a:t>
            </a:r>
            <a:endParaRPr lang="en-US" dirty="0"/>
          </a:p>
        </p:txBody>
      </p:sp>
      <p:pic>
        <p:nvPicPr>
          <p:cNvPr id="6" name="Picture 5">
            <a:extLst>
              <a:ext uri="{FF2B5EF4-FFF2-40B4-BE49-F238E27FC236}">
                <a16:creationId xmlns:a16="http://schemas.microsoft.com/office/drawing/2014/main" id="{0D94B544-0926-4648-9E35-9A5C7CF45B69}"/>
              </a:ext>
            </a:extLst>
          </p:cNvPr>
          <p:cNvPicPr>
            <a:picLocks noChangeAspect="1"/>
          </p:cNvPicPr>
          <p:nvPr/>
        </p:nvPicPr>
        <p:blipFill>
          <a:blip r:embed="rId3"/>
          <a:stretch>
            <a:fillRect/>
          </a:stretch>
        </p:blipFill>
        <p:spPr>
          <a:xfrm>
            <a:off x="5177820" y="303187"/>
            <a:ext cx="6633180" cy="6251626"/>
          </a:xfrm>
          <a:prstGeom prst="rect">
            <a:avLst/>
          </a:prstGeom>
        </p:spPr>
      </p:pic>
    </p:spTree>
    <p:extLst>
      <p:ext uri="{BB962C8B-B14F-4D97-AF65-F5344CB8AC3E}">
        <p14:creationId xmlns:p14="http://schemas.microsoft.com/office/powerpoint/2010/main" val="389489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842552-3658-C843-95D3-D6A620378948}"/>
              </a:ext>
            </a:extLst>
          </p:cNvPr>
          <p:cNvPicPr>
            <a:picLocks noChangeAspect="1"/>
          </p:cNvPicPr>
          <p:nvPr/>
        </p:nvPicPr>
        <p:blipFill>
          <a:blip r:embed="rId3"/>
          <a:stretch>
            <a:fillRect/>
          </a:stretch>
        </p:blipFill>
        <p:spPr>
          <a:xfrm>
            <a:off x="1391783" y="741426"/>
            <a:ext cx="10800217" cy="6059424"/>
          </a:xfrm>
          <a:prstGeom prst="rect">
            <a:avLst/>
          </a:prstGeom>
        </p:spPr>
      </p:pic>
      <p:sp>
        <p:nvSpPr>
          <p:cNvPr id="2" name="Title 1">
            <a:extLst>
              <a:ext uri="{FF2B5EF4-FFF2-40B4-BE49-F238E27FC236}">
                <a16:creationId xmlns:a16="http://schemas.microsoft.com/office/drawing/2014/main" id="{0B31DFE7-04EC-9445-BE47-A845AF24DCEA}"/>
              </a:ext>
            </a:extLst>
          </p:cNvPr>
          <p:cNvSpPr>
            <a:spLocks noGrp="1"/>
          </p:cNvSpPr>
          <p:nvPr>
            <p:ph type="title"/>
          </p:nvPr>
        </p:nvSpPr>
        <p:spPr>
          <a:xfrm>
            <a:off x="632968" y="57150"/>
            <a:ext cx="10168128" cy="1179576"/>
          </a:xfrm>
        </p:spPr>
        <p:txBody>
          <a:bodyPr/>
          <a:lstStyle/>
          <a:p>
            <a:r>
              <a:rPr lang="en-US" dirty="0" err="1"/>
              <a:t>Linfocitos</a:t>
            </a:r>
            <a:r>
              <a:rPr lang="en-US" dirty="0"/>
              <a:t> – Desarrollo </a:t>
            </a:r>
          </a:p>
        </p:txBody>
      </p:sp>
    </p:spTree>
    <p:extLst>
      <p:ext uri="{BB962C8B-B14F-4D97-AF65-F5344CB8AC3E}">
        <p14:creationId xmlns:p14="http://schemas.microsoft.com/office/powerpoint/2010/main" val="421629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E1FA9C-415B-5145-A3D9-12EF29898B9F}"/>
              </a:ext>
            </a:extLst>
          </p:cNvPr>
          <p:cNvPicPr>
            <a:picLocks noChangeAspect="1"/>
          </p:cNvPicPr>
          <p:nvPr/>
        </p:nvPicPr>
        <p:blipFill>
          <a:blip r:embed="rId3"/>
          <a:stretch>
            <a:fillRect/>
          </a:stretch>
        </p:blipFill>
        <p:spPr>
          <a:xfrm>
            <a:off x="3657600" y="323850"/>
            <a:ext cx="8345932" cy="6438900"/>
          </a:xfrm>
          <a:prstGeom prst="rect">
            <a:avLst/>
          </a:prstGeom>
        </p:spPr>
      </p:pic>
      <p:sp>
        <p:nvSpPr>
          <p:cNvPr id="2" name="Title 1">
            <a:extLst>
              <a:ext uri="{FF2B5EF4-FFF2-40B4-BE49-F238E27FC236}">
                <a16:creationId xmlns:a16="http://schemas.microsoft.com/office/drawing/2014/main" id="{0B31DFE7-04EC-9445-BE47-A845AF24DCEA}"/>
              </a:ext>
            </a:extLst>
          </p:cNvPr>
          <p:cNvSpPr>
            <a:spLocks noGrp="1"/>
          </p:cNvSpPr>
          <p:nvPr>
            <p:ph type="title"/>
          </p:nvPr>
        </p:nvSpPr>
        <p:spPr>
          <a:xfrm>
            <a:off x="632968" y="57150"/>
            <a:ext cx="10168128" cy="1179576"/>
          </a:xfrm>
        </p:spPr>
        <p:txBody>
          <a:bodyPr/>
          <a:lstStyle/>
          <a:p>
            <a:r>
              <a:rPr lang="en-US" dirty="0" err="1"/>
              <a:t>Linfocitos</a:t>
            </a:r>
            <a:r>
              <a:rPr lang="en-US" dirty="0"/>
              <a:t> – </a:t>
            </a:r>
            <a:r>
              <a:rPr lang="en-US" dirty="0" err="1"/>
              <a:t>Activación</a:t>
            </a:r>
            <a:r>
              <a:rPr lang="en-US" dirty="0"/>
              <a:t> </a:t>
            </a:r>
          </a:p>
        </p:txBody>
      </p:sp>
    </p:spTree>
    <p:extLst>
      <p:ext uri="{BB962C8B-B14F-4D97-AF65-F5344CB8AC3E}">
        <p14:creationId xmlns:p14="http://schemas.microsoft.com/office/powerpoint/2010/main" val="223216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DFE7-04EC-9445-BE47-A845AF24DCEA}"/>
              </a:ext>
            </a:extLst>
          </p:cNvPr>
          <p:cNvSpPr>
            <a:spLocks noGrp="1"/>
          </p:cNvSpPr>
          <p:nvPr>
            <p:ph type="title"/>
          </p:nvPr>
        </p:nvSpPr>
        <p:spPr>
          <a:xfrm>
            <a:off x="632968" y="57150"/>
            <a:ext cx="10168128" cy="1179576"/>
          </a:xfrm>
        </p:spPr>
        <p:txBody>
          <a:bodyPr/>
          <a:lstStyle/>
          <a:p>
            <a:r>
              <a:rPr lang="en-US" dirty="0" err="1"/>
              <a:t>Linfocitos</a:t>
            </a:r>
            <a:r>
              <a:rPr lang="en-US" dirty="0"/>
              <a:t> – Naive, </a:t>
            </a:r>
            <a:r>
              <a:rPr lang="en-US" dirty="0" err="1"/>
              <a:t>Efectores</a:t>
            </a:r>
            <a:r>
              <a:rPr lang="en-US" dirty="0"/>
              <a:t> y </a:t>
            </a:r>
            <a:r>
              <a:rPr lang="en-US" dirty="0" err="1"/>
              <a:t>Memorias</a:t>
            </a:r>
            <a:r>
              <a:rPr lang="en-US" dirty="0"/>
              <a:t>  </a:t>
            </a:r>
          </a:p>
        </p:txBody>
      </p:sp>
      <p:pic>
        <p:nvPicPr>
          <p:cNvPr id="5" name="Picture 4">
            <a:extLst>
              <a:ext uri="{FF2B5EF4-FFF2-40B4-BE49-F238E27FC236}">
                <a16:creationId xmlns:a16="http://schemas.microsoft.com/office/drawing/2014/main" id="{E372F6A7-290A-A048-A2B5-E9DE4615A20E}"/>
              </a:ext>
            </a:extLst>
          </p:cNvPr>
          <p:cNvPicPr>
            <a:picLocks noChangeAspect="1"/>
          </p:cNvPicPr>
          <p:nvPr/>
        </p:nvPicPr>
        <p:blipFill>
          <a:blip r:embed="rId3"/>
          <a:stretch>
            <a:fillRect/>
          </a:stretch>
        </p:blipFill>
        <p:spPr>
          <a:xfrm>
            <a:off x="632968" y="1041400"/>
            <a:ext cx="10009730" cy="5207000"/>
          </a:xfrm>
          <a:prstGeom prst="rect">
            <a:avLst/>
          </a:prstGeom>
        </p:spPr>
      </p:pic>
    </p:spTree>
    <p:extLst>
      <p:ext uri="{BB962C8B-B14F-4D97-AF65-F5344CB8AC3E}">
        <p14:creationId xmlns:p14="http://schemas.microsoft.com/office/powerpoint/2010/main" val="1485391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DFE7-04EC-9445-BE47-A845AF24DCEA}"/>
              </a:ext>
            </a:extLst>
          </p:cNvPr>
          <p:cNvSpPr>
            <a:spLocks noGrp="1"/>
          </p:cNvSpPr>
          <p:nvPr>
            <p:ph type="title"/>
          </p:nvPr>
        </p:nvSpPr>
        <p:spPr>
          <a:xfrm>
            <a:off x="632968" y="57150"/>
            <a:ext cx="10168128" cy="1179576"/>
          </a:xfrm>
        </p:spPr>
        <p:txBody>
          <a:bodyPr/>
          <a:lstStyle/>
          <a:p>
            <a:r>
              <a:rPr lang="en-US" dirty="0" err="1"/>
              <a:t>Linfocitos</a:t>
            </a:r>
            <a:r>
              <a:rPr lang="en-US" dirty="0"/>
              <a:t> – </a:t>
            </a:r>
            <a:r>
              <a:rPr lang="en-US" dirty="0" err="1"/>
              <a:t>Morfología</a:t>
            </a:r>
            <a:r>
              <a:rPr lang="en-US" dirty="0"/>
              <a:t>  </a:t>
            </a:r>
          </a:p>
        </p:txBody>
      </p:sp>
      <p:pic>
        <p:nvPicPr>
          <p:cNvPr id="5" name="Picture 4">
            <a:extLst>
              <a:ext uri="{FF2B5EF4-FFF2-40B4-BE49-F238E27FC236}">
                <a16:creationId xmlns:a16="http://schemas.microsoft.com/office/drawing/2014/main" id="{24540AF6-5291-CA4E-87B6-0522D787D515}"/>
              </a:ext>
            </a:extLst>
          </p:cNvPr>
          <p:cNvPicPr>
            <a:picLocks noChangeAspect="1"/>
          </p:cNvPicPr>
          <p:nvPr/>
        </p:nvPicPr>
        <p:blipFill>
          <a:blip r:embed="rId3"/>
          <a:stretch>
            <a:fillRect/>
          </a:stretch>
        </p:blipFill>
        <p:spPr>
          <a:xfrm>
            <a:off x="4597400" y="1003120"/>
            <a:ext cx="7423150" cy="5702479"/>
          </a:xfrm>
          <a:prstGeom prst="rect">
            <a:avLst/>
          </a:prstGeom>
        </p:spPr>
      </p:pic>
    </p:spTree>
    <p:extLst>
      <p:ext uri="{BB962C8B-B14F-4D97-AF65-F5344CB8AC3E}">
        <p14:creationId xmlns:p14="http://schemas.microsoft.com/office/powerpoint/2010/main" val="3996866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DFE7-04EC-9445-BE47-A845AF24DCEA}"/>
              </a:ext>
            </a:extLst>
          </p:cNvPr>
          <p:cNvSpPr>
            <a:spLocks noGrp="1"/>
          </p:cNvSpPr>
          <p:nvPr>
            <p:ph type="title"/>
          </p:nvPr>
        </p:nvSpPr>
        <p:spPr>
          <a:xfrm>
            <a:off x="632968" y="57150"/>
            <a:ext cx="10168128" cy="1179576"/>
          </a:xfrm>
        </p:spPr>
        <p:txBody>
          <a:bodyPr/>
          <a:lstStyle/>
          <a:p>
            <a:r>
              <a:rPr lang="en-US" dirty="0" err="1"/>
              <a:t>Linfocitos</a:t>
            </a:r>
            <a:r>
              <a:rPr lang="en-US" dirty="0"/>
              <a:t> – </a:t>
            </a:r>
            <a:r>
              <a:rPr lang="en-US" dirty="0" err="1"/>
              <a:t>Morfología</a:t>
            </a:r>
            <a:r>
              <a:rPr lang="en-US" dirty="0"/>
              <a:t>  </a:t>
            </a:r>
          </a:p>
        </p:txBody>
      </p:sp>
      <p:pic>
        <p:nvPicPr>
          <p:cNvPr id="4" name="Picture 3">
            <a:extLst>
              <a:ext uri="{FF2B5EF4-FFF2-40B4-BE49-F238E27FC236}">
                <a16:creationId xmlns:a16="http://schemas.microsoft.com/office/drawing/2014/main" id="{04288843-5DE5-FB4D-B68F-8BF892DD83FA}"/>
              </a:ext>
            </a:extLst>
          </p:cNvPr>
          <p:cNvPicPr>
            <a:picLocks noChangeAspect="1"/>
          </p:cNvPicPr>
          <p:nvPr/>
        </p:nvPicPr>
        <p:blipFill>
          <a:blip r:embed="rId3"/>
          <a:stretch>
            <a:fillRect/>
          </a:stretch>
        </p:blipFill>
        <p:spPr>
          <a:xfrm>
            <a:off x="7734301" y="76200"/>
            <a:ext cx="4362450" cy="6700410"/>
          </a:xfrm>
          <a:prstGeom prst="rect">
            <a:avLst/>
          </a:prstGeom>
        </p:spPr>
      </p:pic>
      <p:pic>
        <p:nvPicPr>
          <p:cNvPr id="7" name="Picture 6">
            <a:extLst>
              <a:ext uri="{FF2B5EF4-FFF2-40B4-BE49-F238E27FC236}">
                <a16:creationId xmlns:a16="http://schemas.microsoft.com/office/drawing/2014/main" id="{AE62D134-8327-A748-BABB-782CC05FC51B}"/>
              </a:ext>
            </a:extLst>
          </p:cNvPr>
          <p:cNvPicPr>
            <a:picLocks noChangeAspect="1"/>
          </p:cNvPicPr>
          <p:nvPr/>
        </p:nvPicPr>
        <p:blipFill>
          <a:blip r:embed="rId4"/>
          <a:stretch>
            <a:fillRect/>
          </a:stretch>
        </p:blipFill>
        <p:spPr>
          <a:xfrm>
            <a:off x="830071" y="1066800"/>
            <a:ext cx="6274954" cy="5506974"/>
          </a:xfrm>
          <a:prstGeom prst="rect">
            <a:avLst/>
          </a:prstGeom>
        </p:spPr>
      </p:pic>
    </p:spTree>
    <p:extLst>
      <p:ext uri="{BB962C8B-B14F-4D97-AF65-F5344CB8AC3E}">
        <p14:creationId xmlns:p14="http://schemas.microsoft.com/office/powerpoint/2010/main" val="2519096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1115568" y="548640"/>
            <a:ext cx="10168128" cy="1179576"/>
          </a:xfrm>
        </p:spPr>
        <p:txBody>
          <a:bodyPr/>
          <a:lstStyle/>
          <a:p>
            <a:r>
              <a:rPr lang="en-US" dirty="0" err="1"/>
              <a:t>Objetivos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721121" y="2119435"/>
            <a:ext cx="10168128" cy="3694176"/>
          </a:xfrm>
        </p:spPr>
        <p:txBody>
          <a:bodyPr/>
          <a:lstStyle/>
          <a:p>
            <a:r>
              <a:rPr lang="en-US" dirty="0" err="1"/>
              <a:t>Discutir</a:t>
            </a:r>
            <a:r>
              <a:rPr lang="en-US" dirty="0"/>
              <a:t> </a:t>
            </a:r>
            <a:r>
              <a:rPr lang="en-US" dirty="0" err="1"/>
              <a:t>en</a:t>
            </a:r>
            <a:r>
              <a:rPr lang="en-US" dirty="0"/>
              <a:t> </a:t>
            </a:r>
            <a:r>
              <a:rPr lang="en-US" dirty="0" err="1"/>
              <a:t>detalles</a:t>
            </a:r>
            <a:r>
              <a:rPr lang="en-US" dirty="0"/>
              <a:t> las </a:t>
            </a:r>
            <a:r>
              <a:rPr lang="en-US" dirty="0" err="1"/>
              <a:t>celulas</a:t>
            </a:r>
            <a:r>
              <a:rPr lang="en-US" dirty="0"/>
              <a:t> y los </a:t>
            </a:r>
            <a:r>
              <a:rPr lang="en-US" dirty="0" err="1"/>
              <a:t>tejidos</a:t>
            </a:r>
            <a:r>
              <a:rPr lang="en-US" dirty="0"/>
              <a:t> que </a:t>
            </a:r>
            <a:r>
              <a:rPr lang="en-US" dirty="0" err="1"/>
              <a:t>forman</a:t>
            </a:r>
            <a:r>
              <a:rPr lang="en-US" dirty="0"/>
              <a:t> el Sistema immune</a:t>
            </a:r>
          </a:p>
          <a:p>
            <a:pPr lvl="1"/>
            <a:r>
              <a:rPr lang="en-US" dirty="0" err="1"/>
              <a:t>Fagocitos</a:t>
            </a:r>
            <a:endParaRPr lang="en-US" dirty="0"/>
          </a:p>
          <a:p>
            <a:pPr lvl="1"/>
            <a:r>
              <a:rPr lang="en-US" dirty="0" err="1"/>
              <a:t>Dendriticas</a:t>
            </a:r>
            <a:endParaRPr lang="en-US" dirty="0"/>
          </a:p>
          <a:p>
            <a:pPr lvl="1"/>
            <a:r>
              <a:rPr lang="en-US" dirty="0" err="1"/>
              <a:t>Linfocitos</a:t>
            </a:r>
            <a:r>
              <a:rPr lang="en-US" dirty="0"/>
              <a:t> antigen-</a:t>
            </a:r>
            <a:r>
              <a:rPr lang="en-US" dirty="0" err="1"/>
              <a:t>específicos</a:t>
            </a:r>
            <a:endParaRPr lang="en-US" dirty="0"/>
          </a:p>
          <a:p>
            <a:pPr lvl="1"/>
            <a:r>
              <a:rPr lang="en-US" dirty="0" err="1"/>
              <a:t>Otros</a:t>
            </a:r>
            <a:r>
              <a:rPr lang="en-US" dirty="0"/>
              <a:t> </a:t>
            </a:r>
            <a:r>
              <a:rPr lang="en-US" dirty="0" err="1"/>
              <a:t>leucocitos</a:t>
            </a:r>
            <a:endParaRPr lang="en-US" dirty="0"/>
          </a:p>
          <a:p>
            <a:r>
              <a:rPr lang="en-US" dirty="0" err="1"/>
              <a:t>Repasar</a:t>
            </a:r>
            <a:r>
              <a:rPr lang="en-US" dirty="0"/>
              <a:t> la </a:t>
            </a:r>
            <a:r>
              <a:rPr lang="en-US" dirty="0" err="1"/>
              <a:t>anatomía</a:t>
            </a:r>
            <a:r>
              <a:rPr lang="en-US" dirty="0"/>
              <a:t> y </a:t>
            </a:r>
            <a:r>
              <a:rPr lang="en-US" dirty="0" err="1"/>
              <a:t>fisiología</a:t>
            </a:r>
            <a:r>
              <a:rPr lang="en-US" dirty="0"/>
              <a:t> de los </a:t>
            </a:r>
            <a:r>
              <a:rPr lang="en-US" dirty="0" err="1"/>
              <a:t>tejidos</a:t>
            </a:r>
            <a:r>
              <a:rPr lang="en-US" dirty="0"/>
              <a:t> </a:t>
            </a:r>
            <a:r>
              <a:rPr lang="en-US" dirty="0" err="1"/>
              <a:t>linfoides</a:t>
            </a:r>
            <a:endParaRPr lang="en-US" dirty="0"/>
          </a:p>
        </p:txBody>
      </p:sp>
    </p:spTree>
    <p:extLst>
      <p:ext uri="{BB962C8B-B14F-4D97-AF65-F5344CB8AC3E}">
        <p14:creationId xmlns:p14="http://schemas.microsoft.com/office/powerpoint/2010/main" val="3795636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285561"/>
            <a:ext cx="10168128" cy="800477"/>
          </a:xfrm>
        </p:spPr>
        <p:txBody>
          <a:bodyPr>
            <a:normAutofit fontScale="90000"/>
          </a:bodyPr>
          <a:lstStyle/>
          <a:p>
            <a:r>
              <a:rPr lang="en-US" dirty="0" err="1"/>
              <a:t>Anatomia</a:t>
            </a:r>
            <a:r>
              <a:rPr lang="en-US" dirty="0"/>
              <a:t> y </a:t>
            </a:r>
            <a:r>
              <a:rPr lang="en-US" dirty="0" err="1"/>
              <a:t>Fisiologia</a:t>
            </a:r>
            <a:r>
              <a:rPr lang="en-US" dirty="0"/>
              <a:t> de </a:t>
            </a:r>
            <a:r>
              <a:rPr lang="en-US" dirty="0" err="1"/>
              <a:t>Tejidos</a:t>
            </a:r>
            <a:r>
              <a:rPr lang="en-US" dirty="0"/>
              <a:t> </a:t>
            </a:r>
            <a:r>
              <a:rPr lang="en-US" dirty="0" err="1"/>
              <a:t>Linfoides</a:t>
            </a:r>
            <a:br>
              <a:rPr lang="en-US" dirty="0"/>
            </a:br>
            <a:endParaRPr lang="en-US" dirty="0"/>
          </a:p>
        </p:txBody>
      </p:sp>
      <p:sp>
        <p:nvSpPr>
          <p:cNvPr id="5" name="Content Placeholder 4">
            <a:extLst>
              <a:ext uri="{FF2B5EF4-FFF2-40B4-BE49-F238E27FC236}">
                <a16:creationId xmlns:a16="http://schemas.microsoft.com/office/drawing/2014/main" id="{A819BB03-86C7-F74C-AA28-B73814D1E73B}"/>
              </a:ext>
            </a:extLst>
          </p:cNvPr>
          <p:cNvSpPr>
            <a:spLocks noGrp="1"/>
          </p:cNvSpPr>
          <p:nvPr>
            <p:ph idx="1"/>
          </p:nvPr>
        </p:nvSpPr>
        <p:spPr>
          <a:xfrm>
            <a:off x="605903" y="1319784"/>
            <a:ext cx="10168128" cy="3694176"/>
          </a:xfrm>
        </p:spPr>
        <p:txBody>
          <a:bodyPr/>
          <a:lstStyle/>
          <a:p>
            <a:r>
              <a:rPr lang="en-US" dirty="0" err="1"/>
              <a:t>Medula</a:t>
            </a:r>
            <a:r>
              <a:rPr lang="en-US" dirty="0"/>
              <a:t> </a:t>
            </a:r>
            <a:r>
              <a:rPr lang="en-US" dirty="0" err="1"/>
              <a:t>Osea</a:t>
            </a:r>
            <a:endParaRPr lang="en-US" dirty="0"/>
          </a:p>
          <a:p>
            <a:r>
              <a:rPr lang="en-US" dirty="0" err="1"/>
              <a:t>Hematopoyesis</a:t>
            </a:r>
            <a:endParaRPr lang="en-US" dirty="0"/>
          </a:p>
          <a:p>
            <a:r>
              <a:rPr lang="en-US" dirty="0"/>
              <a:t>Colony </a:t>
            </a:r>
            <a:r>
              <a:rPr lang="en-US" dirty="0" err="1"/>
              <a:t>Stimulatin</a:t>
            </a:r>
            <a:r>
              <a:rPr lang="en-US" dirty="0"/>
              <a:t>  Factors</a:t>
            </a:r>
          </a:p>
          <a:p>
            <a:r>
              <a:rPr lang="en-US" dirty="0" err="1"/>
              <a:t>Blastos</a:t>
            </a:r>
            <a:r>
              <a:rPr lang="en-US" dirty="0"/>
              <a:t> vs </a:t>
            </a:r>
            <a:r>
              <a:rPr lang="en-US" dirty="0" err="1"/>
              <a:t>citos</a:t>
            </a:r>
            <a:endParaRPr lang="en-US" dirty="0"/>
          </a:p>
          <a:p>
            <a:r>
              <a:rPr lang="en-US" dirty="0" err="1"/>
              <a:t>Linfoide</a:t>
            </a:r>
            <a:r>
              <a:rPr lang="en-US" dirty="0"/>
              <a:t> </a:t>
            </a:r>
            <a:r>
              <a:rPr lang="en-US" dirty="0" err="1"/>
              <a:t>ves</a:t>
            </a:r>
            <a:r>
              <a:rPr lang="en-US" dirty="0"/>
              <a:t> </a:t>
            </a:r>
            <a:r>
              <a:rPr lang="en-US" dirty="0" err="1"/>
              <a:t>MIelodies</a:t>
            </a:r>
            <a:endParaRPr lang="en-US" dirty="0"/>
          </a:p>
        </p:txBody>
      </p:sp>
    </p:spTree>
    <p:extLst>
      <p:ext uri="{BB962C8B-B14F-4D97-AF65-F5344CB8AC3E}">
        <p14:creationId xmlns:p14="http://schemas.microsoft.com/office/powerpoint/2010/main" val="503269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285561"/>
            <a:ext cx="10168128" cy="800477"/>
          </a:xfrm>
        </p:spPr>
        <p:txBody>
          <a:bodyPr>
            <a:normAutofit fontScale="90000"/>
          </a:bodyPr>
          <a:lstStyle/>
          <a:p>
            <a:r>
              <a:rPr lang="en-US" dirty="0" err="1"/>
              <a:t>Anatomia</a:t>
            </a:r>
            <a:r>
              <a:rPr lang="en-US" dirty="0"/>
              <a:t> y </a:t>
            </a:r>
            <a:r>
              <a:rPr lang="en-US" dirty="0" err="1"/>
              <a:t>Fisiologia</a:t>
            </a:r>
            <a:r>
              <a:rPr lang="en-US" dirty="0"/>
              <a:t> de </a:t>
            </a:r>
            <a:r>
              <a:rPr lang="en-US" dirty="0" err="1"/>
              <a:t>Tejidos</a:t>
            </a:r>
            <a:r>
              <a:rPr lang="en-US" dirty="0"/>
              <a:t> </a:t>
            </a:r>
            <a:r>
              <a:rPr lang="en-US" dirty="0" err="1"/>
              <a:t>Linfoides</a:t>
            </a:r>
            <a:br>
              <a:rPr lang="en-US" dirty="0"/>
            </a:br>
            <a:endParaRPr lang="en-US" dirty="0"/>
          </a:p>
        </p:txBody>
      </p:sp>
      <p:sp>
        <p:nvSpPr>
          <p:cNvPr id="5" name="Content Placeholder 4">
            <a:extLst>
              <a:ext uri="{FF2B5EF4-FFF2-40B4-BE49-F238E27FC236}">
                <a16:creationId xmlns:a16="http://schemas.microsoft.com/office/drawing/2014/main" id="{A819BB03-86C7-F74C-AA28-B73814D1E73B}"/>
              </a:ext>
            </a:extLst>
          </p:cNvPr>
          <p:cNvSpPr>
            <a:spLocks noGrp="1"/>
          </p:cNvSpPr>
          <p:nvPr>
            <p:ph idx="1"/>
          </p:nvPr>
        </p:nvSpPr>
        <p:spPr>
          <a:xfrm>
            <a:off x="605903" y="1319784"/>
            <a:ext cx="10168128" cy="3694176"/>
          </a:xfrm>
        </p:spPr>
        <p:txBody>
          <a:bodyPr/>
          <a:lstStyle/>
          <a:p>
            <a:r>
              <a:rPr lang="en-US" dirty="0"/>
              <a:t>Timo</a:t>
            </a:r>
          </a:p>
          <a:p>
            <a:r>
              <a:rPr lang="en-US" dirty="0"/>
              <a:t>Cortical</a:t>
            </a:r>
          </a:p>
          <a:p>
            <a:r>
              <a:rPr lang="en-US" dirty="0" err="1"/>
              <a:t>Medular</a:t>
            </a:r>
            <a:endParaRPr lang="en-US" dirty="0"/>
          </a:p>
          <a:p>
            <a:r>
              <a:rPr lang="en-US" dirty="0" err="1"/>
              <a:t>Timocitos</a:t>
            </a:r>
            <a:endParaRPr lang="en-US" dirty="0"/>
          </a:p>
          <a:p>
            <a:r>
              <a:rPr lang="en-US" dirty="0" err="1"/>
              <a:t>Maduracion</a:t>
            </a:r>
            <a:endParaRPr lang="en-US" dirty="0"/>
          </a:p>
          <a:p>
            <a:r>
              <a:rPr lang="en-US" dirty="0" err="1"/>
              <a:t>Sindrome</a:t>
            </a:r>
            <a:r>
              <a:rPr lang="en-US" dirty="0"/>
              <a:t> </a:t>
            </a:r>
            <a:r>
              <a:rPr lang="en-US" dirty="0" err="1"/>
              <a:t>diGeorge</a:t>
            </a:r>
            <a:endParaRPr lang="en-US" dirty="0"/>
          </a:p>
        </p:txBody>
      </p:sp>
    </p:spTree>
    <p:extLst>
      <p:ext uri="{BB962C8B-B14F-4D97-AF65-F5344CB8AC3E}">
        <p14:creationId xmlns:p14="http://schemas.microsoft.com/office/powerpoint/2010/main" val="3728160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285561"/>
            <a:ext cx="10168128" cy="800477"/>
          </a:xfrm>
        </p:spPr>
        <p:txBody>
          <a:bodyPr>
            <a:normAutofit/>
          </a:bodyPr>
          <a:lstStyle/>
          <a:p>
            <a:r>
              <a:rPr lang="en-US" dirty="0" err="1"/>
              <a:t>Anatomia</a:t>
            </a:r>
            <a:r>
              <a:rPr lang="en-US" dirty="0"/>
              <a:t> y </a:t>
            </a:r>
            <a:r>
              <a:rPr lang="en-US" dirty="0" err="1"/>
              <a:t>Fisiologia</a:t>
            </a:r>
            <a:r>
              <a:rPr lang="en-US" dirty="0"/>
              <a:t> de </a:t>
            </a:r>
            <a:r>
              <a:rPr lang="en-US" dirty="0" err="1"/>
              <a:t>Tejidos</a:t>
            </a:r>
            <a:r>
              <a:rPr lang="en-US" dirty="0"/>
              <a:t> </a:t>
            </a:r>
            <a:r>
              <a:rPr lang="en-US" dirty="0" err="1"/>
              <a:t>Linfoides</a:t>
            </a:r>
            <a:endParaRPr lang="en-US" dirty="0"/>
          </a:p>
        </p:txBody>
      </p:sp>
      <p:sp>
        <p:nvSpPr>
          <p:cNvPr id="5" name="Content Placeholder 4">
            <a:extLst>
              <a:ext uri="{FF2B5EF4-FFF2-40B4-BE49-F238E27FC236}">
                <a16:creationId xmlns:a16="http://schemas.microsoft.com/office/drawing/2014/main" id="{A819BB03-86C7-F74C-AA28-B73814D1E73B}"/>
              </a:ext>
            </a:extLst>
          </p:cNvPr>
          <p:cNvSpPr>
            <a:spLocks noGrp="1"/>
          </p:cNvSpPr>
          <p:nvPr>
            <p:ph idx="1"/>
          </p:nvPr>
        </p:nvSpPr>
        <p:spPr>
          <a:xfrm>
            <a:off x="605903" y="1319784"/>
            <a:ext cx="10168128" cy="3694176"/>
          </a:xfrm>
        </p:spPr>
        <p:txBody>
          <a:bodyPr/>
          <a:lstStyle/>
          <a:p>
            <a:r>
              <a:rPr lang="en-US" dirty="0" err="1"/>
              <a:t>Nodulos</a:t>
            </a:r>
            <a:endParaRPr lang="en-US" dirty="0"/>
          </a:p>
          <a:p>
            <a:r>
              <a:rPr lang="en-US" dirty="0" err="1"/>
              <a:t>Foliculos</a:t>
            </a:r>
            <a:endParaRPr lang="en-US" dirty="0"/>
          </a:p>
          <a:p>
            <a:r>
              <a:rPr lang="en-US" dirty="0" err="1"/>
              <a:t>Centros</a:t>
            </a:r>
            <a:r>
              <a:rPr lang="en-US" dirty="0"/>
              <a:t> </a:t>
            </a:r>
            <a:r>
              <a:rPr lang="en-US" dirty="0" err="1"/>
              <a:t>germinales</a:t>
            </a:r>
            <a:endParaRPr lang="en-US" dirty="0"/>
          </a:p>
          <a:p>
            <a:r>
              <a:rPr lang="en-US" dirty="0" err="1"/>
              <a:t>Lnfa</a:t>
            </a:r>
            <a:endParaRPr lang="en-US" dirty="0"/>
          </a:p>
          <a:p>
            <a:r>
              <a:rPr lang="en-US" dirty="0" err="1"/>
              <a:t>Importancia</a:t>
            </a:r>
            <a:r>
              <a:rPr lang="en-US" dirty="0"/>
              <a:t> de la </a:t>
            </a:r>
            <a:r>
              <a:rPr lang="en-US" dirty="0" err="1"/>
              <a:t>segregacion</a:t>
            </a:r>
            <a:r>
              <a:rPr lang="en-US" dirty="0"/>
              <a:t>?</a:t>
            </a:r>
          </a:p>
          <a:p>
            <a:endParaRPr lang="en-US" dirty="0"/>
          </a:p>
        </p:txBody>
      </p:sp>
    </p:spTree>
    <p:extLst>
      <p:ext uri="{BB962C8B-B14F-4D97-AF65-F5344CB8AC3E}">
        <p14:creationId xmlns:p14="http://schemas.microsoft.com/office/powerpoint/2010/main" val="1952046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5998"/>
            <a:ext cx="10168128" cy="800477"/>
          </a:xfrm>
        </p:spPr>
        <p:txBody>
          <a:bodyPr/>
          <a:lstStyle/>
          <a:p>
            <a:r>
              <a:rPr lang="en-US" dirty="0" err="1"/>
              <a:t>Baso</a:t>
            </a:r>
            <a:endParaRPr lang="en-US" dirty="0"/>
          </a:p>
        </p:txBody>
      </p:sp>
      <p:sp>
        <p:nvSpPr>
          <p:cNvPr id="5" name="Content Placeholder 4">
            <a:extLst>
              <a:ext uri="{FF2B5EF4-FFF2-40B4-BE49-F238E27FC236}">
                <a16:creationId xmlns:a16="http://schemas.microsoft.com/office/drawing/2014/main" id="{09EADE6D-0592-DD4C-BC9A-289D1FB39676}"/>
              </a:ext>
            </a:extLst>
          </p:cNvPr>
          <p:cNvSpPr>
            <a:spLocks noGrp="1"/>
          </p:cNvSpPr>
          <p:nvPr>
            <p:ph idx="1"/>
          </p:nvPr>
        </p:nvSpPr>
        <p:spPr>
          <a:xfrm>
            <a:off x="605903" y="794478"/>
            <a:ext cx="7837058" cy="5803546"/>
          </a:xfrm>
        </p:spPr>
        <p:txBody>
          <a:bodyPr>
            <a:normAutofit fontScale="85000" lnSpcReduction="20000"/>
          </a:bodyPr>
          <a:lstStyle/>
          <a:p>
            <a:r>
              <a:rPr lang="en-US" dirty="0" err="1"/>
              <a:t>Altamente</a:t>
            </a:r>
            <a:r>
              <a:rPr lang="en-US" dirty="0"/>
              <a:t> </a:t>
            </a:r>
            <a:r>
              <a:rPr lang="en-US" dirty="0" err="1"/>
              <a:t>vascularizado</a:t>
            </a:r>
            <a:endParaRPr lang="en-US" dirty="0"/>
          </a:p>
          <a:p>
            <a:r>
              <a:rPr lang="en-US" dirty="0"/>
              <a:t>Remover R y WBC Viejas o </a:t>
            </a:r>
            <a:r>
              <a:rPr lang="en-US" dirty="0" err="1"/>
              <a:t>dañadas</a:t>
            </a:r>
            <a:endParaRPr lang="en-US" dirty="0"/>
          </a:p>
          <a:p>
            <a:r>
              <a:rPr lang="en-US" dirty="0"/>
              <a:t>Remover </a:t>
            </a:r>
            <a:r>
              <a:rPr lang="en-US" dirty="0" err="1"/>
              <a:t>complejos</a:t>
            </a:r>
            <a:r>
              <a:rPr lang="en-US" dirty="0"/>
              <a:t> </a:t>
            </a:r>
            <a:r>
              <a:rPr lang="en-US" dirty="0" err="1"/>
              <a:t>inmunes</a:t>
            </a:r>
            <a:r>
              <a:rPr lang="en-US" dirty="0"/>
              <a:t> </a:t>
            </a:r>
          </a:p>
          <a:p>
            <a:r>
              <a:rPr lang="en-US" dirty="0"/>
              <a:t>Remover </a:t>
            </a:r>
            <a:r>
              <a:rPr lang="en-US" dirty="0" err="1"/>
              <a:t>microbios</a:t>
            </a:r>
            <a:r>
              <a:rPr lang="en-US" dirty="0"/>
              <a:t> </a:t>
            </a:r>
            <a:r>
              <a:rPr lang="en-US" dirty="0" err="1"/>
              <a:t>opsonizados</a:t>
            </a:r>
            <a:endParaRPr lang="en-US" dirty="0"/>
          </a:p>
          <a:p>
            <a:r>
              <a:rPr lang="en-US" dirty="0" err="1"/>
              <a:t>Iniciar</a:t>
            </a:r>
            <a:r>
              <a:rPr lang="en-US" dirty="0"/>
              <a:t> RI vs </a:t>
            </a:r>
            <a:r>
              <a:rPr lang="en-US" dirty="0" err="1"/>
              <a:t>Ags</a:t>
            </a:r>
            <a:r>
              <a:rPr lang="en-US" dirty="0"/>
              <a:t> </a:t>
            </a:r>
            <a:r>
              <a:rPr lang="en-US" dirty="0" err="1"/>
              <a:t>circulantes</a:t>
            </a:r>
            <a:endParaRPr lang="en-US" dirty="0"/>
          </a:p>
          <a:p>
            <a:r>
              <a:rPr lang="en-US" dirty="0" err="1"/>
              <a:t>Hipcondrio</a:t>
            </a:r>
            <a:r>
              <a:rPr lang="en-US" dirty="0"/>
              <a:t> </a:t>
            </a:r>
            <a:r>
              <a:rPr lang="en-US" dirty="0" err="1"/>
              <a:t>izq</a:t>
            </a:r>
            <a:endParaRPr lang="en-US" dirty="0"/>
          </a:p>
          <a:p>
            <a:r>
              <a:rPr lang="en-US" dirty="0" err="1"/>
              <a:t>Organizacion</a:t>
            </a:r>
            <a:r>
              <a:rPr lang="en-US" dirty="0"/>
              <a:t> </a:t>
            </a:r>
            <a:r>
              <a:rPr lang="en-US" dirty="0" err="1"/>
              <a:t>dependiente</a:t>
            </a:r>
            <a:r>
              <a:rPr lang="en-US" dirty="0"/>
              <a:t> de </a:t>
            </a:r>
            <a:r>
              <a:rPr lang="en-US" dirty="0" err="1"/>
              <a:t>Qq</a:t>
            </a:r>
            <a:r>
              <a:rPr lang="en-US" dirty="0"/>
              <a:t> y R</a:t>
            </a:r>
          </a:p>
          <a:p>
            <a:r>
              <a:rPr lang="en-US" dirty="0" err="1"/>
              <a:t>Pulpa</a:t>
            </a:r>
            <a:r>
              <a:rPr lang="en-US" dirty="0"/>
              <a:t> </a:t>
            </a:r>
            <a:r>
              <a:rPr lang="en-US" dirty="0" err="1"/>
              <a:t>roja</a:t>
            </a:r>
            <a:r>
              <a:rPr lang="en-US" dirty="0"/>
              <a:t> – </a:t>
            </a:r>
          </a:p>
          <a:p>
            <a:pPr lvl="1"/>
            <a:r>
              <a:rPr lang="en-US" dirty="0" err="1"/>
              <a:t>Macrofagos</a:t>
            </a:r>
            <a:r>
              <a:rPr lang="en-US" dirty="0"/>
              <a:t> : </a:t>
            </a:r>
            <a:r>
              <a:rPr lang="en-US" dirty="0" err="1"/>
              <a:t>remueven</a:t>
            </a:r>
            <a:r>
              <a:rPr lang="en-US" dirty="0"/>
              <a:t> </a:t>
            </a:r>
            <a:r>
              <a:rPr lang="en-US" dirty="0" err="1"/>
              <a:t>celulas</a:t>
            </a:r>
            <a:r>
              <a:rPr lang="en-US" dirty="0"/>
              <a:t> y AB </a:t>
            </a:r>
            <a:r>
              <a:rPr lang="en-US" dirty="0" err="1"/>
              <a:t>obsonizantes</a:t>
            </a:r>
            <a:endParaRPr lang="en-US" dirty="0"/>
          </a:p>
          <a:p>
            <a:r>
              <a:rPr lang="en-US" dirty="0" err="1"/>
              <a:t>Pulpa</a:t>
            </a:r>
            <a:r>
              <a:rPr lang="en-US" dirty="0"/>
              <a:t> </a:t>
            </a:r>
            <a:r>
              <a:rPr lang="en-US" dirty="0" err="1"/>
              <a:t>blanca</a:t>
            </a:r>
            <a:endParaRPr lang="en-US" dirty="0"/>
          </a:p>
          <a:p>
            <a:pPr lvl="1"/>
            <a:r>
              <a:rPr lang="en-US" dirty="0"/>
              <a:t>Respuesta </a:t>
            </a:r>
            <a:r>
              <a:rPr lang="en-US" dirty="0" err="1"/>
              <a:t>adaptativ</a:t>
            </a:r>
            <a:endParaRPr lang="en-US" dirty="0"/>
          </a:p>
          <a:p>
            <a:pPr lvl="1"/>
            <a:r>
              <a:rPr lang="en-US" dirty="0" err="1"/>
              <a:t>Linfocitos</a:t>
            </a:r>
            <a:r>
              <a:rPr lang="en-US" dirty="0"/>
              <a:t> </a:t>
            </a:r>
          </a:p>
          <a:p>
            <a:pPr lvl="1"/>
            <a:r>
              <a:rPr lang="en-US" dirty="0" err="1"/>
              <a:t>Segregados</a:t>
            </a:r>
            <a:r>
              <a:rPr lang="en-US" dirty="0"/>
              <a:t> B y T</a:t>
            </a:r>
          </a:p>
          <a:p>
            <a:pPr lvl="1"/>
            <a:r>
              <a:rPr lang="en-US" dirty="0"/>
              <a:t>APC</a:t>
            </a:r>
          </a:p>
          <a:p>
            <a:pPr lvl="1"/>
            <a:endParaRPr lang="en-US" dirty="0"/>
          </a:p>
        </p:txBody>
      </p:sp>
      <p:pic>
        <p:nvPicPr>
          <p:cNvPr id="7" name="Picture 6">
            <a:extLst>
              <a:ext uri="{FF2B5EF4-FFF2-40B4-BE49-F238E27FC236}">
                <a16:creationId xmlns:a16="http://schemas.microsoft.com/office/drawing/2014/main" id="{30573043-0ED0-4245-A6A5-01F6449E1F1B}"/>
              </a:ext>
            </a:extLst>
          </p:cNvPr>
          <p:cNvPicPr>
            <a:picLocks noChangeAspect="1"/>
          </p:cNvPicPr>
          <p:nvPr/>
        </p:nvPicPr>
        <p:blipFill>
          <a:blip r:embed="rId2"/>
          <a:stretch>
            <a:fillRect/>
          </a:stretch>
        </p:blipFill>
        <p:spPr>
          <a:xfrm>
            <a:off x="8442960" y="335280"/>
            <a:ext cx="3494231" cy="6339840"/>
          </a:xfrm>
          <a:prstGeom prst="rect">
            <a:avLst/>
          </a:prstGeom>
        </p:spPr>
      </p:pic>
    </p:spTree>
    <p:extLst>
      <p:ext uri="{BB962C8B-B14F-4D97-AF65-F5344CB8AC3E}">
        <p14:creationId xmlns:p14="http://schemas.microsoft.com/office/powerpoint/2010/main" val="3068960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A488A-5984-2445-91EC-D3232BDFD83D}"/>
              </a:ext>
            </a:extLst>
          </p:cNvPr>
          <p:cNvSpPr>
            <a:spLocks noGrp="1"/>
          </p:cNvSpPr>
          <p:nvPr>
            <p:ph type="title"/>
          </p:nvPr>
        </p:nvSpPr>
        <p:spPr>
          <a:xfrm>
            <a:off x="605903" y="-5998"/>
            <a:ext cx="10168128" cy="800477"/>
          </a:xfrm>
        </p:spPr>
        <p:txBody>
          <a:bodyPr/>
          <a:lstStyle/>
          <a:p>
            <a:r>
              <a:rPr lang="en-US" dirty="0" err="1"/>
              <a:t>Sistemas</a:t>
            </a:r>
            <a:r>
              <a:rPr lang="en-US" dirty="0"/>
              <a:t> </a:t>
            </a:r>
            <a:r>
              <a:rPr lang="en-US" dirty="0" err="1"/>
              <a:t>Regionales</a:t>
            </a:r>
            <a:endParaRPr lang="en-US" dirty="0"/>
          </a:p>
        </p:txBody>
      </p:sp>
      <p:sp>
        <p:nvSpPr>
          <p:cNvPr id="5" name="Content Placeholder 4">
            <a:extLst>
              <a:ext uri="{FF2B5EF4-FFF2-40B4-BE49-F238E27FC236}">
                <a16:creationId xmlns:a16="http://schemas.microsoft.com/office/drawing/2014/main" id="{DAB97834-A05A-EF45-A0DE-B4DA2E72BB04}"/>
              </a:ext>
            </a:extLst>
          </p:cNvPr>
          <p:cNvSpPr>
            <a:spLocks noGrp="1"/>
          </p:cNvSpPr>
          <p:nvPr>
            <p:ph idx="1"/>
          </p:nvPr>
        </p:nvSpPr>
        <p:spPr>
          <a:xfrm>
            <a:off x="605903" y="971952"/>
            <a:ext cx="6770257" cy="5626071"/>
          </a:xfrm>
        </p:spPr>
        <p:txBody>
          <a:bodyPr>
            <a:normAutofit fontScale="55000" lnSpcReduction="20000"/>
          </a:bodyPr>
          <a:lstStyle/>
          <a:p>
            <a:pPr marL="0" indent="0">
              <a:buNone/>
            </a:pPr>
            <a:r>
              <a:rPr lang="en-US" sz="4500" dirty="0" err="1"/>
              <a:t>Sistemas</a:t>
            </a:r>
            <a:r>
              <a:rPr lang="en-US" sz="4500" dirty="0"/>
              <a:t> </a:t>
            </a:r>
            <a:r>
              <a:rPr lang="en-US" sz="4500" dirty="0" err="1"/>
              <a:t>propios</a:t>
            </a:r>
            <a:r>
              <a:rPr lang="en-US" sz="4500" dirty="0"/>
              <a:t> de </a:t>
            </a:r>
            <a:r>
              <a:rPr lang="en-US" sz="4500" dirty="0" err="1"/>
              <a:t>cada</a:t>
            </a:r>
            <a:r>
              <a:rPr lang="en-US" sz="4500" dirty="0"/>
              <a:t> zona: </a:t>
            </a:r>
            <a:r>
              <a:rPr lang="en-US" sz="4500" dirty="0" err="1"/>
              <a:t>incluye</a:t>
            </a:r>
            <a:endParaRPr lang="en-US" sz="4500" dirty="0"/>
          </a:p>
          <a:p>
            <a:pPr marL="0" indent="0">
              <a:buNone/>
            </a:pPr>
            <a:r>
              <a:rPr lang="en-US" sz="4500" dirty="0" err="1"/>
              <a:t>Nodo</a:t>
            </a:r>
            <a:r>
              <a:rPr lang="en-US" sz="4500" dirty="0"/>
              <a:t> </a:t>
            </a:r>
            <a:r>
              <a:rPr lang="en-US" sz="4500" dirty="0" err="1"/>
              <a:t>linfaticos</a:t>
            </a:r>
            <a:r>
              <a:rPr lang="en-US" sz="4500" dirty="0"/>
              <a:t> y </a:t>
            </a:r>
            <a:r>
              <a:rPr lang="en-US" sz="4500" dirty="0" err="1"/>
              <a:t>otras</a:t>
            </a:r>
            <a:r>
              <a:rPr lang="en-US" sz="4500" dirty="0"/>
              <a:t> </a:t>
            </a:r>
            <a:r>
              <a:rPr lang="en-US" sz="4500" dirty="0" err="1"/>
              <a:t>estrucitras</a:t>
            </a:r>
            <a:endParaRPr lang="en-US" sz="4500" dirty="0"/>
          </a:p>
          <a:p>
            <a:pPr marL="0" indent="0">
              <a:buNone/>
            </a:pPr>
            <a:r>
              <a:rPr lang="en-US" sz="4500" dirty="0" err="1"/>
              <a:t>Celulas</a:t>
            </a:r>
            <a:r>
              <a:rPr lang="en-US" sz="4500" dirty="0"/>
              <a:t> </a:t>
            </a:r>
            <a:r>
              <a:rPr lang="en-US" sz="4500" dirty="0" err="1"/>
              <a:t>inmunológicas</a:t>
            </a:r>
            <a:endParaRPr lang="en-US" sz="4500" dirty="0"/>
          </a:p>
          <a:p>
            <a:pPr marL="0" indent="0">
              <a:buNone/>
            </a:pPr>
            <a:r>
              <a:rPr lang="en-US" sz="4500" dirty="0" err="1"/>
              <a:t>Acción</a:t>
            </a:r>
            <a:r>
              <a:rPr lang="en-US" sz="4500" dirty="0"/>
              <a:t> </a:t>
            </a:r>
            <a:r>
              <a:rPr lang="en-US" sz="4500" dirty="0" err="1"/>
              <a:t>coordinada</a:t>
            </a:r>
            <a:r>
              <a:rPr lang="en-US" sz="4500" dirty="0"/>
              <a:t> contra </a:t>
            </a:r>
            <a:r>
              <a:rPr lang="en-US" sz="4500" dirty="0" err="1"/>
              <a:t>patogenos</a:t>
            </a:r>
            <a:r>
              <a:rPr lang="en-US" sz="4500" dirty="0"/>
              <a:t> </a:t>
            </a:r>
            <a:r>
              <a:rPr lang="en-US" sz="4500" dirty="0" err="1"/>
              <a:t>tomando</a:t>
            </a:r>
            <a:r>
              <a:rPr lang="en-US" sz="4500" dirty="0"/>
              <a:t> </a:t>
            </a:r>
            <a:r>
              <a:rPr lang="en-US" sz="4500" dirty="0" err="1"/>
              <a:t>esas</a:t>
            </a:r>
            <a:r>
              <a:rPr lang="en-US" sz="4500" dirty="0"/>
              <a:t> </a:t>
            </a:r>
            <a:r>
              <a:rPr lang="en-US" sz="4500" dirty="0" err="1"/>
              <a:t>rutas</a:t>
            </a:r>
            <a:r>
              <a:rPr lang="en-US" sz="4500" dirty="0"/>
              <a:t> de </a:t>
            </a:r>
            <a:r>
              <a:rPr lang="en-US" sz="4500" dirty="0" err="1"/>
              <a:t>acceso</a:t>
            </a:r>
            <a:endParaRPr lang="en-US" sz="4500" dirty="0"/>
          </a:p>
          <a:p>
            <a:pPr marL="0" indent="0">
              <a:buNone/>
            </a:pPr>
            <a:r>
              <a:rPr lang="en-US" sz="4500" dirty="0"/>
              <a:t>Barreras </a:t>
            </a:r>
            <a:r>
              <a:rPr lang="en-US" sz="4500" dirty="0" err="1"/>
              <a:t>epiteliales</a:t>
            </a:r>
            <a:endParaRPr lang="en-US" sz="4500" dirty="0"/>
          </a:p>
          <a:p>
            <a:pPr>
              <a:buFontTx/>
              <a:buChar char="-"/>
            </a:pPr>
            <a:r>
              <a:rPr lang="en-US" sz="4500" dirty="0" err="1"/>
              <a:t>Piel</a:t>
            </a:r>
            <a:r>
              <a:rPr lang="en-US" sz="4500" dirty="0"/>
              <a:t> - Langerhans</a:t>
            </a:r>
          </a:p>
          <a:p>
            <a:pPr>
              <a:buFontTx/>
              <a:buChar char="-"/>
            </a:pPr>
            <a:r>
              <a:rPr lang="en-US" sz="4500" dirty="0"/>
              <a:t>Mucosa GI</a:t>
            </a:r>
          </a:p>
          <a:p>
            <a:pPr lvl="1">
              <a:buFontTx/>
              <a:buChar char="-"/>
            </a:pPr>
            <a:r>
              <a:rPr lang="en-US" sz="4500" dirty="0"/>
              <a:t>MALT – </a:t>
            </a:r>
            <a:r>
              <a:rPr lang="en-US" sz="4500" dirty="0" err="1"/>
              <a:t>tejido</a:t>
            </a:r>
            <a:r>
              <a:rPr lang="en-US" sz="4500" dirty="0"/>
              <a:t> </a:t>
            </a:r>
            <a:r>
              <a:rPr lang="en-US" sz="4500" dirty="0" err="1"/>
              <a:t>linfoide</a:t>
            </a:r>
            <a:r>
              <a:rPr lang="en-US" sz="4500" dirty="0"/>
              <a:t> </a:t>
            </a:r>
            <a:r>
              <a:rPr lang="en-US" sz="4500" dirty="0" err="1"/>
              <a:t>asociado</a:t>
            </a:r>
            <a:r>
              <a:rPr lang="en-US" sz="4500" dirty="0"/>
              <a:t> a mucosa</a:t>
            </a:r>
          </a:p>
          <a:p>
            <a:pPr>
              <a:buFontTx/>
              <a:buChar char="-"/>
            </a:pPr>
            <a:r>
              <a:rPr lang="en-US" sz="4500" dirty="0"/>
              <a:t>Mucosa </a:t>
            </a:r>
            <a:r>
              <a:rPr lang="en-US" sz="4500" dirty="0" err="1"/>
              <a:t>bronquial</a:t>
            </a:r>
            <a:endParaRPr lang="en-US" sz="4500" dirty="0"/>
          </a:p>
          <a:p>
            <a:pPr>
              <a:buFontTx/>
              <a:buChar char="-"/>
            </a:pPr>
            <a:r>
              <a:rPr lang="en-US" sz="4500" dirty="0"/>
              <a:t>Cap 14 </a:t>
            </a:r>
            <a:endParaRPr lang="en-US" dirty="0"/>
          </a:p>
          <a:p>
            <a:pPr>
              <a:buFontTx/>
              <a:buChar char="-"/>
            </a:pPr>
            <a:endParaRPr lang="en-US" dirty="0"/>
          </a:p>
        </p:txBody>
      </p:sp>
      <p:pic>
        <p:nvPicPr>
          <p:cNvPr id="9" name="Picture 8">
            <a:extLst>
              <a:ext uri="{FF2B5EF4-FFF2-40B4-BE49-F238E27FC236}">
                <a16:creationId xmlns:a16="http://schemas.microsoft.com/office/drawing/2014/main" id="{3D7FF29D-1F39-EC44-9430-F440DE20890D}"/>
              </a:ext>
            </a:extLst>
          </p:cNvPr>
          <p:cNvPicPr>
            <a:picLocks noChangeAspect="1"/>
          </p:cNvPicPr>
          <p:nvPr/>
        </p:nvPicPr>
        <p:blipFill>
          <a:blip r:embed="rId2"/>
          <a:stretch>
            <a:fillRect/>
          </a:stretch>
        </p:blipFill>
        <p:spPr>
          <a:xfrm>
            <a:off x="6526306" y="2661015"/>
            <a:ext cx="5665694" cy="4196986"/>
          </a:xfrm>
          <a:prstGeom prst="rect">
            <a:avLst/>
          </a:prstGeom>
        </p:spPr>
      </p:pic>
      <p:pic>
        <p:nvPicPr>
          <p:cNvPr id="10" name="Picture 9">
            <a:extLst>
              <a:ext uri="{FF2B5EF4-FFF2-40B4-BE49-F238E27FC236}">
                <a16:creationId xmlns:a16="http://schemas.microsoft.com/office/drawing/2014/main" id="{87AC4753-9DAD-A14E-B8D1-91C758CEBCF9}"/>
              </a:ext>
            </a:extLst>
          </p:cNvPr>
          <p:cNvPicPr>
            <a:picLocks noChangeAspect="1"/>
          </p:cNvPicPr>
          <p:nvPr/>
        </p:nvPicPr>
        <p:blipFill rotWithShape="1">
          <a:blip r:embed="rId3"/>
          <a:srcRect r="17299"/>
          <a:stretch/>
        </p:blipFill>
        <p:spPr>
          <a:xfrm>
            <a:off x="6580447" y="803414"/>
            <a:ext cx="5557411" cy="5886048"/>
          </a:xfrm>
          <a:prstGeom prst="rect">
            <a:avLst/>
          </a:prstGeom>
        </p:spPr>
      </p:pic>
    </p:spTree>
    <p:extLst>
      <p:ext uri="{BB962C8B-B14F-4D97-AF65-F5344CB8AC3E}">
        <p14:creationId xmlns:p14="http://schemas.microsoft.com/office/powerpoint/2010/main" val="3366332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B28416-D786-E04F-B763-8BA75A568C3A}"/>
              </a:ext>
            </a:extLst>
          </p:cNvPr>
          <p:cNvPicPr>
            <a:picLocks noChangeAspect="1"/>
          </p:cNvPicPr>
          <p:nvPr/>
        </p:nvPicPr>
        <p:blipFill>
          <a:blip r:embed="rId2"/>
          <a:stretch>
            <a:fillRect/>
          </a:stretch>
        </p:blipFill>
        <p:spPr>
          <a:xfrm>
            <a:off x="3359898" y="711200"/>
            <a:ext cx="8699500" cy="6146800"/>
          </a:xfrm>
          <a:prstGeom prst="rect">
            <a:avLst/>
          </a:prstGeom>
        </p:spPr>
      </p:pic>
      <p:sp>
        <p:nvSpPr>
          <p:cNvPr id="6" name="TextBox 5">
            <a:extLst>
              <a:ext uri="{FF2B5EF4-FFF2-40B4-BE49-F238E27FC236}">
                <a16:creationId xmlns:a16="http://schemas.microsoft.com/office/drawing/2014/main" id="{882FC87F-2405-8C4A-9A99-377DBB955101}"/>
              </a:ext>
            </a:extLst>
          </p:cNvPr>
          <p:cNvSpPr txBox="1"/>
          <p:nvPr/>
        </p:nvSpPr>
        <p:spPr>
          <a:xfrm>
            <a:off x="776576" y="860612"/>
            <a:ext cx="2260555" cy="1384995"/>
          </a:xfrm>
          <a:prstGeom prst="rect">
            <a:avLst/>
          </a:prstGeom>
          <a:noFill/>
        </p:spPr>
        <p:txBody>
          <a:bodyPr wrap="none" rtlCol="0">
            <a:spAutoFit/>
          </a:bodyPr>
          <a:lstStyle/>
          <a:p>
            <a:pPr algn="ctr"/>
            <a:r>
              <a:rPr lang="en-US" sz="2800" dirty="0"/>
              <a:t>Neonatal </a:t>
            </a:r>
          </a:p>
          <a:p>
            <a:pPr algn="ctr"/>
            <a:r>
              <a:rPr lang="en-US" sz="2800" dirty="0"/>
              <a:t>Mucosal</a:t>
            </a:r>
          </a:p>
          <a:p>
            <a:pPr algn="ctr"/>
            <a:r>
              <a:rPr lang="en-US" sz="2800" dirty="0"/>
              <a:t>Immunology</a:t>
            </a:r>
          </a:p>
        </p:txBody>
      </p:sp>
    </p:spTree>
    <p:extLst>
      <p:ext uri="{BB962C8B-B14F-4D97-AF65-F5344CB8AC3E}">
        <p14:creationId xmlns:p14="http://schemas.microsoft.com/office/powerpoint/2010/main" val="3347725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D9EA-16A3-FC45-951A-5E2FAEF45CB6}"/>
              </a:ext>
            </a:extLst>
          </p:cNvPr>
          <p:cNvSpPr>
            <a:spLocks noGrp="1"/>
          </p:cNvSpPr>
          <p:nvPr>
            <p:ph type="title"/>
          </p:nvPr>
        </p:nvSpPr>
        <p:spPr/>
        <p:txBody>
          <a:bodyPr/>
          <a:lstStyle/>
          <a:p>
            <a:r>
              <a:rPr lang="en-US" dirty="0" err="1"/>
              <a:t>Introducción</a:t>
            </a:r>
            <a:r>
              <a:rPr lang="en-US" dirty="0"/>
              <a:t> </a:t>
            </a:r>
          </a:p>
        </p:txBody>
      </p:sp>
      <p:sp>
        <p:nvSpPr>
          <p:cNvPr id="3" name="Content Placeholder 2">
            <a:extLst>
              <a:ext uri="{FF2B5EF4-FFF2-40B4-BE49-F238E27FC236}">
                <a16:creationId xmlns:a16="http://schemas.microsoft.com/office/drawing/2014/main" id="{E3CB898F-4B2A-D940-BE21-7F2E16DD0CF6}"/>
              </a:ext>
            </a:extLst>
          </p:cNvPr>
          <p:cNvSpPr>
            <a:spLocks noGrp="1"/>
          </p:cNvSpPr>
          <p:nvPr>
            <p:ph idx="1"/>
          </p:nvPr>
        </p:nvSpPr>
        <p:spPr>
          <a:xfrm>
            <a:off x="553608" y="1542994"/>
            <a:ext cx="11208086" cy="4985822"/>
          </a:xfrm>
        </p:spPr>
        <p:txBody>
          <a:bodyPr>
            <a:normAutofit fontScale="92500" lnSpcReduction="20000"/>
          </a:bodyPr>
          <a:lstStyle/>
          <a:p>
            <a:pPr lvl="0"/>
            <a:r>
              <a:rPr lang="en-US" dirty="0" err="1"/>
              <a:t>Celulas</a:t>
            </a:r>
            <a:r>
              <a:rPr lang="en-US" dirty="0"/>
              <a:t> </a:t>
            </a:r>
            <a:r>
              <a:rPr lang="en-US" dirty="0" err="1"/>
              <a:t>principales</a:t>
            </a:r>
            <a:r>
              <a:rPr lang="en-US" dirty="0"/>
              <a:t> del SI </a:t>
            </a:r>
            <a:r>
              <a:rPr lang="en-US" dirty="0" err="1"/>
              <a:t>estan</a:t>
            </a:r>
            <a:r>
              <a:rPr lang="en-US" dirty="0"/>
              <a:t> </a:t>
            </a:r>
            <a:r>
              <a:rPr lang="en-US" dirty="0" err="1"/>
              <a:t>presentes</a:t>
            </a:r>
            <a:r>
              <a:rPr lang="en-US" dirty="0"/>
              <a:t> </a:t>
            </a:r>
            <a:r>
              <a:rPr lang="en-US" dirty="0" err="1"/>
              <a:t>en</a:t>
            </a:r>
            <a:r>
              <a:rPr lang="en-US" dirty="0"/>
              <a:t> la </a:t>
            </a:r>
            <a:r>
              <a:rPr lang="en-US" dirty="0" err="1"/>
              <a:t>circulación</a:t>
            </a:r>
            <a:r>
              <a:rPr lang="en-US" dirty="0"/>
              <a:t>, </a:t>
            </a:r>
          </a:p>
          <a:p>
            <a:pPr marL="0" lvl="0" indent="0">
              <a:buNone/>
            </a:pPr>
            <a:r>
              <a:rPr lang="en-US" dirty="0" err="1"/>
              <a:t>intercambiando</a:t>
            </a:r>
            <a:r>
              <a:rPr lang="en-US" dirty="0"/>
              <a:t> entre </a:t>
            </a:r>
          </a:p>
          <a:p>
            <a:pPr lvl="1"/>
            <a:r>
              <a:rPr lang="en-US" dirty="0"/>
              <a:t>Sangre</a:t>
            </a:r>
          </a:p>
          <a:p>
            <a:pPr lvl="1"/>
            <a:r>
              <a:rPr lang="en-US" dirty="0" err="1"/>
              <a:t>linfa</a:t>
            </a:r>
            <a:endParaRPr lang="en-US" dirty="0"/>
          </a:p>
          <a:p>
            <a:pPr lvl="0"/>
            <a:r>
              <a:rPr lang="en-US" sz="2600" dirty="0" err="1"/>
              <a:t>En</a:t>
            </a:r>
            <a:r>
              <a:rPr lang="en-US" sz="2600" dirty="0"/>
              <a:t> </a:t>
            </a:r>
            <a:r>
              <a:rPr lang="en-US" sz="2600" dirty="0" err="1"/>
              <a:t>organos</a:t>
            </a:r>
            <a:r>
              <a:rPr lang="en-US" sz="2600" dirty="0"/>
              <a:t> </a:t>
            </a:r>
            <a:r>
              <a:rPr lang="en-US" sz="2600" dirty="0" err="1"/>
              <a:t>linfoides</a:t>
            </a:r>
            <a:endParaRPr lang="en-US" sz="2600" dirty="0"/>
          </a:p>
          <a:p>
            <a:pPr lvl="0"/>
            <a:r>
              <a:rPr lang="en-US" sz="2600" dirty="0"/>
              <a:t>Por el </a:t>
            </a:r>
            <a:r>
              <a:rPr lang="en-US" sz="2600" dirty="0" err="1"/>
              <a:t>cuerpo</a:t>
            </a:r>
            <a:endParaRPr lang="en-US" sz="2600" dirty="0"/>
          </a:p>
          <a:p>
            <a:pPr lvl="0"/>
            <a:r>
              <a:rPr lang="en-US" sz="2600" dirty="0" err="1"/>
              <a:t>Retos</a:t>
            </a:r>
            <a:r>
              <a:rPr lang="en-US" sz="2600" dirty="0"/>
              <a:t>:</a:t>
            </a:r>
          </a:p>
          <a:p>
            <a:pPr marL="514350" lvl="0" indent="-514350">
              <a:buAutoNum type="arabicPeriod"/>
            </a:pPr>
            <a:r>
              <a:rPr lang="es-ES" sz="2600" dirty="0"/>
              <a:t>El SI tiene que responder rápido a pocos </a:t>
            </a:r>
            <a:r>
              <a:rPr lang="es-ES" sz="2600" dirty="0" err="1"/>
              <a:t>Ags</a:t>
            </a:r>
            <a:r>
              <a:rPr lang="es-ES" sz="2600" dirty="0"/>
              <a:t>, lejos o cerca</a:t>
            </a:r>
          </a:p>
          <a:p>
            <a:pPr marL="514350" lvl="0" indent="-514350">
              <a:buAutoNum type="arabicPeriod"/>
            </a:pPr>
            <a:r>
              <a:rPr lang="es-ES" sz="2600" dirty="0"/>
              <a:t>La activación que el SI logra es de pocas células vírgenes</a:t>
            </a:r>
          </a:p>
          <a:p>
            <a:pPr marL="514350" lvl="0" indent="-514350">
              <a:buAutoNum type="arabicPeriod"/>
            </a:pPr>
            <a:r>
              <a:rPr lang="es-ES" sz="2600" dirty="0"/>
              <a:t>El resultado efector del SI debe localizar al agente a veces lejos junto con el efector.</a:t>
            </a:r>
          </a:p>
          <a:p>
            <a:pPr lvl="0"/>
            <a:endParaRPr lang="en-US" dirty="0"/>
          </a:p>
          <a:p>
            <a:endParaRPr lang="en-US" dirty="0"/>
          </a:p>
        </p:txBody>
      </p:sp>
    </p:spTree>
    <p:extLst>
      <p:ext uri="{BB962C8B-B14F-4D97-AF65-F5344CB8AC3E}">
        <p14:creationId xmlns:p14="http://schemas.microsoft.com/office/powerpoint/2010/main" val="1726531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553F7-B364-D34F-8BBA-666AB602A779}"/>
              </a:ext>
            </a:extLst>
          </p:cNvPr>
          <p:cNvSpPr>
            <a:spLocks noGrp="1"/>
          </p:cNvSpPr>
          <p:nvPr>
            <p:ph type="title"/>
          </p:nvPr>
        </p:nvSpPr>
        <p:spPr>
          <a:xfrm>
            <a:off x="589474" y="0"/>
            <a:ext cx="10168128" cy="788894"/>
          </a:xfrm>
        </p:spPr>
        <p:txBody>
          <a:bodyPr/>
          <a:lstStyle/>
          <a:p>
            <a:r>
              <a:rPr lang="en-US" dirty="0" err="1"/>
              <a:t>Fagocitos</a:t>
            </a:r>
            <a:endParaRPr lang="en-US" dirty="0"/>
          </a:p>
        </p:txBody>
      </p:sp>
      <p:sp>
        <p:nvSpPr>
          <p:cNvPr id="3" name="Content Placeholder 2">
            <a:extLst>
              <a:ext uri="{FF2B5EF4-FFF2-40B4-BE49-F238E27FC236}">
                <a16:creationId xmlns:a16="http://schemas.microsoft.com/office/drawing/2014/main" id="{0A4FDABE-7C21-1540-8537-8C90953EAD55}"/>
              </a:ext>
            </a:extLst>
          </p:cNvPr>
          <p:cNvSpPr>
            <a:spLocks noGrp="1"/>
          </p:cNvSpPr>
          <p:nvPr>
            <p:ph idx="1"/>
          </p:nvPr>
        </p:nvSpPr>
        <p:spPr>
          <a:xfrm>
            <a:off x="516322" y="1078992"/>
            <a:ext cx="4860350" cy="5340096"/>
          </a:xfrm>
        </p:spPr>
        <p:txBody>
          <a:bodyPr>
            <a:normAutofit/>
          </a:bodyPr>
          <a:lstStyle/>
          <a:p>
            <a:pPr lvl="0"/>
            <a:r>
              <a:rPr lang="en-US" dirty="0" err="1"/>
              <a:t>Función</a:t>
            </a:r>
            <a:r>
              <a:rPr lang="en-US" dirty="0"/>
              <a:t> </a:t>
            </a:r>
            <a:r>
              <a:rPr lang="en-US" dirty="0" err="1"/>
              <a:t>primaria</a:t>
            </a:r>
            <a:r>
              <a:rPr lang="en-US" dirty="0"/>
              <a:t>: </a:t>
            </a:r>
            <a:r>
              <a:rPr lang="en-US" dirty="0" err="1"/>
              <a:t>ingerir</a:t>
            </a:r>
            <a:r>
              <a:rPr lang="en-US" dirty="0"/>
              <a:t> y </a:t>
            </a:r>
            <a:r>
              <a:rPr lang="en-US" dirty="0" err="1"/>
              <a:t>destruir</a:t>
            </a:r>
            <a:r>
              <a:rPr lang="en-US" dirty="0"/>
              <a:t> </a:t>
            </a:r>
            <a:r>
              <a:rPr lang="en-US" dirty="0" err="1"/>
              <a:t>microbios</a:t>
            </a:r>
            <a:r>
              <a:rPr lang="en-US" dirty="0"/>
              <a:t>, </a:t>
            </a:r>
            <a:r>
              <a:rPr lang="en-US" dirty="0" err="1"/>
              <a:t>destruir</a:t>
            </a:r>
            <a:r>
              <a:rPr lang="en-US" dirty="0"/>
              <a:t> </a:t>
            </a:r>
            <a:r>
              <a:rPr lang="en-US" dirty="0" err="1"/>
              <a:t>tejidos</a:t>
            </a:r>
            <a:r>
              <a:rPr lang="en-US" dirty="0"/>
              <a:t> </a:t>
            </a:r>
            <a:r>
              <a:rPr lang="en-US" dirty="0" err="1"/>
              <a:t>dañados</a:t>
            </a:r>
            <a:endParaRPr lang="en-US" dirty="0"/>
          </a:p>
          <a:p>
            <a:pPr lvl="0"/>
            <a:r>
              <a:rPr lang="en-US" sz="2400" dirty="0" err="1"/>
              <a:t>Reclutarlos</a:t>
            </a:r>
            <a:r>
              <a:rPr lang="en-US" sz="2400" dirty="0"/>
              <a:t> </a:t>
            </a:r>
            <a:r>
              <a:rPr lang="en-US" sz="2400" dirty="0">
                <a:sym typeface="Wingdings" pitchFamily="2" charset="2"/>
              </a:rPr>
              <a:t> </a:t>
            </a:r>
            <a:r>
              <a:rPr lang="en-US" sz="2400" dirty="0" err="1">
                <a:sym typeface="Wingdings" pitchFamily="2" charset="2"/>
              </a:rPr>
              <a:t>reconocimiento</a:t>
            </a:r>
            <a:r>
              <a:rPr lang="en-US" sz="2400" dirty="0">
                <a:sym typeface="Wingdings" pitchFamily="2" charset="2"/>
              </a:rPr>
              <a:t> </a:t>
            </a:r>
            <a:r>
              <a:rPr lang="en-US" sz="2400" dirty="0" err="1">
                <a:sym typeface="Wingdings" pitchFamily="2" charset="2"/>
              </a:rPr>
              <a:t>activación</a:t>
            </a:r>
            <a:r>
              <a:rPr lang="en-US" sz="2400" dirty="0">
                <a:sym typeface="Wingdings" pitchFamily="2" charset="2"/>
              </a:rPr>
              <a:t> ingestion </a:t>
            </a:r>
            <a:r>
              <a:rPr lang="en-US" sz="2400" dirty="0" err="1">
                <a:sym typeface="Wingdings" pitchFamily="2" charset="2"/>
              </a:rPr>
              <a:t>destruccion</a:t>
            </a:r>
            <a:endParaRPr lang="en-US" sz="2400" dirty="0">
              <a:sym typeface="Wingdings" pitchFamily="2" charset="2"/>
            </a:endParaRPr>
          </a:p>
          <a:p>
            <a:pPr lvl="0"/>
            <a:r>
              <a:rPr lang="en-US" sz="2400" dirty="0" err="1">
                <a:sym typeface="Wingdings" pitchFamily="2" charset="2"/>
              </a:rPr>
              <a:t>Interaccion</a:t>
            </a:r>
            <a:r>
              <a:rPr lang="en-US" sz="2400" dirty="0">
                <a:sym typeface="Wingdings" pitchFamily="2" charset="2"/>
              </a:rPr>
              <a:t> </a:t>
            </a:r>
            <a:r>
              <a:rPr lang="en-US" sz="2400" dirty="0" err="1">
                <a:sym typeface="Wingdings" pitchFamily="2" charset="2"/>
              </a:rPr>
              <a:t>celular</a:t>
            </a:r>
            <a:r>
              <a:rPr lang="en-US" sz="2400" dirty="0">
                <a:sym typeface="Wingdings" pitchFamily="2" charset="2"/>
              </a:rPr>
              <a:t> a </a:t>
            </a:r>
            <a:r>
              <a:rPr lang="en-US" sz="2400" dirty="0" err="1">
                <a:sym typeface="Wingdings" pitchFamily="2" charset="2"/>
              </a:rPr>
              <a:t>corta</a:t>
            </a:r>
            <a:r>
              <a:rPr lang="en-US" sz="2400" dirty="0">
                <a:sym typeface="Wingdings" pitchFamily="2" charset="2"/>
              </a:rPr>
              <a:t> y </a:t>
            </a:r>
            <a:r>
              <a:rPr lang="en-US" sz="2400" dirty="0" err="1">
                <a:sym typeface="Wingdings" pitchFamily="2" charset="2"/>
              </a:rPr>
              <a:t>larga</a:t>
            </a:r>
            <a:r>
              <a:rPr lang="en-US" sz="2400" dirty="0">
                <a:sym typeface="Wingdings" pitchFamily="2" charset="2"/>
              </a:rPr>
              <a:t> </a:t>
            </a:r>
            <a:r>
              <a:rPr lang="en-US" sz="2400" dirty="0" err="1">
                <a:sym typeface="Wingdings" pitchFamily="2" charset="2"/>
              </a:rPr>
              <a:t>distancia</a:t>
            </a:r>
            <a:r>
              <a:rPr lang="en-US" sz="2400" dirty="0">
                <a:sym typeface="Wingdings" pitchFamily="2" charset="2"/>
              </a:rPr>
              <a:t>  con </a:t>
            </a:r>
            <a:r>
              <a:rPr lang="en-US" sz="2400" dirty="0" err="1">
                <a:sym typeface="Wingdings" pitchFamily="2" charset="2"/>
              </a:rPr>
              <a:t>otras</a:t>
            </a:r>
            <a:r>
              <a:rPr lang="en-US" sz="2400" dirty="0">
                <a:sym typeface="Wingdings" pitchFamily="2" charset="2"/>
              </a:rPr>
              <a:t> </a:t>
            </a:r>
            <a:r>
              <a:rPr lang="en-US" sz="2400" dirty="0" err="1">
                <a:sym typeface="Wingdings" pitchFamily="2" charset="2"/>
              </a:rPr>
              <a:t>celulas</a:t>
            </a:r>
            <a:r>
              <a:rPr lang="en-US" sz="2400" dirty="0">
                <a:sym typeface="Wingdings" pitchFamily="2" charset="2"/>
              </a:rPr>
              <a:t> para regular la RI</a:t>
            </a:r>
            <a:endParaRPr lang="en-US" sz="2400" dirty="0"/>
          </a:p>
          <a:p>
            <a:pPr lvl="0"/>
            <a:r>
              <a:rPr lang="en-US" dirty="0" err="1"/>
              <a:t>Neutrófilos</a:t>
            </a:r>
            <a:r>
              <a:rPr lang="en-US" dirty="0"/>
              <a:t>, </a:t>
            </a:r>
            <a:r>
              <a:rPr lang="en-US" dirty="0" err="1"/>
              <a:t>macrófagos</a:t>
            </a:r>
            <a:endParaRPr lang="en-US" dirty="0"/>
          </a:p>
        </p:txBody>
      </p:sp>
      <p:pic>
        <p:nvPicPr>
          <p:cNvPr id="5" name="Picture 4">
            <a:extLst>
              <a:ext uri="{FF2B5EF4-FFF2-40B4-BE49-F238E27FC236}">
                <a16:creationId xmlns:a16="http://schemas.microsoft.com/office/drawing/2014/main" id="{9620E968-DAA3-4C49-B09F-3C2E9ED8B0A4}"/>
              </a:ext>
            </a:extLst>
          </p:cNvPr>
          <p:cNvPicPr>
            <a:picLocks noChangeAspect="1"/>
          </p:cNvPicPr>
          <p:nvPr/>
        </p:nvPicPr>
        <p:blipFill>
          <a:blip r:embed="rId2"/>
          <a:stretch>
            <a:fillRect/>
          </a:stretch>
        </p:blipFill>
        <p:spPr>
          <a:xfrm>
            <a:off x="5358385" y="1158075"/>
            <a:ext cx="6787052" cy="4547781"/>
          </a:xfrm>
          <a:prstGeom prst="rect">
            <a:avLst/>
          </a:prstGeom>
        </p:spPr>
      </p:pic>
    </p:spTree>
    <p:extLst>
      <p:ext uri="{BB962C8B-B14F-4D97-AF65-F5344CB8AC3E}">
        <p14:creationId xmlns:p14="http://schemas.microsoft.com/office/powerpoint/2010/main" val="342979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Neutrofilos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50516" y="859536"/>
            <a:ext cx="10675972" cy="5592064"/>
          </a:xfrm>
        </p:spPr>
        <p:txBody>
          <a:bodyPr>
            <a:normAutofit lnSpcReduction="10000"/>
          </a:bodyPr>
          <a:lstStyle/>
          <a:p>
            <a:r>
              <a:rPr lang="en-US" altLang="en-US" dirty="0" err="1">
                <a:latin typeface="Avenir Next" panose="020B0503020202020204" pitchFamily="34" charset="0"/>
                <a:cs typeface="Times New Roman" panose="02020603050405020304" pitchFamily="18" charset="0"/>
              </a:rPr>
              <a:t>Polimorfonucleares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núcleo</a:t>
            </a:r>
            <a:r>
              <a:rPr lang="en-US" altLang="en-US" dirty="0">
                <a:latin typeface="Avenir Next" panose="020B0503020202020204" pitchFamily="34" charset="0"/>
                <a:cs typeface="Times New Roman" panose="02020603050405020304" pitchFamily="18" charset="0"/>
              </a:rPr>
              <a:t> con 3-4 </a:t>
            </a:r>
            <a:r>
              <a:rPr lang="en-US" altLang="en-US" dirty="0" err="1">
                <a:latin typeface="Avenir Next" panose="020B0503020202020204" pitchFamily="34" charset="0"/>
                <a:cs typeface="Times New Roman" panose="02020603050405020304" pitchFamily="18" charset="0"/>
              </a:rPr>
              <a:t>lóbulos</a:t>
            </a:r>
            <a:r>
              <a:rPr lang="en-US" altLang="en-US" dirty="0">
                <a:latin typeface="Avenir Next" panose="020B0503020202020204" pitchFamily="34" charset="0"/>
                <a:cs typeface="Times New Roman" panose="02020603050405020304" pitchFamily="18" charset="0"/>
              </a:rPr>
              <a:t> )</a:t>
            </a:r>
            <a:endParaRPr lang="en-US" altLang="en-US" b="1"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Mas </a:t>
            </a:r>
            <a:r>
              <a:rPr lang="en-US" altLang="en-US" dirty="0" err="1">
                <a:latin typeface="Avenir Next" panose="020B0503020202020204" pitchFamily="34" charset="0"/>
                <a:cs typeface="Times New Roman" panose="02020603050405020304" pitchFamily="18" charset="0"/>
              </a:rPr>
              <a:t>abundantes</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Median </a:t>
            </a:r>
            <a:r>
              <a:rPr lang="en-US" altLang="en-US" dirty="0" err="1">
                <a:latin typeface="Avenir Next" panose="020B0503020202020204" pitchFamily="34" charset="0"/>
                <a:cs typeface="Times New Roman" panose="02020603050405020304" pitchFamily="18" charset="0"/>
              </a:rPr>
              <a:t>fases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tempranas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inflamación</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Producidos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medulla </a:t>
            </a:r>
            <a:r>
              <a:rPr lang="en-US" altLang="en-US" dirty="0" err="1">
                <a:latin typeface="Avenir Next" panose="020B0503020202020204" pitchFamily="34" charset="0"/>
                <a:cs typeface="Times New Roman" panose="02020603050405020304" pitchFamily="18" charset="0"/>
              </a:rPr>
              <a:t>osea</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Estimulados</a:t>
            </a:r>
            <a:r>
              <a:rPr lang="en-US" altLang="en-US" dirty="0">
                <a:latin typeface="Avenir Next" panose="020B0503020202020204" pitchFamily="34" charset="0"/>
                <a:cs typeface="Times New Roman" panose="02020603050405020304" pitchFamily="18" charset="0"/>
              </a:rPr>
              <a:t> por G-CSF</a:t>
            </a:r>
          </a:p>
          <a:p>
            <a:r>
              <a:rPr lang="en-US" altLang="en-US" dirty="0" err="1">
                <a:latin typeface="Avenir Next" panose="020B0503020202020204" pitchFamily="34" charset="0"/>
                <a:cs typeface="Times New Roman" panose="02020603050405020304" pitchFamily="18" charset="0"/>
              </a:rPr>
              <a:t>Migran</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lugares</a:t>
            </a:r>
            <a:r>
              <a:rPr lang="en-US" altLang="en-US" dirty="0">
                <a:latin typeface="Avenir Next" panose="020B0503020202020204" pitchFamily="34" charset="0"/>
                <a:cs typeface="Times New Roman" panose="02020603050405020304" pitchFamily="18" charset="0"/>
              </a:rPr>
              <a:t> de </a:t>
            </a:r>
            <a:r>
              <a:rPr lang="en-US" altLang="en-US" dirty="0" err="1">
                <a:latin typeface="Avenir Next" panose="020B0503020202020204" pitchFamily="34" charset="0"/>
                <a:cs typeface="Times New Roman" panose="02020603050405020304" pitchFamily="18" charset="0"/>
              </a:rPr>
              <a:t>infección</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Duran dos </a:t>
            </a:r>
            <a:r>
              <a:rPr lang="en-US" altLang="en-US" dirty="0" err="1">
                <a:latin typeface="Avenir Next" panose="020B0503020202020204" pitchFamily="34" charset="0"/>
                <a:cs typeface="Times New Roman" panose="02020603050405020304" pitchFamily="18" charset="0"/>
              </a:rPr>
              <a:t>dias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Granulocitos</a:t>
            </a:r>
            <a:r>
              <a:rPr lang="en-US" altLang="en-US" dirty="0">
                <a:latin typeface="Avenir Next" panose="020B0503020202020204" pitchFamily="34" charset="0"/>
                <a:cs typeface="Times New Roman" panose="02020603050405020304" pitchFamily="18" charset="0"/>
              </a:rPr>
              <a:t> </a:t>
            </a:r>
          </a:p>
          <a:p>
            <a:pPr lvl="1"/>
            <a:r>
              <a:rPr lang="en-US" altLang="en-US" dirty="0" err="1">
                <a:latin typeface="Avenir Next" panose="020B0503020202020204" pitchFamily="34" charset="0"/>
                <a:cs typeface="Times New Roman" panose="02020603050405020304" pitchFamily="18" charset="0"/>
              </a:rPr>
              <a:t>Especificos</a:t>
            </a:r>
            <a:r>
              <a:rPr lang="en-US" altLang="en-US" dirty="0">
                <a:latin typeface="Avenir Next" panose="020B0503020202020204" pitchFamily="34" charset="0"/>
                <a:cs typeface="Times New Roman" panose="02020603050405020304" pitchFamily="18" charset="0"/>
              </a:rPr>
              <a:t> – </a:t>
            </a:r>
            <a:r>
              <a:rPr lang="en-US" altLang="en-US" dirty="0" err="1">
                <a:latin typeface="Avenir Next" panose="020B0503020202020204" pitchFamily="34" charset="0"/>
                <a:cs typeface="Times New Roman" panose="02020603050405020304" pitchFamily="18" charset="0"/>
              </a:rPr>
              <a:t>colagenasa</a:t>
            </a:r>
            <a:r>
              <a:rPr lang="en-US" altLang="en-US" dirty="0">
                <a:latin typeface="Avenir Next" panose="020B0503020202020204" pitchFamily="34" charset="0"/>
                <a:cs typeface="Times New Roman" panose="02020603050405020304" pitchFamily="18" charset="0"/>
              </a:rPr>
              <a:t>, elastase, </a:t>
            </a:r>
            <a:r>
              <a:rPr lang="en-US" altLang="en-US" dirty="0" err="1">
                <a:latin typeface="Avenir Next" panose="020B0503020202020204" pitchFamily="34" charset="0"/>
                <a:cs typeface="Times New Roman" panose="02020603050405020304" pitchFamily="18" charset="0"/>
              </a:rPr>
              <a:t>lisozimas</a:t>
            </a:r>
            <a:r>
              <a:rPr lang="en-US" altLang="en-US" dirty="0">
                <a:latin typeface="Avenir Next" panose="020B0503020202020204" pitchFamily="34" charset="0"/>
                <a:cs typeface="Times New Roman" panose="02020603050405020304" pitchFamily="18" charset="0"/>
              </a:rPr>
              <a:t>, no </a:t>
            </a:r>
            <a:r>
              <a:rPr lang="en-US" altLang="en-US" dirty="0" err="1">
                <a:latin typeface="Avenir Next" panose="020B0503020202020204" pitchFamily="34" charset="0"/>
                <a:cs typeface="Times New Roman" panose="02020603050405020304" pitchFamily="18" charset="0"/>
              </a:rPr>
              <a:t>tiñen</a:t>
            </a:r>
            <a:endParaRPr lang="en-US" altLang="en-US" dirty="0">
              <a:latin typeface="Avenir Next" panose="020B0503020202020204" pitchFamily="34" charset="0"/>
              <a:cs typeface="Times New Roman" panose="02020603050405020304" pitchFamily="18" charset="0"/>
            </a:endParaRPr>
          </a:p>
          <a:p>
            <a:pPr lvl="1"/>
            <a:r>
              <a:rPr lang="en-US" altLang="en-US" dirty="0" err="1">
                <a:latin typeface="Avenir Next" panose="020B0503020202020204" pitchFamily="34" charset="0"/>
                <a:cs typeface="Times New Roman" panose="02020603050405020304" pitchFamily="18" charset="0"/>
              </a:rPr>
              <a:t>Azurofilicos</a:t>
            </a:r>
            <a:r>
              <a:rPr lang="en-US" altLang="en-US" dirty="0">
                <a:latin typeface="Avenir Next" panose="020B0503020202020204" pitchFamily="34" charset="0"/>
                <a:cs typeface="Times New Roman" panose="02020603050405020304" pitchFamily="18" charset="0"/>
              </a:rPr>
              <a:t> – </a:t>
            </a:r>
            <a:r>
              <a:rPr lang="en-US" altLang="en-US" dirty="0" err="1">
                <a:latin typeface="Avenir Next" panose="020B0503020202020204" pitchFamily="34" charset="0"/>
                <a:cs typeface="Times New Roman" panose="02020603050405020304" pitchFamily="18" charset="0"/>
              </a:rPr>
              <a:t>lisosomas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defensinas</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catelicidinas</a:t>
            </a:r>
            <a:endParaRPr lang="en-US" altLang="en-US" dirty="0">
              <a:latin typeface="Avenir Next" panose="020B0503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3FB9DF3-E855-9B42-8013-74E598799A37}"/>
              </a:ext>
            </a:extLst>
          </p:cNvPr>
          <p:cNvPicPr>
            <a:picLocks noChangeAspect="1"/>
          </p:cNvPicPr>
          <p:nvPr/>
        </p:nvPicPr>
        <p:blipFill>
          <a:blip r:embed="rId3"/>
          <a:stretch>
            <a:fillRect/>
          </a:stretch>
        </p:blipFill>
        <p:spPr>
          <a:xfrm>
            <a:off x="8481056" y="859536"/>
            <a:ext cx="3338228" cy="3433064"/>
          </a:xfrm>
          <a:prstGeom prst="rect">
            <a:avLst/>
          </a:prstGeom>
        </p:spPr>
      </p:pic>
    </p:spTree>
    <p:extLst>
      <p:ext uri="{BB962C8B-B14F-4D97-AF65-F5344CB8AC3E}">
        <p14:creationId xmlns:p14="http://schemas.microsoft.com/office/powerpoint/2010/main" val="4130898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Fagocitos</a:t>
            </a:r>
            <a:r>
              <a:rPr lang="en-US" dirty="0"/>
              <a:t> </a:t>
            </a:r>
            <a:r>
              <a:rPr lang="en-US" dirty="0" err="1"/>
              <a:t>Mononucleares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33400" y="859536"/>
            <a:ext cx="5029200" cy="5592064"/>
          </a:xfrm>
        </p:spPr>
        <p:txBody>
          <a:bodyPr>
            <a:normAutofit fontScale="92500"/>
          </a:bodyPr>
          <a:lstStyle/>
          <a:p>
            <a:r>
              <a:rPr lang="en-US" altLang="en-US" b="1" dirty="0" err="1">
                <a:latin typeface="Avenir Next" panose="020B0503020202020204" pitchFamily="34" charset="0"/>
                <a:cs typeface="Times New Roman" panose="02020603050405020304" pitchFamily="18" charset="0"/>
              </a:rPr>
              <a:t>Macrofgos</a:t>
            </a:r>
            <a:r>
              <a:rPr lang="en-US" altLang="en-US" dirty="0">
                <a:latin typeface="Avenir Next" panose="020B0503020202020204" pitchFamily="34" charset="0"/>
                <a:cs typeface="Times New Roman" panose="02020603050405020304" pitchFamily="18" charset="0"/>
              </a:rPr>
              <a:t> </a:t>
            </a:r>
          </a:p>
          <a:p>
            <a:r>
              <a:rPr lang="en-US" altLang="en-US" dirty="0" err="1">
                <a:latin typeface="Avenir Next" panose="020B0503020202020204" pitchFamily="34" charset="0"/>
                <a:cs typeface="Times New Roman" panose="02020603050405020304" pitchFamily="18" charset="0"/>
              </a:rPr>
              <a:t>Residentes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los </a:t>
            </a:r>
            <a:r>
              <a:rPr lang="en-US" altLang="en-US" dirty="0" err="1">
                <a:latin typeface="Avenir Next" panose="020B0503020202020204" pitchFamily="34" charset="0"/>
                <a:cs typeface="Times New Roman" panose="02020603050405020304" pitchFamily="18" charset="0"/>
              </a:rPr>
              <a:t>tejidos</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Origen </a:t>
            </a:r>
            <a:r>
              <a:rPr lang="en-US" altLang="en-US" dirty="0" err="1">
                <a:latin typeface="Avenir Next" panose="020B0503020202020204" pitchFamily="34" charset="0"/>
                <a:cs typeface="Times New Roman" panose="02020603050405020304" pitchFamily="18" charset="0"/>
              </a:rPr>
              <a:t>embrionario</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Pluripotentes</a:t>
            </a:r>
            <a:endParaRPr lang="en-US" altLang="en-US" dirty="0">
              <a:latin typeface="Avenir Next" panose="020B0503020202020204" pitchFamily="34" charset="0"/>
              <a:cs typeface="Times New Roman" panose="02020603050405020304" pitchFamily="18" charset="0"/>
            </a:endParaRPr>
          </a:p>
          <a:p>
            <a:r>
              <a:rPr lang="en-US" altLang="en-US" b="1" dirty="0">
                <a:latin typeface="Avenir Next" panose="020B0503020202020204" pitchFamily="34" charset="0"/>
                <a:cs typeface="Times New Roman" panose="02020603050405020304" pitchFamily="18" charset="0"/>
              </a:rPr>
              <a:t>M-CSF </a:t>
            </a:r>
            <a:r>
              <a:rPr lang="en-US" altLang="en-US" b="1" dirty="0">
                <a:latin typeface="Avenir Next" panose="020B0503020202020204" pitchFamily="34" charset="0"/>
                <a:cs typeface="Times New Roman" panose="02020603050405020304" pitchFamily="18" charset="0"/>
                <a:sym typeface="Wingdings" pitchFamily="2" charset="2"/>
              </a:rPr>
              <a:t></a:t>
            </a:r>
            <a:r>
              <a:rPr lang="en-US" altLang="en-US" b="1" dirty="0" err="1">
                <a:latin typeface="Avenir Next" panose="020B0503020202020204" pitchFamily="34" charset="0"/>
                <a:cs typeface="Times New Roman" panose="02020603050405020304" pitchFamily="18" charset="0"/>
              </a:rPr>
              <a:t>Monocitos</a:t>
            </a:r>
            <a:r>
              <a:rPr lang="en-US" altLang="en-US" b="1" dirty="0">
                <a:latin typeface="Avenir Next" panose="020B0503020202020204" pitchFamily="34" charset="0"/>
                <a:cs typeface="Times New Roman" panose="02020603050405020304" pitchFamily="18" charset="0"/>
              </a:rPr>
              <a:t>--</a:t>
            </a:r>
            <a:r>
              <a:rPr lang="en-US" altLang="en-US" b="1" dirty="0" err="1">
                <a:latin typeface="Avenir Next" panose="020B0503020202020204" pitchFamily="34" charset="0"/>
                <a:cs typeface="Times New Roman" panose="02020603050405020304" pitchFamily="18" charset="0"/>
              </a:rPr>
              <a:t>Macrof</a:t>
            </a:r>
            <a:endParaRPr lang="en-US" altLang="en-US" b="1"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Circulacion</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Migran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inflamación</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Nucleo</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habichuela</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Citoplasma</a:t>
            </a:r>
            <a:r>
              <a:rPr lang="en-US" altLang="en-US" dirty="0">
                <a:latin typeface="Avenir Next" panose="020B0503020202020204" pitchFamily="34" charset="0"/>
                <a:cs typeface="Times New Roman" panose="02020603050405020304" pitchFamily="18" charset="0"/>
              </a:rPr>
              <a:t> granular- </a:t>
            </a:r>
            <a:r>
              <a:rPr lang="en-US" altLang="en-US" dirty="0" err="1">
                <a:latin typeface="Avenir Next" panose="020B0503020202020204" pitchFamily="34" charset="0"/>
                <a:cs typeface="Times New Roman" panose="02020603050405020304" pitchFamily="18" charset="0"/>
              </a:rPr>
              <a:t>lisosomas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vacuolas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filamentos</a:t>
            </a: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8B953D0-E713-E84D-B260-59FC2504F748}"/>
              </a:ext>
            </a:extLst>
          </p:cNvPr>
          <p:cNvPicPr>
            <a:picLocks noChangeAspect="1"/>
          </p:cNvPicPr>
          <p:nvPr/>
        </p:nvPicPr>
        <p:blipFill>
          <a:blip r:embed="rId3"/>
          <a:stretch>
            <a:fillRect/>
          </a:stretch>
        </p:blipFill>
        <p:spPr>
          <a:xfrm>
            <a:off x="5562600" y="1092200"/>
            <a:ext cx="6527800" cy="4699000"/>
          </a:xfrm>
          <a:prstGeom prst="rect">
            <a:avLst/>
          </a:prstGeom>
        </p:spPr>
      </p:pic>
      <p:pic>
        <p:nvPicPr>
          <p:cNvPr id="10" name="Picture 9">
            <a:extLst>
              <a:ext uri="{FF2B5EF4-FFF2-40B4-BE49-F238E27FC236}">
                <a16:creationId xmlns:a16="http://schemas.microsoft.com/office/drawing/2014/main" id="{38D00CFA-F1FF-8742-A36F-A6115453BEBB}"/>
              </a:ext>
            </a:extLst>
          </p:cNvPr>
          <p:cNvPicPr>
            <a:picLocks noChangeAspect="1"/>
          </p:cNvPicPr>
          <p:nvPr/>
        </p:nvPicPr>
        <p:blipFill>
          <a:blip r:embed="rId4"/>
          <a:stretch>
            <a:fillRect/>
          </a:stretch>
        </p:blipFill>
        <p:spPr>
          <a:xfrm>
            <a:off x="5632704" y="3727644"/>
            <a:ext cx="6432452" cy="2393756"/>
          </a:xfrm>
          <a:prstGeom prst="rect">
            <a:avLst/>
          </a:prstGeom>
        </p:spPr>
      </p:pic>
    </p:spTree>
    <p:extLst>
      <p:ext uri="{BB962C8B-B14F-4D97-AF65-F5344CB8AC3E}">
        <p14:creationId xmlns:p14="http://schemas.microsoft.com/office/powerpoint/2010/main" val="173946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Fagocitos</a:t>
            </a:r>
            <a:r>
              <a:rPr lang="en-US" dirty="0"/>
              <a:t> </a:t>
            </a:r>
            <a:r>
              <a:rPr lang="en-US" dirty="0" err="1"/>
              <a:t>Mononucleares</a:t>
            </a:r>
            <a:endParaRPr lang="en-US" dirty="0"/>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33400" y="859536"/>
            <a:ext cx="5029200" cy="5947664"/>
          </a:xfrm>
        </p:spPr>
        <p:txBody>
          <a:bodyPr>
            <a:normAutofit/>
          </a:bodyPr>
          <a:lstStyle/>
          <a:p>
            <a:r>
              <a:rPr lang="en-US" altLang="en-US" b="1" dirty="0" err="1">
                <a:latin typeface="Avenir Next" panose="020B0503020202020204" pitchFamily="34" charset="0"/>
                <a:cs typeface="Times New Roman" panose="02020603050405020304" pitchFamily="18" charset="0"/>
              </a:rPr>
              <a:t>Monocitos</a:t>
            </a:r>
            <a:r>
              <a:rPr lang="en-US" altLang="en-US" b="1" dirty="0" err="1">
                <a:latin typeface="Avenir Next" panose="020B0503020202020204" pitchFamily="34" charset="0"/>
                <a:cs typeface="Times New Roman" panose="02020603050405020304" pitchFamily="18" charset="0"/>
                <a:sym typeface="Wingdings" pitchFamily="2" charset="2"/>
              </a:rPr>
              <a:t></a:t>
            </a:r>
            <a:r>
              <a:rPr lang="en-US" altLang="en-US" b="1" dirty="0" err="1">
                <a:latin typeface="Avenir Next" panose="020B0503020202020204" pitchFamily="34" charset="0"/>
                <a:cs typeface="Times New Roman" panose="02020603050405020304" pitchFamily="18" charset="0"/>
              </a:rPr>
              <a:t>Macrofagos</a:t>
            </a:r>
            <a:endParaRPr lang="en-US" altLang="en-US" b="1"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Patrulleros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tejidos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Fagocitosis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microbiana</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Peroxidos,O2, </a:t>
            </a:r>
            <a:r>
              <a:rPr lang="en-US" altLang="en-US" dirty="0" err="1">
                <a:latin typeface="Avenir Next" panose="020B0503020202020204" pitchFamily="34" charset="0"/>
                <a:cs typeface="Times New Roman" panose="02020603050405020304" pitchFamily="18" charset="0"/>
              </a:rPr>
              <a:t>Radicales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Fagocitosis</a:t>
            </a:r>
            <a:r>
              <a:rPr lang="en-US" altLang="en-US" dirty="0">
                <a:latin typeface="Avenir Next" panose="020B0503020202020204" pitchFamily="34" charset="0"/>
                <a:cs typeface="Times New Roman" panose="02020603050405020304" pitchFamily="18" charset="0"/>
              </a:rPr>
              <a:t> debris, </a:t>
            </a:r>
            <a:r>
              <a:rPr lang="en-US" altLang="en-US" dirty="0" err="1">
                <a:latin typeface="Avenir Next" panose="020B0503020202020204" pitchFamily="34" charset="0"/>
                <a:cs typeface="Times New Roman" panose="02020603050405020304" pitchFamily="18" charset="0"/>
              </a:rPr>
              <a:t>apoptoticas</a:t>
            </a:r>
            <a:r>
              <a:rPr lang="en-US" altLang="en-US" dirty="0">
                <a:latin typeface="Avenir Next" panose="020B0503020202020204" pitchFamily="34" charset="0"/>
                <a:cs typeface="Times New Roman" panose="02020603050405020304" pitchFamily="18" charset="0"/>
              </a:rPr>
              <a:t>, </a:t>
            </a:r>
          </a:p>
          <a:p>
            <a:r>
              <a:rPr lang="en-US" altLang="en-US" dirty="0" err="1">
                <a:latin typeface="Avenir Next" panose="020B0503020202020204" pitchFamily="34" charset="0"/>
                <a:cs typeface="Times New Roman" panose="02020603050405020304" pitchFamily="18" charset="0"/>
              </a:rPr>
              <a:t>Citoquinas</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APC</a:t>
            </a:r>
          </a:p>
          <a:p>
            <a:r>
              <a:rPr lang="en-US" altLang="en-US" dirty="0">
                <a:latin typeface="Avenir Next" panose="020B0503020202020204" pitchFamily="34" charset="0"/>
                <a:cs typeface="Times New Roman" panose="02020603050405020304" pitchFamily="18" charset="0"/>
              </a:rPr>
              <a:t>Angiogenesis y fibrosis</a:t>
            </a:r>
          </a:p>
          <a:p>
            <a:r>
              <a:rPr lang="en-US" altLang="en-US" dirty="0" err="1">
                <a:latin typeface="Avenir Next" panose="020B0503020202020204" pitchFamily="34" charset="0"/>
                <a:cs typeface="Times New Roman" panose="02020603050405020304" pitchFamily="18" charset="0"/>
              </a:rPr>
              <a:t>Activacion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clasica</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alterna</a:t>
            </a: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88B953D0-E713-E84D-B260-59FC2504F748}"/>
              </a:ext>
            </a:extLst>
          </p:cNvPr>
          <p:cNvPicPr>
            <a:picLocks noChangeAspect="1"/>
          </p:cNvPicPr>
          <p:nvPr/>
        </p:nvPicPr>
        <p:blipFill rotWithShape="1">
          <a:blip r:embed="rId3"/>
          <a:srcRect t="52541"/>
          <a:stretch/>
        </p:blipFill>
        <p:spPr>
          <a:xfrm>
            <a:off x="4902200" y="1473200"/>
            <a:ext cx="7188200" cy="2299208"/>
          </a:xfrm>
          <a:prstGeom prst="rect">
            <a:avLst/>
          </a:prstGeom>
        </p:spPr>
      </p:pic>
      <p:sp>
        <p:nvSpPr>
          <p:cNvPr id="4" name="TextBox 3">
            <a:extLst>
              <a:ext uri="{FF2B5EF4-FFF2-40B4-BE49-F238E27FC236}">
                <a16:creationId xmlns:a16="http://schemas.microsoft.com/office/drawing/2014/main" id="{5ADEFE1C-A795-1A4E-B64A-FB3B73DB5B1A}"/>
              </a:ext>
            </a:extLst>
          </p:cNvPr>
          <p:cNvSpPr txBox="1"/>
          <p:nvPr/>
        </p:nvSpPr>
        <p:spPr>
          <a:xfrm>
            <a:off x="7569200" y="4140200"/>
            <a:ext cx="2398413" cy="1661993"/>
          </a:xfrm>
          <a:prstGeom prst="rect">
            <a:avLst/>
          </a:prstGeom>
          <a:noFill/>
        </p:spPr>
        <p:txBody>
          <a:bodyPr wrap="none" rtlCol="0">
            <a:spAutoFit/>
          </a:bodyPr>
          <a:lstStyle/>
          <a:p>
            <a:r>
              <a:rPr lang="en-US" altLang="en-US" sz="2800" dirty="0">
                <a:latin typeface="Avenir Next" panose="020B0503020202020204" pitchFamily="34" charset="0"/>
                <a:cs typeface="Times New Roman" panose="02020603050405020304" pitchFamily="18" charset="0"/>
              </a:rPr>
              <a:t>CD14++/16-</a:t>
            </a:r>
          </a:p>
          <a:p>
            <a:r>
              <a:rPr lang="en-US" altLang="en-US" sz="2800" dirty="0">
                <a:latin typeface="Avenir Next" panose="020B0503020202020204" pitchFamily="34" charset="0"/>
                <a:cs typeface="Times New Roman" panose="02020603050405020304" pitchFamily="18" charset="0"/>
              </a:rPr>
              <a:t>CD14+/16++</a:t>
            </a:r>
          </a:p>
          <a:p>
            <a:r>
              <a:rPr lang="en-US" altLang="en-US" sz="2800" dirty="0">
                <a:latin typeface="Avenir Next" panose="020B0503020202020204" pitchFamily="34" charset="0"/>
                <a:cs typeface="Times New Roman" panose="02020603050405020304" pitchFamily="18" charset="0"/>
              </a:rPr>
              <a:t>CD14++/16+</a:t>
            </a:r>
          </a:p>
          <a:p>
            <a:endParaRPr lang="en-US" dirty="0"/>
          </a:p>
        </p:txBody>
      </p:sp>
    </p:spTree>
    <p:extLst>
      <p:ext uri="{BB962C8B-B14F-4D97-AF65-F5344CB8AC3E}">
        <p14:creationId xmlns:p14="http://schemas.microsoft.com/office/powerpoint/2010/main" val="2389263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Mastocitos</a:t>
            </a:r>
            <a:r>
              <a:rPr lang="en-US" dirty="0"/>
              <a:t> </a:t>
            </a: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33400" y="859536"/>
            <a:ext cx="7518400" cy="5947664"/>
          </a:xfrm>
        </p:spPr>
        <p:txBody>
          <a:bodyPr>
            <a:normAutofit/>
          </a:bodyPr>
          <a:lstStyle/>
          <a:p>
            <a:r>
              <a:rPr lang="en-US" altLang="en-US" dirty="0" err="1">
                <a:latin typeface="Avenir Next" panose="020B0503020202020204" pitchFamily="34" charset="0"/>
                <a:cs typeface="Times New Roman" panose="02020603050405020304" pitchFamily="18" charset="0"/>
              </a:rPr>
              <a:t>Salen</a:t>
            </a:r>
            <a:r>
              <a:rPr lang="en-US" altLang="en-US" dirty="0">
                <a:latin typeface="Avenir Next" panose="020B0503020202020204" pitchFamily="34" charset="0"/>
                <a:cs typeface="Times New Roman" panose="02020603050405020304" pitchFamily="18" charset="0"/>
              </a:rPr>
              <a:t> de la </a:t>
            </a:r>
            <a:r>
              <a:rPr lang="en-US" altLang="en-US" dirty="0" err="1">
                <a:latin typeface="Avenir Next" panose="020B0503020202020204" pitchFamily="34" charset="0"/>
                <a:cs typeface="Times New Roman" panose="02020603050405020304" pitchFamily="18" charset="0"/>
              </a:rPr>
              <a:t>medula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osea</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De </a:t>
            </a:r>
            <a:r>
              <a:rPr lang="en-US" altLang="en-US" dirty="0" err="1">
                <a:latin typeface="Avenir Next" panose="020B0503020202020204" pitchFamily="34" charset="0"/>
                <a:cs typeface="Times New Roman" panose="02020603050405020304" pitchFamily="18" charset="0"/>
              </a:rPr>
              <a:t>piel</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mucosas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Granulocitos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histamina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vasodilatadores</a:t>
            </a:r>
            <a:r>
              <a:rPr lang="en-US" altLang="en-US" dirty="0">
                <a:latin typeface="Avenir Next" panose="020B0503020202020204" pitchFamily="34" charset="0"/>
                <a:cs typeface="Times New Roman" panose="02020603050405020304" pitchFamily="18" charset="0"/>
              </a:rPr>
              <a:t> </a:t>
            </a:r>
          </a:p>
          <a:p>
            <a:r>
              <a:rPr lang="en-US" altLang="en-US" dirty="0">
                <a:latin typeface="Avenir Next" panose="020B0503020202020204" pitchFamily="34" charset="0"/>
                <a:cs typeface="Times New Roman" panose="02020603050405020304" pitchFamily="18" charset="0"/>
              </a:rPr>
              <a:t>Una </a:t>
            </a:r>
            <a:r>
              <a:rPr lang="en-US" altLang="en-US" dirty="0" err="1">
                <a:latin typeface="Avenir Next" panose="020B0503020202020204" pitchFamily="34" charset="0"/>
                <a:cs typeface="Times New Roman" panose="02020603050405020304" pitchFamily="18" charset="0"/>
              </a:rPr>
              <a:t>vez</a:t>
            </a:r>
            <a:r>
              <a:rPr lang="en-US" altLang="en-US" dirty="0">
                <a:latin typeface="Avenir Next" panose="020B0503020202020204" pitchFamily="34" charset="0"/>
                <a:cs typeface="Times New Roman" panose="02020603050405020304" pitchFamily="18" charset="0"/>
              </a:rPr>
              <a:t> maduros, </a:t>
            </a:r>
            <a:r>
              <a:rPr lang="en-US" altLang="en-US" dirty="0" err="1">
                <a:latin typeface="Avenir Next" panose="020B0503020202020204" pitchFamily="34" charset="0"/>
                <a:cs typeface="Times New Roman" panose="02020603050405020304" pitchFamily="18" charset="0"/>
              </a:rPr>
              <a:t>nunca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circulantes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tejidos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adyacentes</a:t>
            </a:r>
            <a:r>
              <a:rPr lang="en-US" altLang="en-US" dirty="0">
                <a:latin typeface="Avenir Next" panose="020B0503020202020204" pitchFamily="34" charset="0"/>
                <a:cs typeface="Times New Roman" panose="02020603050405020304" pitchFamily="18" charset="0"/>
              </a:rPr>
              <a:t> a </a:t>
            </a:r>
            <a:r>
              <a:rPr lang="en-US" altLang="en-US" dirty="0" err="1">
                <a:latin typeface="Avenir Next" panose="020B0503020202020204" pitchFamily="34" charset="0"/>
                <a:cs typeface="Times New Roman" panose="02020603050405020304" pitchFamily="18" charset="0"/>
              </a:rPr>
              <a:t>vasos</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nervios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Receptores</a:t>
            </a:r>
            <a:r>
              <a:rPr lang="en-US" altLang="en-US" dirty="0">
                <a:latin typeface="Avenir Next" panose="020B0503020202020204" pitchFamily="34" charset="0"/>
                <a:cs typeface="Times New Roman" panose="02020603050405020304" pitchFamily="18" charset="0"/>
              </a:rPr>
              <a:t> para </a:t>
            </a:r>
            <a:r>
              <a:rPr lang="en-US" altLang="en-US" dirty="0" err="1">
                <a:latin typeface="Avenir Next" panose="020B0503020202020204" pitchFamily="34" charset="0"/>
                <a:cs typeface="Times New Roman" panose="02020603050405020304" pitchFamily="18" charset="0"/>
              </a:rPr>
              <a:t>IgE</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forrados</a:t>
            </a:r>
            <a:r>
              <a:rPr lang="en-US" altLang="en-US" dirty="0">
                <a:latin typeface="Avenir Next" panose="020B0503020202020204" pitchFamily="34" charset="0"/>
                <a:cs typeface="Times New Roman" panose="02020603050405020304" pitchFamily="18" charset="0"/>
              </a:rPr>
              <a:t> por </a:t>
            </a:r>
            <a:r>
              <a:rPr lang="en-US" altLang="en-US" dirty="0" err="1">
                <a:latin typeface="Avenir Next" panose="020B0503020202020204" pitchFamily="34" charset="0"/>
                <a:cs typeface="Times New Roman" panose="02020603050405020304" pitchFamily="18" charset="0"/>
              </a:rPr>
              <a:t>ellos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Activados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inducen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vasodilatacion</a:t>
            </a:r>
            <a:r>
              <a:rPr lang="en-US" altLang="en-US" dirty="0">
                <a:latin typeface="Avenir Next" panose="020B0503020202020204" pitchFamily="34" charset="0"/>
                <a:cs typeface="Times New Roman" panose="02020603050405020304" pitchFamily="18" charset="0"/>
              </a:rPr>
              <a:t> e </a:t>
            </a:r>
            <a:r>
              <a:rPr lang="en-US" altLang="en-US" dirty="0" err="1">
                <a:latin typeface="Avenir Next" panose="020B0503020202020204" pitchFamily="34" charset="0"/>
                <a:cs typeface="Times New Roman" panose="02020603050405020304" pitchFamily="18" charset="0"/>
              </a:rPr>
              <a:t>inflamacion</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Centinelas</a:t>
            </a:r>
            <a:endParaRPr lang="en-US" altLang="en-US" dirty="0">
              <a:latin typeface="Avenir Next" panose="020B0503020202020204" pitchFamily="34" charset="0"/>
              <a:cs typeface="Times New Roman" panose="02020603050405020304" pitchFamily="18" charset="0"/>
            </a:endParaRPr>
          </a:p>
          <a:p>
            <a:r>
              <a:rPr lang="en-US" altLang="en-US" dirty="0">
                <a:latin typeface="Avenir Next" panose="020B0503020202020204" pitchFamily="34" charset="0"/>
                <a:cs typeface="Times New Roman" panose="02020603050405020304" pitchFamily="18" charset="0"/>
              </a:rPr>
              <a:t>Vs </a:t>
            </a:r>
            <a:r>
              <a:rPr lang="en-US" altLang="en-US" dirty="0" err="1">
                <a:latin typeface="Avenir Next" panose="020B0503020202020204" pitchFamily="34" charset="0"/>
                <a:cs typeface="Times New Roman" panose="02020603050405020304" pitchFamily="18" charset="0"/>
              </a:rPr>
              <a:t>Helmintos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inducen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alergias</a:t>
            </a: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62CEFAF-808D-4E47-BD95-4CB9D7D5BF05}"/>
              </a:ext>
            </a:extLst>
          </p:cNvPr>
          <p:cNvPicPr>
            <a:picLocks noChangeAspect="1"/>
          </p:cNvPicPr>
          <p:nvPr/>
        </p:nvPicPr>
        <p:blipFill>
          <a:blip r:embed="rId3"/>
          <a:stretch>
            <a:fillRect/>
          </a:stretch>
        </p:blipFill>
        <p:spPr>
          <a:xfrm>
            <a:off x="8280400" y="370840"/>
            <a:ext cx="3606800" cy="3462528"/>
          </a:xfrm>
          <a:prstGeom prst="rect">
            <a:avLst/>
          </a:prstGeom>
        </p:spPr>
      </p:pic>
      <p:sp>
        <p:nvSpPr>
          <p:cNvPr id="6" name="TextBox 5">
            <a:extLst>
              <a:ext uri="{FF2B5EF4-FFF2-40B4-BE49-F238E27FC236}">
                <a16:creationId xmlns:a16="http://schemas.microsoft.com/office/drawing/2014/main" id="{2425CAC5-4BA1-B245-90A7-FA69B5EB3CAF}"/>
              </a:ext>
            </a:extLst>
          </p:cNvPr>
          <p:cNvSpPr txBox="1"/>
          <p:nvPr/>
        </p:nvSpPr>
        <p:spPr>
          <a:xfrm>
            <a:off x="8280400" y="4051808"/>
            <a:ext cx="3606800" cy="707886"/>
          </a:xfrm>
          <a:prstGeom prst="rect">
            <a:avLst/>
          </a:prstGeom>
          <a:noFill/>
        </p:spPr>
        <p:txBody>
          <a:bodyPr wrap="square" rtlCol="0">
            <a:spAutoFit/>
          </a:bodyPr>
          <a:lstStyle/>
          <a:p>
            <a:r>
              <a:rPr lang="en-US" sz="2000" dirty="0" err="1"/>
              <a:t>Granulos</a:t>
            </a:r>
            <a:r>
              <a:rPr lang="en-US" sz="2000" dirty="0"/>
              <a:t> para </a:t>
            </a:r>
            <a:r>
              <a:rPr lang="en-US" sz="2000" dirty="0" err="1"/>
              <a:t>tintes</a:t>
            </a:r>
            <a:r>
              <a:rPr lang="en-US" sz="2000" dirty="0"/>
              <a:t> </a:t>
            </a:r>
            <a:r>
              <a:rPr lang="en-US" sz="2000" dirty="0" err="1"/>
              <a:t>basicos</a:t>
            </a:r>
            <a:endParaRPr lang="en-US" sz="2000" dirty="0"/>
          </a:p>
          <a:p>
            <a:r>
              <a:rPr lang="en-US" sz="2000" dirty="0"/>
              <a:t>purpura</a:t>
            </a:r>
          </a:p>
        </p:txBody>
      </p:sp>
    </p:spTree>
    <p:extLst>
      <p:ext uri="{BB962C8B-B14F-4D97-AF65-F5344CB8AC3E}">
        <p14:creationId xmlns:p14="http://schemas.microsoft.com/office/powerpoint/2010/main" val="3940173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44A5-799F-404D-BB0C-90C36D221980}"/>
              </a:ext>
            </a:extLst>
          </p:cNvPr>
          <p:cNvSpPr>
            <a:spLocks noGrp="1"/>
          </p:cNvSpPr>
          <p:nvPr>
            <p:ph type="title"/>
          </p:nvPr>
        </p:nvSpPr>
        <p:spPr>
          <a:xfrm>
            <a:off x="548640" y="0"/>
            <a:ext cx="10168128" cy="859536"/>
          </a:xfrm>
        </p:spPr>
        <p:txBody>
          <a:bodyPr/>
          <a:lstStyle/>
          <a:p>
            <a:r>
              <a:rPr lang="en-US" dirty="0" err="1"/>
              <a:t>Basofilos</a:t>
            </a:r>
            <a:r>
              <a:rPr lang="en-US" dirty="0"/>
              <a:t> </a:t>
            </a:r>
          </a:p>
        </p:txBody>
      </p:sp>
      <p:sp>
        <p:nvSpPr>
          <p:cNvPr id="3" name="Content Placeholder 2">
            <a:extLst>
              <a:ext uri="{FF2B5EF4-FFF2-40B4-BE49-F238E27FC236}">
                <a16:creationId xmlns:a16="http://schemas.microsoft.com/office/drawing/2014/main" id="{3F81DB8A-BFA1-8C46-B62E-76737040C12C}"/>
              </a:ext>
            </a:extLst>
          </p:cNvPr>
          <p:cNvSpPr>
            <a:spLocks noGrp="1"/>
          </p:cNvSpPr>
          <p:nvPr>
            <p:ph idx="1"/>
          </p:nvPr>
        </p:nvSpPr>
        <p:spPr>
          <a:xfrm>
            <a:off x="533400" y="961136"/>
            <a:ext cx="7518400" cy="5592064"/>
          </a:xfrm>
        </p:spPr>
        <p:txBody>
          <a:bodyPr>
            <a:normAutofit/>
          </a:bodyPr>
          <a:lstStyle/>
          <a:p>
            <a:r>
              <a:rPr lang="en-US" altLang="en-US" dirty="0" err="1">
                <a:latin typeface="Avenir Next" panose="020B0503020202020204" pitchFamily="34" charset="0"/>
                <a:cs typeface="Times New Roman" panose="02020603050405020304" pitchFamily="18" charset="0"/>
              </a:rPr>
              <a:t>Salen</a:t>
            </a:r>
            <a:r>
              <a:rPr lang="en-US" altLang="en-US" dirty="0">
                <a:latin typeface="Avenir Next" panose="020B0503020202020204" pitchFamily="34" charset="0"/>
                <a:cs typeface="Times New Roman" panose="02020603050405020304" pitchFamily="18" charset="0"/>
              </a:rPr>
              <a:t> de la </a:t>
            </a:r>
            <a:r>
              <a:rPr lang="en-US" altLang="en-US" dirty="0" err="1">
                <a:latin typeface="Avenir Next" panose="020B0503020202020204" pitchFamily="34" charset="0"/>
                <a:cs typeface="Times New Roman" panose="02020603050405020304" pitchFamily="18" charset="0"/>
              </a:rPr>
              <a:t>medula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osea</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otro</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linaje</a:t>
            </a:r>
            <a:r>
              <a:rPr lang="en-US" altLang="en-US" dirty="0">
                <a:latin typeface="Avenir Next" panose="020B0503020202020204" pitchFamily="34" charset="0"/>
                <a:cs typeface="Times New Roman" panose="02020603050405020304" pitchFamily="18" charset="0"/>
              </a:rPr>
              <a:t> no Mast</a:t>
            </a:r>
          </a:p>
          <a:p>
            <a:r>
              <a:rPr lang="en-US" altLang="en-US" dirty="0" err="1">
                <a:latin typeface="Avenir Next" panose="020B0503020202020204" pitchFamily="34" charset="0"/>
                <a:cs typeface="Times New Roman" panose="02020603050405020304" pitchFamily="18" charset="0"/>
              </a:rPr>
              <a:t>Circulantes</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granulocitos</a:t>
            </a:r>
            <a:endParaRPr lang="en-US" altLang="en-US" dirty="0">
              <a:latin typeface="Avenir Next" panose="020B0503020202020204" pitchFamily="34" charset="0"/>
              <a:cs typeface="Times New Roman" panose="02020603050405020304" pitchFamily="18" charset="0"/>
            </a:endParaRPr>
          </a:p>
          <a:p>
            <a:r>
              <a:rPr lang="en-US" altLang="en-US" dirty="0" err="1">
                <a:latin typeface="Avenir Next" panose="020B0503020202020204" pitchFamily="34" charset="0"/>
                <a:cs typeface="Times New Roman" panose="02020603050405020304" pitchFamily="18" charset="0"/>
              </a:rPr>
              <a:t>Receptores</a:t>
            </a:r>
            <a:r>
              <a:rPr lang="en-US" altLang="en-US" dirty="0">
                <a:latin typeface="Avenir Next" panose="020B0503020202020204" pitchFamily="34" charset="0"/>
                <a:cs typeface="Times New Roman" panose="02020603050405020304" pitchFamily="18" charset="0"/>
              </a:rPr>
              <a:t> para </a:t>
            </a:r>
            <a:r>
              <a:rPr lang="en-US" altLang="en-US" dirty="0" err="1">
                <a:latin typeface="Avenir Next" panose="020B0503020202020204" pitchFamily="34" charset="0"/>
                <a:cs typeface="Times New Roman" panose="02020603050405020304" pitchFamily="18" charset="0"/>
              </a:rPr>
              <a:t>IgE</a:t>
            </a:r>
            <a:r>
              <a:rPr lang="en-US" altLang="en-US" dirty="0">
                <a:latin typeface="Avenir Next" panose="020B0503020202020204" pitchFamily="34" charset="0"/>
                <a:cs typeface="Times New Roman" panose="02020603050405020304" pitchFamily="18" charset="0"/>
              </a:rPr>
              <a:t>,</a:t>
            </a:r>
          </a:p>
          <a:p>
            <a:r>
              <a:rPr lang="en-US" altLang="en-US" dirty="0" err="1">
                <a:latin typeface="Avenir Next" panose="020B0503020202020204" pitchFamily="34" charset="0"/>
                <a:cs typeface="Times New Roman" panose="02020603050405020304" pitchFamily="18" charset="0"/>
              </a:rPr>
              <a:t>Forrado</a:t>
            </a:r>
            <a:r>
              <a:rPr lang="en-US" altLang="en-US" dirty="0">
                <a:latin typeface="Avenir Next" panose="020B0503020202020204" pitchFamily="34" charset="0"/>
                <a:cs typeface="Times New Roman" panose="02020603050405020304" pitchFamily="18" charset="0"/>
              </a:rPr>
              <a:t> con </a:t>
            </a:r>
            <a:r>
              <a:rPr lang="en-US" altLang="en-US" dirty="0" err="1">
                <a:latin typeface="Avenir Next" panose="020B0503020202020204" pitchFamily="34" charset="0"/>
                <a:cs typeface="Times New Roman" panose="02020603050405020304" pitchFamily="18" charset="0"/>
              </a:rPr>
              <a:t>ellos</a:t>
            </a:r>
            <a:r>
              <a:rPr lang="en-US" altLang="en-US" dirty="0">
                <a:latin typeface="Avenir Next" panose="020B0503020202020204" pitchFamily="34" charset="0"/>
                <a:cs typeface="Times New Roman" panose="02020603050405020304" pitchFamily="18" charset="0"/>
              </a:rPr>
              <a:t> </a:t>
            </a:r>
          </a:p>
          <a:p>
            <a:r>
              <a:rPr lang="en-US" altLang="en-US" dirty="0">
                <a:latin typeface="Avenir Next" panose="020B0503020202020204" pitchFamily="34" charset="0"/>
                <a:cs typeface="Times New Roman" panose="02020603050405020304" pitchFamily="18" charset="0"/>
              </a:rPr>
              <a:t>Respuesta a </a:t>
            </a:r>
            <a:r>
              <a:rPr lang="en-US" altLang="en-US" dirty="0" err="1">
                <a:latin typeface="Avenir Next" panose="020B0503020202020204" pitchFamily="34" charset="0"/>
                <a:cs typeface="Times New Roman" panose="02020603050405020304" pitchFamily="18" charset="0"/>
              </a:rPr>
              <a:t>antigenos</a:t>
            </a:r>
            <a:r>
              <a:rPr lang="en-US" altLang="en-US" dirty="0">
                <a:latin typeface="Avenir Next" panose="020B0503020202020204" pitchFamily="34" charset="0"/>
                <a:cs typeface="Times New Roman" panose="02020603050405020304" pitchFamily="18" charset="0"/>
              </a:rPr>
              <a:t> </a:t>
            </a:r>
          </a:p>
          <a:p>
            <a:r>
              <a:rPr lang="en-US" altLang="en-US" dirty="0" err="1">
                <a:latin typeface="Avenir Next" panose="020B0503020202020204" pitchFamily="34" charset="0"/>
                <a:cs typeface="Times New Roman" panose="02020603050405020304" pitchFamily="18" charset="0"/>
              </a:rPr>
              <a:t>Efecto</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en</a:t>
            </a:r>
            <a:r>
              <a:rPr lang="en-US" altLang="en-US" dirty="0">
                <a:latin typeface="Avenir Next" panose="020B0503020202020204" pitchFamily="34" charset="0"/>
                <a:cs typeface="Times New Roman" panose="02020603050405020304" pitchFamily="18" charset="0"/>
              </a:rPr>
              <a:t> </a:t>
            </a:r>
            <a:r>
              <a:rPr lang="en-US" altLang="en-US" dirty="0" err="1">
                <a:latin typeface="Avenir Next" panose="020B0503020202020204" pitchFamily="34" charset="0"/>
                <a:cs typeface="Times New Roman" panose="02020603050405020304" pitchFamily="18" charset="0"/>
              </a:rPr>
              <a:t>defensa</a:t>
            </a:r>
            <a:r>
              <a:rPr lang="en-US" altLang="en-US" dirty="0">
                <a:latin typeface="Avenir Next" panose="020B0503020202020204" pitchFamily="34" charset="0"/>
                <a:cs typeface="Times New Roman" panose="02020603050405020304" pitchFamily="18" charset="0"/>
              </a:rPr>
              <a:t> y </a:t>
            </a:r>
            <a:r>
              <a:rPr lang="en-US" altLang="en-US" dirty="0" err="1">
                <a:latin typeface="Avenir Next" panose="020B0503020202020204" pitchFamily="34" charset="0"/>
                <a:cs typeface="Times New Roman" panose="02020603050405020304" pitchFamily="18" charset="0"/>
              </a:rPr>
              <a:t>alergias</a:t>
            </a:r>
            <a:r>
              <a:rPr lang="en-US" altLang="en-US" dirty="0">
                <a:latin typeface="Avenir Next" panose="020B0503020202020204" pitchFamily="34" charset="0"/>
                <a:cs typeface="Times New Roman" panose="02020603050405020304" pitchFamily="18" charset="0"/>
              </a:rPr>
              <a:t> es </a:t>
            </a:r>
            <a:r>
              <a:rPr lang="en-US" altLang="en-US" dirty="0" err="1">
                <a:latin typeface="Avenir Next" panose="020B0503020202020204" pitchFamily="34" charset="0"/>
                <a:cs typeface="Times New Roman" panose="02020603050405020304" pitchFamily="18" charset="0"/>
              </a:rPr>
              <a:t>minimo</a:t>
            </a: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pPr marL="0" indent="0">
              <a:buNone/>
            </a:pPr>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a:p>
            <a:endParaRPr lang="en-US" altLang="en-US" dirty="0">
              <a:latin typeface="Avenir Next" panose="020B0503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425CAC5-4BA1-B245-90A7-FA69B5EB3CAF}"/>
              </a:ext>
            </a:extLst>
          </p:cNvPr>
          <p:cNvSpPr txBox="1"/>
          <p:nvPr/>
        </p:nvSpPr>
        <p:spPr>
          <a:xfrm>
            <a:off x="8331200" y="4051808"/>
            <a:ext cx="3606800" cy="707886"/>
          </a:xfrm>
          <a:prstGeom prst="rect">
            <a:avLst/>
          </a:prstGeom>
          <a:noFill/>
        </p:spPr>
        <p:txBody>
          <a:bodyPr wrap="square" rtlCol="0">
            <a:spAutoFit/>
          </a:bodyPr>
          <a:lstStyle/>
          <a:p>
            <a:r>
              <a:rPr lang="en-US" sz="2000" dirty="0" err="1"/>
              <a:t>Granulos</a:t>
            </a:r>
            <a:r>
              <a:rPr lang="en-US" sz="2000" dirty="0"/>
              <a:t> para </a:t>
            </a:r>
            <a:r>
              <a:rPr lang="en-US" sz="2000" dirty="0" err="1"/>
              <a:t>tintes</a:t>
            </a:r>
            <a:r>
              <a:rPr lang="en-US" sz="2000" dirty="0"/>
              <a:t> </a:t>
            </a:r>
            <a:r>
              <a:rPr lang="en-US" sz="2000" dirty="0" err="1"/>
              <a:t>acidos</a:t>
            </a:r>
            <a:r>
              <a:rPr lang="en-US" sz="2000" dirty="0"/>
              <a:t>, </a:t>
            </a:r>
            <a:r>
              <a:rPr lang="en-US" sz="2000" dirty="0" err="1"/>
              <a:t>azules</a:t>
            </a:r>
            <a:endParaRPr lang="en-US" sz="2000" dirty="0"/>
          </a:p>
        </p:txBody>
      </p:sp>
      <p:pic>
        <p:nvPicPr>
          <p:cNvPr id="7" name="Picture 6">
            <a:extLst>
              <a:ext uri="{FF2B5EF4-FFF2-40B4-BE49-F238E27FC236}">
                <a16:creationId xmlns:a16="http://schemas.microsoft.com/office/drawing/2014/main" id="{86C2C908-9775-F143-BFA4-10D74E821CC4}"/>
              </a:ext>
            </a:extLst>
          </p:cNvPr>
          <p:cNvPicPr>
            <a:picLocks noChangeAspect="1"/>
          </p:cNvPicPr>
          <p:nvPr/>
        </p:nvPicPr>
        <p:blipFill>
          <a:blip r:embed="rId3"/>
          <a:stretch>
            <a:fillRect/>
          </a:stretch>
        </p:blipFill>
        <p:spPr>
          <a:xfrm>
            <a:off x="8356600" y="277367"/>
            <a:ext cx="3606800" cy="3647555"/>
          </a:xfrm>
          <a:prstGeom prst="rect">
            <a:avLst/>
          </a:prstGeom>
        </p:spPr>
      </p:pic>
    </p:spTree>
    <p:extLst>
      <p:ext uri="{BB962C8B-B14F-4D97-AF65-F5344CB8AC3E}">
        <p14:creationId xmlns:p14="http://schemas.microsoft.com/office/powerpoint/2010/main" val="4102024606"/>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242D41"/>
      </a:dk2>
      <a:lt2>
        <a:srgbClr val="E2E8E2"/>
      </a:lt2>
      <a:accent1>
        <a:srgbClr val="DE29E7"/>
      </a:accent1>
      <a:accent2>
        <a:srgbClr val="801DD6"/>
      </a:accent2>
      <a:accent3>
        <a:srgbClr val="4E38E8"/>
      </a:accent3>
      <a:accent4>
        <a:srgbClr val="174FD5"/>
      </a:accent4>
      <a:accent5>
        <a:srgbClr val="26AFE6"/>
      </a:accent5>
      <a:accent6>
        <a:srgbClr val="14B8A3"/>
      </a:accent6>
      <a:hlink>
        <a:srgbClr val="3F85B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5371</TotalTime>
  <Words>1147</Words>
  <Application>Microsoft Macintosh PowerPoint</Application>
  <PresentationFormat>Widescreen</PresentationFormat>
  <Paragraphs>227</Paragraphs>
  <Slides>25</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Avenir Next</vt:lpstr>
      <vt:lpstr>Avenir Next LT Pro</vt:lpstr>
      <vt:lpstr>Calibri</vt:lpstr>
      <vt:lpstr>Times</vt:lpstr>
      <vt:lpstr>AccentBoxVTI</vt:lpstr>
      <vt:lpstr>Celulas y Tejidos Cap 2</vt:lpstr>
      <vt:lpstr>Objetivos</vt:lpstr>
      <vt:lpstr>Introducción </vt:lpstr>
      <vt:lpstr>Fagocitos</vt:lpstr>
      <vt:lpstr>Neutrofilos</vt:lpstr>
      <vt:lpstr>Fagocitos Mononucleares</vt:lpstr>
      <vt:lpstr>Fagocitos Mononucleares</vt:lpstr>
      <vt:lpstr>Mastocitos </vt:lpstr>
      <vt:lpstr>Basofilos </vt:lpstr>
      <vt:lpstr>Eosinófilos </vt:lpstr>
      <vt:lpstr>APCs </vt:lpstr>
      <vt:lpstr>APCs </vt:lpstr>
      <vt:lpstr>Otras APCs </vt:lpstr>
      <vt:lpstr>Linfocitos Subpoblaciones</vt:lpstr>
      <vt:lpstr>Linfocitos – Desarrollo </vt:lpstr>
      <vt:lpstr>Linfocitos – Activación </vt:lpstr>
      <vt:lpstr>Linfocitos – Naive, Efectores y Memorias  </vt:lpstr>
      <vt:lpstr>Linfocitos – Morfología  </vt:lpstr>
      <vt:lpstr>Linfocitos – Morfología  </vt:lpstr>
      <vt:lpstr>Anatomia y Fisiologia de Tejidos Linfoides </vt:lpstr>
      <vt:lpstr>Anatomia y Fisiologia de Tejidos Linfoides </vt:lpstr>
      <vt:lpstr>Anatomia y Fisiologia de Tejidos Linfoides</vt:lpstr>
      <vt:lpstr>Baso</vt:lpstr>
      <vt:lpstr>Sistemas Regionales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Introducción al Sistema Inmunológico</dc:title>
  <dc:creator>JOSE A. CARDE SERRANO</dc:creator>
  <cp:lastModifiedBy>JOSE A. CARDE SERRANO</cp:lastModifiedBy>
  <cp:revision>118</cp:revision>
  <dcterms:created xsi:type="dcterms:W3CDTF">2020-01-26T00:43:37Z</dcterms:created>
  <dcterms:modified xsi:type="dcterms:W3CDTF">2020-02-29T00:35:20Z</dcterms:modified>
</cp:coreProperties>
</file>