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/>
    <p:restoredTop sz="75050"/>
  </p:normalViewPr>
  <p:slideViewPr>
    <p:cSldViewPr snapToGrid="0" snapToObjects="1">
      <p:cViewPr varScale="1">
        <p:scale>
          <a:sx n="59" d="100"/>
          <a:sy n="59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4B99-8A72-B745-952B-F4EDB108977D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795B-C979-2049-A7C6-2BF7F1F9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3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Pubmed</a:t>
            </a:r>
            <a:r>
              <a:rPr lang="en-US" dirty="0"/>
              <a:t> - </a:t>
            </a:r>
            <a:r>
              <a:rPr lang="en-US" dirty="0" err="1"/>
              <a:t>Busqueda</a:t>
            </a:r>
            <a:r>
              <a:rPr lang="en-US" dirty="0"/>
              <a:t> de </a:t>
            </a:r>
            <a:r>
              <a:rPr lang="en-US" dirty="0" err="1"/>
              <a:t>literatura</a:t>
            </a:r>
            <a:r>
              <a:rPr lang="en-US" dirty="0"/>
              <a:t> 1ria y 2dria</a:t>
            </a:r>
          </a:p>
          <a:p>
            <a:endParaRPr lang="en-US" dirty="0"/>
          </a:p>
          <a:p>
            <a:r>
              <a:rPr lang="en-US" dirty="0"/>
              <a:t>Books - </a:t>
            </a:r>
            <a:r>
              <a:rPr lang="en-US" dirty="0" err="1"/>
              <a:t>Buscqueda</a:t>
            </a:r>
            <a:r>
              <a:rPr lang="en-US" dirty="0"/>
              <a:t> de </a:t>
            </a:r>
            <a:r>
              <a:rPr lang="en-US" dirty="0" err="1"/>
              <a:t>literatura</a:t>
            </a:r>
            <a:r>
              <a:rPr lang="en-US" dirty="0"/>
              <a:t> 3ria</a:t>
            </a:r>
          </a:p>
          <a:p>
            <a:endParaRPr lang="en-US" dirty="0"/>
          </a:p>
          <a:p>
            <a:r>
              <a:rPr lang="en-US" dirty="0"/>
              <a:t>Blast - de las </a:t>
            </a:r>
            <a:r>
              <a:rPr lang="en-US" dirty="0" err="1"/>
              <a:t>herramientas</a:t>
            </a:r>
            <a:r>
              <a:rPr lang="en-US" dirty="0"/>
              <a:t> mas </a:t>
            </a:r>
            <a:r>
              <a:rPr lang="en-US" dirty="0" err="1"/>
              <a:t>usadas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Busqueda</a:t>
            </a:r>
            <a:r>
              <a:rPr lang="en-US" dirty="0"/>
              <a:t> de </a:t>
            </a:r>
            <a:r>
              <a:rPr lang="en-US" dirty="0" err="1"/>
              <a:t>secuencias</a:t>
            </a:r>
            <a:r>
              <a:rPr lang="en-US" dirty="0"/>
              <a:t> y </a:t>
            </a:r>
            <a:r>
              <a:rPr lang="en-US" dirty="0" err="1"/>
              <a:t>analisis</a:t>
            </a:r>
            <a:r>
              <a:rPr lang="en-US" dirty="0"/>
              <a:t> de </a:t>
            </a:r>
            <a:r>
              <a:rPr lang="en-US" dirty="0" err="1"/>
              <a:t>nucleotidos</a:t>
            </a:r>
            <a:r>
              <a:rPr lang="en-US" dirty="0"/>
              <a:t> y 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9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4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5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7795B-C979-2049-A7C6-2BF7F1F995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6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2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0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1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8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9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4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1F272E-3852-7646-8065-6233B721B7D1}" type="datetimeFigureOut">
              <a:rPr lang="en-US" smtClean="0"/>
              <a:t>3/24/19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C2BE571-162B-9D4B-A07D-4FB2F3658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1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" TargetMode="External"/><Relationship Id="rId4" Type="http://schemas.openxmlformats.org/officeDocument/2006/relationships/hyperlink" Target="https://www.ncbi.nlm.nih.gov/books/" TargetMode="External"/><Relationship Id="rId5" Type="http://schemas.openxmlformats.org/officeDocument/2006/relationships/hyperlink" Target="https://blast.ncbi.nlm.nih.gov/Blast.cgi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nalc.org/resources/animations/sangerseq.html" TargetMode="External"/><Relationship Id="rId4" Type="http://schemas.openxmlformats.org/officeDocument/2006/relationships/hyperlink" Target="https://dnalc.org/resources/animations/cycseq.html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scb.org/" TargetMode="External"/><Relationship Id="rId4" Type="http://schemas.openxmlformats.org/officeDocument/2006/relationships/image" Target="../media/image4.tif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genban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nalc.org/resources/animations/sangerseq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E3246-C5A0-FB4E-B8F4-C2BB70F56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1579"/>
            <a:ext cx="8676222" cy="3200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Lab 5</a:t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Secuenciación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de ADN y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Bioinformática</a:t>
            </a:r>
            <a:r>
              <a:rPr lang="es-PR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s-PR" dirty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6E7806-71F9-F844-B11B-91028B1DF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R" altLang="en-US" dirty="0">
                <a:ea typeface="ＭＳ Ｐゴシック" panose="020B0600070205080204" pitchFamily="34" charset="-128"/>
              </a:rPr>
              <a:t>Biol </a:t>
            </a:r>
            <a:r>
              <a:rPr lang="es-PR" altLang="en-US" dirty="0" smtClean="0">
                <a:ea typeface="ＭＳ Ｐゴシック" panose="020B0600070205080204" pitchFamily="34" charset="-128"/>
              </a:rPr>
              <a:t>3030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s-PR" altLang="en-US" dirty="0">
                <a:ea typeface="ＭＳ Ｐゴシック" panose="020B0600070205080204" pitchFamily="34" charset="-128"/>
              </a:rPr>
              <a:t> Lab Biolog</a:t>
            </a:r>
            <a:r>
              <a:rPr lang="en-US" altLang="en-US" dirty="0" err="1">
                <a:ea typeface="ＭＳ Ｐゴシック" panose="020B0600070205080204" pitchFamily="34" charset="-128"/>
              </a:rPr>
              <a:t>ía</a:t>
            </a:r>
            <a:r>
              <a:rPr lang="en-US" altLang="en-US" dirty="0">
                <a:ea typeface="ＭＳ Ｐゴシック" panose="020B0600070205080204" pitchFamily="34" charset="-128"/>
              </a:rPr>
              <a:t> Molecular</a:t>
            </a:r>
            <a:endParaRPr lang="es-PR" altLang="en-US" dirty="0">
              <a:ea typeface="ＭＳ Ｐゴシック" panose="020B0600070205080204" pitchFamily="34" charset="-128"/>
            </a:endParaRPr>
          </a:p>
          <a:p>
            <a:r>
              <a:rPr lang="es-PR" altLang="en-US" dirty="0">
                <a:ea typeface="ＭＳ Ｐゴシック" panose="020B0600070205080204" pitchFamily="34" charset="-128"/>
              </a:rPr>
              <a:t>José A. Cardé-Serrano, PhD</a:t>
            </a:r>
          </a:p>
          <a:p>
            <a:r>
              <a:rPr lang="es-PR" altLang="en-US" dirty="0">
                <a:ea typeface="ＭＳ Ｐゴシック" panose="020B0600070205080204" pitchFamily="34" charset="-128"/>
              </a:rPr>
              <a:t>Departamento de Biolog</a:t>
            </a:r>
            <a:r>
              <a:rPr lang="en-US" altLang="en-US" dirty="0" err="1">
                <a:ea typeface="ＭＳ Ｐゴシック" panose="020B0600070205080204" pitchFamily="34" charset="-128"/>
              </a:rPr>
              <a:t>ía</a:t>
            </a:r>
            <a:endParaRPr lang="es-PR" altLang="en-US" dirty="0">
              <a:ea typeface="ＭＳ Ｐゴシック" panose="020B0600070205080204" pitchFamily="34" charset="-128"/>
            </a:endParaRPr>
          </a:p>
          <a:p>
            <a:r>
              <a:rPr lang="es-PR" altLang="en-US" dirty="0">
                <a:ea typeface="ＭＳ Ｐゴシック" panose="020B0600070205080204" pitchFamily="34" charset="-128"/>
              </a:rPr>
              <a:t>UPR </a:t>
            </a:r>
            <a:r>
              <a:rPr lang="es-PR" altLang="en-US" dirty="0" smtClean="0">
                <a:ea typeface="ＭＳ Ｐゴシック" panose="020B0600070205080204" pitchFamily="34" charset="-128"/>
              </a:rPr>
              <a:t>Aguadilla</a:t>
            </a:r>
            <a:endParaRPr lang="es-PR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A5F43EA-A7C7-2247-8887-292109D929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0124"/>
            <a:ext cx="8610600" cy="16733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es-PR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F0C674-23C2-1D4D-9E6A-454E35DB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398" y="66629"/>
            <a:ext cx="3677902" cy="3449393"/>
          </a:xfrm>
          <a:prstGeom prst="rect">
            <a:avLst/>
          </a:prstGeom>
        </p:spPr>
      </p:pic>
      <p:pic>
        <p:nvPicPr>
          <p:cNvPr id="1026" name="Picture 2" descr="mage result for upra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5410201"/>
            <a:ext cx="1393455" cy="1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6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Bioinformática</a:t>
            </a:r>
            <a:r>
              <a:rPr lang="en-US" sz="4000" dirty="0"/>
              <a:t> : </a:t>
            </a:r>
            <a:r>
              <a:rPr lang="en-US" sz="4000" dirty="0" err="1"/>
              <a:t>Herramientas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08234" y="917865"/>
            <a:ext cx="11217016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hlinkClick r:id="rId3"/>
              </a:rPr>
              <a:t>PUBMED</a:t>
            </a:r>
            <a:r>
              <a:rPr lang="en-US" sz="2800" b="1" dirty="0"/>
              <a:t> -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hlinkClick r:id="rId4"/>
              </a:rPr>
              <a:t>BOOKS </a:t>
            </a:r>
            <a:r>
              <a:rPr lang="en-US" sz="2800" b="1" dirty="0"/>
              <a:t>-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hlinkClick r:id="rId5"/>
              </a:rPr>
              <a:t>BLAST</a:t>
            </a:r>
            <a:r>
              <a:rPr lang="en-US" sz="2800" b="1" dirty="0"/>
              <a:t> -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B5FF4AB-1A31-0B4C-984A-5FFFE7A50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907571"/>
            <a:ext cx="8591550" cy="186420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FCEB9D9-BC85-D943-B0A3-A767C8235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971800" y="3028949"/>
            <a:ext cx="8553450" cy="1840457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0F7707E-47CB-BF47-B07A-E328872EC7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799" y="5106014"/>
            <a:ext cx="8591550" cy="1218586"/>
          </a:xfrm>
          <a:prstGeom prst="rect">
            <a:avLst/>
          </a:prstGeom>
        </p:spPr>
      </p:pic>
      <p:pic>
        <p:nvPicPr>
          <p:cNvPr id="8" name="Picture 2" descr="mage result for uprag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4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11525250" cy="1066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 BLAST – Basic local alignment search tool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08234" y="917865"/>
            <a:ext cx="237781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hlinkClick r:id="rId3"/>
              </a:rPr>
              <a:t>BLAST</a:t>
            </a:r>
            <a:r>
              <a:rPr lang="en-US" sz="2800" b="1" dirty="0"/>
              <a:t> –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Análisis</a:t>
            </a:r>
            <a:r>
              <a:rPr lang="en-US" sz="2000" dirty="0"/>
              <a:t> de </a:t>
            </a:r>
            <a:r>
              <a:rPr lang="en-US" sz="2000" dirty="0" err="1"/>
              <a:t>secuencias</a:t>
            </a:r>
            <a:r>
              <a:rPr lang="en-US" sz="2000" dirty="0"/>
              <a:t> de </a:t>
            </a:r>
            <a:r>
              <a:rPr lang="en-US" sz="2000" dirty="0" err="1"/>
              <a:t>nucleótidos</a:t>
            </a:r>
            <a:r>
              <a:rPr lang="en-US" sz="2000" dirty="0"/>
              <a:t> y de </a:t>
            </a:r>
            <a:r>
              <a:rPr lang="en-US" sz="2000" dirty="0" err="1"/>
              <a:t>aminoácidos</a:t>
            </a:r>
            <a:endParaRPr lang="en-US" sz="20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err="1"/>
              <a:t>Homología</a:t>
            </a:r>
            <a:r>
              <a:rPr lang="en-US" sz="2000" b="1" dirty="0"/>
              <a:t>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Bases de </a:t>
            </a:r>
            <a:r>
              <a:rPr lang="en-US" sz="2000" b="1" dirty="0" err="1"/>
              <a:t>datos</a:t>
            </a:r>
            <a:endParaRPr lang="en-US" sz="20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err="1"/>
              <a:t>Múltiples</a:t>
            </a:r>
            <a:r>
              <a:rPr lang="en-US" sz="2000" b="1" dirty="0"/>
              <a:t> </a:t>
            </a:r>
            <a:r>
              <a:rPr lang="en-US" sz="2000" b="1" dirty="0" err="1"/>
              <a:t>preguntas</a:t>
            </a:r>
            <a:r>
              <a:rPr lang="en-US" sz="2000" b="1" dirty="0"/>
              <a:t>!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7D4B69-C7F0-5546-BE1E-69AC2C36B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0" y="1095816"/>
            <a:ext cx="9467850" cy="5368484"/>
          </a:xfrm>
          <a:prstGeom prst="rect">
            <a:avLst/>
          </a:prstGeom>
        </p:spPr>
      </p:pic>
      <p:pic>
        <p:nvPicPr>
          <p:cNvPr id="6" name="Picture 2" descr="mage result for uprag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82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Objetivo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303213" y="877312"/>
            <a:ext cx="115855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Determinar la secuencia de un fragmento de ADN utilizando </a:t>
            </a:r>
            <a:r>
              <a:rPr lang="es-ES" sz="2800" dirty="0" err="1"/>
              <a:t>autoradiogramas</a:t>
            </a:r>
            <a:r>
              <a:rPr lang="es-ES" sz="2800" dirty="0"/>
              <a:t> generados utilizando la </a:t>
            </a:r>
            <a:r>
              <a:rPr lang="es-ES" sz="2800" dirty="0" err="1"/>
              <a:t>técnica</a:t>
            </a:r>
            <a:r>
              <a:rPr lang="es-ES" sz="2800" dirty="0"/>
              <a:t> de </a:t>
            </a:r>
            <a:r>
              <a:rPr lang="es-ES" sz="2800" dirty="0" err="1"/>
              <a:t>Sanger</a:t>
            </a:r>
            <a:r>
              <a:rPr lang="es-ES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Usar BLAST para identificar el gen al que pertenece esta secuencia y la </a:t>
            </a:r>
            <a:r>
              <a:rPr lang="es-ES" sz="2800" dirty="0" err="1"/>
              <a:t>proteína</a:t>
            </a:r>
            <a:r>
              <a:rPr lang="es-ES" sz="2800" dirty="0"/>
              <a:t> para la cual codifica el mismo. 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289E290-97D8-114F-834B-DE80797C6EF8}"/>
              </a:ext>
            </a:extLst>
          </p:cNvPr>
          <p:cNvSpPr txBox="1">
            <a:spLocks/>
          </p:cNvSpPr>
          <p:nvPr/>
        </p:nvSpPr>
        <p:spPr>
          <a:xfrm>
            <a:off x="136524" y="2910006"/>
            <a:ext cx="11888787" cy="132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effectLst/>
              </a:rPr>
              <a:t>Materiales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6E3D32-9790-6840-8D12-C53660D03F4B}"/>
              </a:ext>
            </a:extLst>
          </p:cNvPr>
          <p:cNvSpPr txBox="1"/>
          <p:nvPr/>
        </p:nvSpPr>
        <p:spPr>
          <a:xfrm>
            <a:off x="685800" y="4210050"/>
            <a:ext cx="796724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Computadoras con acceso al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NCBI - </a:t>
            </a:r>
            <a:r>
              <a:rPr lang="es-ES" sz="2800" dirty="0" err="1"/>
              <a:t>Blast</a:t>
            </a:r>
            <a:r>
              <a:rPr lang="es-E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/>
              <a:t>Autoradiogramas</a:t>
            </a:r>
            <a:r>
              <a:rPr lang="es-ES" sz="2800" dirty="0"/>
              <a:t> con secuencias de ADN </a:t>
            </a:r>
          </a:p>
          <a:p>
            <a:endParaRPr lang="en-US" dirty="0"/>
          </a:p>
        </p:txBody>
      </p:sp>
      <p:pic>
        <p:nvPicPr>
          <p:cNvPr id="7" name="Picture 2" descr="mage result for upra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0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303213" y="801112"/>
            <a:ext cx="115855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/>
              <a:t>Determinación</a:t>
            </a:r>
            <a:r>
              <a:rPr lang="es-ES" sz="2800" i="1" dirty="0"/>
              <a:t> secuencia de ADN </a:t>
            </a:r>
          </a:p>
          <a:p>
            <a:endParaRPr lang="es-E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600" dirty="0"/>
              <a:t>Para la </a:t>
            </a:r>
            <a:r>
              <a:rPr lang="es-ES" sz="2600" dirty="0" err="1"/>
              <a:t>determinación</a:t>
            </a:r>
            <a:r>
              <a:rPr lang="es-ES" sz="2600" dirty="0"/>
              <a:t> de secuencia de ADN desconocida, cada grupo de tres estudiantes </a:t>
            </a:r>
            <a:r>
              <a:rPr lang="es-ES" sz="2600" dirty="0" err="1"/>
              <a:t>recibira</a:t>
            </a:r>
            <a:r>
              <a:rPr lang="es-ES" sz="2600" dirty="0"/>
              <a:t>́ un </a:t>
            </a:r>
            <a:r>
              <a:rPr lang="es-ES" sz="2600" dirty="0" err="1"/>
              <a:t>autoradiograma</a:t>
            </a:r>
            <a:r>
              <a:rPr lang="es-ES" sz="26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600" dirty="0"/>
              <a:t>El grupo seleccionará un </a:t>
            </a:r>
            <a:r>
              <a:rPr lang="es-ES" sz="2600" dirty="0" err="1"/>
              <a:t>área</a:t>
            </a:r>
            <a:r>
              <a:rPr lang="es-ES" sz="2600" dirty="0"/>
              <a:t> con alta </a:t>
            </a:r>
            <a:r>
              <a:rPr lang="es-ES" sz="2600" dirty="0" err="1"/>
              <a:t>resolución</a:t>
            </a:r>
            <a:r>
              <a:rPr lang="es-ES" sz="2600" dirty="0"/>
              <a:t> para producir la secuencia de acuerdo con los </a:t>
            </a:r>
            <a:r>
              <a:rPr lang="es-ES" sz="2600" dirty="0" err="1"/>
              <a:t>nucleótidos</a:t>
            </a:r>
            <a:r>
              <a:rPr lang="es-ES" sz="2600" dirty="0"/>
              <a:t> establecidos al tope del </a:t>
            </a:r>
            <a:r>
              <a:rPr lang="es-ES" sz="2600" dirty="0" err="1"/>
              <a:t>autoradiograma</a:t>
            </a:r>
            <a:r>
              <a:rPr lang="es-ES" sz="2600" dirty="0"/>
              <a:t>, comenzando a leer la secuencia desde el terminal 5’, </a:t>
            </a:r>
            <a:r>
              <a:rPr lang="es-ES" sz="2600" dirty="0" err="1"/>
              <a:t>entiéndase</a:t>
            </a:r>
            <a:r>
              <a:rPr lang="es-ES" sz="2600" dirty="0"/>
              <a:t> de abajo hacia arriba. </a:t>
            </a:r>
          </a:p>
          <a:p>
            <a:endParaRPr lang="en-US" dirty="0"/>
          </a:p>
        </p:txBody>
      </p:sp>
      <p:pic>
        <p:nvPicPr>
          <p:cNvPr id="5" name="Picture 2" descr="mage result for upra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5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303213" y="801112"/>
            <a:ext cx="1158557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/>
              <a:t>Identificación</a:t>
            </a:r>
            <a:r>
              <a:rPr lang="es-ES" sz="2800" i="1" dirty="0"/>
              <a:t> del gen que origina la secuencia </a:t>
            </a:r>
          </a:p>
          <a:p>
            <a:endParaRPr lang="es-E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Una vez determinada una secuencia de al menos 20 </a:t>
            </a:r>
            <a:r>
              <a:rPr lang="es-ES" sz="2800" dirty="0" err="1"/>
              <a:t>nucleótidos</a:t>
            </a:r>
            <a:r>
              <a:rPr lang="es-ES" sz="2800" dirty="0"/>
              <a:t>, </a:t>
            </a:r>
            <a:r>
              <a:rPr lang="es-ES" sz="2800" dirty="0" err="1"/>
              <a:t>utilizarán</a:t>
            </a:r>
            <a:r>
              <a:rPr lang="es-ES" sz="2800" dirty="0"/>
              <a:t> la herramienta de BLAST para identificar el gen al que pertenece esta.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514350" indent="-514350">
              <a:buAutoNum type="arabicPeriod"/>
            </a:pPr>
            <a:r>
              <a:rPr lang="es-ES" sz="2800" dirty="0"/>
              <a:t>Utilizando una computadora (puede ser tableta o </a:t>
            </a:r>
            <a:r>
              <a:rPr lang="es-ES" sz="2800" dirty="0" err="1"/>
              <a:t>teléfono</a:t>
            </a:r>
            <a:r>
              <a:rPr lang="es-ES" sz="2800" dirty="0"/>
              <a:t>) con acceso al internet, vaya a http://</a:t>
            </a:r>
            <a:r>
              <a:rPr lang="es-ES" sz="2800" dirty="0" err="1"/>
              <a:t>blast.ncbi.nlm.nih.gov</a:t>
            </a:r>
            <a:r>
              <a:rPr lang="es-ES" sz="2800" dirty="0"/>
              <a:t>/</a:t>
            </a:r>
            <a:r>
              <a:rPr lang="es-ES" sz="2800" dirty="0" err="1"/>
              <a:t>Blast.cgi</a:t>
            </a:r>
            <a:r>
              <a:rPr lang="es-ES" sz="2800" dirty="0"/>
              <a:t> </a:t>
            </a:r>
          </a:p>
          <a:p>
            <a:endParaRPr lang="es-ES" sz="2800" dirty="0"/>
          </a:p>
          <a:p>
            <a:r>
              <a:rPr lang="es-ES" sz="2800" dirty="0"/>
              <a:t>2. Seleccione la </a:t>
            </a:r>
            <a:r>
              <a:rPr lang="es-ES" sz="2800" dirty="0" err="1"/>
              <a:t>opción</a:t>
            </a:r>
            <a:r>
              <a:rPr lang="es-ES" sz="2800" dirty="0"/>
              <a:t> de </a:t>
            </a:r>
            <a:r>
              <a:rPr lang="es-ES" sz="2800" dirty="0" err="1"/>
              <a:t>Nucleotide</a:t>
            </a:r>
            <a:r>
              <a:rPr lang="es-ES" sz="2800" dirty="0"/>
              <a:t> BLAST a la izquierda. </a:t>
            </a:r>
          </a:p>
          <a:p>
            <a:endParaRPr lang="en-US" dirty="0"/>
          </a:p>
        </p:txBody>
      </p:sp>
      <p:pic>
        <p:nvPicPr>
          <p:cNvPr id="5" name="Picture 2" descr="mage result for upra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26980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303213" y="801112"/>
            <a:ext cx="118887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/>
              <a:t>Identificación</a:t>
            </a:r>
            <a:r>
              <a:rPr lang="es-ES" sz="2800" i="1" dirty="0"/>
              <a:t> del gen que origina la secuencia </a:t>
            </a:r>
          </a:p>
          <a:p>
            <a:endParaRPr lang="es-ES" sz="2800" dirty="0"/>
          </a:p>
          <a:p>
            <a:r>
              <a:rPr lang="es-ES" sz="2800" dirty="0"/>
              <a:t>3. Entre la secuencia de ADN obtenida en la primera parte del ejercicio en el espacio provisto. Su secuencia de letras (pueden ser </a:t>
            </a:r>
            <a:r>
              <a:rPr lang="es-ES" sz="2800" dirty="0" err="1"/>
              <a:t>mayúsculas</a:t>
            </a:r>
            <a:r>
              <a:rPr lang="es-ES" sz="2800" dirty="0"/>
              <a:t> o </a:t>
            </a:r>
            <a:r>
              <a:rPr lang="es-ES" sz="2800" dirty="0" err="1"/>
              <a:t>minúsculas</a:t>
            </a:r>
            <a:r>
              <a:rPr lang="es-ES" sz="2800" dirty="0"/>
              <a:t>) se conoce como la secuencia FASTA</a:t>
            </a:r>
          </a:p>
          <a:p>
            <a:endParaRPr lang="es-ES" sz="2800" dirty="0"/>
          </a:p>
          <a:p>
            <a:r>
              <a:rPr lang="es-ES" sz="2800" dirty="0"/>
              <a:t>4. Pulse el </a:t>
            </a:r>
            <a:r>
              <a:rPr lang="es-ES" sz="2800" dirty="0" err="1"/>
              <a:t>botón</a:t>
            </a:r>
            <a:r>
              <a:rPr lang="es-ES" sz="2800" dirty="0"/>
              <a:t> de BLAST. El portal comenzará a hacer la </a:t>
            </a:r>
            <a:r>
              <a:rPr lang="es-ES" sz="2800" dirty="0" err="1"/>
              <a:t>búsqueda</a:t>
            </a:r>
            <a:r>
              <a:rPr lang="es-ES" sz="2800" dirty="0"/>
              <a:t> y le </a:t>
            </a:r>
            <a:r>
              <a:rPr lang="es-ES" sz="2800" dirty="0" err="1"/>
              <a:t>dara</a:t>
            </a:r>
            <a:r>
              <a:rPr lang="es-ES" sz="2800" dirty="0"/>
              <a:t>́ un “</a:t>
            </a:r>
            <a:r>
              <a:rPr lang="es-ES" sz="2800" dirty="0" err="1"/>
              <a:t>Request</a:t>
            </a:r>
            <a:r>
              <a:rPr lang="es-ES" sz="2800" dirty="0"/>
              <a:t> ID” con el que puede acceder a sus resultados </a:t>
            </a:r>
            <a:r>
              <a:rPr lang="es-ES" sz="2800" dirty="0" err="1"/>
              <a:t>más</a:t>
            </a:r>
            <a:r>
              <a:rPr lang="es-ES" sz="2800" dirty="0"/>
              <a:t> tarde. </a:t>
            </a:r>
          </a:p>
          <a:p>
            <a:endParaRPr lang="es-ES" sz="2800" dirty="0"/>
          </a:p>
          <a:p>
            <a:r>
              <a:rPr lang="es-ES" sz="2800" dirty="0"/>
              <a:t>5. El portal </a:t>
            </a:r>
            <a:r>
              <a:rPr lang="es-ES" sz="2800" dirty="0" err="1"/>
              <a:t>devolvera</a:t>
            </a:r>
            <a:r>
              <a:rPr lang="es-ES" sz="2800" dirty="0"/>
              <a:t>́ a usted una serie de secuencias que se alinean a la secuencia provista en el paso anterior. </a:t>
            </a:r>
          </a:p>
          <a:p>
            <a:endParaRPr lang="en-US" dirty="0"/>
          </a:p>
        </p:txBody>
      </p:sp>
      <p:pic>
        <p:nvPicPr>
          <p:cNvPr id="5" name="Picture 2" descr="mage result for upra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9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A48DE-DF57-D24B-A45A-EC1776E0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88787" cy="1329035"/>
          </a:xfrm>
        </p:spPr>
        <p:txBody>
          <a:bodyPr>
            <a:normAutofit/>
          </a:bodyPr>
          <a:lstStyle/>
          <a:p>
            <a:r>
              <a:rPr lang="es-ES" dirty="0">
                <a:effectLst/>
              </a:rPr>
              <a:t>procedimiento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7D43A-B60B-774B-BC0E-5949B6FDA28D}"/>
              </a:ext>
            </a:extLst>
          </p:cNvPr>
          <p:cNvSpPr txBox="1"/>
          <p:nvPr/>
        </p:nvSpPr>
        <p:spPr>
          <a:xfrm>
            <a:off x="507315" y="705862"/>
            <a:ext cx="118887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 err="1"/>
              <a:t>Identificación</a:t>
            </a:r>
            <a:r>
              <a:rPr lang="es-ES" sz="2800" i="1" dirty="0"/>
              <a:t> del gen que origina la secuencia </a:t>
            </a:r>
          </a:p>
          <a:p>
            <a:endParaRPr lang="es-E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Va a ver en la pantalla una serie de datos, el resumen </a:t>
            </a:r>
            <a:r>
              <a:rPr lang="es-ES" sz="2400" dirty="0" err="1"/>
              <a:t>gráfico</a:t>
            </a:r>
            <a:r>
              <a:rPr lang="es-ES" sz="2400" dirty="0"/>
              <a:t>, las descripciones de las secuencias que se alinean con su secuencia desconocida y el alineamiento de estas.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La </a:t>
            </a:r>
            <a:r>
              <a:rPr lang="es-ES" sz="2400" dirty="0" err="1"/>
              <a:t>información</a:t>
            </a:r>
            <a:r>
              <a:rPr lang="es-ES" sz="2400" dirty="0"/>
              <a:t> se presenta de manera que se pueda acceder a tener </a:t>
            </a:r>
            <a:r>
              <a:rPr lang="es-ES" sz="2400" dirty="0" err="1"/>
              <a:t>aún</a:t>
            </a:r>
            <a:r>
              <a:rPr lang="es-ES" sz="2400" dirty="0"/>
              <a:t> </a:t>
            </a:r>
            <a:r>
              <a:rPr lang="es-ES" sz="2400" dirty="0" err="1"/>
              <a:t>más</a:t>
            </a:r>
            <a:r>
              <a:rPr lang="es-ES" sz="2400" dirty="0"/>
              <a:t> </a:t>
            </a:r>
            <a:r>
              <a:rPr lang="es-ES" sz="2400" dirty="0" err="1"/>
              <a:t>información</a:t>
            </a:r>
            <a:r>
              <a:rPr lang="es-ES" sz="2400" dirty="0"/>
              <a:t> sobre cualquiera de las secuencias que se alinean con la desconocida.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Bajo las descripciones verá el nombre de la secuencia que fue reconocida al comparar con su secuencia desconocida.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 la derecha verá el por ciento de identidad entre ambas secuencias (</a:t>
            </a:r>
            <a:r>
              <a:rPr lang="es-ES" sz="2400" dirty="0" err="1"/>
              <a:t>Ident</a:t>
            </a:r>
            <a:r>
              <a:rPr lang="es-ES" sz="2400" dirty="0"/>
              <a:t>) y el </a:t>
            </a:r>
            <a:r>
              <a:rPr lang="es-ES" sz="2400" dirty="0" err="1"/>
              <a:t>código</a:t>
            </a:r>
            <a:r>
              <a:rPr lang="es-ES" sz="2400" dirty="0"/>
              <a:t> para acceder a la secuencia en el banco de genes (</a:t>
            </a:r>
            <a:r>
              <a:rPr lang="es-ES" sz="2400" dirty="0" err="1"/>
              <a:t>Accession</a:t>
            </a:r>
            <a:r>
              <a:rPr lang="es-ES" sz="2400" dirty="0"/>
              <a:t>). </a:t>
            </a:r>
          </a:p>
        </p:txBody>
      </p:sp>
      <p:pic>
        <p:nvPicPr>
          <p:cNvPr id="5" name="Picture 2" descr="mage result for upra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2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4774"/>
            <a:ext cx="9905998" cy="1247775"/>
          </a:xfrm>
        </p:spPr>
        <p:txBody>
          <a:bodyPr/>
          <a:lstStyle/>
          <a:p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2B896E-2DEC-A144-9A1D-D45ABF7E6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DA6AAA-51DC-AE46-8EE9-9515FC70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2" y="1352549"/>
            <a:ext cx="11328400" cy="5257800"/>
          </a:xfrm>
          <a:prstGeom prst="rect">
            <a:avLst/>
          </a:prstGeom>
        </p:spPr>
      </p:pic>
      <p:pic>
        <p:nvPicPr>
          <p:cNvPr id="5" name="Picture 2" descr="mage result for upra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0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0"/>
            <a:ext cx="9905998" cy="1905000"/>
          </a:xfrm>
        </p:spPr>
        <p:txBody>
          <a:bodyPr/>
          <a:lstStyle/>
          <a:p>
            <a:r>
              <a:rPr lang="en-US" dirty="0" err="1"/>
              <a:t>Descripción</a:t>
            </a:r>
            <a:endParaRPr lang="en-US" dirty="0"/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7EF3E22F-D5A5-4349-B9C6-603DC796D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94" y="1488374"/>
            <a:ext cx="11774812" cy="2474025"/>
          </a:xfrm>
        </p:spPr>
      </p:pic>
      <p:pic>
        <p:nvPicPr>
          <p:cNvPr id="4" name="Picture 2" descr="mage result for upra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7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Alineamiento</a:t>
            </a:r>
            <a:endParaRPr lang="en-US" dirty="0"/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7EF3E22F-D5A5-4349-B9C6-603DC796D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1413" y="2821875"/>
            <a:ext cx="9906000" cy="1747650"/>
          </a:xfr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1980BB2-BE7E-454F-924D-C64974318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7" y="812427"/>
            <a:ext cx="12192000" cy="4731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A80A7-AF61-8D42-A6C8-FB16C32AF230}"/>
              </a:ext>
            </a:extLst>
          </p:cNvPr>
          <p:cNvSpPr txBox="1"/>
          <p:nvPr/>
        </p:nvSpPr>
        <p:spPr>
          <a:xfrm>
            <a:off x="1184955" y="5726169"/>
            <a:ext cx="10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Bajo los alineamientos verá datos como los que se proveen a </a:t>
            </a:r>
            <a:r>
              <a:rPr lang="es-ES" dirty="0" err="1"/>
              <a:t>continuación</a:t>
            </a:r>
            <a:r>
              <a:rPr lang="es-ES" dirty="0"/>
              <a:t>. Observe que </a:t>
            </a:r>
            <a:r>
              <a:rPr lang="es-ES" dirty="0" err="1"/>
              <a:t>también</a:t>
            </a:r>
            <a:r>
              <a:rPr lang="es-ES" dirty="0"/>
              <a:t> </a:t>
            </a:r>
            <a:r>
              <a:rPr lang="es-ES" dirty="0" err="1"/>
              <a:t>aqui</a:t>
            </a:r>
            <a:r>
              <a:rPr lang="es-ES" dirty="0"/>
              <a:t>́ puede acceder a la secuencia en el banco de genes mediante el “</a:t>
            </a:r>
            <a:r>
              <a:rPr lang="es-ES" dirty="0" err="1"/>
              <a:t>Sequence</a:t>
            </a:r>
            <a:r>
              <a:rPr lang="es-ES" dirty="0"/>
              <a:t> ID”, </a:t>
            </a:r>
            <a:r>
              <a:rPr lang="es-ES" dirty="0" err="1"/>
              <a:t>asi</a:t>
            </a:r>
            <a:r>
              <a:rPr lang="es-ES" dirty="0"/>
              <a:t>́ como pulsando el </a:t>
            </a:r>
            <a:r>
              <a:rPr lang="es-ES" dirty="0" err="1"/>
              <a:t>botón</a:t>
            </a:r>
            <a:r>
              <a:rPr lang="es-ES" dirty="0"/>
              <a:t> de </a:t>
            </a:r>
            <a:r>
              <a:rPr lang="es-ES" dirty="0" err="1"/>
              <a:t>GenBank</a:t>
            </a:r>
            <a:r>
              <a:rPr lang="es-ES" dirty="0"/>
              <a:t>. </a:t>
            </a:r>
          </a:p>
        </p:txBody>
      </p:sp>
      <p:pic>
        <p:nvPicPr>
          <p:cNvPr id="7" name="Picture 2" descr="mage result for uprag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9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Objetivos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79685" y="1066800"/>
            <a:ext cx="1122763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PR" altLang="en-US" sz="3200" dirty="0"/>
              <a:t>Al finalizar el ejercicio el estudiante podrá:</a:t>
            </a:r>
          </a:p>
          <a:p>
            <a:pPr marL="119062">
              <a:lnSpc>
                <a:spcPct val="90000"/>
              </a:lnSpc>
              <a:defRPr/>
            </a:pPr>
            <a:endParaRPr lang="es-PR" altLang="en-US" sz="3200" dirty="0"/>
          </a:p>
          <a:p>
            <a:pPr marL="119062" indent="0">
              <a:buNone/>
            </a:pPr>
            <a:r>
              <a:rPr lang="es-ES" sz="3200" dirty="0"/>
              <a:t>• Conocer la base molecular del </a:t>
            </a:r>
            <a:r>
              <a:rPr lang="es-ES" sz="3200" dirty="0" err="1"/>
              <a:t>método</a:t>
            </a:r>
            <a:r>
              <a:rPr lang="es-ES" sz="3200" dirty="0"/>
              <a:t> </a:t>
            </a:r>
            <a:r>
              <a:rPr lang="es-ES" sz="3200" dirty="0" err="1"/>
              <a:t>Sanger</a:t>
            </a:r>
            <a:r>
              <a:rPr lang="es-ES" sz="3200" dirty="0"/>
              <a:t> para la </a:t>
            </a:r>
            <a:r>
              <a:rPr lang="es-ES" sz="3200" dirty="0" err="1"/>
              <a:t>secuenciación</a:t>
            </a:r>
            <a:r>
              <a:rPr lang="es-ES" sz="3200" dirty="0"/>
              <a:t> de ADN.</a:t>
            </a:r>
            <a:br>
              <a:rPr lang="es-ES" sz="3200" dirty="0"/>
            </a:br>
            <a:r>
              <a:rPr lang="es-ES" sz="3200" dirty="0"/>
              <a:t>• Determinar la secuencia de un fragmento de ADN a partir de un </a:t>
            </a:r>
            <a:r>
              <a:rPr lang="es-ES" sz="3200" dirty="0" err="1"/>
              <a:t>autoradiograma</a:t>
            </a:r>
            <a:r>
              <a:rPr lang="es-ES" sz="3200" dirty="0"/>
              <a:t> </a:t>
            </a:r>
          </a:p>
          <a:p>
            <a:pPr marL="119062" indent="0">
              <a:buNone/>
            </a:pPr>
            <a:r>
              <a:rPr lang="es-ES" sz="3200" dirty="0"/>
              <a:t>• Familiarizarse con herramientas </a:t>
            </a:r>
            <a:r>
              <a:rPr lang="es-ES" sz="3200" dirty="0" err="1"/>
              <a:t>básicas</a:t>
            </a:r>
            <a:r>
              <a:rPr lang="es-ES" sz="3200" dirty="0"/>
              <a:t> de la </a:t>
            </a:r>
            <a:r>
              <a:rPr lang="es-ES" sz="3200" dirty="0" err="1"/>
              <a:t>bioinformática</a:t>
            </a:r>
            <a:r>
              <a:rPr lang="es-ES" sz="3200" dirty="0"/>
              <a:t> como BLAST </a:t>
            </a:r>
          </a:p>
        </p:txBody>
      </p:sp>
      <p:pic>
        <p:nvPicPr>
          <p:cNvPr id="6" name="Picture 2" descr="mage result for upra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682343"/>
            <a:ext cx="1123406" cy="11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6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40F445B-37AF-254F-9703-2D5A98A5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2" y="142875"/>
            <a:ext cx="11658599" cy="2638426"/>
          </a:xfrm>
        </p:spPr>
        <p:txBody>
          <a:bodyPr/>
          <a:lstStyle/>
          <a:p>
            <a:r>
              <a:rPr lang="es-ES" sz="2400" dirty="0">
                <a:effectLst/>
              </a:rPr>
              <a:t>Registre en el siguiente espacio la secuencia de ADN que determinó a partir del </a:t>
            </a:r>
            <a:r>
              <a:rPr lang="es-ES" sz="2400" dirty="0" err="1">
                <a:effectLst/>
              </a:rPr>
              <a:t>autoradiograma</a:t>
            </a:r>
            <a:r>
              <a:rPr lang="es-ES" sz="2400" dirty="0">
                <a:effectLst/>
              </a:rPr>
              <a:t>. Recuerde incluir la </a:t>
            </a:r>
            <a:r>
              <a:rPr lang="es-ES" sz="2400" dirty="0" err="1">
                <a:effectLst/>
              </a:rPr>
              <a:t>dirección</a:t>
            </a:r>
            <a:r>
              <a:rPr lang="es-ES" sz="2400" dirty="0">
                <a:effectLst/>
              </a:rPr>
              <a:t> de la hebra  </a:t>
            </a:r>
          </a:p>
          <a:p>
            <a:r>
              <a:rPr lang="es-ES" dirty="0">
                <a:effectLst/>
              </a:rPr>
              <a:t>_______________________________________________________________________________________</a:t>
            </a:r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9DA629-1CE6-F84E-9284-EAE2C55DD6E5}"/>
              </a:ext>
            </a:extLst>
          </p:cNvPr>
          <p:cNvSpPr txBox="1"/>
          <p:nvPr/>
        </p:nvSpPr>
        <p:spPr>
          <a:xfrm>
            <a:off x="152400" y="2383395"/>
            <a:ext cx="443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Complete la </a:t>
            </a:r>
            <a:r>
              <a:rPr lang="en-US" sz="2400" dirty="0" err="1"/>
              <a:t>siguiente</a:t>
            </a:r>
            <a:r>
              <a:rPr lang="en-US" sz="2400" dirty="0"/>
              <a:t> </a:t>
            </a:r>
            <a:r>
              <a:rPr lang="en-US" sz="2400" dirty="0" err="1"/>
              <a:t>tabla</a:t>
            </a:r>
            <a:r>
              <a:rPr lang="en-US" sz="2400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09E4AD-E4CE-4341-AB5E-4F2DE74DF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63" y="3208897"/>
            <a:ext cx="10161101" cy="1930397"/>
          </a:xfrm>
          <a:prstGeom prst="rect">
            <a:avLst/>
          </a:prstGeom>
        </p:spPr>
      </p:pic>
      <p:pic>
        <p:nvPicPr>
          <p:cNvPr id="6" name="Picture 2" descr="mage result for uprag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88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Preguntas</a:t>
            </a:r>
            <a:r>
              <a:rPr lang="en-US" dirty="0"/>
              <a:t> de </a:t>
            </a:r>
            <a:r>
              <a:rPr lang="en-US" dirty="0" err="1"/>
              <a:t>repaso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4FA3D6-22F8-A143-8265-6E6043F7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6286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2600" dirty="0">
              <a:effectLst/>
            </a:endParaRPr>
          </a:p>
          <a:p>
            <a:pPr marL="0" indent="0">
              <a:buNone/>
            </a:pPr>
            <a:r>
              <a:rPr lang="es-ES" sz="2600" dirty="0">
                <a:effectLst/>
              </a:rPr>
              <a:t>1. ¿Por qué es necesario que los </a:t>
            </a:r>
            <a:r>
              <a:rPr lang="es-ES" sz="2600" dirty="0" err="1">
                <a:effectLst/>
              </a:rPr>
              <a:t>ddNTPs</a:t>
            </a:r>
            <a:r>
              <a:rPr lang="es-ES" sz="2600" dirty="0">
                <a:effectLst/>
              </a:rPr>
              <a:t> en la </a:t>
            </a:r>
            <a:r>
              <a:rPr lang="es-ES" sz="2600" dirty="0" err="1">
                <a:effectLst/>
              </a:rPr>
              <a:t>reacción</a:t>
            </a:r>
            <a:r>
              <a:rPr lang="es-ES" sz="2600" dirty="0">
                <a:effectLst/>
              </a:rPr>
              <a:t> de </a:t>
            </a:r>
            <a:r>
              <a:rPr lang="es-ES" sz="2600" dirty="0" err="1">
                <a:effectLst/>
              </a:rPr>
              <a:t>secuenciación</a:t>
            </a:r>
            <a:r>
              <a:rPr lang="es-ES" sz="2600" dirty="0">
                <a:effectLst/>
              </a:rPr>
              <a:t> sean utilizados en concentraciones menores a las de los </a:t>
            </a:r>
            <a:r>
              <a:rPr lang="es-ES" sz="2600" dirty="0" err="1">
                <a:effectLst/>
              </a:rPr>
              <a:t>dNTPs</a:t>
            </a:r>
            <a:r>
              <a:rPr lang="es-ES" sz="2600" dirty="0">
                <a:effectLst/>
              </a:rPr>
              <a:t>? </a:t>
            </a:r>
          </a:p>
          <a:p>
            <a:pPr marL="0" indent="0">
              <a:buNone/>
            </a:pPr>
            <a:r>
              <a:rPr lang="es-ES" sz="2600" dirty="0">
                <a:effectLst/>
              </a:rPr>
              <a:t>______________________________________________________________________</a:t>
            </a:r>
          </a:p>
          <a:p>
            <a:pPr marL="0" indent="0">
              <a:buNone/>
            </a:pPr>
            <a:r>
              <a:rPr lang="es-ES" sz="2600" dirty="0">
                <a:effectLst/>
              </a:rPr>
              <a:t>2. Cuando se determina la secuencia de ADN a partir del </a:t>
            </a:r>
            <a:r>
              <a:rPr lang="es-ES" sz="2600" dirty="0" err="1">
                <a:effectLst/>
              </a:rPr>
              <a:t>autoradiograma</a:t>
            </a:r>
            <a:r>
              <a:rPr lang="es-ES" sz="2600" dirty="0">
                <a:effectLst/>
              </a:rPr>
              <a:t>, ¿qué cadena estamos realmente determinando, la modelo o la complementaria? Explique ______________________________________________________________________</a:t>
            </a:r>
            <a:endParaRPr lang="es-ES" sz="2600" dirty="0"/>
          </a:p>
          <a:p>
            <a:pPr marL="0" indent="0">
              <a:buNone/>
            </a:pPr>
            <a:r>
              <a:rPr lang="es-ES" sz="2600" dirty="0">
                <a:effectLst/>
              </a:rPr>
              <a:t> 3. ¿</a:t>
            </a:r>
            <a:r>
              <a:rPr lang="es-ES" sz="2600" dirty="0" err="1">
                <a:effectLst/>
              </a:rPr>
              <a:t>Cómo</a:t>
            </a:r>
            <a:r>
              <a:rPr lang="es-ES" sz="2600" dirty="0">
                <a:effectLst/>
              </a:rPr>
              <a:t> </a:t>
            </a:r>
            <a:r>
              <a:rPr lang="es-ES" sz="2600" dirty="0" err="1">
                <a:effectLst/>
              </a:rPr>
              <a:t>utilizaría</a:t>
            </a:r>
            <a:r>
              <a:rPr lang="es-ES" sz="2600" dirty="0">
                <a:effectLst/>
              </a:rPr>
              <a:t> BLAST para ayudarle a identificar la </a:t>
            </a:r>
            <a:r>
              <a:rPr lang="es-ES" sz="2600" dirty="0" err="1">
                <a:effectLst/>
              </a:rPr>
              <a:t>función</a:t>
            </a:r>
            <a:r>
              <a:rPr lang="es-ES" sz="2600" dirty="0">
                <a:effectLst/>
              </a:rPr>
              <a:t> de un gen desconocido si ha logrado obtener una secuencia parcial del ADN de </a:t>
            </a:r>
            <a:r>
              <a:rPr lang="es-ES" sz="2600" dirty="0" err="1">
                <a:effectLst/>
              </a:rPr>
              <a:t>éste</a:t>
            </a:r>
            <a:r>
              <a:rPr lang="es-ES" sz="2600" dirty="0">
                <a:effectLst/>
              </a:rPr>
              <a:t>? ______________________________________________________________________</a:t>
            </a:r>
            <a:endParaRPr lang="es-ES" sz="2600" dirty="0"/>
          </a:p>
        </p:txBody>
      </p:sp>
      <p:pic>
        <p:nvPicPr>
          <p:cNvPr id="5" name="Picture 2" descr="mage result for upra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09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2FA07-084D-D94F-AAC3-B75E85C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9905998" cy="990600"/>
          </a:xfrm>
        </p:spPr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40F445B-37AF-254F-9703-2D5A98A5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85875"/>
            <a:ext cx="11658599" cy="263842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</a:rPr>
              <a:t>Manual de </a:t>
            </a:r>
            <a:r>
              <a:rPr lang="en-US" sz="2400" dirty="0" err="1">
                <a:effectLst/>
              </a:rPr>
              <a:t>Edvotek</a:t>
            </a:r>
            <a:r>
              <a:rPr lang="en-US" sz="2400" dirty="0">
                <a:effectLst/>
              </a:rPr>
              <a:t> DNA Informatics Kit </a:t>
            </a:r>
          </a:p>
          <a:p>
            <a:r>
              <a:rPr lang="en-US" sz="2400" dirty="0" err="1">
                <a:effectLst/>
              </a:rPr>
              <a:t>www.ncbi.nlm.nih.gov</a:t>
            </a:r>
            <a:r>
              <a:rPr lang="en-US" sz="2400" dirty="0">
                <a:effectLst/>
              </a:rPr>
              <a:t> – Centro Nacional de </a:t>
            </a:r>
            <a:r>
              <a:rPr lang="en-US" sz="2400" dirty="0" err="1">
                <a:effectLst/>
              </a:rPr>
              <a:t>Información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Biotecnología</a:t>
            </a:r>
            <a:r>
              <a:rPr lang="en-US" sz="2400" dirty="0">
                <a:effectLst/>
              </a:rPr>
              <a:t> </a:t>
            </a:r>
          </a:p>
          <a:p>
            <a:r>
              <a:rPr lang="en-US" sz="2400" dirty="0">
                <a:effectLst/>
              </a:rPr>
              <a:t>https://</a:t>
            </a:r>
            <a:r>
              <a:rPr lang="en-US" sz="2400" dirty="0" err="1">
                <a:effectLst/>
              </a:rPr>
              <a:t>blast.ncbi.nlm.nih.gov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Blast.cgi</a:t>
            </a:r>
            <a:r>
              <a:rPr lang="en-US" sz="2400" dirty="0">
                <a:effectLst/>
              </a:rPr>
              <a:t> - Blast </a:t>
            </a:r>
          </a:p>
          <a:p>
            <a:r>
              <a:rPr lang="es-ES" dirty="0" err="1"/>
              <a:t>Secuenciacion</a:t>
            </a:r>
            <a:r>
              <a:rPr lang="es-ES" dirty="0"/>
              <a:t> I – </a:t>
            </a:r>
            <a:r>
              <a:rPr lang="es-ES" dirty="0">
                <a:hlinkClick r:id="rId3"/>
              </a:rPr>
              <a:t>https://dnalc.org/resources/animations/sangerseq.html</a:t>
            </a:r>
            <a:endParaRPr lang="es-ES" dirty="0"/>
          </a:p>
          <a:p>
            <a:r>
              <a:rPr lang="es-ES" dirty="0" err="1"/>
              <a:t>Secuenciacion</a:t>
            </a:r>
            <a:r>
              <a:rPr lang="es-ES" dirty="0"/>
              <a:t> II -  </a:t>
            </a:r>
            <a:r>
              <a:rPr lang="es-ES" dirty="0">
                <a:hlinkClick r:id="rId4"/>
              </a:rPr>
              <a:t>https://dnalc.org/resources/animations/cycseq.html</a:t>
            </a:r>
            <a:endParaRPr lang="es-ES" dirty="0"/>
          </a:p>
        </p:txBody>
      </p:sp>
      <p:pic>
        <p:nvPicPr>
          <p:cNvPr id="4" name="Picture 2" descr="mage result for uprag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5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introducción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79685" y="1011380"/>
            <a:ext cx="1122763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3200" b="1" dirty="0" err="1"/>
              <a:t>Bioinformática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rama</a:t>
            </a:r>
            <a:r>
              <a:rPr lang="en-US" altLang="en-US" sz="3200" dirty="0"/>
              <a:t> de la </a:t>
            </a:r>
            <a:r>
              <a:rPr lang="en-US" altLang="en-US" sz="3200" dirty="0" err="1"/>
              <a:t>biotecnología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dedicado</a:t>
            </a:r>
            <a:r>
              <a:rPr lang="en-US" altLang="en-US" sz="3200" dirty="0"/>
              <a:t> al </a:t>
            </a:r>
            <a:r>
              <a:rPr lang="en-US" altLang="en-US" sz="3200" dirty="0" err="1"/>
              <a:t>almacenaje</a:t>
            </a:r>
            <a:r>
              <a:rPr lang="en-US" altLang="en-US" sz="3200" dirty="0"/>
              <a:t> y </a:t>
            </a:r>
            <a:r>
              <a:rPr lang="en-US" altLang="en-US" sz="3200" dirty="0" err="1"/>
              <a:t>manipulación</a:t>
            </a:r>
            <a:r>
              <a:rPr lang="en-US" altLang="en-US" sz="3200" dirty="0"/>
              <a:t> de </a:t>
            </a:r>
            <a:r>
              <a:rPr lang="en-US" altLang="en-US" sz="3200" dirty="0" err="1"/>
              <a:t>datos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sobre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secuencias</a:t>
            </a:r>
            <a:r>
              <a:rPr lang="en-US" altLang="en-US" sz="3200" dirty="0"/>
              <a:t> de ADN y </a:t>
            </a:r>
            <a:r>
              <a:rPr lang="en-US" altLang="en-US" sz="3200" dirty="0" err="1"/>
              <a:t>proteínas</a:t>
            </a:r>
            <a:r>
              <a:rPr lang="en-US" altLang="en-US" sz="32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s-PR" altLang="en-US" sz="3200" b="1" dirty="0"/>
              <a:t>De donde vienen todos esos datos?</a:t>
            </a:r>
          </a:p>
          <a:p>
            <a:pPr>
              <a:lnSpc>
                <a:spcPct val="90000"/>
              </a:lnSpc>
              <a:buFont typeface="Wingdings 2" charset="2"/>
              <a:buChar char=""/>
              <a:defRPr/>
            </a:pPr>
            <a:r>
              <a:rPr lang="es-PR" altLang="en-US" sz="3200" dirty="0"/>
              <a:t>Laboratorios en todo el mundo</a:t>
            </a:r>
          </a:p>
          <a:p>
            <a:pPr lvl="1">
              <a:lnSpc>
                <a:spcPct val="90000"/>
              </a:lnSpc>
              <a:buFont typeface="Wingdings 2" charset="2"/>
              <a:buChar char=""/>
              <a:defRPr/>
            </a:pPr>
            <a:r>
              <a:rPr lang="es-PR" altLang="en-US" sz="3200" dirty="0"/>
              <a:t>WWW</a:t>
            </a:r>
          </a:p>
          <a:p>
            <a:pPr>
              <a:lnSpc>
                <a:spcPct val="90000"/>
              </a:lnSpc>
              <a:buFont typeface="Wingdings 2" charset="2"/>
              <a:buChar char=""/>
              <a:defRPr/>
            </a:pPr>
            <a:r>
              <a:rPr lang="es-PR" altLang="en-US" sz="3200" dirty="0"/>
              <a:t>Bancos de datos:</a:t>
            </a:r>
          </a:p>
          <a:p>
            <a:r>
              <a:rPr lang="en-US" sz="2400" dirty="0">
                <a:hlinkClick r:id="rId2"/>
              </a:rPr>
              <a:t>https://www.ncbi.nlm.nih.gov/genbank 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https://www.rcsb.org </a:t>
            </a:r>
            <a:endParaRPr lang="en-US" sz="2400" dirty="0"/>
          </a:p>
          <a:p>
            <a:r>
              <a:rPr lang="en-US" sz="3200" dirty="0" err="1"/>
              <a:t>Múltiples</a:t>
            </a:r>
            <a:r>
              <a:rPr lang="en-US" sz="3200" dirty="0"/>
              <a:t> </a:t>
            </a:r>
            <a:r>
              <a:rPr lang="en-US" sz="3200" dirty="0" err="1"/>
              <a:t>aplicaciones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0C3AA3-1BCB-5E48-9927-EAAFDC800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535" y="3525985"/>
            <a:ext cx="5510486" cy="3235036"/>
          </a:xfrm>
          <a:prstGeom prst="rect">
            <a:avLst/>
          </a:prstGeom>
        </p:spPr>
      </p:pic>
      <p:pic>
        <p:nvPicPr>
          <p:cNvPr id="8" name="Picture 2" descr="mage result for uprag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79685" y="1066800"/>
            <a:ext cx="11707318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Método</a:t>
            </a:r>
            <a:r>
              <a:rPr lang="en-US" sz="2800" dirty="0"/>
              <a:t> para </a:t>
            </a:r>
            <a:r>
              <a:rPr lang="en-US" sz="2800" dirty="0" err="1"/>
              <a:t>determinar</a:t>
            </a:r>
            <a:r>
              <a:rPr lang="en-US" sz="2800" dirty="0"/>
              <a:t> </a:t>
            </a:r>
            <a:r>
              <a:rPr lang="en-US" sz="2800" dirty="0" err="1"/>
              <a:t>secuencia</a:t>
            </a:r>
            <a:r>
              <a:rPr lang="en-US" sz="2800" dirty="0"/>
              <a:t> de un </a:t>
            </a:r>
            <a:r>
              <a:rPr lang="en-US" sz="2800" dirty="0" err="1"/>
              <a:t>fragmento</a:t>
            </a:r>
            <a:r>
              <a:rPr lang="en-US" sz="2800" dirty="0"/>
              <a:t> de ADN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err="1"/>
              <a:t>Método</a:t>
            </a:r>
            <a:r>
              <a:rPr lang="en-US" sz="2800" b="1" dirty="0"/>
              <a:t> de Sanger (1997)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Secuenciación</a:t>
            </a:r>
            <a:r>
              <a:rPr lang="en-US" sz="2800" dirty="0"/>
              <a:t> de 1ra </a:t>
            </a:r>
            <a:r>
              <a:rPr lang="en-US" sz="2800" dirty="0" err="1"/>
              <a:t>generación</a:t>
            </a:r>
            <a:endParaRPr lang="en-US" sz="2800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Basado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síntesis</a:t>
            </a:r>
            <a:r>
              <a:rPr lang="en-US" sz="2800" dirty="0"/>
              <a:t> de ADN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Se </a:t>
            </a:r>
            <a:r>
              <a:rPr lang="en-US" sz="2800" dirty="0" err="1"/>
              <a:t>necesita</a:t>
            </a:r>
            <a:r>
              <a:rPr lang="en-US" sz="2800" dirty="0"/>
              <a:t>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secuencia</a:t>
            </a:r>
            <a:r>
              <a:rPr lang="en-US" sz="2800" dirty="0"/>
              <a:t> de </a:t>
            </a:r>
            <a:r>
              <a:rPr lang="en-US" sz="2800" dirty="0" err="1"/>
              <a:t>interés</a:t>
            </a:r>
            <a:r>
              <a:rPr lang="en-US" sz="2800" dirty="0"/>
              <a:t> (</a:t>
            </a:r>
            <a:r>
              <a:rPr lang="en-US" sz="2800" dirty="0" err="1"/>
              <a:t>hebra</a:t>
            </a:r>
            <a:r>
              <a:rPr lang="en-US" sz="2800" dirty="0"/>
              <a:t> </a:t>
            </a:r>
            <a:r>
              <a:rPr lang="en-US" sz="2800" dirty="0" err="1"/>
              <a:t>molde</a:t>
            </a:r>
            <a:r>
              <a:rPr lang="en-US" sz="2800" dirty="0"/>
              <a:t>)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Cebadores</a:t>
            </a:r>
            <a:endParaRPr lang="en-US" sz="2800" dirty="0"/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DPDD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dNTP’s</a:t>
            </a:r>
          </a:p>
          <a:p>
            <a:pPr>
              <a:lnSpc>
                <a:spcPct val="90000"/>
              </a:lnSpc>
              <a:defRPr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F58C47-9EAE-D040-9244-13AA3B4DF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06" y="3865414"/>
            <a:ext cx="9097812" cy="2992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A0C787-1797-874E-86AE-2FCC9E09A31E}"/>
              </a:ext>
            </a:extLst>
          </p:cNvPr>
          <p:cNvSpPr txBox="1"/>
          <p:nvPr/>
        </p:nvSpPr>
        <p:spPr>
          <a:xfrm>
            <a:off x="7184785" y="5791200"/>
            <a:ext cx="1489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Deoxi</a:t>
            </a:r>
            <a:r>
              <a:rPr lang="en-US" dirty="0">
                <a:solidFill>
                  <a:schemeClr val="bg1"/>
                </a:solidFill>
              </a:rPr>
              <a:t> NTP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vs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Dideoxi</a:t>
            </a:r>
            <a:r>
              <a:rPr lang="en-US" dirty="0">
                <a:solidFill>
                  <a:schemeClr val="bg1"/>
                </a:solidFill>
              </a:rPr>
              <a:t> NTP</a:t>
            </a:r>
          </a:p>
        </p:txBody>
      </p:sp>
      <p:pic>
        <p:nvPicPr>
          <p:cNvPr id="7" name="Picture 2" descr="mage result for upra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5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479684" y="1108365"/>
            <a:ext cx="5848351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Reacción</a:t>
            </a:r>
            <a:r>
              <a:rPr lang="en-US" sz="2800" dirty="0"/>
              <a:t> de </a:t>
            </a:r>
            <a:r>
              <a:rPr lang="en-US" sz="2800" dirty="0" err="1"/>
              <a:t>polimerización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Nucleótido</a:t>
            </a:r>
            <a:r>
              <a:rPr lang="en-US" sz="2800" dirty="0"/>
              <a:t> nuevo se </a:t>
            </a:r>
            <a:r>
              <a:rPr lang="en-US" sz="2800" dirty="0" err="1"/>
              <a:t>une</a:t>
            </a:r>
            <a:r>
              <a:rPr lang="en-US" sz="2800" dirty="0"/>
              <a:t> via P alfa al OH del C3’ de </a:t>
            </a:r>
            <a:r>
              <a:rPr lang="en-US" sz="2800" dirty="0" err="1"/>
              <a:t>previo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Se </a:t>
            </a:r>
            <a:r>
              <a:rPr lang="en-US" sz="2800" dirty="0" err="1"/>
              <a:t>desplaza</a:t>
            </a:r>
            <a:r>
              <a:rPr lang="en-US" sz="2800" dirty="0"/>
              <a:t> </a:t>
            </a:r>
            <a:r>
              <a:rPr lang="en-US" sz="2800" dirty="0" err="1"/>
              <a:t>pirrofosfato</a:t>
            </a:r>
            <a:r>
              <a:rPr lang="en-US" sz="2800" dirty="0"/>
              <a:t> (P’s </a:t>
            </a:r>
            <a:r>
              <a:rPr lang="en-US" sz="2800" dirty="0" err="1"/>
              <a:t>gama</a:t>
            </a:r>
            <a:r>
              <a:rPr lang="en-US" sz="2800" dirty="0"/>
              <a:t> y beta)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Ese </a:t>
            </a:r>
            <a:r>
              <a:rPr lang="en-US" sz="2800" dirty="0" err="1"/>
              <a:t>hidróxilo</a:t>
            </a:r>
            <a:r>
              <a:rPr lang="en-US" sz="2800" dirty="0"/>
              <a:t> del C3’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esencial</a:t>
            </a:r>
            <a:r>
              <a:rPr lang="en-US" sz="2800" dirty="0"/>
              <a:t> para </a:t>
            </a:r>
            <a:r>
              <a:rPr lang="en-US" sz="2800" dirty="0" err="1"/>
              <a:t>extensión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formación</a:t>
            </a:r>
            <a:r>
              <a:rPr lang="en-US" sz="2800" dirty="0"/>
              <a:t> del enlace </a:t>
            </a:r>
            <a:r>
              <a:rPr lang="en-US" sz="2800" dirty="0" err="1"/>
              <a:t>fosfodiester</a:t>
            </a:r>
            <a:r>
              <a:rPr lang="en-US" sz="2800" dirty="0"/>
              <a:t> 5</a:t>
            </a:r>
            <a:r>
              <a:rPr lang="en-US" sz="2800" dirty="0">
                <a:sym typeface="Wingdings" pitchFamily="2" charset="2"/>
              </a:rPr>
              <a:t>3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ym typeface="Wingdings" pitchFamily="2" charset="2"/>
              </a:rPr>
              <a:t>Asi</a:t>
            </a:r>
            <a:r>
              <a:rPr lang="en-US" sz="2800" dirty="0">
                <a:sym typeface="Wingdings" pitchFamily="2" charset="2"/>
              </a:rPr>
              <a:t> la </a:t>
            </a:r>
            <a:r>
              <a:rPr lang="en-US" sz="2800" dirty="0" err="1">
                <a:sym typeface="Wingdings" pitchFamily="2" charset="2"/>
              </a:rPr>
              <a:t>reacción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procede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mientras</a:t>
            </a:r>
            <a:r>
              <a:rPr lang="en-US" sz="2800" dirty="0">
                <a:sym typeface="Wingdings" pitchFamily="2" charset="2"/>
              </a:rPr>
              <a:t>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ym typeface="Wingdings" pitchFamily="2" charset="2"/>
              </a:rPr>
              <a:t>Llegue</a:t>
            </a:r>
            <a:r>
              <a:rPr lang="en-US" sz="2800" dirty="0">
                <a:sym typeface="Wingdings" pitchFamily="2" charset="2"/>
              </a:rPr>
              <a:t> un P04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ym typeface="Wingdings" pitchFamily="2" charset="2"/>
              </a:rPr>
              <a:t>Haya un 3’OH </a:t>
            </a:r>
            <a:r>
              <a:rPr lang="en-US" sz="2800" dirty="0" err="1">
                <a:sym typeface="Wingdings" pitchFamily="2" charset="2"/>
              </a:rPr>
              <a:t>disponible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3FA5B9-4EE0-B442-AD40-E20CBF6FE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1039085"/>
            <a:ext cx="5848351" cy="4876806"/>
          </a:xfrm>
          <a:prstGeom prst="rect">
            <a:avLst/>
          </a:prstGeom>
        </p:spPr>
      </p:pic>
      <p:pic>
        <p:nvPicPr>
          <p:cNvPr id="6" name="Picture 2" descr="mage result for upra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92970"/>
            <a:ext cx="914399" cy="9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3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251085" y="1089315"/>
            <a:ext cx="780706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Esto</a:t>
            </a:r>
            <a:r>
              <a:rPr lang="en-US" sz="2800" dirty="0"/>
              <a:t> </a:t>
            </a:r>
            <a:r>
              <a:rPr lang="en-US" sz="2800" dirty="0" err="1"/>
              <a:t>ocurre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4 </a:t>
            </a:r>
            <a:r>
              <a:rPr lang="en-US" sz="2800" dirty="0" err="1"/>
              <a:t>reacciones</a:t>
            </a:r>
            <a:r>
              <a:rPr lang="en-US" sz="2800" dirty="0"/>
              <a:t> </a:t>
            </a:r>
            <a:r>
              <a:rPr lang="en-US" sz="2800" b="1" dirty="0" err="1"/>
              <a:t>simultáneas</a:t>
            </a:r>
            <a:endParaRPr lang="en-US" sz="2800" b="1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Hebra</a:t>
            </a:r>
            <a:r>
              <a:rPr lang="en-US" sz="2800" dirty="0"/>
              <a:t> de </a:t>
            </a:r>
            <a:r>
              <a:rPr lang="en-US" sz="2800" dirty="0" err="1"/>
              <a:t>interés</a:t>
            </a:r>
            <a:r>
              <a:rPr lang="en-US" sz="2800" dirty="0"/>
              <a:t> </a:t>
            </a:r>
            <a:r>
              <a:rPr lang="en-US" sz="2800" dirty="0" err="1"/>
              <a:t>molde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Cebadores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DPDD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Los 4 dNTPs [</a:t>
            </a:r>
            <a:r>
              <a:rPr lang="en-US" sz="2800" dirty="0" err="1"/>
              <a:t>equimolares</a:t>
            </a:r>
            <a:r>
              <a:rPr lang="en-US" sz="2800" dirty="0"/>
              <a:t>]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1 </a:t>
            </a:r>
            <a:r>
              <a:rPr lang="en-US" sz="2800" dirty="0" err="1"/>
              <a:t>ddNTP</a:t>
            </a:r>
            <a:r>
              <a:rPr lang="en-US" sz="2800" dirty="0"/>
              <a:t> </a:t>
            </a:r>
            <a:r>
              <a:rPr lang="en-US" sz="2800" dirty="0" err="1"/>
              <a:t>distinto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tubo</a:t>
            </a:r>
            <a:r>
              <a:rPr lang="en-US" sz="2800" dirty="0"/>
              <a:t>   [</a:t>
            </a:r>
            <a:r>
              <a:rPr lang="en-US" sz="2800" dirty="0" err="1"/>
              <a:t>baja</a:t>
            </a:r>
            <a:r>
              <a:rPr lang="en-US" sz="2800" dirty="0"/>
              <a:t>]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ddATP</a:t>
            </a:r>
            <a:r>
              <a:rPr lang="en-US" sz="2800" dirty="0"/>
              <a:t>, </a:t>
            </a:r>
            <a:r>
              <a:rPr lang="en-US" sz="2800" dirty="0" err="1"/>
              <a:t>ddTTP</a:t>
            </a:r>
            <a:r>
              <a:rPr lang="en-US" sz="2800" dirty="0"/>
              <a:t>, </a:t>
            </a:r>
            <a:r>
              <a:rPr lang="en-US" sz="2800" dirty="0" err="1"/>
              <a:t>ddGTP</a:t>
            </a:r>
            <a:r>
              <a:rPr lang="en-US" sz="2800" dirty="0"/>
              <a:t>, </a:t>
            </a:r>
            <a:r>
              <a:rPr lang="en-US" sz="2800" dirty="0" err="1"/>
              <a:t>ddCTP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No hay </a:t>
            </a:r>
            <a:r>
              <a:rPr lang="en-US" sz="2800" dirty="0" err="1"/>
              <a:t>ni</a:t>
            </a:r>
            <a:r>
              <a:rPr lang="en-US" sz="2800" dirty="0"/>
              <a:t> 2’OH </a:t>
            </a:r>
            <a:r>
              <a:rPr lang="en-US" sz="2800" dirty="0" err="1"/>
              <a:t>ni</a:t>
            </a:r>
            <a:r>
              <a:rPr lang="en-US" sz="2800" dirty="0"/>
              <a:t> 3’OH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PLT: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 </a:t>
            </a:r>
            <a:r>
              <a:rPr lang="en-US" sz="2800" dirty="0" err="1"/>
              <a:t>extensión</a:t>
            </a:r>
            <a:r>
              <a:rPr lang="en-US" sz="2800" dirty="0"/>
              <a:t> de ADN se </a:t>
            </a:r>
            <a:r>
              <a:rPr lang="en-US" sz="2800" dirty="0" err="1"/>
              <a:t>detendrá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ddNTP</a:t>
            </a:r>
            <a:r>
              <a:rPr lang="en-US" sz="2800" dirty="0"/>
              <a:t> se </a:t>
            </a:r>
            <a:r>
              <a:rPr lang="en-US" sz="2800" dirty="0" err="1"/>
              <a:t>incorpore</a:t>
            </a:r>
            <a:r>
              <a:rPr lang="en-US" sz="2800" dirty="0"/>
              <a:t> a la </a:t>
            </a:r>
            <a:r>
              <a:rPr lang="en-US" sz="2800" dirty="0" err="1"/>
              <a:t>cadena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3F8DA7-70E6-0349-8B66-E562BE874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45881" r="52967"/>
          <a:stretch/>
        </p:blipFill>
        <p:spPr>
          <a:xfrm>
            <a:off x="9277351" y="57149"/>
            <a:ext cx="2838450" cy="3419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4D2CA2-59E5-8E43-9D64-BDBAD9EAD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3" t="45881"/>
          <a:stretch/>
        </p:blipFill>
        <p:spPr>
          <a:xfrm>
            <a:off x="8058151" y="1917525"/>
            <a:ext cx="4057652" cy="4855616"/>
          </a:xfrm>
          <a:prstGeom prst="rect">
            <a:avLst/>
          </a:prstGeom>
        </p:spPr>
      </p:pic>
      <p:pic>
        <p:nvPicPr>
          <p:cNvPr id="8" name="Picture 2" descr="mage result for upra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" y="5827149"/>
            <a:ext cx="979714" cy="9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46334" y="1051215"/>
            <a:ext cx="11769465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 </a:t>
            </a:r>
            <a:r>
              <a:rPr lang="en-US" sz="2800" dirty="0" err="1"/>
              <a:t>extensión</a:t>
            </a:r>
            <a:r>
              <a:rPr lang="en-US" sz="2800" dirty="0"/>
              <a:t> de ADN se </a:t>
            </a:r>
            <a:r>
              <a:rPr lang="en-US" sz="2800" dirty="0" err="1"/>
              <a:t>detendrá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ddNTP</a:t>
            </a:r>
            <a:r>
              <a:rPr lang="en-US" sz="2800" dirty="0"/>
              <a:t> se </a:t>
            </a:r>
            <a:r>
              <a:rPr lang="en-US" sz="2800" dirty="0" err="1"/>
              <a:t>incorpore</a:t>
            </a:r>
            <a:r>
              <a:rPr lang="en-US" sz="2800" dirty="0"/>
              <a:t> a la </a:t>
            </a:r>
            <a:r>
              <a:rPr lang="en-US" sz="2800" dirty="0" err="1"/>
              <a:t>cadena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 </a:t>
            </a:r>
            <a:r>
              <a:rPr lang="en-US" sz="2800" dirty="0" err="1"/>
              <a:t>reacción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tubo</a:t>
            </a:r>
            <a:r>
              <a:rPr lang="en-US" sz="2800" dirty="0"/>
              <a:t> se </a:t>
            </a:r>
            <a:r>
              <a:rPr lang="en-US" sz="2800" dirty="0" err="1"/>
              <a:t>detendrá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un </a:t>
            </a:r>
            <a:r>
              <a:rPr lang="en-US" sz="2800" dirty="0" err="1"/>
              <a:t>ddNTP</a:t>
            </a:r>
            <a:r>
              <a:rPr lang="en-US" sz="2800" dirty="0"/>
              <a:t> </a:t>
            </a:r>
            <a:r>
              <a:rPr lang="en-US" sz="2800" dirty="0" err="1"/>
              <a:t>distinto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El </a:t>
            </a:r>
            <a:r>
              <a:rPr lang="en-US" sz="2800" dirty="0" err="1"/>
              <a:t>uso</a:t>
            </a:r>
            <a:r>
              <a:rPr lang="en-US" sz="2800" dirty="0"/>
              <a:t> del </a:t>
            </a:r>
            <a:r>
              <a:rPr lang="en-US" sz="2800" dirty="0" err="1"/>
              <a:t>ddNTP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un </a:t>
            </a:r>
            <a:r>
              <a:rPr lang="en-US" sz="2800" dirty="0" err="1"/>
              <a:t>evento</a:t>
            </a:r>
            <a:r>
              <a:rPr lang="en-US" sz="2800" dirty="0"/>
              <a:t> al azar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fragmento</a:t>
            </a:r>
            <a:r>
              <a:rPr lang="en-US" sz="2800" dirty="0"/>
              <a:t> </a:t>
            </a:r>
            <a:r>
              <a:rPr lang="en-US" sz="2800" dirty="0" err="1"/>
              <a:t>verá</a:t>
            </a:r>
            <a:r>
              <a:rPr lang="en-US" sz="2800" dirty="0"/>
              <a:t> </a:t>
            </a:r>
            <a:r>
              <a:rPr lang="en-US" sz="2800" dirty="0" err="1"/>
              <a:t>detenida</a:t>
            </a:r>
            <a:r>
              <a:rPr lang="en-US" sz="2800" dirty="0"/>
              <a:t> la </a:t>
            </a:r>
            <a:r>
              <a:rPr lang="en-US" sz="2800" dirty="0" err="1"/>
              <a:t>extensión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posición</a:t>
            </a:r>
            <a:r>
              <a:rPr lang="en-US" sz="2800" dirty="0"/>
              <a:t> </a:t>
            </a:r>
            <a:r>
              <a:rPr lang="en-US" sz="2800" dirty="0" err="1"/>
              <a:t>distinta</a:t>
            </a:r>
            <a:r>
              <a:rPr lang="en-US" sz="2800" dirty="0"/>
              <a:t> del </a:t>
            </a:r>
            <a:r>
              <a:rPr lang="en-US" sz="2800" dirty="0" err="1"/>
              <a:t>mismo</a:t>
            </a:r>
            <a:r>
              <a:rPr lang="en-US" sz="2800" dirty="0"/>
              <a:t> </a:t>
            </a:r>
            <a:r>
              <a:rPr lang="en-US" sz="2800" dirty="0" err="1"/>
              <a:t>ddNTP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PLT </a:t>
            </a:r>
            <a:r>
              <a:rPr lang="en-US" sz="2800" dirty="0" err="1"/>
              <a:t>Habrá</a:t>
            </a:r>
            <a:r>
              <a:rPr lang="en-US" sz="2800" dirty="0"/>
              <a:t> </a:t>
            </a:r>
            <a:r>
              <a:rPr lang="en-US" sz="2800" dirty="0" err="1"/>
              <a:t>fragmentos</a:t>
            </a:r>
            <a:r>
              <a:rPr lang="en-US" sz="2800" dirty="0"/>
              <a:t> de </a:t>
            </a:r>
            <a:r>
              <a:rPr lang="en-US" sz="2800" dirty="0" err="1"/>
              <a:t>tamaños</a:t>
            </a:r>
            <a:r>
              <a:rPr lang="en-US" sz="2800" dirty="0"/>
              <a:t> </a:t>
            </a:r>
            <a:r>
              <a:rPr lang="en-US" sz="2800" dirty="0" err="1"/>
              <a:t>similares</a:t>
            </a:r>
            <a:r>
              <a:rPr lang="en-US" sz="2800" dirty="0"/>
              <a:t> </a:t>
            </a:r>
            <a:r>
              <a:rPr lang="en-US" sz="2800" dirty="0" err="1"/>
              <a:t>pero</a:t>
            </a:r>
            <a:r>
              <a:rPr lang="en-US" sz="2800" dirty="0"/>
              <a:t> </a:t>
            </a:r>
            <a:r>
              <a:rPr lang="en-US" sz="2800" dirty="0" err="1"/>
              <a:t>distintos</a:t>
            </a:r>
            <a:endParaRPr lang="en-US" sz="2800" dirty="0"/>
          </a:p>
        </p:txBody>
      </p:sp>
      <p:pic>
        <p:nvPicPr>
          <p:cNvPr id="6" name="Picture 2" descr="mage result for upra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2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Secuenciación</a:t>
            </a:r>
            <a:r>
              <a:rPr lang="en-US" sz="4000" dirty="0"/>
              <a:t> de </a:t>
            </a:r>
            <a:r>
              <a:rPr lang="en-US" sz="4000" dirty="0" err="1"/>
              <a:t>adn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46335" y="1032165"/>
            <a:ext cx="651166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Electroforésis</a:t>
            </a:r>
            <a:r>
              <a:rPr lang="en-US" sz="2800" dirty="0"/>
              <a:t> de </a:t>
            </a:r>
            <a:r>
              <a:rPr lang="en-US" sz="2800" dirty="0" err="1"/>
              <a:t>poliacrilamida</a:t>
            </a:r>
            <a:r>
              <a:rPr lang="en-US" sz="2800" dirty="0"/>
              <a:t> de </a:t>
            </a:r>
            <a:r>
              <a:rPr lang="en-US" sz="2800" dirty="0" err="1"/>
              <a:t>alta</a:t>
            </a:r>
            <a:r>
              <a:rPr lang="en-US" sz="2800" dirty="0"/>
              <a:t> </a:t>
            </a:r>
            <a:r>
              <a:rPr lang="en-US" sz="2800" dirty="0" err="1"/>
              <a:t>resolución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La </a:t>
            </a:r>
            <a:r>
              <a:rPr lang="en-US" sz="2800" dirty="0" err="1"/>
              <a:t>secuencia</a:t>
            </a:r>
            <a:r>
              <a:rPr lang="en-US" sz="2800" dirty="0"/>
              <a:t> de bases se deduce </a:t>
            </a:r>
            <a:r>
              <a:rPr lang="en-US" sz="2800" dirty="0" err="1"/>
              <a:t>leyendo</a:t>
            </a:r>
            <a:r>
              <a:rPr lang="en-US" sz="2800" dirty="0"/>
              <a:t> las bases de 5</a:t>
            </a:r>
            <a:r>
              <a:rPr lang="en-US" sz="2800" dirty="0">
                <a:sym typeface="Wingdings" pitchFamily="2" charset="2"/>
              </a:rPr>
              <a:t>3, </a:t>
            </a:r>
            <a:r>
              <a:rPr lang="en-US" sz="2800" dirty="0" err="1">
                <a:sym typeface="Wingdings" pitchFamily="2" charset="2"/>
              </a:rPr>
              <a:t>como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una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escalera</a:t>
            </a: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hlinkClick r:id="rId2"/>
              </a:rPr>
              <a:t>DNALC – Resources - Sanger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hlinkClick r:id="rId2"/>
              </a:rPr>
              <a:t>https://dnalc.org/resources/animations/sangerseq.html</a:t>
            </a:r>
            <a:endParaRPr lang="es-ES" sz="2800" dirty="0"/>
          </a:p>
          <a:p>
            <a:pPr>
              <a:lnSpc>
                <a:spcPct val="90000"/>
              </a:lnSpc>
              <a:defRPr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A5F5F7-9133-C047-A8C7-ECD9E07FE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42423"/>
            <a:ext cx="5124450" cy="5465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5A9C2F-58CC-3C43-BB6D-DA41C997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1" y="5921562"/>
            <a:ext cx="5124451" cy="749300"/>
          </a:xfrm>
          <a:prstGeom prst="rect">
            <a:avLst/>
          </a:prstGeom>
        </p:spPr>
      </p:pic>
      <p:pic>
        <p:nvPicPr>
          <p:cNvPr id="7" name="Picture 2" descr="mage result for uprag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7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F61A6-F285-E142-8E1F-CD0293C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905998" cy="1066800"/>
          </a:xfrm>
        </p:spPr>
        <p:txBody>
          <a:bodyPr>
            <a:normAutofit/>
          </a:bodyPr>
          <a:lstStyle/>
          <a:p>
            <a:r>
              <a:rPr lang="en-US" sz="4000" dirty="0" err="1"/>
              <a:t>Bioinformática</a:t>
            </a:r>
            <a:r>
              <a:rPr lang="en-US" sz="4000" dirty="0"/>
              <a:t> : </a:t>
            </a:r>
            <a:r>
              <a:rPr lang="en-US" sz="4000" dirty="0" err="1"/>
              <a:t>Herramientas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72629A-6278-224B-939C-A131CDCD7333}"/>
              </a:ext>
            </a:extLst>
          </p:cNvPr>
          <p:cNvSpPr/>
          <p:nvPr/>
        </p:nvSpPr>
        <p:spPr>
          <a:xfrm>
            <a:off x="346334" y="776355"/>
            <a:ext cx="11217016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Fuentes de </a:t>
            </a:r>
            <a:r>
              <a:rPr lang="en-US" sz="2800" dirty="0" err="1"/>
              <a:t>información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NCBI – Centro Nacional para </a:t>
            </a:r>
            <a:r>
              <a:rPr lang="en-US" sz="2800" dirty="0" err="1"/>
              <a:t>Información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Biotecnología</a:t>
            </a:r>
            <a:r>
              <a:rPr lang="en-US" sz="2800" dirty="0"/>
              <a:t>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Herramientas</a:t>
            </a:r>
            <a:r>
              <a:rPr lang="en-US" sz="2800" dirty="0"/>
              <a:t> para: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Búsqueda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Manipulación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Análisis</a:t>
            </a:r>
            <a:r>
              <a:rPr lang="en-US" sz="2800" dirty="0"/>
              <a:t> de </a:t>
            </a:r>
            <a:r>
              <a:rPr lang="en-US" sz="2800" dirty="0" err="1"/>
              <a:t>información</a:t>
            </a:r>
            <a:r>
              <a:rPr lang="en-US" sz="2800" dirty="0"/>
              <a:t> </a:t>
            </a:r>
            <a:r>
              <a:rPr lang="en-US" sz="2800" dirty="0" err="1"/>
              <a:t>científica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PUBMED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Estructura</a:t>
            </a:r>
            <a:r>
              <a:rPr lang="en-US" sz="2800" dirty="0"/>
              <a:t> Molecular y </a:t>
            </a:r>
            <a:r>
              <a:rPr lang="en-US" sz="2800" dirty="0" err="1"/>
              <a:t>secuencias</a:t>
            </a:r>
            <a:r>
              <a:rPr lang="en-US" sz="2800" dirty="0"/>
              <a:t> </a:t>
            </a:r>
            <a:r>
              <a:rPr lang="en-US" sz="2800" dirty="0" err="1"/>
              <a:t>genéticas</a:t>
            </a:r>
            <a:r>
              <a:rPr lang="en-US" sz="2800" dirty="0"/>
              <a:t> de </a:t>
            </a:r>
            <a:r>
              <a:rPr lang="en-US" sz="2800" dirty="0" err="1"/>
              <a:t>proteínas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42476E-F91D-7244-A4D7-EEF1FEC6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1148197"/>
            <a:ext cx="6730010" cy="1956953"/>
          </a:xfrm>
          <a:prstGeom prst="rect">
            <a:avLst/>
          </a:prstGeom>
        </p:spPr>
      </p:pic>
      <p:pic>
        <p:nvPicPr>
          <p:cNvPr id="7" name="Picture 2" descr="mage result for uprag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805209"/>
            <a:ext cx="1001485" cy="10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89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{9B41B094-141C-174E-A65D-BC67FB1340DB}tf10001063</Template>
  <TotalTime>160</TotalTime>
  <Words>1042</Words>
  <Application>Microsoft Macintosh PowerPoint</Application>
  <PresentationFormat>Widescreen</PresentationFormat>
  <Paragraphs>175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Century Gothic</vt:lpstr>
      <vt:lpstr>Mangal</vt:lpstr>
      <vt:lpstr>ＭＳ Ｐゴシック</vt:lpstr>
      <vt:lpstr>Wingdings</vt:lpstr>
      <vt:lpstr>Wingdings 2</vt:lpstr>
      <vt:lpstr>Arial</vt:lpstr>
      <vt:lpstr>Mesh</vt:lpstr>
      <vt:lpstr>Lab 5 Secuenciación de ADN y Bioinformática </vt:lpstr>
      <vt:lpstr>Objetivos</vt:lpstr>
      <vt:lpstr>introducción</vt:lpstr>
      <vt:lpstr>Secuenciación de adn</vt:lpstr>
      <vt:lpstr>Secuenciación de adn</vt:lpstr>
      <vt:lpstr>Secuenciación de adn</vt:lpstr>
      <vt:lpstr>Secuenciación de adn</vt:lpstr>
      <vt:lpstr>Secuenciación de adn</vt:lpstr>
      <vt:lpstr>Bioinformática : Herramientas</vt:lpstr>
      <vt:lpstr>Bioinformática : Herramientas</vt:lpstr>
      <vt:lpstr>  BLAST – Basic local alignment search tool</vt:lpstr>
      <vt:lpstr>Objetivo </vt:lpstr>
      <vt:lpstr>procedimiento </vt:lpstr>
      <vt:lpstr>procedimiento </vt:lpstr>
      <vt:lpstr>procedimiento </vt:lpstr>
      <vt:lpstr>procedimiento </vt:lpstr>
      <vt:lpstr>Resultados</vt:lpstr>
      <vt:lpstr>Descripción</vt:lpstr>
      <vt:lpstr>Alineamiento</vt:lpstr>
      <vt:lpstr>Resultados</vt:lpstr>
      <vt:lpstr>Preguntas de repaso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5 Secuenciación de ADN y Bioinformática </dc:title>
  <dc:creator>JOSE A. CARDE SERRANO</dc:creator>
  <cp:lastModifiedBy>Microsoft Office User</cp:lastModifiedBy>
  <cp:revision>18</cp:revision>
  <dcterms:created xsi:type="dcterms:W3CDTF">2019-02-17T23:12:43Z</dcterms:created>
  <dcterms:modified xsi:type="dcterms:W3CDTF">2019-03-24T05:05:27Z</dcterms:modified>
</cp:coreProperties>
</file>