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859" r:id="rId2"/>
    <p:sldMasterId id="2147483744" r:id="rId3"/>
    <p:sldMasterId id="2147483780" r:id="rId4"/>
    <p:sldMasterId id="2147483838" r:id="rId5"/>
    <p:sldMasterId id="2147483713" r:id="rId6"/>
    <p:sldMasterId id="2147483674" r:id="rId7"/>
    <p:sldMasterId id="2147483897" r:id="rId8"/>
    <p:sldMasterId id="2147483960" r:id="rId9"/>
  </p:sldMasterIdLst>
  <p:notesMasterIdLst>
    <p:notesMasterId r:id="rId84"/>
  </p:notesMasterIdLst>
  <p:handoutMasterIdLst>
    <p:handoutMasterId r:id="rId85"/>
  </p:handoutMasterIdLst>
  <p:sldIdLst>
    <p:sldId id="273" r:id="rId10"/>
    <p:sldId id="276" r:id="rId11"/>
    <p:sldId id="345" r:id="rId12"/>
    <p:sldId id="362" r:id="rId13"/>
    <p:sldId id="275" r:id="rId14"/>
    <p:sldId id="278" r:id="rId15"/>
    <p:sldId id="279" r:id="rId16"/>
    <p:sldId id="280" r:id="rId17"/>
    <p:sldId id="281" r:id="rId18"/>
    <p:sldId id="284" r:id="rId19"/>
    <p:sldId id="282" r:id="rId20"/>
    <p:sldId id="291" r:id="rId21"/>
    <p:sldId id="292" r:id="rId22"/>
    <p:sldId id="293" r:id="rId23"/>
    <p:sldId id="294" r:id="rId24"/>
    <p:sldId id="295" r:id="rId25"/>
    <p:sldId id="296" r:id="rId26"/>
    <p:sldId id="346" r:id="rId27"/>
    <p:sldId id="348" r:id="rId28"/>
    <p:sldId id="297" r:id="rId29"/>
    <p:sldId id="350" r:id="rId30"/>
    <p:sldId id="351" r:id="rId31"/>
    <p:sldId id="298" r:id="rId32"/>
    <p:sldId id="354" r:id="rId33"/>
    <p:sldId id="355" r:id="rId34"/>
    <p:sldId id="356" r:id="rId35"/>
    <p:sldId id="357" r:id="rId36"/>
    <p:sldId id="359" r:id="rId37"/>
    <p:sldId id="299" r:id="rId38"/>
    <p:sldId id="300" r:id="rId39"/>
    <p:sldId id="303" r:id="rId40"/>
    <p:sldId id="304" r:id="rId41"/>
    <p:sldId id="305" r:id="rId42"/>
    <p:sldId id="306" r:id="rId43"/>
    <p:sldId id="307" r:id="rId44"/>
    <p:sldId id="308" r:id="rId45"/>
    <p:sldId id="361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31" r:id="rId67"/>
    <p:sldId id="332" r:id="rId68"/>
    <p:sldId id="400" r:id="rId69"/>
    <p:sldId id="333" r:id="rId70"/>
    <p:sldId id="401" r:id="rId71"/>
    <p:sldId id="334" r:id="rId72"/>
    <p:sldId id="335" r:id="rId73"/>
    <p:sldId id="402" r:id="rId74"/>
    <p:sldId id="336" r:id="rId75"/>
    <p:sldId id="338" r:id="rId76"/>
    <p:sldId id="339" r:id="rId77"/>
    <p:sldId id="340" r:id="rId78"/>
    <p:sldId id="341" r:id="rId79"/>
    <p:sldId id="342" r:id="rId80"/>
    <p:sldId id="403" r:id="rId81"/>
    <p:sldId id="344" r:id="rId82"/>
    <p:sldId id="343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360">
          <p15:clr>
            <a:srgbClr val="A4A3A4"/>
          </p15:clr>
        </p15:guide>
        <p15:guide id="5" pos="5616">
          <p15:clr>
            <a:srgbClr val="A4A3A4"/>
          </p15:clr>
        </p15:guide>
        <p15:guide id="6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00"/>
    <a:srgbClr val="214E91"/>
    <a:srgbClr val="085367"/>
    <a:srgbClr val="6A6A6A"/>
    <a:srgbClr val="E66618"/>
    <a:srgbClr val="307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86475" autoAdjust="0"/>
  </p:normalViewPr>
  <p:slideViewPr>
    <p:cSldViewPr>
      <p:cViewPr varScale="1">
        <p:scale>
          <a:sx n="114" d="100"/>
          <a:sy n="114" d="100"/>
        </p:scale>
        <p:origin x="224" y="176"/>
      </p:cViewPr>
      <p:guideLst>
        <p:guide orient="horz" pos="3408"/>
        <p:guide orient="horz" pos="3600"/>
        <p:guide orient="horz" pos="912"/>
        <p:guide orient="horz" pos="3360"/>
        <p:guide pos="5616"/>
        <p:guide pos="432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CCBF-31CF-4FCA-A5B4-50142834420A}" type="datetimeFigureOut">
              <a:rPr lang="en-US" smtClean="0"/>
              <a:t>8/9/19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5618-5249-4F12-80E4-2F3A0FD1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0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B720-C9F6-4BFC-BC5C-B1B8D70204DA}" type="datetimeFigureOut">
              <a:rPr lang="en-US" smtClean="0"/>
              <a:t>8/9/19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03D02-7E89-4EBF-B123-9C334E1BF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42CC936D-53DD-5C44-B342-AF4BAE3891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EB3013-6F60-1747-8F78-80015246978C}" type="slidenum">
              <a:rPr lang="en-US" altLang="en-US" smtClean="0">
                <a:solidFill>
                  <a:srgbClr val="000000"/>
                </a:solidFill>
                <a:latin typeface="Times" pitchFamily="2" charset="0"/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49E24882-4625-894C-9CD1-4C47B88CD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C47081D-9971-4D49-9DB5-4D23C821D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956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0ACB70BD-2C3C-CE40-B7F1-4F7015534F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64F3CF-34B9-E84C-BE2A-AAACC587B2F1}" type="slidenum">
              <a:rPr lang="en-US" altLang="en-US" smtClean="0">
                <a:solidFill>
                  <a:srgbClr val="000000"/>
                </a:solidFill>
                <a:latin typeface="Times" pitchFamily="2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97C5C0EC-17D4-FB4C-8F9D-233A0AD24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20071DA-FE08-2C4E-9A65-075454DB6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759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70F68512-F1BF-8D46-A6EA-501AF7ECC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CE20A8-A37F-4149-9275-F71A3902B1EE}" type="slidenum">
              <a:rPr lang="en-US" altLang="en-US" smtClean="0">
                <a:solidFill>
                  <a:srgbClr val="000000"/>
                </a:solidFill>
                <a:latin typeface="Times" pitchFamily="2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AA1922AE-4A58-DD41-8121-BF782C1AC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D8EAF9B-7C2E-5F40-AEC1-0BEEC5199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6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68D36E58-55C4-9B41-8ABB-AB57D0ECC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F29ED3-D33A-064A-8BA8-EA6043BF4952}" type="slidenum">
              <a:rPr lang="en-US" altLang="en-US" smtClean="0">
                <a:solidFill>
                  <a:srgbClr val="000000"/>
                </a:solidFill>
                <a:latin typeface="Times" pitchFamily="2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87DBA9A2-BE47-B348-A97E-9EB12C437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AF4C451-37F2-9544-82A4-3C706E0FD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92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560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605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01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Six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533400" y="106680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01168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533400" y="2880360"/>
            <a:ext cx="8153400" cy="685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533400" y="367284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533400" y="4617720"/>
            <a:ext cx="8153400" cy="9144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533400" y="563880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2023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12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159416" y="1066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59416" y="19812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159416" y="28956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159416" y="38100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159416" y="47244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59416" y="5638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8"/>
          </p:nvPr>
        </p:nvSpPr>
        <p:spPr>
          <a:xfrm>
            <a:off x="4800600" y="1066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 dirty="0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9"/>
          </p:nvPr>
        </p:nvSpPr>
        <p:spPr>
          <a:xfrm>
            <a:off x="4800600" y="19812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0"/>
          </p:nvPr>
        </p:nvSpPr>
        <p:spPr>
          <a:xfrm>
            <a:off x="4800600" y="28956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3" name="Content Placeholder 10"/>
          <p:cNvSpPr>
            <a:spLocks noGrp="1"/>
          </p:cNvSpPr>
          <p:nvPr>
            <p:ph sz="quarter" idx="21"/>
          </p:nvPr>
        </p:nvSpPr>
        <p:spPr>
          <a:xfrm>
            <a:off x="4800600" y="38100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2"/>
          </p:nvPr>
        </p:nvSpPr>
        <p:spPr>
          <a:xfrm>
            <a:off x="4800600" y="47244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7" name="Content Placeholder 12"/>
          <p:cNvSpPr>
            <a:spLocks noGrp="1"/>
          </p:cNvSpPr>
          <p:nvPr>
            <p:ph sz="quarter" idx="23"/>
          </p:nvPr>
        </p:nvSpPr>
        <p:spPr>
          <a:xfrm>
            <a:off x="4800600" y="5638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75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98054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11879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5612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87407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48068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0198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5873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4999894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97504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9100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510540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3266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1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1987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4675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62655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8100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4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5" hasCustomPrompt="1"/>
          </p:nvPr>
        </p:nvSpPr>
        <p:spPr>
          <a:xfrm>
            <a:off x="6473952" y="6705599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7047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52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0480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48006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5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0280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5146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8100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50292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7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88451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17932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06324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394716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483108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57200" y="57150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9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51072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3682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66344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66344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66344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20"/>
          </p:nvPr>
        </p:nvSpPr>
        <p:spPr>
          <a:xfrm>
            <a:off x="45720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idx="21"/>
          </p:nvPr>
        </p:nvSpPr>
        <p:spPr>
          <a:xfrm>
            <a:off x="466344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idx="22"/>
          </p:nvPr>
        </p:nvSpPr>
        <p:spPr>
          <a:xfrm>
            <a:off x="45720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23"/>
          </p:nvPr>
        </p:nvSpPr>
        <p:spPr>
          <a:xfrm>
            <a:off x="466344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24"/>
          </p:nvPr>
        </p:nvSpPr>
        <p:spPr>
          <a:xfrm>
            <a:off x="45720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25"/>
          </p:nvPr>
        </p:nvSpPr>
        <p:spPr>
          <a:xfrm>
            <a:off x="466344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2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38164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1940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27324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50556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357063" y="59960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20792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502643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85390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916435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7512" y="5081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57950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6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026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833503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638800" y="381000"/>
            <a:ext cx="32766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80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92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1066800" y="1524000"/>
            <a:ext cx="7048500" cy="1470025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066800" y="29718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723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Slide 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22313" y="2643186"/>
            <a:ext cx="7202487" cy="1362075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722313" y="1143000"/>
            <a:ext cx="72024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315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0668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6294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701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949214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656260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8229600" cy="5410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109974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755641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11237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074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sp>
        <p:nvSpPr>
          <p:cNvPr id="13" name="Red Bar"/>
          <p:cNvSpPr/>
          <p:nvPr userDrawn="1"/>
        </p:nvSpPr>
        <p:spPr>
          <a:xfrm>
            <a:off x="0" y="6248400"/>
            <a:ext cx="9144000" cy="503767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MH Tagline" descr="Tagline: Because learning changes everything.™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" y="6351925"/>
            <a:ext cx="3223119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33" r:id="rId5"/>
    <p:sldLayoutId id="2147483734" r:id="rId6"/>
    <p:sldLayoutId id="214748391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pic>
        <p:nvPicPr>
          <p:cNvPr id="2" name="MH Tagline" descr="Tag line: Because learning changes everything™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775"/>
            <a:ext cx="33718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11925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96" r:id="rId2"/>
    <p:sldLayoutId id="2147483965" r:id="rId3"/>
    <p:sldLayoutId id="2147483753" r:id="rId4"/>
    <p:sldLayoutId id="2147483908" r:id="rId5"/>
    <p:sldLayoutId id="2147483950" r:id="rId6"/>
    <p:sldLayoutId id="2147483757" r:id="rId7"/>
    <p:sldLayoutId id="2147483877" r:id="rId8"/>
    <p:sldLayoutId id="2147483761" r:id="rId9"/>
    <p:sldLayoutId id="214748380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 descr="©McGraw-Hill Education&#10;"/>
          <p:cNvSpPr txBox="1">
            <a:spLocks/>
          </p:cNvSpPr>
          <p:nvPr userDrawn="1"/>
        </p:nvSpPr>
        <p:spPr>
          <a:xfrm>
            <a:off x="0" y="6705600"/>
            <a:ext cx="155448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2019 McGraw-Hill Education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86800" y="0"/>
            <a:ext cx="457200" cy="3657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13B531D6-C057-4D72-ACFC-846878A09338}" type="slidenum">
              <a:rPr lang="en-US" sz="1400" smtClean="0"/>
              <a:pPr algn="ct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330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71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 descr="©McGraw-Hill Education&#10;"/>
          <p:cNvSpPr txBox="1"/>
          <p:nvPr userDrawn="1"/>
        </p:nvSpPr>
        <p:spPr>
          <a:xfrm>
            <a:off x="0" y="6642556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6A6A6A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85764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Copyright" descr="©McGraw-Hill Education.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52010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7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MH BG Image"/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44" b="27282"/>
          <a:stretch/>
        </p:blipFill>
        <p:spPr>
          <a:xfrm>
            <a:off x="461821" y="1943668"/>
            <a:ext cx="8682180" cy="4914333"/>
          </a:xfrm>
          <a:prstGeom prst="rect">
            <a:avLst/>
          </a:prstGeom>
        </p:spPr>
      </p:pic>
      <p:sp>
        <p:nvSpPr>
          <p:cNvPr id="8" name="Copyright" descr="©McGraw-Hill Education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636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7827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6" r:id="rId2"/>
    <p:sldLayoutId id="214748375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3665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4572000" cy="2590800"/>
          </a:xfrm>
        </p:spPr>
        <p:txBody>
          <a:bodyPr/>
          <a:lstStyle/>
          <a:p>
            <a:r>
              <a:rPr lang="en-US" sz="5000" b="1" spc="100" dirty="0">
                <a:solidFill>
                  <a:srgbClr val="214E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 &amp; Physiology</a:t>
            </a:r>
            <a:b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spc="1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INTEGRATIVE APPROACH</a:t>
            </a:r>
            <a:b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Edition</a:t>
            </a:r>
          </a:p>
        </p:txBody>
      </p:sp>
      <p:sp>
        <p:nvSpPr>
          <p:cNvPr id="2" name="Subtitle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4572000" cy="1219200"/>
          </a:xfrm>
        </p:spPr>
        <p:txBody>
          <a:bodyPr/>
          <a:lstStyle/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Michael P. McKinley</a:t>
            </a: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Valerie Dean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O’Loughlin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Theresa Stouter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Bidle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</p:txBody>
      </p:sp>
      <p:pic>
        <p:nvPicPr>
          <p:cNvPr id="8" name="Picture 3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1" y="228599"/>
            <a:ext cx="4317359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5945555"/>
            <a:ext cx="7772400" cy="215444"/>
          </a:xfrm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See separate PowerPoint slides for all figures and tables pre-inserted into PowerPoint without notes.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</p:spPr>
        <p:txBody>
          <a:bodyPr/>
          <a:lstStyle/>
          <a:p>
            <a:pPr lvl="0"/>
            <a:r>
              <a:rPr lang="en-US" dirty="0"/>
              <a:t>© 2019 McGraw-Hill Education. All rights reserved. Authorized only for instructor use in the classroom.  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41476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</a:t>
            </a:r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Fisiología</a:t>
            </a:r>
            <a:r>
              <a:rPr lang="en-US" dirty="0"/>
              <a:t> - </a:t>
            </a:r>
            <a:r>
              <a:rPr lang="en-US" dirty="0" err="1"/>
              <a:t>Integración</a:t>
            </a:r>
            <a:endParaRPr lang="en-US" sz="3600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err="1">
                <a:cs typeface="Times New Roman" pitchFamily="18" charset="0"/>
              </a:rPr>
              <a:t>Estan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interrelacionadas</a:t>
            </a:r>
            <a:endParaRPr lang="en-US" altLang="en-US" sz="2800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Integrándolas</a:t>
            </a:r>
            <a:r>
              <a:rPr lang="en-US" altLang="en-US" sz="2400" dirty="0">
                <a:cs typeface="Times New Roman" pitchFamily="18" charset="0"/>
              </a:rPr>
              <a:t> es la major forma de </a:t>
            </a:r>
            <a:r>
              <a:rPr lang="en-US" altLang="en-US" sz="2400" dirty="0" err="1">
                <a:cs typeface="Times New Roman" pitchFamily="18" charset="0"/>
              </a:rPr>
              <a:t>aprender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Usan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información</a:t>
            </a:r>
            <a:r>
              <a:rPr lang="en-US" altLang="en-US" sz="2400" dirty="0">
                <a:cs typeface="Times New Roman" pitchFamily="18" charset="0"/>
              </a:rPr>
              <a:t> una de la </a:t>
            </a:r>
            <a:r>
              <a:rPr lang="en-US" altLang="en-US" sz="2400" dirty="0" err="1">
                <a:cs typeface="Times New Roman" pitchFamily="18" charset="0"/>
              </a:rPr>
              <a:t>otra</a:t>
            </a:r>
            <a:endParaRPr lang="en-US" altLang="en-US" sz="2400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Estructuras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anatómicas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tienen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diseño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apropiados</a:t>
            </a:r>
            <a:r>
              <a:rPr lang="en-US" altLang="en-US" sz="2400" dirty="0">
                <a:cs typeface="Times New Roman" pitchFamily="18" charset="0"/>
              </a:rPr>
              <a:t> para </a:t>
            </a:r>
            <a:r>
              <a:rPr lang="en-US" altLang="en-US" sz="2400" dirty="0" err="1">
                <a:cs typeface="Times New Roman" pitchFamily="18" charset="0"/>
              </a:rPr>
              <a:t>su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función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específica</a:t>
            </a:r>
            <a:endParaRPr lang="en-US" altLang="en-US" sz="2400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Conociendo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función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algo</a:t>
            </a:r>
            <a:r>
              <a:rPr lang="en-US" altLang="en-US" sz="2400" dirty="0">
                <a:cs typeface="Times New Roman" pitchFamily="18" charset="0"/>
              </a:rPr>
              <a:t>, se </a:t>
            </a:r>
            <a:r>
              <a:rPr lang="en-US" altLang="en-US" sz="2400" dirty="0" err="1">
                <a:cs typeface="Times New Roman" pitchFamily="18" charset="0"/>
              </a:rPr>
              <a:t>puede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comprender</a:t>
            </a:r>
            <a:r>
              <a:rPr lang="en-US" altLang="en-US" sz="2400" dirty="0">
                <a:cs typeface="Times New Roman" pitchFamily="18" charset="0"/>
              </a:rPr>
              <a:t> major el </a:t>
            </a:r>
            <a:r>
              <a:rPr lang="en-US" altLang="en-US" sz="2400" dirty="0" err="1">
                <a:cs typeface="Times New Roman" pitchFamily="18" charset="0"/>
              </a:rPr>
              <a:t>porque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esa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estructura</a:t>
            </a:r>
            <a:endParaRPr lang="en-US" altLang="en-US" sz="2400" dirty="0">
              <a:cs typeface="Times New Roman" pitchFamily="18" charset="0"/>
            </a:endParaRPr>
          </a:p>
          <a:p>
            <a:pPr lvl="1"/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4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080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sabemos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0500" y="457200"/>
            <a:ext cx="8763000" cy="5303520"/>
          </a:xfrm>
        </p:spPr>
        <p:txBody>
          <a:bodyPr/>
          <a:lstStyle/>
          <a:p>
            <a:pPr marL="548640" indent="-548640">
              <a:buFont typeface="Calibri" pitchFamily="34" charset="0"/>
              <a:buAutoNum type="arabicPeriod"/>
            </a:pPr>
            <a:r>
              <a:rPr lang="en-US" altLang="en-US" sz="2400" b="1" dirty="0" err="1">
                <a:cs typeface="Times New Roman" pitchFamily="18" charset="0"/>
              </a:rPr>
              <a:t>Sobre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anatomía</a:t>
            </a:r>
            <a:r>
              <a:rPr lang="en-US" altLang="en-US" sz="2400" b="1" dirty="0">
                <a:cs typeface="Times New Roman" pitchFamily="18" charset="0"/>
              </a:rPr>
              <a:t> y </a:t>
            </a:r>
            <a:r>
              <a:rPr lang="en-US" altLang="en-US" sz="2400" b="1" dirty="0" err="1">
                <a:cs typeface="Times New Roman" pitchFamily="18" charset="0"/>
              </a:rPr>
              <a:t>fisiología</a:t>
            </a:r>
            <a:r>
              <a:rPr lang="en-US" altLang="en-US" sz="2400" b="1" dirty="0">
                <a:cs typeface="Times New Roman" pitchFamily="18" charset="0"/>
              </a:rPr>
              <a:t> se </a:t>
            </a:r>
            <a:r>
              <a:rPr lang="en-US" altLang="en-US" sz="2400" b="1" dirty="0" err="1">
                <a:cs typeface="Times New Roman" pitchFamily="18" charset="0"/>
              </a:rPr>
              <a:t>puede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decir</a:t>
            </a:r>
            <a:r>
              <a:rPr lang="en-US" altLang="en-US" sz="2400" b="1" dirty="0">
                <a:cs typeface="Times New Roman" pitchFamily="18" charset="0"/>
              </a:rPr>
              <a:t>:</a:t>
            </a:r>
          </a:p>
          <a:p>
            <a:pPr marL="514350" indent="-514350">
              <a:buAutoNum type="alphaLcPeriod"/>
            </a:pPr>
            <a:r>
              <a:rPr lang="en-US" altLang="en-US" sz="2000" dirty="0">
                <a:cs typeface="Times New Roman" pitchFamily="18" charset="0"/>
              </a:rPr>
              <a:t>Una es mas </a:t>
            </a:r>
            <a:r>
              <a:rPr lang="en-US" altLang="en-US" sz="2000" dirty="0" err="1">
                <a:cs typeface="Times New Roman" pitchFamily="18" charset="0"/>
              </a:rPr>
              <a:t>importante</a:t>
            </a:r>
            <a:r>
              <a:rPr lang="en-US" altLang="en-US" sz="2000" dirty="0">
                <a:cs typeface="Times New Roman" pitchFamily="18" charset="0"/>
              </a:rPr>
              <a:t> que a </a:t>
            </a:r>
            <a:r>
              <a:rPr lang="en-US" altLang="en-US" sz="2000" dirty="0" err="1">
                <a:cs typeface="Times New Roman" pitchFamily="18" charset="0"/>
              </a:rPr>
              <a:t>otra</a:t>
            </a:r>
            <a:r>
              <a:rPr lang="en-US" altLang="en-US" sz="2000" dirty="0">
                <a:cs typeface="Times New Roman" pitchFamily="18" charset="0"/>
              </a:rPr>
              <a:t> </a:t>
            </a:r>
          </a:p>
          <a:p>
            <a:pPr marL="514350" indent="-514350">
              <a:buAutoNum type="alphaLcPeriod"/>
            </a:pPr>
            <a:r>
              <a:rPr lang="en-US" altLang="en-US" sz="2000" dirty="0">
                <a:cs typeface="Times New Roman" pitchFamily="18" charset="0"/>
              </a:rPr>
              <a:t>Una es </a:t>
            </a:r>
            <a:r>
              <a:rPr lang="en-US" altLang="en-US" sz="2000" dirty="0" err="1">
                <a:cs typeface="Times New Roman" pitchFamily="18" charset="0"/>
              </a:rPr>
              <a:t>más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díficil</a:t>
            </a:r>
            <a:r>
              <a:rPr lang="en-US" altLang="en-US" sz="2000" dirty="0">
                <a:cs typeface="Times New Roman" pitchFamily="18" charset="0"/>
              </a:rPr>
              <a:t> que la </a:t>
            </a:r>
            <a:r>
              <a:rPr lang="en-US" altLang="en-US" sz="2000" dirty="0" err="1">
                <a:cs typeface="Times New Roman" pitchFamily="18" charset="0"/>
              </a:rPr>
              <a:t>otra</a:t>
            </a:r>
            <a:endParaRPr lang="en-US" altLang="en-US" sz="2000" dirty="0"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altLang="en-US" sz="2000" dirty="0">
                <a:cs typeface="Times New Roman" pitchFamily="18" charset="0"/>
              </a:rPr>
              <a:t>Una </a:t>
            </a:r>
            <a:r>
              <a:rPr lang="en-US" altLang="en-US" sz="2000" dirty="0" err="1">
                <a:cs typeface="Times New Roman" pitchFamily="18" charset="0"/>
              </a:rPr>
              <a:t>determina</a:t>
            </a:r>
            <a:r>
              <a:rPr lang="en-US" altLang="en-US" sz="2000" dirty="0">
                <a:cs typeface="Times New Roman" pitchFamily="18" charset="0"/>
              </a:rPr>
              <a:t> lo que es la </a:t>
            </a:r>
            <a:r>
              <a:rPr lang="en-US" altLang="en-US" sz="2000" dirty="0" err="1">
                <a:cs typeface="Times New Roman" pitchFamily="18" charset="0"/>
              </a:rPr>
              <a:t>otra</a:t>
            </a:r>
            <a:endParaRPr lang="en-US" altLang="en-US" sz="2000" dirty="0"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altLang="en-US" sz="2000" dirty="0">
                <a:cs typeface="Times New Roman" pitchFamily="18" charset="0"/>
              </a:rPr>
              <a:t>Una se </a:t>
            </a:r>
            <a:r>
              <a:rPr lang="en-US" altLang="en-US" sz="2000" dirty="0" err="1">
                <a:cs typeface="Times New Roman" pitchFamily="18" charset="0"/>
              </a:rPr>
              <a:t>relaciona</a:t>
            </a:r>
            <a:r>
              <a:rPr lang="en-US" altLang="en-US" sz="2000" dirty="0">
                <a:cs typeface="Times New Roman" pitchFamily="18" charset="0"/>
              </a:rPr>
              <a:t> a la </a:t>
            </a:r>
            <a:r>
              <a:rPr lang="en-US" altLang="en-US" sz="2000" dirty="0" err="1">
                <a:cs typeface="Times New Roman" pitchFamily="18" charset="0"/>
              </a:rPr>
              <a:t>otra</a:t>
            </a:r>
            <a:r>
              <a:rPr lang="en-US" altLang="en-US" sz="2000" dirty="0">
                <a:cs typeface="Times New Roman" pitchFamily="18" charset="0"/>
              </a:rPr>
              <a:t> y </a:t>
            </a:r>
            <a:r>
              <a:rPr lang="en-US" altLang="en-US" sz="2000" dirty="0" err="1">
                <a:cs typeface="Times New Roman" pitchFamily="18" charset="0"/>
              </a:rPr>
              <a:t>visceversa</a:t>
            </a:r>
            <a:endParaRPr lang="en-US" altLang="en-US" sz="2000" dirty="0">
              <a:cs typeface="Times New Roman" pitchFamily="18" charset="0"/>
            </a:endParaRPr>
          </a:p>
          <a:p>
            <a:r>
              <a:rPr lang="en-US" altLang="en-US" sz="2400" b="1" dirty="0">
                <a:cs typeface="Times New Roman" pitchFamily="18" charset="0"/>
              </a:rPr>
              <a:t>2. La </a:t>
            </a:r>
            <a:r>
              <a:rPr lang="en-US" altLang="en-US" sz="2400" b="1" dirty="0" err="1">
                <a:cs typeface="Times New Roman" pitchFamily="18" charset="0"/>
              </a:rPr>
              <a:t>rama</a:t>
            </a:r>
            <a:r>
              <a:rPr lang="en-US" altLang="en-US" sz="2400" b="1" dirty="0">
                <a:cs typeface="Times New Roman" pitchFamily="18" charset="0"/>
              </a:rPr>
              <a:t> de la </a:t>
            </a:r>
            <a:r>
              <a:rPr lang="en-US" altLang="en-US" sz="2400" b="1" dirty="0" err="1">
                <a:cs typeface="Times New Roman" pitchFamily="18" charset="0"/>
              </a:rPr>
              <a:t>fisiología</a:t>
            </a:r>
            <a:r>
              <a:rPr lang="en-US" altLang="en-US" sz="2400" b="1" dirty="0">
                <a:cs typeface="Times New Roman" pitchFamily="18" charset="0"/>
              </a:rPr>
              <a:t> que </a:t>
            </a:r>
            <a:r>
              <a:rPr lang="en-US" altLang="en-US" sz="2400" b="1" dirty="0" err="1">
                <a:cs typeface="Times New Roman" pitchFamily="18" charset="0"/>
              </a:rPr>
              <a:t>estudia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como</a:t>
            </a:r>
            <a:r>
              <a:rPr lang="en-US" altLang="en-US" sz="2400" b="1" dirty="0">
                <a:cs typeface="Times New Roman" pitchFamily="18" charset="0"/>
              </a:rPr>
              <a:t> se </a:t>
            </a:r>
            <a:r>
              <a:rPr lang="en-US" altLang="en-US" sz="2400" b="1" dirty="0" err="1">
                <a:cs typeface="Times New Roman" pitchFamily="18" charset="0"/>
              </a:rPr>
              <a:t>contrae</a:t>
            </a:r>
            <a:r>
              <a:rPr lang="en-US" altLang="en-US" sz="2400" b="1" dirty="0">
                <a:cs typeface="Times New Roman" pitchFamily="18" charset="0"/>
              </a:rPr>
              <a:t> el </a:t>
            </a:r>
            <a:r>
              <a:rPr lang="en-US" altLang="en-US" sz="2400" b="1" dirty="0" err="1">
                <a:cs typeface="Times New Roman" pitchFamily="18" charset="0"/>
              </a:rPr>
              <a:t>corazón</a:t>
            </a:r>
            <a:r>
              <a:rPr lang="en-US" altLang="en-US" sz="2400" b="1" dirty="0">
                <a:cs typeface="Times New Roman" pitchFamily="18" charset="0"/>
              </a:rPr>
              <a:t> bajo </a:t>
            </a:r>
            <a:r>
              <a:rPr lang="en-US" altLang="en-US" sz="2400" b="1" dirty="0" err="1">
                <a:cs typeface="Times New Roman" pitchFamily="18" charset="0"/>
              </a:rPr>
              <a:t>estimulación</a:t>
            </a:r>
            <a:r>
              <a:rPr lang="en-US" altLang="en-US" sz="2400" b="1" dirty="0">
                <a:cs typeface="Times New Roman" pitchFamily="18" charset="0"/>
              </a:rPr>
              <a:t> neural para </a:t>
            </a:r>
            <a:r>
              <a:rPr lang="en-US" altLang="en-US" sz="2400" b="1" dirty="0" err="1">
                <a:cs typeface="Times New Roman" pitchFamily="18" charset="0"/>
              </a:rPr>
              <a:t>bombear</a:t>
            </a:r>
            <a:r>
              <a:rPr lang="en-US" altLang="en-US" sz="2400" b="1" dirty="0">
                <a:cs typeface="Times New Roman" pitchFamily="18" charset="0"/>
              </a:rPr>
              <a:t> la </a:t>
            </a:r>
            <a:r>
              <a:rPr lang="en-US" altLang="en-US" sz="2400" b="1" dirty="0" err="1">
                <a:cs typeface="Times New Roman" pitchFamily="18" charset="0"/>
              </a:rPr>
              <a:t>sangre</a:t>
            </a:r>
            <a:r>
              <a:rPr lang="en-US" altLang="en-US" sz="2400" b="1" dirty="0">
                <a:cs typeface="Times New Roman" pitchFamily="18" charset="0"/>
              </a:rPr>
              <a:t> es:</a:t>
            </a:r>
          </a:p>
          <a:p>
            <a:pPr marL="514350" indent="-514350">
              <a:buAutoNum type="alphaLcPeriod"/>
            </a:pPr>
            <a:r>
              <a:rPr lang="en-US" altLang="en-US" sz="2000" dirty="0" err="1">
                <a:solidFill>
                  <a:srgbClr val="000000"/>
                </a:solidFill>
                <a:cs typeface="Times New Roman" pitchFamily="18" charset="0"/>
              </a:rPr>
              <a:t>Neurología</a:t>
            </a:r>
            <a:endParaRPr lang="en-US" altLang="en-US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altLang="en-US" sz="2000" dirty="0">
                <a:solidFill>
                  <a:srgbClr val="000000"/>
                </a:solidFill>
                <a:cs typeface="Times New Roman" pitchFamily="18" charset="0"/>
              </a:rPr>
              <a:t>muscular</a:t>
            </a:r>
          </a:p>
          <a:p>
            <a:pPr marL="514350" indent="-514350">
              <a:buAutoNum type="alphaLcPeriod"/>
            </a:pPr>
            <a:r>
              <a:rPr lang="en-US" altLang="en-US" sz="2000" dirty="0">
                <a:solidFill>
                  <a:srgbClr val="000000"/>
                </a:solidFill>
                <a:cs typeface="Times New Roman" pitchFamily="18" charset="0"/>
              </a:rPr>
              <a:t>Cardiovascular</a:t>
            </a:r>
          </a:p>
          <a:p>
            <a:pPr marL="514350" indent="-514350">
              <a:buAutoNum type="alphaLcPeriod"/>
            </a:pPr>
            <a:r>
              <a:rPr lang="en-US" altLang="en-US" sz="2000" dirty="0" err="1">
                <a:solidFill>
                  <a:srgbClr val="000000"/>
                </a:solidFill>
                <a:cs typeface="Times New Roman" pitchFamily="18" charset="0"/>
              </a:rPr>
              <a:t>respiratoria</a:t>
            </a:r>
            <a:endParaRPr lang="en-US" altLang="en-US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55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1.4a </a:t>
            </a:r>
            <a:r>
              <a:rPr lang="en-US" dirty="0" err="1"/>
              <a:t>Características</a:t>
            </a:r>
            <a:r>
              <a:rPr lang="en-US" dirty="0"/>
              <a:t> de la </a:t>
            </a:r>
            <a:r>
              <a:rPr lang="en-US" dirty="0" err="1"/>
              <a:t>vida</a:t>
            </a:r>
            <a:endParaRPr lang="en-US" sz="36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2800" b="1" dirty="0" err="1">
                <a:cs typeface="Times New Roman" pitchFamily="18" charset="0"/>
              </a:rPr>
              <a:t>Organización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sz="2800" dirty="0">
                <a:cs typeface="Times New Roman" pitchFamily="18" charset="0"/>
              </a:rPr>
              <a:t> - De lo simple a lo </a:t>
            </a:r>
            <a:r>
              <a:rPr lang="en-US" altLang="en-US" sz="2800" dirty="0" err="1">
                <a:cs typeface="Times New Roman" pitchFamily="18" charset="0"/>
              </a:rPr>
              <a:t>complejo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en-US" sz="2800" b="1" dirty="0" err="1">
                <a:cs typeface="Times New Roman" pitchFamily="18" charset="0"/>
              </a:rPr>
              <a:t>Metabolismo</a:t>
            </a:r>
            <a:r>
              <a:rPr lang="en-US" altLang="en-US" sz="2800" b="1" dirty="0">
                <a:cs typeface="Times New Roman" pitchFamily="18" charset="0"/>
              </a:rPr>
              <a:t>—</a:t>
            </a:r>
            <a:r>
              <a:rPr lang="en-US" altLang="en-US" sz="2800" dirty="0" err="1">
                <a:cs typeface="Times New Roman" pitchFamily="18" charset="0"/>
              </a:rPr>
              <a:t>suma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todas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reacciones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químicas</a:t>
            </a:r>
            <a:r>
              <a:rPr lang="en-US" altLang="en-US" sz="2800" dirty="0">
                <a:cs typeface="Times New Roman" pitchFamily="18" charset="0"/>
              </a:rPr>
              <a:t> de la </a:t>
            </a:r>
            <a:r>
              <a:rPr lang="en-US" altLang="en-US" sz="2800" dirty="0" err="1">
                <a:cs typeface="Times New Roman" pitchFamily="18" charset="0"/>
              </a:rPr>
              <a:t>célula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Anabolismo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</a:rPr>
              <a:t>—</a:t>
            </a:r>
            <a:r>
              <a:rPr lang="en-US" altLang="en-US" sz="2400" dirty="0" err="1">
                <a:cs typeface="Times New Roman" pitchFamily="18" charset="0"/>
              </a:rPr>
              <a:t>micromoléculas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macromoléculas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b="1" dirty="0" err="1">
                <a:cs typeface="Times New Roman" pitchFamily="18" charset="0"/>
              </a:rPr>
              <a:t>Catabolismo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—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itchFamily="34" charset="-128"/>
              </a:rPr>
              <a:t>macromoléculas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 a </a:t>
            </a:r>
            <a:r>
              <a:rPr lang="en-US" altLang="en-US" sz="2400" dirty="0" err="1">
                <a:solidFill>
                  <a:srgbClr val="000000"/>
                </a:solidFill>
                <a:ea typeface="ＭＳ Ｐゴシック" pitchFamily="34" charset="-128"/>
              </a:rPr>
              <a:t>micromoléculas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en-US" sz="2800" b="1" dirty="0" err="1">
                <a:cs typeface="Times New Roman" pitchFamily="18" charset="0"/>
              </a:rPr>
              <a:t>Crecimiento</a:t>
            </a:r>
            <a:r>
              <a:rPr lang="en-US" altLang="en-US" sz="2800" b="1" dirty="0">
                <a:cs typeface="Times New Roman" pitchFamily="18" charset="0"/>
              </a:rPr>
              <a:t> y </a:t>
            </a:r>
            <a:r>
              <a:rPr lang="en-US" altLang="en-US" sz="2800" b="1" dirty="0" err="1">
                <a:cs typeface="Times New Roman" pitchFamily="18" charset="0"/>
              </a:rPr>
              <a:t>desarrollo</a:t>
            </a: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Aumento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numero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células</a:t>
            </a:r>
            <a:r>
              <a:rPr lang="en-US" altLang="en-US" sz="2400" dirty="0">
                <a:cs typeface="Times New Roman" pitchFamily="18" charset="0"/>
              </a:rPr>
              <a:t> o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tamaño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Mediante </a:t>
            </a:r>
            <a:r>
              <a:rPr lang="en-US" altLang="en-US" sz="2400" dirty="0" err="1">
                <a:cs typeface="Times New Roman" pitchFamily="18" charset="0"/>
              </a:rPr>
              <a:t>asimilación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materiales</a:t>
            </a:r>
            <a:r>
              <a:rPr lang="en-US" altLang="en-US" sz="2400" dirty="0">
                <a:cs typeface="Times New Roman" pitchFamily="18" charset="0"/>
              </a:rPr>
              <a:t> del </a:t>
            </a:r>
            <a:r>
              <a:rPr lang="en-US" altLang="en-US" sz="2400" dirty="0" err="1">
                <a:cs typeface="Times New Roman" pitchFamily="18" charset="0"/>
              </a:rPr>
              <a:t>ambiente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>
              <a:defRPr/>
            </a:pPr>
            <a:r>
              <a:rPr lang="en-US" altLang="en-US" sz="2800" b="1" dirty="0" err="1">
                <a:cs typeface="Times New Roman" pitchFamily="18" charset="0"/>
              </a:rPr>
              <a:t>Irritabilidad</a:t>
            </a:r>
            <a:r>
              <a:rPr lang="en-US" altLang="en-US" sz="2800" b="1" dirty="0">
                <a:cs typeface="Times New Roman" pitchFamily="18" charset="0"/>
              </a:rPr>
              <a:t> —</a:t>
            </a:r>
            <a:r>
              <a:rPr lang="en-US" altLang="en-US" sz="2800" dirty="0" err="1">
                <a:cs typeface="Times New Roman" pitchFamily="18" charset="0"/>
              </a:rPr>
              <a:t>habilidad</a:t>
            </a:r>
            <a:r>
              <a:rPr lang="en-US" altLang="en-US" sz="2800" dirty="0">
                <a:cs typeface="Times New Roman" pitchFamily="18" charset="0"/>
              </a:rPr>
              <a:t> de responder a </a:t>
            </a:r>
            <a:r>
              <a:rPr lang="en-US" altLang="en-US" sz="2800" b="1" dirty="0" err="1">
                <a:cs typeface="Times New Roman" pitchFamily="18" charset="0"/>
              </a:rPr>
              <a:t>estimulos</a:t>
            </a:r>
            <a:endParaRPr lang="en-US" altLang="en-US" sz="2800" b="1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cs typeface="Times New Roman" pitchFamily="18" charset="0"/>
              </a:rPr>
              <a:t>	</a:t>
            </a:r>
            <a:r>
              <a:rPr lang="en-US" altLang="en-US" sz="2400" dirty="0">
                <a:cs typeface="Times New Roman" pitchFamily="18" charset="0"/>
              </a:rPr>
              <a:t>- </a:t>
            </a:r>
            <a:r>
              <a:rPr lang="en-US" altLang="en-US" sz="2400" dirty="0" err="1">
                <a:cs typeface="Times New Roman" pitchFamily="18" charset="0"/>
              </a:rPr>
              <a:t>cambios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ambiente</a:t>
            </a:r>
            <a:endParaRPr lang="en-US" altLang="en-US" sz="2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 err="1">
                <a:cs typeface="Times New Roman" pitchFamily="18" charset="0"/>
              </a:rPr>
              <a:t>Regulación</a:t>
            </a: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Habilidad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ajustar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fisiología</a:t>
            </a:r>
            <a:r>
              <a:rPr lang="en-US" altLang="en-US" sz="2400" dirty="0">
                <a:cs typeface="Times New Roman" pitchFamily="18" charset="0"/>
              </a:rPr>
              <a:t> al responder a </a:t>
            </a:r>
            <a:r>
              <a:rPr lang="en-US" altLang="en-US" sz="2400" dirty="0" err="1">
                <a:cs typeface="Times New Roman" pitchFamily="18" charset="0"/>
              </a:rPr>
              <a:t>estímulos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internos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Homeostasis— </a:t>
            </a:r>
            <a:r>
              <a:rPr lang="en-US" altLang="en-US" sz="2400" dirty="0" err="1">
                <a:cs typeface="Times New Roman" pitchFamily="18" charset="0"/>
              </a:rPr>
              <a:t>equilibrio</a:t>
            </a:r>
            <a:endParaRPr lang="en-US" altLang="en-US" sz="2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 err="1">
                <a:cs typeface="Times New Roman" pitchFamily="18" charset="0"/>
              </a:rPr>
              <a:t>Reproducción</a:t>
            </a: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Producción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nuevas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células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dejar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descendencia</a:t>
            </a:r>
            <a:r>
              <a:rPr lang="en-US" altLang="en-US" sz="2400" dirty="0">
                <a:cs typeface="Times New Roman" pitchFamily="18" charset="0"/>
              </a:rPr>
              <a:t>, pasar la </a:t>
            </a:r>
            <a:r>
              <a:rPr lang="en-US" altLang="en-US" sz="2400" dirty="0" err="1">
                <a:cs typeface="Times New Roman" pitchFamily="18" charset="0"/>
              </a:rPr>
              <a:t>información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genética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nuevas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generaciones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20E35C-FA71-0F4D-AD94-539342BE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/>
          <a:lstStyle/>
          <a:p>
            <a:r>
              <a:rPr lang="en-US" dirty="0"/>
              <a:t>1.4a </a:t>
            </a:r>
            <a:r>
              <a:rPr lang="en-US" dirty="0" err="1"/>
              <a:t>Características</a:t>
            </a:r>
            <a:r>
              <a:rPr lang="en-US" dirty="0"/>
              <a:t> de la </a:t>
            </a:r>
            <a:r>
              <a:rPr lang="en-US" dirty="0" err="1"/>
              <a:t>vida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55343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1.4b </a:t>
            </a:r>
            <a:r>
              <a:rPr lang="en-US" dirty="0" err="1"/>
              <a:t>Niveles</a:t>
            </a:r>
            <a:r>
              <a:rPr lang="en-US" dirty="0"/>
              <a:t> de </a:t>
            </a:r>
            <a:r>
              <a:rPr lang="en-US" dirty="0" err="1"/>
              <a:t>Organización</a:t>
            </a:r>
            <a:endParaRPr lang="en-US" sz="36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De lo simple a lo </a:t>
            </a:r>
            <a:r>
              <a:rPr lang="en-US" altLang="en-US" dirty="0" err="1">
                <a:cs typeface="Times New Roman" pitchFamily="18" charset="0"/>
              </a:rPr>
              <a:t>complejo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altLang="en-US" b="1" dirty="0" err="1">
                <a:cs typeface="Times New Roman" pitchFamily="18" charset="0"/>
              </a:rPr>
              <a:t>Químico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atomos,moleculas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macromoléculas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b="1" dirty="0" err="1">
                <a:cs typeface="Times New Roman" pitchFamily="18" charset="0"/>
              </a:rPr>
              <a:t>Celular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células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unidad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básica</a:t>
            </a:r>
            <a:r>
              <a:rPr lang="en-US" altLang="en-US" dirty="0">
                <a:cs typeface="Times New Roman" pitchFamily="18" charset="0"/>
              </a:rPr>
              <a:t> de la </a:t>
            </a:r>
            <a:r>
              <a:rPr lang="en-US" altLang="en-US" dirty="0" err="1">
                <a:cs typeface="Times New Roman" pitchFamily="18" charset="0"/>
              </a:rPr>
              <a:t>vida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Grupo de </a:t>
            </a:r>
            <a:r>
              <a:rPr lang="en-US" altLang="en-US" dirty="0" err="1">
                <a:cs typeface="Times New Roman" pitchFamily="18" charset="0"/>
              </a:rPr>
              <a:t>orgánulos</a:t>
            </a:r>
            <a:r>
              <a:rPr lang="en-US" altLang="en-US" dirty="0">
                <a:cs typeface="Times New Roman" pitchFamily="18" charset="0"/>
              </a:rPr>
              <a:t> (</a:t>
            </a:r>
            <a:r>
              <a:rPr lang="en-US" altLang="en-US" dirty="0" err="1">
                <a:cs typeface="Times New Roman" pitchFamily="18" charset="0"/>
              </a:rPr>
              <a:t>macromoléculas</a:t>
            </a:r>
            <a:r>
              <a:rPr lang="en-US" altLang="en-US" dirty="0">
                <a:cs typeface="Times New Roman" pitchFamily="18" charset="0"/>
              </a:rPr>
              <a:t>) con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común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b="1" dirty="0" err="1">
                <a:cs typeface="Times New Roman" pitchFamily="18" charset="0"/>
              </a:rPr>
              <a:t>Tisular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grupo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células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b="1" dirty="0">
                <a:cs typeface="Times New Roman" pitchFamily="18" charset="0"/>
              </a:rPr>
              <a:t>con </a:t>
            </a:r>
            <a:r>
              <a:rPr lang="en-US" altLang="en-US" b="1" dirty="0" err="1">
                <a:cs typeface="Times New Roman" pitchFamily="18" charset="0"/>
              </a:rPr>
              <a:t>función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común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b="1" dirty="0" err="1">
                <a:cs typeface="Times New Roman" pitchFamily="18" charset="0"/>
              </a:rPr>
              <a:t>Organos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>
                <a:cs typeface="Times New Roman" pitchFamily="18" charset="0"/>
              </a:rPr>
              <a:t>multiples </a:t>
            </a:r>
            <a:r>
              <a:rPr lang="en-US" altLang="en-US" dirty="0" err="1">
                <a:cs typeface="Times New Roman" pitchFamily="18" charset="0"/>
              </a:rPr>
              <a:t>tejidos</a:t>
            </a:r>
            <a:r>
              <a:rPr lang="en-US" altLang="en-US" dirty="0">
                <a:cs typeface="Times New Roman" pitchFamily="18" charset="0"/>
              </a:rPr>
              <a:t>, con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común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b="1" dirty="0">
                <a:cs typeface="Times New Roman" pitchFamily="18" charset="0"/>
              </a:rPr>
              <a:t>Sistema de </a:t>
            </a:r>
            <a:r>
              <a:rPr lang="en-US" altLang="en-US" b="1" dirty="0" err="1">
                <a:cs typeface="Times New Roman" pitchFamily="18" charset="0"/>
              </a:rPr>
              <a:t>órganos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>
                <a:cs typeface="Times New Roman" pitchFamily="18" charset="0"/>
              </a:rPr>
              <a:t>con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común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b="1" dirty="0">
                <a:cs typeface="Times New Roman" pitchFamily="18" charset="0"/>
              </a:rPr>
              <a:t>Organismal – </a:t>
            </a:r>
            <a:r>
              <a:rPr lang="en-US" altLang="en-US" dirty="0" err="1">
                <a:cs typeface="Times New Roman" pitchFamily="18" charset="0"/>
              </a:rPr>
              <a:t>sistemas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órganos</a:t>
            </a:r>
            <a:r>
              <a:rPr lang="en-US" altLang="en-US" dirty="0">
                <a:cs typeface="Times New Roman" pitchFamily="18" charset="0"/>
              </a:rPr>
              <a:t> con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común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98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7" y="-14868"/>
            <a:ext cx="9144000" cy="1188720"/>
          </a:xfrm>
        </p:spPr>
        <p:txBody>
          <a:bodyPr/>
          <a:lstStyle/>
          <a:p>
            <a:r>
              <a:rPr lang="en-US" dirty="0" err="1"/>
              <a:t>Niveles</a:t>
            </a:r>
            <a:r>
              <a:rPr lang="en-US" dirty="0"/>
              <a:t> de </a:t>
            </a:r>
            <a:r>
              <a:rPr lang="en-US" dirty="0" err="1"/>
              <a:t>Organizción</a:t>
            </a:r>
            <a:endParaRPr lang="en-US" dirty="0"/>
          </a:p>
        </p:txBody>
      </p:sp>
      <p:pic>
        <p:nvPicPr>
          <p:cNvPr id="9" name="Picture 2" descr="From simplest to most complex, the body is organized into the chemical, cellular, tissue, organ, organ system, and organismal levels of organization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806"/>
            <a:ext cx="9091705" cy="458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1.2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A6FF7-BA1E-5640-877A-BD35D546A9DC}"/>
              </a:ext>
            </a:extLst>
          </p:cNvPr>
          <p:cNvSpPr/>
          <p:nvPr/>
        </p:nvSpPr>
        <p:spPr>
          <a:xfrm>
            <a:off x="-152400" y="1084183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en-US" sz="2000" b="1" dirty="0" err="1">
                <a:cs typeface="Times New Roman" pitchFamily="18" charset="0"/>
              </a:rPr>
              <a:t>Químico</a:t>
            </a:r>
            <a:r>
              <a:rPr lang="en-US" altLang="en-US" sz="2000" b="1" dirty="0">
                <a:cs typeface="Times New Roman" pitchFamily="18" charset="0"/>
              </a:rPr>
              <a:t> – </a:t>
            </a:r>
            <a:r>
              <a:rPr lang="en-US" altLang="en-US" sz="2000" b="1" dirty="0" err="1">
                <a:cs typeface="Times New Roman" pitchFamily="18" charset="0"/>
              </a:rPr>
              <a:t>á</a:t>
            </a:r>
            <a:r>
              <a:rPr lang="en-US" altLang="en-US" sz="2000" dirty="0" err="1">
                <a:cs typeface="Times New Roman" pitchFamily="18" charset="0"/>
              </a:rPr>
              <a:t>tomos,moléculas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dirty="0" err="1">
                <a:cs typeface="Times New Roman" pitchFamily="18" charset="0"/>
              </a:rPr>
              <a:t>macromoléculas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000" b="1" dirty="0" err="1">
                <a:cs typeface="Times New Roman" pitchFamily="18" charset="0"/>
              </a:rPr>
              <a:t>Celular</a:t>
            </a:r>
            <a:r>
              <a:rPr lang="en-US" altLang="en-US" sz="2000" b="1" dirty="0">
                <a:cs typeface="Times New Roman" pitchFamily="18" charset="0"/>
              </a:rPr>
              <a:t> – </a:t>
            </a:r>
            <a:r>
              <a:rPr lang="en-US" altLang="en-US" sz="2000" dirty="0" err="1">
                <a:cs typeface="Times New Roman" pitchFamily="18" charset="0"/>
              </a:rPr>
              <a:t>células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dirty="0" err="1">
                <a:cs typeface="Times New Roman" pitchFamily="18" charset="0"/>
              </a:rPr>
              <a:t>unidad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básica</a:t>
            </a:r>
            <a:r>
              <a:rPr lang="en-US" altLang="en-US" sz="2000" dirty="0">
                <a:cs typeface="Times New Roman" pitchFamily="18" charset="0"/>
              </a:rPr>
              <a:t> de la </a:t>
            </a:r>
            <a:r>
              <a:rPr lang="en-US" altLang="en-US" sz="2000" dirty="0" err="1">
                <a:cs typeface="Times New Roman" pitchFamily="18" charset="0"/>
              </a:rPr>
              <a:t>vida</a:t>
            </a:r>
            <a:endParaRPr lang="en-US" altLang="en-US" sz="20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sz="2000" dirty="0" err="1">
                <a:cs typeface="Times New Roman" pitchFamily="18" charset="0"/>
              </a:rPr>
              <a:t>grupo</a:t>
            </a:r>
            <a:r>
              <a:rPr lang="en-US" altLang="en-US" sz="2000" dirty="0">
                <a:cs typeface="Times New Roman" pitchFamily="18" charset="0"/>
              </a:rPr>
              <a:t> de </a:t>
            </a:r>
            <a:r>
              <a:rPr lang="en-US" altLang="en-US" sz="2000" dirty="0" err="1">
                <a:cs typeface="Times New Roman" pitchFamily="18" charset="0"/>
              </a:rPr>
              <a:t>orgánulos</a:t>
            </a:r>
            <a:r>
              <a:rPr lang="en-US" altLang="en-US" sz="2000" dirty="0">
                <a:cs typeface="Times New Roman" pitchFamily="18" charset="0"/>
              </a:rPr>
              <a:t> (</a:t>
            </a:r>
            <a:r>
              <a:rPr lang="en-US" altLang="en-US" sz="2000" dirty="0" err="1">
                <a:cs typeface="Times New Roman" pitchFamily="18" charset="0"/>
              </a:rPr>
              <a:t>macromoléculas</a:t>
            </a:r>
            <a:r>
              <a:rPr lang="en-US" altLang="en-US" sz="2000" dirty="0">
                <a:cs typeface="Times New Roman" pitchFamily="18" charset="0"/>
              </a:rPr>
              <a:t>), </a:t>
            </a:r>
            <a:r>
              <a:rPr lang="en-US" altLang="en-US" sz="2000" dirty="0" err="1">
                <a:cs typeface="Times New Roman" pitchFamily="18" charset="0"/>
              </a:rPr>
              <a:t>trabajan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juntos</a:t>
            </a:r>
            <a:r>
              <a:rPr lang="en-US" altLang="en-US" sz="2000" dirty="0">
                <a:cs typeface="Times New Roman" pitchFamily="18" charset="0"/>
              </a:rPr>
              <a:t> para una </a:t>
            </a:r>
            <a:r>
              <a:rPr lang="en-US" altLang="en-US" sz="2000" dirty="0" err="1">
                <a:cs typeface="Times New Roman" pitchFamily="18" charset="0"/>
              </a:rPr>
              <a:t>función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común</a:t>
            </a:r>
            <a:endParaRPr lang="en-US" altLang="en-US" sz="2000" dirty="0"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FC1CC-DF5B-C347-96FB-86C0AC80E407}"/>
              </a:ext>
            </a:extLst>
          </p:cNvPr>
          <p:cNvSpPr/>
          <p:nvPr/>
        </p:nvSpPr>
        <p:spPr>
          <a:xfrm>
            <a:off x="-152400" y="4718661"/>
            <a:ext cx="71628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en-US" sz="2000" b="1" dirty="0" err="1">
                <a:cs typeface="Times New Roman" pitchFamily="18" charset="0"/>
              </a:rPr>
              <a:t>Tisular</a:t>
            </a:r>
            <a:r>
              <a:rPr lang="en-US" altLang="en-US" sz="2000" b="1" dirty="0">
                <a:cs typeface="Times New Roman" pitchFamily="18" charset="0"/>
              </a:rPr>
              <a:t> – </a:t>
            </a:r>
            <a:r>
              <a:rPr lang="en-US" altLang="en-US" sz="2000" dirty="0" err="1">
                <a:cs typeface="Times New Roman" pitchFamily="18" charset="0"/>
              </a:rPr>
              <a:t>grupo</a:t>
            </a:r>
            <a:r>
              <a:rPr lang="en-US" altLang="en-US" sz="2000" dirty="0">
                <a:cs typeface="Times New Roman" pitchFamily="18" charset="0"/>
              </a:rPr>
              <a:t> de </a:t>
            </a:r>
            <a:r>
              <a:rPr lang="en-US" altLang="en-US" sz="2000" dirty="0" err="1">
                <a:cs typeface="Times New Roman" pitchFamily="18" charset="0"/>
              </a:rPr>
              <a:t>células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b="1" dirty="0">
                <a:cs typeface="Times New Roman" pitchFamily="18" charset="0"/>
              </a:rPr>
              <a:t>con </a:t>
            </a:r>
            <a:r>
              <a:rPr lang="en-US" altLang="en-US" sz="2000" b="1" dirty="0" err="1">
                <a:cs typeface="Times New Roman" pitchFamily="18" charset="0"/>
              </a:rPr>
              <a:t>función</a:t>
            </a:r>
            <a:r>
              <a:rPr lang="en-US" altLang="en-US" sz="2000" b="1" dirty="0">
                <a:cs typeface="Times New Roman" pitchFamily="18" charset="0"/>
              </a:rPr>
              <a:t> </a:t>
            </a:r>
            <a:r>
              <a:rPr lang="en-US" altLang="en-US" sz="2000" b="1" dirty="0" err="1">
                <a:cs typeface="Times New Roman" pitchFamily="18" charset="0"/>
              </a:rPr>
              <a:t>común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000" b="1" dirty="0" err="1">
                <a:cs typeface="Times New Roman" pitchFamily="18" charset="0"/>
              </a:rPr>
              <a:t>Organos</a:t>
            </a:r>
            <a:r>
              <a:rPr lang="en-US" altLang="en-US" sz="2000" b="1" dirty="0">
                <a:cs typeface="Times New Roman" pitchFamily="18" charset="0"/>
              </a:rPr>
              <a:t> – </a:t>
            </a:r>
            <a:r>
              <a:rPr lang="en-US" altLang="en-US" sz="2000" dirty="0">
                <a:cs typeface="Times New Roman" pitchFamily="18" charset="0"/>
              </a:rPr>
              <a:t>multiples </a:t>
            </a:r>
            <a:r>
              <a:rPr lang="en-US" altLang="en-US" sz="2000" dirty="0" err="1">
                <a:cs typeface="Times New Roman" pitchFamily="18" charset="0"/>
              </a:rPr>
              <a:t>tejidos</a:t>
            </a:r>
            <a:r>
              <a:rPr lang="en-US" altLang="en-US" sz="2000" dirty="0">
                <a:cs typeface="Times New Roman" pitchFamily="18" charset="0"/>
              </a:rPr>
              <a:t>, con </a:t>
            </a:r>
            <a:r>
              <a:rPr lang="en-US" altLang="en-US" sz="2000" dirty="0" err="1">
                <a:cs typeface="Times New Roman" pitchFamily="18" charset="0"/>
              </a:rPr>
              <a:t>función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común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000" b="1" dirty="0">
                <a:cs typeface="Times New Roman" pitchFamily="18" charset="0"/>
              </a:rPr>
              <a:t>Sistema de </a:t>
            </a:r>
            <a:r>
              <a:rPr lang="en-US" altLang="en-US" sz="2000" b="1" dirty="0" err="1">
                <a:cs typeface="Times New Roman" pitchFamily="18" charset="0"/>
              </a:rPr>
              <a:t>órganos</a:t>
            </a:r>
            <a:r>
              <a:rPr lang="en-US" altLang="en-US" sz="2000" b="1" dirty="0">
                <a:cs typeface="Times New Roman" pitchFamily="18" charset="0"/>
              </a:rPr>
              <a:t> – </a:t>
            </a:r>
            <a:r>
              <a:rPr lang="en-US" altLang="en-US" sz="2000" dirty="0">
                <a:cs typeface="Times New Roman" pitchFamily="18" charset="0"/>
              </a:rPr>
              <a:t>con </a:t>
            </a:r>
            <a:r>
              <a:rPr lang="en-US" altLang="en-US" sz="2000" dirty="0" err="1">
                <a:cs typeface="Times New Roman" pitchFamily="18" charset="0"/>
              </a:rPr>
              <a:t>función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común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000" b="1" dirty="0">
                <a:cs typeface="Times New Roman" pitchFamily="18" charset="0"/>
              </a:rPr>
              <a:t>Organismal – </a:t>
            </a:r>
            <a:r>
              <a:rPr lang="en-US" altLang="en-US" sz="2000" dirty="0" err="1">
                <a:cs typeface="Times New Roman" pitchFamily="18" charset="0"/>
              </a:rPr>
              <a:t>sistemas</a:t>
            </a:r>
            <a:r>
              <a:rPr lang="en-US" altLang="en-US" sz="2000" dirty="0">
                <a:cs typeface="Times New Roman" pitchFamily="18" charset="0"/>
              </a:rPr>
              <a:t> de </a:t>
            </a:r>
            <a:r>
              <a:rPr lang="en-US" altLang="en-US" sz="2000" dirty="0" err="1">
                <a:cs typeface="Times New Roman" pitchFamily="18" charset="0"/>
              </a:rPr>
              <a:t>órganos</a:t>
            </a:r>
            <a:r>
              <a:rPr lang="en-US" altLang="en-US" sz="2000" dirty="0">
                <a:cs typeface="Times New Roman" pitchFamily="18" charset="0"/>
              </a:rPr>
              <a:t> con </a:t>
            </a:r>
            <a:r>
              <a:rPr lang="en-US" altLang="en-US" sz="2000" dirty="0" err="1">
                <a:cs typeface="Times New Roman" pitchFamily="18" charset="0"/>
              </a:rPr>
              <a:t>función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común</a:t>
            </a:r>
            <a:endParaRPr lang="en-US" alt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8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1.4c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endParaRPr lang="en-US" sz="36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1480" y="1128503"/>
            <a:ext cx="8321040" cy="5257800"/>
          </a:xfrm>
        </p:spPr>
        <p:txBody>
          <a:bodyPr/>
          <a:lstStyle/>
          <a:p>
            <a:pPr>
              <a:defRPr/>
            </a:pPr>
            <a:r>
              <a:rPr lang="en-US" altLang="en-US" sz="2800" dirty="0" err="1">
                <a:cs typeface="Times New Roman" pitchFamily="18" charset="0"/>
              </a:rPr>
              <a:t>Organismo</a:t>
            </a:r>
            <a:r>
              <a:rPr lang="en-US" altLang="en-US" sz="2800" dirty="0">
                <a:cs typeface="Times New Roman" pitchFamily="18" charset="0"/>
              </a:rPr>
              <a:t>: 11 </a:t>
            </a:r>
            <a:r>
              <a:rPr lang="en-US" altLang="en-US" sz="2800" dirty="0" err="1">
                <a:cs typeface="Times New Roman" pitchFamily="18" charset="0"/>
              </a:rPr>
              <a:t>sistemas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órganos</a:t>
            </a:r>
            <a:endParaRPr lang="en-US" altLang="en-US" sz="2800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Tegumentario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Esqueletal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>
                <a:cs typeface="Times New Roman" pitchFamily="18" charset="0"/>
              </a:rPr>
              <a:t>Muscular</a:t>
            </a: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Nervioso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Endocrino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>
                <a:cs typeface="Times New Roman" pitchFamily="18" charset="0"/>
              </a:rPr>
              <a:t>Cardiovascular</a:t>
            </a: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Linfático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Respiratorio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Urinario</a:t>
            </a:r>
            <a:r>
              <a:rPr lang="en-US" altLang="en-US" sz="2200" b="1" dirty="0">
                <a:cs typeface="Times New Roman" pitchFamily="18" charset="0"/>
              </a:rPr>
              <a:t>  </a:t>
            </a: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Digestivo</a:t>
            </a:r>
            <a:endParaRPr lang="en-US" altLang="en-US" sz="2200" b="1" dirty="0">
              <a:cs typeface="Times New Roman" pitchFamily="18" charset="0"/>
            </a:endParaRPr>
          </a:p>
          <a:p>
            <a:pPr marL="914400" lvl="1" indent="-548640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en-US" altLang="en-US" sz="2200" b="1" dirty="0" err="1">
                <a:cs typeface="Times New Roman" pitchFamily="18" charset="0"/>
              </a:rPr>
              <a:t>Reproductivo</a:t>
            </a:r>
            <a:r>
              <a:rPr lang="en-US" altLang="en-US" sz="2200" b="1" dirty="0">
                <a:cs typeface="Times New Roman" pitchFamily="18" charset="0"/>
              </a:rPr>
              <a:t>: </a:t>
            </a:r>
            <a:r>
              <a:rPr lang="en-US" altLang="en-US" sz="2200" dirty="0">
                <a:cs typeface="Times New Roman" pitchFamily="18" charset="0"/>
              </a:rPr>
              <a:t>♀︎♂︎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68099-6E92-BD4D-8863-843D224C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6764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1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F0AB8-F491-754D-B72D-2EE0BFA3C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4" y="914400"/>
            <a:ext cx="3014546" cy="57912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B22269-06D4-584F-9ABD-E548E8C50912}"/>
              </a:ext>
            </a:extLst>
          </p:cNvPr>
          <p:cNvSpPr/>
          <p:nvPr/>
        </p:nvSpPr>
        <p:spPr>
          <a:xfrm>
            <a:off x="0" y="1203588"/>
            <a:ext cx="6324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Tegumentario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Piel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Pelo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Glándulas (sudoríparas, sebáceas…</a:t>
            </a:r>
          </a:p>
          <a:p>
            <a:pPr marL="2171700" lvl="4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mamarias?=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integración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)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Uñas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1ra línea de defensa vs peligros ambientales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Ayuda en regulación de temperatura 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Provee superficie para información sensorial - receptores</a:t>
            </a:r>
          </a:p>
        </p:txBody>
      </p:sp>
    </p:spTree>
    <p:extLst>
      <p:ext uri="{BB962C8B-B14F-4D97-AF65-F5344CB8AC3E}">
        <p14:creationId xmlns:p14="http://schemas.microsoft.com/office/powerpoint/2010/main" val="164629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1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B598FF-0529-9F46-8D25-D93EB29C1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01" y="908916"/>
            <a:ext cx="3330499" cy="579668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82CA5D-95C4-7B42-9410-5861EB0A5C85}"/>
              </a:ext>
            </a:extLst>
          </p:cNvPr>
          <p:cNvSpPr/>
          <p:nvPr/>
        </p:nvSpPr>
        <p:spPr>
          <a:xfrm>
            <a:off x="22301" y="914400"/>
            <a:ext cx="56926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 err="1">
                <a:ea typeface="ＭＳ Ｐゴシック" panose="020B0600070205080204" pitchFamily="34" charset="-128"/>
              </a:rPr>
              <a:t>Esqueletal</a:t>
            </a:r>
            <a:endParaRPr lang="es-ES_tradnl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Huesos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Médula ósea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Cartílagos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Ligamentos asociados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Articulaciones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Proveer apoyo y protección a otros tejidos 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Almacenar calcio, fósforo y otros minerales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Hematopoyesis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Movimiento</a:t>
            </a:r>
          </a:p>
        </p:txBody>
      </p:sp>
    </p:spTree>
    <p:extLst>
      <p:ext uri="{BB962C8B-B14F-4D97-AF65-F5344CB8AC3E}">
        <p14:creationId xmlns:p14="http://schemas.microsoft.com/office/powerpoint/2010/main" val="271112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1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</a:t>
            </a: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444131-C300-3C4C-B730-3FC1428F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956403"/>
            <a:ext cx="6400800" cy="5715000"/>
          </a:xfrm>
        </p:spPr>
        <p:txBody>
          <a:bodyPr/>
          <a:lstStyle/>
          <a:p>
            <a:pPr lvl="1"/>
            <a:r>
              <a:rPr lang="es-ES_tradnl" altLang="en-US" sz="2400" dirty="0">
                <a:ea typeface="ＭＳ Ｐゴシック" panose="020B0600070205080204" pitchFamily="34" charset="-128"/>
              </a:rPr>
              <a:t>Muscular</a:t>
            </a:r>
          </a:p>
          <a:p>
            <a:pPr lvl="2"/>
            <a:r>
              <a:rPr lang="es-ES_tradnl" altLang="en-US" b="1" dirty="0">
                <a:ea typeface="ＭＳ Ｐゴシック" panose="020B0600070205080204" pitchFamily="34" charset="-128"/>
              </a:rPr>
              <a:t>Órganos principales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Músculos esquelético, asociados a tendones, asociados a huesos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Músculos viscerales, cardiaco?</a:t>
            </a:r>
          </a:p>
          <a:p>
            <a:pPr lvl="2"/>
            <a:r>
              <a:rPr lang="es-ES_tradnl" altLang="en-US" b="1" dirty="0">
                <a:ea typeface="ＭＳ Ｐゴシック" panose="020B0600070205080204" pitchFamily="34" charset="-128"/>
              </a:rPr>
              <a:t>Funciones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Proveer movimiento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Proveer protección y apoyo a otros tejidos y órganos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Ayudar a regular la temperatura corporal (generar calor por contracción)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247A84-EB70-7242-9BE3-EF63A13FA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" y="838200"/>
            <a:ext cx="3207564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5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1.1 </a:t>
            </a:r>
            <a:r>
              <a:rPr lang="en-US" dirty="0" err="1">
                <a:solidFill>
                  <a:srgbClr val="B60000"/>
                </a:solidFill>
              </a:rPr>
              <a:t>Anatomía</a:t>
            </a:r>
            <a:r>
              <a:rPr lang="en-US" dirty="0">
                <a:solidFill>
                  <a:srgbClr val="B60000"/>
                </a:solidFill>
              </a:rPr>
              <a:t>  y </a:t>
            </a:r>
            <a:r>
              <a:rPr lang="en-US" dirty="0" err="1">
                <a:solidFill>
                  <a:srgbClr val="B60000"/>
                </a:solidFill>
              </a:rPr>
              <a:t>Fisiología</a:t>
            </a:r>
            <a:br>
              <a:rPr lang="en-US" dirty="0">
                <a:solidFill>
                  <a:srgbClr val="B60000"/>
                </a:solidFill>
              </a:rPr>
            </a:b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endParaRPr lang="en-US" sz="36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86800" cy="5257800"/>
          </a:xfrm>
        </p:spPr>
        <p:txBody>
          <a:bodyPr/>
          <a:lstStyle/>
          <a:p>
            <a:pPr marL="548640" indent="-548640">
              <a:buFont typeface="Calibri" pitchFamily="34" charset="0"/>
              <a:buAutoNum type="arabicPeriod"/>
            </a:pP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anatomía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548640" indent="-548640">
              <a:buFont typeface="Calibri" pitchFamily="34" charset="0"/>
              <a:buAutoNum type="arabicPeriod"/>
            </a:pPr>
            <a:r>
              <a:rPr lang="en-US" altLang="en-US" sz="2400" dirty="0" err="1">
                <a:cs typeface="Times New Roman" pitchFamily="18" charset="0"/>
              </a:rPr>
              <a:t>Mencionar</a:t>
            </a:r>
            <a:r>
              <a:rPr lang="en-US" altLang="en-US" sz="2400" dirty="0">
                <a:cs typeface="Times New Roman" pitchFamily="18" charset="0"/>
              </a:rPr>
              <a:t> subdivisions tanto </a:t>
            </a:r>
            <a:r>
              <a:rPr lang="en-US" altLang="en-US" sz="2400" dirty="0" err="1">
                <a:cs typeface="Times New Roman" pitchFamily="18" charset="0"/>
              </a:rPr>
              <a:t>microscopicas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anatomía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gruesa</a:t>
            </a:r>
            <a:endParaRPr lang="en-US" altLang="en-US" sz="2400" dirty="0">
              <a:cs typeface="Times New Roman" pitchFamily="18" charset="0"/>
            </a:endParaRPr>
          </a:p>
          <a:p>
            <a:pPr marL="548640" indent="-548640">
              <a:buFont typeface="Calibri" pitchFamily="34" charset="0"/>
              <a:buAutoNum type="arabicPeriod"/>
            </a:pP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fisiología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 marL="548640" indent="-548640">
              <a:buFont typeface="Calibri" pitchFamily="34" charset="0"/>
              <a:buAutoNum type="arabicPeriod"/>
            </a:pPr>
            <a:r>
              <a:rPr lang="en-US" altLang="en-US" sz="2400" dirty="0" err="1">
                <a:cs typeface="Times New Roman" pitchFamily="18" charset="0"/>
              </a:rPr>
              <a:t>Mencionar</a:t>
            </a:r>
            <a:r>
              <a:rPr lang="en-US" altLang="en-US" sz="2400" dirty="0">
                <a:cs typeface="Times New Roman" pitchFamily="18" charset="0"/>
              </a:rPr>
              <a:t> subdivisions</a:t>
            </a:r>
          </a:p>
          <a:p>
            <a:r>
              <a:rPr lang="en-US" altLang="en-US" sz="2400" dirty="0">
                <a:cs typeface="Times New Roman" pitchFamily="18" charset="0"/>
              </a:rPr>
              <a:t>5.   </a:t>
            </a:r>
            <a:r>
              <a:rPr lang="en-US" altLang="en-US" sz="2400" dirty="0" err="1">
                <a:cs typeface="Times New Roman" pitchFamily="18" charset="0"/>
              </a:rPr>
              <a:t>Características</a:t>
            </a:r>
            <a:r>
              <a:rPr lang="en-US" altLang="en-US" sz="2400" dirty="0">
                <a:cs typeface="Times New Roman" pitchFamily="18" charset="0"/>
              </a:rPr>
              <a:t> communes a </a:t>
            </a:r>
            <a:r>
              <a:rPr lang="en-US" altLang="en-US" sz="2400" dirty="0" err="1">
                <a:cs typeface="Times New Roman" pitchFamily="18" charset="0"/>
              </a:rPr>
              <a:t>todas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cosas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vivas</a:t>
            </a:r>
            <a:r>
              <a:rPr lang="en-US" altLang="en-US" sz="2400" dirty="0">
                <a:cs typeface="Times New Roman" pitchFamily="18" charset="0"/>
              </a:rPr>
              <a:t>. </a:t>
            </a:r>
          </a:p>
          <a:p>
            <a:pPr marL="457200" indent="-457200">
              <a:buAutoNum type="arabicPeriod" startAt="6"/>
            </a:pPr>
            <a:r>
              <a:rPr lang="en-US" altLang="en-US" sz="2400" dirty="0">
                <a:cs typeface="Times New Roman" pitchFamily="18" charset="0"/>
              </a:rPr>
              <a:t>Describe los </a:t>
            </a:r>
            <a:r>
              <a:rPr lang="en-US" altLang="en-US" sz="2400" dirty="0" err="1">
                <a:cs typeface="Times New Roman" pitchFamily="18" charset="0"/>
              </a:rPr>
              <a:t>niveles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organización</a:t>
            </a:r>
            <a:r>
              <a:rPr lang="en-US" altLang="en-US" sz="2400" dirty="0">
                <a:cs typeface="Times New Roman" pitchFamily="18" charset="0"/>
              </a:rPr>
              <a:t> del </a:t>
            </a:r>
            <a:r>
              <a:rPr lang="en-US" altLang="en-US" sz="2400" dirty="0" err="1">
                <a:cs typeface="Times New Roman" pitchFamily="18" charset="0"/>
              </a:rPr>
              <a:t>cuerpo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humano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r>
              <a:rPr lang="en-US" altLang="en-US" sz="2400" dirty="0">
                <a:cs typeface="Times New Roman" pitchFamily="18" charset="0"/>
              </a:rPr>
              <a:t>7. </a:t>
            </a: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posición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anatómica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establecer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su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importancia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r>
              <a:rPr lang="en-US" altLang="en-US" sz="2400" dirty="0">
                <a:cs typeface="Times New Roman" pitchFamily="18" charset="0"/>
              </a:rPr>
              <a:t>8. </a:t>
            </a: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secciones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planos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corporales</a:t>
            </a:r>
            <a:endParaRPr lang="en-US" altLang="en-US" sz="2400" dirty="0">
              <a:cs typeface="Times New Roman" pitchFamily="18" charset="0"/>
            </a:endParaRPr>
          </a:p>
          <a:p>
            <a:r>
              <a:rPr lang="en-US" altLang="en-US" sz="2400" dirty="0">
                <a:cs typeface="Times New Roman" pitchFamily="18" charset="0"/>
              </a:rPr>
              <a:t>9. </a:t>
            </a:r>
            <a:r>
              <a:rPr lang="en-US" altLang="en-US" sz="2400" dirty="0" err="1">
                <a:cs typeface="Times New Roman" pitchFamily="18" charset="0"/>
              </a:rPr>
              <a:t>Definir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términos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direccionales</a:t>
            </a:r>
            <a:endParaRPr lang="en-US" altLang="en-US" sz="2400" dirty="0">
              <a:cs typeface="Times New Roman" pitchFamily="18" charset="0"/>
            </a:endParaRPr>
          </a:p>
          <a:p>
            <a:pPr marL="457200" indent="-457200">
              <a:buAutoNum type="arabicPeriod" startAt="6"/>
            </a:pPr>
            <a:endParaRPr lang="en-US" altLang="en-US" sz="2400" dirty="0">
              <a:cs typeface="Times New Roman" pitchFamily="18" charset="0"/>
            </a:endParaRPr>
          </a:p>
          <a:p>
            <a:pPr marL="548640" indent="-548640">
              <a:buFont typeface="Calibri" pitchFamily="34" charset="0"/>
              <a:buAutoNum type="arabicPeriod"/>
            </a:pP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81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2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9D5C3-EB4F-FF41-93DC-394676580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00882"/>
            <a:ext cx="2819400" cy="5650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0DE35F-1EEA-C14C-BC73-5B0ABB2B0828}"/>
              </a:ext>
            </a:extLst>
          </p:cNvPr>
          <p:cNvSpPr/>
          <p:nvPr/>
        </p:nvSpPr>
        <p:spPr>
          <a:xfrm>
            <a:off x="2133600" y="1066800"/>
            <a:ext cx="701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Nervioso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Cerebro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Cordón espinal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Nervios periféricos: somáticos/craneales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Órganos sensoriales (receptores)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Dirige las respuestas 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inmediatas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a estímulos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Coordina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y modera actividades de otros sistemas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Capta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, provee e 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interpreta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información sensorial sobre condiciones externas e internas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Funciones de alto nivel</a:t>
            </a:r>
          </a:p>
        </p:txBody>
      </p:sp>
    </p:spTree>
    <p:extLst>
      <p:ext uri="{BB962C8B-B14F-4D97-AF65-F5344CB8AC3E}">
        <p14:creationId xmlns:p14="http://schemas.microsoft.com/office/powerpoint/2010/main" val="4095138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2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FA897-58F3-9847-8046-3775A6E75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3259418" cy="534924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765A8-CC72-AA46-85BD-47A08114063A}"/>
              </a:ext>
            </a:extLst>
          </p:cNvPr>
          <p:cNvSpPr/>
          <p:nvPr/>
        </p:nvSpPr>
        <p:spPr>
          <a:xfrm>
            <a:off x="2286000" y="685800"/>
            <a:ext cx="685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Endocrino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Pituitaria	- </a:t>
            </a:r>
            <a:r>
              <a:rPr lang="es-ES_tradnl" altLang="en-US" sz="2400" dirty="0" err="1">
                <a:ea typeface="ＭＳ Ｐゴシック" panose="020B0600070205080204" pitchFamily="34" charset="-128"/>
              </a:rPr>
              <a:t>Tiroide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Páncreas	- Adrenales 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Gónadas	- Paratiroides	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Tejidos endocrinos en otros sistemas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Dirige cambios y actividades a 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largo plazo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en otros sistemas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Ajusta actividad 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metabólica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y el uso de energía en el cuerpo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Controla cambios estructurales y funcionales durante el </a:t>
            </a:r>
            <a:r>
              <a:rPr lang="es-ES_tradnl" altLang="en-US" sz="2400" b="1" dirty="0">
                <a:ea typeface="ＭＳ Ｐゴシック" panose="020B0600070205080204" pitchFamily="34" charset="-128"/>
              </a:rPr>
              <a:t>desarrollo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838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2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3C17E9-D65D-0844-9BAE-A8B591DB6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2382286" cy="50836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8A5F70-E967-7C47-B531-C42CB402B97A}"/>
              </a:ext>
            </a:extLst>
          </p:cNvPr>
          <p:cNvSpPr/>
          <p:nvPr/>
        </p:nvSpPr>
        <p:spPr>
          <a:xfrm>
            <a:off x="2330604" y="1181755"/>
            <a:ext cx="68133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Cardiovascular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en-US" sz="2400" b="1" dirty="0" err="1">
                <a:ea typeface="ＭＳ Ｐゴシック" panose="020B0600070205080204" pitchFamily="34" charset="-128"/>
              </a:rPr>
              <a:t>Órganos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ea typeface="ＭＳ Ｐゴシック" panose="020B0600070205080204" pitchFamily="34" charset="-128"/>
              </a:rPr>
              <a:t>principales</a:t>
            </a: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Corazón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Sangre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Vasos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sanguíneos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2171700" lvl="4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Arterias</a:t>
            </a:r>
            <a:r>
              <a:rPr lang="en-US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venas</a:t>
            </a:r>
            <a:r>
              <a:rPr lang="en-US" altLang="en-US" sz="2400" dirty="0"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capilares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en-US" sz="2400" b="1" dirty="0" err="1">
                <a:ea typeface="ＭＳ Ｐゴシック" panose="020B0600070205080204" pitchFamily="34" charset="-128"/>
              </a:rPr>
              <a:t>Funciones</a:t>
            </a: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Bombeo</a:t>
            </a:r>
            <a:r>
              <a:rPr lang="en-US" altLang="en-US" sz="2400" dirty="0"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distribución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células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sanguíneas</a:t>
            </a:r>
            <a:r>
              <a:rPr lang="en-US" altLang="en-US" sz="2400" dirty="0"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materiales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disueltos</a:t>
            </a:r>
            <a:r>
              <a:rPr lang="en-US" altLang="en-US" sz="2400" dirty="0"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nutrientes</a:t>
            </a:r>
            <a:r>
              <a:rPr lang="en-US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desechos</a:t>
            </a:r>
            <a:r>
              <a:rPr lang="en-US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oxígeno</a:t>
            </a:r>
            <a:r>
              <a:rPr lang="en-US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bióxido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carbono</a:t>
            </a:r>
            <a:r>
              <a:rPr lang="en-US" altLang="en-US" sz="2400" dirty="0">
                <a:ea typeface="ＭＳ Ｐゴシック" panose="020B0600070205080204" pitchFamily="34" charset="-128"/>
              </a:rPr>
              <a:t>) a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todo</a:t>
            </a:r>
            <a:r>
              <a:rPr lang="en-US" altLang="en-US" sz="2400" dirty="0">
                <a:ea typeface="ＭＳ Ｐゴシック" panose="020B0600070205080204" pitchFamily="34" charset="-128"/>
              </a:rPr>
              <a:t> el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cuerpo</a:t>
            </a:r>
            <a:r>
              <a:rPr lang="en-US" altLang="en-US" sz="2400" dirty="0">
                <a:ea typeface="ＭＳ Ｐゴシック" panose="020B0600070205080204" pitchFamily="34" charset="-128"/>
              </a:rPr>
              <a:t>.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Distribución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calor</a:t>
            </a:r>
            <a:r>
              <a:rPr lang="en-US" altLang="en-US" sz="2400" dirty="0"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asistir</a:t>
            </a:r>
            <a:r>
              <a:rPr lang="en-US" altLang="en-US" sz="2400" dirty="0">
                <a:ea typeface="ＭＳ Ｐゴシック" panose="020B0600070205080204" pitchFamily="34" charset="-128"/>
              </a:rPr>
              <a:t> a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controlar</a:t>
            </a:r>
            <a:r>
              <a:rPr lang="en-US" altLang="en-US" sz="2400" dirty="0"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temperatura</a:t>
            </a:r>
            <a:r>
              <a:rPr lang="en-US" altLang="en-US" sz="2400" dirty="0">
                <a:ea typeface="ＭＳ Ｐゴシック" panose="020B0600070205080204" pitchFamily="34" charset="-128"/>
              </a:rPr>
              <a:t> corporal.  </a:t>
            </a:r>
          </a:p>
        </p:txBody>
      </p:sp>
    </p:spTree>
    <p:extLst>
      <p:ext uri="{BB962C8B-B14F-4D97-AF65-F5344CB8AC3E}">
        <p14:creationId xmlns:p14="http://schemas.microsoft.com/office/powerpoint/2010/main" val="3108560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1ED5E5-93F1-9341-AE99-673E36C22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41" y="1066800"/>
            <a:ext cx="2680825" cy="507891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30A749-9EE2-F741-8F90-D6A2C408637D}"/>
              </a:ext>
            </a:extLst>
          </p:cNvPr>
          <p:cNvSpPr/>
          <p:nvPr/>
        </p:nvSpPr>
        <p:spPr>
          <a:xfrm>
            <a:off x="0" y="1214740"/>
            <a:ext cx="701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Linfático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Baso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Timo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Vasos linfáticos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Linfa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Nódulos linfáticos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Tejidos linfoides: amígdalas, adenoides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Defensa contra infecciones y enfermedades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Retorno de fluido intersticial al torrente sanguíneo (edema)</a:t>
            </a:r>
          </a:p>
        </p:txBody>
      </p:sp>
    </p:spTree>
    <p:extLst>
      <p:ext uri="{BB962C8B-B14F-4D97-AF65-F5344CB8AC3E}">
        <p14:creationId xmlns:p14="http://schemas.microsoft.com/office/powerpoint/2010/main" val="3405782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4025"/>
          </a:xfrm>
        </p:spPr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6A9F9E-8787-1243-B459-299E074C6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27" y="738714"/>
            <a:ext cx="2726473" cy="584572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4BC28C-0416-1C49-82E9-757076AED125}"/>
              </a:ext>
            </a:extLst>
          </p:cNvPr>
          <p:cNvSpPr/>
          <p:nvPr/>
        </p:nvSpPr>
        <p:spPr>
          <a:xfrm>
            <a:off x="-1" y="551557"/>
            <a:ext cx="70866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Respiratorio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en-US" sz="2400" b="1" dirty="0" err="1">
                <a:ea typeface="ＭＳ Ｐゴシック" panose="020B0600070205080204" pitchFamily="34" charset="-128"/>
              </a:rPr>
              <a:t>Órganos</a:t>
            </a: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1257300" lvl="2" indent="-342900">
              <a:buFontTx/>
              <a:buChar char="-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Cavidades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nasales</a:t>
            </a:r>
            <a:r>
              <a:rPr lang="en-US" altLang="en-US" sz="2400" dirty="0">
                <a:ea typeface="ＭＳ Ｐゴシック" panose="020B0600070205080204" pitchFamily="34" charset="-128"/>
              </a:rPr>
              <a:t>	-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senos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Tx/>
              <a:buChar char="-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Laringe</a:t>
            </a:r>
            <a:r>
              <a:rPr lang="en-US" altLang="en-US" sz="2400" dirty="0">
                <a:ea typeface="ＭＳ Ｐゴシック" panose="020B0600070205080204" pitchFamily="34" charset="-128"/>
              </a:rPr>
              <a:t>		-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tráquea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Tx/>
              <a:buChar char="-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Bronquios</a:t>
            </a:r>
            <a:r>
              <a:rPr lang="en-US" altLang="en-US" sz="2400" dirty="0">
                <a:ea typeface="ＭＳ Ｐゴシック" panose="020B0600070205080204" pitchFamily="34" charset="-128"/>
              </a:rPr>
              <a:t>		-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pulmones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Tx/>
              <a:buChar char="-"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Alveólos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Envía aire (O2) a los </a:t>
            </a:r>
            <a:r>
              <a:rPr lang="es-ES_tradnl" altLang="en-US" sz="2400" dirty="0" err="1">
                <a:ea typeface="ＭＳ Ｐゴシック" panose="020B0600070205080204" pitchFamily="34" charset="-128"/>
              </a:rPr>
              <a:t>alveólos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(lugar donde ocurre el intercambio de gases)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Provee oxígeno al torrente sanguíneo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Remueve bióxido de carbono del torrente sanguíneo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Sonidos para comunicación (caja de voz)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Regular el pH de la sangre – corto plazo</a:t>
            </a:r>
          </a:p>
          <a:p>
            <a:pPr marL="2171700" lvl="4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CO2 + H2O &lt;&gt; H2CO3 &lt;&gt; H+ + HCO3</a:t>
            </a:r>
          </a:p>
          <a:p>
            <a:pPr marL="1257300" lvl="2" indent="-342900">
              <a:buFontTx/>
              <a:buChar char="-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8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AC11D6-F3F1-964A-B285-D9C00455B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02" y="881465"/>
            <a:ext cx="2663397" cy="574793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A109F1-4932-3241-9A83-799C423B8125}"/>
              </a:ext>
            </a:extLst>
          </p:cNvPr>
          <p:cNvSpPr/>
          <p:nvPr/>
        </p:nvSpPr>
        <p:spPr>
          <a:xfrm>
            <a:off x="23174" y="849521"/>
            <a:ext cx="67586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Urinario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- Riñones		-Uréteres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- Vejiga		- Uretra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Controlar el balance de agua corporal al regular la orina producida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Excreción de desechos de la sangre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Almacenar la orina previo a su eliminación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Regula concentración de iones en sangre y pH, largo plazo</a:t>
            </a:r>
          </a:p>
        </p:txBody>
      </p:sp>
    </p:spTree>
    <p:extLst>
      <p:ext uri="{BB962C8B-B14F-4D97-AF65-F5344CB8AC3E}">
        <p14:creationId xmlns:p14="http://schemas.microsoft.com/office/powerpoint/2010/main" val="268451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4360"/>
          </a:xfrm>
        </p:spPr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0F0A40-C86D-384B-BB0E-CE941975F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" y="911849"/>
            <a:ext cx="2751730" cy="5351791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7CEBAB-7FA0-3B4E-BA5B-6D9F369105F7}"/>
              </a:ext>
            </a:extLst>
          </p:cNvPr>
          <p:cNvSpPr/>
          <p:nvPr/>
        </p:nvSpPr>
        <p:spPr>
          <a:xfrm>
            <a:off x="2286000" y="594360"/>
            <a:ext cx="6324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altLang="en-US" sz="2400" dirty="0">
                <a:ea typeface="ＭＳ Ｐゴシック" panose="020B0600070205080204" pitchFamily="34" charset="-128"/>
              </a:rPr>
              <a:t>Digestivo (GI)</a:t>
            </a: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Dientes		-Lengua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Faringe		- Esófago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Estómago		- Intestino delgado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Intestino grueso	- Hígado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Vesícula		- Páncreas</a:t>
            </a:r>
          </a:p>
          <a:p>
            <a:pPr marL="1257300" lvl="2" indent="-342900">
              <a:buFont typeface="Wingdings" pitchFamily="2" charset="2"/>
              <a:buChar char="Ø"/>
            </a:pPr>
            <a:endParaRPr lang="es-ES_tradnl" altLang="en-US" sz="2400" dirty="0">
              <a:ea typeface="ＭＳ Ｐゴシック" panose="020B0600070205080204" pitchFamily="34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Digestivo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Procesar y digerir alimentos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Absorber nutrientes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Absorber y conservar agua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Almacenar reservas de energía 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Eliminar no digeribles</a:t>
            </a:r>
          </a:p>
          <a:p>
            <a:pPr marL="1257300" lvl="2" indent="-342900">
              <a:buFontTx/>
              <a:buChar char="-"/>
            </a:pPr>
            <a:endParaRPr lang="es-ES_tradnl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798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1300"/>
          </a:xfrm>
        </p:spPr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7C942B-8388-BE46-A59A-6A8FF0EFB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300"/>
            <a:ext cx="3429000" cy="535577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B07782-358B-D84A-A7A2-27C8746A0700}"/>
              </a:ext>
            </a:extLst>
          </p:cNvPr>
          <p:cNvSpPr/>
          <p:nvPr/>
        </p:nvSpPr>
        <p:spPr>
          <a:xfrm>
            <a:off x="1738661" y="762000"/>
            <a:ext cx="716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altLang="en-US" sz="2400" dirty="0">
                <a:ea typeface="ＭＳ Ｐゴシック" panose="020B0600070205080204" pitchFamily="34" charset="-128"/>
              </a:rPr>
              <a:t>Reproductivo masculino</a:t>
            </a: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- Testículos			-Epidídimos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- Ductos deferentes	- Vesícula seminal</a:t>
            </a:r>
          </a:p>
          <a:p>
            <a:pPr lvl="3"/>
            <a:r>
              <a:rPr lang="es-ES_tradnl" altLang="en-US" sz="2400" dirty="0">
                <a:ea typeface="ＭＳ Ｐゴシック" panose="020B0600070205080204" pitchFamily="34" charset="-128"/>
              </a:rPr>
              <a:t>- Próstata			- Pene	</a:t>
            </a:r>
          </a:p>
          <a:p>
            <a:pPr marL="1714500" lvl="3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Escroto</a:t>
            </a:r>
          </a:p>
          <a:p>
            <a:pPr marL="1714500" lvl="3" indent="-342900">
              <a:buFontTx/>
              <a:buChar char="-"/>
            </a:pPr>
            <a:endParaRPr lang="es-ES_tradnl" altLang="en-US" sz="2400" dirty="0">
              <a:ea typeface="ＭＳ Ｐゴシック" panose="020B0600070205080204" pitchFamily="34" charset="-128"/>
            </a:endParaRP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Producción de gametos (células sexuales) masculinos (espermatozoides), </a:t>
            </a:r>
            <a:r>
              <a:rPr lang="es-ES_tradnl" altLang="en-US" sz="2400" dirty="0" err="1">
                <a:ea typeface="ＭＳ Ｐゴシック" panose="020B0600070205080204" pitchFamily="34" charset="-128"/>
              </a:rPr>
              <a:t>fluídos</a:t>
            </a:r>
            <a:r>
              <a:rPr lang="es-ES_tradnl" altLang="en-US" sz="2400" dirty="0">
                <a:ea typeface="ＭＳ Ｐゴシック" panose="020B0600070205080204" pitchFamily="34" charset="-128"/>
              </a:rPr>
              <a:t> seminales y hormonas.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Coito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Sensorial - </a:t>
            </a:r>
            <a:r>
              <a:rPr lang="es-ES_tradnl" altLang="en-US" sz="2400" dirty="0" err="1">
                <a:ea typeface="ＭＳ Ｐゴシック" panose="020B0600070205080204" pitchFamily="34" charset="-128"/>
              </a:rPr>
              <a:t>exitación</a:t>
            </a:r>
            <a:endParaRPr lang="es-ES_tradnl" altLang="en-US" sz="2400" dirty="0">
              <a:ea typeface="ＭＳ Ｐゴシック" panose="020B0600070205080204" pitchFamily="34" charset="-128"/>
            </a:endParaRPr>
          </a:p>
          <a:p>
            <a:pPr marL="1714500" lvl="3" indent="-342900">
              <a:buFontTx/>
              <a:buChar char="-"/>
            </a:pPr>
            <a:endParaRPr lang="es-ES_tradnl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005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Organos</a:t>
            </a:r>
            <a:r>
              <a:rPr lang="en-US" dirty="0"/>
              <a:t> </a:t>
            </a:r>
            <a:r>
              <a:rPr lang="en-US" sz="1500" dirty="0"/>
              <a:t>3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22860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1.3 (continued)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98C108-9051-6444-92A6-1BED8ADF6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78" y="943667"/>
            <a:ext cx="2867722" cy="568573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91C29D-44BE-7E40-B726-30911D6165DC}"/>
              </a:ext>
            </a:extLst>
          </p:cNvPr>
          <p:cNvSpPr/>
          <p:nvPr/>
        </p:nvSpPr>
        <p:spPr>
          <a:xfrm>
            <a:off x="5576" y="609600"/>
            <a:ext cx="7004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altLang="en-US" sz="2400" dirty="0">
                <a:ea typeface="ＭＳ Ｐゴシック" panose="020B0600070205080204" pitchFamily="34" charset="-128"/>
              </a:rPr>
              <a:t>Reproductivo Femenino</a:t>
            </a: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Órganos principales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Ovarios	- Tubos uterinos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Útero	- Vagina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Labios	- Clítoris</a:t>
            </a:r>
          </a:p>
          <a:p>
            <a:pPr marL="1257300" lvl="2" indent="-342900">
              <a:buFontTx/>
              <a:buChar char="-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Glándulas mamarias (integración)</a:t>
            </a:r>
          </a:p>
          <a:p>
            <a:pPr lvl="2"/>
            <a:r>
              <a:rPr lang="es-ES_tradnl" altLang="en-US" sz="2400" b="1" dirty="0">
                <a:ea typeface="ＭＳ Ｐゴシック" panose="020B0600070205080204" pitchFamily="34" charset="-128"/>
              </a:rPr>
              <a:t>Funciones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Producción de  gametos (células sexuales) femeninos (óvulos) y hormonas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Sostén del embrión en desarrollo (desde la concepción a parto)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Proveer nutrición (leche) para el neonato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Coito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s-ES_tradnl" altLang="en-US" sz="2400" dirty="0">
                <a:ea typeface="ＭＳ Ｐゴシック" panose="020B0600070205080204" pitchFamily="34" charset="-128"/>
              </a:rPr>
              <a:t>Sensorial - </a:t>
            </a:r>
            <a:r>
              <a:rPr lang="es-ES_tradnl" altLang="en-US" sz="2400" dirty="0" err="1">
                <a:ea typeface="ＭＳ Ｐゴシック" panose="020B0600070205080204" pitchFamily="34" charset="-128"/>
              </a:rPr>
              <a:t>exitación</a:t>
            </a:r>
            <a:endParaRPr lang="es-ES_tradnl" altLang="en-US" sz="2400" dirty="0">
              <a:ea typeface="ＭＳ Ｐゴシック" panose="020B0600070205080204" pitchFamily="34" charset="-128"/>
            </a:endParaRPr>
          </a:p>
          <a:p>
            <a:pPr marL="1257300" lvl="2" indent="-342900">
              <a:buFontTx/>
              <a:buChar char="-"/>
            </a:pPr>
            <a:endParaRPr lang="es-ES_tradnl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745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sabemos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721112"/>
            <a:ext cx="8763000" cy="5303520"/>
          </a:xfrm>
        </p:spPr>
        <p:txBody>
          <a:bodyPr/>
          <a:lstStyle/>
          <a:p>
            <a:r>
              <a:rPr lang="en-US" altLang="en-US" sz="2400" dirty="0" err="1">
                <a:cs typeface="Times New Roman" pitchFamily="18" charset="0"/>
              </a:rPr>
              <a:t>Capacidad</a:t>
            </a:r>
            <a:r>
              <a:rPr lang="en-US" altLang="en-US" sz="2400" dirty="0">
                <a:cs typeface="Times New Roman" pitchFamily="18" charset="0"/>
              </a:rPr>
              <a:t> de un </a:t>
            </a:r>
            <a:r>
              <a:rPr lang="en-US" altLang="en-US" sz="2400" dirty="0" err="1">
                <a:cs typeface="Times New Roman" pitchFamily="18" charset="0"/>
              </a:rPr>
              <a:t>organismo</a:t>
            </a:r>
            <a:r>
              <a:rPr lang="en-US" altLang="en-US" sz="2400" dirty="0">
                <a:cs typeface="Times New Roman" pitchFamily="18" charset="0"/>
              </a:rPr>
              <a:t> para responder a </a:t>
            </a:r>
            <a:r>
              <a:rPr lang="en-US" altLang="en-US" sz="2400" dirty="0" err="1">
                <a:cs typeface="Times New Roman" pitchFamily="18" charset="0"/>
              </a:rPr>
              <a:t>estímulos</a:t>
            </a:r>
            <a:r>
              <a:rPr lang="en-US" altLang="en-US" sz="2400" dirty="0">
                <a:cs typeface="Times New Roman" pitchFamily="18" charset="0"/>
              </a:rPr>
              <a:t>?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a) </a:t>
            </a:r>
            <a:r>
              <a:rPr lang="en-US" altLang="en-US" sz="2400" dirty="0" err="1">
                <a:cs typeface="Times New Roman" pitchFamily="18" charset="0"/>
              </a:rPr>
              <a:t>sensibilidad</a:t>
            </a:r>
            <a:r>
              <a:rPr lang="en-US" altLang="en-US" sz="2400" dirty="0">
                <a:cs typeface="Times New Roman" pitchFamily="18" charset="0"/>
              </a:rPr>
              <a:t>			c) </a:t>
            </a:r>
            <a:r>
              <a:rPr lang="en-US" altLang="en-US" sz="2400" dirty="0" err="1">
                <a:cs typeface="Times New Roman" pitchFamily="18" charset="0"/>
              </a:rPr>
              <a:t>nervioso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b) </a:t>
            </a:r>
            <a:r>
              <a:rPr lang="en-US" altLang="en-US" sz="2400" dirty="0" err="1">
                <a:cs typeface="Times New Roman" pitchFamily="18" charset="0"/>
              </a:rPr>
              <a:t>irritabilidad</a:t>
            </a:r>
            <a:r>
              <a:rPr lang="en-US" altLang="en-US" sz="2400" dirty="0">
                <a:cs typeface="Times New Roman" pitchFamily="18" charset="0"/>
              </a:rPr>
              <a:t>			d) vivo</a:t>
            </a:r>
            <a:br>
              <a:rPr lang="en-US" altLang="en-US" sz="2800" dirty="0">
                <a:cs typeface="Times New Roman" pitchFamily="18" charset="0"/>
              </a:rPr>
            </a:br>
            <a:endParaRPr lang="en-US" altLang="en-US" sz="2400" dirty="0">
              <a:cs typeface="Times New Roman" pitchFamily="18" charset="0"/>
            </a:endParaRPr>
          </a:p>
          <a:p>
            <a:r>
              <a:rPr lang="en-US" altLang="en-US" sz="2400" dirty="0">
                <a:cs typeface="Times New Roman" pitchFamily="18" charset="0"/>
              </a:rPr>
              <a:t>El </a:t>
            </a:r>
            <a:r>
              <a:rPr lang="en-US" altLang="en-US" sz="2400" dirty="0" err="1">
                <a:cs typeface="Times New Roman" pitchFamily="18" charset="0"/>
              </a:rPr>
              <a:t>sistema</a:t>
            </a:r>
            <a:r>
              <a:rPr lang="en-US" altLang="en-US" sz="2400" dirty="0">
                <a:cs typeface="Times New Roman" pitchFamily="18" charset="0"/>
              </a:rPr>
              <a:t> ____ es </a:t>
            </a:r>
            <a:r>
              <a:rPr lang="en-US" altLang="en-US" sz="2400" dirty="0" err="1">
                <a:cs typeface="Times New Roman" pitchFamily="18" charset="0"/>
              </a:rPr>
              <a:t>reponsable</a:t>
            </a:r>
            <a:r>
              <a:rPr lang="en-US" altLang="en-US" sz="2400" dirty="0">
                <a:cs typeface="Times New Roman" pitchFamily="18" charset="0"/>
              </a:rPr>
              <a:t> de ____ la </a:t>
            </a:r>
            <a:r>
              <a:rPr lang="en-US" altLang="en-US" sz="2400" dirty="0" err="1">
                <a:cs typeface="Times New Roman" pitchFamily="18" charset="0"/>
              </a:rPr>
              <a:t>orina</a:t>
            </a:r>
            <a:r>
              <a:rPr lang="en-US" altLang="en-US" sz="2400" dirty="0">
                <a:cs typeface="Times New Roman" pitchFamily="18" charset="0"/>
              </a:rPr>
              <a:t> al </a:t>
            </a:r>
            <a:r>
              <a:rPr lang="en-US" altLang="en-US" sz="2400" dirty="0" err="1">
                <a:cs typeface="Times New Roman" pitchFamily="18" charset="0"/>
              </a:rPr>
              <a:t>mismo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tiempo</a:t>
            </a:r>
            <a:r>
              <a:rPr lang="en-US" altLang="en-US" sz="2400" dirty="0">
                <a:cs typeface="Times New Roman" pitchFamily="18" charset="0"/>
              </a:rPr>
              <a:t> que ______ la </a:t>
            </a:r>
            <a:r>
              <a:rPr lang="en-US" altLang="en-US" sz="2400" dirty="0" err="1">
                <a:cs typeface="Times New Roman" pitchFamily="18" charset="0"/>
              </a:rPr>
              <a:t>sangre</a:t>
            </a:r>
            <a:r>
              <a:rPr lang="en-US" altLang="en-US" sz="2400" dirty="0">
                <a:cs typeface="Times New Roman" pitchFamily="18" charset="0"/>
              </a:rPr>
              <a:t>.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a) </a:t>
            </a:r>
            <a:r>
              <a:rPr lang="en-US" altLang="en-US" sz="2400" dirty="0" err="1">
                <a:cs typeface="Times New Roman" pitchFamily="18" charset="0"/>
              </a:rPr>
              <a:t>circulatorio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bombear</a:t>
            </a:r>
            <a:r>
              <a:rPr lang="en-US" altLang="en-US" sz="2400" dirty="0">
                <a:cs typeface="Times New Roman" pitchFamily="18" charset="0"/>
              </a:rPr>
              <a:t>, filtra	c) cardiovascular, </a:t>
            </a:r>
            <a:r>
              <a:rPr lang="en-US" altLang="en-US" sz="2400" dirty="0" err="1">
                <a:cs typeface="Times New Roman" pitchFamily="18" charset="0"/>
              </a:rPr>
              <a:t>filtrar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bombea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b) </a:t>
            </a:r>
            <a:r>
              <a:rPr lang="en-US" altLang="en-US" sz="2400" dirty="0" err="1">
                <a:cs typeface="Times New Roman" pitchFamily="18" charset="0"/>
              </a:rPr>
              <a:t>urinario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filtrar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bombea</a:t>
            </a:r>
            <a:r>
              <a:rPr lang="en-US" altLang="en-US" sz="2400" dirty="0">
                <a:cs typeface="Times New Roman" pitchFamily="18" charset="0"/>
              </a:rPr>
              <a:t>		d)</a:t>
            </a:r>
            <a:r>
              <a:rPr lang="en-US" altLang="en-US" sz="2400" dirty="0" err="1">
                <a:cs typeface="Times New Roman" pitchFamily="18" charset="0"/>
              </a:rPr>
              <a:t>urinario</a:t>
            </a:r>
            <a:endParaRPr lang="en-US" altLang="en-US" sz="2400" dirty="0">
              <a:cs typeface="Times New Roman" pitchFamily="18" charset="0"/>
            </a:endParaRPr>
          </a:p>
          <a:p>
            <a:endParaRPr lang="en-US" altLang="en-US" sz="2400" dirty="0">
              <a:cs typeface="Times New Roman" pitchFamily="18" charset="0"/>
            </a:endParaRPr>
          </a:p>
          <a:p>
            <a:r>
              <a:rPr lang="en-US" altLang="en-US" sz="2400" dirty="0" err="1">
                <a:cs typeface="Times New Roman" pitchFamily="18" charset="0"/>
              </a:rPr>
              <a:t>Cual</a:t>
            </a:r>
            <a:r>
              <a:rPr lang="en-US" altLang="en-US" sz="2400" dirty="0">
                <a:cs typeface="Times New Roman" pitchFamily="18" charset="0"/>
              </a:rPr>
              <a:t> de los </a:t>
            </a:r>
            <a:r>
              <a:rPr lang="en-US" altLang="en-US" sz="2400" dirty="0" err="1">
                <a:cs typeface="Times New Roman" pitchFamily="18" charset="0"/>
              </a:rPr>
              <a:t>siguientes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sistemas</a:t>
            </a:r>
            <a:r>
              <a:rPr lang="en-US" altLang="en-US" sz="2400" dirty="0">
                <a:cs typeface="Times New Roman" pitchFamily="18" charset="0"/>
              </a:rPr>
              <a:t> NO se </a:t>
            </a:r>
            <a:r>
              <a:rPr lang="en-US" altLang="en-US" sz="2400" dirty="0" err="1">
                <a:cs typeface="Times New Roman" pitchFamily="18" charset="0"/>
              </a:rPr>
              <a:t>asoció</a:t>
            </a:r>
            <a:r>
              <a:rPr lang="en-US" altLang="en-US" sz="2400" dirty="0">
                <a:cs typeface="Times New Roman" pitchFamily="18" charset="0"/>
              </a:rPr>
              <a:t> al </a:t>
            </a:r>
            <a:r>
              <a:rPr lang="en-US" altLang="en-US" sz="2400" dirty="0" err="1">
                <a:cs typeface="Times New Roman" pitchFamily="18" charset="0"/>
              </a:rPr>
              <a:t>concepto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área</a:t>
            </a:r>
            <a:r>
              <a:rPr lang="en-US" altLang="en-US" sz="2400" dirty="0">
                <a:cs typeface="Times New Roman" pitchFamily="18" charset="0"/>
              </a:rPr>
              <a:t> superficial?</a:t>
            </a:r>
          </a:p>
          <a:p>
            <a:r>
              <a:rPr lang="en-US" altLang="en-US" sz="2400" dirty="0">
                <a:cs typeface="Times New Roman" pitchFamily="18" charset="0"/>
              </a:rPr>
              <a:t>a. muscular		b. </a:t>
            </a:r>
            <a:r>
              <a:rPr lang="en-US" altLang="en-US" sz="2400" dirty="0" err="1">
                <a:cs typeface="Times New Roman" pitchFamily="18" charset="0"/>
              </a:rPr>
              <a:t>digestivo</a:t>
            </a:r>
            <a:r>
              <a:rPr lang="en-US" altLang="en-US" sz="2400" dirty="0">
                <a:cs typeface="Times New Roman" pitchFamily="18" charset="0"/>
              </a:rPr>
              <a:t>	c. </a:t>
            </a:r>
            <a:r>
              <a:rPr lang="en-US" altLang="en-US" sz="2400" dirty="0" err="1">
                <a:cs typeface="Times New Roman" pitchFamily="18" charset="0"/>
              </a:rPr>
              <a:t>respiratorio</a:t>
            </a:r>
            <a:r>
              <a:rPr lang="en-US" altLang="en-US" sz="2400" dirty="0">
                <a:cs typeface="Times New Roman" pitchFamily="18" charset="0"/>
              </a:rPr>
              <a:t>		</a:t>
            </a:r>
            <a:r>
              <a:rPr lang="en-US" altLang="en-US" sz="2400" dirty="0" err="1">
                <a:cs typeface="Times New Roman" pitchFamily="18" charset="0"/>
              </a:rPr>
              <a:t>d.cardiovascular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2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600" b="0" dirty="0" err="1">
                <a:solidFill>
                  <a:srgbClr val="B60000"/>
                </a:solidFill>
              </a:rPr>
              <a:t>Objetivos</a:t>
            </a:r>
            <a:endParaRPr lang="en-US" sz="3600" b="0" dirty="0">
              <a:solidFill>
                <a:srgbClr val="B60000"/>
              </a:solidFill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257800"/>
          </a:xfrm>
        </p:spPr>
        <p:txBody>
          <a:bodyPr/>
          <a:lstStyle/>
          <a:p>
            <a:r>
              <a:rPr lang="en-US" altLang="en-US" sz="2400" dirty="0">
                <a:cs typeface="Times New Roman" pitchFamily="18" charset="0"/>
              </a:rPr>
              <a:t>10. </a:t>
            </a:r>
            <a:r>
              <a:rPr lang="en-US" altLang="en-US" sz="2400" dirty="0" err="1">
                <a:cs typeface="Times New Roman" pitchFamily="18" charset="0"/>
              </a:rPr>
              <a:t>Identificar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principales</a:t>
            </a:r>
            <a:r>
              <a:rPr lang="en-US" altLang="en-US" sz="2400" dirty="0">
                <a:cs typeface="Times New Roman" pitchFamily="18" charset="0"/>
              </a:rPr>
              <a:t> regions </a:t>
            </a:r>
            <a:r>
              <a:rPr lang="en-US" altLang="en-US" sz="2400" dirty="0" err="1">
                <a:cs typeface="Times New Roman" pitchFamily="18" charset="0"/>
              </a:rPr>
              <a:t>corporales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usando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terminología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correcta</a:t>
            </a:r>
            <a:r>
              <a:rPr lang="en-US" altLang="en-US" sz="2400" dirty="0">
                <a:cs typeface="Times New Roman" pitchFamily="18" charset="0"/>
              </a:rPr>
              <a:t>. </a:t>
            </a:r>
          </a:p>
          <a:p>
            <a:r>
              <a:rPr lang="en-US" altLang="en-US" sz="2400" dirty="0">
                <a:cs typeface="Times New Roman" pitchFamily="18" charset="0"/>
              </a:rPr>
              <a:t>11. </a:t>
            </a:r>
            <a:r>
              <a:rPr lang="en-US" altLang="en-US" sz="2400" dirty="0" err="1">
                <a:cs typeface="Times New Roman" pitchFamily="18" charset="0"/>
              </a:rPr>
              <a:t>Desribir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cavidades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corporales</a:t>
            </a:r>
            <a:r>
              <a:rPr lang="en-US" altLang="en-US" sz="2400" dirty="0">
                <a:cs typeface="Times New Roman" pitchFamily="18" charset="0"/>
              </a:rPr>
              <a:t> y sus </a:t>
            </a:r>
            <a:r>
              <a:rPr lang="en-US" altLang="en-US" sz="2400" dirty="0" err="1">
                <a:cs typeface="Times New Roman" pitchFamily="18" charset="0"/>
              </a:rPr>
              <a:t>subdivisiones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r>
              <a:rPr lang="en-US" altLang="en-US" sz="2400" dirty="0">
                <a:cs typeface="Times New Roman" pitchFamily="18" charset="0"/>
              </a:rPr>
              <a:t>12. </a:t>
            </a:r>
            <a:r>
              <a:rPr lang="en-US" altLang="en-US" sz="2400" dirty="0" err="1">
                <a:cs typeface="Times New Roman" pitchFamily="18" charset="0"/>
              </a:rPr>
              <a:t>Identificar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membranas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serosas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explicar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su</a:t>
            </a:r>
            <a:r>
              <a:rPr lang="en-US" altLang="en-US" sz="2400" dirty="0">
                <a:cs typeface="Times New Roman" pitchFamily="18" charset="0"/>
              </a:rPr>
              <a:t> roles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cavidades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r>
              <a:rPr lang="en-US" altLang="en-US" sz="2400" dirty="0">
                <a:cs typeface="Times New Roman" pitchFamily="18" charset="0"/>
              </a:rPr>
              <a:t>13. </a:t>
            </a:r>
            <a:r>
              <a:rPr lang="en-US" altLang="en-US" sz="2400" dirty="0" err="1">
                <a:cs typeface="Times New Roman" pitchFamily="18" charset="0"/>
              </a:rPr>
              <a:t>Relacionar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terminología</a:t>
            </a:r>
            <a:r>
              <a:rPr lang="en-US" altLang="en-US" sz="2400" dirty="0">
                <a:cs typeface="Times New Roman" pitchFamily="18" charset="0"/>
              </a:rPr>
              <a:t> de las </a:t>
            </a:r>
            <a:r>
              <a:rPr lang="en-US" altLang="en-US" sz="2400" dirty="0" err="1">
                <a:cs typeface="Times New Roman" pitchFamily="18" charset="0"/>
              </a:rPr>
              <a:t>regiones</a:t>
            </a:r>
            <a:r>
              <a:rPr lang="en-US" altLang="en-US" sz="2400" dirty="0">
                <a:cs typeface="Times New Roman" pitchFamily="18" charset="0"/>
              </a:rPr>
              <a:t> y lo </a:t>
            </a:r>
            <a:r>
              <a:rPr lang="en-US" altLang="en-US" sz="2400" dirty="0" err="1">
                <a:cs typeface="Times New Roman" pitchFamily="18" charset="0"/>
              </a:rPr>
              <a:t>cuadrantes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abdominopélvicos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400" dirty="0">
                <a:cs typeface="Times New Roman" pitchFamily="18" charset="0"/>
              </a:rPr>
              <a:t>14. </a:t>
            </a:r>
            <a:r>
              <a:rPr lang="en-US" altLang="en-US" sz="2400" dirty="0" err="1">
                <a:cs typeface="Times New Roman" pitchFamily="18" charset="0"/>
              </a:rPr>
              <a:t>Mencionar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definir</a:t>
            </a:r>
            <a:r>
              <a:rPr lang="en-US" altLang="en-US" sz="2400" dirty="0">
                <a:cs typeface="Times New Roman" pitchFamily="18" charset="0"/>
              </a:rPr>
              <a:t> los </a:t>
            </a:r>
            <a:r>
              <a:rPr lang="en-US" altLang="en-US" sz="2400" dirty="0" err="1">
                <a:cs typeface="Times New Roman" pitchFamily="18" charset="0"/>
              </a:rPr>
              <a:t>componentes</a:t>
            </a:r>
            <a:r>
              <a:rPr lang="en-US" altLang="en-US" sz="2400" dirty="0">
                <a:cs typeface="Times New Roman" pitchFamily="18" charset="0"/>
              </a:rPr>
              <a:t> de un </a:t>
            </a:r>
            <a:r>
              <a:rPr lang="en-US" altLang="en-US" sz="2400" dirty="0" err="1">
                <a:cs typeface="Times New Roman" pitchFamily="18" charset="0"/>
              </a:rPr>
              <a:t>sistema</a:t>
            </a:r>
            <a:r>
              <a:rPr lang="en-US" altLang="en-US" sz="2400" dirty="0">
                <a:cs typeface="Times New Roman" pitchFamily="18" charset="0"/>
              </a:rPr>
              <a:t> de homeostasis</a:t>
            </a:r>
          </a:p>
          <a:p>
            <a:endParaRPr lang="en-US" altLang="en-US" sz="24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55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1.5a </a:t>
            </a:r>
            <a:r>
              <a:rPr lang="en-US" dirty="0" err="1"/>
              <a:t>Posición</a:t>
            </a:r>
            <a:r>
              <a:rPr lang="en-US" dirty="0"/>
              <a:t> </a:t>
            </a:r>
            <a:r>
              <a:rPr lang="en-US" dirty="0" err="1"/>
              <a:t>Anatómica</a:t>
            </a:r>
            <a:endParaRPr lang="en-US" sz="36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2578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en-US" dirty="0" err="1">
                <a:cs typeface="Times New Roman" pitchFamily="18" charset="0"/>
              </a:rPr>
              <a:t>Posición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usada</a:t>
            </a:r>
            <a:r>
              <a:rPr lang="en-US" altLang="en-US" dirty="0">
                <a:cs typeface="Times New Roman" pitchFamily="18" charset="0"/>
              </a:rPr>
              <a:t> para </a:t>
            </a:r>
            <a:r>
              <a:rPr lang="en-US" altLang="en-US" dirty="0" err="1">
                <a:cs typeface="Times New Roman" pitchFamily="18" charset="0"/>
              </a:rPr>
              <a:t>referencia</a:t>
            </a:r>
            <a:r>
              <a:rPr lang="en-US" altLang="en-US" dirty="0">
                <a:cs typeface="Times New Roman" pitchFamily="18" charset="0"/>
              </a:rPr>
              <a:t>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en-US" dirty="0" err="1">
                <a:cs typeface="Times New Roman" pitchFamily="18" charset="0"/>
              </a:rPr>
              <a:t>Características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Posición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Erecta</a:t>
            </a:r>
            <a:r>
              <a:rPr lang="en-US" altLang="en-US" dirty="0">
                <a:cs typeface="Times New Roman" pitchFamily="18" charset="0"/>
              </a:rPr>
              <a:t>, cabeza </a:t>
            </a:r>
            <a:r>
              <a:rPr lang="en-US" altLang="en-US" dirty="0" err="1">
                <a:cs typeface="Times New Roman" pitchFamily="18" charset="0"/>
              </a:rPr>
              <a:t>nivelada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>
                <a:cs typeface="Times New Roman" pitchFamily="18" charset="0"/>
              </a:rPr>
              <a:t>Ojos </a:t>
            </a:r>
            <a:r>
              <a:rPr lang="en-US" altLang="en-US" dirty="0" err="1">
                <a:cs typeface="Times New Roman" pitchFamily="18" charset="0"/>
              </a:rPr>
              <a:t>hacia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frente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Extremidades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superiores</a:t>
            </a:r>
            <a:r>
              <a:rPr lang="en-US" altLang="en-US" dirty="0">
                <a:cs typeface="Times New Roman" pitchFamily="18" charset="0"/>
              </a:rPr>
              <a:t> a ambos </a:t>
            </a:r>
            <a:r>
              <a:rPr lang="en-US" altLang="en-US" dirty="0" err="1">
                <a:cs typeface="Times New Roman" pitchFamily="18" charset="0"/>
              </a:rPr>
              <a:t>lados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Plamas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dirección</a:t>
            </a:r>
            <a:r>
              <a:rPr lang="en-US" altLang="en-US" dirty="0">
                <a:cs typeface="Times New Roman" pitchFamily="18" charset="0"/>
              </a:rPr>
              <a:t> anterior (de </a:t>
            </a:r>
            <a:r>
              <a:rPr lang="en-US" altLang="en-US" dirty="0" err="1">
                <a:cs typeface="Times New Roman" pitchFamily="18" charset="0"/>
              </a:rPr>
              <a:t>frente</a:t>
            </a:r>
            <a:r>
              <a:rPr lang="en-US" altLang="en-US" dirty="0">
                <a:cs typeface="Times New Roman" pitchFamily="18" charset="0"/>
              </a:rPr>
              <a:t> al </a:t>
            </a:r>
            <a:r>
              <a:rPr lang="en-US" altLang="en-US" dirty="0" err="1">
                <a:cs typeface="Times New Roman" pitchFamily="18" charset="0"/>
              </a:rPr>
              <a:t>observador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>
                <a:cs typeface="Times New Roman" pitchFamily="18" charset="0"/>
              </a:rPr>
              <a:t> Pies </a:t>
            </a:r>
            <a:r>
              <a:rPr lang="en-US" altLang="en-US" dirty="0" err="1">
                <a:cs typeface="Times New Roman" pitchFamily="18" charset="0"/>
              </a:rPr>
              <a:t>paralelos</a:t>
            </a:r>
            <a:r>
              <a:rPr lang="en-US" altLang="en-US" dirty="0">
                <a:cs typeface="Times New Roman" pitchFamily="18" charset="0"/>
              </a:rPr>
              <a:t> y </a:t>
            </a:r>
            <a:r>
              <a:rPr lang="en-US" altLang="en-US" dirty="0" err="1">
                <a:cs typeface="Times New Roman" pitchFamily="18" charset="0"/>
              </a:rPr>
              <a:t>planos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sobre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piso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s-ES_tradnl" altLang="en-US" b="1" dirty="0">
                <a:ea typeface="ＭＳ Ｐゴシック" panose="020B0600070205080204" pitchFamily="34" charset="-128"/>
              </a:rPr>
              <a:t>Supina</a:t>
            </a:r>
            <a:r>
              <a:rPr lang="es-ES_tradnl" altLang="en-US" dirty="0">
                <a:ea typeface="ＭＳ Ｐゴシック" panose="020B0600070205080204" pitchFamily="34" charset="-128"/>
              </a:rPr>
              <a:t>: acostado, boca arriba</a:t>
            </a:r>
          </a:p>
          <a:p>
            <a:pPr lvl="1"/>
            <a:r>
              <a:rPr lang="es-ES_tradnl" altLang="en-US" b="1" dirty="0">
                <a:ea typeface="ＭＳ Ｐゴシック" panose="020B0600070205080204" pitchFamily="34" charset="-128"/>
              </a:rPr>
              <a:t>Prona</a:t>
            </a:r>
            <a:r>
              <a:rPr lang="es-ES_tradnl" altLang="en-US" dirty="0">
                <a:ea typeface="ＭＳ Ｐゴシック" panose="020B0600070205080204" pitchFamily="34" charset="-128"/>
              </a:rPr>
              <a:t>: acostado, boca abajo</a:t>
            </a:r>
          </a:p>
          <a:p>
            <a:pPr lvl="1"/>
            <a:endParaRPr lang="en-US" altLang="en-US" dirty="0">
              <a:cs typeface="Times New Roman" pitchFamily="18" charset="0"/>
            </a:endParaRPr>
          </a:p>
          <a:p>
            <a:pPr lvl="1"/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1.5b </a:t>
            </a:r>
            <a:r>
              <a:rPr lang="en-US" dirty="0" err="1"/>
              <a:t>Secciones</a:t>
            </a:r>
            <a:r>
              <a:rPr lang="en-US" dirty="0"/>
              <a:t> y </a:t>
            </a:r>
            <a:r>
              <a:rPr lang="en-US" dirty="0" err="1"/>
              <a:t>Planos</a:t>
            </a:r>
            <a:r>
              <a:rPr lang="en-US" sz="1500" dirty="0"/>
              <a:t> 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Times New Roman" pitchFamily="18" charset="0"/>
              </a:rPr>
              <a:t>Cortes, </a:t>
            </a:r>
            <a:r>
              <a:rPr lang="en-US" altLang="en-US" dirty="0" err="1">
                <a:cs typeface="Times New Roman" pitchFamily="18" charset="0"/>
              </a:rPr>
              <a:t>lascas</a:t>
            </a:r>
            <a:r>
              <a:rPr lang="en-US" altLang="en-US" dirty="0">
                <a:cs typeface="Times New Roman" pitchFamily="18" charset="0"/>
              </a:rPr>
              <a:t> o “slices” del </a:t>
            </a:r>
            <a:r>
              <a:rPr lang="en-US" altLang="en-US" dirty="0" err="1">
                <a:cs typeface="Times New Roman" pitchFamily="18" charset="0"/>
              </a:rPr>
              <a:t>cuerpo</a:t>
            </a:r>
            <a:r>
              <a:rPr lang="en-US" altLang="en-US" dirty="0">
                <a:cs typeface="Times New Roman" pitchFamily="18" charset="0"/>
              </a:rPr>
              <a:t>: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Sección</a:t>
            </a:r>
            <a:r>
              <a:rPr lang="en-US" altLang="en-US" dirty="0">
                <a:cs typeface="Times New Roman" pitchFamily="18" charset="0"/>
              </a:rPr>
              <a:t>—</a:t>
            </a:r>
            <a:r>
              <a:rPr lang="en-US" altLang="en-US" dirty="0" err="1">
                <a:cs typeface="Times New Roman" pitchFamily="18" charset="0"/>
              </a:rPr>
              <a:t>corte</a:t>
            </a:r>
            <a:r>
              <a:rPr lang="en-US" altLang="en-US" dirty="0">
                <a:cs typeface="Times New Roman" pitchFamily="18" charset="0"/>
              </a:rPr>
              <a:t> que </a:t>
            </a:r>
            <a:r>
              <a:rPr lang="en-US" altLang="en-US" dirty="0" err="1">
                <a:cs typeface="Times New Roman" pitchFamily="18" charset="0"/>
              </a:rPr>
              <a:t>expone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organos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internos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Plano</a:t>
            </a:r>
            <a:r>
              <a:rPr lang="en-US" altLang="en-US" dirty="0">
                <a:cs typeface="Times New Roman" pitchFamily="18" charset="0"/>
              </a:rPr>
              <a:t>—</a:t>
            </a:r>
            <a:r>
              <a:rPr lang="en-US" altLang="en-US" dirty="0" err="1">
                <a:cs typeface="Times New Roman" pitchFamily="18" charset="0"/>
              </a:rPr>
              <a:t>superficie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imaginaria</a:t>
            </a:r>
            <a:r>
              <a:rPr lang="en-US" altLang="en-US" dirty="0">
                <a:cs typeface="Times New Roman" pitchFamily="18" charset="0"/>
              </a:rPr>
              <a:t> plana que </a:t>
            </a:r>
            <a:r>
              <a:rPr lang="en-US" altLang="en-US" dirty="0" err="1">
                <a:cs typeface="Times New Roman" pitchFamily="18" charset="0"/>
              </a:rPr>
              <a:t>atraviesa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cuerpo</a:t>
            </a:r>
            <a:r>
              <a:rPr lang="en-US" altLang="en-US" dirty="0">
                <a:cs typeface="Times New Roman" pitchFamily="18" charset="0"/>
              </a:rPr>
              <a:t>; 3 </a:t>
            </a:r>
            <a:r>
              <a:rPr lang="en-US" altLang="en-US" dirty="0" err="1">
                <a:cs typeface="Times New Roman" pitchFamily="18" charset="0"/>
              </a:rPr>
              <a:t>tipos</a:t>
            </a:r>
            <a:endParaRPr lang="en-US" altLang="en-US" sz="26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Coronal</a:t>
            </a:r>
            <a:r>
              <a:rPr lang="en-US" altLang="en-US" dirty="0">
                <a:cs typeface="Times New Roman" pitchFamily="18" charset="0"/>
              </a:rPr>
              <a:t> (o </a:t>
            </a:r>
            <a:r>
              <a:rPr lang="en-US" altLang="en-US" i="1" dirty="0">
                <a:cs typeface="Times New Roman" pitchFamily="18" charset="0"/>
              </a:rPr>
              <a:t>frontal</a:t>
            </a:r>
            <a:r>
              <a:rPr lang="en-US" altLang="en-US" dirty="0">
                <a:cs typeface="Times New Roman" pitchFamily="18" charset="0"/>
              </a:rPr>
              <a:t>)</a:t>
            </a:r>
            <a:endParaRPr lang="en-US" altLang="en-US" b="1" dirty="0">
              <a:cs typeface="Times New Roman" pitchFamily="18" charset="0"/>
            </a:endParaRPr>
          </a:p>
          <a:p>
            <a:pPr lvl="3">
              <a:spcBef>
                <a:spcPts val="60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Plano vertical, divide el </a:t>
            </a:r>
            <a:r>
              <a:rPr lang="en-US" altLang="en-US" sz="2400" dirty="0" err="1">
                <a:cs typeface="Times New Roman" pitchFamily="18" charset="0"/>
              </a:rPr>
              <a:t>cuerpo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anterior y posterior</a:t>
            </a:r>
          </a:p>
          <a:p>
            <a:pPr lvl="2">
              <a:spcBef>
                <a:spcPts val="60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Transversal</a:t>
            </a:r>
            <a:r>
              <a:rPr lang="en-US" altLang="en-US" dirty="0">
                <a:cs typeface="Times New Roman" pitchFamily="18" charset="0"/>
              </a:rPr>
              <a:t> (o </a:t>
            </a:r>
            <a:r>
              <a:rPr lang="en-US" altLang="en-US" i="1" dirty="0">
                <a:cs typeface="Times New Roman" pitchFamily="18" charset="0"/>
              </a:rPr>
              <a:t>cross-sectional</a:t>
            </a:r>
            <a:r>
              <a:rPr lang="en-US" altLang="en-US" dirty="0">
                <a:cs typeface="Times New Roman" pitchFamily="18" charset="0"/>
              </a:rPr>
              <a:t>)</a:t>
            </a:r>
            <a:endParaRPr lang="en-US" altLang="en-US" b="1" dirty="0">
              <a:cs typeface="Times New Roman" pitchFamily="18" charset="0"/>
            </a:endParaRPr>
          </a:p>
          <a:p>
            <a:pPr lvl="3">
              <a:spcBef>
                <a:spcPts val="60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Plano horizontal, divide el </a:t>
            </a:r>
            <a:r>
              <a:rPr lang="en-US" altLang="en-US" sz="2400" dirty="0" err="1">
                <a:cs typeface="Times New Roman" pitchFamily="18" charset="0"/>
              </a:rPr>
              <a:t>cuerpo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superior e inferior</a:t>
            </a:r>
          </a:p>
        </p:txBody>
      </p:sp>
    </p:spTree>
    <p:extLst>
      <p:ext uri="{BB962C8B-B14F-4D97-AF65-F5344CB8AC3E}">
        <p14:creationId xmlns:p14="http://schemas.microsoft.com/office/powerpoint/2010/main" val="2319056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1.5b </a:t>
            </a:r>
            <a:r>
              <a:rPr lang="en-US" dirty="0" err="1"/>
              <a:t>Secciones</a:t>
            </a:r>
            <a:r>
              <a:rPr lang="en-US" dirty="0"/>
              <a:t> y </a:t>
            </a:r>
            <a:r>
              <a:rPr lang="en-US" dirty="0" err="1"/>
              <a:t>Planos</a:t>
            </a:r>
            <a:r>
              <a:rPr lang="en-US" sz="1500" dirty="0"/>
              <a:t> 2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04800" y="1158983"/>
            <a:ext cx="8610600" cy="5257800"/>
          </a:xfrm>
        </p:spPr>
        <p:txBody>
          <a:bodyPr/>
          <a:lstStyle/>
          <a:p>
            <a:pPr marL="114300" lvl="1" indent="0">
              <a:spcBef>
                <a:spcPts val="600"/>
              </a:spcBef>
              <a:buNone/>
              <a:defRPr/>
            </a:pPr>
            <a:r>
              <a:rPr lang="en-US" altLang="en-US" b="1" dirty="0" err="1">
                <a:cs typeface="Times New Roman" pitchFamily="18" charset="0"/>
              </a:rPr>
              <a:t>Planos</a:t>
            </a:r>
            <a:r>
              <a:rPr lang="en-US" altLang="en-US" b="1" dirty="0">
                <a:cs typeface="Times New Roman" pitchFamily="18" charset="0"/>
              </a:rPr>
              <a:t> 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Midsagital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(</a:t>
            </a:r>
            <a:r>
              <a:rPr lang="en-US" altLang="en-US" i="1" dirty="0" err="1">
                <a:cs typeface="Times New Roman" pitchFamily="18" charset="0"/>
              </a:rPr>
              <a:t>mediosagital</a:t>
            </a:r>
            <a:r>
              <a:rPr lang="en-US" altLang="en-US" dirty="0">
                <a:cs typeface="Times New Roman" pitchFamily="18" charset="0"/>
              </a:rPr>
              <a:t>)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>
                <a:cs typeface="Times New Roman" pitchFamily="18" charset="0"/>
              </a:rPr>
              <a:t>Vertical, divide el </a:t>
            </a:r>
            <a:r>
              <a:rPr lang="en-US" altLang="en-US" sz="2800" dirty="0" err="1">
                <a:cs typeface="Times New Roman" pitchFamily="18" charset="0"/>
              </a:rPr>
              <a:t>cuerpo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mitades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izquierda</a:t>
            </a:r>
            <a:r>
              <a:rPr lang="en-US" altLang="en-US" sz="2800" dirty="0">
                <a:cs typeface="Times New Roman" pitchFamily="18" charset="0"/>
              </a:rPr>
              <a:t> y derecho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Sagital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 err="1">
                <a:cs typeface="Times New Roman" pitchFamily="18" charset="0"/>
              </a:rPr>
              <a:t>Paralelo</a:t>
            </a:r>
            <a:r>
              <a:rPr lang="en-US" altLang="en-US" sz="2800" dirty="0">
                <a:cs typeface="Times New Roman" pitchFamily="18" charset="0"/>
              </a:rPr>
              <a:t> al midsagittal, </a:t>
            </a:r>
            <a:r>
              <a:rPr lang="en-US" altLang="en-US" sz="2800" dirty="0" err="1">
                <a:cs typeface="Times New Roman" pitchFamily="18" charset="0"/>
              </a:rPr>
              <a:t>pero</a:t>
            </a:r>
            <a:r>
              <a:rPr lang="en-US" altLang="en-US" sz="2800" dirty="0">
                <a:cs typeface="Times New Roman" pitchFamily="18" charset="0"/>
              </a:rPr>
              <a:t> mas </a:t>
            </a:r>
            <a:r>
              <a:rPr lang="en-US" altLang="en-US" sz="2800" dirty="0" err="1">
                <a:cs typeface="Times New Roman" pitchFamily="18" charset="0"/>
              </a:rPr>
              <a:t>hacia</a:t>
            </a:r>
            <a:r>
              <a:rPr lang="en-US" altLang="en-US" sz="2800" dirty="0">
                <a:cs typeface="Times New Roman" pitchFamily="18" charset="0"/>
              </a:rPr>
              <a:t> la derecho o a la derecho de </a:t>
            </a:r>
            <a:r>
              <a:rPr lang="en-US" altLang="en-US" sz="2800" dirty="0" err="1">
                <a:cs typeface="Times New Roman" pitchFamily="18" charset="0"/>
              </a:rPr>
              <a:t>este</a:t>
            </a: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Oblicuo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altLang="en-US" sz="2800" dirty="0" err="1">
                <a:cs typeface="Times New Roman" pitchFamily="18" charset="0"/>
              </a:rPr>
              <a:t>Pasa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algun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ángulo</a:t>
            </a:r>
            <a:r>
              <a:rPr lang="en-US" altLang="en-US" sz="2800" dirty="0">
                <a:cs typeface="Times New Roman" pitchFamily="18" charset="0"/>
              </a:rPr>
              <a:t> a </a:t>
            </a:r>
            <a:r>
              <a:rPr lang="en-US" altLang="en-US" sz="2800" dirty="0" err="1">
                <a:cs typeface="Times New Roman" pitchFamily="18" charset="0"/>
              </a:rPr>
              <a:t>traves</a:t>
            </a:r>
            <a:r>
              <a:rPr lang="en-US" altLang="en-US" sz="2800" dirty="0">
                <a:cs typeface="Times New Roman" pitchFamily="18" charset="0"/>
              </a:rPr>
              <a:t> de una </a:t>
            </a:r>
            <a:r>
              <a:rPr lang="en-US" altLang="en-US" sz="2800" dirty="0" err="1">
                <a:cs typeface="Times New Roman" pitchFamily="18" charset="0"/>
              </a:rPr>
              <a:t>estructura</a:t>
            </a:r>
            <a:r>
              <a:rPr lang="en-US" altLang="en-US" sz="28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0112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Posición</a:t>
            </a:r>
            <a:r>
              <a:rPr lang="en-US" dirty="0"/>
              <a:t> </a:t>
            </a:r>
            <a:r>
              <a:rPr lang="en-US" dirty="0" err="1"/>
              <a:t>Anatomica</a:t>
            </a:r>
            <a:r>
              <a:rPr lang="en-US" dirty="0"/>
              <a:t> y </a:t>
            </a:r>
            <a:r>
              <a:rPr lang="en-US" dirty="0" err="1"/>
              <a:t>Planos</a:t>
            </a:r>
            <a:r>
              <a:rPr lang="en-US" dirty="0"/>
              <a:t> </a:t>
            </a:r>
            <a:r>
              <a:rPr lang="en-US" dirty="0" err="1"/>
              <a:t>Corporales</a:t>
            </a:r>
            <a:endParaRPr lang="en-US" dirty="0"/>
          </a:p>
        </p:txBody>
      </p:sp>
      <p:pic>
        <p:nvPicPr>
          <p:cNvPr id="8" name="Picture 2" descr="In the anatomic position, the body is upright with the palms forward. The body can be divided or sectioned by coronal, transverse, and sagittal planes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0"/>
          <a:stretch/>
        </p:blipFill>
        <p:spPr bwMode="auto">
          <a:xfrm>
            <a:off x="2156414" y="990600"/>
            <a:ext cx="4831172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1.4</a:t>
            </a:r>
            <a:endParaRPr lang="en-US" sz="180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73952" y="6705599"/>
            <a:ext cx="2670048" cy="155448"/>
          </a:xfrm>
        </p:spPr>
        <p:txBody>
          <a:bodyPr/>
          <a:lstStyle/>
          <a:p>
            <a:r>
              <a:rPr lang="en-US" dirty="0">
                <a:latin typeface="+mj-lt"/>
              </a:rPr>
              <a:t>(a) ©McGraw-Hill Education/Joe </a:t>
            </a:r>
            <a:r>
              <a:rPr lang="en-US" dirty="0" err="1">
                <a:latin typeface="+mj-lt"/>
              </a:rPr>
              <a:t>DeGrandis</a:t>
            </a:r>
            <a:r>
              <a:rPr lang="en-US" dirty="0">
                <a:latin typeface="+mj-lt"/>
              </a:rPr>
              <a:t>; (b) ©James </a:t>
            </a:r>
            <a:r>
              <a:rPr lang="en-US" dirty="0" err="1">
                <a:latin typeface="+mj-lt"/>
              </a:rPr>
              <a:t>Cavallini</a:t>
            </a:r>
            <a:r>
              <a:rPr lang="en-US" dirty="0">
                <a:latin typeface="+mj-lt"/>
              </a:rPr>
              <a:t>/Science Source; (c) ©Trevor Lush/Getty Images; (d) ©Stevie Grand/Science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355639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Secciones</a:t>
            </a:r>
            <a:r>
              <a:rPr lang="en-US" dirty="0"/>
              <a:t> de una </a:t>
            </a:r>
            <a:r>
              <a:rPr lang="en-US" dirty="0" err="1"/>
              <a:t>estructura</a:t>
            </a:r>
            <a:r>
              <a:rPr lang="en-US" dirty="0"/>
              <a:t> 3D</a:t>
            </a:r>
          </a:p>
        </p:txBody>
      </p:sp>
      <p:pic>
        <p:nvPicPr>
          <p:cNvPr id="10" name="Picture 2" descr="Sections through a three-dimensional object can vary greatly in their appearance, so a single section may misrepresent the complete structure of the object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39" y="1213216"/>
            <a:ext cx="5779322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772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1.5c </a:t>
            </a:r>
            <a:r>
              <a:rPr lang="en-US" dirty="0" err="1"/>
              <a:t>Direcciones</a:t>
            </a:r>
            <a:r>
              <a:rPr lang="en-US" dirty="0"/>
              <a:t> </a:t>
            </a:r>
            <a:r>
              <a:rPr lang="en-US" dirty="0" err="1"/>
              <a:t>Anatómicas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Terminos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direcciones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especificos</a:t>
            </a:r>
            <a:endParaRPr lang="en-US" altLang="en-US" sz="3200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3200" dirty="0">
                <a:cs typeface="Times New Roman" pitchFamily="18" charset="0"/>
              </a:rPr>
              <a:t>Para </a:t>
            </a:r>
            <a:r>
              <a:rPr lang="en-US" altLang="en-US" sz="3200" dirty="0" err="1">
                <a:cs typeface="Times New Roman" pitchFamily="18" charset="0"/>
              </a:rPr>
              <a:t>establecer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posiciones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relativas</a:t>
            </a:r>
            <a:endParaRPr lang="en-US" altLang="en-US" sz="3200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En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posición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anatómica</a:t>
            </a:r>
            <a:endParaRPr lang="en-US" altLang="en-US" sz="3200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3200" dirty="0">
                <a:cs typeface="Times New Roman" pitchFamily="18" charset="0"/>
              </a:rPr>
              <a:t>Pares </a:t>
            </a:r>
            <a:r>
              <a:rPr lang="en-US" altLang="en-US" sz="3200" dirty="0" err="1">
                <a:cs typeface="Times New Roman" pitchFamily="18" charset="0"/>
              </a:rPr>
              <a:t>antagónicos</a:t>
            </a:r>
            <a:r>
              <a:rPr lang="en-US" altLang="en-US" sz="3200" dirty="0">
                <a:cs typeface="Times New Roman" pitchFamily="18" charset="0"/>
              </a:rPr>
              <a:t> o que se </a:t>
            </a:r>
            <a:r>
              <a:rPr lang="en-US" altLang="en-US" sz="3200" dirty="0" err="1">
                <a:cs typeface="Times New Roman" pitchFamily="18" charset="0"/>
              </a:rPr>
              <a:t>oponen</a:t>
            </a:r>
            <a:endParaRPr lang="en-US" altLang="en-US" sz="32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E.g.,</a:t>
            </a:r>
            <a:r>
              <a:rPr lang="en-US" altLang="en-US" b="1" dirty="0">
                <a:cs typeface="Times New Roman" pitchFamily="18" charset="0"/>
              </a:rPr>
              <a:t> anterior/posterior; dorsal/ventral; proximal/distal</a:t>
            </a:r>
          </a:p>
        </p:txBody>
      </p:sp>
    </p:spTree>
    <p:extLst>
      <p:ext uri="{BB962C8B-B14F-4D97-AF65-F5344CB8AC3E}">
        <p14:creationId xmlns:p14="http://schemas.microsoft.com/office/powerpoint/2010/main" val="408540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Terminos</a:t>
            </a:r>
            <a:r>
              <a:rPr lang="en-US" dirty="0"/>
              <a:t> </a:t>
            </a:r>
            <a:r>
              <a:rPr lang="en-US" dirty="0" err="1"/>
              <a:t>Direccionales</a:t>
            </a:r>
            <a:endParaRPr lang="en-US" dirty="0"/>
          </a:p>
        </p:txBody>
      </p:sp>
      <p:pic>
        <p:nvPicPr>
          <p:cNvPr id="6" name="Picture 2" descr="Directional terms precisely describe the location and relative relationships of body parts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4"/>
          <a:stretch/>
        </p:blipFill>
        <p:spPr bwMode="auto">
          <a:xfrm>
            <a:off x="1066800" y="1264235"/>
            <a:ext cx="7239000" cy="432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278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Terminos</a:t>
            </a:r>
            <a:r>
              <a:rPr lang="en-US" dirty="0"/>
              <a:t> </a:t>
            </a:r>
            <a:r>
              <a:rPr lang="en-US" dirty="0" err="1"/>
              <a:t>Direccionales</a:t>
            </a:r>
            <a:endParaRPr lang="en-US" dirty="0"/>
          </a:p>
        </p:txBody>
      </p:sp>
      <p:pic>
        <p:nvPicPr>
          <p:cNvPr id="6" name="Picture 2" descr="Directional terms precisely describe the location and relative relationships of body parts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2"/>
          <a:stretch/>
        </p:blipFill>
        <p:spPr bwMode="auto">
          <a:xfrm>
            <a:off x="533400" y="1524000"/>
            <a:ext cx="813365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8618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1.5d </a:t>
            </a:r>
            <a:r>
              <a:rPr lang="en-US" dirty="0" err="1"/>
              <a:t>Anatomía</a:t>
            </a:r>
            <a:r>
              <a:rPr lang="en-US" dirty="0"/>
              <a:t> Regional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25780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Dividen</a:t>
            </a:r>
            <a:r>
              <a:rPr lang="en-US" altLang="en-US" sz="3200" dirty="0">
                <a:cs typeface="Times New Roman" pitchFamily="18" charset="0"/>
              </a:rPr>
              <a:t> al </a:t>
            </a:r>
            <a:r>
              <a:rPr lang="en-US" altLang="en-US" sz="3200" dirty="0" err="1">
                <a:cs typeface="Times New Roman" pitchFamily="18" charset="0"/>
              </a:rPr>
              <a:t>cuerpo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humano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en</a:t>
            </a:r>
            <a:r>
              <a:rPr lang="en-US" altLang="en-US" sz="3200" dirty="0">
                <a:cs typeface="Times New Roman" pitchFamily="18" charset="0"/>
              </a:rPr>
              <a:t> 2 </a:t>
            </a:r>
            <a:r>
              <a:rPr lang="en-US" altLang="en-US" sz="3200" b="1" dirty="0" err="1">
                <a:cs typeface="Times New Roman" pitchFamily="18" charset="0"/>
              </a:rPr>
              <a:t>regiones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principales</a:t>
            </a:r>
            <a:endParaRPr lang="en-US" altLang="en-US" sz="32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b="1" dirty="0">
                <a:cs typeface="Times New Roman" pitchFamily="18" charset="0"/>
              </a:rPr>
              <a:t>Axial </a:t>
            </a:r>
          </a:p>
          <a:p>
            <a:pPr lvl="2">
              <a:defRPr/>
            </a:pPr>
            <a:r>
              <a:rPr lang="en-US" altLang="en-US" dirty="0">
                <a:cs typeface="Times New Roman" pitchFamily="18" charset="0"/>
              </a:rPr>
              <a:t>Cabeza, </a:t>
            </a:r>
            <a:r>
              <a:rPr lang="en-US" altLang="en-US" dirty="0" err="1">
                <a:cs typeface="Times New Roman" pitchFamily="18" charset="0"/>
              </a:rPr>
              <a:t>cuello</a:t>
            </a:r>
            <a:r>
              <a:rPr lang="en-US" altLang="en-US" dirty="0">
                <a:cs typeface="Times New Roman" pitchFamily="18" charset="0"/>
              </a:rPr>
              <a:t>, y </a:t>
            </a:r>
            <a:r>
              <a:rPr lang="en-US" altLang="en-US" dirty="0" err="1">
                <a:cs typeface="Times New Roman" pitchFamily="18" charset="0"/>
              </a:rPr>
              <a:t>tronco</a:t>
            </a:r>
            <a:endParaRPr lang="en-US" alt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 err="1">
                <a:cs typeface="Times New Roman" pitchFamily="18" charset="0"/>
              </a:rPr>
              <a:t>Establecen</a:t>
            </a:r>
            <a:r>
              <a:rPr lang="en-US" altLang="en-US" dirty="0">
                <a:cs typeface="Times New Roman" pitchFamily="18" charset="0"/>
              </a:rPr>
              <a:t> o forma el </a:t>
            </a:r>
            <a:r>
              <a:rPr lang="en-US" altLang="en-US" dirty="0" err="1">
                <a:cs typeface="Times New Roman" pitchFamily="18" charset="0"/>
              </a:rPr>
              <a:t>eje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</a:rPr>
              <a:t>vertical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cuerpo</a:t>
            </a:r>
            <a:endParaRPr lang="en-US" alt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b="1" dirty="0" err="1">
                <a:cs typeface="Times New Roman" pitchFamily="18" charset="0"/>
              </a:rPr>
              <a:t>Apendicular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 err="1">
                <a:cs typeface="Times New Roman" pitchFamily="18" charset="0"/>
              </a:rPr>
              <a:t>Extremidades</a:t>
            </a:r>
            <a:r>
              <a:rPr lang="en-US" altLang="en-US" dirty="0">
                <a:cs typeface="Times New Roman" pitchFamily="18" charset="0"/>
              </a:rPr>
              <a:t> superior e inferior</a:t>
            </a:r>
          </a:p>
          <a:p>
            <a:pPr marL="0" lvl="1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Otras</a:t>
            </a:r>
            <a:r>
              <a:rPr lang="en-US" altLang="en-US" sz="3200" dirty="0">
                <a:cs typeface="Times New Roman" pitchFamily="18" charset="0"/>
              </a:rPr>
              <a:t> regions </a:t>
            </a:r>
            <a:r>
              <a:rPr lang="en-US" altLang="en-US" sz="3200" dirty="0" err="1">
                <a:cs typeface="Times New Roman" pitchFamily="18" charset="0"/>
              </a:rPr>
              <a:t>existen</a:t>
            </a:r>
            <a:r>
              <a:rPr lang="en-US" altLang="en-US" sz="3200" dirty="0">
                <a:cs typeface="Times New Roman" pitchFamily="18" charset="0"/>
              </a:rPr>
              <a:t> entre </a:t>
            </a:r>
            <a:r>
              <a:rPr lang="en-US" altLang="en-US" sz="3200" dirty="0" err="1">
                <a:cs typeface="Times New Roman" pitchFamily="18" charset="0"/>
              </a:rPr>
              <a:t>estas</a:t>
            </a:r>
            <a:r>
              <a:rPr lang="en-US" altLang="en-US" sz="3200" dirty="0">
                <a:cs typeface="Times New Roman" pitchFamily="18" charset="0"/>
              </a:rPr>
              <a:t> dos…</a:t>
            </a:r>
            <a:endParaRPr lang="en-US" altLang="en-US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71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Términos</a:t>
            </a:r>
            <a:r>
              <a:rPr lang="en-US" dirty="0"/>
              <a:t> </a:t>
            </a:r>
            <a:r>
              <a:rPr lang="en-US" dirty="0" err="1"/>
              <a:t>Regionales</a:t>
            </a:r>
            <a:r>
              <a:rPr lang="en-US" dirty="0"/>
              <a:t> – Vista Anterior</a:t>
            </a:r>
          </a:p>
        </p:txBody>
      </p:sp>
      <p:pic>
        <p:nvPicPr>
          <p:cNvPr id="8" name="Picture 2" descr="Anterior body regional terms are shown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63" y="990600"/>
            <a:ext cx="5687074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1.7a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796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600" b="0" dirty="0" err="1">
                <a:solidFill>
                  <a:srgbClr val="B60000"/>
                </a:solidFill>
              </a:rPr>
              <a:t>Objetivos</a:t>
            </a:r>
            <a:endParaRPr lang="en-US" sz="3600" b="0" dirty="0">
              <a:solidFill>
                <a:srgbClr val="B60000"/>
              </a:solidFill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257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cs typeface="Times New Roman" pitchFamily="18" charset="0"/>
              </a:rPr>
              <a:t>15. </a:t>
            </a:r>
            <a:r>
              <a:rPr lang="en-US" altLang="en-US" sz="2400" dirty="0" err="1">
                <a:cs typeface="Times New Roman" pitchFamily="18" charset="0"/>
              </a:rPr>
              <a:t>Identificarlos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distintos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sistemas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400" dirty="0">
                <a:cs typeface="Times New Roman" pitchFamily="18" charset="0"/>
              </a:rPr>
              <a:t>16. </a:t>
            </a:r>
            <a:r>
              <a:rPr lang="en-US" altLang="en-US" sz="2400" dirty="0" err="1">
                <a:cs typeface="Times New Roman" pitchFamily="18" charset="0"/>
              </a:rPr>
              <a:t>Definir</a:t>
            </a:r>
            <a:r>
              <a:rPr lang="en-US" altLang="en-US" sz="2400" dirty="0">
                <a:cs typeface="Times New Roman" pitchFamily="18" charset="0"/>
              </a:rPr>
              <a:t> e </a:t>
            </a:r>
            <a:r>
              <a:rPr lang="en-US" altLang="en-US" sz="2400" dirty="0" err="1">
                <a:cs typeface="Times New Roman" pitchFamily="18" charset="0"/>
              </a:rPr>
              <a:t>identificar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retroalimentación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negativa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positiva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mencionar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ejemplos</a:t>
            </a:r>
            <a:endParaRPr lang="en-US" altLang="en-US" sz="2400" dirty="0">
              <a:cs typeface="Times New Roman" pitchFamily="18" charset="0"/>
            </a:endParaRPr>
          </a:p>
          <a:p>
            <a:pPr marL="457200" indent="-457200">
              <a:spcAft>
                <a:spcPts val="1200"/>
              </a:spcAft>
              <a:buAutoNum type="arabicPeriod" startAt="17"/>
            </a:pPr>
            <a:r>
              <a:rPr lang="en-US" altLang="en-US" sz="2400" dirty="0" err="1">
                <a:cs typeface="Times New Roman" pitchFamily="18" charset="0"/>
              </a:rPr>
              <a:t>Explicar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los </a:t>
            </a:r>
            <a:r>
              <a:rPr lang="en-US" altLang="en-US" sz="2400" dirty="0" err="1">
                <a:cs typeface="Times New Roman" pitchFamily="18" charset="0"/>
              </a:rPr>
              <a:t>mecanismos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homeostaticos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regulados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retroalimentacion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detectan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responden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cambios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ambientales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sz="2400" dirty="0">
                <a:cs typeface="Times New Roman" pitchFamily="18" charset="0"/>
              </a:rPr>
              <a:t>19.  </a:t>
            </a: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mecanismo</a:t>
            </a:r>
            <a:r>
              <a:rPr lang="en-US" altLang="en-US" sz="2400" dirty="0">
                <a:cs typeface="Times New Roman" pitchFamily="18" charset="0"/>
              </a:rPr>
              <a:t> de un Sistema de </a:t>
            </a:r>
            <a:r>
              <a:rPr lang="en-US" altLang="en-US" sz="2400" dirty="0" err="1">
                <a:cs typeface="Times New Roman" pitchFamily="18" charset="0"/>
              </a:rPr>
              <a:t>retroalimentacion</a:t>
            </a:r>
            <a:r>
              <a:rPr lang="en-US" altLang="en-US" sz="2400" dirty="0">
                <a:cs typeface="Times New Roman" pitchFamily="18" charset="0"/>
              </a:rPr>
              <a:t> positive.</a:t>
            </a:r>
          </a:p>
          <a:p>
            <a:endParaRPr lang="en-US" altLang="en-US" sz="24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77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Términos</a:t>
            </a:r>
            <a:r>
              <a:rPr lang="en-US" dirty="0"/>
              <a:t> </a:t>
            </a:r>
            <a:r>
              <a:rPr lang="en-US" dirty="0" err="1"/>
              <a:t>Regionales</a:t>
            </a:r>
            <a:r>
              <a:rPr lang="en-US" dirty="0"/>
              <a:t> – Vista Posterior</a:t>
            </a:r>
          </a:p>
        </p:txBody>
      </p:sp>
      <p:pic>
        <p:nvPicPr>
          <p:cNvPr id="6" name="Picture 2" descr="Posterior body regional terms are shown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91" y="990600"/>
            <a:ext cx="6065018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1.7b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4343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Cavidades</a:t>
            </a:r>
            <a:r>
              <a:rPr lang="en-US" altLang="en-US" sz="3200" dirty="0">
                <a:cs typeface="Times New Roman" pitchFamily="18" charset="0"/>
              </a:rPr>
              <a:t> – </a:t>
            </a:r>
            <a:r>
              <a:rPr lang="en-US" altLang="en-US" sz="3200" dirty="0" err="1">
                <a:cs typeface="Times New Roman" pitchFamily="18" charset="0"/>
              </a:rPr>
              <a:t>espacios</a:t>
            </a:r>
            <a:r>
              <a:rPr lang="en-US" altLang="en-US" sz="3200" dirty="0">
                <a:cs typeface="Times New Roman" pitchFamily="18" charset="0"/>
              </a:rPr>
              <a:t> que </a:t>
            </a:r>
            <a:r>
              <a:rPr lang="en-US" altLang="en-US" sz="3200" dirty="0" err="1">
                <a:cs typeface="Times New Roman" pitchFamily="18" charset="0"/>
              </a:rPr>
              <a:t>contienen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organos</a:t>
            </a:r>
            <a:r>
              <a:rPr lang="en-US" altLang="en-US" sz="3200" dirty="0">
                <a:cs typeface="Times New Roman" pitchFamily="18" charset="0"/>
              </a:rPr>
              <a:t> y </a:t>
            </a:r>
            <a:r>
              <a:rPr lang="en-US" altLang="en-US" sz="3200" dirty="0" err="1">
                <a:cs typeface="Times New Roman" pitchFamily="18" charset="0"/>
              </a:rPr>
              <a:t>visceras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internas</a:t>
            </a:r>
            <a:endParaRPr lang="en-US" altLang="en-US" sz="3200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Nombradas</a:t>
            </a:r>
            <a:r>
              <a:rPr lang="en-US" altLang="en-US" sz="3200" dirty="0">
                <a:cs typeface="Times New Roman" pitchFamily="18" charset="0"/>
              </a:rPr>
              <a:t> de </a:t>
            </a:r>
            <a:r>
              <a:rPr lang="en-US" altLang="en-US" sz="3200" dirty="0" err="1">
                <a:cs typeface="Times New Roman" pitchFamily="18" charset="0"/>
              </a:rPr>
              <a:t>acuerdo</a:t>
            </a:r>
            <a:r>
              <a:rPr lang="en-US" altLang="en-US" sz="3200" dirty="0">
                <a:cs typeface="Times New Roman" pitchFamily="18" charset="0"/>
              </a:rPr>
              <a:t> a </a:t>
            </a:r>
            <a:r>
              <a:rPr lang="en-US" altLang="en-US" sz="3200" dirty="0" err="1">
                <a:cs typeface="Times New Roman" pitchFamily="18" charset="0"/>
              </a:rPr>
              <a:t>estructuras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cercanas</a:t>
            </a:r>
            <a:endParaRPr lang="en-US" altLang="en-US" sz="3200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3200" dirty="0">
                <a:cs typeface="Times New Roman" pitchFamily="18" charset="0"/>
              </a:rPr>
              <a:t>Dos </a:t>
            </a:r>
            <a:r>
              <a:rPr lang="en-US" altLang="en-US" sz="3200" dirty="0" err="1">
                <a:cs typeface="Times New Roman" pitchFamily="18" charset="0"/>
              </a:rPr>
              <a:t>grupos</a:t>
            </a:r>
            <a:endParaRPr lang="en-US" altLang="en-US" sz="32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b="1" dirty="0">
                <a:cs typeface="Times New Roman" pitchFamily="18" charset="0"/>
              </a:rPr>
              <a:t>Posterior</a:t>
            </a:r>
          </a:p>
          <a:p>
            <a:pPr lvl="1">
              <a:defRPr/>
            </a:pPr>
            <a:r>
              <a:rPr lang="en-US" altLang="en-US" b="1" dirty="0">
                <a:cs typeface="Times New Roman" pitchFamily="18" charset="0"/>
              </a:rPr>
              <a:t>Ventral</a:t>
            </a:r>
          </a:p>
        </p:txBody>
      </p:sp>
    </p:spTree>
    <p:extLst>
      <p:ext uri="{BB962C8B-B14F-4D97-AF65-F5344CB8AC3E}">
        <p14:creationId xmlns:p14="http://schemas.microsoft.com/office/powerpoint/2010/main" val="261897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3200" b="1" dirty="0">
                <a:cs typeface="Times New Roman" pitchFamily="18" charset="0"/>
              </a:rPr>
              <a:t>Posterior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Completamente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encerrada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hueso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Distinta</a:t>
            </a:r>
            <a:r>
              <a:rPr lang="en-US" altLang="en-US" dirty="0">
                <a:cs typeface="Times New Roman" pitchFamily="18" charset="0"/>
              </a:rPr>
              <a:t> a la ventral tanto </a:t>
            </a:r>
            <a:r>
              <a:rPr lang="en-US" altLang="en-US" dirty="0" err="1">
                <a:cs typeface="Times New Roman" pitchFamily="18" charset="0"/>
              </a:rPr>
              <a:t>fisica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como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desarrollo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Subdividida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Cranial </a:t>
            </a:r>
            <a:r>
              <a:rPr lang="en-US" altLang="en-US" dirty="0">
                <a:cs typeface="Times New Roman" pitchFamily="18" charset="0"/>
              </a:rPr>
              <a:t>(</a:t>
            </a:r>
            <a:r>
              <a:rPr lang="en-US" altLang="en-US" i="1" dirty="0" err="1">
                <a:cs typeface="Times New Roman" pitchFamily="18" charset="0"/>
              </a:rPr>
              <a:t>endocráneo</a:t>
            </a:r>
            <a:r>
              <a:rPr lang="en-US" altLang="en-US" dirty="0">
                <a:cs typeface="Times New Roman" pitchFamily="18" charset="0"/>
              </a:rPr>
              <a:t>) </a:t>
            </a:r>
            <a:r>
              <a:rPr lang="en-US" altLang="en-US" dirty="0" err="1">
                <a:cs typeface="Times New Roman" pitchFamily="18" charset="0"/>
              </a:rPr>
              <a:t>formada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huesos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cráneo</a:t>
            </a:r>
            <a:endParaRPr lang="en-US" altLang="en-US" dirty="0">
              <a:cs typeface="Times New Roman" pitchFamily="18" charset="0"/>
            </a:endParaRPr>
          </a:p>
          <a:p>
            <a:pPr lvl="3">
              <a:spcBef>
                <a:spcPts val="3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Contiene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cerebro</a:t>
            </a:r>
            <a:endParaRPr lang="en-US" altLang="en-US" sz="2400" dirty="0">
              <a:cs typeface="Times New Roman" pitchFamily="18" charset="0"/>
            </a:endParaRPr>
          </a:p>
          <a:p>
            <a:pPr lvl="2">
              <a:spcBef>
                <a:spcPts val="30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Canal vertebral, </a:t>
            </a:r>
            <a:r>
              <a:rPr lang="en-US" altLang="en-US" b="1" dirty="0" err="1">
                <a:cs typeface="Times New Roman" pitchFamily="18" charset="0"/>
              </a:rPr>
              <a:t>formada</a:t>
            </a:r>
            <a:r>
              <a:rPr lang="en-US" altLang="en-US" b="1" dirty="0">
                <a:cs typeface="Times New Roman" pitchFamily="18" charset="0"/>
              </a:rPr>
              <a:t> por </a:t>
            </a:r>
            <a:r>
              <a:rPr lang="en-US" altLang="en-US" b="1" dirty="0" err="1">
                <a:cs typeface="Times New Roman" pitchFamily="18" charset="0"/>
              </a:rPr>
              <a:t>huesos</a:t>
            </a:r>
            <a:r>
              <a:rPr lang="en-US" altLang="en-US" b="1" dirty="0">
                <a:cs typeface="Times New Roman" pitchFamily="18" charset="0"/>
              </a:rPr>
              <a:t> de la </a:t>
            </a:r>
            <a:r>
              <a:rPr lang="en-US" altLang="en-US" b="1" dirty="0" err="1">
                <a:cs typeface="Times New Roman" pitchFamily="18" charset="0"/>
              </a:rPr>
              <a:t>columna</a:t>
            </a:r>
            <a:r>
              <a:rPr lang="en-US" altLang="en-US" b="1" dirty="0">
                <a:cs typeface="Times New Roman" pitchFamily="18" charset="0"/>
              </a:rPr>
              <a:t> vertebral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Contiene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cordón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espinal</a:t>
            </a:r>
            <a:endParaRPr lang="en-US" altLang="en-US" sz="2400" dirty="0">
              <a:cs typeface="Times New Roman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DDA343-946D-3F40-A758-2A8A1654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76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1 3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25780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3200" b="1" dirty="0">
                <a:cs typeface="Times New Roman" pitchFamily="18" charset="0"/>
              </a:rPr>
              <a:t>Ventral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Anterior, y mas </a:t>
            </a:r>
            <a:r>
              <a:rPr lang="en-US" altLang="en-US" dirty="0" err="1">
                <a:cs typeface="Times New Roman" pitchFamily="18" charset="0"/>
              </a:rPr>
              <a:t>grande</a:t>
            </a:r>
            <a:r>
              <a:rPr lang="en-US" altLang="en-US" dirty="0">
                <a:cs typeface="Times New Roman" pitchFamily="18" charset="0"/>
              </a:rPr>
              <a:t> que la posterior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No </a:t>
            </a:r>
            <a:r>
              <a:rPr lang="en-US" altLang="en-US" dirty="0" err="1">
                <a:cs typeface="Times New Roman" pitchFamily="18" charset="0"/>
              </a:rPr>
              <a:t>esta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completamente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delimitada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huesos</a:t>
            </a:r>
            <a:endParaRPr lang="en-US" alt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dirty="0" err="1">
                <a:cs typeface="Times New Roman" pitchFamily="18" charset="0"/>
              </a:rPr>
              <a:t>Subdividida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endParaRPr lang="en-US" alt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>
                <a:cs typeface="Times New Roman" pitchFamily="18" charset="0"/>
              </a:rPr>
              <a:t>Superior o </a:t>
            </a:r>
            <a:r>
              <a:rPr lang="en-US" altLang="en-US" b="1" dirty="0" err="1">
                <a:cs typeface="Times New Roman" pitchFamily="18" charset="0"/>
              </a:rPr>
              <a:t>toracica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>
                <a:cs typeface="Times New Roman" pitchFamily="18" charset="0"/>
              </a:rPr>
              <a:t>Inferior </a:t>
            </a:r>
            <a:r>
              <a:rPr lang="en-US" altLang="en-US" b="1" dirty="0" err="1">
                <a:cs typeface="Times New Roman" pitchFamily="18" charset="0"/>
              </a:rPr>
              <a:t>abdominopelvica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1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marL="0" lvl="2" indent="0">
              <a:buNone/>
              <a:defRPr/>
            </a:pPr>
            <a:r>
              <a:rPr lang="en-US" altLang="en-US" sz="2800" b="1" dirty="0" err="1">
                <a:cs typeface="Times New Roman" pitchFamily="18" charset="0"/>
              </a:rPr>
              <a:t>Membranas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serosas</a:t>
            </a:r>
            <a:endParaRPr lang="en-US" altLang="en-US" sz="2800" b="1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sz="2800" b="1" dirty="0">
                <a:cs typeface="Times New Roman" pitchFamily="18" charset="0"/>
              </a:rPr>
              <a:t>	- </a:t>
            </a:r>
            <a:r>
              <a:rPr lang="en-US" altLang="en-US" dirty="0" err="1">
                <a:cs typeface="Times New Roman" pitchFamily="18" charset="0"/>
              </a:rPr>
              <a:t>diferencia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importante</a:t>
            </a:r>
            <a:r>
              <a:rPr lang="en-US" altLang="en-US" dirty="0">
                <a:cs typeface="Times New Roman" pitchFamily="18" charset="0"/>
              </a:rPr>
              <a:t> entre </a:t>
            </a:r>
            <a:r>
              <a:rPr lang="en-US" altLang="en-US" dirty="0" err="1">
                <a:cs typeface="Times New Roman" pitchFamily="18" charset="0"/>
              </a:rPr>
              <a:t>cavidades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ventrales</a:t>
            </a:r>
            <a:r>
              <a:rPr lang="en-US" altLang="en-US" dirty="0">
                <a:cs typeface="Times New Roman" pitchFamily="18" charset="0"/>
              </a:rPr>
              <a:t> y </a:t>
            </a:r>
            <a:r>
              <a:rPr lang="en-US" altLang="en-US" dirty="0" err="1">
                <a:cs typeface="Times New Roman" pitchFamily="18" charset="0"/>
              </a:rPr>
              <a:t>dorsales</a:t>
            </a:r>
            <a:endParaRPr lang="en-US" altLang="en-US" dirty="0">
              <a:cs typeface="Times New Roman" pitchFamily="18" charset="0"/>
            </a:endParaRPr>
          </a:p>
          <a:p>
            <a:pPr marL="0" lvl="2" indent="0">
              <a:buNone/>
              <a:defRPr/>
            </a:pPr>
            <a:r>
              <a:rPr lang="en-US" altLang="en-US" dirty="0">
                <a:cs typeface="Times New Roman" pitchFamily="18" charset="0"/>
              </a:rPr>
              <a:t>	- dos </a:t>
            </a:r>
            <a:r>
              <a:rPr lang="en-US" altLang="en-US" dirty="0" err="1">
                <a:cs typeface="Times New Roman" pitchFamily="18" charset="0"/>
              </a:rPr>
              <a:t>capas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serosas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sz="2400" b="1" dirty="0">
                <a:cs typeface="Times New Roman" pitchFamily="18" charset="0"/>
              </a:rPr>
              <a:t>Parietal </a:t>
            </a:r>
            <a:r>
              <a:rPr lang="en-US" altLang="en-US" sz="2400" dirty="0" err="1">
                <a:cs typeface="Times New Roman" pitchFamily="18" charset="0"/>
              </a:rPr>
              <a:t>cubre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superficie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interna</a:t>
            </a:r>
            <a:r>
              <a:rPr lang="en-US" altLang="en-US" sz="2400" dirty="0">
                <a:cs typeface="Times New Roman" pitchFamily="18" charset="0"/>
              </a:rPr>
              <a:t> de la pared de la </a:t>
            </a:r>
            <a:r>
              <a:rPr lang="en-US" altLang="en-US" sz="2400" dirty="0" err="1">
                <a:cs typeface="Times New Roman" pitchFamily="18" charset="0"/>
              </a:rPr>
              <a:t>cavidad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sz="2400" b="1" dirty="0">
                <a:cs typeface="Times New Roman" pitchFamily="18" charset="0"/>
              </a:rPr>
              <a:t>Visceral </a:t>
            </a:r>
            <a:r>
              <a:rPr lang="en-US" altLang="en-US" sz="2400" dirty="0" err="1">
                <a:cs typeface="Times New Roman" pitchFamily="18" charset="0"/>
              </a:rPr>
              <a:t>cubre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superficie</a:t>
            </a:r>
            <a:r>
              <a:rPr lang="en-US" altLang="en-US" sz="2400" dirty="0">
                <a:cs typeface="Times New Roman" pitchFamily="18" charset="0"/>
              </a:rPr>
              <a:t> externa del </a:t>
            </a:r>
            <a:r>
              <a:rPr lang="en-US" altLang="en-US" sz="2400" dirty="0" err="1">
                <a:cs typeface="Times New Roman" pitchFamily="18" charset="0"/>
              </a:rPr>
              <a:t>organo</a:t>
            </a:r>
            <a:r>
              <a:rPr lang="en-US" altLang="en-US" sz="2400" dirty="0">
                <a:cs typeface="Times New Roman" pitchFamily="18" charset="0"/>
              </a:rPr>
              <a:t> o viscera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sz="2200" b="1" dirty="0" err="1">
                <a:cs typeface="Times New Roman" pitchFamily="18" charset="0"/>
              </a:rPr>
              <a:t>Cavidad</a:t>
            </a:r>
            <a:r>
              <a:rPr lang="en-US" altLang="en-US" sz="2200" b="1" dirty="0">
                <a:cs typeface="Times New Roman" pitchFamily="18" charset="0"/>
              </a:rPr>
              <a:t> serosa</a:t>
            </a:r>
            <a:r>
              <a:rPr lang="en-US" altLang="en-US" sz="2200" dirty="0">
                <a:cs typeface="Times New Roman" pitchFamily="18" charset="0"/>
              </a:rPr>
              <a:t>—</a:t>
            </a:r>
            <a:r>
              <a:rPr lang="en-US" altLang="en-US" sz="2200" dirty="0" err="1">
                <a:cs typeface="Times New Roman" pitchFamily="18" charset="0"/>
              </a:rPr>
              <a:t>espacio</a:t>
            </a:r>
            <a:r>
              <a:rPr lang="en-US" altLang="en-US" sz="2200" dirty="0">
                <a:cs typeface="Times New Roman" pitchFamily="18" charset="0"/>
              </a:rPr>
              <a:t> entre las </a:t>
            </a:r>
            <a:r>
              <a:rPr lang="en-US" altLang="en-US" sz="2200" dirty="0" err="1">
                <a:cs typeface="Times New Roman" pitchFamily="18" charset="0"/>
              </a:rPr>
              <a:t>membranas</a:t>
            </a:r>
            <a:endParaRPr lang="en-US" altLang="en-US" sz="2200" dirty="0"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altLang="en-US" b="1" dirty="0" err="1">
                <a:cs typeface="Times New Roman" pitchFamily="18" charset="0"/>
              </a:rPr>
              <a:t>Fluido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seroso</a:t>
            </a:r>
            <a:endParaRPr lang="en-US" altLang="en-US" b="1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Secretado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celulas</a:t>
            </a:r>
            <a:r>
              <a:rPr lang="en-US" altLang="en-US" sz="2400" dirty="0">
                <a:cs typeface="Times New Roman" pitchFamily="18" charset="0"/>
              </a:rPr>
              <a:t> de las </a:t>
            </a:r>
            <a:r>
              <a:rPr lang="en-US" altLang="en-US" sz="2400" dirty="0" err="1">
                <a:cs typeface="Times New Roman" pitchFamily="18" charset="0"/>
              </a:rPr>
              <a:t>membranas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 err="1">
                <a:cs typeface="Times New Roman" pitchFamily="18" charset="0"/>
              </a:rPr>
              <a:t>Función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lubricante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sz="2400" dirty="0">
                <a:cs typeface="Times New Roman" pitchFamily="18" charset="0"/>
              </a:rPr>
              <a:t>Reduce la </a:t>
            </a:r>
            <a:r>
              <a:rPr lang="en-US" altLang="en-US" sz="2400" dirty="0" err="1">
                <a:cs typeface="Times New Roman" pitchFamily="18" charset="0"/>
              </a:rPr>
              <a:t>fricción</a:t>
            </a:r>
            <a:r>
              <a:rPr lang="en-US" altLang="en-US" sz="2400" dirty="0">
                <a:cs typeface="Times New Roman" pitchFamily="18" charset="0"/>
              </a:rPr>
              <a:t> de lo </a:t>
            </a:r>
            <a:r>
              <a:rPr lang="en-US" altLang="en-US" sz="2400" dirty="0" err="1">
                <a:cs typeface="Times New Roman" pitchFamily="18" charset="0"/>
              </a:rPr>
              <a:t>órganos</a:t>
            </a:r>
            <a:r>
              <a:rPr lang="en-US" altLang="en-US" sz="2400" dirty="0">
                <a:cs typeface="Times New Roman" pitchFamily="18" charset="0"/>
              </a:rPr>
              <a:t> al </a:t>
            </a:r>
            <a:r>
              <a:rPr lang="en-US" altLang="en-US" sz="2400" dirty="0" err="1">
                <a:cs typeface="Times New Roman" pitchFamily="18" charset="0"/>
              </a:rPr>
              <a:t>moverse</a:t>
            </a:r>
            <a:r>
              <a:rPr lang="en-US" altLang="en-US" sz="2400" dirty="0">
                <a:cs typeface="Times New Roman" pitchFamily="18" charset="0"/>
              </a:rPr>
              <a:t> contra la pared</a:t>
            </a:r>
          </a:p>
        </p:txBody>
      </p:sp>
    </p:spTree>
    <p:extLst>
      <p:ext uri="{BB962C8B-B14F-4D97-AF65-F5344CB8AC3E}">
        <p14:creationId xmlns:p14="http://schemas.microsoft.com/office/powerpoint/2010/main" val="1766458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Cavidades</a:t>
            </a:r>
            <a:r>
              <a:rPr lang="en-US" dirty="0"/>
              <a:t> </a:t>
            </a:r>
            <a:r>
              <a:rPr lang="en-US" dirty="0" err="1"/>
              <a:t>Corporales</a:t>
            </a:r>
            <a:endParaRPr lang="en-US" dirty="0"/>
          </a:p>
        </p:txBody>
      </p:sp>
      <p:pic>
        <p:nvPicPr>
          <p:cNvPr id="9" name="Picture 2" descr="A midsagittal view of the body shows the posterior aspect and the ventral cavity. A coronal view shows the thoracic and abdominopelvic cavities within the ventral cavity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3" y="990600"/>
            <a:ext cx="7774574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550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15</a:t>
            </a:r>
            <a:endParaRPr lang="en-US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057400"/>
          </a:xfrm>
        </p:spPr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Puño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dentro del </a:t>
            </a:r>
            <a:r>
              <a:rPr lang="en-US" altLang="en-US" dirty="0" err="1">
                <a:cs typeface="Times New Roman" pitchFamily="18" charset="0"/>
              </a:rPr>
              <a:t>balón</a:t>
            </a:r>
            <a:endParaRPr lang="en-US" altLang="en-US" dirty="0">
              <a:cs typeface="Times New Roman" pitchFamily="18" charset="0"/>
            </a:endParaRPr>
          </a:p>
          <a:p>
            <a:r>
              <a:rPr lang="en-US" altLang="en-US" dirty="0" err="1">
                <a:cs typeface="Times New Roman" pitchFamily="18" charset="0"/>
              </a:rPr>
              <a:t>Puño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representa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órgano</a:t>
            </a:r>
            <a:endParaRPr lang="en-US" altLang="en-US" dirty="0">
              <a:cs typeface="Times New Roman" pitchFamily="18" charset="0"/>
            </a:endParaRPr>
          </a:p>
          <a:p>
            <a:r>
              <a:rPr lang="en-US" altLang="en-US" dirty="0" err="1">
                <a:cs typeface="Times New Roman" pitchFamily="18" charset="0"/>
              </a:rPr>
              <a:t>Balón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representa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membrana</a:t>
            </a:r>
            <a:endParaRPr lang="en-US" altLang="en-US" dirty="0">
              <a:cs typeface="Times New Roman" pitchFamily="18" charset="0"/>
            </a:endParaRPr>
          </a:p>
        </p:txBody>
      </p:sp>
      <p:pic>
        <p:nvPicPr>
          <p:cNvPr id="1026" name="Picture 3" descr="The arrangement of serous membranes is analgous to a fist inside of a balloon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2" y="3444240"/>
            <a:ext cx="7198936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65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16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21040" cy="5303520"/>
          </a:xfrm>
        </p:spPr>
        <p:txBody>
          <a:bodyPr/>
          <a:lstStyle/>
          <a:p>
            <a:pPr marL="0" lvl="1" indent="0">
              <a:spcAft>
                <a:spcPts val="0"/>
              </a:spcAft>
              <a:buNone/>
              <a:defRPr/>
            </a:pPr>
            <a:r>
              <a:rPr lang="en-US" sz="3200" dirty="0" err="1">
                <a:cs typeface="Times New Roman" pitchFamily="18" charset="0"/>
              </a:rPr>
              <a:t>Torax</a:t>
            </a:r>
            <a:r>
              <a:rPr lang="en-US" sz="3200" dirty="0">
                <a:cs typeface="Times New Roman" pitchFamily="18" charset="0"/>
              </a:rPr>
              <a:t>: </a:t>
            </a:r>
            <a:r>
              <a:rPr lang="en-US" sz="3200" dirty="0" err="1">
                <a:cs typeface="Times New Roman" pitchFamily="18" charset="0"/>
              </a:rPr>
              <a:t>espacios</a:t>
            </a:r>
            <a:r>
              <a:rPr lang="en-US" sz="3200" dirty="0">
                <a:cs typeface="Times New Roman" pitchFamily="18" charset="0"/>
              </a:rPr>
              <a:t> y </a:t>
            </a:r>
            <a:r>
              <a:rPr lang="en-US" sz="3200" dirty="0" err="1">
                <a:cs typeface="Times New Roman" pitchFamily="18" charset="0"/>
              </a:rPr>
              <a:t>estructuras</a:t>
            </a:r>
            <a:endParaRPr lang="en-US" sz="3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b="1" dirty="0" err="1">
                <a:cs typeface="Times New Roman" pitchFamily="18" charset="0"/>
              </a:rPr>
              <a:t>Mediastino</a:t>
            </a:r>
            <a:r>
              <a:rPr lang="en-US" b="1" dirty="0">
                <a:cs typeface="Times New Roman" pitchFamily="18" charset="0"/>
              </a:rPr>
              <a:t>—</a:t>
            </a:r>
            <a:r>
              <a:rPr lang="en-US" dirty="0" err="1">
                <a:cs typeface="Times New Roman" pitchFamily="18" charset="0"/>
              </a:rPr>
              <a:t>espacio</a:t>
            </a:r>
            <a:r>
              <a:rPr lang="en-US" dirty="0">
                <a:cs typeface="Times New Roman" pitchFamily="18" charset="0"/>
              </a:rPr>
              <a:t> medio </a:t>
            </a:r>
            <a:r>
              <a:rPr lang="en-US" dirty="0" err="1">
                <a:cs typeface="Times New Roman" pitchFamily="18" charset="0"/>
              </a:rPr>
              <a:t>en</a:t>
            </a:r>
            <a:r>
              <a:rPr lang="en-US" dirty="0">
                <a:cs typeface="Times New Roman" pitchFamily="18" charset="0"/>
              </a:rPr>
              <a:t> la </a:t>
            </a:r>
            <a:r>
              <a:rPr lang="en-US" dirty="0" err="1">
                <a:cs typeface="Times New Roman" pitchFamily="18" charset="0"/>
              </a:rPr>
              <a:t>cavidad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torácica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dirty="0" err="1">
                <a:cs typeface="Times New Roman" pitchFamily="18" charset="0"/>
              </a:rPr>
              <a:t>Contiene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dirty="0" err="1">
                <a:cs typeface="Times New Roman" pitchFamily="18" charset="0"/>
              </a:rPr>
              <a:t>corazón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timo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esófago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tráquea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vasos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sanguíneos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mayores</a:t>
            </a:r>
            <a:endParaRPr 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b="1" dirty="0" err="1">
                <a:cs typeface="Times New Roman" pitchFamily="18" charset="0"/>
              </a:rPr>
              <a:t>Pericardio</a:t>
            </a:r>
            <a:r>
              <a:rPr lang="en-US" b="1" dirty="0">
                <a:cs typeface="Times New Roman" pitchFamily="18" charset="0"/>
              </a:rPr>
              <a:t>—</a:t>
            </a:r>
            <a:r>
              <a:rPr lang="en-US" dirty="0" err="1">
                <a:cs typeface="Times New Roman" pitchFamily="18" charset="0"/>
              </a:rPr>
              <a:t>membrana</a:t>
            </a:r>
            <a:r>
              <a:rPr lang="en-US" dirty="0">
                <a:cs typeface="Times New Roman" pitchFamily="18" charset="0"/>
              </a:rPr>
              <a:t> serosa</a:t>
            </a: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b="1" dirty="0">
                <a:cs typeface="Times New Roman" pitchFamily="18" charset="0"/>
              </a:rPr>
              <a:t>Parietal</a:t>
            </a:r>
          </a:p>
          <a:p>
            <a:pPr lvl="3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sz="2400" dirty="0">
                <a:cs typeface="Times New Roman" pitchFamily="18" charset="0"/>
              </a:rPr>
              <a:t>Externa, forma el </a:t>
            </a:r>
            <a:r>
              <a:rPr lang="en-US" sz="2400" dirty="0" err="1">
                <a:cs typeface="Times New Roman" pitchFamily="18" charset="0"/>
              </a:rPr>
              <a:t>saco</a:t>
            </a:r>
            <a:r>
              <a:rPr lang="en-US" sz="2400" dirty="0">
                <a:cs typeface="Times New Roman" pitchFamily="18" charset="0"/>
              </a:rPr>
              <a:t> que </a:t>
            </a:r>
            <a:r>
              <a:rPr lang="en-US" sz="2400" dirty="0" err="1">
                <a:cs typeface="Times New Roman" pitchFamily="18" charset="0"/>
              </a:rPr>
              <a:t>rodea</a:t>
            </a:r>
            <a:r>
              <a:rPr lang="en-US" sz="2400" dirty="0">
                <a:cs typeface="Times New Roman" pitchFamily="18" charset="0"/>
              </a:rPr>
              <a:t> al </a:t>
            </a:r>
            <a:r>
              <a:rPr lang="en-US" sz="2400" dirty="0" err="1">
                <a:cs typeface="Times New Roman" pitchFamily="18" charset="0"/>
              </a:rPr>
              <a:t>corazón</a:t>
            </a:r>
            <a:endParaRPr lang="en-US" sz="24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b="1" dirty="0">
                <a:cs typeface="Times New Roman" pitchFamily="18" charset="0"/>
              </a:rPr>
              <a:t>Visceral</a:t>
            </a:r>
          </a:p>
          <a:p>
            <a:pPr lvl="3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sz="2400" dirty="0" err="1">
                <a:cs typeface="Times New Roman" pitchFamily="18" charset="0"/>
              </a:rPr>
              <a:t>Cubre</a:t>
            </a:r>
            <a:r>
              <a:rPr lang="en-US" sz="2400" dirty="0">
                <a:cs typeface="Times New Roman" pitchFamily="18" charset="0"/>
              </a:rPr>
              <a:t> la superficial externa del </a:t>
            </a:r>
            <a:r>
              <a:rPr lang="en-US" sz="2400" dirty="0" err="1">
                <a:cs typeface="Times New Roman" pitchFamily="18" charset="0"/>
              </a:rPr>
              <a:t>corazón</a:t>
            </a:r>
            <a:endParaRPr lang="en-US" sz="24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b="1" dirty="0" err="1">
                <a:cs typeface="Times New Roman" pitchFamily="18" charset="0"/>
              </a:rPr>
              <a:t>Cavidad</a:t>
            </a:r>
            <a:r>
              <a:rPr lang="en-US" b="1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Pericardica</a:t>
            </a:r>
            <a:endParaRPr lang="en-US" b="1" dirty="0">
              <a:cs typeface="Times New Roman" pitchFamily="18" charset="0"/>
            </a:endParaRPr>
          </a:p>
          <a:p>
            <a:pPr lvl="3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sz="2400" dirty="0" err="1">
                <a:cs typeface="Times New Roman" pitchFamily="18" charset="0"/>
              </a:rPr>
              <a:t>Espacio</a:t>
            </a:r>
            <a:r>
              <a:rPr lang="en-US" sz="2400" dirty="0">
                <a:cs typeface="Times New Roman" pitchFamily="18" charset="0"/>
              </a:rPr>
              <a:t> entre las </a:t>
            </a:r>
            <a:r>
              <a:rPr lang="en-US" sz="2400" dirty="0" err="1">
                <a:cs typeface="Times New Roman" pitchFamily="18" charset="0"/>
              </a:rPr>
              <a:t>membranas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lleno</a:t>
            </a:r>
            <a:r>
              <a:rPr lang="en-US" sz="2400" dirty="0">
                <a:cs typeface="Times New Roman" pitchFamily="18" charset="0"/>
              </a:rPr>
              <a:t> de </a:t>
            </a:r>
            <a:r>
              <a:rPr lang="en-US" sz="2400" dirty="0" err="1">
                <a:cs typeface="Times New Roman" pitchFamily="18" charset="0"/>
              </a:rPr>
              <a:t>fluido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fricción</a:t>
            </a:r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61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3200" b="1" dirty="0">
                <a:cs typeface="Times New Roman" pitchFamily="18" charset="0"/>
              </a:rPr>
              <a:t>Pleura</a:t>
            </a:r>
            <a:r>
              <a:rPr lang="en-US" sz="3200" dirty="0">
                <a:cs typeface="Times New Roman" pitchFamily="18" charset="0"/>
              </a:rPr>
              <a:t>—</a:t>
            </a:r>
            <a:r>
              <a:rPr lang="en-US" sz="3200" dirty="0" err="1">
                <a:cs typeface="Times New Roman" pitchFamily="18" charset="0"/>
              </a:rPr>
              <a:t>membrana</a:t>
            </a:r>
            <a:r>
              <a:rPr lang="en-US" sz="3200" dirty="0">
                <a:cs typeface="Times New Roman" pitchFamily="18" charset="0"/>
              </a:rPr>
              <a:t> serosa, dos </a:t>
            </a:r>
            <a:r>
              <a:rPr lang="en-US" sz="3200" dirty="0" err="1">
                <a:cs typeface="Times New Roman" pitchFamily="18" charset="0"/>
              </a:rPr>
              <a:t>capas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asociadas</a:t>
            </a:r>
            <a:r>
              <a:rPr lang="en-US" sz="3200" dirty="0">
                <a:cs typeface="Times New Roman" pitchFamily="18" charset="0"/>
              </a:rPr>
              <a:t> a los </a:t>
            </a:r>
            <a:r>
              <a:rPr lang="en-US" sz="3200" dirty="0" err="1">
                <a:cs typeface="Times New Roman" pitchFamily="18" charset="0"/>
              </a:rPr>
              <a:t>pulmones</a:t>
            </a:r>
            <a:endParaRPr lang="en-US" sz="32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b="1" dirty="0">
                <a:cs typeface="Times New Roman" pitchFamily="18" charset="0"/>
              </a:rPr>
              <a:t>Parietal – </a:t>
            </a:r>
            <a:r>
              <a:rPr lang="en-US" dirty="0" err="1">
                <a:cs typeface="Times New Roman" pitchFamily="18" charset="0"/>
              </a:rPr>
              <a:t>recubre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superficie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interna</a:t>
            </a:r>
            <a:r>
              <a:rPr lang="en-US" dirty="0">
                <a:cs typeface="Times New Roman" pitchFamily="18" charset="0"/>
              </a:rPr>
              <a:t> pared </a:t>
            </a:r>
            <a:r>
              <a:rPr lang="en-US" dirty="0" err="1">
                <a:cs typeface="Times New Roman" pitchFamily="18" charset="0"/>
              </a:rPr>
              <a:t>toracica</a:t>
            </a:r>
            <a:endParaRPr 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b="1" dirty="0">
                <a:cs typeface="Times New Roman" pitchFamily="18" charset="0"/>
              </a:rPr>
              <a:t>Visceral – </a:t>
            </a:r>
            <a:r>
              <a:rPr lang="en-US" dirty="0" err="1">
                <a:cs typeface="Times New Roman" pitchFamily="18" charset="0"/>
              </a:rPr>
              <a:t>recubre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superficie</a:t>
            </a:r>
            <a:r>
              <a:rPr lang="en-US" dirty="0">
                <a:cs typeface="Times New Roman" pitchFamily="18" charset="0"/>
              </a:rPr>
              <a:t> externa de la viscera (</a:t>
            </a:r>
            <a:r>
              <a:rPr lang="en-US" dirty="0" err="1">
                <a:cs typeface="Times New Roman" pitchFamily="18" charset="0"/>
              </a:rPr>
              <a:t>pulmones</a:t>
            </a:r>
            <a:r>
              <a:rPr lang="en-US" dirty="0">
                <a:cs typeface="Times New Roman" pitchFamily="18" charset="0"/>
              </a:rPr>
              <a:t>)</a:t>
            </a:r>
          </a:p>
          <a:p>
            <a:pPr lvl="1">
              <a:defRPr/>
            </a:pPr>
            <a:r>
              <a:rPr lang="en-US" b="1" dirty="0" err="1">
                <a:cs typeface="Times New Roman" pitchFamily="18" charset="0"/>
              </a:rPr>
              <a:t>Cavidad</a:t>
            </a:r>
            <a:r>
              <a:rPr lang="en-US" b="1" dirty="0">
                <a:cs typeface="Times New Roman" pitchFamily="18" charset="0"/>
              </a:rPr>
              <a:t> pleural</a:t>
            </a:r>
          </a:p>
          <a:p>
            <a:pPr lvl="2">
              <a:defRPr/>
            </a:pPr>
            <a:r>
              <a:rPr lang="en-US" dirty="0" err="1">
                <a:cs typeface="Times New Roman" pitchFamily="18" charset="0"/>
              </a:rPr>
              <a:t>Espacio</a:t>
            </a:r>
            <a:r>
              <a:rPr lang="en-US" dirty="0">
                <a:cs typeface="Times New Roman" pitchFamily="18" charset="0"/>
              </a:rPr>
              <a:t> entre las </a:t>
            </a:r>
            <a:r>
              <a:rPr lang="en-US" dirty="0" err="1">
                <a:cs typeface="Times New Roman" pitchFamily="18" charset="0"/>
              </a:rPr>
              <a:t>pleuras</a:t>
            </a:r>
            <a:endParaRPr 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dirty="0" err="1">
                <a:cs typeface="Times New Roman" pitchFamily="18" charset="0"/>
              </a:rPr>
              <a:t>Fluido</a:t>
            </a:r>
            <a:r>
              <a:rPr lang="en-US" dirty="0">
                <a:cs typeface="Times New Roman" pitchFamily="18" charset="0"/>
              </a:rPr>
              <a:t> pleural</a:t>
            </a:r>
          </a:p>
          <a:p>
            <a:pPr lvl="2">
              <a:defRPr/>
            </a:pPr>
            <a:r>
              <a:rPr lang="en-US" dirty="0" err="1">
                <a:cs typeface="Times New Roman" pitchFamily="18" charset="0"/>
              </a:rPr>
              <a:t>fricción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377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Membranas</a:t>
            </a:r>
            <a:r>
              <a:rPr lang="en-US" dirty="0"/>
              <a:t> </a:t>
            </a:r>
            <a:r>
              <a:rPr lang="en-US" dirty="0" err="1"/>
              <a:t>Serosas</a:t>
            </a:r>
            <a:r>
              <a:rPr lang="en-US" dirty="0"/>
              <a:t>: </a:t>
            </a:r>
            <a:r>
              <a:rPr lang="en-US" dirty="0" err="1"/>
              <a:t>cavidad</a:t>
            </a:r>
            <a:r>
              <a:rPr lang="en-US" dirty="0"/>
              <a:t> </a:t>
            </a:r>
            <a:r>
              <a:rPr lang="en-US" dirty="0" err="1"/>
              <a:t>torácica</a:t>
            </a:r>
            <a:endParaRPr lang="en-US" sz="1500" dirty="0"/>
          </a:p>
        </p:txBody>
      </p:sp>
      <p:pic>
        <p:nvPicPr>
          <p:cNvPr id="2050" name="Picture 2" descr="The thoracic cavity contains the pericardium and pleura, serous membranes that wrap around the heart and lungs, respectivel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54" y="1295400"/>
            <a:ext cx="4987692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46304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1.9 b-c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292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</a:t>
            </a:r>
            <a:r>
              <a:rPr lang="en-US" dirty="0" err="1"/>
              <a:t>Anatomía</a:t>
            </a:r>
            <a:r>
              <a:rPr lang="en-US" dirty="0"/>
              <a:t> and </a:t>
            </a:r>
            <a:r>
              <a:rPr lang="en-US" dirty="0" err="1"/>
              <a:t>Fisiología</a:t>
            </a:r>
            <a:r>
              <a:rPr lang="en-US" dirty="0"/>
              <a:t> 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altLang="en-US" b="1" dirty="0" err="1">
                <a:cs typeface="Times New Roman" pitchFamily="18" charset="0"/>
              </a:rPr>
              <a:t>Anatomía</a:t>
            </a:r>
            <a:r>
              <a:rPr lang="en-US" altLang="en-US" b="1" dirty="0">
                <a:cs typeface="Times New Roman" pitchFamily="18" charset="0"/>
              </a:rPr>
              <a:t> – studio de la forma y </a:t>
            </a:r>
            <a:r>
              <a:rPr lang="en-US" altLang="en-US" b="1" dirty="0" err="1">
                <a:cs typeface="Times New Roman" pitchFamily="18" charset="0"/>
              </a:rPr>
              <a:t>composición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estructural</a:t>
            </a:r>
            <a:r>
              <a:rPr lang="en-US" altLang="en-US" b="1" dirty="0">
                <a:cs typeface="Times New Roman" pitchFamily="18" charset="0"/>
              </a:rPr>
              <a:t> del </a:t>
            </a:r>
            <a:r>
              <a:rPr lang="en-US" altLang="en-US" b="1" dirty="0" err="1">
                <a:cs typeface="Times New Roman" pitchFamily="18" charset="0"/>
              </a:rPr>
              <a:t>cuerpo</a:t>
            </a:r>
            <a:endParaRPr lang="en-US" altLang="en-US" dirty="0">
              <a:cs typeface="Times New Roman" pitchFamily="18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altLang="en-US" b="1" dirty="0" err="1">
                <a:cs typeface="Times New Roman" pitchFamily="18" charset="0"/>
              </a:rPr>
              <a:t>Fisiología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b="1" dirty="0" err="1">
                <a:cs typeface="Times New Roman" pitchFamily="18" charset="0"/>
              </a:rPr>
              <a:t>estudia</a:t>
            </a:r>
            <a:r>
              <a:rPr lang="en-US" altLang="en-US" b="1" dirty="0">
                <a:cs typeface="Times New Roman" pitchFamily="18" charset="0"/>
              </a:rPr>
              <a:t> el </a:t>
            </a:r>
            <a:r>
              <a:rPr lang="en-US" altLang="en-US" b="1" dirty="0" err="1">
                <a:cs typeface="Times New Roman" pitchFamily="18" charset="0"/>
              </a:rPr>
              <a:t>funcionamiento</a:t>
            </a:r>
            <a:r>
              <a:rPr lang="en-US" altLang="en-US" b="1" dirty="0">
                <a:cs typeface="Times New Roman" pitchFamily="18" charset="0"/>
              </a:rPr>
              <a:t> del </a:t>
            </a:r>
            <a:r>
              <a:rPr lang="en-US" altLang="en-US" b="1" dirty="0" err="1">
                <a:cs typeface="Times New Roman" pitchFamily="18" charset="0"/>
              </a:rPr>
              <a:t>cuerpo</a:t>
            </a:r>
            <a:endParaRPr lang="en-US" altLang="en-US" dirty="0">
              <a:cs typeface="Times New Roman" pitchFamily="18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altLang="en-US" dirty="0">
                <a:cs typeface="Times New Roman" pitchFamily="18" charset="0"/>
              </a:rPr>
              <a:t>Forma y </a:t>
            </a:r>
            <a:r>
              <a:rPr lang="en-US" altLang="en-US" dirty="0" err="1">
                <a:cs typeface="Times New Roman" pitchFamily="18" charset="0"/>
              </a:rPr>
              <a:t>función</a:t>
            </a:r>
            <a:r>
              <a:rPr lang="en-US" altLang="en-US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interrelacionadas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33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1 8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lvl="1">
              <a:defRPr/>
            </a:pPr>
            <a:r>
              <a:rPr lang="en-US" b="1" dirty="0" err="1">
                <a:cs typeface="Times New Roman" pitchFamily="18" charset="0"/>
              </a:rPr>
              <a:t>Cavidad</a:t>
            </a:r>
            <a:r>
              <a:rPr lang="en-US" b="1" dirty="0">
                <a:cs typeface="Times New Roman" pitchFamily="18" charset="0"/>
              </a:rPr>
              <a:t> Abdominal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>
                <a:cs typeface="Times New Roman" pitchFamily="18" charset="0"/>
              </a:rPr>
              <a:t>Superior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err="1">
                <a:cs typeface="Times New Roman" pitchFamily="18" charset="0"/>
              </a:rPr>
              <a:t>Contiene</a:t>
            </a:r>
            <a:r>
              <a:rPr lang="en-US" dirty="0">
                <a:cs typeface="Times New Roman" pitchFamily="18" charset="0"/>
              </a:rPr>
              <a:t> la </a:t>
            </a:r>
            <a:r>
              <a:rPr lang="en-US" dirty="0" err="1">
                <a:cs typeface="Times New Roman" pitchFamily="18" charset="0"/>
              </a:rPr>
              <a:t>mayoría</a:t>
            </a:r>
            <a:r>
              <a:rPr lang="en-US" dirty="0">
                <a:cs typeface="Times New Roman" pitchFamily="18" charset="0"/>
              </a:rPr>
              <a:t> de los </a:t>
            </a:r>
            <a:r>
              <a:rPr lang="en-US" dirty="0" err="1">
                <a:cs typeface="Times New Roman" pitchFamily="18" charset="0"/>
              </a:rPr>
              <a:t>órganos</a:t>
            </a:r>
            <a:r>
              <a:rPr lang="en-US" dirty="0">
                <a:cs typeface="Times New Roman" pitchFamily="18" charset="0"/>
              </a:rPr>
              <a:t> del Sistema digestive, </a:t>
            </a:r>
            <a:r>
              <a:rPr lang="en-US" dirty="0" err="1">
                <a:cs typeface="Times New Roman" pitchFamily="18" charset="0"/>
              </a:rPr>
              <a:t>riñones</a:t>
            </a:r>
            <a:r>
              <a:rPr lang="en-US" dirty="0">
                <a:cs typeface="Times New Roman" pitchFamily="18" charset="0"/>
              </a:rPr>
              <a:t> y </a:t>
            </a:r>
            <a:r>
              <a:rPr lang="en-US" dirty="0" err="1">
                <a:cs typeface="Times New Roman" pitchFamily="18" charset="0"/>
              </a:rPr>
              <a:t>parte</a:t>
            </a:r>
            <a:r>
              <a:rPr lang="en-US" dirty="0">
                <a:cs typeface="Times New Roman" pitchFamily="18" charset="0"/>
              </a:rPr>
              <a:t> de los </a:t>
            </a:r>
            <a:r>
              <a:rPr lang="en-US" dirty="0" err="1">
                <a:cs typeface="Times New Roman" pitchFamily="18" charset="0"/>
              </a:rPr>
              <a:t>ureteres</a:t>
            </a:r>
            <a:endParaRPr 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b="1" dirty="0" err="1">
                <a:cs typeface="Times New Roman" pitchFamily="18" charset="0"/>
              </a:rPr>
              <a:t>Cavidad</a:t>
            </a:r>
            <a:r>
              <a:rPr lang="en-US" b="1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Pelvica</a:t>
            </a:r>
            <a:endParaRPr lang="en-US" b="1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dirty="0">
                <a:cs typeface="Times New Roman" pitchFamily="18" charset="0"/>
              </a:rPr>
              <a:t>Inferior, entre las </a:t>
            </a:r>
            <a:r>
              <a:rPr lang="en-US" dirty="0" err="1">
                <a:cs typeface="Times New Roman" pitchFamily="18" charset="0"/>
              </a:rPr>
              <a:t>huesos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pélvicos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r>
              <a:rPr lang="en-US" dirty="0" err="1">
                <a:cs typeface="Times New Roman" pitchFamily="18" charset="0"/>
              </a:rPr>
              <a:t>Contiene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parte</a:t>
            </a:r>
            <a:r>
              <a:rPr lang="en-US" dirty="0">
                <a:cs typeface="Times New Roman" pitchFamily="18" charset="0"/>
              </a:rPr>
              <a:t> distal del IG, final de </a:t>
            </a:r>
            <a:r>
              <a:rPr lang="en-US" dirty="0" err="1">
                <a:cs typeface="Times New Roman" pitchFamily="18" charset="0"/>
              </a:rPr>
              <a:t>ureteres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vejiga</a:t>
            </a:r>
            <a:r>
              <a:rPr lang="en-US" dirty="0">
                <a:cs typeface="Times New Roman" pitchFamily="18" charset="0"/>
              </a:rPr>
              <a:t> y </a:t>
            </a:r>
            <a:r>
              <a:rPr lang="en-US" dirty="0" err="1">
                <a:cs typeface="Times New Roman" pitchFamily="18" charset="0"/>
              </a:rPr>
              <a:t>órganos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reproductivos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internos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defRPr/>
            </a:pP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36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1.5e </a:t>
            </a:r>
            <a:r>
              <a:rPr lang="en-US" dirty="0" err="1"/>
              <a:t>Membranas</a:t>
            </a:r>
            <a:r>
              <a:rPr lang="en-US" dirty="0"/>
              <a:t> y </a:t>
            </a:r>
            <a:r>
              <a:rPr lang="en-US" dirty="0" err="1"/>
              <a:t>Cavidades</a:t>
            </a:r>
            <a:r>
              <a:rPr lang="en-US" dirty="0"/>
              <a:t> Corporales</a:t>
            </a:r>
            <a:r>
              <a:rPr lang="en-US" sz="1500" dirty="0"/>
              <a:t>19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3200" dirty="0" err="1">
                <a:cs typeface="Times New Roman" pitchFamily="18" charset="0"/>
              </a:rPr>
              <a:t>Cavidad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Abdominopelvica</a:t>
            </a:r>
            <a:r>
              <a:rPr lang="en-US" sz="3200" dirty="0">
                <a:cs typeface="Times New Roman" pitchFamily="18" charset="0"/>
              </a:rPr>
              <a:t> (</a:t>
            </a:r>
            <a:r>
              <a:rPr lang="en-US" sz="3200" i="1" dirty="0">
                <a:cs typeface="Times New Roman" pitchFamily="18" charset="0"/>
              </a:rPr>
              <a:t>continued</a:t>
            </a:r>
            <a:r>
              <a:rPr lang="en-US" sz="3200" dirty="0">
                <a:cs typeface="Times New Roman" pitchFamily="18" charset="0"/>
              </a:rPr>
              <a:t>)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b="1" dirty="0" err="1">
                <a:cs typeface="Times New Roman" pitchFamily="18" charset="0"/>
              </a:rPr>
              <a:t>Peritoneo</a:t>
            </a:r>
            <a:r>
              <a:rPr lang="en-US" dirty="0">
                <a:cs typeface="Times New Roman" pitchFamily="18" charset="0"/>
              </a:rPr>
              <a:t>—</a:t>
            </a:r>
            <a:r>
              <a:rPr lang="en-US" dirty="0" err="1">
                <a:cs typeface="Times New Roman" pitchFamily="18" charset="0"/>
              </a:rPr>
              <a:t>membrana</a:t>
            </a:r>
            <a:r>
              <a:rPr lang="en-US" dirty="0">
                <a:cs typeface="Times New Roman" pitchFamily="18" charset="0"/>
              </a:rPr>
              <a:t> serosa, dos </a:t>
            </a:r>
            <a:r>
              <a:rPr lang="en-US" dirty="0" err="1">
                <a:cs typeface="Times New Roman" pitchFamily="18" charset="0"/>
              </a:rPr>
              <a:t>capas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recubre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cavidad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abdominopélvica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b="1" dirty="0">
                <a:cs typeface="Times New Roman" pitchFamily="18" charset="0"/>
              </a:rPr>
              <a:t>Parietal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 err="1">
                <a:cs typeface="Times New Roman" pitchFamily="18" charset="0"/>
              </a:rPr>
              <a:t>Capa</a:t>
            </a:r>
            <a:r>
              <a:rPr lang="en-US" sz="2400" dirty="0">
                <a:cs typeface="Times New Roman" pitchFamily="18" charset="0"/>
              </a:rPr>
              <a:t> externa, </a:t>
            </a:r>
            <a:r>
              <a:rPr lang="en-US" sz="2400" dirty="0" err="1">
                <a:cs typeface="Times New Roman" pitchFamily="18" charset="0"/>
              </a:rPr>
              <a:t>recubre</a:t>
            </a:r>
            <a:r>
              <a:rPr lang="en-US" sz="2400" dirty="0">
                <a:cs typeface="Times New Roman" pitchFamily="18" charset="0"/>
              </a:rPr>
              <a:t> pared </a:t>
            </a:r>
            <a:r>
              <a:rPr lang="en-US" sz="2400" dirty="0" err="1">
                <a:cs typeface="Times New Roman" pitchFamily="18" charset="0"/>
              </a:rPr>
              <a:t>interna</a:t>
            </a:r>
            <a:r>
              <a:rPr lang="en-US" sz="2400" dirty="0">
                <a:cs typeface="Times New Roman" pitchFamily="18" charset="0"/>
              </a:rPr>
              <a:t> de la </a:t>
            </a:r>
            <a:r>
              <a:rPr lang="en-US" sz="2400" dirty="0" err="1">
                <a:cs typeface="Times New Roman" pitchFamily="18" charset="0"/>
              </a:rPr>
              <a:t>cavidad</a:t>
            </a:r>
            <a:r>
              <a:rPr lang="en-US" sz="2400" dirty="0">
                <a:cs typeface="Times New Roman" pitchFamily="18" charset="0"/>
              </a:rPr>
              <a:t> AP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b="1" dirty="0">
                <a:cs typeface="Times New Roman" pitchFamily="18" charset="0"/>
              </a:rPr>
              <a:t>Visceral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 err="1">
                <a:cs typeface="Times New Roman" pitchFamily="18" charset="0"/>
              </a:rPr>
              <a:t>Capa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intena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recubre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superficie</a:t>
            </a:r>
            <a:r>
              <a:rPr lang="en-US" sz="2400" dirty="0">
                <a:cs typeface="Times New Roman" pitchFamily="18" charset="0"/>
              </a:rPr>
              <a:t> externa de la </a:t>
            </a:r>
            <a:r>
              <a:rPr lang="en-US" sz="2400" dirty="0" err="1">
                <a:cs typeface="Times New Roman" pitchFamily="18" charset="0"/>
              </a:rPr>
              <a:t>mayoria</a:t>
            </a:r>
            <a:r>
              <a:rPr lang="en-US" sz="2400" dirty="0">
                <a:cs typeface="Times New Roman" pitchFamily="18" charset="0"/>
              </a:rPr>
              <a:t> de los </a:t>
            </a:r>
            <a:r>
              <a:rPr lang="en-US" sz="2400" dirty="0" err="1">
                <a:cs typeface="Times New Roman" pitchFamily="18" charset="0"/>
              </a:rPr>
              <a:t>órganos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en</a:t>
            </a:r>
            <a:r>
              <a:rPr lang="en-US" sz="2400" dirty="0">
                <a:cs typeface="Times New Roman" pitchFamily="18" charset="0"/>
              </a:rPr>
              <a:t> la </a:t>
            </a:r>
            <a:r>
              <a:rPr lang="en-US" sz="2400" dirty="0" err="1">
                <a:cs typeface="Times New Roman" pitchFamily="18" charset="0"/>
              </a:rPr>
              <a:t>cavidad</a:t>
            </a:r>
            <a:r>
              <a:rPr lang="en-US" sz="2400" dirty="0">
                <a:cs typeface="Times New Roman" pitchFamily="18" charset="0"/>
              </a:rPr>
              <a:t> AP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b="1" dirty="0" err="1">
                <a:cs typeface="Times New Roman" pitchFamily="18" charset="0"/>
              </a:rPr>
              <a:t>Cavidad</a:t>
            </a:r>
            <a:r>
              <a:rPr lang="en-US" b="1" dirty="0">
                <a:cs typeface="Times New Roman" pitchFamily="18" charset="0"/>
              </a:rPr>
              <a:t> Peritoneal</a:t>
            </a:r>
          </a:p>
          <a:p>
            <a:pPr lvl="3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dirty="0" err="1">
                <a:cs typeface="Times New Roman" pitchFamily="18" charset="0"/>
              </a:rPr>
              <a:t>Espaci</a:t>
            </a:r>
            <a:r>
              <a:rPr lang="en-US" sz="2400" dirty="0" err="1">
                <a:cs typeface="Times New Roman" pitchFamily="18" charset="0"/>
              </a:rPr>
              <a:t>o</a:t>
            </a:r>
            <a:r>
              <a:rPr lang="en-US" sz="2400" dirty="0">
                <a:cs typeface="Times New Roman" pitchFamily="18" charset="0"/>
              </a:rPr>
              <a:t> entre las </a:t>
            </a:r>
            <a:r>
              <a:rPr lang="en-US" sz="2400" dirty="0" err="1">
                <a:cs typeface="Times New Roman" pitchFamily="18" charset="0"/>
              </a:rPr>
              <a:t>membranas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peritoneales</a:t>
            </a:r>
            <a:r>
              <a:rPr lang="en-US" sz="2400" dirty="0">
                <a:cs typeface="Times New Roman" pitchFamily="18" charset="0"/>
              </a:rPr>
              <a:t>, liquid peritoneal</a:t>
            </a:r>
          </a:p>
        </p:txBody>
      </p:sp>
    </p:spTree>
    <p:extLst>
      <p:ext uri="{BB962C8B-B14F-4D97-AF65-F5344CB8AC3E}">
        <p14:creationId xmlns:p14="http://schemas.microsoft.com/office/powerpoint/2010/main" val="1190553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Membranas</a:t>
            </a:r>
            <a:r>
              <a:rPr lang="en-US" dirty="0"/>
              <a:t> </a:t>
            </a:r>
            <a:r>
              <a:rPr lang="en-US" dirty="0" err="1"/>
              <a:t>Serosas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cavidad</a:t>
            </a:r>
            <a:r>
              <a:rPr lang="en-US" dirty="0"/>
              <a:t> </a:t>
            </a:r>
            <a:r>
              <a:rPr lang="en-US" dirty="0" err="1"/>
              <a:t>Abdominopélvica</a:t>
            </a:r>
            <a:r>
              <a:rPr lang="en-US" dirty="0"/>
              <a:t> </a:t>
            </a:r>
            <a:r>
              <a:rPr lang="en-US" sz="1500" dirty="0"/>
              <a:t>2</a:t>
            </a:r>
          </a:p>
        </p:txBody>
      </p:sp>
      <p:pic>
        <p:nvPicPr>
          <p:cNvPr id="3074" name="Picture 2" descr="The abdominopelvic cavity contains the peritoneum, a serous membrane that covers many digestive organ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48" y="1295400"/>
            <a:ext cx="348030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1.9d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2133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1.5f </a:t>
            </a:r>
            <a:r>
              <a:rPr lang="en-US" dirty="0" err="1"/>
              <a:t>Regiones</a:t>
            </a:r>
            <a:r>
              <a:rPr lang="en-US" dirty="0"/>
              <a:t> y </a:t>
            </a:r>
            <a:r>
              <a:rPr lang="en-US" dirty="0" err="1"/>
              <a:t>Cuadrantes</a:t>
            </a:r>
            <a:r>
              <a:rPr lang="en-US" dirty="0"/>
              <a:t> Abdominopelvicos</a:t>
            </a:r>
            <a:r>
              <a:rPr lang="en-US" sz="1500" dirty="0"/>
              <a:t>1</a:t>
            </a:r>
          </a:p>
        </p:txBody>
      </p:sp>
      <p:pic>
        <p:nvPicPr>
          <p:cNvPr id="13" name="Picture 2" descr="The abdominopelvic cavity can be divided into nine abdominopelvic region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0" y="1295400"/>
            <a:ext cx="427007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idx="13"/>
          </p:nvPr>
        </p:nvSpPr>
        <p:spPr>
          <a:xfrm>
            <a:off x="4785360" y="1371600"/>
            <a:ext cx="4206240" cy="5105400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cs typeface="Times New Roman" pitchFamily="18" charset="0"/>
              </a:rPr>
              <a:t>9 </a:t>
            </a:r>
            <a:r>
              <a:rPr lang="en-US" altLang="en-US" sz="2800" dirty="0" err="1">
                <a:cs typeface="Times New Roman" pitchFamily="18" charset="0"/>
              </a:rPr>
              <a:t>regiones</a:t>
            </a:r>
            <a:r>
              <a:rPr lang="en-US" altLang="en-US" sz="2800" dirty="0">
                <a:cs typeface="Times New Roman" pitchFamily="18" charset="0"/>
              </a:rPr>
              <a:t> AP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Umbilical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centro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Epigástrica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Superior al </a:t>
            </a:r>
            <a:r>
              <a:rPr lang="en-US" altLang="en-US" dirty="0" err="1">
                <a:cs typeface="Times New Roman" pitchFamily="18" charset="0"/>
              </a:rPr>
              <a:t>ombligo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Hipogástrica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Inferior al </a:t>
            </a:r>
            <a:r>
              <a:rPr lang="en-US" altLang="en-US" dirty="0" err="1">
                <a:cs typeface="Times New Roman" pitchFamily="18" charset="0"/>
              </a:rPr>
              <a:t>ombligo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4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lvl="0" algn="ctr"/>
            <a:r>
              <a:rPr lang="en-US" altLang="en-US" sz="1800" dirty="0">
                <a:solidFill>
                  <a:prstClr val="black"/>
                </a:solidFill>
                <a:cs typeface="Times New Roman" pitchFamily="18" charset="0"/>
              </a:rPr>
              <a:t>Figure 1.10a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3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1.5f </a:t>
            </a:r>
            <a:r>
              <a:rPr lang="en-US" dirty="0" err="1"/>
              <a:t>Regiones</a:t>
            </a:r>
            <a:r>
              <a:rPr lang="en-US" dirty="0"/>
              <a:t> y </a:t>
            </a:r>
            <a:r>
              <a:rPr lang="en-US" dirty="0" err="1"/>
              <a:t>Cuadrantes</a:t>
            </a:r>
            <a:r>
              <a:rPr lang="en-US" dirty="0"/>
              <a:t> Abdominopelvicos</a:t>
            </a:r>
            <a:r>
              <a:rPr lang="en-US" sz="1500" dirty="0"/>
              <a:t>12</a:t>
            </a:r>
          </a:p>
        </p:txBody>
      </p:sp>
      <p:pic>
        <p:nvPicPr>
          <p:cNvPr id="13" name="Picture 2" descr="The abdominopelvic cavity can be divided into nine abdominopelvic region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0" y="1295400"/>
            <a:ext cx="427007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idx="13"/>
          </p:nvPr>
        </p:nvSpPr>
        <p:spPr>
          <a:xfrm>
            <a:off x="4785360" y="1371600"/>
            <a:ext cx="4206240" cy="5105400"/>
          </a:xfrm>
        </p:spPr>
        <p:txBody>
          <a:bodyPr/>
          <a:lstStyle/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Hipocondriaca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 err="1">
                <a:cs typeface="Times New Roman" pitchFamily="18" charset="0"/>
              </a:rPr>
              <a:t>Derecha</a:t>
            </a:r>
            <a:r>
              <a:rPr lang="en-US" altLang="en-US" b="1" dirty="0">
                <a:cs typeface="Times New Roman" pitchFamily="18" charset="0"/>
              </a:rPr>
              <a:t> / Izquierda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Inferior a </a:t>
            </a:r>
            <a:r>
              <a:rPr lang="en-US" altLang="en-US" dirty="0" err="1">
                <a:cs typeface="Times New Roman" pitchFamily="18" charset="0"/>
              </a:rPr>
              <a:t>cartilagos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costales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Lumbar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 err="1">
                <a:cs typeface="Times New Roman" pitchFamily="18" charset="0"/>
              </a:rPr>
              <a:t>Derecha</a:t>
            </a:r>
            <a:r>
              <a:rPr lang="en-US" altLang="en-US" b="1" dirty="0">
                <a:cs typeface="Times New Roman" pitchFamily="18" charset="0"/>
              </a:rPr>
              <a:t> / </a:t>
            </a:r>
            <a:r>
              <a:rPr lang="en-US" altLang="en-US" b="1" dirty="0" err="1">
                <a:cs typeface="Times New Roman" pitchFamily="18" charset="0"/>
              </a:rPr>
              <a:t>Izqiuerda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>
                <a:cs typeface="Times New Roman" pitchFamily="18" charset="0"/>
              </a:rPr>
              <a:t>Lateral a umbilical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 err="1">
                <a:cs typeface="Times New Roman" pitchFamily="18" charset="0"/>
              </a:rPr>
              <a:t>Iliacas</a:t>
            </a:r>
            <a:endParaRPr lang="en-US" altLang="en-US" sz="2400" b="1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 err="1">
                <a:cs typeface="Times New Roman" pitchFamily="18" charset="0"/>
              </a:rPr>
              <a:t>Derecha</a:t>
            </a:r>
            <a:r>
              <a:rPr lang="en-US" altLang="en-US" b="1" dirty="0">
                <a:cs typeface="Times New Roman" pitchFamily="18" charset="0"/>
              </a:rPr>
              <a:t> / Izquierda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dirty="0">
                <a:cs typeface="Times New Roman" pitchFamily="18" charset="0"/>
              </a:rPr>
              <a:t>Lateral al </a:t>
            </a:r>
            <a:r>
              <a:rPr lang="en-US" altLang="en-US" dirty="0" err="1">
                <a:cs typeface="Times New Roman" pitchFamily="18" charset="0"/>
              </a:rPr>
              <a:t>hipogastrio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4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lvl="0" algn="ctr"/>
            <a:r>
              <a:rPr lang="en-US" altLang="en-US" sz="1800" dirty="0">
                <a:solidFill>
                  <a:prstClr val="black"/>
                </a:solidFill>
                <a:cs typeface="Times New Roman" pitchFamily="18" charset="0"/>
              </a:rPr>
              <a:t>Figure 1.10a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09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1.5f </a:t>
            </a:r>
            <a:r>
              <a:rPr lang="en-US" dirty="0" err="1"/>
              <a:t>Regiones</a:t>
            </a:r>
            <a:r>
              <a:rPr lang="en-US" dirty="0"/>
              <a:t> y </a:t>
            </a:r>
            <a:r>
              <a:rPr lang="en-US" dirty="0" err="1"/>
              <a:t>Cuadrantes</a:t>
            </a:r>
            <a:r>
              <a:rPr lang="en-US" dirty="0"/>
              <a:t> Abdominopélvicos</a:t>
            </a:r>
            <a:r>
              <a:rPr lang="en-US" sz="1500" dirty="0"/>
              <a:t>13</a:t>
            </a:r>
          </a:p>
        </p:txBody>
      </p:sp>
      <p:pic>
        <p:nvPicPr>
          <p:cNvPr id="8" name="Picture 2" descr="The abdominopelvic cavity can be divided into four abdominopelvic quadrant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262842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idx="13"/>
          </p:nvPr>
        </p:nvSpPr>
        <p:spPr>
          <a:xfrm>
            <a:off x="4785360" y="1371600"/>
            <a:ext cx="4206240" cy="51054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en-US" altLang="en-US" sz="2400" dirty="0" err="1">
                <a:cs typeface="Times New Roman" pitchFamily="18" charset="0"/>
              </a:rPr>
              <a:t>Cavidad</a:t>
            </a:r>
            <a:r>
              <a:rPr lang="en-US" altLang="en-US" sz="2400" dirty="0">
                <a:cs typeface="Times New Roman" pitchFamily="18" charset="0"/>
              </a:rPr>
              <a:t> AP </a:t>
            </a:r>
            <a:r>
              <a:rPr lang="en-US" altLang="en-US" sz="2400" dirty="0" err="1">
                <a:cs typeface="Times New Roman" pitchFamily="18" charset="0"/>
              </a:rPr>
              <a:t>dividida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4 </a:t>
            </a:r>
            <a:r>
              <a:rPr lang="en-US" altLang="en-US" sz="2400" dirty="0" err="1">
                <a:cs typeface="Times New Roman" pitchFamily="18" charset="0"/>
              </a:rPr>
              <a:t>cuadrantes</a:t>
            </a:r>
            <a:endParaRPr lang="en-US" altLang="en-US" sz="2400" dirty="0"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US" altLang="en-US" sz="2400" dirty="0" err="1">
                <a:cs typeface="Times New Roman" pitchFamily="18" charset="0"/>
              </a:rPr>
              <a:t>Planos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r>
              <a:rPr lang="en-US" altLang="en-US" sz="2400" dirty="0" err="1">
                <a:cs typeface="Times New Roman" pitchFamily="18" charset="0"/>
              </a:rPr>
              <a:t>mediosagital</a:t>
            </a:r>
            <a:r>
              <a:rPr lang="en-US" altLang="en-US" sz="2400" dirty="0">
                <a:cs typeface="Times New Roman" pitchFamily="18" charset="0"/>
              </a:rPr>
              <a:t>/ </a:t>
            </a:r>
            <a:r>
              <a:rPr lang="en-US" altLang="en-US" sz="2400" dirty="0" err="1">
                <a:cs typeface="Times New Roman" pitchFamily="18" charset="0"/>
              </a:rPr>
              <a:t>transverso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US" altLang="en-US" sz="2400" dirty="0" err="1">
                <a:cs typeface="Times New Roman" pitchFamily="18" charset="0"/>
              </a:rPr>
              <a:t>Intersección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ombligo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Superior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>
                <a:cs typeface="Times New Roman" pitchFamily="18" charset="0"/>
              </a:rPr>
              <a:t>Derecho/</a:t>
            </a:r>
            <a:r>
              <a:rPr lang="en-US" altLang="en-US" b="1" dirty="0" err="1">
                <a:cs typeface="Times New Roman" pitchFamily="18" charset="0"/>
              </a:rPr>
              <a:t>izquierdo</a:t>
            </a:r>
            <a:endParaRPr lang="en-US" altLang="en-US" b="1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400" b="1" dirty="0">
                <a:cs typeface="Times New Roman" pitchFamily="18" charset="0"/>
              </a:rPr>
              <a:t>Inferior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b="1" dirty="0">
                <a:cs typeface="Times New Roman" pitchFamily="18" charset="0"/>
              </a:rPr>
              <a:t>Derecho/</a:t>
            </a:r>
            <a:r>
              <a:rPr lang="en-US" altLang="en-US" b="1" dirty="0" err="1">
                <a:cs typeface="Times New Roman" pitchFamily="18" charset="0"/>
              </a:rPr>
              <a:t>Izquierdo</a:t>
            </a:r>
            <a:r>
              <a:rPr lang="en-US" altLang="en-US" b="1" dirty="0">
                <a:cs typeface="Times New Roman" pitchFamily="18" charset="0"/>
              </a:rPr>
              <a:t> 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4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lvl="0" algn="ctr"/>
            <a:r>
              <a:rPr lang="en-US" altLang="en-US" sz="1800" dirty="0">
                <a:solidFill>
                  <a:prstClr val="black"/>
                </a:solidFill>
                <a:cs typeface="Times New Roman" pitchFamily="18" charset="0"/>
              </a:rPr>
              <a:t>Figure 1.10b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4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sabemos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534400" cy="530352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en-US" sz="2400" dirty="0">
                <a:cs typeface="Times New Roman" pitchFamily="18" charset="0"/>
              </a:rPr>
              <a:t>1. 	Plano que </a:t>
            </a:r>
            <a:r>
              <a:rPr lang="en-US" altLang="en-US" sz="2400" dirty="0" err="1">
                <a:cs typeface="Times New Roman" pitchFamily="18" charset="0"/>
              </a:rPr>
              <a:t>separa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nariz</a:t>
            </a:r>
            <a:r>
              <a:rPr lang="en-US" altLang="en-US" sz="2400" dirty="0">
                <a:cs typeface="Times New Roman" pitchFamily="18" charset="0"/>
              </a:rPr>
              <a:t> de la </a:t>
            </a:r>
            <a:r>
              <a:rPr lang="en-US" altLang="en-US" sz="2400" dirty="0" err="1">
                <a:cs typeface="Times New Roman" pitchFamily="18" charset="0"/>
              </a:rPr>
              <a:t>boca</a:t>
            </a:r>
            <a:r>
              <a:rPr lang="en-US" altLang="en-US" sz="2400" dirty="0">
                <a:cs typeface="Times New Roman" pitchFamily="18" charset="0"/>
              </a:rPr>
              <a:t>?  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 err="1">
                <a:cs typeface="Times New Roman" pitchFamily="18" charset="0"/>
              </a:rPr>
              <a:t>A.mediosagital</a:t>
            </a:r>
            <a:r>
              <a:rPr lang="en-US" altLang="en-US" sz="2400" dirty="0">
                <a:cs typeface="Times New Roman" pitchFamily="18" charset="0"/>
              </a:rPr>
              <a:t>	b. coronal		c. transversal		d. </a:t>
            </a:r>
            <a:r>
              <a:rPr lang="en-US" altLang="en-US" sz="2400" dirty="0" err="1">
                <a:cs typeface="Times New Roman" pitchFamily="18" charset="0"/>
              </a:rPr>
              <a:t>ninguno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1000"/>
              </a:spcBef>
            </a:pP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en-US" sz="2400" dirty="0">
                <a:cs typeface="Times New Roman" pitchFamily="18" charset="0"/>
              </a:rPr>
              <a:t>2. 	El  </a:t>
            </a:r>
            <a:r>
              <a:rPr lang="en-US" altLang="en-US" sz="2400" dirty="0" err="1">
                <a:cs typeface="Times New Roman" pitchFamily="18" charset="0"/>
              </a:rPr>
              <a:t>codo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está</a:t>
            </a:r>
            <a:r>
              <a:rPr lang="en-US" altLang="en-US" sz="2400" dirty="0">
                <a:cs typeface="Times New Roman" pitchFamily="18" charset="0"/>
              </a:rPr>
              <a:t> _________ a la </a:t>
            </a:r>
            <a:r>
              <a:rPr lang="en-US" altLang="en-US" sz="2400" dirty="0" err="1">
                <a:cs typeface="Times New Roman" pitchFamily="18" charset="0"/>
              </a:rPr>
              <a:t>muñeca</a:t>
            </a:r>
            <a:r>
              <a:rPr lang="en-US" altLang="en-US" sz="2400" dirty="0">
                <a:cs typeface="Times New Roman" pitchFamily="18" charset="0"/>
              </a:rPr>
              <a:t>.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A. superior	b. medial		c. proximal		d. </a:t>
            </a:r>
            <a:r>
              <a:rPr lang="en-US" altLang="en-US" sz="2400" dirty="0" err="1">
                <a:cs typeface="Times New Roman" pitchFamily="18" charset="0"/>
              </a:rPr>
              <a:t>posterio</a:t>
            </a:r>
            <a:endParaRPr lang="en-US" altLang="en-US" sz="2400" dirty="0">
              <a:cs typeface="Times New Roman" pitchFamily="18" charset="0"/>
            </a:endParaRPr>
          </a:p>
          <a:p>
            <a:pPr marL="548640" indent="-548640">
              <a:spcBef>
                <a:spcPts val="1000"/>
              </a:spcBef>
              <a:buFont typeface="+mj-lt"/>
              <a:buAutoNum type="arabicPeriod" startAt="9"/>
            </a:pP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en-US" sz="2400" dirty="0">
                <a:cs typeface="Times New Roman" pitchFamily="18" charset="0"/>
              </a:rPr>
              <a:t>3. 	</a:t>
            </a:r>
            <a:r>
              <a:rPr lang="en-US" altLang="en-US" sz="2400" dirty="0" err="1">
                <a:cs typeface="Times New Roman" pitchFamily="18" charset="0"/>
              </a:rPr>
              <a:t>Cierto</a:t>
            </a:r>
            <a:r>
              <a:rPr lang="en-US" altLang="en-US" sz="2400" dirty="0">
                <a:cs typeface="Times New Roman" pitchFamily="18" charset="0"/>
              </a:rPr>
              <a:t> o </a:t>
            </a:r>
            <a:r>
              <a:rPr lang="en-US" altLang="en-US" sz="2400" dirty="0" err="1">
                <a:cs typeface="Times New Roman" pitchFamily="18" charset="0"/>
              </a:rPr>
              <a:t>falso</a:t>
            </a:r>
            <a:r>
              <a:rPr lang="en-US" altLang="en-US" sz="2400" dirty="0">
                <a:cs typeface="Times New Roman" pitchFamily="18" charset="0"/>
              </a:rPr>
              <a:t>? El </a:t>
            </a:r>
            <a:r>
              <a:rPr lang="en-US" altLang="en-US" sz="2400" dirty="0" err="1">
                <a:cs typeface="Times New Roman" pitchFamily="18" charset="0"/>
              </a:rPr>
              <a:t>antebrazo</a:t>
            </a:r>
            <a:r>
              <a:rPr lang="en-US" altLang="en-US" sz="2400" dirty="0">
                <a:cs typeface="Times New Roman" pitchFamily="18" charset="0"/>
              </a:rPr>
              <a:t> es </a:t>
            </a:r>
            <a:r>
              <a:rPr lang="en-US" altLang="en-US" sz="2400" dirty="0" err="1">
                <a:cs typeface="Times New Roman" pitchFamily="18" charset="0"/>
              </a:rPr>
              <a:t>parte</a:t>
            </a:r>
            <a:r>
              <a:rPr lang="en-US" altLang="en-US" sz="2400" dirty="0">
                <a:cs typeface="Times New Roman" pitchFamily="18" charset="0"/>
              </a:rPr>
              <a:t> del </a:t>
            </a:r>
            <a:r>
              <a:rPr lang="en-US" altLang="en-US" sz="2400" dirty="0" err="1">
                <a:cs typeface="Times New Roman" pitchFamily="18" charset="0"/>
              </a:rPr>
              <a:t>brazo</a:t>
            </a:r>
            <a:r>
              <a:rPr lang="en-US" altLang="en-US" sz="2400" dirty="0">
                <a:cs typeface="Times New Roman" pitchFamily="18" charset="0"/>
              </a:rPr>
              <a:t>.</a:t>
            </a:r>
          </a:p>
          <a:p>
            <a:pPr>
              <a:spcBef>
                <a:spcPts val="1000"/>
              </a:spcBef>
            </a:pP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en-US" sz="2400" dirty="0">
                <a:cs typeface="Times New Roman" pitchFamily="18" charset="0"/>
              </a:rPr>
              <a:t>4.	Los </a:t>
            </a:r>
            <a:r>
              <a:rPr lang="en-US" altLang="en-US" sz="2400" dirty="0" err="1">
                <a:cs typeface="Times New Roman" pitchFamily="18" charset="0"/>
              </a:rPr>
              <a:t>pulmones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estan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cavidad</a:t>
            </a:r>
            <a:r>
              <a:rPr lang="en-US" altLang="en-US" sz="2400" dirty="0">
                <a:cs typeface="Times New Roman" pitchFamily="18" charset="0"/>
              </a:rPr>
              <a:t> __ </a:t>
            </a:r>
            <a:r>
              <a:rPr lang="en-US" altLang="en-US" sz="2400" dirty="0" err="1">
                <a:cs typeface="Times New Roman" pitchFamily="18" charset="0"/>
              </a:rPr>
              <a:t>cubiertos</a:t>
            </a:r>
            <a:r>
              <a:rPr lang="en-US" altLang="en-US" sz="2400" dirty="0">
                <a:cs typeface="Times New Roman" pitchFamily="18" charset="0"/>
              </a:rPr>
              <a:t> por___ ___?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A. ventral		b. abdominal		c. </a:t>
            </a:r>
            <a:r>
              <a:rPr lang="en-US" altLang="en-US" sz="2400" dirty="0" err="1">
                <a:cs typeface="Times New Roman" pitchFamily="18" charset="0"/>
              </a:rPr>
              <a:t>toracica</a:t>
            </a:r>
            <a:r>
              <a:rPr lang="en-US" altLang="en-US" sz="2400" dirty="0">
                <a:cs typeface="Times New Roman" pitchFamily="18" charset="0"/>
              </a:rPr>
              <a:t>		d. serosa</a:t>
            </a:r>
            <a:br>
              <a:rPr lang="en-US" altLang="en-US" sz="2400" dirty="0">
                <a:cs typeface="Times New Roman" pitchFamily="18" charset="0"/>
              </a:rPr>
            </a:br>
            <a:r>
              <a:rPr lang="en-US" altLang="en-US" sz="2400" dirty="0">
                <a:cs typeface="Times New Roman" pitchFamily="18" charset="0"/>
              </a:rPr>
              <a:t>e. peritoneal		ab. pleural		ac. visceral		ad. parietal </a:t>
            </a:r>
          </a:p>
        </p:txBody>
      </p:sp>
    </p:spTree>
    <p:extLst>
      <p:ext uri="{BB962C8B-B14F-4D97-AF65-F5344CB8AC3E}">
        <p14:creationId xmlns:p14="http://schemas.microsoft.com/office/powerpoint/2010/main" val="162176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1.6 Homeostasis: </a:t>
            </a:r>
            <a:r>
              <a:rPr lang="en-US" dirty="0" err="1"/>
              <a:t>Estabilidad</a:t>
            </a:r>
            <a:r>
              <a:rPr lang="en-US" dirty="0"/>
              <a:t> de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interno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3200" b="1" dirty="0">
                <a:cs typeface="Times New Roman" pitchFamily="18" charset="0"/>
              </a:rPr>
              <a:t>Homeostasis</a:t>
            </a:r>
            <a:r>
              <a:rPr lang="en-US" sz="3200" dirty="0">
                <a:cs typeface="Times New Roman" pitchFamily="18" charset="0"/>
              </a:rPr>
              <a:t>—</a:t>
            </a:r>
          </a:p>
          <a:p>
            <a:pPr marL="0" lvl="1" indent="0">
              <a:buNone/>
              <a:defRPr/>
            </a:pPr>
            <a:r>
              <a:rPr lang="en-US" sz="3200" dirty="0" err="1">
                <a:cs typeface="Times New Roman" pitchFamily="18" charset="0"/>
              </a:rPr>
              <a:t>Habilidad</a:t>
            </a:r>
            <a:r>
              <a:rPr lang="en-US" sz="3200" dirty="0">
                <a:cs typeface="Times New Roman" pitchFamily="18" charset="0"/>
              </a:rPr>
              <a:t> de un </a:t>
            </a:r>
            <a:r>
              <a:rPr lang="en-US" sz="3200" dirty="0" err="1">
                <a:cs typeface="Times New Roman" pitchFamily="18" charset="0"/>
              </a:rPr>
              <a:t>organismo</a:t>
            </a:r>
            <a:r>
              <a:rPr lang="en-US" sz="3200" dirty="0">
                <a:cs typeface="Times New Roman" pitchFamily="18" charset="0"/>
              </a:rPr>
              <a:t> para </a:t>
            </a:r>
            <a:r>
              <a:rPr lang="en-US" sz="3200" dirty="0" err="1">
                <a:cs typeface="Times New Roman" pitchFamily="18" charset="0"/>
              </a:rPr>
              <a:t>mantener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consistencia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ambiente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interno</a:t>
            </a:r>
            <a:endParaRPr lang="en-US" sz="3200" dirty="0">
              <a:cs typeface="Times New Roman" pitchFamily="18" charset="0"/>
            </a:endParaRPr>
          </a:p>
          <a:p>
            <a:pPr marL="0" lvl="1" indent="0">
              <a:buNone/>
              <a:defRPr/>
            </a:pPr>
            <a:r>
              <a:rPr lang="en-US" sz="3200" dirty="0" err="1">
                <a:cs typeface="Times New Roman" pitchFamily="18" charset="0"/>
              </a:rPr>
              <a:t>En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respuesta</a:t>
            </a:r>
            <a:r>
              <a:rPr lang="en-US" sz="3200" dirty="0">
                <a:cs typeface="Times New Roman" pitchFamily="18" charset="0"/>
              </a:rPr>
              <a:t> a </a:t>
            </a:r>
            <a:r>
              <a:rPr lang="en-US" sz="3200" dirty="0" err="1">
                <a:cs typeface="Times New Roman" pitchFamily="18" charset="0"/>
              </a:rPr>
              <a:t>cambios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en</a:t>
            </a:r>
            <a:r>
              <a:rPr lang="en-US" sz="3200" dirty="0">
                <a:cs typeface="Times New Roman" pitchFamily="18" charset="0"/>
              </a:rPr>
              <a:t> el </a:t>
            </a:r>
            <a:r>
              <a:rPr lang="en-US" sz="3200" dirty="0" err="1">
                <a:cs typeface="Times New Roman" pitchFamily="18" charset="0"/>
              </a:rPr>
              <a:t>ambiente</a:t>
            </a:r>
            <a:endParaRPr lang="en-US" sz="3200" dirty="0">
              <a:cs typeface="Times New Roman" pitchFamily="18" charset="0"/>
            </a:endParaRPr>
          </a:p>
          <a:p>
            <a:pPr marL="0" lvl="1" indent="0">
              <a:buNone/>
              <a:defRPr/>
            </a:pPr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963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1.6a </a:t>
            </a:r>
            <a:r>
              <a:rPr lang="en-US" dirty="0" err="1"/>
              <a:t>Componentes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52400" y="840059"/>
            <a:ext cx="8839200" cy="530352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Tres </a:t>
            </a:r>
            <a:r>
              <a:rPr lang="en-US" altLang="en-US" dirty="0" err="1">
                <a:cs typeface="Times New Roman" pitchFamily="18" charset="0"/>
              </a:rPr>
              <a:t>componentes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1" indent="-45720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b="1" dirty="0">
                <a:cs typeface="Times New Roman" pitchFamily="18" charset="0"/>
              </a:rPr>
              <a:t>Receptor</a:t>
            </a:r>
            <a:r>
              <a:rPr lang="en-US" altLang="en-US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detecta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cambios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algun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parámetro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30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estímulo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(e.g., </a:t>
            </a:r>
            <a:r>
              <a:rPr lang="en-US" altLang="en-US" dirty="0" err="1">
                <a:cs typeface="Times New Roman" pitchFamily="18" charset="0"/>
              </a:rPr>
              <a:t>cambio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ambiente</a:t>
            </a:r>
            <a:r>
              <a:rPr lang="en-US" altLang="en-US" dirty="0">
                <a:cs typeface="Times New Roman" pitchFamily="18" charset="0"/>
              </a:rPr>
              <a:t>)</a:t>
            </a:r>
          </a:p>
          <a:p>
            <a:pPr lvl="1" indent="-45720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b="1" dirty="0">
                <a:cs typeface="Times New Roman" pitchFamily="18" charset="0"/>
              </a:rPr>
              <a:t>Centro de control – </a:t>
            </a:r>
            <a:r>
              <a:rPr lang="en-US" altLang="en-US" dirty="0" err="1">
                <a:cs typeface="Times New Roman" pitchFamily="18" charset="0"/>
              </a:rPr>
              <a:t>interpreta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información</a:t>
            </a:r>
            <a:r>
              <a:rPr lang="en-US" altLang="en-US" dirty="0">
                <a:cs typeface="Times New Roman" pitchFamily="18" charset="0"/>
              </a:rPr>
              <a:t> del receptor e </a:t>
            </a:r>
            <a:r>
              <a:rPr lang="en-US" altLang="en-US" dirty="0" err="1">
                <a:cs typeface="Times New Roman" pitchFamily="18" charset="0"/>
              </a:rPr>
              <a:t>inicia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mecanismo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a </a:t>
            </a:r>
            <a:r>
              <a:rPr lang="en-US" altLang="en-US" dirty="0" err="1">
                <a:cs typeface="Times New Roman" pitchFamily="18" charset="0"/>
              </a:rPr>
              <a:t>traves</a:t>
            </a:r>
            <a:r>
              <a:rPr lang="en-US" altLang="en-US" dirty="0">
                <a:cs typeface="Times New Roman" pitchFamily="18" charset="0"/>
              </a:rPr>
              <a:t> del </a:t>
            </a:r>
            <a:r>
              <a:rPr lang="en-US" altLang="en-US" dirty="0" err="1">
                <a:cs typeface="Times New Roman" pitchFamily="18" charset="0"/>
              </a:rPr>
              <a:t>efector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3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Nervioso</a:t>
            </a:r>
            <a:r>
              <a:rPr lang="en-US" altLang="en-US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respuestas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rapidas</a:t>
            </a:r>
            <a:r>
              <a:rPr lang="en-US" altLang="en-US" dirty="0">
                <a:cs typeface="Times New Roman" pitchFamily="18" charset="0"/>
              </a:rPr>
              <a:t> a </a:t>
            </a:r>
            <a:r>
              <a:rPr lang="en-US" altLang="en-US" dirty="0" err="1">
                <a:cs typeface="Times New Roman" pitchFamily="18" charset="0"/>
              </a:rPr>
              <a:t>corto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plazo</a:t>
            </a:r>
            <a:endParaRPr lang="en-US" altLang="en-US" dirty="0">
              <a:cs typeface="Times New Roman" pitchFamily="18" charset="0"/>
            </a:endParaRPr>
          </a:p>
          <a:p>
            <a:pPr lvl="3">
              <a:spcBef>
                <a:spcPts val="3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E.g., </a:t>
            </a:r>
            <a:r>
              <a:rPr lang="en-US" altLang="en-US" dirty="0" err="1">
                <a:cs typeface="Times New Roman" pitchFamily="18" charset="0"/>
              </a:rPr>
              <a:t>pulso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presión</a:t>
            </a:r>
            <a:r>
              <a:rPr lang="en-US" altLang="en-US" dirty="0">
                <a:cs typeface="Times New Roman" pitchFamily="18" charset="0"/>
              </a:rPr>
              <a:t> arterial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Endocrino</a:t>
            </a:r>
            <a:r>
              <a:rPr lang="en-US" altLang="en-US" dirty="0">
                <a:cs typeface="Times New Roman" pitchFamily="18" charset="0"/>
              </a:rPr>
              <a:t> -  </a:t>
            </a:r>
            <a:r>
              <a:rPr lang="en-US" altLang="en-US" dirty="0" err="1">
                <a:cs typeface="Times New Roman" pitchFamily="18" charset="0"/>
              </a:rPr>
              <a:t>respuestas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lentas</a:t>
            </a:r>
            <a:r>
              <a:rPr lang="en-US" altLang="en-US" dirty="0">
                <a:cs typeface="Times New Roman" pitchFamily="18" charset="0"/>
              </a:rPr>
              <a:t>, a </a:t>
            </a:r>
            <a:r>
              <a:rPr lang="en-US" altLang="en-US" dirty="0" err="1">
                <a:cs typeface="Times New Roman" pitchFamily="18" charset="0"/>
              </a:rPr>
              <a:t>corto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plazo</a:t>
            </a:r>
            <a:endParaRPr lang="en-US" altLang="en-US" dirty="0">
              <a:cs typeface="Times New Roman" pitchFamily="18" charset="0"/>
            </a:endParaRPr>
          </a:p>
          <a:p>
            <a:pPr lvl="3">
              <a:spcBef>
                <a:spcPts val="3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E.g., </a:t>
            </a:r>
            <a:r>
              <a:rPr lang="en-US" altLang="en-US" dirty="0" err="1">
                <a:cs typeface="Times New Roman" pitchFamily="18" charset="0"/>
              </a:rPr>
              <a:t>niveles</a:t>
            </a:r>
            <a:r>
              <a:rPr lang="en-US" altLang="en-US" dirty="0">
                <a:cs typeface="Times New Roman" pitchFamily="18" charset="0"/>
              </a:rPr>
              <a:t> de calcio, PTH, </a:t>
            </a:r>
            <a:r>
              <a:rPr lang="en-US" altLang="en-US" dirty="0" err="1">
                <a:cs typeface="Times New Roman" pitchFamily="18" charset="0"/>
              </a:rPr>
              <a:t>embarazo</a:t>
            </a:r>
            <a:endParaRPr lang="en-US" altLang="en-US" dirty="0">
              <a:cs typeface="Times New Roman" pitchFamily="18" charset="0"/>
            </a:endParaRPr>
          </a:p>
          <a:p>
            <a:pPr lvl="1" indent="-45720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b="1" dirty="0" err="1">
                <a:cs typeface="Times New Roman" pitchFamily="18" charset="0"/>
              </a:rPr>
              <a:t>Efector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organo</a:t>
            </a:r>
            <a:r>
              <a:rPr lang="en-US" altLang="en-US" dirty="0">
                <a:cs typeface="Times New Roman" pitchFamily="18" charset="0"/>
              </a:rPr>
              <a:t> que produce con </a:t>
            </a:r>
            <a:r>
              <a:rPr lang="en-US" altLang="en-US" dirty="0" err="1">
                <a:cs typeface="Times New Roman" pitchFamily="18" charset="0"/>
              </a:rPr>
              <a:t>cambios</a:t>
            </a:r>
            <a:r>
              <a:rPr lang="en-US" altLang="en-US" dirty="0">
                <a:cs typeface="Times New Roman" pitchFamily="18" charset="0"/>
              </a:rPr>
              <a:t> para responder al </a:t>
            </a:r>
            <a:r>
              <a:rPr lang="en-US" altLang="en-US" dirty="0" err="1">
                <a:cs typeface="Times New Roman" pitchFamily="18" charset="0"/>
              </a:rPr>
              <a:t>estimulo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06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Mecanismo</a:t>
            </a:r>
            <a:r>
              <a:rPr lang="en-US" dirty="0"/>
              <a:t> de Control </a:t>
            </a:r>
            <a:r>
              <a:rPr lang="en-US" dirty="0" err="1"/>
              <a:t>Homeostatico</a:t>
            </a:r>
            <a:r>
              <a:rPr lang="en-US" dirty="0"/>
              <a:t> </a:t>
            </a:r>
          </a:p>
        </p:txBody>
      </p:sp>
      <p:pic>
        <p:nvPicPr>
          <p:cNvPr id="6" name="Picture 2" descr="Homeostatic control mechanisms involve a receptor, control center, and effector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0" y="1219200"/>
            <a:ext cx="742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172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1.1a </a:t>
            </a:r>
            <a:r>
              <a:rPr lang="en-US" dirty="0" err="1"/>
              <a:t>Anatomía</a:t>
            </a:r>
            <a:r>
              <a:rPr lang="en-US" dirty="0"/>
              <a:t>: </a:t>
            </a:r>
            <a:r>
              <a:rPr lang="en-US" dirty="0" err="1"/>
              <a:t>Detalles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 err="1">
                <a:cs typeface="Times New Roman" pitchFamily="18" charset="0"/>
              </a:rPr>
              <a:t>Microscópica</a:t>
            </a:r>
            <a:endParaRPr lang="en-US" altLang="en-US" b="1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dirty="0" err="1">
                <a:cs typeface="Times New Roman" pitchFamily="18" charset="0"/>
              </a:rPr>
              <a:t>Estructuras</a:t>
            </a:r>
            <a:r>
              <a:rPr lang="en-US" altLang="en-US" dirty="0">
                <a:cs typeface="Times New Roman" pitchFamily="18" charset="0"/>
              </a:rPr>
              <a:t> que no </a:t>
            </a:r>
            <a:r>
              <a:rPr lang="en-US" altLang="en-US" dirty="0" err="1">
                <a:cs typeface="Times New Roman" pitchFamily="18" charset="0"/>
              </a:rPr>
              <a:t>pueden</a:t>
            </a:r>
            <a:r>
              <a:rPr lang="en-US" altLang="en-US" dirty="0">
                <a:cs typeface="Times New Roman" pitchFamily="18" charset="0"/>
              </a:rPr>
              <a:t> verse a simple vista</a:t>
            </a:r>
          </a:p>
          <a:p>
            <a:pPr lvl="1">
              <a:defRPr/>
            </a:pPr>
            <a:r>
              <a:rPr lang="en-US" altLang="en-US" dirty="0" err="1">
                <a:cs typeface="Times New Roman" pitchFamily="18" charset="0"/>
              </a:rPr>
              <a:t>Necesario</a:t>
            </a:r>
            <a:r>
              <a:rPr lang="en-US" altLang="en-US" dirty="0">
                <a:cs typeface="Times New Roman" pitchFamily="18" charset="0"/>
              </a:rPr>
              <a:t> un </a:t>
            </a:r>
            <a:r>
              <a:rPr lang="en-US" altLang="en-US" dirty="0" err="1">
                <a:cs typeface="Times New Roman" pitchFamily="18" charset="0"/>
              </a:rPr>
              <a:t>microscopio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dirty="0" err="1">
                <a:cs typeface="Times New Roman" pitchFamily="18" charset="0"/>
              </a:rPr>
              <a:t>Divisiones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2">
              <a:defRPr/>
            </a:pPr>
            <a:r>
              <a:rPr lang="en-US" altLang="en-US" b="1" dirty="0" err="1">
                <a:cs typeface="Times New Roman" pitchFamily="18" charset="0"/>
              </a:rPr>
              <a:t>Citología</a:t>
            </a:r>
            <a:r>
              <a:rPr lang="en-US" altLang="en-US" b="1" dirty="0">
                <a:cs typeface="Times New Roman" pitchFamily="18" charset="0"/>
              </a:rPr>
              <a:t> –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estudio</a:t>
            </a:r>
            <a:r>
              <a:rPr lang="en-US" altLang="en-US" dirty="0">
                <a:cs typeface="Times New Roman" pitchFamily="18" charset="0"/>
              </a:rPr>
              <a:t> de las </a:t>
            </a:r>
            <a:r>
              <a:rPr lang="en-US" altLang="en-US" dirty="0" err="1">
                <a:cs typeface="Times New Roman" pitchFamily="18" charset="0"/>
              </a:rPr>
              <a:t>células</a:t>
            </a:r>
            <a:r>
              <a:rPr lang="en-US" altLang="en-US" dirty="0">
                <a:cs typeface="Times New Roman" pitchFamily="18" charset="0"/>
              </a:rPr>
              <a:t> y </a:t>
            </a:r>
            <a:r>
              <a:rPr lang="en-US" altLang="en-US" dirty="0" err="1">
                <a:cs typeface="Times New Roman" pitchFamily="18" charset="0"/>
              </a:rPr>
              <a:t>su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estructuras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internas</a:t>
            </a:r>
            <a:endParaRPr lang="en-US" alt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b="1" dirty="0" err="1">
                <a:cs typeface="Times New Roman" pitchFamily="18" charset="0"/>
              </a:rPr>
              <a:t>Histología</a:t>
            </a:r>
            <a:r>
              <a:rPr lang="en-US" altLang="en-US" b="1" dirty="0">
                <a:cs typeface="Times New Roman" pitchFamily="18" charset="0"/>
              </a:rPr>
              <a:t> - 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estudio</a:t>
            </a:r>
            <a:r>
              <a:rPr lang="en-US" altLang="en-US" dirty="0">
                <a:cs typeface="Times New Roman" pitchFamily="18" charset="0"/>
              </a:rPr>
              <a:t> de los </a:t>
            </a:r>
            <a:r>
              <a:rPr lang="en-US" altLang="en-US" dirty="0" err="1">
                <a:cs typeface="Times New Roman" pitchFamily="18" charset="0"/>
              </a:rPr>
              <a:t>tejidos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93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74CDB5B1-432E-3A49-838A-E86CC6C09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"/>
          <a:stretch>
            <a:fillRect/>
          </a:stretch>
        </p:blipFill>
        <p:spPr bwMode="auto">
          <a:xfrm>
            <a:off x="298450" y="977900"/>
            <a:ext cx="85471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>
            <a:extLst>
              <a:ext uri="{FF2B5EF4-FFF2-40B4-BE49-F238E27FC236}">
                <a16:creationId xmlns:a16="http://schemas.microsoft.com/office/drawing/2014/main" id="{B2117B3F-6837-7E4E-8EAA-843B8BB924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2851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1-2 The Control of Room Temperature</a:t>
            </a:r>
            <a:r>
              <a:rPr lang="en-US" altLang="en-US" sz="900" b="1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cxnSp>
        <p:nvCxnSpPr>
          <p:cNvPr id="91139" name="Straight Connector 3">
            <a:extLst>
              <a:ext uri="{FF2B5EF4-FFF2-40B4-BE49-F238E27FC236}">
                <a16:creationId xmlns:a16="http://schemas.microsoft.com/office/drawing/2014/main" id="{3E09F1BD-6CFC-4544-8BF0-B23551D55D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1650" y="3349625"/>
            <a:ext cx="0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1140" name="Straight Connector 5">
            <a:extLst>
              <a:ext uri="{FF2B5EF4-FFF2-40B4-BE49-F238E27FC236}">
                <a16:creationId xmlns:a16="http://schemas.microsoft.com/office/drawing/2014/main" id="{4DD97C46-438B-1244-AF9F-A433A2C0CB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53350" y="3349625"/>
            <a:ext cx="0" cy="703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0004F6-A4CD-0540-BAB5-A271A4A274F8}"/>
              </a:ext>
            </a:extLst>
          </p:cNvPr>
          <p:cNvSpPr/>
          <p:nvPr/>
        </p:nvSpPr>
        <p:spPr>
          <a:xfrm>
            <a:off x="1970088" y="1012825"/>
            <a:ext cx="862012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RECEPTOR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F08D7-8DB6-844B-B6A3-F234D5E4D3CD}"/>
              </a:ext>
            </a:extLst>
          </p:cNvPr>
          <p:cNvSpPr/>
          <p:nvPr/>
        </p:nvSpPr>
        <p:spPr>
          <a:xfrm>
            <a:off x="1920875" y="1284288"/>
            <a:ext cx="962025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Thermometer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469CE-089E-8A49-928E-CDC549076F2A}"/>
              </a:ext>
            </a:extLst>
          </p:cNvPr>
          <p:cNvSpPr/>
          <p:nvPr/>
        </p:nvSpPr>
        <p:spPr>
          <a:xfrm>
            <a:off x="3260725" y="1168400"/>
            <a:ext cx="852488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Information</a:t>
            </a:r>
            <a:b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affects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D4B71-13FA-E345-B62F-E52EF3BB1404}"/>
              </a:ext>
            </a:extLst>
          </p:cNvPr>
          <p:cNvSpPr/>
          <p:nvPr/>
        </p:nvSpPr>
        <p:spPr>
          <a:xfrm>
            <a:off x="527050" y="1250950"/>
            <a:ext cx="735013" cy="53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condition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disturbed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954B58-84B7-BD46-A6F1-5334EA2D61B4}"/>
              </a:ext>
            </a:extLst>
          </p:cNvPr>
          <p:cNvSpPr/>
          <p:nvPr/>
        </p:nvSpPr>
        <p:spPr>
          <a:xfrm>
            <a:off x="1169988" y="1806575"/>
            <a:ext cx="1265237" cy="53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STIMULUS: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Room temperature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rises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25EFD-05BD-5B43-8F59-4A1BB688030A}"/>
              </a:ext>
            </a:extLst>
          </p:cNvPr>
          <p:cNvSpPr/>
          <p:nvPr/>
        </p:nvSpPr>
        <p:spPr>
          <a:xfrm>
            <a:off x="3605213" y="2438400"/>
            <a:ext cx="1320800" cy="385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CONTROL CENTER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(Thermostat)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ECED9-4533-C14B-A625-4E2E3F2250C8}"/>
              </a:ext>
            </a:extLst>
          </p:cNvPr>
          <p:cNvSpPr/>
          <p:nvPr/>
        </p:nvSpPr>
        <p:spPr>
          <a:xfrm>
            <a:off x="1184275" y="3538538"/>
            <a:ext cx="1265238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RESPONSE: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Room temperature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drops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622EE5-DF0E-AA4B-9258-0C44BF109C59}"/>
              </a:ext>
            </a:extLst>
          </p:cNvPr>
          <p:cNvSpPr/>
          <p:nvPr/>
        </p:nvSpPr>
        <p:spPr>
          <a:xfrm>
            <a:off x="276225" y="2649538"/>
            <a:ext cx="1187450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HOMEOSTASIS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FAC9FE-52E8-5A49-A96D-5C1AACB545B3}"/>
              </a:ext>
            </a:extLst>
          </p:cNvPr>
          <p:cNvSpPr/>
          <p:nvPr/>
        </p:nvSpPr>
        <p:spPr>
          <a:xfrm>
            <a:off x="398463" y="2881313"/>
            <a:ext cx="942975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 room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FF0ED-52D0-C643-BB36-59F34916DA85}"/>
              </a:ext>
            </a:extLst>
          </p:cNvPr>
          <p:cNvSpPr/>
          <p:nvPr/>
        </p:nvSpPr>
        <p:spPr>
          <a:xfrm>
            <a:off x="654050" y="4062413"/>
            <a:ext cx="736600" cy="53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condition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restored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F98C9-29A0-0B47-917E-96DB7EC62F08}"/>
              </a:ext>
            </a:extLst>
          </p:cNvPr>
          <p:cNvSpPr/>
          <p:nvPr/>
        </p:nvSpPr>
        <p:spPr>
          <a:xfrm>
            <a:off x="3311525" y="4179888"/>
            <a:ext cx="825500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Sends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commands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79CFB2-D99D-E847-8E18-CC0E5AA5856A}"/>
              </a:ext>
            </a:extLst>
          </p:cNvPr>
          <p:cNvSpPr/>
          <p:nvPr/>
        </p:nvSpPr>
        <p:spPr>
          <a:xfrm>
            <a:off x="1985963" y="4179888"/>
            <a:ext cx="839787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EFFECTOR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C26EB7-1760-7C4A-B481-FD33AFC2CE11}"/>
              </a:ext>
            </a:extLst>
          </p:cNvPr>
          <p:cNvSpPr/>
          <p:nvPr/>
        </p:nvSpPr>
        <p:spPr>
          <a:xfrm>
            <a:off x="1879600" y="4406900"/>
            <a:ext cx="1047750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Air conditioner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turns on</a:t>
            </a:r>
          </a:p>
        </p:txBody>
      </p:sp>
      <p:grpSp>
        <p:nvGrpSpPr>
          <p:cNvPr id="91154" name="Group 21">
            <a:extLst>
              <a:ext uri="{FF2B5EF4-FFF2-40B4-BE49-F238E27FC236}">
                <a16:creationId xmlns:a16="http://schemas.microsoft.com/office/drawing/2014/main" id="{234B0EFA-C539-D94F-8525-16530263F906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4840288"/>
            <a:ext cx="273050" cy="204787"/>
            <a:chOff x="299559" y="4546218"/>
            <a:chExt cx="272832" cy="204095"/>
          </a:xfrm>
        </p:grpSpPr>
        <p:sp>
          <p:nvSpPr>
            <p:cNvPr id="91170" name="Rectangle 7">
              <a:extLst>
                <a:ext uri="{FF2B5EF4-FFF2-40B4-BE49-F238E27FC236}">
                  <a16:creationId xmlns:a16="http://schemas.microsoft.com/office/drawing/2014/main" id="{D61E7433-8401-6E4C-9183-136C9555E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47" y="4556924"/>
              <a:ext cx="154057" cy="154057"/>
            </a:xfrm>
            <a:prstGeom prst="rect">
              <a:avLst/>
            </a:prstGeom>
            <a:solidFill>
              <a:srgbClr val="055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1">
                <a:solidFill>
                  <a:srgbClr val="000000"/>
                </a:solidFill>
                <a:latin typeface="Times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3F792-6613-3F44-ABD4-365C0AA94D27}"/>
                </a:ext>
              </a:extLst>
            </p:cNvPr>
            <p:cNvSpPr/>
            <p:nvPr/>
          </p:nvSpPr>
          <p:spPr>
            <a:xfrm>
              <a:off x="299559" y="4546218"/>
              <a:ext cx="272832" cy="204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800"/>
                </a:lnSpc>
                <a:defRPr/>
              </a:pPr>
              <a:r>
                <a:rPr lang="en-US" sz="1030" b="1" dirty="0"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94EEF0-1964-CD4F-8AA8-D7F85FA64A93}"/>
              </a:ext>
            </a:extLst>
          </p:cNvPr>
          <p:cNvSpPr/>
          <p:nvPr/>
        </p:nvSpPr>
        <p:spPr>
          <a:xfrm>
            <a:off x="3719513" y="3662363"/>
            <a:ext cx="366712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20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lang="en-US" sz="95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BDC35-67FD-0A45-B416-F463AF988116}"/>
              </a:ext>
            </a:extLst>
          </p:cNvPr>
          <p:cNvSpPr/>
          <p:nvPr/>
        </p:nvSpPr>
        <p:spPr>
          <a:xfrm>
            <a:off x="4022725" y="3662363"/>
            <a:ext cx="368300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30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lang="en-US" sz="95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F7FCC5-FEBE-8942-9F59-21477161BEBC}"/>
              </a:ext>
            </a:extLst>
          </p:cNvPr>
          <p:cNvSpPr/>
          <p:nvPr/>
        </p:nvSpPr>
        <p:spPr>
          <a:xfrm>
            <a:off x="4322763" y="3662363"/>
            <a:ext cx="366712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40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endParaRPr lang="en-US" sz="95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F37140-0E8E-8B48-8C98-2A9C81C95740}"/>
              </a:ext>
            </a:extLst>
          </p:cNvPr>
          <p:cNvSpPr/>
          <p:nvPr/>
        </p:nvSpPr>
        <p:spPr>
          <a:xfrm>
            <a:off x="6442075" y="2859088"/>
            <a:ext cx="842963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Air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conditioner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turns 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D46469-238B-9246-8564-FCAB2FE0D717}"/>
              </a:ext>
            </a:extLst>
          </p:cNvPr>
          <p:cNvSpPr/>
          <p:nvPr/>
        </p:nvSpPr>
        <p:spPr>
          <a:xfrm>
            <a:off x="7373938" y="2859088"/>
            <a:ext cx="842962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Air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conditioner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turns off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0756B5-52D6-0F4B-8232-79920AF5FAC5}"/>
              </a:ext>
            </a:extLst>
          </p:cNvPr>
          <p:cNvSpPr/>
          <p:nvPr/>
        </p:nvSpPr>
        <p:spPr>
          <a:xfrm>
            <a:off x="6167438" y="3797300"/>
            <a:ext cx="701675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Set point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7D689B-E1E3-934E-ACEB-424FF36E224E}"/>
              </a:ext>
            </a:extLst>
          </p:cNvPr>
          <p:cNvSpPr/>
          <p:nvPr/>
        </p:nvSpPr>
        <p:spPr>
          <a:xfrm>
            <a:off x="8229600" y="3776663"/>
            <a:ext cx="604838" cy="385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range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80ECD5-800A-4B4A-826E-EBD0A7A8C9A2}"/>
              </a:ext>
            </a:extLst>
          </p:cNvPr>
          <p:cNvSpPr/>
          <p:nvPr/>
        </p:nvSpPr>
        <p:spPr>
          <a:xfrm>
            <a:off x="7045325" y="4603750"/>
            <a:ext cx="468313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DADFE2-AEA1-154A-AF86-A058AF826D7A}"/>
              </a:ext>
            </a:extLst>
          </p:cNvPr>
          <p:cNvSpPr/>
          <p:nvPr/>
        </p:nvSpPr>
        <p:spPr>
          <a:xfrm>
            <a:off x="5937250" y="3856038"/>
            <a:ext cx="319088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99E6CD-0B8B-AA4A-AB57-2DF340BA0393}"/>
              </a:ext>
            </a:extLst>
          </p:cNvPr>
          <p:cNvSpPr/>
          <p:nvPr/>
        </p:nvSpPr>
        <p:spPr>
          <a:xfrm rot="16200000">
            <a:off x="5131595" y="3898106"/>
            <a:ext cx="1547812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Room temperature (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C)</a:t>
            </a:r>
          </a:p>
        </p:txBody>
      </p:sp>
      <p:grpSp>
        <p:nvGrpSpPr>
          <p:cNvPr id="91165" name="Group 34">
            <a:extLst>
              <a:ext uri="{FF2B5EF4-FFF2-40B4-BE49-F238E27FC236}">
                <a16:creationId xmlns:a16="http://schemas.microsoft.com/office/drawing/2014/main" id="{9BE3313D-36D7-A349-89F8-89FAB25069EF}"/>
              </a:ext>
            </a:extLst>
          </p:cNvPr>
          <p:cNvGrpSpPr>
            <a:grpSpLocks/>
          </p:cNvGrpSpPr>
          <p:nvPr/>
        </p:nvGrpSpPr>
        <p:grpSpPr bwMode="auto">
          <a:xfrm>
            <a:off x="6135688" y="4857750"/>
            <a:ext cx="273050" cy="203200"/>
            <a:chOff x="299559" y="4552194"/>
            <a:chExt cx="272832" cy="204095"/>
          </a:xfrm>
        </p:grpSpPr>
        <p:sp>
          <p:nvSpPr>
            <p:cNvPr id="91168" name="Rectangle 35">
              <a:extLst>
                <a:ext uri="{FF2B5EF4-FFF2-40B4-BE49-F238E27FC236}">
                  <a16:creationId xmlns:a16="http://schemas.microsoft.com/office/drawing/2014/main" id="{FD8D8566-99F9-9D4B-ABFF-170E19530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47" y="4556924"/>
              <a:ext cx="154057" cy="154057"/>
            </a:xfrm>
            <a:prstGeom prst="rect">
              <a:avLst/>
            </a:prstGeom>
            <a:solidFill>
              <a:srgbClr val="055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1">
                <a:solidFill>
                  <a:srgbClr val="000000"/>
                </a:solidFill>
                <a:latin typeface="Times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272733-CAFB-5746-AC06-856FDBAEBD6F}"/>
                </a:ext>
              </a:extLst>
            </p:cNvPr>
            <p:cNvSpPr/>
            <p:nvPr/>
          </p:nvSpPr>
          <p:spPr>
            <a:xfrm>
              <a:off x="299559" y="4552194"/>
              <a:ext cx="272832" cy="204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800"/>
                </a:lnSpc>
                <a:defRPr/>
              </a:pPr>
              <a:r>
                <a:rPr lang="en-US" sz="1030" b="1" dirty="0"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91E8405-64F3-E642-8E25-10B676A5288F}"/>
              </a:ext>
            </a:extLst>
          </p:cNvPr>
          <p:cNvSpPr/>
          <p:nvPr/>
        </p:nvSpPr>
        <p:spPr>
          <a:xfrm>
            <a:off x="474663" y="4810125"/>
            <a:ext cx="5164137" cy="931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 response to input from a receptor (a thermometer), a thermostat (the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control center) triggers an effector response (either an air conditioner or a 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heater) that restores normal temperature. In this case, when room tempera-</a:t>
            </a:r>
          </a:p>
          <a:p>
            <a:pPr>
              <a:defRPr/>
            </a:pPr>
            <a:r>
              <a:rPr lang="en-US" sz="109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ture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rises above the set point, the thermostat turns on the air conditioner,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and the temperature returns to normal.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0568C9-7BC0-BB47-BFBD-345FFC2912A7}"/>
              </a:ext>
            </a:extLst>
          </p:cNvPr>
          <p:cNvSpPr/>
          <p:nvPr/>
        </p:nvSpPr>
        <p:spPr>
          <a:xfrm>
            <a:off x="6326188" y="4810125"/>
            <a:ext cx="2071687" cy="596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With this regulatory system,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room temperature fluctuates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around the set point, 22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881EE-8434-104C-B044-DA98821DB6A1}"/>
              </a:ext>
            </a:extLst>
          </p:cNvPr>
          <p:cNvSpPr/>
          <p:nvPr/>
        </p:nvSpPr>
        <p:spPr>
          <a:xfrm>
            <a:off x="3962342" y="632505"/>
            <a:ext cx="5034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Resulta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una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dirección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opuesta</a:t>
            </a:r>
            <a:r>
              <a:rPr lang="en-US" altLang="en-US" sz="2400" dirty="0">
                <a:cs typeface="Times New Roman" pitchFamily="18" charset="0"/>
              </a:rPr>
              <a:t> a la del </a:t>
            </a:r>
            <a:r>
              <a:rPr lang="en-US" altLang="en-US" sz="2400" dirty="0" err="1">
                <a:cs typeface="Times New Roman" pitchFamily="18" charset="0"/>
              </a:rPr>
              <a:t>estímulo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25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1.6b Homeostasis: </a:t>
            </a:r>
            <a:r>
              <a:rPr lang="en-US" dirty="0" err="1"/>
              <a:t>Retroalimentación</a:t>
            </a:r>
            <a:r>
              <a:rPr lang="en-US" dirty="0"/>
              <a:t> </a:t>
            </a:r>
            <a:r>
              <a:rPr lang="en-US" dirty="0" err="1"/>
              <a:t>negativa</a:t>
            </a:r>
            <a:endParaRPr lang="en-US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2209800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Controla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mayoría</a:t>
            </a:r>
            <a:r>
              <a:rPr lang="en-US" altLang="en-US" sz="2400" dirty="0">
                <a:cs typeface="Times New Roman" pitchFamily="18" charset="0"/>
              </a:rPr>
              <a:t> de los </a:t>
            </a:r>
            <a:r>
              <a:rPr lang="en-US" altLang="en-US" sz="2400" dirty="0" err="1">
                <a:cs typeface="Times New Roman" pitchFamily="18" charset="0"/>
              </a:rPr>
              <a:t>procesos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corporales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Parámetro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fluctua</a:t>
            </a:r>
            <a:r>
              <a:rPr lang="en-US" altLang="en-US" sz="2400" dirty="0">
                <a:cs typeface="Times New Roman" pitchFamily="18" charset="0"/>
              </a:rPr>
              <a:t> dentro de un </a:t>
            </a:r>
            <a:r>
              <a:rPr lang="en-US" altLang="en-US" sz="2400" dirty="0" err="1">
                <a:cs typeface="Times New Roman" pitchFamily="18" charset="0"/>
              </a:rPr>
              <a:t>rango</a:t>
            </a:r>
            <a:r>
              <a:rPr lang="en-US" altLang="en-US" sz="2400" dirty="0">
                <a:cs typeface="Times New Roman" pitchFamily="18" charset="0"/>
              </a:rPr>
              <a:t> normal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Alrededor</a:t>
            </a:r>
            <a:r>
              <a:rPr lang="en-US" altLang="en-US" sz="2400" dirty="0">
                <a:cs typeface="Times New Roman" pitchFamily="18" charset="0"/>
              </a:rPr>
              <a:t> de un </a:t>
            </a:r>
            <a:r>
              <a:rPr lang="en-US" altLang="en-US" sz="2400" b="1" dirty="0">
                <a:cs typeface="Times New Roman" pitchFamily="18" charset="0"/>
              </a:rPr>
              <a:t>set point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Resulta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una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direccion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opuesta</a:t>
            </a:r>
            <a:r>
              <a:rPr lang="en-US" altLang="en-US" sz="2400" dirty="0">
                <a:cs typeface="Times New Roman" pitchFamily="18" charset="0"/>
              </a:rPr>
              <a:t> a la del </a:t>
            </a:r>
            <a:r>
              <a:rPr lang="en-US" altLang="en-US" sz="2400" dirty="0" err="1">
                <a:cs typeface="Times New Roman" pitchFamily="18" charset="0"/>
              </a:rPr>
              <a:t>estimulo</a:t>
            </a:r>
            <a:endParaRPr lang="en-US" altLang="en-US" sz="2400" dirty="0">
              <a:cs typeface="Times New Roman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altLang="en-US" sz="2000" dirty="0" err="1">
                <a:cs typeface="Times New Roman" pitchFamily="18" charset="0"/>
              </a:rPr>
              <a:t>ejemplo</a:t>
            </a:r>
            <a:r>
              <a:rPr lang="en-US" altLang="en-US" sz="2000" dirty="0">
                <a:cs typeface="Times New Roman" pitchFamily="18" charset="0"/>
              </a:rPr>
              <a:t>: </a:t>
            </a:r>
            <a:r>
              <a:rPr lang="en-US" altLang="en-US" sz="2000" dirty="0" err="1">
                <a:cs typeface="Times New Roman" pitchFamily="18" charset="0"/>
              </a:rPr>
              <a:t>temperatura</a:t>
            </a:r>
            <a:endParaRPr lang="en-US" altLang="en-US" sz="2000" dirty="0">
              <a:cs typeface="Times New Roman" pitchFamily="18" charset="0"/>
            </a:endParaRPr>
          </a:p>
        </p:txBody>
      </p:sp>
      <p:pic>
        <p:nvPicPr>
          <p:cNvPr id="8" name="Picture 3" descr="When a variable is regulated by negative feedback, the variable fluctuates around a set point.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047180"/>
            <a:ext cx="5334000" cy="34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18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>
            <a:extLst>
              <a:ext uri="{FF2B5EF4-FFF2-40B4-BE49-F238E27FC236}">
                <a16:creationId xmlns:a16="http://schemas.microsoft.com/office/drawing/2014/main" id="{424582D7-1585-614D-B59D-753EDDD3E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"/>
          <a:stretch>
            <a:fillRect/>
          </a:stretch>
        </p:blipFill>
        <p:spPr bwMode="auto">
          <a:xfrm>
            <a:off x="298450" y="817563"/>
            <a:ext cx="85471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3">
            <a:extLst>
              <a:ext uri="{FF2B5EF4-FFF2-40B4-BE49-F238E27FC236}">
                <a16:creationId xmlns:a16="http://schemas.microsoft.com/office/drawing/2014/main" id="{79D9C521-A191-6449-B4EC-183513D51A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9123362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1-3 Negative Feedback: Control of Body Temperature</a:t>
            </a:r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cxnSp>
        <p:nvCxnSpPr>
          <p:cNvPr id="95235" name="Straight Connector 3">
            <a:extLst>
              <a:ext uri="{FF2B5EF4-FFF2-40B4-BE49-F238E27FC236}">
                <a16:creationId xmlns:a16="http://schemas.microsoft.com/office/drawing/2014/main" id="{780735F3-807A-C540-99AC-5434D74128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2781300"/>
            <a:ext cx="78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5236" name="Straight Connector 5">
            <a:extLst>
              <a:ext uri="{FF2B5EF4-FFF2-40B4-BE49-F238E27FC236}">
                <a16:creationId xmlns:a16="http://schemas.microsoft.com/office/drawing/2014/main" id="{9540298F-5995-E548-B439-50E25328E1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5163" y="3427413"/>
            <a:ext cx="0" cy="650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5237" name="Straight Connector 7">
            <a:extLst>
              <a:ext uri="{FF2B5EF4-FFF2-40B4-BE49-F238E27FC236}">
                <a16:creationId xmlns:a16="http://schemas.microsoft.com/office/drawing/2014/main" id="{C22C2C60-A941-6C40-BC21-F787EF2205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43838" y="3427413"/>
            <a:ext cx="0" cy="803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B99AE-E42E-2B40-B21D-75972A1F71F1}"/>
              </a:ext>
            </a:extLst>
          </p:cNvPr>
          <p:cNvSpPr/>
          <p:nvPr/>
        </p:nvSpPr>
        <p:spPr>
          <a:xfrm>
            <a:off x="1949450" y="852488"/>
            <a:ext cx="944563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RECEPTORS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D058CE-17B1-3846-817C-69CA4748939B}"/>
              </a:ext>
            </a:extLst>
          </p:cNvPr>
          <p:cNvSpPr/>
          <p:nvPr/>
        </p:nvSpPr>
        <p:spPr>
          <a:xfrm>
            <a:off x="1885950" y="1130300"/>
            <a:ext cx="1066800" cy="65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5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Temperature</a:t>
            </a:r>
            <a:b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sensors in skin</a:t>
            </a:r>
          </a:p>
          <a:p>
            <a:pPr algn="ctr">
              <a:lnSpc>
                <a:spcPts val="105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and</a:t>
            </a:r>
          </a:p>
          <a:p>
            <a:pPr algn="ctr">
              <a:lnSpc>
                <a:spcPts val="105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hypothalamus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3A9FAC-D784-D44D-BCF2-58282F20A55A}"/>
              </a:ext>
            </a:extLst>
          </p:cNvPr>
          <p:cNvSpPr/>
          <p:nvPr/>
        </p:nvSpPr>
        <p:spPr>
          <a:xfrm>
            <a:off x="3181350" y="1101725"/>
            <a:ext cx="850900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Information</a:t>
            </a:r>
            <a:b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affects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0DFF08-C63F-4643-A68D-09C9749A2580}"/>
              </a:ext>
            </a:extLst>
          </p:cNvPr>
          <p:cNvSpPr/>
          <p:nvPr/>
        </p:nvSpPr>
        <p:spPr>
          <a:xfrm>
            <a:off x="360363" y="1435100"/>
            <a:ext cx="887412" cy="531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temperature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disturbed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9BE33D-A76B-224D-9E1E-B9ECF3398BBA}"/>
              </a:ext>
            </a:extLst>
          </p:cNvPr>
          <p:cNvSpPr/>
          <p:nvPr/>
        </p:nvSpPr>
        <p:spPr>
          <a:xfrm>
            <a:off x="1106488" y="1935163"/>
            <a:ext cx="1222375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STIMULUS: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Body temperature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rises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D29108-6999-4A4E-8AC3-F1268D192625}"/>
              </a:ext>
            </a:extLst>
          </p:cNvPr>
          <p:cNvSpPr/>
          <p:nvPr/>
        </p:nvSpPr>
        <p:spPr>
          <a:xfrm>
            <a:off x="3887788" y="1609725"/>
            <a:ext cx="785812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CONTROL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C2DCC4-4658-3D48-BD97-53FFCB5E5606}"/>
              </a:ext>
            </a:extLst>
          </p:cNvPr>
          <p:cNvSpPr/>
          <p:nvPr/>
        </p:nvSpPr>
        <p:spPr>
          <a:xfrm>
            <a:off x="1185863" y="3087688"/>
            <a:ext cx="1341437" cy="677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RESPONSE: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Increased heat loss,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body temperature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drops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A8FB68-C9CB-B443-8275-68B0D7FF6FE2}"/>
              </a:ext>
            </a:extLst>
          </p:cNvPr>
          <p:cNvSpPr/>
          <p:nvPr/>
        </p:nvSpPr>
        <p:spPr>
          <a:xfrm>
            <a:off x="268288" y="2589213"/>
            <a:ext cx="1185862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HOMEOSTASIS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2BC36E-EFFE-5547-A1F8-FE549E365D1E}"/>
              </a:ext>
            </a:extLst>
          </p:cNvPr>
          <p:cNvSpPr/>
          <p:nvPr/>
        </p:nvSpPr>
        <p:spPr>
          <a:xfrm>
            <a:off x="398463" y="2828925"/>
            <a:ext cx="925512" cy="385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 body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947907-9061-5F44-B872-B04FF2DD6056}"/>
              </a:ext>
            </a:extLst>
          </p:cNvPr>
          <p:cNvSpPr/>
          <p:nvPr/>
        </p:nvSpPr>
        <p:spPr>
          <a:xfrm>
            <a:off x="536575" y="3921125"/>
            <a:ext cx="887413" cy="53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temperature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restored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A82AC5-B65D-924D-AC01-63011990C132}"/>
              </a:ext>
            </a:extLst>
          </p:cNvPr>
          <p:cNvSpPr/>
          <p:nvPr/>
        </p:nvSpPr>
        <p:spPr>
          <a:xfrm>
            <a:off x="3511550" y="3990975"/>
            <a:ext cx="825500" cy="531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Sends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commands</a:t>
            </a:r>
          </a:p>
          <a:p>
            <a:pPr algn="ctr">
              <a:defRPr/>
            </a:pPr>
            <a:r>
              <a:rPr lang="en-US" sz="95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464190-E1FA-3B4F-9211-B4460ED0A22D}"/>
              </a:ext>
            </a:extLst>
          </p:cNvPr>
          <p:cNvSpPr/>
          <p:nvPr/>
        </p:nvSpPr>
        <p:spPr>
          <a:xfrm>
            <a:off x="1978025" y="3910013"/>
            <a:ext cx="922338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EFFECTORS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94F8BF-783B-974D-9C60-D2DA0D22E53F}"/>
              </a:ext>
            </a:extLst>
          </p:cNvPr>
          <p:cNvSpPr/>
          <p:nvPr/>
        </p:nvSpPr>
        <p:spPr>
          <a:xfrm>
            <a:off x="1865313" y="4105275"/>
            <a:ext cx="1154112" cy="822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738" indent="-58738">
              <a:buFont typeface="Arial" panose="020B0604020202020204" pitchFamily="34" charset="0"/>
              <a:buChar char="•"/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Sweat glands</a:t>
            </a:r>
            <a:b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 skin increase</a:t>
            </a:r>
            <a:b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secretion</a:t>
            </a:r>
          </a:p>
          <a:p>
            <a:pPr marL="58738" indent="-58738">
              <a:buFont typeface="Arial" panose="020B0604020202020204" pitchFamily="34" charset="0"/>
              <a:buChar char="•"/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Blood vessels</a:t>
            </a:r>
            <a:b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 skin dilate</a:t>
            </a:r>
          </a:p>
        </p:txBody>
      </p:sp>
      <p:grpSp>
        <p:nvGrpSpPr>
          <p:cNvPr id="95251" name="Group 23">
            <a:extLst>
              <a:ext uri="{FF2B5EF4-FFF2-40B4-BE49-F238E27FC236}">
                <a16:creationId xmlns:a16="http://schemas.microsoft.com/office/drawing/2014/main" id="{88FF0DC9-39FB-D248-ACA5-8DEB2EAE6614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5000625"/>
            <a:ext cx="273050" cy="203200"/>
            <a:chOff x="299559" y="4546218"/>
            <a:chExt cx="272832" cy="204095"/>
          </a:xfrm>
        </p:grpSpPr>
        <p:sp>
          <p:nvSpPr>
            <p:cNvPr id="95267" name="Rectangle 24">
              <a:extLst>
                <a:ext uri="{FF2B5EF4-FFF2-40B4-BE49-F238E27FC236}">
                  <a16:creationId xmlns:a16="http://schemas.microsoft.com/office/drawing/2014/main" id="{F2B12E7E-0C19-6348-B1F5-7DB2588A7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47" y="4556924"/>
              <a:ext cx="154057" cy="154057"/>
            </a:xfrm>
            <a:prstGeom prst="rect">
              <a:avLst/>
            </a:prstGeom>
            <a:solidFill>
              <a:srgbClr val="055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1">
                <a:solidFill>
                  <a:srgbClr val="000000"/>
                </a:solidFill>
                <a:latin typeface="Times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DAEA34-6914-7440-9018-512283D125C6}"/>
                </a:ext>
              </a:extLst>
            </p:cNvPr>
            <p:cNvSpPr/>
            <p:nvPr/>
          </p:nvSpPr>
          <p:spPr>
            <a:xfrm>
              <a:off x="299559" y="4546218"/>
              <a:ext cx="272832" cy="204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800"/>
                </a:lnSpc>
                <a:defRPr/>
              </a:pPr>
              <a:r>
                <a:rPr lang="en-US" sz="1030" b="1" dirty="0"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5C3FC-F8C7-F046-BB0C-1C6408184F7B}"/>
              </a:ext>
            </a:extLst>
          </p:cNvPr>
          <p:cNvSpPr/>
          <p:nvPr/>
        </p:nvSpPr>
        <p:spPr>
          <a:xfrm>
            <a:off x="6632575" y="2790825"/>
            <a:ext cx="744538" cy="677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Vessels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dilate,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sweating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increases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FD964D-9AED-4440-BE8C-83332E7602AF}"/>
              </a:ext>
            </a:extLst>
          </p:cNvPr>
          <p:cNvSpPr/>
          <p:nvPr/>
        </p:nvSpPr>
        <p:spPr>
          <a:xfrm>
            <a:off x="8256588" y="3954463"/>
            <a:ext cx="604837" cy="385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Normal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range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0C69B3-0FAB-7E46-BE93-7DEC882BBDDF}"/>
              </a:ext>
            </a:extLst>
          </p:cNvPr>
          <p:cNvSpPr/>
          <p:nvPr/>
        </p:nvSpPr>
        <p:spPr>
          <a:xfrm>
            <a:off x="7089775" y="4781550"/>
            <a:ext cx="468313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35F1F5-FFD0-E644-A943-1CAD4B2DFFE2}"/>
              </a:ext>
            </a:extLst>
          </p:cNvPr>
          <p:cNvSpPr/>
          <p:nvPr/>
        </p:nvSpPr>
        <p:spPr>
          <a:xfrm rot="16200000">
            <a:off x="5239544" y="4093369"/>
            <a:ext cx="1473200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Body temperature (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C)</a:t>
            </a:r>
          </a:p>
        </p:txBody>
      </p:sp>
      <p:grpSp>
        <p:nvGrpSpPr>
          <p:cNvPr id="95256" name="Group 31">
            <a:extLst>
              <a:ext uri="{FF2B5EF4-FFF2-40B4-BE49-F238E27FC236}">
                <a16:creationId xmlns:a16="http://schemas.microsoft.com/office/drawing/2014/main" id="{32EDF08F-1EA5-C943-B538-6476C7E0B93D}"/>
              </a:ext>
            </a:extLst>
          </p:cNvPr>
          <p:cNvGrpSpPr>
            <a:grpSpLocks/>
          </p:cNvGrpSpPr>
          <p:nvPr/>
        </p:nvGrpSpPr>
        <p:grpSpPr bwMode="auto">
          <a:xfrm>
            <a:off x="6321425" y="5008563"/>
            <a:ext cx="273050" cy="203200"/>
            <a:chOff x="299559" y="4552194"/>
            <a:chExt cx="272832" cy="204095"/>
          </a:xfrm>
        </p:grpSpPr>
        <p:sp>
          <p:nvSpPr>
            <p:cNvPr id="95265" name="Rectangle 32">
              <a:extLst>
                <a:ext uri="{FF2B5EF4-FFF2-40B4-BE49-F238E27FC236}">
                  <a16:creationId xmlns:a16="http://schemas.microsoft.com/office/drawing/2014/main" id="{7945C71C-9598-2C4F-9F4D-DC936A400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47" y="4556924"/>
              <a:ext cx="154057" cy="154057"/>
            </a:xfrm>
            <a:prstGeom prst="rect">
              <a:avLst/>
            </a:prstGeom>
            <a:solidFill>
              <a:srgbClr val="055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1">
                <a:solidFill>
                  <a:srgbClr val="000000"/>
                </a:solidFill>
                <a:latin typeface="Times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3DBC83-C300-1642-8EC8-C7104BADAC77}"/>
                </a:ext>
              </a:extLst>
            </p:cNvPr>
            <p:cNvSpPr/>
            <p:nvPr/>
          </p:nvSpPr>
          <p:spPr>
            <a:xfrm>
              <a:off x="299559" y="4552194"/>
              <a:ext cx="272832" cy="204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800"/>
                </a:lnSpc>
                <a:defRPr/>
              </a:pPr>
              <a:r>
                <a:rPr lang="en-US" sz="1030" b="1" dirty="0">
                  <a:solidFill>
                    <a:srgbClr val="FFFFFF"/>
                  </a:solidFill>
                  <a:latin typeface="Arial Black" panose="020B0A04020102020204" pitchFamily="34" charset="0"/>
                  <a:ea typeface="ＭＳ Ｐゴシック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4407D-5493-2F4A-B438-CD93285E728F}"/>
              </a:ext>
            </a:extLst>
          </p:cNvPr>
          <p:cNvSpPr/>
          <p:nvPr/>
        </p:nvSpPr>
        <p:spPr>
          <a:xfrm>
            <a:off x="4960938" y="2662238"/>
            <a:ext cx="1223962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Thermoregulatory</a:t>
            </a:r>
          </a:p>
          <a:p>
            <a:pPr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center in brain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2F32D6-1B66-9445-9860-626D5DBAACE7}"/>
              </a:ext>
            </a:extLst>
          </p:cNvPr>
          <p:cNvSpPr/>
          <p:nvPr/>
        </p:nvSpPr>
        <p:spPr>
          <a:xfrm>
            <a:off x="7464425" y="2790825"/>
            <a:ext cx="777875" cy="677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Vessels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constrict,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sweating</a:t>
            </a:r>
          </a:p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decreases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887A21-32BC-9247-85B9-3DAE506BE6BE}"/>
              </a:ext>
            </a:extLst>
          </p:cNvPr>
          <p:cNvSpPr/>
          <p:nvPr/>
        </p:nvSpPr>
        <p:spPr>
          <a:xfrm>
            <a:off x="6007100" y="3868738"/>
            <a:ext cx="420688" cy="23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37.2</a:t>
            </a:r>
          </a:p>
        </p:txBody>
      </p:sp>
      <p:sp>
        <p:nvSpPr>
          <p:cNvPr id="95260" name="Rectangle 37">
            <a:extLst>
              <a:ext uri="{FF2B5EF4-FFF2-40B4-BE49-F238E27FC236}">
                <a16:creationId xmlns:a16="http://schemas.microsoft.com/office/drawing/2014/main" id="{67FBACC4-90C7-D644-BB93-25DA9EB02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4960938"/>
            <a:ext cx="51800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>
                <a:solidFill>
                  <a:srgbClr val="000000"/>
                </a:solidFill>
              </a:rPr>
              <a:t>Events in the regulation of body temperature, which are comparable to</a:t>
            </a:r>
          </a:p>
          <a:p>
            <a:r>
              <a:rPr lang="en-US" altLang="en-US" sz="1000" b="1">
                <a:solidFill>
                  <a:srgbClr val="000000"/>
                </a:solidFill>
              </a:rPr>
              <a:t>those shown in </a:t>
            </a:r>
            <a:r>
              <a:rPr lang="en-US" altLang="en-US" sz="1000" b="1" i="1">
                <a:solidFill>
                  <a:srgbClr val="000000"/>
                </a:solidFill>
              </a:rPr>
              <a:t>Figure 1–2</a:t>
            </a:r>
            <a:r>
              <a:rPr lang="en-US" altLang="en-US" sz="1000" b="1">
                <a:solidFill>
                  <a:srgbClr val="000000"/>
                </a:solidFill>
              </a:rPr>
              <a:t>. A control center in the brain (the hypothalamus)</a:t>
            </a:r>
          </a:p>
          <a:p>
            <a:r>
              <a:rPr lang="en-US" altLang="en-US" sz="1000" b="1">
                <a:solidFill>
                  <a:srgbClr val="000000"/>
                </a:solidFill>
              </a:rPr>
              <a:t>functions as a thermostat with a set point of 37</a:t>
            </a:r>
            <a:r>
              <a:rPr lang="en-US" altLang="en-US" sz="1000" b="1">
                <a:solidFill>
                  <a:srgbClr val="000000"/>
                </a:solidFill>
                <a:sym typeface="Symbol" pitchFamily="2" charset="2"/>
              </a:rPr>
              <a:t></a:t>
            </a:r>
            <a:r>
              <a:rPr lang="en-US" altLang="en-US" sz="1000" b="1">
                <a:solidFill>
                  <a:srgbClr val="000000"/>
                </a:solidFill>
              </a:rPr>
              <a:t>C. If body temperature</a:t>
            </a:r>
          </a:p>
          <a:p>
            <a:r>
              <a:rPr lang="en-US" altLang="en-US" sz="1000" b="1">
                <a:solidFill>
                  <a:srgbClr val="000000"/>
                </a:solidFill>
              </a:rPr>
              <a:t>exceeds 37.2</a:t>
            </a:r>
            <a:r>
              <a:rPr lang="en-US" altLang="en-US" sz="1000" b="1">
                <a:solidFill>
                  <a:srgbClr val="000000"/>
                </a:solidFill>
                <a:sym typeface="Symbol" pitchFamily="2" charset="2"/>
              </a:rPr>
              <a:t></a:t>
            </a:r>
            <a:r>
              <a:rPr lang="en-US" altLang="en-US" sz="1000" b="1">
                <a:solidFill>
                  <a:srgbClr val="000000"/>
                </a:solidFill>
              </a:rPr>
              <a:t>C, heat loss is increased through enhanced blood flow to the</a:t>
            </a:r>
          </a:p>
          <a:p>
            <a:r>
              <a:rPr lang="en-US" altLang="en-US" sz="1000" b="1">
                <a:solidFill>
                  <a:srgbClr val="000000"/>
                </a:solidFill>
              </a:rPr>
              <a:t>skin and increased sweating.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BED7F0-D188-C342-8685-91B9F734786E}"/>
              </a:ext>
            </a:extLst>
          </p:cNvPr>
          <p:cNvSpPr/>
          <p:nvPr/>
        </p:nvSpPr>
        <p:spPr>
          <a:xfrm>
            <a:off x="6508750" y="4962525"/>
            <a:ext cx="2378075" cy="930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The thermoregulatory center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keeps body temperature </a:t>
            </a:r>
            <a:r>
              <a:rPr lang="en-US" sz="109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fluctuat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-</a:t>
            </a:r>
          </a:p>
          <a:p>
            <a:pPr>
              <a:defRPr/>
            </a:pPr>
            <a:r>
              <a:rPr lang="en-US" sz="109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ing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within an acceptable range, 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usually between 36.7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 and </a:t>
            </a:r>
          </a:p>
          <a:p>
            <a:pPr>
              <a:defRPr/>
            </a:pP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37.2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109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D30776-6D09-D34F-80C4-ADFA2F4608E3}"/>
              </a:ext>
            </a:extLst>
          </p:cNvPr>
          <p:cNvSpPr/>
          <p:nvPr/>
        </p:nvSpPr>
        <p:spPr>
          <a:xfrm>
            <a:off x="6108700" y="4035425"/>
            <a:ext cx="319088" cy="239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61535E-E4E3-5443-AF5E-F59F34E768F6}"/>
              </a:ext>
            </a:extLst>
          </p:cNvPr>
          <p:cNvSpPr/>
          <p:nvPr/>
        </p:nvSpPr>
        <p:spPr>
          <a:xfrm>
            <a:off x="6008688" y="4198938"/>
            <a:ext cx="420687" cy="239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36.7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3D912F-498B-A44F-8505-6FBC5BE11C4F}"/>
              </a:ext>
            </a:extLst>
          </p:cNvPr>
          <p:cNvSpPr/>
          <p:nvPr/>
        </p:nvSpPr>
        <p:spPr>
          <a:xfrm>
            <a:off x="6319838" y="3970338"/>
            <a:ext cx="733425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7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Set point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6366E-10B6-8643-B3C2-296AE2B06D52}"/>
              </a:ext>
            </a:extLst>
          </p:cNvPr>
          <p:cNvSpPr/>
          <p:nvPr/>
        </p:nvSpPr>
        <p:spPr>
          <a:xfrm>
            <a:off x="4032250" y="693003"/>
            <a:ext cx="49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</a:pPr>
            <a:r>
              <a:rPr lang="en-US" altLang="en-US" sz="2400" dirty="0" err="1">
                <a:cs typeface="Times New Roman" pitchFamily="18" charset="0"/>
              </a:rPr>
              <a:t>Resulta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una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dirección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opuesta</a:t>
            </a:r>
            <a:r>
              <a:rPr lang="en-US" altLang="en-US" sz="2400" dirty="0">
                <a:cs typeface="Times New Roman" pitchFamily="18" charset="0"/>
              </a:rPr>
              <a:t> a la del </a:t>
            </a:r>
            <a:r>
              <a:rPr lang="en-US" altLang="en-US" sz="2400" dirty="0" err="1">
                <a:cs typeface="Times New Roman" pitchFamily="18" charset="0"/>
              </a:rPr>
              <a:t>estímulo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04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1.6c Homeostasis </a:t>
            </a:r>
            <a:r>
              <a:rPr lang="en-US" dirty="0" err="1"/>
              <a:t>Retroalimentacion</a:t>
            </a:r>
            <a:r>
              <a:rPr lang="en-US" dirty="0"/>
              <a:t> </a:t>
            </a:r>
            <a:r>
              <a:rPr lang="en-US" dirty="0" err="1"/>
              <a:t>Positiva</a:t>
            </a:r>
            <a:endParaRPr lang="en-US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52400" y="594360"/>
            <a:ext cx="8991600" cy="5181600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No tan </a:t>
            </a:r>
            <a:r>
              <a:rPr lang="en-US" altLang="en-US" sz="2400" dirty="0" err="1">
                <a:cs typeface="Times New Roman" pitchFamily="18" charset="0"/>
              </a:rPr>
              <a:t>común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Estimulo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actua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un </a:t>
            </a:r>
            <a:r>
              <a:rPr lang="en-US" altLang="en-US" sz="2400" dirty="0" err="1">
                <a:cs typeface="Times New Roman" pitchFamily="18" charset="0"/>
              </a:rPr>
              <a:t>parámetro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misma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dirección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cada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vez</a:t>
            </a:r>
            <a:r>
              <a:rPr lang="en-US" altLang="en-US" sz="2400" dirty="0">
                <a:cs typeface="Times New Roman" pitchFamily="18" charset="0"/>
              </a:rPr>
              <a:t> mas </a:t>
            </a:r>
            <a:r>
              <a:rPr lang="en-US" altLang="en-US" sz="2400" dirty="0" err="1">
                <a:cs typeface="Times New Roman" pitchFamily="18" charset="0"/>
              </a:rPr>
              <a:t>fuerte</a:t>
            </a:r>
            <a:r>
              <a:rPr lang="en-US" altLang="en-US" sz="2400" dirty="0">
                <a:cs typeface="Times New Roman" pitchFamily="18" charset="0"/>
              </a:rPr>
              <a:t>, hasta </a:t>
            </a:r>
            <a:r>
              <a:rPr lang="en-US" altLang="en-US" sz="2400" dirty="0" err="1">
                <a:cs typeface="Times New Roman" pitchFamily="18" charset="0"/>
              </a:rPr>
              <a:t>alcanzar</a:t>
            </a:r>
            <a:r>
              <a:rPr lang="en-US" altLang="en-US" sz="2400" dirty="0">
                <a:cs typeface="Times New Roman" pitchFamily="18" charset="0"/>
              </a:rPr>
              <a:t> un climax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El </a:t>
            </a:r>
            <a:r>
              <a:rPr lang="en-US" altLang="en-US" sz="2400" dirty="0" err="1">
                <a:cs typeface="Times New Roman" pitchFamily="18" charset="0"/>
              </a:rPr>
              <a:t>cuerpo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regresa</a:t>
            </a:r>
            <a:r>
              <a:rPr lang="en-US" altLang="en-US" sz="2400" dirty="0">
                <a:cs typeface="Times New Roman" pitchFamily="18" charset="0"/>
              </a:rPr>
              <a:t> a homeostasis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Ejemplos</a:t>
            </a:r>
            <a:r>
              <a:rPr lang="en-US" altLang="en-US" sz="2400" dirty="0">
                <a:cs typeface="Times New Roman" pitchFamily="18" charset="0"/>
              </a:rPr>
              <a:t>:</a:t>
            </a: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Amamantar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Coagulación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Trabajo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parto</a:t>
            </a:r>
            <a:endParaRPr lang="en-US" altLang="en-US" dirty="0">
              <a:cs typeface="Times New Roman" pitchFamily="18" charset="0"/>
            </a:endParaRPr>
          </a:p>
        </p:txBody>
      </p:sp>
      <p:pic>
        <p:nvPicPr>
          <p:cNvPr id="6" name="Picture 3" descr="Positive feedback results in the stimulus being reinforced until a climactic event occurs, and then the body returns to homeostasis.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4114800" cy="40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92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</a:t>
            </a:r>
          </a:p>
        </p:txBody>
      </p:sp>
      <p:pic>
        <p:nvPicPr>
          <p:cNvPr id="8" name="Picture 2" descr="Breastfeeding is an example of a positive feedback loop. Suckling of the infant encourages the release of hormones that stimulate the release of more breast milk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491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3"/>
          </p:nvPr>
        </p:nvSpPr>
        <p:spPr>
          <a:xfrm>
            <a:off x="76200" y="6263640"/>
            <a:ext cx="1371600" cy="365760"/>
          </a:xfrm>
        </p:spPr>
        <p:txBody>
          <a:bodyPr/>
          <a:lstStyle/>
          <a:p>
            <a:pPr algn="ctr"/>
            <a:r>
              <a:rPr lang="en-US" altLang="en-US" sz="1800" dirty="0">
                <a:cs typeface="Times New Roman" pitchFamily="18" charset="0"/>
              </a:rPr>
              <a:t>Figure 1.15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9083F3-724A-184C-AC5E-482D804D3A9E}"/>
              </a:ext>
            </a:extLst>
          </p:cNvPr>
          <p:cNvSpPr/>
          <p:nvPr/>
        </p:nvSpPr>
        <p:spPr>
          <a:xfrm>
            <a:off x="-381000" y="9293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Estimulo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actua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un </a:t>
            </a:r>
            <a:r>
              <a:rPr lang="en-US" altLang="en-US" sz="2400" dirty="0" err="1">
                <a:cs typeface="Times New Roman" pitchFamily="18" charset="0"/>
              </a:rPr>
              <a:t>parámetro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misma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dirección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cada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vez</a:t>
            </a:r>
            <a:r>
              <a:rPr lang="en-US" altLang="en-US" sz="2400" dirty="0">
                <a:cs typeface="Times New Roman" pitchFamily="18" charset="0"/>
              </a:rPr>
              <a:t> mas </a:t>
            </a:r>
            <a:r>
              <a:rPr lang="en-US" altLang="en-US" sz="2400" dirty="0" err="1">
                <a:cs typeface="Times New Roman" pitchFamily="18" charset="0"/>
              </a:rPr>
              <a:t>fuerte</a:t>
            </a:r>
            <a:r>
              <a:rPr lang="en-US" altLang="en-US" sz="2400" dirty="0">
                <a:cs typeface="Times New Roman" pitchFamily="18" charset="0"/>
              </a:rPr>
              <a:t>, hasta </a:t>
            </a:r>
            <a:r>
              <a:rPr lang="en-US" altLang="en-US" sz="2400" dirty="0" err="1">
                <a:cs typeface="Times New Roman" pitchFamily="18" charset="0"/>
              </a:rPr>
              <a:t>alcanzar</a:t>
            </a:r>
            <a:r>
              <a:rPr lang="en-US" altLang="en-US" sz="2400" dirty="0">
                <a:cs typeface="Times New Roman" pitchFamily="18" charset="0"/>
              </a:rPr>
              <a:t> un climax</a:t>
            </a:r>
          </a:p>
        </p:txBody>
      </p:sp>
    </p:spTree>
    <p:extLst>
      <p:ext uri="{BB962C8B-B14F-4D97-AF65-F5344CB8AC3E}">
        <p14:creationId xmlns:p14="http://schemas.microsoft.com/office/powerpoint/2010/main" val="1442351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37621F9E-4D18-3048-B2B4-6C5B33536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"/>
          <a:stretch>
            <a:fillRect/>
          </a:stretch>
        </p:blipFill>
        <p:spPr bwMode="auto">
          <a:xfrm>
            <a:off x="298450" y="554038"/>
            <a:ext cx="8547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3">
            <a:extLst>
              <a:ext uri="{FF2B5EF4-FFF2-40B4-BE49-F238E27FC236}">
                <a16:creationId xmlns:a16="http://schemas.microsoft.com/office/drawing/2014/main" id="{65E47A06-14C4-6B4F-ACDF-988792C51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4375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1-4 Positive Feedback: Blood Clotting.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69B058-BB35-214B-BBB1-53F843B1ECC7}"/>
              </a:ext>
            </a:extLst>
          </p:cNvPr>
          <p:cNvSpPr/>
          <p:nvPr/>
        </p:nvSpPr>
        <p:spPr>
          <a:xfrm>
            <a:off x="906463" y="3844925"/>
            <a:ext cx="82232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Chemicals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9EB31-8309-524C-BAC2-DF5165EA3305}"/>
              </a:ext>
            </a:extLst>
          </p:cNvPr>
          <p:cNvSpPr/>
          <p:nvPr/>
        </p:nvSpPr>
        <p:spPr>
          <a:xfrm>
            <a:off x="5248275" y="3784600"/>
            <a:ext cx="82232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Chemicals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C4D65-1C3A-8D4E-81A0-DA53E48451AD}"/>
              </a:ext>
            </a:extLst>
          </p:cNvPr>
          <p:cNvSpPr/>
          <p:nvPr/>
        </p:nvSpPr>
        <p:spPr>
          <a:xfrm>
            <a:off x="7450138" y="3756025"/>
            <a:ext cx="792162" cy="241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Blood clot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CC87C-5FEC-F940-B2E5-2B7D1438AFBC}"/>
              </a:ext>
            </a:extLst>
          </p:cNvPr>
          <p:cNvSpPr/>
          <p:nvPr/>
        </p:nvSpPr>
        <p:spPr>
          <a:xfrm>
            <a:off x="5259388" y="2211388"/>
            <a:ext cx="860425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Clotting</a:t>
            </a:r>
          </a:p>
          <a:p>
            <a:pPr algn="ctr"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accelerates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9A0FB-005D-E24A-876A-7A50E554E61B}"/>
              </a:ext>
            </a:extLst>
          </p:cNvPr>
          <p:cNvSpPr/>
          <p:nvPr/>
        </p:nvSpPr>
        <p:spPr>
          <a:xfrm>
            <a:off x="5314950" y="2765425"/>
            <a:ext cx="720725" cy="592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7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Positive</a:t>
            </a:r>
          </a:p>
          <a:p>
            <a:pPr algn="ctr">
              <a:lnSpc>
                <a:spcPts val="1300"/>
              </a:lnSpc>
              <a:defRPr/>
            </a:pPr>
            <a:r>
              <a:rPr lang="en-US" sz="97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feedback</a:t>
            </a:r>
          </a:p>
          <a:p>
            <a:pPr algn="ctr">
              <a:lnSpc>
                <a:spcPts val="1300"/>
              </a:lnSpc>
              <a:defRPr/>
            </a:pPr>
            <a:r>
              <a:rPr lang="en-US" sz="97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loop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BCD411-C5BA-334D-941B-A28A1ADFBF01}"/>
              </a:ext>
            </a:extLst>
          </p:cNvPr>
          <p:cNvSpPr/>
          <p:nvPr/>
        </p:nvSpPr>
        <p:spPr>
          <a:xfrm>
            <a:off x="392113" y="4954588"/>
            <a:ext cx="1795462" cy="758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Damaged cells in the blood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vessel wall release </a:t>
            </a:r>
            <a:r>
              <a:rPr lang="en-US" sz="95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chemi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cals</a:t>
            </a: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that begin the clotting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process.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3054D-0342-1541-91D2-7BDEAE08F8BE}"/>
              </a:ext>
            </a:extLst>
          </p:cNvPr>
          <p:cNvSpPr/>
          <p:nvPr/>
        </p:nvSpPr>
        <p:spPr>
          <a:xfrm>
            <a:off x="2584450" y="4954588"/>
            <a:ext cx="1746250" cy="925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The chemicals start chain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reactions in which cells,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cell fragments, and soluble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proteins in the blood begin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to form a clot.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D255F-5A2B-4948-8DED-0D8F2A56E579}"/>
              </a:ext>
            </a:extLst>
          </p:cNvPr>
          <p:cNvSpPr/>
          <p:nvPr/>
        </p:nvSpPr>
        <p:spPr>
          <a:xfrm>
            <a:off x="4775200" y="4954588"/>
            <a:ext cx="1757363" cy="758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As clotting continues, each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step releases chemicals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that further accelerate the</a:t>
            </a:r>
          </a:p>
          <a:p>
            <a:pPr>
              <a:lnSpc>
                <a:spcPts val="130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process.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7F05C-7955-844E-A0B0-F8D8BB29489F}"/>
              </a:ext>
            </a:extLst>
          </p:cNvPr>
          <p:cNvSpPr/>
          <p:nvPr/>
        </p:nvSpPr>
        <p:spPr>
          <a:xfrm>
            <a:off x="6964363" y="4954588"/>
            <a:ext cx="1797050" cy="1092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This escalating process</a:t>
            </a:r>
          </a:p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is a positive feedback</a:t>
            </a:r>
          </a:p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loop that ends with the</a:t>
            </a:r>
          </a:p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formation of a blood clot,</a:t>
            </a:r>
          </a:p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which patches the vessel</a:t>
            </a:r>
          </a:p>
          <a:p>
            <a:pPr>
              <a:lnSpc>
                <a:spcPts val="1320"/>
              </a:lnSpc>
              <a:defRPr/>
            </a:pPr>
            <a:r>
              <a:rPr lang="en-US" sz="9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wall and stops the bleeding.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1438B-69F9-9249-BAD4-2E9AC08BE4F4}"/>
              </a:ext>
            </a:extLst>
          </p:cNvPr>
          <p:cNvSpPr/>
          <p:nvPr/>
        </p:nvSpPr>
        <p:spPr>
          <a:xfrm>
            <a:off x="2333625" y="780871"/>
            <a:ext cx="665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Estimulo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actua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un </a:t>
            </a:r>
            <a:r>
              <a:rPr lang="en-US" altLang="en-US" sz="2400" dirty="0" err="1">
                <a:cs typeface="Times New Roman" pitchFamily="18" charset="0"/>
              </a:rPr>
              <a:t>parámetro</a:t>
            </a:r>
            <a:r>
              <a:rPr lang="en-US" altLang="en-US" sz="2400" dirty="0">
                <a:cs typeface="Times New Roman" pitchFamily="18" charset="0"/>
              </a:rPr>
              <a:t> 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misma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dirección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cada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vez</a:t>
            </a:r>
            <a:r>
              <a:rPr lang="en-US" altLang="en-US" sz="2400" dirty="0">
                <a:cs typeface="Times New Roman" pitchFamily="18" charset="0"/>
              </a:rPr>
              <a:t> mas </a:t>
            </a:r>
            <a:r>
              <a:rPr lang="en-US" altLang="en-US" sz="2400" dirty="0" err="1">
                <a:cs typeface="Times New Roman" pitchFamily="18" charset="0"/>
              </a:rPr>
              <a:t>fuerte</a:t>
            </a:r>
            <a:r>
              <a:rPr lang="en-US" altLang="en-US" sz="2400" dirty="0">
                <a:cs typeface="Times New Roman" pitchFamily="18" charset="0"/>
              </a:rPr>
              <a:t>, hasta </a:t>
            </a:r>
            <a:r>
              <a:rPr lang="en-US" altLang="en-US" sz="2400" dirty="0" err="1">
                <a:cs typeface="Times New Roman" pitchFamily="18" charset="0"/>
              </a:rPr>
              <a:t>alcanzar</a:t>
            </a:r>
            <a:r>
              <a:rPr lang="en-US" altLang="en-US" sz="2400" dirty="0">
                <a:cs typeface="Times New Roman" pitchFamily="18" charset="0"/>
              </a:rPr>
              <a:t> un climax</a:t>
            </a:r>
          </a:p>
        </p:txBody>
      </p:sp>
    </p:spTree>
    <p:extLst>
      <p:ext uri="{BB962C8B-B14F-4D97-AF65-F5344CB8AC3E}">
        <p14:creationId xmlns:p14="http://schemas.microsoft.com/office/powerpoint/2010/main" val="2531220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sabemos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12480" cy="530352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en-US" sz="2600" dirty="0" err="1">
                <a:cs typeface="Times New Roman" pitchFamily="18" charset="0"/>
              </a:rPr>
              <a:t>Menciona</a:t>
            </a:r>
            <a:r>
              <a:rPr lang="en-US" altLang="en-US" sz="2600" dirty="0">
                <a:cs typeface="Times New Roman" pitchFamily="18" charset="0"/>
              </a:rPr>
              <a:t> las </a:t>
            </a:r>
            <a:r>
              <a:rPr lang="en-US" altLang="en-US" sz="2600" dirty="0" err="1">
                <a:cs typeface="Times New Roman" pitchFamily="18" charset="0"/>
              </a:rPr>
              <a:t>partes</a:t>
            </a:r>
            <a:r>
              <a:rPr lang="en-US" altLang="en-US" sz="2600" dirty="0">
                <a:cs typeface="Times New Roman" pitchFamily="18" charset="0"/>
              </a:rPr>
              <a:t> de un Sistema de homeostasis. </a:t>
            </a:r>
          </a:p>
          <a:p>
            <a:endParaRPr lang="en-US" altLang="en-US" sz="2600" dirty="0">
              <a:cs typeface="Times New Roman" pitchFamily="18" charset="0"/>
            </a:endParaRPr>
          </a:p>
          <a:p>
            <a:r>
              <a:rPr lang="en-US" altLang="en-US" sz="2600" dirty="0">
                <a:cs typeface="Times New Roman" pitchFamily="18" charset="0"/>
              </a:rPr>
              <a:t>2. Como el </a:t>
            </a:r>
            <a:r>
              <a:rPr lang="en-US" altLang="en-US" sz="2600" dirty="0" err="1">
                <a:cs typeface="Times New Roman" pitchFamily="18" charset="0"/>
              </a:rPr>
              <a:t>cuerpo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resuelve</a:t>
            </a:r>
            <a:r>
              <a:rPr lang="en-US" altLang="en-US" sz="2600" dirty="0">
                <a:cs typeface="Times New Roman" pitchFamily="18" charset="0"/>
              </a:rPr>
              <a:t>  </a:t>
            </a:r>
            <a:r>
              <a:rPr lang="en-US" altLang="en-US" sz="2600" dirty="0" err="1">
                <a:cs typeface="Times New Roman" pitchFamily="18" charset="0"/>
              </a:rPr>
              <a:t>durante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dirty="0" err="1">
                <a:cs typeface="Times New Roman" pitchFamily="18" charset="0"/>
              </a:rPr>
              <a:t>frio</a:t>
            </a:r>
            <a:r>
              <a:rPr lang="en-US" altLang="en-US" sz="2600" dirty="0">
                <a:cs typeface="Times New Roman" pitchFamily="18" charset="0"/>
              </a:rPr>
              <a:t>, para reducer la Perdida de </a:t>
            </a:r>
            <a:r>
              <a:rPr lang="en-US" altLang="en-US" sz="2600" dirty="0" err="1">
                <a:cs typeface="Times New Roman" pitchFamily="18" charset="0"/>
              </a:rPr>
              <a:t>calor</a:t>
            </a:r>
            <a:r>
              <a:rPr lang="en-US" altLang="en-US" sz="2600" dirty="0">
                <a:cs typeface="Times New Roman" pitchFamily="18" charset="0"/>
              </a:rPr>
              <a:t>?</a:t>
            </a:r>
          </a:p>
          <a:p>
            <a:endParaRPr lang="en-US" altLang="en-US" sz="2600" dirty="0">
              <a:cs typeface="Times New Roman" pitchFamily="18" charset="0"/>
            </a:endParaRPr>
          </a:p>
          <a:p>
            <a:r>
              <a:rPr lang="en-US" altLang="en-US" sz="2600" dirty="0">
                <a:cs typeface="Times New Roman" pitchFamily="18" charset="0"/>
              </a:rPr>
              <a:t>3. Define </a:t>
            </a:r>
            <a:r>
              <a:rPr lang="en-US" altLang="en-US" sz="2600" dirty="0" err="1">
                <a:cs typeface="Times New Roman" pitchFamily="18" charset="0"/>
              </a:rPr>
              <a:t>retroalimentación</a:t>
            </a:r>
            <a:endParaRPr lang="en-US" altLang="en-US" sz="2600" dirty="0"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altLang="en-US" sz="2400" dirty="0" err="1">
                <a:cs typeface="Times New Roman" pitchFamily="18" charset="0"/>
              </a:rPr>
              <a:t>Información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salida</a:t>
            </a:r>
            <a:r>
              <a:rPr lang="en-US" altLang="en-US" sz="2400" dirty="0">
                <a:cs typeface="Times New Roman" pitchFamily="18" charset="0"/>
              </a:rPr>
              <a:t> es </a:t>
            </a:r>
            <a:r>
              <a:rPr lang="en-US" altLang="en-US" sz="2400" dirty="0" err="1">
                <a:cs typeface="Times New Roman" pitchFamily="18" charset="0"/>
              </a:rPr>
              <a:t>opuesta</a:t>
            </a:r>
            <a:r>
              <a:rPr lang="en-US" altLang="en-US" sz="2400" dirty="0">
                <a:cs typeface="Times New Roman" pitchFamily="18" charset="0"/>
              </a:rPr>
              <a:t> a la entrada</a:t>
            </a:r>
          </a:p>
          <a:p>
            <a:pPr marL="514350" indent="-514350">
              <a:buAutoNum type="alphaLcPeriod"/>
            </a:pPr>
            <a:r>
              <a:rPr lang="en-US" altLang="en-US" sz="2400" dirty="0" err="1">
                <a:cs typeface="Times New Roman" pitchFamily="18" charset="0"/>
              </a:rPr>
              <a:t>Informacion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salida</a:t>
            </a:r>
            <a:r>
              <a:rPr lang="en-US" altLang="en-US" sz="2400" dirty="0">
                <a:cs typeface="Times New Roman" pitchFamily="18" charset="0"/>
              </a:rPr>
              <a:t> es </a:t>
            </a:r>
            <a:r>
              <a:rPr lang="en-US" altLang="en-US" sz="2400" dirty="0" err="1">
                <a:cs typeface="Times New Roman" pitchFamily="18" charset="0"/>
              </a:rPr>
              <a:t>igual</a:t>
            </a:r>
            <a:r>
              <a:rPr lang="en-US" altLang="en-US" sz="2400" dirty="0">
                <a:cs typeface="Times New Roman" pitchFamily="18" charset="0"/>
              </a:rPr>
              <a:t> a la de la entrada</a:t>
            </a:r>
          </a:p>
          <a:p>
            <a:pPr marL="514350" indent="-514350">
              <a:buAutoNum type="alphaLcPeriod"/>
            </a:pPr>
            <a:r>
              <a:rPr lang="en-US" altLang="en-US" sz="2400" dirty="0" err="1">
                <a:cs typeface="Times New Roman" pitchFamily="18" charset="0"/>
              </a:rPr>
              <a:t>Informacion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salida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regresa</a:t>
            </a:r>
            <a:r>
              <a:rPr lang="en-US" altLang="en-US" sz="2400" dirty="0">
                <a:cs typeface="Times New Roman" pitchFamily="18" charset="0"/>
              </a:rPr>
              <a:t> a la entrada</a:t>
            </a:r>
          </a:p>
        </p:txBody>
      </p:sp>
    </p:spTree>
    <p:extLst>
      <p:ext uri="{BB962C8B-B14F-4D97-AF65-F5344CB8AC3E}">
        <p14:creationId xmlns:p14="http://schemas.microsoft.com/office/powerpoint/2010/main" val="41309060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1.7 Homeostasis, </a:t>
            </a:r>
            <a:r>
              <a:rPr lang="en-US" dirty="0" err="1"/>
              <a:t>Salud</a:t>
            </a:r>
            <a:r>
              <a:rPr lang="en-US" dirty="0"/>
              <a:t> y enfermedad</a:t>
            </a:r>
            <a:r>
              <a:rPr lang="en-US" sz="1500" dirty="0"/>
              <a:t>1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30352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Resumen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0"/>
              </a:spcBef>
              <a:defRPr/>
            </a:pPr>
            <a:r>
              <a:rPr lang="en-US" altLang="en-US" dirty="0">
                <a:cs typeface="Times New Roman" pitchFamily="18" charset="0"/>
              </a:rPr>
              <a:t>Homeostasis es </a:t>
            </a:r>
            <a:r>
              <a:rPr lang="en-US" altLang="en-US" dirty="0" err="1">
                <a:cs typeface="Times New Roman" pitchFamily="18" charset="0"/>
              </a:rPr>
              <a:t>dinámica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Centros</a:t>
            </a:r>
            <a:r>
              <a:rPr lang="en-US" altLang="en-US" dirty="0">
                <a:cs typeface="Times New Roman" pitchFamily="18" charset="0"/>
              </a:rPr>
              <a:t> de control: </a:t>
            </a:r>
            <a:r>
              <a:rPr lang="en-US" altLang="en-US" dirty="0" err="1">
                <a:cs typeface="Times New Roman" pitchFamily="18" charset="0"/>
              </a:rPr>
              <a:t>nervioso</a:t>
            </a:r>
            <a:r>
              <a:rPr lang="en-US" altLang="en-US" dirty="0">
                <a:cs typeface="Times New Roman" pitchFamily="18" charset="0"/>
              </a:rPr>
              <a:t>/</a:t>
            </a:r>
            <a:r>
              <a:rPr lang="en-US" altLang="en-US" dirty="0" err="1">
                <a:cs typeface="Times New Roman" pitchFamily="18" charset="0"/>
              </a:rPr>
              <a:t>endocrino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Componentes</a:t>
            </a:r>
            <a:endParaRPr lang="en-US" altLang="en-US" dirty="0">
              <a:cs typeface="Times New Roman" pitchFamily="18" charset="0"/>
            </a:endParaRPr>
          </a:p>
          <a:p>
            <a:pPr lvl="2" indent="-347472">
              <a:spcBef>
                <a:spcPts val="0"/>
              </a:spcBef>
              <a:defRPr/>
            </a:pPr>
            <a:r>
              <a:rPr lang="en-US" altLang="en-US" dirty="0">
                <a:cs typeface="Times New Roman" pitchFamily="18" charset="0"/>
              </a:rPr>
              <a:t>Receptor</a:t>
            </a:r>
          </a:p>
          <a:p>
            <a:pPr lvl="2" indent="-347472">
              <a:spcBef>
                <a:spcPts val="0"/>
              </a:spcBef>
              <a:defRPr/>
            </a:pPr>
            <a:r>
              <a:rPr lang="en-US" altLang="en-US" dirty="0">
                <a:cs typeface="Times New Roman" pitchFamily="18" charset="0"/>
              </a:rPr>
              <a:t>Centro de Control</a:t>
            </a:r>
          </a:p>
          <a:p>
            <a:pPr lvl="2" indent="-347472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Efector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Regulación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vía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retroalimentación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negativa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0"/>
              </a:spcBef>
              <a:defRPr/>
            </a:pPr>
            <a:r>
              <a:rPr lang="en-US" altLang="en-US" dirty="0">
                <a:cs typeface="Times New Roman" pitchFamily="18" charset="0"/>
              </a:rPr>
              <a:t>Si el </a:t>
            </a:r>
            <a:r>
              <a:rPr lang="en-US" altLang="en-US" dirty="0" err="1">
                <a:cs typeface="Times New Roman" pitchFamily="18" charset="0"/>
              </a:rPr>
              <a:t>sistema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falla</a:t>
            </a:r>
            <a:r>
              <a:rPr lang="en-US" altLang="en-US" dirty="0">
                <a:cs typeface="Times New Roman" pitchFamily="18" charset="0"/>
              </a:rPr>
              <a:t>--&gt; se </a:t>
            </a:r>
            <a:r>
              <a:rPr lang="en-US" altLang="en-US" dirty="0" err="1">
                <a:cs typeface="Times New Roman" pitchFamily="18" charset="0"/>
              </a:rPr>
              <a:t>compromete</a:t>
            </a:r>
            <a:r>
              <a:rPr lang="en-US" altLang="en-US" dirty="0">
                <a:cs typeface="Times New Roman" pitchFamily="18" charset="0"/>
              </a:rPr>
              <a:t> la homeostasis</a:t>
            </a:r>
            <a:r>
              <a:rPr lang="en-US" altLang="en-US" dirty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en-US" dirty="0" err="1">
                <a:cs typeface="Times New Roman" pitchFamily="18" charset="0"/>
                <a:sym typeface="Wingdings" pitchFamily="2" charset="2"/>
              </a:rPr>
              <a:t>resulta</a:t>
            </a:r>
            <a:r>
              <a:rPr lang="en-US" altLang="en-US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cs typeface="Times New Roman" pitchFamily="18" charset="0"/>
                <a:sym typeface="Wingdings" pitchFamily="2" charset="2"/>
              </a:rPr>
              <a:t>en</a:t>
            </a:r>
            <a:r>
              <a:rPr lang="en-US" altLang="en-US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cs typeface="Times New Roman" pitchFamily="18" charset="0"/>
                <a:sym typeface="Wingdings" pitchFamily="2" charset="2"/>
              </a:rPr>
              <a:t>enfermedad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84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 err="1"/>
              <a:t>Visión</a:t>
            </a:r>
            <a:r>
              <a:rPr lang="en-US" dirty="0"/>
              <a:t> </a:t>
            </a:r>
            <a:r>
              <a:rPr lang="en-US" dirty="0" err="1"/>
              <a:t>Clinico</a:t>
            </a:r>
            <a:r>
              <a:rPr lang="en-US" dirty="0"/>
              <a:t>: </a:t>
            </a:r>
            <a:r>
              <a:rPr lang="en-US" dirty="0" err="1"/>
              <a:t>Rangos</a:t>
            </a:r>
            <a:r>
              <a:rPr lang="en-US" dirty="0"/>
              <a:t> </a:t>
            </a:r>
            <a:r>
              <a:rPr lang="en-US" dirty="0" err="1"/>
              <a:t>clínicos</a:t>
            </a:r>
            <a:r>
              <a:rPr lang="en-US" dirty="0"/>
              <a:t> </a:t>
            </a:r>
            <a:r>
              <a:rPr lang="en-US" dirty="0" err="1"/>
              <a:t>normales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Homeostasis normal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Temperatura</a:t>
            </a:r>
            <a:r>
              <a:rPr lang="en-US" altLang="en-US" dirty="0">
                <a:cs typeface="Times New Roman" pitchFamily="18" charset="0"/>
              </a:rPr>
              <a:t> corporal - 98.6°F --&gt;._____C</a:t>
            </a:r>
          </a:p>
          <a:p>
            <a:pPr lvl="2" indent="-347472">
              <a:spcBef>
                <a:spcPts val="600"/>
              </a:spcBef>
              <a:defRPr/>
            </a:pPr>
            <a:r>
              <a:rPr lang="en-US" dirty="0"/>
              <a:t>(T°</a:t>
            </a:r>
            <a:r>
              <a:rPr lang="en-US" b="1" dirty="0"/>
              <a:t>C</a:t>
            </a:r>
            <a:r>
              <a:rPr lang="en-US" dirty="0"/>
              <a:t> x 9/5) + 32 = T°</a:t>
            </a:r>
            <a:r>
              <a:rPr lang="en-US" b="1" dirty="0"/>
              <a:t>F</a:t>
            </a:r>
          </a:p>
          <a:p>
            <a:pPr lvl="2" indent="-347472">
              <a:spcBef>
                <a:spcPts val="600"/>
              </a:spcBef>
              <a:defRPr/>
            </a:pPr>
            <a:r>
              <a:rPr lang="en-US" dirty="0"/>
              <a:t>(T°</a:t>
            </a:r>
            <a:r>
              <a:rPr lang="en-US" b="1" dirty="0"/>
              <a:t>F</a:t>
            </a:r>
            <a:r>
              <a:rPr lang="en-US" dirty="0"/>
              <a:t> - 32) x 5/9 = T°</a:t>
            </a:r>
            <a:r>
              <a:rPr lang="en-US" b="1" dirty="0"/>
              <a:t>C</a:t>
            </a:r>
            <a:r>
              <a:rPr lang="en-US" dirty="0"/>
              <a:t> 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Glucosa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sangre</a:t>
            </a:r>
            <a:r>
              <a:rPr lang="en-US" altLang="en-US" dirty="0">
                <a:cs typeface="Times New Roman" pitchFamily="18" charset="0"/>
              </a:rPr>
              <a:t> - 80–110 mg/dL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Presión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sanguínea</a:t>
            </a:r>
            <a:r>
              <a:rPr lang="en-US" altLang="en-US" dirty="0">
                <a:cs typeface="Times New Roman" pitchFamily="18" charset="0"/>
              </a:rPr>
              <a:t> - 90–120/60–80 mm Hg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Valores</a:t>
            </a:r>
            <a:r>
              <a:rPr lang="en-US" altLang="en-US" dirty="0">
                <a:cs typeface="Times New Roman" pitchFamily="18" charset="0"/>
              </a:rPr>
              <a:t> mas </a:t>
            </a:r>
            <a:r>
              <a:rPr lang="en-US" altLang="en-US" dirty="0" err="1">
                <a:cs typeface="Times New Roman" pitchFamily="18" charset="0"/>
              </a:rPr>
              <a:t>comunes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95% de la población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5% de personas “</a:t>
            </a:r>
            <a:r>
              <a:rPr lang="en-US" altLang="en-US" dirty="0" err="1">
                <a:cs typeface="Times New Roman" pitchFamily="18" charset="0"/>
              </a:rPr>
              <a:t>saludables</a:t>
            </a:r>
            <a:r>
              <a:rPr lang="en-US" altLang="en-US" dirty="0">
                <a:cs typeface="Times New Roman" pitchFamily="18" charset="0"/>
              </a:rPr>
              <a:t>” </a:t>
            </a:r>
            <a:r>
              <a:rPr lang="en-US" altLang="en-US" dirty="0" err="1">
                <a:cs typeface="Times New Roman" pitchFamily="18" charset="0"/>
              </a:rPr>
              <a:t>tiene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valores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fuera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este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rango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73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1.7 Homeostasis, </a:t>
            </a:r>
            <a:r>
              <a:rPr lang="en-US" dirty="0" err="1"/>
              <a:t>Salud</a:t>
            </a:r>
            <a:r>
              <a:rPr lang="en-US" dirty="0"/>
              <a:t> y enfermedad</a:t>
            </a:r>
            <a:r>
              <a:rPr lang="en-US" sz="1500" dirty="0"/>
              <a:t>1 2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30352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Diabetes: </a:t>
            </a:r>
            <a:r>
              <a:rPr lang="en-US" altLang="en-US" dirty="0" err="1">
                <a:cs typeface="Times New Roman" pitchFamily="18" charset="0"/>
              </a:rPr>
              <a:t>ejemplo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desequilibrio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homeostasico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No </a:t>
            </a:r>
            <a:r>
              <a:rPr lang="en-US" altLang="en-US" dirty="0" err="1">
                <a:cs typeface="Times New Roman" pitchFamily="18" charset="0"/>
              </a:rPr>
              <a:t>funcionan</a:t>
            </a:r>
            <a:r>
              <a:rPr lang="en-US" altLang="en-US" dirty="0">
                <a:cs typeface="Times New Roman" pitchFamily="18" charset="0"/>
              </a:rPr>
              <a:t> los </a:t>
            </a:r>
            <a:r>
              <a:rPr lang="en-US" altLang="en-US" dirty="0" err="1">
                <a:cs typeface="Times New Roman" pitchFamily="18" charset="0"/>
              </a:rPr>
              <a:t>mecanismos</a:t>
            </a:r>
            <a:r>
              <a:rPr lang="en-US" altLang="en-US" dirty="0">
                <a:cs typeface="Times New Roman" pitchFamily="18" charset="0"/>
              </a:rPr>
              <a:t> para regular </a:t>
            </a:r>
            <a:r>
              <a:rPr lang="en-US" altLang="en-US" dirty="0" err="1">
                <a:cs typeface="Times New Roman" pitchFamily="18" charset="0"/>
              </a:rPr>
              <a:t>niveles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glucosa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Hiperglucemia</a:t>
            </a:r>
            <a:r>
              <a:rPr lang="en-US" altLang="en-US" dirty="0">
                <a:cs typeface="Times New Roman" pitchFamily="18" charset="0"/>
              </a:rPr>
              <a:t>/</a:t>
            </a:r>
            <a:r>
              <a:rPr lang="en-US" altLang="en-US" dirty="0" err="1">
                <a:cs typeface="Times New Roman" pitchFamily="18" charset="0"/>
              </a:rPr>
              <a:t>Hipoglucemia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Hgb </a:t>
            </a:r>
            <a:r>
              <a:rPr lang="en-US" altLang="en-US" dirty="0" err="1">
                <a:cs typeface="Times New Roman" pitchFamily="18" charset="0"/>
              </a:rPr>
              <a:t>glucosilada</a:t>
            </a:r>
            <a:endParaRPr lang="en-US" altLang="en-US" dirty="0">
              <a:cs typeface="Times New Roman" pitchFamily="18" charset="0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Tratamiento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requiere</a:t>
            </a:r>
            <a:r>
              <a:rPr lang="en-US" altLang="en-US" sz="3200" dirty="0">
                <a:cs typeface="Times New Roman" pitchFamily="18" charset="0"/>
              </a:rPr>
              <a:t>: </a:t>
            </a:r>
            <a:r>
              <a:rPr lang="en-US" altLang="en-US" sz="3200" dirty="0" err="1">
                <a:cs typeface="Times New Roman" pitchFamily="18" charset="0"/>
              </a:rPr>
              <a:t>diagnóstico</a:t>
            </a:r>
            <a:endParaRPr lang="en-US" altLang="en-US" sz="3200" dirty="0">
              <a:cs typeface="Times New Roman" pitchFamily="18" charset="0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r>
              <a:rPr lang="en-US" altLang="en-US" sz="3200" dirty="0" err="1">
                <a:cs typeface="Times New Roman" pitchFamily="18" charset="0"/>
              </a:rPr>
              <a:t>Tratamientos</a:t>
            </a:r>
            <a:r>
              <a:rPr lang="en-US" altLang="en-US" sz="3200" dirty="0">
                <a:cs typeface="Times New Roman" pitchFamily="18" charset="0"/>
              </a:rPr>
              <a:t> : </a:t>
            </a:r>
            <a:r>
              <a:rPr lang="en-US" altLang="en-US" sz="3200" dirty="0" err="1">
                <a:cs typeface="Times New Roman" pitchFamily="18" charset="0"/>
              </a:rPr>
              <a:t>beneficios</a:t>
            </a:r>
            <a:r>
              <a:rPr lang="en-US" altLang="en-US" sz="3200" dirty="0">
                <a:cs typeface="Times New Roman" pitchFamily="18" charset="0"/>
              </a:rPr>
              <a:t> y </a:t>
            </a:r>
            <a:r>
              <a:rPr lang="en-US" altLang="en-US" sz="3200" dirty="0" err="1">
                <a:cs typeface="Times New Roman" pitchFamily="18" charset="0"/>
              </a:rPr>
              <a:t>efectos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secundarios</a:t>
            </a:r>
            <a:endParaRPr lang="en-US" altLang="en-US" sz="32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Conociendo</a:t>
            </a:r>
            <a:r>
              <a:rPr lang="en-US" altLang="en-US" dirty="0">
                <a:cs typeface="Times New Roman" pitchFamily="18" charset="0"/>
              </a:rPr>
              <a:t> los </a:t>
            </a:r>
            <a:r>
              <a:rPr lang="en-US" altLang="en-US" dirty="0" err="1">
                <a:cs typeface="Times New Roman" pitchFamily="18" charset="0"/>
              </a:rPr>
              <a:t>mecanismos</a:t>
            </a:r>
            <a:r>
              <a:rPr lang="en-US" altLang="en-US" dirty="0">
                <a:cs typeface="Times New Roman" pitchFamily="18" charset="0"/>
              </a:rPr>
              <a:t> de homeostasis se </a:t>
            </a:r>
            <a:r>
              <a:rPr lang="en-US" altLang="en-US" dirty="0" err="1">
                <a:cs typeface="Times New Roman" pitchFamily="18" charset="0"/>
              </a:rPr>
              <a:t>explican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9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03920" cy="5303520"/>
          </a:xfrm>
        </p:spPr>
        <p:txBody>
          <a:bodyPr/>
          <a:lstStyle/>
          <a:p>
            <a:pPr>
              <a:defRPr/>
            </a:pPr>
            <a:r>
              <a:rPr lang="en-US" altLang="en-US" b="1" dirty="0" err="1">
                <a:cs typeface="Times New Roman" pitchFamily="18" charset="0"/>
              </a:rPr>
              <a:t>Gruesa</a:t>
            </a:r>
            <a:r>
              <a:rPr lang="en-US" altLang="en-US" b="1" dirty="0">
                <a:cs typeface="Times New Roman" pitchFamily="18" charset="0"/>
              </a:rPr>
              <a:t> - </a:t>
            </a:r>
            <a:r>
              <a:rPr lang="en-US" altLang="en-US" i="1" dirty="0" err="1">
                <a:cs typeface="Times New Roman" pitchFamily="18" charset="0"/>
              </a:rPr>
              <a:t>macroscópica</a:t>
            </a:r>
            <a:endParaRPr lang="en-US" altLang="en-US" i="1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Estudia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estructuras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visibles</a:t>
            </a:r>
            <a:r>
              <a:rPr lang="en-US" altLang="en-US" dirty="0">
                <a:cs typeface="Times New Roman" pitchFamily="18" charset="0"/>
              </a:rPr>
              <a:t> a simple vista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dirty="0">
                <a:cs typeface="Times New Roman" pitchFamily="18" charset="0"/>
              </a:rPr>
              <a:t>Examen de </a:t>
            </a:r>
            <a:r>
              <a:rPr lang="en-US" altLang="en-US" dirty="0" err="1">
                <a:cs typeface="Times New Roman" pitchFamily="18" charset="0"/>
              </a:rPr>
              <a:t>especímenes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disección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Divisiones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en-US" b="1" dirty="0" err="1">
                <a:cs typeface="Times New Roman" pitchFamily="18" charset="0"/>
              </a:rPr>
              <a:t>Sistemica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– </a:t>
            </a:r>
            <a:r>
              <a:rPr lang="en-US" altLang="en-US" dirty="0" err="1">
                <a:cs typeface="Times New Roman" pitchFamily="18" charset="0"/>
              </a:rPr>
              <a:t>estudia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sistemas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órganos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Regional </a:t>
            </a:r>
            <a:r>
              <a:rPr lang="en-US" altLang="en-US" dirty="0">
                <a:cs typeface="Times New Roman" pitchFamily="18" charset="0"/>
              </a:rPr>
              <a:t>– </a:t>
            </a:r>
            <a:r>
              <a:rPr lang="en-US" altLang="en-US" dirty="0" err="1">
                <a:cs typeface="Times New Roman" pitchFamily="18" charset="0"/>
              </a:rPr>
              <a:t>examina</a:t>
            </a:r>
            <a:r>
              <a:rPr lang="en-US" altLang="en-US" dirty="0">
                <a:cs typeface="Times New Roman" pitchFamily="18" charset="0"/>
              </a:rPr>
              <a:t> regions; cabeza y </a:t>
            </a:r>
            <a:r>
              <a:rPr lang="en-US" altLang="en-US" dirty="0" err="1">
                <a:cs typeface="Times New Roman" pitchFamily="18" charset="0"/>
              </a:rPr>
              <a:t>cuello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De </a:t>
            </a:r>
            <a:r>
              <a:rPr lang="en-US" altLang="en-US" b="1" dirty="0" err="1">
                <a:cs typeface="Times New Roman" pitchFamily="18" charset="0"/>
              </a:rPr>
              <a:t>superficie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enfoca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marcas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anatómicas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superficiales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0"/>
              </a:spcBef>
              <a:defRPr/>
            </a:pPr>
            <a:r>
              <a:rPr lang="en-US" altLang="en-US" b="1" dirty="0">
                <a:cs typeface="Times New Roman" pitchFamily="18" charset="0"/>
              </a:rPr>
              <a:t>Desarrollo - </a:t>
            </a:r>
            <a:r>
              <a:rPr lang="en-US" altLang="en-US" b="1" dirty="0" err="1">
                <a:cs typeface="Times New Roman" pitchFamily="18" charset="0"/>
              </a:rPr>
              <a:t>Embriología</a:t>
            </a:r>
            <a:r>
              <a:rPr lang="en-US" altLang="en-US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estudia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cambios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durante</a:t>
            </a:r>
            <a:r>
              <a:rPr lang="en-US" altLang="en-US" dirty="0">
                <a:cs typeface="Times New Roman" pitchFamily="18" charset="0"/>
              </a:rPr>
              <a:t> el Desarrollo: (</a:t>
            </a:r>
            <a:r>
              <a:rPr lang="en-US" altLang="en-US" dirty="0" err="1">
                <a:cs typeface="Times New Roman" pitchFamily="18" charset="0"/>
              </a:rPr>
              <a:t>mórula</a:t>
            </a:r>
            <a:r>
              <a:rPr lang="en-US" altLang="en-US" dirty="0">
                <a:cs typeface="Times New Roman" pitchFamily="18" charset="0"/>
              </a:rPr>
              <a:t>, blastula, gastrula, neurula, </a:t>
            </a:r>
            <a:r>
              <a:rPr lang="en-US" altLang="en-US" dirty="0" err="1">
                <a:cs typeface="Times New Roman" pitchFamily="18" charset="0"/>
              </a:rPr>
              <a:t>embriogénesis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regeneración</a:t>
            </a:r>
            <a:r>
              <a:rPr lang="en-US" altLang="en-US" dirty="0">
                <a:cs typeface="Times New Roman" pitchFamily="18" charset="0"/>
              </a:rPr>
              <a:t>)</a:t>
            </a:r>
            <a:endParaRPr lang="en-US" altLang="en-US" sz="2400" dirty="0"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4F6BD4-6379-DB4C-908A-DA4F27102414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9144000" cy="118872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214E9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1.1a Anatomía: Detalles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048676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Punto de vista </a:t>
            </a:r>
            <a:r>
              <a:rPr lang="en-US" dirty="0" err="1"/>
              <a:t>clínico</a:t>
            </a:r>
            <a:r>
              <a:rPr lang="en-US" dirty="0"/>
              <a:t>: </a:t>
            </a:r>
            <a:r>
              <a:rPr lang="en-US" dirty="0" err="1"/>
              <a:t>Método</a:t>
            </a:r>
            <a:r>
              <a:rPr lang="en-US" dirty="0"/>
              <a:t> </a:t>
            </a:r>
            <a:r>
              <a:rPr lang="en-US" dirty="0" err="1"/>
              <a:t>Científico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64880" cy="530352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Para un </a:t>
            </a:r>
            <a:r>
              <a:rPr lang="en-US" altLang="en-US" dirty="0" err="1">
                <a:cs typeface="Times New Roman" pitchFamily="18" charset="0"/>
              </a:rPr>
              <a:t>diagnóstico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Examinar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entrevistar</a:t>
            </a:r>
            <a:r>
              <a:rPr lang="en-US" altLang="en-US" dirty="0">
                <a:cs typeface="Times New Roman" pitchFamily="18" charset="0"/>
              </a:rPr>
              <a:t> al </a:t>
            </a:r>
            <a:r>
              <a:rPr lang="en-US" altLang="en-US" dirty="0" err="1">
                <a:cs typeface="Times New Roman" pitchFamily="18" charset="0"/>
              </a:rPr>
              <a:t>pte</a:t>
            </a:r>
            <a:r>
              <a:rPr lang="en-US" altLang="en-US" dirty="0">
                <a:cs typeface="Times New Roman" pitchFamily="18" charset="0"/>
              </a:rPr>
              <a:t>: </a:t>
            </a:r>
            <a:r>
              <a:rPr lang="en-US" altLang="en-US" dirty="0" err="1">
                <a:cs typeface="Times New Roman" pitchFamily="18" charset="0"/>
              </a:rPr>
              <a:t>recopilar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datos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Historia, </a:t>
            </a:r>
            <a:r>
              <a:rPr lang="en-US" altLang="en-US" dirty="0" err="1">
                <a:cs typeface="Times New Roman" pitchFamily="18" charset="0"/>
              </a:rPr>
              <a:t>quejas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vitales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familia</a:t>
            </a:r>
            <a:r>
              <a:rPr lang="en-US" altLang="en-US" dirty="0">
                <a:cs typeface="Times New Roman" pitchFamily="18" charset="0"/>
              </a:rPr>
              <a:t>, 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Hipótesis</a:t>
            </a:r>
            <a:r>
              <a:rPr lang="en-US" altLang="en-US" dirty="0">
                <a:cs typeface="Times New Roman" pitchFamily="18" charset="0"/>
              </a:rPr>
              <a:t> (</a:t>
            </a:r>
            <a:r>
              <a:rPr lang="en-US" altLang="en-US" dirty="0" err="1">
                <a:cs typeface="Times New Roman" pitchFamily="18" charset="0"/>
              </a:rPr>
              <a:t>diagnóstico</a:t>
            </a:r>
            <a:r>
              <a:rPr lang="en-US" altLang="en-US" dirty="0">
                <a:cs typeface="Times New Roman" pitchFamily="18" charset="0"/>
              </a:rPr>
              <a:t>) </a:t>
            </a:r>
            <a:r>
              <a:rPr lang="en-US" altLang="en-US" dirty="0" err="1">
                <a:cs typeface="Times New Roman" pitchFamily="18" charset="0"/>
              </a:rPr>
              <a:t>inicial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Ordenar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examenes</a:t>
            </a:r>
            <a:r>
              <a:rPr lang="en-US" altLang="en-US" dirty="0">
                <a:cs typeface="Times New Roman" pitchFamily="18" charset="0"/>
              </a:rPr>
              <a:t> – (</a:t>
            </a:r>
            <a:r>
              <a:rPr lang="en-US" altLang="en-US" dirty="0" err="1">
                <a:cs typeface="Times New Roman" pitchFamily="18" charset="0"/>
              </a:rPr>
              <a:t>experimentos</a:t>
            </a:r>
            <a:r>
              <a:rPr lang="en-US" altLang="en-US" dirty="0">
                <a:cs typeface="Times New Roman" pitchFamily="18" charset="0"/>
              </a:rPr>
              <a:t>)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Análisis</a:t>
            </a:r>
            <a:r>
              <a:rPr lang="en-US" altLang="en-US" dirty="0">
                <a:cs typeface="Times New Roman" pitchFamily="18" charset="0"/>
              </a:rPr>
              <a:t>: </a:t>
            </a:r>
            <a:r>
              <a:rPr lang="en-US" altLang="en-US" dirty="0" err="1">
                <a:cs typeface="Times New Roman" pitchFamily="18" charset="0"/>
              </a:rPr>
              <a:t>confirma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rechaza</a:t>
            </a:r>
            <a:r>
              <a:rPr lang="en-US" altLang="en-US" dirty="0">
                <a:cs typeface="Times New Roman" pitchFamily="18" charset="0"/>
              </a:rPr>
              <a:t>, o </a:t>
            </a:r>
            <a:r>
              <a:rPr lang="en-US" altLang="en-US" dirty="0" err="1">
                <a:cs typeface="Times New Roman" pitchFamily="18" charset="0"/>
              </a:rPr>
              <a:t>modifica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diagnóstico</a:t>
            </a:r>
            <a:endParaRPr lang="en-US" altLang="en-US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Mas </a:t>
            </a:r>
            <a:r>
              <a:rPr lang="en-US" altLang="en-US" dirty="0" err="1">
                <a:cs typeface="Times New Roman" pitchFamily="18" charset="0"/>
              </a:rPr>
              <a:t>pruebas</a:t>
            </a:r>
            <a:r>
              <a:rPr lang="en-US" altLang="en-US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Diagnóstico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definitivo</a:t>
            </a:r>
            <a:r>
              <a:rPr lang="en-US" altLang="en-US" dirty="0">
                <a:cs typeface="Times New Roman" pitchFamily="18" charset="0"/>
              </a:rPr>
              <a:t> o final</a:t>
            </a:r>
          </a:p>
        </p:txBody>
      </p:sp>
    </p:spTree>
    <p:extLst>
      <p:ext uri="{BB962C8B-B14F-4D97-AF65-F5344CB8AC3E}">
        <p14:creationId xmlns:p14="http://schemas.microsoft.com/office/powerpoint/2010/main" val="16250630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1.7 Homeostasis, </a:t>
            </a:r>
            <a:r>
              <a:rPr lang="en-US" dirty="0" err="1"/>
              <a:t>Salud</a:t>
            </a:r>
            <a:r>
              <a:rPr lang="en-US" dirty="0"/>
              <a:t> y enfermedad</a:t>
            </a:r>
            <a:r>
              <a:rPr lang="en-US" sz="1500" dirty="0"/>
              <a:t>1 2</a:t>
            </a:r>
            <a:endParaRPr lang="en-US" sz="1500" b="0" dirty="0"/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12480" cy="530352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en-US" sz="3000" dirty="0" err="1">
                <a:cs typeface="Times New Roman" pitchFamily="18" charset="0"/>
              </a:rPr>
              <a:t>Drogas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afectan</a:t>
            </a:r>
            <a:r>
              <a:rPr lang="en-US" altLang="en-US" sz="3000" dirty="0">
                <a:cs typeface="Times New Roman" pitchFamily="18" charset="0"/>
              </a:rPr>
              <a:t> homeostasis de </a:t>
            </a:r>
            <a:r>
              <a:rPr lang="en-US" altLang="en-US" sz="3000" dirty="0" err="1">
                <a:cs typeface="Times New Roman" pitchFamily="18" charset="0"/>
              </a:rPr>
              <a:t>otros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sistemas</a:t>
            </a:r>
            <a:r>
              <a:rPr lang="en-US" altLang="en-US" sz="3000" dirty="0">
                <a:cs typeface="Times New Roman" pitchFamily="18" charset="0"/>
              </a:rPr>
              <a:t> </a:t>
            </a: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600" dirty="0">
                <a:cs typeface="Times New Roman" pitchFamily="18" charset="0"/>
              </a:rPr>
              <a:t>Depression – </a:t>
            </a:r>
            <a:r>
              <a:rPr lang="en-US" altLang="en-US" sz="2600" dirty="0" err="1">
                <a:cs typeface="Times New Roman" pitchFamily="18" charset="0"/>
              </a:rPr>
              <a:t>bajos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niveles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serotonina</a:t>
            </a:r>
            <a:endParaRPr lang="en-US" altLang="en-US" sz="26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600" dirty="0">
                <a:cs typeface="Times New Roman" pitchFamily="18" charset="0"/>
              </a:rPr>
              <a:t>SSRI – </a:t>
            </a:r>
            <a:r>
              <a:rPr lang="en-US" altLang="en-US" sz="2600" dirty="0" err="1">
                <a:cs typeface="Times New Roman" pitchFamily="18" charset="0"/>
              </a:rPr>
              <a:t>bloquean</a:t>
            </a:r>
            <a:r>
              <a:rPr lang="en-US" altLang="en-US" sz="2600" dirty="0">
                <a:cs typeface="Times New Roman" pitchFamily="18" charset="0"/>
              </a:rPr>
              <a:t> o </a:t>
            </a:r>
            <a:r>
              <a:rPr lang="en-US" altLang="en-US" sz="2600" dirty="0" err="1">
                <a:cs typeface="Times New Roman" pitchFamily="18" charset="0"/>
              </a:rPr>
              <a:t>reducen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reabsorcion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serotonina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sinapsis</a:t>
            </a:r>
            <a:r>
              <a:rPr lang="en-US" altLang="en-US" sz="2600" dirty="0">
                <a:cs typeface="Times New Roman" pitchFamily="18" charset="0"/>
              </a:rPr>
              <a:t> cerebral, mas </a:t>
            </a:r>
            <a:r>
              <a:rPr lang="en-US" altLang="en-US" sz="2600" dirty="0" err="1">
                <a:cs typeface="Times New Roman" pitchFamily="18" charset="0"/>
              </a:rPr>
              <a:t>serotonina</a:t>
            </a:r>
            <a:r>
              <a:rPr lang="en-US" altLang="en-US" sz="2600" dirty="0">
                <a:cs typeface="Times New Roman" pitchFamily="18" charset="0"/>
              </a:rPr>
              <a:t>, por mas </a:t>
            </a:r>
            <a:r>
              <a:rPr lang="en-US" altLang="en-US" sz="2600" dirty="0" err="1">
                <a:cs typeface="Times New Roman" pitchFamily="18" charset="0"/>
              </a:rPr>
              <a:t>tiempo</a:t>
            </a:r>
            <a:r>
              <a:rPr lang="en-US" altLang="en-US" sz="2600" dirty="0">
                <a:cs typeface="Times New Roman" pitchFamily="18" charset="0"/>
              </a:rPr>
              <a:t> major mood, no </a:t>
            </a:r>
            <a:r>
              <a:rPr lang="en-US" altLang="en-US" sz="2600" dirty="0" err="1">
                <a:cs typeface="Times New Roman" pitchFamily="18" charset="0"/>
              </a:rPr>
              <a:t>depresión</a:t>
            </a:r>
            <a:endParaRPr lang="en-US" altLang="en-US" sz="2600" dirty="0">
              <a:cs typeface="Times New Roman" pitchFamily="18" charset="0"/>
            </a:endParaRPr>
          </a:p>
          <a:p>
            <a:pPr lvl="1" indent="-347472">
              <a:spcBef>
                <a:spcPts val="600"/>
              </a:spcBef>
              <a:defRPr/>
            </a:pPr>
            <a:r>
              <a:rPr lang="en-US" altLang="en-US" sz="2600" dirty="0" err="1">
                <a:cs typeface="Times New Roman" pitchFamily="18" charset="0"/>
              </a:rPr>
              <a:t>Efectos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secundarios</a:t>
            </a:r>
            <a:r>
              <a:rPr lang="en-US" altLang="en-US" sz="2600" dirty="0">
                <a:cs typeface="Times New Roman" pitchFamily="18" charset="0"/>
              </a:rPr>
              <a:t> de  SSRIs  </a:t>
            </a:r>
          </a:p>
          <a:p>
            <a:pPr lvl="2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Serotonina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tambien</a:t>
            </a:r>
            <a:r>
              <a:rPr lang="en-US" altLang="en-US" dirty="0">
                <a:cs typeface="Times New Roman" pitchFamily="18" charset="0"/>
              </a:rPr>
              <a:t> se </a:t>
            </a:r>
            <a:r>
              <a:rPr lang="en-US" altLang="en-US" dirty="0" err="1">
                <a:cs typeface="Times New Roman" pitchFamily="18" charset="0"/>
              </a:rPr>
              <a:t>usa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sistema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nervioso</a:t>
            </a:r>
            <a:r>
              <a:rPr lang="en-US" altLang="en-US" dirty="0">
                <a:cs typeface="Times New Roman" pitchFamily="18" charset="0"/>
              </a:rPr>
              <a:t> del GI</a:t>
            </a:r>
          </a:p>
          <a:p>
            <a:pPr lvl="2" indent="-347472">
              <a:spcBef>
                <a:spcPts val="600"/>
              </a:spcBef>
              <a:defRPr/>
            </a:pPr>
            <a:r>
              <a:rPr lang="en-US" altLang="en-US" dirty="0">
                <a:cs typeface="Times New Roman" pitchFamily="18" charset="0"/>
              </a:rPr>
              <a:t>SSRI </a:t>
            </a:r>
            <a:r>
              <a:rPr lang="en-US" altLang="en-US" dirty="0" err="1">
                <a:cs typeface="Times New Roman" pitchFamily="18" charset="0"/>
              </a:rPr>
              <a:t>hacen</a:t>
            </a:r>
            <a:r>
              <a:rPr lang="en-US" altLang="en-US" dirty="0">
                <a:cs typeface="Times New Roman" pitchFamily="18" charset="0"/>
              </a:rPr>
              <a:t> que el GI sea mas </a:t>
            </a:r>
            <a:r>
              <a:rPr lang="en-US" altLang="en-US" dirty="0" err="1">
                <a:cs typeface="Times New Roman" pitchFamily="18" charset="0"/>
              </a:rPr>
              <a:t>exitable</a:t>
            </a:r>
            <a:endParaRPr lang="en-US" altLang="en-US" dirty="0">
              <a:cs typeface="Times New Roman" pitchFamily="18" charset="0"/>
            </a:endParaRPr>
          </a:p>
          <a:p>
            <a:pPr lvl="2" indent="-347472">
              <a:spcBef>
                <a:spcPts val="600"/>
              </a:spcBef>
              <a:defRPr/>
            </a:pPr>
            <a:r>
              <a:rPr lang="en-US" altLang="en-US" dirty="0" err="1">
                <a:cs typeface="Times New Roman" pitchFamily="18" charset="0"/>
              </a:rPr>
              <a:t>Náuseas</a:t>
            </a:r>
            <a:r>
              <a:rPr lang="en-US" altLang="en-US" dirty="0">
                <a:cs typeface="Times New Roman" pitchFamily="18" charset="0"/>
              </a:rPr>
              <a:t> y </a:t>
            </a:r>
            <a:r>
              <a:rPr lang="en-US" altLang="en-US" dirty="0" err="1">
                <a:cs typeface="Times New Roman" pitchFamily="18" charset="0"/>
              </a:rPr>
              <a:t>vómitos</a:t>
            </a:r>
            <a:r>
              <a:rPr lang="en-US" altLang="en-US" dirty="0"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577506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>
            <a:extLst>
              <a:ext uri="{FF2B5EF4-FFF2-40B4-BE49-F238E27FC236}">
                <a16:creationId xmlns:a16="http://schemas.microsoft.com/office/drawing/2014/main" id="{A19D98F4-56B8-D546-A08E-CE17E9E46A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0"/>
            <a:ext cx="8589963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2400" b="1">
                <a:latin typeface="Arial" panose="020B0604020202020204" pitchFamily="34" charset="0"/>
                <a:ea typeface="ＭＳ Ｐゴシック" panose="020B0600070205080204" pitchFamily="34" charset="-128"/>
              </a:rPr>
              <a:t>Table 1-1 The Roles of Organ Systems in Homeostatic Regulation.</a:t>
            </a:r>
          </a:p>
        </p:txBody>
      </p:sp>
      <p:pic>
        <p:nvPicPr>
          <p:cNvPr id="103426" name="Picture 1">
            <a:extLst>
              <a:ext uri="{FF2B5EF4-FFF2-40B4-BE49-F238E27FC236}">
                <a16:creationId xmlns:a16="http://schemas.microsoft.com/office/drawing/2014/main" id="{44745B5D-6385-304E-B94E-C3D8D4DF5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>
            <a:fillRect/>
          </a:stretch>
        </p:blipFill>
        <p:spPr bwMode="auto">
          <a:xfrm>
            <a:off x="152400" y="990600"/>
            <a:ext cx="88852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29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080"/>
          </a:xfrm>
        </p:spPr>
        <p:txBody>
          <a:bodyPr/>
          <a:lstStyle/>
          <a:p>
            <a:r>
              <a:rPr lang="en-US" dirty="0"/>
              <a:t>Punto de vista </a:t>
            </a:r>
            <a:r>
              <a:rPr lang="en-US" dirty="0" err="1"/>
              <a:t>clínico</a:t>
            </a:r>
            <a:r>
              <a:rPr lang="en-US" dirty="0"/>
              <a:t>: </a:t>
            </a:r>
            <a:r>
              <a:rPr lang="en-US" dirty="0" err="1"/>
              <a:t>Imágenes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1232" y="762000"/>
            <a:ext cx="1978360" cy="457200"/>
          </a:xfrm>
        </p:spPr>
        <p:txBody>
          <a:bodyPr/>
          <a:lstStyle/>
          <a:p>
            <a:pPr algn="ctr"/>
            <a:r>
              <a:rPr lang="en-US" sz="2000" dirty="0"/>
              <a:t>Radiography</a:t>
            </a:r>
          </a:p>
        </p:txBody>
      </p:sp>
      <p:pic>
        <p:nvPicPr>
          <p:cNvPr id="22" name="Picture 3" descr="Image of radiography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 bwMode="auto">
          <a:xfrm>
            <a:off x="241506" y="1333500"/>
            <a:ext cx="2097812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idx="14"/>
          </p:nvPr>
        </p:nvSpPr>
        <p:spPr>
          <a:xfrm>
            <a:off x="2743200" y="762000"/>
            <a:ext cx="3200400" cy="457200"/>
          </a:xfrm>
        </p:spPr>
        <p:txBody>
          <a:bodyPr/>
          <a:lstStyle/>
          <a:p>
            <a:pPr algn="ctr"/>
            <a:r>
              <a:rPr lang="en-US" sz="2000" dirty="0"/>
              <a:t>Computed Tomography (CT)</a:t>
            </a:r>
          </a:p>
        </p:txBody>
      </p:sp>
      <p:pic>
        <p:nvPicPr>
          <p:cNvPr id="23" name="Picture 5" descr="Image of computed tomography"/>
          <p:cNvPicPr>
            <a:picLocks noGrp="1" noChangeAspect="1"/>
          </p:cNvPicPr>
          <p:nvPr>
            <p:ph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6"/>
          <a:stretch/>
        </p:blipFill>
        <p:spPr bwMode="auto">
          <a:xfrm>
            <a:off x="3377207" y="1333500"/>
            <a:ext cx="193238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6"/>
          <p:cNvSpPr>
            <a:spLocks noGrp="1"/>
          </p:cNvSpPr>
          <p:nvPr>
            <p:ph idx="16"/>
          </p:nvPr>
        </p:nvSpPr>
        <p:spPr>
          <a:xfrm>
            <a:off x="6096000" y="609600"/>
            <a:ext cx="2667000" cy="640080"/>
          </a:xfrm>
        </p:spPr>
        <p:txBody>
          <a:bodyPr/>
          <a:lstStyle/>
          <a:p>
            <a:pPr algn="ctr"/>
            <a:r>
              <a:rPr lang="en-US" sz="2000" dirty="0"/>
              <a:t>Magnetic Resonance Imaging (MRI)</a:t>
            </a:r>
          </a:p>
        </p:txBody>
      </p:sp>
      <p:pic>
        <p:nvPicPr>
          <p:cNvPr id="24" name="Picture 7" descr="Image of magnetic resonance imaging"/>
          <p:cNvPicPr>
            <a:picLocks noGrp="1" noChangeAspect="1" noChangeArrowheads="1"/>
          </p:cNvPicPr>
          <p:nvPr>
            <p:ph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"/>
          <a:stretch/>
        </p:blipFill>
        <p:spPr bwMode="auto">
          <a:xfrm>
            <a:off x="6435342" y="1333500"/>
            <a:ext cx="1988316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8"/>
          <p:cNvSpPr>
            <a:spLocks noGrp="1"/>
          </p:cNvSpPr>
          <p:nvPr>
            <p:ph idx="20"/>
          </p:nvPr>
        </p:nvSpPr>
        <p:spPr>
          <a:xfrm>
            <a:off x="669499" y="4130040"/>
            <a:ext cx="1554480" cy="365760"/>
          </a:xfrm>
        </p:spPr>
        <p:txBody>
          <a:bodyPr/>
          <a:lstStyle/>
          <a:p>
            <a:pPr algn="ctr"/>
            <a:r>
              <a:rPr lang="en-US" sz="2000" dirty="0" err="1"/>
              <a:t>Sonography</a:t>
            </a:r>
            <a:endParaRPr lang="en-US" sz="2000" dirty="0"/>
          </a:p>
        </p:txBody>
      </p:sp>
      <p:pic>
        <p:nvPicPr>
          <p:cNvPr id="25" name="Picture 9" descr="Image of sonography"/>
          <p:cNvPicPr>
            <a:picLocks noGrp="1" noChangeAspect="1" noChangeArrowheads="1"/>
          </p:cNvPicPr>
          <p:nvPr>
            <p:ph idx="2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"/>
          <a:stretch/>
        </p:blipFill>
        <p:spPr bwMode="auto">
          <a:xfrm>
            <a:off x="304800" y="4526280"/>
            <a:ext cx="2283879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10"/>
          <p:cNvSpPr>
            <a:spLocks noGrp="1"/>
          </p:cNvSpPr>
          <p:nvPr>
            <p:ph idx="22"/>
          </p:nvPr>
        </p:nvSpPr>
        <p:spPr>
          <a:xfrm>
            <a:off x="2819400" y="3764280"/>
            <a:ext cx="2209800" cy="731520"/>
          </a:xfrm>
        </p:spPr>
        <p:txBody>
          <a:bodyPr/>
          <a:lstStyle/>
          <a:p>
            <a:pPr algn="ctr"/>
            <a:r>
              <a:rPr lang="en-US" sz="2000" dirty="0"/>
              <a:t>Digital Subtraction Angiography (DSA)</a:t>
            </a:r>
          </a:p>
        </p:txBody>
      </p:sp>
      <p:pic>
        <p:nvPicPr>
          <p:cNvPr id="26" name="Picture 11" descr="Image of digital subtraction angiography"/>
          <p:cNvPicPr>
            <a:picLocks noGrp="1" noChangeAspect="1" noChangeArrowheads="1"/>
          </p:cNvPicPr>
          <p:nvPr>
            <p:ph idx="2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 bwMode="auto">
          <a:xfrm>
            <a:off x="3220416" y="4526280"/>
            <a:ext cx="1407768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12"/>
          <p:cNvSpPr>
            <a:spLocks noGrp="1"/>
          </p:cNvSpPr>
          <p:nvPr>
            <p:ph idx="24"/>
          </p:nvPr>
        </p:nvSpPr>
        <p:spPr>
          <a:xfrm>
            <a:off x="5105400" y="3764280"/>
            <a:ext cx="2133600" cy="731520"/>
          </a:xfrm>
        </p:spPr>
        <p:txBody>
          <a:bodyPr/>
          <a:lstStyle/>
          <a:p>
            <a:pPr algn="ctr"/>
            <a:r>
              <a:rPr lang="en-US" sz="2000" dirty="0"/>
              <a:t>Positron Emission Tomography (PET)</a:t>
            </a:r>
          </a:p>
        </p:txBody>
      </p:sp>
      <p:pic>
        <p:nvPicPr>
          <p:cNvPr id="27" name="Picture 13" descr="Image of positron emission tomography"/>
          <p:cNvPicPr>
            <a:picLocks noGrp="1" noChangeAspect="1" noChangeArrowheads="1"/>
          </p:cNvPicPr>
          <p:nvPr>
            <p:ph idx="2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 bwMode="auto">
          <a:xfrm>
            <a:off x="5361647" y="4526280"/>
            <a:ext cx="1621106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7086600" y="5715000"/>
            <a:ext cx="2011680" cy="9144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+mj-lt"/>
              </a:rPr>
              <a:t>(Top left): ©Medical Body Scans/Science Source; (Top middle): ©SIU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BioMed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Com/Custom Medical Stock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Photohandheld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; (Top right): ©Alfred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Pasieka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/Science Source; (Bottom left): ©ATL/Science Source; (Bottom middle): ©ISM/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Athenais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/Medical Images; (Bottom right): ©Hank Morgan/Science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2628242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B60000"/>
                </a:solidFill>
              </a:rPr>
              <a:t>Resumen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594360"/>
            <a:ext cx="8412480" cy="5303520"/>
          </a:xfrm>
        </p:spPr>
        <p:txBody>
          <a:bodyPr/>
          <a:lstStyle/>
          <a:p>
            <a:pPr marL="114300" lvl="1" indent="0">
              <a:lnSpc>
                <a:spcPct val="105000"/>
              </a:lnSpc>
              <a:buNone/>
            </a:pPr>
            <a:r>
              <a:rPr lang="es-ES_tradnl" altLang="en-US" dirty="0">
                <a:ea typeface="ＭＳ Ｐゴシック" panose="020B0600070205080204" pitchFamily="34" charset="-128"/>
              </a:rPr>
              <a:t>Recordar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Definiciones 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Niveles de organización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Sistemas, órganos y funciones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Integración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Homeostasis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Retroalimentación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Terminología anatómica: planos, cuadrantes, regiones</a:t>
            </a:r>
          </a:p>
          <a:p>
            <a:pPr lvl="1">
              <a:lnSpc>
                <a:spcPct val="105000"/>
              </a:lnSpc>
            </a:pPr>
            <a:r>
              <a:rPr lang="es-ES_tradnl" altLang="en-US" dirty="0">
                <a:ea typeface="ＭＳ Ｐゴシック" panose="020B0600070205080204" pitchFamily="34" charset="-128"/>
              </a:rPr>
              <a:t>Cavidades</a:t>
            </a:r>
          </a:p>
        </p:txBody>
      </p:sp>
    </p:spTree>
    <p:extLst>
      <p:ext uri="{BB962C8B-B14F-4D97-AF65-F5344CB8AC3E}">
        <p14:creationId xmlns:p14="http://schemas.microsoft.com/office/powerpoint/2010/main" val="310398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>
              <a:defRPr/>
            </a:pPr>
            <a:r>
              <a:rPr lang="en-US" altLang="en-US" dirty="0" err="1">
                <a:cs typeface="Times New Roman" pitchFamily="18" charset="0"/>
              </a:rPr>
              <a:t>Anatomía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diagnóstico</a:t>
            </a:r>
            <a:r>
              <a:rPr lang="en-US" altLang="en-US" dirty="0">
                <a:cs typeface="Times New Roman" pitchFamily="18" charset="0"/>
              </a:rPr>
              <a:t>: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b="1" dirty="0" err="1">
                <a:cs typeface="Times New Roman" pitchFamily="18" charset="0"/>
              </a:rPr>
              <a:t>Patológica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examina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cambios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estructurales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relacionados</a:t>
            </a:r>
            <a:r>
              <a:rPr lang="en-US" altLang="en-US" dirty="0">
                <a:cs typeface="Times New Roman" pitchFamily="18" charset="0"/>
              </a:rPr>
              <a:t> a la </a:t>
            </a:r>
            <a:r>
              <a:rPr lang="en-US" altLang="en-US" dirty="0" err="1">
                <a:cs typeface="Times New Roman" pitchFamily="18" charset="0"/>
              </a:rPr>
              <a:t>enfermedad</a:t>
            </a:r>
            <a:endParaRPr lang="en-US" alt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b="1" dirty="0" err="1">
                <a:cs typeface="Times New Roman" pitchFamily="18" charset="0"/>
              </a:rPr>
              <a:t>Radiográfica</a:t>
            </a:r>
            <a:r>
              <a:rPr lang="en-US" altLang="en-US" b="1" dirty="0">
                <a:cs typeface="Times New Roman" pitchFamily="18" charset="0"/>
              </a:rPr>
              <a:t> – </a:t>
            </a:r>
            <a:r>
              <a:rPr lang="en-US" altLang="en-US" dirty="0" err="1">
                <a:cs typeface="Times New Roman" pitchFamily="18" charset="0"/>
              </a:rPr>
              <a:t>examina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estructuras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internas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visualizadas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vía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procedimientos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imágenes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966E6D-8E7D-4C46-B3BF-6C82FBAF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1.1a </a:t>
            </a:r>
            <a:r>
              <a:rPr lang="en-US" dirty="0" err="1"/>
              <a:t>Anatomía</a:t>
            </a:r>
            <a:r>
              <a:rPr lang="en-US" dirty="0"/>
              <a:t>: </a:t>
            </a:r>
            <a:r>
              <a:rPr lang="en-US" dirty="0" err="1"/>
              <a:t>Detalles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5374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1.1b </a:t>
            </a:r>
            <a:r>
              <a:rPr lang="en-US" dirty="0" err="1"/>
              <a:t>Fisiología</a:t>
            </a:r>
            <a:r>
              <a:rPr lang="en-US" dirty="0"/>
              <a:t>: </a:t>
            </a:r>
            <a:r>
              <a:rPr lang="en-US" dirty="0" err="1"/>
              <a:t>Detalles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763000" cy="5303520"/>
          </a:xfrm>
        </p:spPr>
        <p:txBody>
          <a:bodyPr/>
          <a:lstStyle/>
          <a:p>
            <a:r>
              <a:rPr lang="en-US" altLang="en-US" sz="2600" dirty="0" err="1">
                <a:cs typeface="Times New Roman" pitchFamily="18" charset="0"/>
              </a:rPr>
              <a:t>Examina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función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estructuras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corporales</a:t>
            </a:r>
            <a:r>
              <a:rPr lang="en-US" altLang="en-US" sz="2600" dirty="0">
                <a:cs typeface="Times New Roman" pitchFamily="18" charset="0"/>
              </a:rPr>
              <a:t> a </a:t>
            </a:r>
            <a:r>
              <a:rPr lang="en-US" altLang="en-US" sz="2600" dirty="0" err="1">
                <a:cs typeface="Times New Roman" pitchFamily="18" charset="0"/>
              </a:rPr>
              <a:t>nivel</a:t>
            </a:r>
            <a:r>
              <a:rPr lang="en-US" altLang="en-US" sz="2600" dirty="0">
                <a:cs typeface="Times New Roman" pitchFamily="18" charset="0"/>
              </a:rPr>
              <a:t> molecular y cellular</a:t>
            </a:r>
          </a:p>
          <a:p>
            <a:r>
              <a:rPr lang="en-US" altLang="en-US" sz="2600" dirty="0" err="1">
                <a:cs typeface="Times New Roman" pitchFamily="18" charset="0"/>
              </a:rPr>
              <a:t>Subdivisiones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200" b="1" dirty="0">
                <a:cs typeface="Times New Roman" pitchFamily="18" charset="0"/>
              </a:rPr>
              <a:t>Cardiovascular – </a:t>
            </a:r>
            <a:r>
              <a:rPr lang="en-US" altLang="en-US" sz="2200" dirty="0" err="1">
                <a:cs typeface="Times New Roman" pitchFamily="18" charset="0"/>
              </a:rPr>
              <a:t>fisiología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partes</a:t>
            </a:r>
            <a:r>
              <a:rPr lang="en-US" altLang="en-US" sz="2200" dirty="0">
                <a:cs typeface="Times New Roman" pitchFamily="18" charset="0"/>
              </a:rPr>
              <a:t> del Sistema cardiovascular; </a:t>
            </a:r>
            <a:r>
              <a:rPr lang="en-US" altLang="en-US" sz="2200" dirty="0" err="1">
                <a:cs typeface="Times New Roman" pitchFamily="18" charset="0"/>
              </a:rPr>
              <a:t>corazón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venas</a:t>
            </a:r>
            <a:r>
              <a:rPr lang="en-US" altLang="en-US" sz="2200" dirty="0">
                <a:cs typeface="Times New Roman" pitchFamily="18" charset="0"/>
              </a:rPr>
              <a:t> y </a:t>
            </a:r>
            <a:r>
              <a:rPr lang="en-US" altLang="en-US" sz="2200" dirty="0" err="1">
                <a:cs typeface="Times New Roman" pitchFamily="18" charset="0"/>
              </a:rPr>
              <a:t>arterias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200" b="1" dirty="0" err="1">
                <a:cs typeface="Times New Roman" pitchFamily="18" charset="0"/>
              </a:rPr>
              <a:t>Neurofisiología</a:t>
            </a:r>
            <a:r>
              <a:rPr lang="en-US" altLang="en-US" sz="2200" dirty="0">
                <a:cs typeface="Times New Roman" pitchFamily="18" charset="0"/>
              </a:rPr>
              <a:t> – </a:t>
            </a:r>
            <a:r>
              <a:rPr lang="en-US" altLang="en-US" sz="2200" dirty="0" err="1">
                <a:cs typeface="Times New Roman" pitchFamily="18" charset="0"/>
              </a:rPr>
              <a:t>fisiología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partes</a:t>
            </a:r>
            <a:r>
              <a:rPr lang="en-US" altLang="en-US" sz="2200" dirty="0">
                <a:cs typeface="Times New Roman" pitchFamily="18" charset="0"/>
              </a:rPr>
              <a:t> del </a:t>
            </a:r>
            <a:r>
              <a:rPr lang="en-US" altLang="en-US" sz="2200" dirty="0" err="1">
                <a:cs typeface="Times New Roman" pitchFamily="18" charset="0"/>
              </a:rPr>
              <a:t>sistema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nervioso</a:t>
            </a:r>
            <a:r>
              <a:rPr lang="en-US" altLang="en-US" sz="2200" dirty="0">
                <a:cs typeface="Times New Roman" pitchFamily="18" charset="0"/>
              </a:rPr>
              <a:t>; </a:t>
            </a:r>
            <a:r>
              <a:rPr lang="en-US" altLang="en-US" sz="2200" dirty="0" err="1">
                <a:cs typeface="Times New Roman" pitchFamily="18" charset="0"/>
              </a:rPr>
              <a:t>neuronas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nervios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receptores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200" b="1" dirty="0" err="1">
                <a:cs typeface="Times New Roman" pitchFamily="18" charset="0"/>
              </a:rPr>
              <a:t>Respiratoria</a:t>
            </a:r>
            <a:r>
              <a:rPr lang="en-US" altLang="en-US" sz="2200" b="1" dirty="0">
                <a:cs typeface="Times New Roman" pitchFamily="18" charset="0"/>
              </a:rPr>
              <a:t> -  </a:t>
            </a:r>
            <a:r>
              <a:rPr lang="en-US" altLang="en-US" sz="2200" dirty="0" err="1">
                <a:cs typeface="Times New Roman" pitchFamily="18" charset="0"/>
              </a:rPr>
              <a:t>fisiología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organos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parte</a:t>
            </a:r>
            <a:r>
              <a:rPr lang="en-US" altLang="en-US" sz="2200" dirty="0">
                <a:cs typeface="Times New Roman" pitchFamily="18" charset="0"/>
              </a:rPr>
              <a:t> del </a:t>
            </a:r>
            <a:r>
              <a:rPr lang="en-US" altLang="en-US" sz="2200" dirty="0" err="1">
                <a:cs typeface="Times New Roman" pitchFamily="18" charset="0"/>
              </a:rPr>
              <a:t>sistema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respiratorio</a:t>
            </a:r>
            <a:r>
              <a:rPr lang="en-US" altLang="en-US" sz="2200" dirty="0">
                <a:cs typeface="Times New Roman" pitchFamily="18" charset="0"/>
              </a:rPr>
              <a:t>; </a:t>
            </a:r>
            <a:r>
              <a:rPr lang="en-US" altLang="en-US" sz="2200" dirty="0" err="1">
                <a:cs typeface="Times New Roman" pitchFamily="18" charset="0"/>
              </a:rPr>
              <a:t>pulmones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alveólos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ácido</a:t>
            </a:r>
            <a:r>
              <a:rPr lang="en-US" altLang="en-US" sz="2200" dirty="0">
                <a:cs typeface="Times New Roman" pitchFamily="18" charset="0"/>
              </a:rPr>
              <a:t> base</a:t>
            </a:r>
          </a:p>
          <a:p>
            <a:pPr lvl="1">
              <a:spcBef>
                <a:spcPts val="600"/>
              </a:spcBef>
            </a:pPr>
            <a:r>
              <a:rPr lang="en-US" altLang="en-US" sz="2200" b="1" dirty="0" err="1">
                <a:cs typeface="Times New Roman" pitchFamily="18" charset="0"/>
              </a:rPr>
              <a:t>Reproductiva</a:t>
            </a:r>
            <a:r>
              <a:rPr lang="en-US" altLang="en-US" sz="2200" b="1" dirty="0">
                <a:cs typeface="Times New Roman" pitchFamily="18" charset="0"/>
              </a:rPr>
              <a:t> -  </a:t>
            </a:r>
            <a:r>
              <a:rPr lang="en-US" altLang="en-US" sz="2200" dirty="0" err="1">
                <a:cs typeface="Times New Roman" pitchFamily="18" charset="0"/>
              </a:rPr>
              <a:t>fisiología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partes</a:t>
            </a:r>
            <a:r>
              <a:rPr lang="en-US" altLang="en-US" sz="2200" dirty="0">
                <a:cs typeface="Times New Roman" pitchFamily="18" charset="0"/>
              </a:rPr>
              <a:t> del </a:t>
            </a:r>
            <a:r>
              <a:rPr lang="en-US" altLang="en-US" sz="2200" dirty="0" err="1">
                <a:cs typeface="Times New Roman" pitchFamily="18" charset="0"/>
              </a:rPr>
              <a:t>istema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reproductivo</a:t>
            </a:r>
            <a:r>
              <a:rPr lang="en-US" altLang="en-US" sz="2200" dirty="0">
                <a:cs typeface="Times New Roman" pitchFamily="18" charset="0"/>
              </a:rPr>
              <a:t>; </a:t>
            </a:r>
            <a:r>
              <a:rPr lang="en-US" altLang="en-US" sz="2200" dirty="0" err="1">
                <a:cs typeface="Times New Roman" pitchFamily="18" charset="0"/>
              </a:rPr>
              <a:t>órganos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hormonas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200" b="1" dirty="0" err="1">
                <a:cs typeface="Times New Roman" pitchFamily="18" charset="0"/>
              </a:rPr>
              <a:t>Pathofisiología</a:t>
            </a:r>
            <a:r>
              <a:rPr lang="en-US" altLang="en-US" sz="2200" b="1" dirty="0">
                <a:cs typeface="Times New Roman" pitchFamily="18" charset="0"/>
              </a:rPr>
              <a:t> -  </a:t>
            </a:r>
            <a:r>
              <a:rPr lang="en-US" altLang="en-US" sz="2200" dirty="0" err="1">
                <a:cs typeface="Times New Roman" pitchFamily="18" charset="0"/>
              </a:rPr>
              <a:t>fisiología</a:t>
            </a:r>
            <a:r>
              <a:rPr lang="en-US" altLang="en-US" sz="2200" dirty="0">
                <a:cs typeface="Times New Roman" pitchFamily="18" charset="0"/>
              </a:rPr>
              <a:t> del </a:t>
            </a:r>
            <a:r>
              <a:rPr lang="en-US" altLang="en-US" sz="2200" dirty="0" err="1">
                <a:cs typeface="Times New Roman" pitchFamily="18" charset="0"/>
              </a:rPr>
              <a:t>mecanismo</a:t>
            </a:r>
            <a:r>
              <a:rPr lang="en-US" altLang="en-US" sz="2200" dirty="0">
                <a:cs typeface="Times New Roman" pitchFamily="18" charset="0"/>
              </a:rPr>
              <a:t> de la </a:t>
            </a:r>
            <a:r>
              <a:rPr lang="en-US" altLang="en-US" sz="2200" dirty="0" err="1">
                <a:cs typeface="Times New Roman" pitchFamily="18" charset="0"/>
              </a:rPr>
              <a:t>enfermedad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91507"/>
      </p:ext>
    </p:extLst>
  </p:cSld>
  <p:clrMapOvr>
    <a:masterClrMapping/>
  </p:clrMapOvr>
</p:sld>
</file>

<file path=ppt/theme/theme1.xml><?xml version="1.0" encoding="utf-8"?>
<a:theme xmlns:a="http://schemas.openxmlformats.org/drawingml/2006/main" name="FIRST, BREAK, LAST slides 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FIRST, BREAK, LAST slide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in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ed bar footer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LAIN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FOOTER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UE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lain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Red Bar Footer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MHHE_Accessible_PPT_Template-v4</Template>
  <TotalTime>3979</TotalTime>
  <Words>3012</Words>
  <Application>Microsoft Macintosh PowerPoint</Application>
  <PresentationFormat>On-screen Show (4:3)</PresentationFormat>
  <Paragraphs>707</Paragraphs>
  <Slides>74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Arial</vt:lpstr>
      <vt:lpstr>Arial Black</vt:lpstr>
      <vt:lpstr>ArumSans Bold</vt:lpstr>
      <vt:lpstr>ArumSans Lt</vt:lpstr>
      <vt:lpstr>ArumSans Regular</vt:lpstr>
      <vt:lpstr>Calibri</vt:lpstr>
      <vt:lpstr>Times</vt:lpstr>
      <vt:lpstr>Times New Roman</vt:lpstr>
      <vt:lpstr>Vectipede Rg</vt:lpstr>
      <vt:lpstr>Wingdings</vt:lpstr>
      <vt:lpstr>FIRST, BREAK, LAST slides </vt:lpstr>
      <vt:lpstr>Alternate FIRST, BREAK, LAST slides</vt:lpstr>
      <vt:lpstr>Plain BODY/MAIN CONTENT</vt:lpstr>
      <vt:lpstr>Red bar footer BODY/MAIN CONTENT</vt:lpstr>
      <vt:lpstr>PLAIN Section Divider, Quotes, Callouts</vt:lpstr>
      <vt:lpstr>RED FOOTER Section Divider, Quotes, Callouts</vt:lpstr>
      <vt:lpstr>BLUE Section Divider, Quotes, Callouts</vt:lpstr>
      <vt:lpstr>Plain_APPENDIX</vt:lpstr>
      <vt:lpstr>Red Bar Footer_APPENDIX</vt:lpstr>
      <vt:lpstr>Anatomy &amp; Physiology  AN INTEGRATIVE APPROACH  Third Edition</vt:lpstr>
      <vt:lpstr>1.1 Anatomía  y Fisiología OBJETIVOS</vt:lpstr>
      <vt:lpstr>Objetivos</vt:lpstr>
      <vt:lpstr>Objetivos</vt:lpstr>
      <vt:lpstr>1.1 Anatomía and Fisiología 1</vt:lpstr>
      <vt:lpstr>1.1a Anatomía: Detalles</vt:lpstr>
      <vt:lpstr>PowerPoint Presentation</vt:lpstr>
      <vt:lpstr>1.1a Anatomía: Detalles</vt:lpstr>
      <vt:lpstr>1.1b Fisiología: Detalles</vt:lpstr>
      <vt:lpstr>1.2 Anatomía y Fisiología - Integración</vt:lpstr>
      <vt:lpstr>Que sabemos?</vt:lpstr>
      <vt:lpstr>1.4a Características de la vida</vt:lpstr>
      <vt:lpstr>1.4a Características de la vida</vt:lpstr>
      <vt:lpstr>1.4b Niveles de Organización</vt:lpstr>
      <vt:lpstr>Niveles de Organizción</vt:lpstr>
      <vt:lpstr>1.4c Sistemas de Organos</vt:lpstr>
      <vt:lpstr>Sistemas de Organos 1</vt:lpstr>
      <vt:lpstr>Sistemas de Organos 1</vt:lpstr>
      <vt:lpstr>Sistemas de Organos 1</vt:lpstr>
      <vt:lpstr>Sistemas de Organos 2</vt:lpstr>
      <vt:lpstr>Sistemas de Organos 2</vt:lpstr>
      <vt:lpstr>Sistemas de Organos 2</vt:lpstr>
      <vt:lpstr>Sistemas de Organos 3</vt:lpstr>
      <vt:lpstr>Sistemas de Organos 3</vt:lpstr>
      <vt:lpstr>Sistemas de Organos 3</vt:lpstr>
      <vt:lpstr>Sistemas de Organos 3</vt:lpstr>
      <vt:lpstr>Sistemas de Organos 3</vt:lpstr>
      <vt:lpstr>Sistemas de Organos 3</vt:lpstr>
      <vt:lpstr>Que sabemos?</vt:lpstr>
      <vt:lpstr>1.5a Posición Anatómica</vt:lpstr>
      <vt:lpstr>1.5b Secciones y Planos 1</vt:lpstr>
      <vt:lpstr>1.5b Secciones y Planos 2</vt:lpstr>
      <vt:lpstr>Posición Anatomica y Planos Corporales</vt:lpstr>
      <vt:lpstr>Secciones de una estructura 3D</vt:lpstr>
      <vt:lpstr>1.5c Direcciones Anatómicas</vt:lpstr>
      <vt:lpstr>Terminos Direccionales</vt:lpstr>
      <vt:lpstr>Terminos Direccionales</vt:lpstr>
      <vt:lpstr>1.5d Anatomía Regional</vt:lpstr>
      <vt:lpstr>Términos Regionales – Vista Anterior</vt:lpstr>
      <vt:lpstr>Términos Regionales – Vista Posterior</vt:lpstr>
      <vt:lpstr>1.5e Membranas y Cavidades Corporales1</vt:lpstr>
      <vt:lpstr>Membranas y Cavidades Corporales1</vt:lpstr>
      <vt:lpstr>1.5e Membranas y Cavidades Corporales1 3</vt:lpstr>
      <vt:lpstr>Membranas y Cavidades Corporales1</vt:lpstr>
      <vt:lpstr>Cavidades Corporales</vt:lpstr>
      <vt:lpstr>1.5e Membranas y Cavidades Corporales15</vt:lpstr>
      <vt:lpstr>1.5e Membranas y Cavidades Corporales16</vt:lpstr>
      <vt:lpstr>Membranas y Cavidades Corporales1</vt:lpstr>
      <vt:lpstr>Membranas Serosas: cavidad torácica</vt:lpstr>
      <vt:lpstr>1.5e Membranas y Cavidades Corporales1 8</vt:lpstr>
      <vt:lpstr>1.5e Membranas y Cavidades Corporales19</vt:lpstr>
      <vt:lpstr>Membranas Serosas en la cavidad Abdominopélvica 2</vt:lpstr>
      <vt:lpstr>1.5f Regiones y Cuadrantes Abdominopelvicos1</vt:lpstr>
      <vt:lpstr>1.5f Regiones y Cuadrantes Abdominopelvicos12</vt:lpstr>
      <vt:lpstr>1.5f Regiones y Cuadrantes Abdominopélvicos13</vt:lpstr>
      <vt:lpstr>Que sabemos?</vt:lpstr>
      <vt:lpstr>1.6 Homeostasis: Estabilidad de ambiente interno</vt:lpstr>
      <vt:lpstr>1.6a Componentes</vt:lpstr>
      <vt:lpstr>Mecanismo de Control Homeostatico </vt:lpstr>
      <vt:lpstr>Figure 1-2 The Control of Room Temperature.</vt:lpstr>
      <vt:lpstr>1.6b Homeostasis: Retroalimentación negativa</vt:lpstr>
      <vt:lpstr>Figure 1-3 Negative Feedback: Control of Body Temperature.</vt:lpstr>
      <vt:lpstr>1.6c Homeostasis Retroalimentacion Positiva</vt:lpstr>
      <vt:lpstr>Positive Feedback</vt:lpstr>
      <vt:lpstr>Figure 1-4 Positive Feedback: Blood Clotting.</vt:lpstr>
      <vt:lpstr>Que sabemos?</vt:lpstr>
      <vt:lpstr>1.7 Homeostasis, Salud y enfermedad1</vt:lpstr>
      <vt:lpstr>Visión Clinico: Rangos clínicos normales</vt:lpstr>
      <vt:lpstr>1.7 Homeostasis, Salud y enfermedad1 2</vt:lpstr>
      <vt:lpstr>Punto de vista clínico: Método Científico</vt:lpstr>
      <vt:lpstr>1.7 Homeostasis, Salud y enfermedad1 2</vt:lpstr>
      <vt:lpstr>Table 1-1 The Roles of Organ Systems in Homeostatic Regulation.</vt:lpstr>
      <vt:lpstr>Punto de vista clínico: Imágenes</vt:lpstr>
      <vt:lpstr>Resumen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With 1 of These Slides</dc:title>
  <dc:creator>Hahn, Sandra</dc:creator>
  <cp:lastModifiedBy>JOSE A. CARDE SERRANO</cp:lastModifiedBy>
  <cp:revision>138</cp:revision>
  <dcterms:created xsi:type="dcterms:W3CDTF">2017-12-05T17:18:18Z</dcterms:created>
  <dcterms:modified xsi:type="dcterms:W3CDTF">2019-08-11T17:37:14Z</dcterms:modified>
</cp:coreProperties>
</file>