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8"/>
  </p:notesMasterIdLst>
  <p:sldIdLst>
    <p:sldId id="256" r:id="rId2"/>
    <p:sldId id="257" r:id="rId3"/>
    <p:sldId id="259" r:id="rId4"/>
    <p:sldId id="279" r:id="rId5"/>
    <p:sldId id="297" r:id="rId6"/>
    <p:sldId id="284" r:id="rId7"/>
    <p:sldId id="260" r:id="rId8"/>
    <p:sldId id="285" r:id="rId9"/>
    <p:sldId id="295" r:id="rId10"/>
    <p:sldId id="263" r:id="rId11"/>
    <p:sldId id="268" r:id="rId12"/>
    <p:sldId id="298" r:id="rId13"/>
    <p:sldId id="299" r:id="rId14"/>
    <p:sldId id="272" r:id="rId15"/>
    <p:sldId id="273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77741"/>
  </p:normalViewPr>
  <p:slideViewPr>
    <p:cSldViewPr snapToGrid="0" snapToObjects="1">
      <p:cViewPr varScale="1">
        <p:scale>
          <a:sx n="64" d="100"/>
          <a:sy n="6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la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molde</a:t>
            </a:r>
            <a:r>
              <a:rPr lang="en-US" dirty="0" smtClean="0"/>
              <a:t> hay q </a:t>
            </a:r>
            <a:r>
              <a:rPr lang="en-US" dirty="0" err="1" smtClean="0"/>
              <a:t>tener</a:t>
            </a:r>
            <a:r>
              <a:rPr lang="en-US" dirty="0" smtClean="0"/>
              <a:t> para </a:t>
            </a:r>
            <a:r>
              <a:rPr lang="en-US" dirty="0" err="1" smtClean="0"/>
              <a:t>diseñar</a:t>
            </a:r>
            <a:r>
              <a:rPr lang="en-US" dirty="0" smtClean="0"/>
              <a:t> los </a:t>
            </a:r>
            <a:r>
              <a:rPr lang="en-US" dirty="0" err="1" smtClean="0"/>
              <a:t>cebadores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la </a:t>
            </a:r>
            <a:r>
              <a:rPr lang="en-US" dirty="0" err="1" smtClean="0"/>
              <a:t>hebra</a:t>
            </a:r>
            <a:r>
              <a:rPr lang="en-US" dirty="0" smtClean="0"/>
              <a:t> </a:t>
            </a:r>
            <a:r>
              <a:rPr lang="en-US" dirty="0" err="1" smtClean="0"/>
              <a:t>molde</a:t>
            </a:r>
            <a:r>
              <a:rPr lang="en-US" dirty="0" smtClean="0"/>
              <a:t> hay q </a:t>
            </a:r>
            <a:r>
              <a:rPr lang="en-US" dirty="0" err="1" smtClean="0"/>
              <a:t>tener</a:t>
            </a:r>
            <a:r>
              <a:rPr lang="en-US" dirty="0" smtClean="0"/>
              <a:t> para </a:t>
            </a:r>
            <a:r>
              <a:rPr lang="en-US" dirty="0" err="1" smtClean="0"/>
              <a:t>diseñar</a:t>
            </a:r>
            <a:r>
              <a:rPr lang="en-US" dirty="0" smtClean="0"/>
              <a:t> los </a:t>
            </a:r>
            <a:r>
              <a:rPr lang="en-US" dirty="0" err="1" smtClean="0"/>
              <a:t>cebadores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Fluorescencia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poca</a:t>
            </a:r>
            <a:r>
              <a:rPr lang="en-US" baseline="0" dirty="0" smtClean="0"/>
              <a:t> al principio y </a:t>
            </a:r>
            <a:r>
              <a:rPr lang="en-US" baseline="0" dirty="0" err="1" smtClean="0"/>
              <a:t>mucha</a:t>
            </a:r>
            <a:r>
              <a:rPr lang="en-US" baseline="0" dirty="0" smtClean="0"/>
              <a:t> al final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Cualquier</a:t>
            </a:r>
            <a:r>
              <a:rPr lang="en-US" baseline="0" dirty="0" smtClean="0"/>
              <a:t> DS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emitira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fluorescencia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18muestras? 15 con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diluciones</a:t>
            </a:r>
            <a:r>
              <a:rPr lang="en-US" baseline="0" dirty="0" smtClean="0"/>
              <a:t> y 3 sin DNA?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Ct: </a:t>
            </a:r>
            <a:r>
              <a:rPr lang="en-US" dirty="0" err="1" smtClean="0"/>
              <a:t>ciclo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se </a:t>
            </a:r>
            <a:r>
              <a:rPr lang="en-US" dirty="0" err="1" smtClean="0"/>
              <a:t>comienza</a:t>
            </a:r>
            <a:r>
              <a:rPr lang="en-US" dirty="0" smtClean="0"/>
              <a:t> a </a:t>
            </a:r>
            <a:r>
              <a:rPr lang="en-US" dirty="0" err="1" smtClean="0"/>
              <a:t>detectar</a:t>
            </a:r>
            <a:r>
              <a:rPr lang="en-US" dirty="0" smtClean="0"/>
              <a:t> la </a:t>
            </a:r>
            <a:r>
              <a:rPr lang="en-US" dirty="0" err="1" smtClean="0"/>
              <a:t>fluorescencia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umbral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8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la de mayor CT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1F272E-3852-7646-8065-6233B721B7D1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4QMr-R65Fd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4QMr-R65F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578"/>
            <a:ext cx="12192000" cy="45447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7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 smtClean="0">
                <a:effectLst/>
              </a:rPr>
              <a:t>Amplificación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del </a:t>
            </a:r>
            <a:r>
              <a:rPr lang="en-US" dirty="0" smtClean="0">
                <a:effectLst/>
              </a:rPr>
              <a:t>ARN Ribosomal 18S </a:t>
            </a:r>
            <a:r>
              <a:rPr lang="en-US" dirty="0">
                <a:effectLst/>
              </a:rPr>
              <a:t>de </a:t>
            </a:r>
            <a:r>
              <a:rPr lang="en-US" dirty="0" err="1">
                <a:effectLst/>
              </a:rPr>
              <a:t>células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mediante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PCR </a:t>
            </a:r>
            <a:r>
              <a:rPr lang="en-US" dirty="0">
                <a:effectLst/>
              </a:rPr>
              <a:t>en </a:t>
            </a:r>
            <a:r>
              <a:rPr lang="en-US" dirty="0" err="1">
                <a:effectLst/>
              </a:rPr>
              <a:t>tiempo</a:t>
            </a:r>
            <a:r>
              <a:rPr lang="en-US" dirty="0">
                <a:effectLst/>
              </a:rPr>
              <a:t> real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34815"/>
            <a:ext cx="8676222" cy="1905000"/>
          </a:xfrm>
        </p:spPr>
        <p:txBody>
          <a:bodyPr/>
          <a:lstStyle/>
          <a:p>
            <a:r>
              <a:rPr lang="es-PR" altLang="en-US" dirty="0">
                <a:ea typeface="ＭＳ Ｐゴシック" panose="020B0600070205080204" pitchFamily="34" charset="-128"/>
              </a:rPr>
              <a:t>Biol 3908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s-PR" altLang="en-US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dirty="0">
                <a:ea typeface="ＭＳ Ｐゴシック" panose="020B0600070205080204" pitchFamily="34" charset="-128"/>
              </a:rPr>
              <a:t> Molecular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UPR Arecibo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6" descr="mage result for upr arecibo">
            <a:extLst>
              <a:ext uri="{FF2B5EF4-FFF2-40B4-BE49-F238E27FC236}">
                <a16:creationId xmlns:a16="http://schemas.microsoft.com/office/drawing/2014/main" xmlns="" id="{9726DF43-6980-6C4C-8584-EBD019F9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498"/>
            <a:ext cx="1521502" cy="15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Materiales</a:t>
            </a:r>
            <a:r>
              <a:rPr lang="en-US" sz="4000" dirty="0" smtClean="0"/>
              <a:t> y </a:t>
            </a:r>
            <a:r>
              <a:rPr lang="en-US" sz="4000" dirty="0" err="1" smtClean="0"/>
              <a:t>Equipo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533400" y="835099"/>
            <a:ext cx="99129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err="1"/>
              <a:t>Materiales</a:t>
            </a:r>
            <a:r>
              <a:rPr lang="en-US" sz="2800" b="1" dirty="0"/>
              <a:t> y </a:t>
            </a:r>
            <a:r>
              <a:rPr lang="en-US" sz="2800" b="1" dirty="0" err="1"/>
              <a:t>Equipo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Termociclador</a:t>
            </a:r>
            <a:r>
              <a:rPr lang="en-US" sz="2800" dirty="0" smtClean="0"/>
              <a:t> de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Real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Cebadores</a:t>
            </a:r>
            <a:r>
              <a:rPr lang="en-US" sz="2800" dirty="0" smtClean="0"/>
              <a:t> </a:t>
            </a:r>
            <a:r>
              <a:rPr lang="en-US" sz="2800" dirty="0"/>
              <a:t>con </a:t>
            </a:r>
            <a:r>
              <a:rPr lang="en-US" sz="2800" dirty="0" err="1"/>
              <a:t>sonda</a:t>
            </a:r>
            <a:r>
              <a:rPr lang="en-US" sz="2800" dirty="0"/>
              <a:t> </a:t>
            </a:r>
            <a:r>
              <a:rPr lang="en-US" sz="2800" dirty="0" err="1"/>
              <a:t>Taqman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Agua </a:t>
            </a:r>
            <a:r>
              <a:rPr lang="en-US" sz="2800" dirty="0" err="1"/>
              <a:t>destilada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/>
              <a:t> de </a:t>
            </a:r>
            <a:r>
              <a:rPr lang="en-US" sz="2800" dirty="0" err="1"/>
              <a:t>DNAsa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Micropipetas</a:t>
            </a:r>
            <a:r>
              <a:rPr lang="en-US" sz="2800" dirty="0" smtClean="0"/>
              <a:t> </a:t>
            </a:r>
            <a:r>
              <a:rPr lang="en-US" sz="2800" dirty="0"/>
              <a:t>con </a:t>
            </a:r>
            <a:r>
              <a:rPr lang="en-US" sz="2800" dirty="0" err="1" smtClean="0"/>
              <a:t>puntas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TE </a:t>
            </a:r>
            <a:r>
              <a:rPr lang="en-US" sz="2800" dirty="0"/>
              <a:t>1X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cDNA de </a:t>
            </a:r>
            <a:r>
              <a:rPr lang="en-US" sz="2800" dirty="0" err="1"/>
              <a:t>células</a:t>
            </a:r>
            <a:r>
              <a:rPr lang="en-US" sz="2800" dirty="0"/>
              <a:t> </a:t>
            </a:r>
            <a:r>
              <a:rPr lang="en-US" sz="2800" dirty="0" err="1"/>
              <a:t>Raji</a:t>
            </a:r>
            <a:r>
              <a:rPr lang="en-US" sz="2800" dirty="0"/>
              <a:t> (25 ng/</a:t>
            </a:r>
            <a:r>
              <a:rPr lang="en-US" sz="2800" dirty="0" err="1"/>
              <a:t>μL</a:t>
            </a:r>
            <a:r>
              <a:rPr lang="en-US" sz="2800" dirty="0"/>
              <a:t>)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Taq</a:t>
            </a:r>
            <a:r>
              <a:rPr lang="en-US" sz="2800" dirty="0" smtClean="0"/>
              <a:t> </a:t>
            </a:r>
            <a:r>
              <a:rPr lang="en-US" sz="2800" dirty="0" err="1"/>
              <a:t>Polimerasa</a:t>
            </a:r>
            <a:r>
              <a:rPr lang="en-US" sz="2800" dirty="0"/>
              <a:t> en Master Mix 2x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Placas</a:t>
            </a:r>
            <a:r>
              <a:rPr lang="en-US" sz="2800" dirty="0" smtClean="0"/>
              <a:t> </a:t>
            </a:r>
            <a:r>
              <a:rPr lang="en-US" sz="2800" dirty="0"/>
              <a:t>con </a:t>
            </a:r>
            <a:r>
              <a:rPr lang="en-US" sz="2800" dirty="0" err="1"/>
              <a:t>sello</a:t>
            </a:r>
            <a:r>
              <a:rPr lang="en-US" sz="2800" dirty="0"/>
              <a:t> </a:t>
            </a:r>
            <a:r>
              <a:rPr lang="en-US" sz="2800" dirty="0" err="1"/>
              <a:t>adhesivo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/>
              <a:t>Microtubos</a:t>
            </a:r>
            <a:r>
              <a:rPr lang="en-US" sz="2800" dirty="0" smtClean="0"/>
              <a:t> </a:t>
            </a:r>
            <a:r>
              <a:rPr lang="en-US" sz="2800" dirty="0"/>
              <a:t>de 1.5 ml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77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/>
              <a:t>grupo</a:t>
            </a:r>
            <a:r>
              <a:rPr lang="en-US" sz="2800" dirty="0"/>
              <a:t> </a:t>
            </a:r>
            <a:r>
              <a:rPr lang="en-US" sz="2800" dirty="0" err="1"/>
              <a:t>recibira</a:t>
            </a:r>
            <a:r>
              <a:rPr lang="en-US" sz="2800" dirty="0"/>
              <a:t>́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 smtClean="0"/>
              <a:t>al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cuota</a:t>
            </a:r>
            <a:r>
              <a:rPr lang="en-US" sz="2800" dirty="0" smtClean="0"/>
              <a:t> </a:t>
            </a:r>
            <a:r>
              <a:rPr lang="en-US" sz="2800" dirty="0"/>
              <a:t>de ADN </a:t>
            </a:r>
            <a:r>
              <a:rPr lang="en-US" sz="2800" dirty="0" err="1" smtClean="0"/>
              <a:t>dilu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do</a:t>
            </a:r>
            <a:r>
              <a:rPr lang="en-US" sz="2800" dirty="0" smtClean="0"/>
              <a:t> </a:t>
            </a:r>
            <a:r>
              <a:rPr lang="en-US" sz="2800" dirty="0"/>
              <a:t>1:1000 en TE 1x de un stock de cDNA 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concentración</a:t>
            </a:r>
            <a:r>
              <a:rPr lang="en-US" sz="2800" dirty="0"/>
              <a:t> de 25 </a:t>
            </a:r>
            <a:r>
              <a:rPr lang="en-US" sz="2800" dirty="0" smtClean="0"/>
              <a:t>ng/</a:t>
            </a:r>
            <a:r>
              <a:rPr lang="en-US" sz="2800" dirty="0" err="1" smtClean="0"/>
              <a:t>μL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- a </a:t>
            </a:r>
            <a:r>
              <a:rPr lang="en-US" sz="2800" dirty="0" err="1" smtClean="0"/>
              <a:t>que</a:t>
            </a:r>
            <a:r>
              <a:rPr lang="en-US" sz="2800" dirty="0" smtClean="0"/>
              <a:t> [ ]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estar</a:t>
            </a:r>
            <a:r>
              <a:rPr lang="en-US" sz="2800" dirty="0" err="1" smtClean="0"/>
              <a:t>á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muestra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Utilizando</a:t>
            </a:r>
            <a:r>
              <a:rPr lang="en-US" sz="2800" dirty="0" smtClean="0"/>
              <a:t> </a:t>
            </a:r>
            <a:r>
              <a:rPr lang="en-US" sz="2800" dirty="0" err="1"/>
              <a:t>agua</a:t>
            </a:r>
            <a:r>
              <a:rPr lang="en-US" sz="2800" dirty="0"/>
              <a:t> </a:t>
            </a:r>
            <a:r>
              <a:rPr lang="en-US" sz="2800" dirty="0" err="1"/>
              <a:t>libre</a:t>
            </a:r>
            <a:r>
              <a:rPr lang="en-US" sz="2800" dirty="0"/>
              <a:t> de </a:t>
            </a:r>
            <a:r>
              <a:rPr lang="en-US" sz="2800" dirty="0" err="1"/>
              <a:t>nucleasas</a:t>
            </a:r>
            <a:r>
              <a:rPr lang="en-US" sz="2800" dirty="0"/>
              <a:t>, </a:t>
            </a:r>
            <a:r>
              <a:rPr lang="en-US" sz="2800" dirty="0" err="1"/>
              <a:t>realice</a:t>
            </a:r>
            <a:r>
              <a:rPr lang="en-US" sz="2800" dirty="0"/>
              <a:t> </a:t>
            </a:r>
            <a:r>
              <a:rPr lang="en-US" sz="2800" dirty="0" err="1"/>
              <a:t>diluciones</a:t>
            </a:r>
            <a:r>
              <a:rPr lang="en-US" sz="2800" dirty="0"/>
              <a:t> en </a:t>
            </a:r>
            <a:r>
              <a:rPr lang="en-US" sz="2800" dirty="0" err="1"/>
              <a:t>serie</a:t>
            </a:r>
            <a:r>
              <a:rPr lang="en-US" sz="2800" dirty="0"/>
              <a:t> de </a:t>
            </a:r>
            <a:r>
              <a:rPr lang="en-US" sz="2800" dirty="0" err="1"/>
              <a:t>este</a:t>
            </a:r>
            <a:r>
              <a:rPr lang="en-US" sz="2800" dirty="0"/>
              <a:t> ADN, de </a:t>
            </a:r>
            <a:r>
              <a:rPr lang="en-US" sz="2800" dirty="0" err="1"/>
              <a:t>tal</a:t>
            </a:r>
            <a:r>
              <a:rPr lang="en-US" sz="2800" dirty="0"/>
              <a:t>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muestra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́ 10 </a:t>
            </a:r>
            <a:r>
              <a:rPr lang="en-US" sz="2800" dirty="0" err="1" smtClean="0"/>
              <a:t>veces</a:t>
            </a:r>
            <a:r>
              <a:rPr lang="en-US" sz="2800" dirty="0" smtClean="0"/>
              <a:t> </a:t>
            </a:r>
            <a:r>
              <a:rPr lang="en-US" sz="2800" dirty="0" err="1"/>
              <a:t>más</a:t>
            </a:r>
            <a:r>
              <a:rPr lang="en-US" sz="2800" dirty="0"/>
              <a:t> </a:t>
            </a:r>
            <a:r>
              <a:rPr lang="en-US" sz="2800" dirty="0" err="1" smtClean="0"/>
              <a:t>dilu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/>
              <a:t>que</a:t>
            </a:r>
            <a:r>
              <a:rPr lang="en-US" sz="2800" dirty="0"/>
              <a:t> la anterior, </a:t>
            </a:r>
            <a:r>
              <a:rPr lang="en-US" sz="2800" dirty="0" err="1"/>
              <a:t>según</a:t>
            </a:r>
            <a:r>
              <a:rPr lang="en-US" sz="2800" dirty="0"/>
              <a:t> se </a:t>
            </a:r>
            <a:r>
              <a:rPr lang="en-US" sz="2800" dirty="0" err="1"/>
              <a:t>muestra</a:t>
            </a:r>
            <a:r>
              <a:rPr lang="en-US" sz="2800" dirty="0"/>
              <a:t> en la </a:t>
            </a:r>
            <a:r>
              <a:rPr lang="en-US" sz="2800" dirty="0" err="1"/>
              <a:t>figura</a:t>
            </a:r>
            <a:r>
              <a:rPr lang="en-US" sz="2800" dirty="0"/>
              <a:t> 4. 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4175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600837" y="5135636"/>
            <a:ext cx="748145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Fig 4 - </a:t>
            </a:r>
            <a:r>
              <a:rPr lang="en-US" sz="2800" dirty="0" err="1" smtClean="0"/>
              <a:t>Preparaci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diluciones</a:t>
            </a:r>
            <a:r>
              <a:rPr lang="en-US" sz="2800" dirty="0" smtClean="0"/>
              <a:t> en </a:t>
            </a:r>
            <a:r>
              <a:rPr lang="en-US" sz="2800" dirty="0" err="1" smtClean="0"/>
              <a:t>serie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muestras</a:t>
            </a:r>
            <a:r>
              <a:rPr lang="en-US" sz="2800" dirty="0" smtClean="0"/>
              <a:t> de DNA para RT-PCR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CC15AF-E6FD-4F68-9E8F-BDCC589CC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0" y="683865"/>
            <a:ext cx="8305107" cy="44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grupo</a:t>
            </a:r>
            <a:r>
              <a:rPr lang="en-US" sz="2800" dirty="0"/>
              <a:t> </a:t>
            </a:r>
            <a:r>
              <a:rPr lang="en-US" sz="2800" dirty="0" err="1"/>
              <a:t>recibira</a:t>
            </a:r>
            <a:r>
              <a:rPr lang="en-US" sz="2800" dirty="0"/>
              <a:t>́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mezcla</a:t>
            </a:r>
            <a:r>
              <a:rPr lang="en-US" sz="2800" dirty="0"/>
              <a:t> de </a:t>
            </a:r>
            <a:r>
              <a:rPr lang="en-US" sz="2800" dirty="0" err="1"/>
              <a:t>reacción</a:t>
            </a:r>
            <a:r>
              <a:rPr lang="en-US" sz="2800" dirty="0"/>
              <a:t>.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mezcla</a:t>
            </a:r>
            <a:r>
              <a:rPr lang="en-US" sz="2800" dirty="0"/>
              <a:t> </a:t>
            </a:r>
            <a:r>
              <a:rPr lang="en-US" sz="2800" dirty="0" err="1"/>
              <a:t>contiene</a:t>
            </a:r>
            <a:r>
              <a:rPr lang="en-US" sz="2800" dirty="0"/>
              <a:t> </a:t>
            </a:r>
            <a:r>
              <a:rPr lang="en-US" sz="2800" dirty="0" err="1"/>
              <a:t>todo</a:t>
            </a:r>
            <a:r>
              <a:rPr lang="en-US" sz="2800" dirty="0"/>
              <a:t> lo </a:t>
            </a:r>
            <a:r>
              <a:rPr lang="en-US" sz="2800" dirty="0" err="1"/>
              <a:t>necesario</a:t>
            </a:r>
            <a:r>
              <a:rPr lang="en-US" sz="2800" dirty="0"/>
              <a:t>, </a:t>
            </a:r>
            <a:r>
              <a:rPr lang="en-US" sz="2800" b="1" dirty="0" err="1"/>
              <a:t>excepto</a:t>
            </a:r>
            <a:r>
              <a:rPr lang="en-US" sz="2800" dirty="0"/>
              <a:t> el ADN </a:t>
            </a:r>
            <a:r>
              <a:rPr lang="en-US" sz="2800" dirty="0" err="1"/>
              <a:t>molde</a:t>
            </a:r>
            <a:r>
              <a:rPr lang="en-US" sz="2800" dirty="0"/>
              <a:t>: master mix, </a:t>
            </a:r>
            <a:r>
              <a:rPr lang="en-US" sz="2800" dirty="0" err="1"/>
              <a:t>cebadores</a:t>
            </a:r>
            <a:r>
              <a:rPr lang="en-US" sz="2800" dirty="0"/>
              <a:t> F/R, </a:t>
            </a:r>
            <a:r>
              <a:rPr lang="en-US" sz="2800" dirty="0" err="1"/>
              <a:t>sonda</a:t>
            </a:r>
            <a:r>
              <a:rPr lang="en-US" sz="2800" dirty="0"/>
              <a:t> </a:t>
            </a:r>
            <a:r>
              <a:rPr lang="en-US" sz="2800" dirty="0" err="1"/>
              <a:t>TaqMan</a:t>
            </a:r>
            <a:r>
              <a:rPr lang="en-US" sz="2800" dirty="0"/>
              <a:t> y </a:t>
            </a:r>
            <a:r>
              <a:rPr lang="en-US" sz="2800" dirty="0" err="1"/>
              <a:t>agua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4.</a:t>
            </a:r>
            <a:r>
              <a:rPr lang="en-US" sz="2800" dirty="0" smtClean="0"/>
              <a:t>Se </a:t>
            </a:r>
            <a:r>
              <a:rPr lang="en-US" sz="2800" dirty="0" err="1"/>
              <a:t>realizarán</a:t>
            </a:r>
            <a:r>
              <a:rPr lang="en-US" sz="2800" dirty="0"/>
              <a:t> 5 </a:t>
            </a:r>
            <a:r>
              <a:rPr lang="en-US" sz="2800" dirty="0" err="1"/>
              <a:t>puntos</a:t>
            </a:r>
            <a:r>
              <a:rPr lang="en-US" sz="2800" dirty="0"/>
              <a:t> de </a:t>
            </a:r>
            <a:r>
              <a:rPr lang="en-US" sz="2800" dirty="0" err="1"/>
              <a:t>dilución</a:t>
            </a:r>
            <a:r>
              <a:rPr lang="en-US" sz="2800" dirty="0"/>
              <a:t> en </a:t>
            </a:r>
            <a:r>
              <a:rPr lang="en-US" sz="2800" dirty="0" err="1"/>
              <a:t>triplicado</a:t>
            </a:r>
            <a:r>
              <a:rPr lang="en-US" sz="2800" dirty="0"/>
              <a:t> para un total de 15 </a:t>
            </a:r>
            <a:r>
              <a:rPr lang="en-US" sz="2800" dirty="0" err="1"/>
              <a:t>muestras</a:t>
            </a:r>
            <a:r>
              <a:rPr lang="en-US" sz="2800" dirty="0"/>
              <a:t> y un control sin ADN </a:t>
            </a:r>
            <a:r>
              <a:rPr lang="en-US" sz="2800" dirty="0" err="1"/>
              <a:t>molde</a:t>
            </a:r>
            <a:r>
              <a:rPr lang="en-US" sz="2800" dirty="0"/>
              <a:t> en </a:t>
            </a:r>
            <a:r>
              <a:rPr lang="en-US" sz="2800" dirty="0" err="1"/>
              <a:t>triplicado</a:t>
            </a:r>
            <a:r>
              <a:rPr lang="en-US" sz="2800" dirty="0"/>
              <a:t>.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muestra</a:t>
            </a:r>
            <a:r>
              <a:rPr lang="en-US" sz="2800" dirty="0"/>
              <a:t> </a:t>
            </a:r>
            <a:r>
              <a:rPr lang="en-US" sz="2800" dirty="0" err="1"/>
              <a:t>debe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preparada</a:t>
            </a:r>
            <a:r>
              <a:rPr lang="en-US" sz="2800" dirty="0"/>
              <a:t> </a:t>
            </a:r>
            <a:r>
              <a:rPr lang="en-US" sz="2800" dirty="0" err="1"/>
              <a:t>añadiendo</a:t>
            </a:r>
            <a:r>
              <a:rPr lang="en-US" sz="2800" dirty="0"/>
              <a:t> 15 </a:t>
            </a:r>
            <a:r>
              <a:rPr lang="en-US" sz="2800" dirty="0" err="1"/>
              <a:t>μL</a:t>
            </a:r>
            <a:r>
              <a:rPr lang="en-US" sz="2800" dirty="0"/>
              <a:t> de la </a:t>
            </a:r>
            <a:r>
              <a:rPr lang="en-US" sz="2800" dirty="0" err="1"/>
              <a:t>mezcla</a:t>
            </a:r>
            <a:r>
              <a:rPr lang="en-US" sz="2800" dirty="0"/>
              <a:t> de </a:t>
            </a:r>
            <a:r>
              <a:rPr lang="en-US" sz="2800" dirty="0" err="1"/>
              <a:t>reacción</a:t>
            </a:r>
            <a:r>
              <a:rPr lang="en-US" sz="2800" dirty="0"/>
              <a:t> y 5 </a:t>
            </a:r>
            <a:r>
              <a:rPr lang="en-US" sz="2800" dirty="0" err="1"/>
              <a:t>μL</a:t>
            </a:r>
            <a:r>
              <a:rPr lang="en-US" sz="2800" dirty="0"/>
              <a:t> del ADN </a:t>
            </a:r>
            <a:r>
              <a:rPr lang="en-US" sz="2800" dirty="0" err="1"/>
              <a:t>molde</a:t>
            </a:r>
            <a:r>
              <a:rPr lang="en-US" sz="2800" dirty="0"/>
              <a:t> para un total de 20 </a:t>
            </a:r>
            <a:r>
              <a:rPr lang="en-US" sz="2800" dirty="0" err="1"/>
              <a:t>μL</a:t>
            </a:r>
            <a:r>
              <a:rPr lang="en-US" sz="2800" dirty="0"/>
              <a:t>. En el </a:t>
            </a:r>
            <a:r>
              <a:rPr lang="en-US" sz="2800" dirty="0" err="1"/>
              <a:t>caso</a:t>
            </a:r>
            <a:r>
              <a:rPr lang="en-US" sz="2800" dirty="0"/>
              <a:t> del control sin </a:t>
            </a:r>
            <a:r>
              <a:rPr lang="en-US" sz="2800" dirty="0" err="1"/>
              <a:t>molde</a:t>
            </a:r>
            <a:r>
              <a:rPr lang="en-US" sz="2800" dirty="0"/>
              <a:t>, se </a:t>
            </a:r>
            <a:r>
              <a:rPr lang="en-US" sz="2800" dirty="0" err="1"/>
              <a:t>añaden</a:t>
            </a:r>
            <a:r>
              <a:rPr lang="en-US" sz="2800" dirty="0"/>
              <a:t> 5 </a:t>
            </a:r>
            <a:r>
              <a:rPr lang="en-US" sz="2800" dirty="0" err="1"/>
              <a:t>μL</a:t>
            </a:r>
            <a:r>
              <a:rPr lang="en-US" sz="2800" dirty="0"/>
              <a:t> de </a:t>
            </a:r>
            <a:r>
              <a:rPr lang="en-US" sz="2800" dirty="0" err="1"/>
              <a:t>agua</a:t>
            </a:r>
            <a:r>
              <a:rPr lang="en-US" sz="2800" dirty="0"/>
              <a:t> en el </a:t>
            </a:r>
            <a:r>
              <a:rPr lang="en-US" sz="2800" dirty="0" err="1"/>
              <a:t>lugar</a:t>
            </a:r>
            <a:r>
              <a:rPr lang="en-US" sz="2800" dirty="0"/>
              <a:t> del ADN.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5. Se </a:t>
            </a:r>
            <a:r>
              <a:rPr lang="en-US" sz="2800" dirty="0"/>
              <a:t>le </a:t>
            </a:r>
            <a:r>
              <a:rPr lang="en-US" sz="2800" dirty="0" err="1"/>
              <a:t>indicara</a:t>
            </a:r>
            <a:r>
              <a:rPr lang="en-US" sz="2800" dirty="0"/>
              <a:t>́ </a:t>
            </a:r>
            <a:r>
              <a:rPr lang="en-US" sz="2800" dirty="0" err="1"/>
              <a:t>durante</a:t>
            </a:r>
            <a:r>
              <a:rPr lang="en-US" sz="2800" dirty="0"/>
              <a:t> el </a:t>
            </a:r>
            <a:r>
              <a:rPr lang="en-US" sz="2800" dirty="0" err="1"/>
              <a:t>periodo</a:t>
            </a:r>
            <a:r>
              <a:rPr lang="en-US" sz="2800" dirty="0"/>
              <a:t> de </a:t>
            </a:r>
            <a:r>
              <a:rPr lang="en-US" sz="2800" dirty="0" err="1"/>
              <a:t>laboratorio</a:t>
            </a:r>
            <a:r>
              <a:rPr lang="en-US" sz="2800" dirty="0"/>
              <a:t> la </a:t>
            </a:r>
            <a:r>
              <a:rPr lang="en-US" sz="2800" dirty="0" err="1"/>
              <a:t>ubicación</a:t>
            </a:r>
            <a:r>
              <a:rPr lang="en-US" sz="2800" dirty="0"/>
              <a:t> de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muestras</a:t>
            </a:r>
            <a:r>
              <a:rPr lang="en-US" sz="2800" dirty="0"/>
              <a:t> en la </a:t>
            </a:r>
            <a:r>
              <a:rPr lang="en-US" sz="2800" dirty="0" err="1"/>
              <a:t>placa</a:t>
            </a:r>
            <a:r>
              <a:rPr lang="en-US" sz="2800" dirty="0"/>
              <a:t>. 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341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4774"/>
            <a:ext cx="9905998" cy="1247775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74" y="979698"/>
            <a:ext cx="116755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Aneje</a:t>
            </a:r>
            <a:r>
              <a:rPr lang="en-US" sz="2800" dirty="0"/>
              <a:t> </a:t>
            </a:r>
            <a:r>
              <a:rPr lang="en-US" sz="2800" dirty="0" err="1"/>
              <a:t>copia</a:t>
            </a:r>
            <a:r>
              <a:rPr lang="en-US" sz="2800" dirty="0"/>
              <a:t> de la </a:t>
            </a:r>
            <a:r>
              <a:rPr lang="en-US" sz="2800" dirty="0" err="1"/>
              <a:t>gráfica</a:t>
            </a:r>
            <a:r>
              <a:rPr lang="en-US" sz="2800" dirty="0"/>
              <a:t> </a:t>
            </a:r>
            <a:r>
              <a:rPr lang="en-US" sz="2800" dirty="0" err="1"/>
              <a:t>resultante</a:t>
            </a:r>
            <a:r>
              <a:rPr lang="en-US" sz="2800" dirty="0"/>
              <a:t> del </a:t>
            </a:r>
            <a:r>
              <a:rPr lang="en-US" sz="2800" dirty="0" err="1"/>
              <a:t>proceso</a:t>
            </a:r>
            <a:r>
              <a:rPr lang="en-US" sz="2800" dirty="0"/>
              <a:t> de </a:t>
            </a:r>
            <a:r>
              <a:rPr lang="en-US" sz="2800" dirty="0" err="1"/>
              <a:t>amplificación</a:t>
            </a:r>
            <a:r>
              <a:rPr lang="en-US" sz="2800" dirty="0"/>
              <a:t> en el </a:t>
            </a:r>
            <a:r>
              <a:rPr lang="en-US" sz="2800" dirty="0" err="1"/>
              <a:t>espacio</a:t>
            </a:r>
            <a:r>
              <a:rPr lang="en-US" sz="2800" dirty="0"/>
              <a:t> </a:t>
            </a:r>
            <a:r>
              <a:rPr lang="en-US" sz="2800" dirty="0" err="1"/>
              <a:t>provisto</a:t>
            </a:r>
            <a:r>
              <a:rPr lang="en-US" sz="2800" dirty="0"/>
              <a:t> a </a:t>
            </a:r>
            <a:r>
              <a:rPr lang="en-US" sz="2800" dirty="0" err="1"/>
              <a:t>continuación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Determine el valor CT para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de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diluciones</a:t>
            </a:r>
            <a:r>
              <a:rPr lang="en-US" sz="2800" dirty="0"/>
              <a:t> del ADN </a:t>
            </a:r>
            <a:r>
              <a:rPr lang="en-US" sz="2800" dirty="0" err="1"/>
              <a:t>molde</a:t>
            </a:r>
            <a:r>
              <a:rPr lang="en-US" sz="2800" dirty="0"/>
              <a:t>. 1:10 </a:t>
            </a:r>
            <a:r>
              <a:rPr lang="en-US" sz="2800" dirty="0" smtClean="0"/>
              <a:t>____________ </a:t>
            </a:r>
            <a:r>
              <a:rPr lang="en-US" sz="2800" dirty="0"/>
              <a:t>1:100 </a:t>
            </a:r>
            <a:r>
              <a:rPr lang="en-US" sz="2800" dirty="0" smtClean="0"/>
              <a:t>____________ </a:t>
            </a:r>
            <a:r>
              <a:rPr lang="en-US" sz="2800" dirty="0"/>
              <a:t>1:1,000 </a:t>
            </a:r>
            <a:r>
              <a:rPr lang="en-US" sz="2800" dirty="0" smtClean="0"/>
              <a:t>__________ 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1:10,000 </a:t>
            </a:r>
            <a:r>
              <a:rPr lang="en-US" sz="2800" dirty="0"/>
              <a:t>_________ 1:100,000 ________ </a:t>
            </a:r>
          </a:p>
          <a:p>
            <a:r>
              <a:rPr lang="en-US" sz="28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5490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740229"/>
          </a:xfrm>
        </p:spPr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358" y="762001"/>
            <a:ext cx="117218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/>
              <a:t>¿</a:t>
            </a:r>
            <a:r>
              <a:rPr lang="en-US" sz="2200" dirty="0" err="1"/>
              <a:t>Que</a:t>
            </a:r>
            <a:r>
              <a:rPr lang="en-US" sz="2200" dirty="0"/>
              <a:t>́ </a:t>
            </a:r>
            <a:r>
              <a:rPr lang="en-US" sz="2200" dirty="0" err="1"/>
              <a:t>muestra</a:t>
            </a:r>
            <a:r>
              <a:rPr lang="en-US" sz="2200" dirty="0"/>
              <a:t> </a:t>
            </a:r>
            <a:r>
              <a:rPr lang="en-US" sz="2200" dirty="0" err="1"/>
              <a:t>mostro</a:t>
            </a:r>
            <a:r>
              <a:rPr lang="en-US" sz="2200" dirty="0"/>
              <a:t>́ el valor CT mayor? ¿</a:t>
            </a:r>
            <a:r>
              <a:rPr lang="en-US" sz="2200" dirty="0" err="1"/>
              <a:t>Cuál</a:t>
            </a:r>
            <a:r>
              <a:rPr lang="en-US" sz="2200" dirty="0"/>
              <a:t> </a:t>
            </a:r>
            <a:r>
              <a:rPr lang="en-US" sz="2200" dirty="0" err="1"/>
              <a:t>mostro</a:t>
            </a:r>
            <a:r>
              <a:rPr lang="en-US" sz="2200" dirty="0"/>
              <a:t>́ el valor CT </a:t>
            </a:r>
            <a:r>
              <a:rPr lang="en-US" sz="2200" dirty="0" err="1"/>
              <a:t>menor</a:t>
            </a:r>
            <a:r>
              <a:rPr lang="en-US" sz="2200" dirty="0"/>
              <a:t>? </a:t>
            </a:r>
            <a:r>
              <a:rPr lang="en-US" sz="2200" dirty="0" err="1"/>
              <a:t>Explique</a:t>
            </a:r>
            <a:r>
              <a:rPr lang="en-US" sz="2200" dirty="0"/>
              <a:t> ______________________________________________________________________________ </a:t>
            </a: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 </a:t>
            </a:r>
            <a:r>
              <a:rPr lang="en-US" sz="2200" dirty="0"/>
              <a:t>¿</a:t>
            </a:r>
            <a:r>
              <a:rPr lang="en-US" sz="2200" dirty="0" err="1"/>
              <a:t>Cómo</a:t>
            </a:r>
            <a:r>
              <a:rPr lang="en-US" sz="2200" dirty="0"/>
              <a:t> </a:t>
            </a:r>
            <a:r>
              <a:rPr lang="en-US" sz="2200" dirty="0" err="1"/>
              <a:t>utilizaría</a:t>
            </a:r>
            <a:r>
              <a:rPr lang="en-US" sz="2200" dirty="0"/>
              <a:t> </a:t>
            </a:r>
            <a:r>
              <a:rPr lang="en-US" sz="2200" dirty="0" err="1"/>
              <a:t>qPCR</a:t>
            </a:r>
            <a:r>
              <a:rPr lang="en-US" sz="2200" dirty="0"/>
              <a:t> para </a:t>
            </a:r>
            <a:r>
              <a:rPr lang="en-US" sz="2200" dirty="0" err="1"/>
              <a:t>comparar</a:t>
            </a:r>
            <a:r>
              <a:rPr lang="en-US" sz="2200" dirty="0"/>
              <a:t> la </a:t>
            </a:r>
            <a:r>
              <a:rPr lang="en-US" sz="2200" dirty="0" err="1"/>
              <a:t>presencia</a:t>
            </a:r>
            <a:r>
              <a:rPr lang="en-US" sz="2200" dirty="0"/>
              <a:t> de ADN viral en </a:t>
            </a:r>
            <a:r>
              <a:rPr lang="en-US" sz="2200" dirty="0" err="1"/>
              <a:t>muestas</a:t>
            </a:r>
            <a:r>
              <a:rPr lang="en-US" sz="2200" dirty="0"/>
              <a:t> de </a:t>
            </a:r>
            <a:r>
              <a:rPr lang="en-US" sz="2200" dirty="0" err="1"/>
              <a:t>pacientes</a:t>
            </a:r>
            <a:r>
              <a:rPr lang="en-US" sz="2200" dirty="0"/>
              <a:t> </a:t>
            </a:r>
            <a:r>
              <a:rPr lang="en-US" sz="2200" dirty="0" err="1"/>
              <a:t>infectados</a:t>
            </a:r>
            <a:r>
              <a:rPr lang="en-US" sz="2200" dirty="0"/>
              <a:t>? ______________________________________________________________________________ </a:t>
            </a: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En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ejercicio</a:t>
            </a:r>
            <a:r>
              <a:rPr lang="en-US" sz="2200" dirty="0"/>
              <a:t> se </a:t>
            </a:r>
            <a:r>
              <a:rPr lang="en-US" sz="2200" dirty="0" err="1"/>
              <a:t>detecto</a:t>
            </a:r>
            <a:r>
              <a:rPr lang="en-US" sz="2200" dirty="0"/>
              <a:t>́ ADN </a:t>
            </a:r>
            <a:r>
              <a:rPr lang="en-US" sz="2200" dirty="0" err="1"/>
              <a:t>complementario</a:t>
            </a:r>
            <a:r>
              <a:rPr lang="en-US" sz="2200" dirty="0"/>
              <a:t> al ARN ribosomal 18S </a:t>
            </a:r>
            <a:r>
              <a:rPr lang="en-US" sz="2200" dirty="0" err="1"/>
              <a:t>eucariótico</a:t>
            </a:r>
            <a:r>
              <a:rPr lang="en-US" sz="2200" dirty="0"/>
              <a:t>. ¿</a:t>
            </a:r>
            <a:r>
              <a:rPr lang="en-US" sz="2200" dirty="0" err="1"/>
              <a:t>Que</a:t>
            </a:r>
            <a:r>
              <a:rPr lang="en-US" sz="2200" dirty="0"/>
              <a:t>́ </a:t>
            </a:r>
            <a:r>
              <a:rPr lang="en-US" sz="2200" dirty="0" err="1"/>
              <a:t>paso</a:t>
            </a:r>
            <a:r>
              <a:rPr lang="en-US" sz="2200" dirty="0"/>
              <a:t> </a:t>
            </a:r>
            <a:r>
              <a:rPr lang="en-US" sz="2200" dirty="0" err="1"/>
              <a:t>intermedio</a:t>
            </a:r>
            <a:r>
              <a:rPr lang="en-US" sz="2200" dirty="0"/>
              <a:t> se </a:t>
            </a:r>
            <a:r>
              <a:rPr lang="en-US" sz="2200" dirty="0" err="1"/>
              <a:t>tuvo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realizar</a:t>
            </a:r>
            <a:r>
              <a:rPr lang="en-US" sz="2200" dirty="0"/>
              <a:t> para </a:t>
            </a:r>
            <a:r>
              <a:rPr lang="en-US" sz="2200" dirty="0" err="1"/>
              <a:t>poder</a:t>
            </a:r>
            <a:r>
              <a:rPr lang="en-US" sz="2200" dirty="0"/>
              <a:t> </a:t>
            </a:r>
            <a:r>
              <a:rPr lang="en-US" sz="2200" dirty="0" err="1"/>
              <a:t>utilizar</a:t>
            </a:r>
            <a:r>
              <a:rPr lang="en-US" sz="2200" dirty="0"/>
              <a:t> PCR para </a:t>
            </a:r>
            <a:r>
              <a:rPr lang="en-US" sz="2200" dirty="0" err="1"/>
              <a:t>detección</a:t>
            </a:r>
            <a:r>
              <a:rPr lang="en-US" sz="2200" dirty="0"/>
              <a:t> de ARN? </a:t>
            </a:r>
            <a:r>
              <a:rPr lang="en-US" sz="2200" dirty="0" err="1"/>
              <a:t>Explique</a:t>
            </a:r>
            <a:r>
              <a:rPr lang="en-US" sz="2200" dirty="0"/>
              <a:t> ______________________________________________________________________________ </a:t>
            </a: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err="1" smtClean="0"/>
              <a:t>Resuma</a:t>
            </a:r>
            <a:r>
              <a:rPr lang="en-US" sz="2200" dirty="0" smtClean="0"/>
              <a:t> </a:t>
            </a:r>
            <a:r>
              <a:rPr lang="en-US" sz="2200" dirty="0" err="1"/>
              <a:t>las</a:t>
            </a:r>
            <a:r>
              <a:rPr lang="en-US" sz="2200" dirty="0"/>
              <a:t> </a:t>
            </a:r>
            <a:r>
              <a:rPr lang="en-US" sz="2200" dirty="0" err="1"/>
              <a:t>ventajas</a:t>
            </a:r>
            <a:r>
              <a:rPr lang="en-US" sz="2200" dirty="0"/>
              <a:t> de </a:t>
            </a:r>
            <a:r>
              <a:rPr lang="en-US" sz="2200" dirty="0" err="1"/>
              <a:t>utilizar</a:t>
            </a:r>
            <a:r>
              <a:rPr lang="en-US" sz="2200" dirty="0"/>
              <a:t> </a:t>
            </a:r>
            <a:r>
              <a:rPr lang="en-US" sz="2200" dirty="0" err="1"/>
              <a:t>qPCR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el PCR </a:t>
            </a:r>
            <a:r>
              <a:rPr lang="en-US" sz="2200" dirty="0" err="1"/>
              <a:t>tradicional</a:t>
            </a:r>
            <a:r>
              <a:rPr lang="en-US" sz="2200" dirty="0"/>
              <a:t> y </a:t>
            </a:r>
            <a:r>
              <a:rPr lang="en-US" sz="2200" dirty="0" err="1"/>
              <a:t>que</a:t>
            </a:r>
            <a:r>
              <a:rPr lang="en-US" sz="2200" dirty="0"/>
              <a:t>́ </a:t>
            </a:r>
            <a:r>
              <a:rPr lang="en-US" sz="2200" dirty="0" err="1"/>
              <a:t>permite</a:t>
            </a:r>
            <a:r>
              <a:rPr lang="en-US" sz="2200" dirty="0"/>
              <a:t> </a:t>
            </a:r>
            <a:r>
              <a:rPr lang="en-US" sz="2200" dirty="0" err="1"/>
              <a:t>hacer</a:t>
            </a:r>
            <a:r>
              <a:rPr lang="en-US" sz="2200" dirty="0"/>
              <a:t> </a:t>
            </a:r>
            <a:r>
              <a:rPr lang="en-US" sz="2200" dirty="0" err="1"/>
              <a:t>esta</a:t>
            </a:r>
            <a:r>
              <a:rPr lang="en-US" sz="2200" dirty="0"/>
              <a:t> </a:t>
            </a:r>
            <a:r>
              <a:rPr lang="en-US" sz="2200" dirty="0" err="1"/>
              <a:t>técnica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sería</a:t>
            </a:r>
            <a:r>
              <a:rPr lang="en-US" sz="2200" dirty="0"/>
              <a:t> </a:t>
            </a:r>
            <a:r>
              <a:rPr lang="en-US" sz="2200" dirty="0" err="1"/>
              <a:t>muy</a:t>
            </a:r>
            <a:r>
              <a:rPr lang="en-US" sz="2200" dirty="0"/>
              <a:t> </a:t>
            </a:r>
            <a:r>
              <a:rPr lang="en-US" sz="2200" dirty="0" err="1"/>
              <a:t>difícil</a:t>
            </a:r>
            <a:r>
              <a:rPr lang="en-US" sz="2200" dirty="0"/>
              <a:t> </a:t>
            </a:r>
            <a:r>
              <a:rPr lang="en-US" sz="2200" dirty="0" err="1"/>
              <a:t>hacer</a:t>
            </a:r>
            <a:r>
              <a:rPr lang="en-US" sz="2200" dirty="0"/>
              <a:t> con el PCR </a:t>
            </a:r>
            <a:r>
              <a:rPr lang="en-US" sz="2200" dirty="0" err="1"/>
              <a:t>tradicional</a:t>
            </a:r>
            <a:r>
              <a:rPr lang="en-US" sz="2200" dirty="0"/>
              <a:t>. </a:t>
            </a:r>
            <a:r>
              <a:rPr lang="en-US" sz="2200" dirty="0" smtClean="0"/>
              <a:t>______________________________________________________________________________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037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1" y="1787752"/>
            <a:ext cx="11658599" cy="418011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effectLst/>
              </a:rPr>
              <a:t>Re</a:t>
            </a:r>
            <a:r>
              <a:rPr lang="en-US" sz="3200" dirty="0" err="1" smtClean="0">
                <a:effectLst/>
              </a:rPr>
              <a:t>Applied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>
                <a:effectLst/>
              </a:rPr>
              <a:t>Biosystems</a:t>
            </a:r>
            <a:r>
              <a:rPr lang="en-US" sz="3200" dirty="0">
                <a:effectLst/>
              </a:rPr>
              <a:t> Tutorial: Real Time PCR versus Traditional PCR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Arya M, </a:t>
            </a:r>
            <a:r>
              <a:rPr lang="en-US" sz="3200" dirty="0" err="1">
                <a:effectLst/>
              </a:rPr>
              <a:t>Shergill</a:t>
            </a:r>
            <a:r>
              <a:rPr lang="en-US" sz="3200" dirty="0">
                <a:effectLst/>
              </a:rPr>
              <a:t> IS, Williamson M, </a:t>
            </a:r>
            <a:r>
              <a:rPr lang="en-US" sz="3200" dirty="0" err="1">
                <a:effectLst/>
              </a:rPr>
              <a:t>Gommersall</a:t>
            </a:r>
            <a:r>
              <a:rPr lang="en-US" sz="3200" dirty="0">
                <a:effectLst/>
              </a:rPr>
              <a:t> L, Arya N, Patel HR (2006) </a:t>
            </a:r>
            <a:r>
              <a:rPr lang="en-US" sz="3200" b="1" dirty="0">
                <a:effectLst/>
              </a:rPr>
              <a:t>Basic Principles of real time quantitative PCR</a:t>
            </a:r>
            <a:r>
              <a:rPr lang="en-US" sz="3200" dirty="0">
                <a:effectLst/>
              </a:rPr>
              <a:t>, Expert. Rev. Mol. </a:t>
            </a:r>
            <a:r>
              <a:rPr lang="en-US" sz="3200" dirty="0" err="1">
                <a:effectLst/>
              </a:rPr>
              <a:t>Diagn</a:t>
            </a:r>
            <a:r>
              <a:rPr lang="en-US" sz="3200" dirty="0">
                <a:effectLst/>
              </a:rPr>
              <a:t>. (5) 209-19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National Center for Biotechnology Information: </a:t>
            </a:r>
            <a:endParaRPr lang="en-US" sz="3200" dirty="0"/>
          </a:p>
          <a:p>
            <a:r>
              <a:rPr lang="en-US" sz="3200" dirty="0">
                <a:effectLst/>
              </a:rPr>
              <a:t>https://</a:t>
            </a:r>
            <a:r>
              <a:rPr lang="en-US" sz="3200" dirty="0" err="1">
                <a:effectLst/>
              </a:rPr>
              <a:t>www.ncbi.nlm.nih.gov</a:t>
            </a:r>
            <a:r>
              <a:rPr lang="en-US" sz="3200" dirty="0">
                <a:effectLst/>
              </a:rPr>
              <a:t>/probe/docs/</a:t>
            </a:r>
            <a:r>
              <a:rPr lang="en-US" sz="3200" dirty="0" err="1">
                <a:effectLst/>
              </a:rPr>
              <a:t>techqpcr</a:t>
            </a:r>
            <a:r>
              <a:rPr lang="en-US" sz="3200" dirty="0">
                <a:effectLst/>
              </a:rPr>
              <a:t>/ </a:t>
            </a:r>
            <a:endParaRPr lang="en-US" sz="3200" dirty="0" smtClean="0">
              <a:effectLst/>
            </a:endParaRPr>
          </a:p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www.youtube.com/watch?v=4QMr-R65Fdc</a:t>
            </a:r>
            <a:endParaRPr lang="en-US" sz="3200" dirty="0" smtClean="0"/>
          </a:p>
          <a:p>
            <a:endParaRPr lang="en-US" sz="3200" dirty="0"/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533400" y="1646973"/>
            <a:ext cx="11227633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r>
              <a:rPr lang="es-PR" sz="2800" dirty="0"/>
              <a:t>• Distinguir entre PCR tradicional y PCR en tiempo real</a:t>
            </a:r>
            <a:br>
              <a:rPr lang="es-PR" sz="2800" dirty="0"/>
            </a:br>
            <a:r>
              <a:rPr lang="es-PR" sz="2800" dirty="0"/>
              <a:t>• Comparar el mecanismo de detección de amplificación de ADN con SYBR Green y TaqMan </a:t>
            </a:r>
            <a:endParaRPr lang="es-PR" sz="2800" dirty="0" smtClean="0"/>
          </a:p>
          <a:p>
            <a:r>
              <a:rPr lang="es-PR" sz="2800" dirty="0" smtClean="0"/>
              <a:t>• </a:t>
            </a:r>
            <a:r>
              <a:rPr lang="es-PR" sz="2800" dirty="0"/>
              <a:t>Enumerar aplicaciones del PCR en tiempo real</a:t>
            </a:r>
            <a:br>
              <a:rPr lang="es-PR" sz="2800" dirty="0"/>
            </a:br>
            <a:r>
              <a:rPr lang="es-PR" sz="2800" dirty="0"/>
              <a:t>• Conocer el funcionamiento de un termociclador de PCR en tiempo real </a:t>
            </a:r>
            <a:endParaRPr lang="es-P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introducción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48019" y="961900"/>
            <a:ext cx="1094041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smtClean="0"/>
              <a:t>PCR </a:t>
            </a:r>
            <a:r>
              <a:rPr lang="mr-IN" altLang="en-US" sz="3200" b="1" dirty="0" smtClean="0"/>
              <a:t>–</a:t>
            </a:r>
            <a:r>
              <a:rPr lang="en-US" altLang="en-US" sz="3200" b="1" dirty="0" smtClean="0"/>
              <a:t>  </a:t>
            </a:r>
            <a:r>
              <a:rPr lang="en-US" altLang="en-US" sz="3200" b="1" dirty="0" err="1" smtClean="0"/>
              <a:t>Convencional</a:t>
            </a:r>
            <a:r>
              <a:rPr lang="en-US" altLang="en-US" sz="3200" b="1" dirty="0" smtClean="0"/>
              <a:t> : “end point”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Síntesis</a:t>
            </a:r>
            <a:r>
              <a:rPr lang="en-US" altLang="en-US" sz="3200" dirty="0" smtClean="0"/>
              <a:t> de miles de </a:t>
            </a:r>
            <a:r>
              <a:rPr lang="en-US" altLang="en-US" sz="3200" dirty="0" err="1" smtClean="0"/>
              <a:t>copias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del </a:t>
            </a:r>
            <a:r>
              <a:rPr lang="en-US" altLang="en-US" sz="3200" dirty="0" err="1" smtClean="0"/>
              <a:t>fragmento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molde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Detecci</a:t>
            </a:r>
            <a:r>
              <a:rPr lang="en-US" altLang="en-US" sz="3200" dirty="0" err="1" smtClean="0"/>
              <a:t>ón</a:t>
            </a:r>
            <a:r>
              <a:rPr lang="en-US" altLang="en-US" sz="3200" dirty="0" smtClean="0"/>
              <a:t> de </a:t>
            </a:r>
            <a:r>
              <a:rPr lang="en-US" altLang="en-US" sz="3200" dirty="0" err="1" smtClean="0"/>
              <a:t>c</a:t>
            </a:r>
            <a:r>
              <a:rPr lang="en-US" altLang="en-US" sz="3200" dirty="0" err="1" smtClean="0"/>
              <a:t>antidades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extremadamente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pequeñas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Replicación</a:t>
            </a:r>
            <a:r>
              <a:rPr lang="en-US" altLang="en-US" sz="3200" dirty="0" smtClean="0"/>
              <a:t> </a:t>
            </a:r>
            <a:r>
              <a:rPr lang="en-US" altLang="en-US" sz="3200" i="1" dirty="0" smtClean="0"/>
              <a:t>in vitro, DPDD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Repeticiones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cíclicas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Denaturar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Hibridizar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Extender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Visualizado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en </a:t>
            </a:r>
            <a:r>
              <a:rPr lang="en-US" altLang="en-US" sz="3200" dirty="0" err="1"/>
              <a:t>electroforesis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agarosa</a:t>
            </a: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/>
              <a:t>EtBr</a:t>
            </a:r>
            <a:r>
              <a:rPr lang="en-US" altLang="en-US" sz="3200" dirty="0"/>
              <a:t> y luz UV (32P o </a:t>
            </a:r>
            <a:r>
              <a:rPr lang="en-US" altLang="en-US" sz="3200" dirty="0" err="1"/>
              <a:t>fluorescencia</a:t>
            </a:r>
            <a:r>
              <a:rPr lang="en-US" altLang="en-US" sz="3200" dirty="0"/>
              <a:t>)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/>
              <a:t>Hay </a:t>
            </a:r>
            <a:r>
              <a:rPr lang="en-US" altLang="en-US" sz="3200" dirty="0" err="1"/>
              <a:t>que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esperar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termine</a:t>
            </a:r>
            <a:r>
              <a:rPr lang="en-US" altLang="en-US" sz="3200" dirty="0"/>
              <a:t> el </a:t>
            </a:r>
            <a:r>
              <a:rPr lang="en-US" altLang="en-US" sz="3200" dirty="0" err="1" smtClean="0"/>
              <a:t>proceso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(end)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00" y="0"/>
            <a:ext cx="9513397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PCR:  </a:t>
            </a:r>
            <a:r>
              <a:rPr lang="en-US" sz="4000" dirty="0" err="1" smtClean="0"/>
              <a:t>Convencional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92601" y="989609"/>
            <a:ext cx="535965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Tiene</a:t>
            </a:r>
            <a:r>
              <a:rPr lang="en-US" altLang="en-US" sz="3200" dirty="0" smtClean="0"/>
              <a:t> 3 </a:t>
            </a:r>
            <a:r>
              <a:rPr lang="en-US" altLang="en-US" sz="3200" dirty="0" err="1" smtClean="0"/>
              <a:t>fases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Exponencial</a:t>
            </a:r>
            <a:endParaRPr lang="en-US" altLang="en-US" sz="32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Específica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precisa</a:t>
            </a:r>
            <a:endParaRPr lang="en-US" altLang="en-US" sz="2400" dirty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Duplicaci</a:t>
            </a:r>
            <a:r>
              <a:rPr lang="en-US" altLang="en-US" sz="2400" dirty="0" err="1" smtClean="0"/>
              <a:t>ó</a:t>
            </a:r>
            <a:r>
              <a:rPr lang="en-US" altLang="en-US" sz="2400" dirty="0" err="1" smtClean="0"/>
              <a:t>n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del DNA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Lineal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smtClean="0"/>
              <a:t>Alta </a:t>
            </a:r>
            <a:r>
              <a:rPr lang="en-US" altLang="en-US" sz="2400" dirty="0" err="1" smtClean="0"/>
              <a:t>variabilidad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smtClean="0"/>
              <a:t>Se </a:t>
            </a:r>
            <a:r>
              <a:rPr lang="en-US" altLang="en-US" sz="2400" dirty="0" err="1" smtClean="0"/>
              <a:t>consumen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reactivos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Disminuye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reacción</a:t>
            </a: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Plateau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smtClean="0"/>
              <a:t>No hay mas </a:t>
            </a:r>
            <a:r>
              <a:rPr lang="en-US" altLang="en-US" sz="2400" dirty="0" err="1" smtClean="0"/>
              <a:t>producto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Degradación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productos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Detecci</a:t>
            </a:r>
            <a:r>
              <a:rPr lang="en-US" altLang="en-US" sz="2400" dirty="0" err="1" smtClean="0"/>
              <a:t>ó</a:t>
            </a:r>
            <a:r>
              <a:rPr lang="en-US" altLang="en-US" sz="2400" dirty="0" err="1" smtClean="0"/>
              <a:t>n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con </a:t>
            </a:r>
            <a:r>
              <a:rPr lang="en-US" altLang="en-US" sz="2400" dirty="0" err="1" smtClean="0"/>
              <a:t>EtBr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Limite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detecci</a:t>
            </a:r>
            <a:r>
              <a:rPr lang="en-US" altLang="en-US" sz="2400" dirty="0" err="1" smtClean="0"/>
              <a:t>ó</a:t>
            </a:r>
            <a:r>
              <a:rPr lang="en-US" altLang="en-US" sz="2400" dirty="0" err="1" smtClean="0"/>
              <a:t>n</a:t>
            </a:r>
            <a:endParaRPr lang="en-US" altLang="en-US" sz="24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Agarosa</a:t>
            </a:r>
            <a:r>
              <a:rPr lang="en-US" altLang="en-US" sz="2400" dirty="0" smtClean="0"/>
              <a:t> </a:t>
            </a:r>
            <a:r>
              <a:rPr lang="mr-IN" altLang="en-US" sz="2400" dirty="0" smtClean="0"/>
              <a:t>–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pobre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resolución</a:t>
            </a:r>
            <a:endParaRPr lang="en-US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011B9E-CE2A-4AEE-8431-262A70ECA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7373" r="13030" b="13131"/>
          <a:stretch/>
        </p:blipFill>
        <p:spPr>
          <a:xfrm>
            <a:off x="5752260" y="1066801"/>
            <a:ext cx="622004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0313" y="5587874"/>
            <a:ext cx="500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Eavluación</a:t>
            </a:r>
            <a:r>
              <a:rPr lang="en-US" sz="2400" dirty="0" smtClean="0"/>
              <a:t> </a:t>
            </a:r>
            <a:r>
              <a:rPr lang="en-US" sz="2400" dirty="0" err="1" smtClean="0"/>
              <a:t>cualitativa</a:t>
            </a:r>
            <a:endParaRPr lang="en-US" sz="2400" dirty="0" smtClean="0"/>
          </a:p>
          <a:p>
            <a:r>
              <a:rPr lang="en-US" sz="2400" dirty="0" err="1" smtClean="0"/>
              <a:t>Est</a:t>
            </a:r>
            <a:r>
              <a:rPr lang="en-US" sz="2400" dirty="0" err="1" smtClean="0"/>
              <a:t>á</a:t>
            </a:r>
            <a:r>
              <a:rPr lang="en-US" sz="2400" dirty="0" smtClean="0"/>
              <a:t> o no </a:t>
            </a:r>
            <a:r>
              <a:rPr lang="en-US" sz="2400" dirty="0" err="1" smtClean="0"/>
              <a:t>est</a:t>
            </a:r>
            <a:r>
              <a:rPr lang="en-US" sz="2400" dirty="0" err="1" smtClean="0"/>
              <a:t>á</a:t>
            </a:r>
            <a:r>
              <a:rPr lang="en-US" sz="2400" dirty="0" smtClean="0"/>
              <a:t>? Como </a:t>
            </a:r>
            <a:r>
              <a:rPr lang="en-US" sz="2400" dirty="0" err="1" smtClean="0"/>
              <a:t>est</a:t>
            </a:r>
            <a:r>
              <a:rPr lang="en-US" sz="2400" dirty="0" err="1" smtClean="0"/>
              <a:t>á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54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00" y="0"/>
            <a:ext cx="9513397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PCR:  Real time PCR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92600" y="989609"/>
            <a:ext cx="1099583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Es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cuantitativo</a:t>
            </a:r>
            <a:r>
              <a:rPr lang="en-US" altLang="en-US" sz="3200" dirty="0" smtClean="0"/>
              <a:t>: </a:t>
            </a:r>
            <a:r>
              <a:rPr lang="en-US" altLang="en-US" sz="3200" dirty="0" err="1" smtClean="0"/>
              <a:t>qPCR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Variaante</a:t>
            </a:r>
            <a:r>
              <a:rPr lang="en-US" altLang="en-US" sz="3200" dirty="0" smtClean="0"/>
              <a:t> de la </a:t>
            </a:r>
            <a:r>
              <a:rPr lang="en-US" altLang="en-US" sz="3200" dirty="0" err="1" smtClean="0"/>
              <a:t>t</a:t>
            </a:r>
            <a:r>
              <a:rPr lang="en-US" altLang="en-US" sz="3200" dirty="0" err="1" smtClean="0"/>
              <a:t>écnica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donde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la </a:t>
            </a:r>
            <a:r>
              <a:rPr lang="en-US" altLang="en-US" sz="3200" dirty="0" err="1" smtClean="0"/>
              <a:t>detección</a:t>
            </a:r>
            <a:r>
              <a:rPr lang="en-US" altLang="en-US" sz="3200" dirty="0" smtClean="0"/>
              <a:t> del  </a:t>
            </a:r>
            <a:r>
              <a:rPr lang="en-US" altLang="en-US" sz="3200" dirty="0" err="1" smtClean="0"/>
              <a:t>producto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es</a:t>
            </a:r>
            <a:r>
              <a:rPr lang="en-US" altLang="en-US" sz="3200" dirty="0" smtClean="0"/>
              <a:t> en </a:t>
            </a:r>
            <a:r>
              <a:rPr lang="en-US" altLang="en-US" sz="3200" dirty="0" err="1" smtClean="0"/>
              <a:t>tiempo</a:t>
            </a:r>
            <a:r>
              <a:rPr lang="en-US" altLang="en-US" sz="3200" dirty="0" smtClean="0"/>
              <a:t> real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En la </a:t>
            </a:r>
            <a:r>
              <a:rPr lang="en-US" altLang="en-US" sz="3200" dirty="0" err="1" smtClean="0"/>
              <a:t>fase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exponencial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No al final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No </a:t>
            </a:r>
            <a:r>
              <a:rPr lang="en-US" altLang="en-US" sz="3200" dirty="0" err="1" smtClean="0"/>
              <a:t>agarosa</a:t>
            </a:r>
            <a:r>
              <a:rPr lang="en-US" altLang="en-US" sz="3200" dirty="0" smtClean="0"/>
              <a:t>, </a:t>
            </a:r>
            <a:r>
              <a:rPr lang="en-US" altLang="en-US" sz="3200" dirty="0" smtClean="0"/>
              <a:t>no </a:t>
            </a:r>
            <a:r>
              <a:rPr lang="en-US" altLang="en-US" sz="3200" dirty="0" err="1" smtClean="0"/>
              <a:t>EtBr</a:t>
            </a: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/>
              <a:t>Acumulación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fluorescencia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ciclo</a:t>
            </a:r>
            <a:r>
              <a:rPr lang="en-US" altLang="en-US" sz="3200" dirty="0"/>
              <a:t> a </a:t>
            </a:r>
            <a:r>
              <a:rPr lang="en-US" altLang="en-US" sz="3200" dirty="0" err="1"/>
              <a:t>ciclo</a:t>
            </a: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Mas </a:t>
            </a:r>
            <a:r>
              <a:rPr lang="en-US" altLang="en-US" sz="3200" dirty="0" err="1" smtClean="0"/>
              <a:t>resolución</a:t>
            </a:r>
            <a:endParaRPr lang="en-US" altLang="en-US" sz="3200" dirty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Resultados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cuantitativos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482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PCR: real time </a:t>
            </a:r>
            <a:r>
              <a:rPr lang="en-US" sz="4000" dirty="0" err="1" smtClean="0"/>
              <a:t>pcr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52845" y="910097"/>
            <a:ext cx="569014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Métodos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Detección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Fluoróforos</a:t>
            </a:r>
            <a:r>
              <a:rPr lang="en-US" altLang="en-US" sz="3200" dirty="0" smtClean="0"/>
              <a:t>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1er </a:t>
            </a:r>
            <a:r>
              <a:rPr lang="en-US" altLang="en-US" sz="3200" dirty="0" err="1" smtClean="0"/>
              <a:t>m</a:t>
            </a:r>
            <a:r>
              <a:rPr lang="en-US" altLang="en-US" sz="3200" dirty="0" err="1" smtClean="0"/>
              <a:t>étodo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SYBR Green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Se </a:t>
            </a:r>
            <a:r>
              <a:rPr lang="en-US" altLang="en-US" sz="3200" dirty="0" err="1" smtClean="0"/>
              <a:t>une</a:t>
            </a:r>
            <a:r>
              <a:rPr lang="en-US" altLang="en-US" sz="3200" dirty="0" smtClean="0"/>
              <a:t> a DNA DS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Absorbe</a:t>
            </a:r>
            <a:r>
              <a:rPr lang="en-US" altLang="en-US" sz="3200" dirty="0" smtClean="0"/>
              <a:t> 497 nm (</a:t>
            </a:r>
            <a:r>
              <a:rPr lang="en-US" altLang="en-US" sz="3200" dirty="0" err="1" smtClean="0"/>
              <a:t>azul</a:t>
            </a:r>
            <a:r>
              <a:rPr lang="en-US" altLang="en-US" sz="3200" dirty="0" smtClean="0"/>
              <a:t>)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Emite</a:t>
            </a:r>
            <a:r>
              <a:rPr lang="en-US" altLang="en-US" sz="3200" dirty="0" smtClean="0"/>
              <a:t> 520nm (</a:t>
            </a:r>
            <a:r>
              <a:rPr lang="en-US" altLang="en-US" sz="3200" dirty="0" err="1" smtClean="0"/>
              <a:t>verde</a:t>
            </a:r>
            <a:r>
              <a:rPr lang="en-US" altLang="en-US" sz="3200" dirty="0" smtClean="0"/>
              <a:t>)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Se </a:t>
            </a:r>
            <a:r>
              <a:rPr lang="en-US" altLang="en-US" sz="3200" dirty="0" err="1" smtClean="0"/>
              <a:t>incluye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desde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comienzo</a:t>
            </a:r>
            <a:endParaRPr lang="en-US" altLang="en-US" sz="32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smtClean="0"/>
              <a:t>Como </a:t>
            </a:r>
            <a:r>
              <a:rPr lang="en-US" altLang="en-US" sz="3200" dirty="0" err="1" smtClean="0"/>
              <a:t>cambiar</a:t>
            </a:r>
            <a:r>
              <a:rPr lang="en-US" altLang="en-US" sz="3200" dirty="0" err="1" smtClean="0"/>
              <a:t>á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la </a:t>
            </a:r>
            <a:r>
              <a:rPr lang="en-US" altLang="en-US" sz="3200" dirty="0" err="1" smtClean="0"/>
              <a:t>fluoresencia</a:t>
            </a:r>
            <a:r>
              <a:rPr lang="en-US" altLang="en-US" sz="3200" dirty="0" smtClean="0"/>
              <a:t>?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Limitacion</a:t>
            </a:r>
            <a:r>
              <a:rPr lang="en-US" altLang="en-US" sz="3200" dirty="0" smtClean="0"/>
              <a:t>?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sz="3200" dirty="0" err="1" smtClean="0"/>
              <a:t>Todo</a:t>
            </a:r>
            <a:r>
              <a:rPr lang="en-US" altLang="en-US" sz="3200" dirty="0" smtClean="0"/>
              <a:t> DNADS </a:t>
            </a:r>
            <a:r>
              <a:rPr lang="en-US" altLang="en-US" sz="3200" dirty="0" err="1" smtClean="0"/>
              <a:t>emite</a:t>
            </a:r>
            <a:endParaRPr lang="en-US" altLang="en-US" sz="3200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1C8267-2A9E-4A1D-8BFE-A1EFA47A0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14194" b="17706"/>
          <a:stretch/>
        </p:blipFill>
        <p:spPr>
          <a:xfrm>
            <a:off x="5846619" y="648815"/>
            <a:ext cx="6241454" cy="55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80904" y="941853"/>
            <a:ext cx="6863225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TaqMan</a:t>
            </a:r>
            <a:r>
              <a:rPr lang="en-US" sz="2800" dirty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2do </a:t>
            </a:r>
            <a:r>
              <a:rPr lang="en-US" sz="2800" dirty="0" err="1" smtClean="0"/>
              <a:t>método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Sonda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hibridizar</a:t>
            </a:r>
            <a:r>
              <a:rPr lang="en-US" sz="2800" dirty="0" err="1" smtClean="0"/>
              <a:t>á</a:t>
            </a:r>
            <a:r>
              <a:rPr lang="en-US" sz="2800" dirty="0" smtClean="0"/>
              <a:t> </a:t>
            </a:r>
            <a:r>
              <a:rPr lang="en-US" sz="2800" dirty="0" smtClean="0"/>
              <a:t>en </a:t>
            </a:r>
            <a:r>
              <a:rPr lang="en-US" sz="2800" dirty="0" err="1" smtClean="0"/>
              <a:t>alg</a:t>
            </a:r>
            <a:r>
              <a:rPr lang="en-US" sz="2800" dirty="0" err="1" smtClean="0"/>
              <a:t>ú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punto</a:t>
            </a:r>
            <a:r>
              <a:rPr lang="en-US" sz="2800" dirty="0" smtClean="0"/>
              <a:t> entre los primers F/R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lado</a:t>
            </a:r>
            <a:r>
              <a:rPr lang="en-US" sz="2800" dirty="0" smtClean="0"/>
              <a:t> 5’ </a:t>
            </a:r>
            <a:r>
              <a:rPr lang="en-US" sz="2800" dirty="0" smtClean="0"/>
              <a:t>hay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mol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cula</a:t>
            </a:r>
            <a:r>
              <a:rPr lang="en-US" sz="2800" dirty="0" smtClean="0"/>
              <a:t> </a:t>
            </a:r>
            <a:r>
              <a:rPr lang="en-US" sz="2800" dirty="0" smtClean="0"/>
              <a:t>R- </a:t>
            </a:r>
            <a:r>
              <a:rPr lang="en-US" sz="2800" dirty="0" smtClean="0"/>
              <a:t>(</a:t>
            </a:r>
            <a:r>
              <a:rPr lang="en-US" sz="2800" dirty="0" err="1" smtClean="0"/>
              <a:t>reportero</a:t>
            </a:r>
            <a:r>
              <a:rPr lang="en-US" sz="2800" dirty="0" smtClean="0"/>
              <a:t>) </a:t>
            </a:r>
            <a:r>
              <a:rPr lang="en-US" sz="2800" dirty="0" smtClean="0"/>
              <a:t>de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energ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a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lado</a:t>
            </a:r>
            <a:r>
              <a:rPr lang="en-US" sz="2800" dirty="0" smtClean="0"/>
              <a:t> 3’ </a:t>
            </a:r>
            <a:r>
              <a:rPr lang="en-US" sz="2800" dirty="0" smtClean="0"/>
              <a:t>hay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mol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cula</a:t>
            </a:r>
            <a:r>
              <a:rPr lang="en-US" sz="2800" dirty="0" smtClean="0"/>
              <a:t> </a:t>
            </a:r>
            <a:r>
              <a:rPr lang="en-US" sz="2800" dirty="0" smtClean="0"/>
              <a:t>Q, </a:t>
            </a:r>
            <a:r>
              <a:rPr lang="en-US" sz="2800" dirty="0" smtClean="0"/>
              <a:t>(quencher) de </a:t>
            </a:r>
            <a:r>
              <a:rPr lang="en-US" sz="2800" dirty="0" err="1" smtClean="0"/>
              <a:t>baja</a:t>
            </a:r>
            <a:r>
              <a:rPr lang="en-US" sz="2800" dirty="0" smtClean="0"/>
              <a:t> </a:t>
            </a:r>
            <a:r>
              <a:rPr lang="en-US" sz="2800" dirty="0" err="1" smtClean="0"/>
              <a:t>energ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a</a:t>
            </a:r>
            <a:r>
              <a:rPr lang="en-US" sz="2800" dirty="0" smtClean="0"/>
              <a:t> (</a:t>
            </a:r>
            <a:r>
              <a:rPr lang="en-US" sz="2800" dirty="0" err="1" smtClean="0"/>
              <a:t>Mientras</a:t>
            </a:r>
            <a:r>
              <a:rPr lang="en-US" sz="2800" dirty="0" smtClean="0"/>
              <a:t> </a:t>
            </a:r>
            <a:r>
              <a:rPr lang="en-US" sz="2800" dirty="0" smtClean="0"/>
              <a:t>Q </a:t>
            </a:r>
            <a:r>
              <a:rPr lang="en-US" sz="2800" dirty="0" err="1" smtClean="0"/>
              <a:t>este</a:t>
            </a:r>
            <a:r>
              <a:rPr lang="en-US" sz="2800" dirty="0" smtClean="0"/>
              <a:t> </a:t>
            </a:r>
            <a:r>
              <a:rPr lang="en-US" sz="2800" dirty="0" err="1" smtClean="0"/>
              <a:t>cerca</a:t>
            </a:r>
            <a:r>
              <a:rPr lang="en-US" sz="2800" dirty="0" smtClean="0"/>
              <a:t> de R  no se </a:t>
            </a:r>
            <a:r>
              <a:rPr lang="en-US" sz="2800" dirty="0" err="1" smtClean="0"/>
              <a:t>emite</a:t>
            </a:r>
            <a:r>
              <a:rPr lang="en-US" sz="2800" dirty="0" smtClean="0"/>
              <a:t> </a:t>
            </a:r>
            <a:r>
              <a:rPr lang="en-US" sz="2800" dirty="0" err="1" smtClean="0"/>
              <a:t>energ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a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DPDD-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polimerasa</a:t>
            </a:r>
            <a:r>
              <a:rPr lang="en-US" sz="2800" dirty="0" smtClean="0"/>
              <a:t> y </a:t>
            </a:r>
            <a:r>
              <a:rPr lang="en-US" sz="2800" dirty="0" err="1" smtClean="0"/>
              <a:t>exonucleasa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Durante </a:t>
            </a:r>
            <a:r>
              <a:rPr lang="en-US" sz="2800" dirty="0" err="1" smtClean="0"/>
              <a:t>extensión</a:t>
            </a:r>
            <a:r>
              <a:rPr lang="en-US" sz="2800" dirty="0" smtClean="0"/>
              <a:t> la </a:t>
            </a:r>
            <a:r>
              <a:rPr lang="en-US" sz="2800" dirty="0" err="1" smtClean="0"/>
              <a:t>exo</a:t>
            </a:r>
            <a:r>
              <a:rPr lang="en-US" sz="2800" dirty="0" smtClean="0"/>
              <a:t> </a:t>
            </a:r>
            <a:r>
              <a:rPr lang="en-US" sz="2800" dirty="0" err="1" smtClean="0"/>
              <a:t>separa</a:t>
            </a:r>
            <a:r>
              <a:rPr lang="en-US" sz="2800" dirty="0" smtClean="0"/>
              <a:t> a Q </a:t>
            </a:r>
            <a:r>
              <a:rPr lang="en-US" sz="2800" dirty="0" smtClean="0"/>
              <a:t>de </a:t>
            </a:r>
            <a:r>
              <a:rPr lang="en-US" sz="2800" dirty="0" smtClean="0"/>
              <a:t>R, PLT se </a:t>
            </a:r>
            <a:r>
              <a:rPr lang="en-US" sz="2800" dirty="0" err="1" smtClean="0"/>
              <a:t>emite</a:t>
            </a:r>
            <a:r>
              <a:rPr lang="en-US" sz="2800" dirty="0" smtClean="0"/>
              <a:t> luz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Mientras</a:t>
            </a:r>
            <a:r>
              <a:rPr lang="en-US" sz="2800" dirty="0" smtClean="0"/>
              <a:t> mas QR </a:t>
            </a:r>
            <a:r>
              <a:rPr lang="en-US" sz="2800" dirty="0" err="1" smtClean="0"/>
              <a:t>degradadas</a:t>
            </a:r>
            <a:r>
              <a:rPr lang="en-US" sz="2800" dirty="0" smtClean="0"/>
              <a:t> mas </a:t>
            </a:r>
            <a:r>
              <a:rPr lang="en-US" sz="2800" dirty="0" err="1" smtClean="0"/>
              <a:t>emisión</a:t>
            </a:r>
            <a:r>
              <a:rPr lang="en-US" sz="2800" dirty="0" smtClean="0"/>
              <a:t> de luz </a:t>
            </a:r>
            <a:r>
              <a:rPr lang="en-US" sz="2800" dirty="0" err="1" smtClean="0"/>
              <a:t>detectada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28C841-4B65-48F7-BD54-0672D56A4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9033" r="15161" b="12975"/>
          <a:stretch/>
        </p:blipFill>
        <p:spPr>
          <a:xfrm>
            <a:off x="7074448" y="1001487"/>
            <a:ext cx="4923588" cy="4271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 txBox="1">
            <a:spLocks/>
          </p:cNvSpPr>
          <p:nvPr/>
        </p:nvSpPr>
        <p:spPr>
          <a:xfrm>
            <a:off x="221672" y="-55418"/>
            <a:ext cx="99059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/>
              <a:t>PCR: real time </a:t>
            </a:r>
            <a:r>
              <a:rPr lang="en-US" sz="4000" dirty="0" err="1" smtClean="0"/>
              <a:t>pcr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67619" y="534017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Mecanismo</a:t>
            </a:r>
            <a:r>
              <a:rPr lang="en-US" dirty="0" smtClean="0"/>
              <a:t>  </a:t>
            </a:r>
            <a:r>
              <a:rPr lang="en-US" dirty="0" smtClean="0"/>
              <a:t>de </a:t>
            </a:r>
            <a:r>
              <a:rPr lang="en-US" dirty="0" err="1" smtClean="0"/>
              <a:t>TaqMan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24125" y="5729384"/>
            <a:ext cx="4839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energ</a:t>
            </a:r>
            <a:r>
              <a:rPr lang="en-US" dirty="0" err="1" smtClean="0"/>
              <a:t>ía</a:t>
            </a:r>
            <a:r>
              <a:rPr lang="en-US" dirty="0" smtClean="0"/>
              <a:t> </a:t>
            </a:r>
            <a:r>
              <a:rPr lang="en-US" dirty="0" err="1" smtClean="0"/>
              <a:t>emitida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irectamente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a la </a:t>
            </a:r>
            <a:r>
              <a:rPr lang="en-US" dirty="0" err="1" smtClean="0"/>
              <a:t>cantidad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 QR </a:t>
            </a:r>
            <a:r>
              <a:rPr lang="en-US" dirty="0" err="1" smtClean="0"/>
              <a:t>degradadas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57257" y="952059"/>
            <a:ext cx="1138056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Ambos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ét</a:t>
            </a:r>
            <a:r>
              <a:rPr lang="en-US" sz="2800" dirty="0" err="1" smtClean="0"/>
              <a:t>odos</a:t>
            </a:r>
            <a:r>
              <a:rPr lang="en-US" sz="2800" dirty="0" smtClean="0"/>
              <a:t> </a:t>
            </a:r>
            <a:r>
              <a:rPr lang="en-US" sz="2800" dirty="0" err="1" smtClean="0"/>
              <a:t>miden</a:t>
            </a:r>
            <a:r>
              <a:rPr lang="en-US" sz="2800" dirty="0" smtClean="0"/>
              <a:t> </a:t>
            </a:r>
            <a:r>
              <a:rPr lang="en-US" sz="2800" dirty="0" err="1" smtClean="0"/>
              <a:t>acumulaci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fluorescencia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S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ntesis</a:t>
            </a:r>
            <a:r>
              <a:rPr lang="en-US" sz="2800" dirty="0" smtClean="0"/>
              <a:t> </a:t>
            </a:r>
            <a:r>
              <a:rPr lang="en-US" sz="2800" dirty="0" smtClean="0"/>
              <a:t>de DNA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Umbral</a:t>
            </a:r>
            <a:r>
              <a:rPr lang="en-US" sz="2800" dirty="0" smtClean="0"/>
              <a:t>: </a:t>
            </a:r>
            <a:r>
              <a:rPr lang="en-US" sz="2800" dirty="0" err="1" smtClean="0"/>
              <a:t>punto</a:t>
            </a:r>
            <a:r>
              <a:rPr lang="en-US" sz="2800" dirty="0" smtClean="0"/>
              <a:t> </a:t>
            </a:r>
            <a:r>
              <a:rPr lang="en-US" sz="2800" dirty="0" err="1" smtClean="0"/>
              <a:t>donde</a:t>
            </a:r>
            <a:r>
              <a:rPr lang="en-US" sz="2800" dirty="0" smtClean="0"/>
              <a:t> la </a:t>
            </a:r>
            <a:r>
              <a:rPr lang="en-US" sz="2800" dirty="0" err="1" smtClean="0"/>
              <a:t>fluorescencia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detectable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CT: </a:t>
            </a:r>
            <a:r>
              <a:rPr lang="en-US" sz="2800" dirty="0" err="1" smtClean="0"/>
              <a:t>ciclo</a:t>
            </a:r>
            <a:r>
              <a:rPr lang="en-US" sz="2800" dirty="0" smtClean="0"/>
              <a:t> </a:t>
            </a:r>
            <a:r>
              <a:rPr lang="en-US" sz="2800" dirty="0" err="1" smtClean="0"/>
              <a:t>donde</a:t>
            </a:r>
            <a:r>
              <a:rPr lang="en-US" sz="2800" dirty="0" smtClean="0"/>
              <a:t> se </a:t>
            </a:r>
            <a:r>
              <a:rPr lang="en-US" sz="2800" dirty="0" err="1" smtClean="0"/>
              <a:t>alcanza</a:t>
            </a:r>
            <a:r>
              <a:rPr lang="en-US" sz="2800" dirty="0" smtClean="0"/>
              <a:t> el </a:t>
            </a:r>
            <a:r>
              <a:rPr lang="en-US" sz="2800" dirty="0" err="1" smtClean="0"/>
              <a:t>umbral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Relaci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smtClean="0"/>
              <a:t>entre </a:t>
            </a:r>
            <a:r>
              <a:rPr lang="en-US" sz="2800" dirty="0" smtClean="0"/>
              <a:t>[DNA original] </a:t>
            </a:r>
            <a:r>
              <a:rPr lang="en-US" sz="2800" dirty="0" smtClean="0"/>
              <a:t>y </a:t>
            </a:r>
            <a:r>
              <a:rPr lang="en-US" sz="2800" dirty="0" err="1" smtClean="0"/>
              <a:t>rapidez</a:t>
            </a:r>
            <a:r>
              <a:rPr lang="en-US" sz="2800" dirty="0" smtClean="0"/>
              <a:t> </a:t>
            </a:r>
            <a:r>
              <a:rPr lang="en-US" sz="2800" dirty="0" smtClean="0"/>
              <a:t>en </a:t>
            </a:r>
            <a:r>
              <a:rPr lang="en-US" sz="2800" dirty="0" err="1" smtClean="0"/>
              <a:t>llegar</a:t>
            </a:r>
            <a:r>
              <a:rPr lang="en-US" sz="2800" dirty="0" smtClean="0"/>
              <a:t> al</a:t>
            </a:r>
            <a:r>
              <a:rPr lang="en-US" sz="2800" dirty="0" smtClean="0"/>
              <a:t> </a:t>
            </a:r>
            <a:r>
              <a:rPr lang="en-US" sz="2800" dirty="0" err="1" smtClean="0"/>
              <a:t>umbral</a:t>
            </a:r>
            <a:r>
              <a:rPr lang="en-US" sz="2800" dirty="0" smtClean="0"/>
              <a:t> y Ct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Ventajas</a:t>
            </a:r>
            <a:r>
              <a:rPr lang="en-US" sz="2800" dirty="0" smtClean="0"/>
              <a:t> de </a:t>
            </a:r>
            <a:r>
              <a:rPr lang="en-US" sz="2800" dirty="0" err="1" smtClean="0"/>
              <a:t>qPCR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Datos</a:t>
            </a:r>
            <a:r>
              <a:rPr lang="en-US" sz="2800" dirty="0" smtClean="0"/>
              <a:t> </a:t>
            </a:r>
            <a:r>
              <a:rPr lang="en-US" sz="2800" dirty="0" err="1" smtClean="0"/>
              <a:t>recopilados</a:t>
            </a:r>
            <a:r>
              <a:rPr lang="en-US" sz="2800" dirty="0" smtClean="0"/>
              <a:t> en </a:t>
            </a:r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, no hay </a:t>
            </a:r>
            <a:r>
              <a:rPr lang="en-US" sz="2800" dirty="0" err="1" smtClean="0"/>
              <a:t>degradaci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aun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Aumento</a:t>
            </a:r>
            <a:r>
              <a:rPr lang="en-US" sz="2800" dirty="0" smtClean="0"/>
              <a:t> en </a:t>
            </a:r>
            <a:r>
              <a:rPr lang="en-US" sz="2800" dirty="0" err="1" smtClean="0"/>
              <a:t>fluorescencia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directamente</a:t>
            </a:r>
            <a:r>
              <a:rPr lang="en-US" sz="2800" dirty="0" smtClean="0"/>
              <a:t> </a:t>
            </a:r>
            <a:r>
              <a:rPr lang="en-US" sz="2800" dirty="0" err="1" smtClean="0"/>
              <a:t>proporcional</a:t>
            </a:r>
            <a:r>
              <a:rPr lang="en-US" sz="2800" dirty="0" smtClean="0"/>
              <a:t> al </a:t>
            </a:r>
            <a:r>
              <a:rPr lang="en-US" sz="2800" dirty="0" err="1" smtClean="0"/>
              <a:t>n</a:t>
            </a:r>
            <a:r>
              <a:rPr lang="en-US" sz="2800" dirty="0" err="1" smtClean="0"/>
              <a:t>ú</a:t>
            </a:r>
            <a:r>
              <a:rPr lang="en-US" sz="2800" dirty="0" err="1" smtClean="0"/>
              <a:t>mero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copias</a:t>
            </a:r>
            <a:r>
              <a:rPr lang="en-US" sz="2800" dirty="0" smtClean="0"/>
              <a:t> DNA </a:t>
            </a:r>
            <a:r>
              <a:rPr lang="en-US" sz="2800" dirty="0" err="1" smtClean="0"/>
              <a:t>amplificado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Mayor </a:t>
            </a:r>
            <a:r>
              <a:rPr lang="en-US" sz="2800" dirty="0" err="1" smtClean="0"/>
              <a:t>rango</a:t>
            </a:r>
            <a:r>
              <a:rPr lang="en-US" sz="2800" dirty="0" smtClean="0"/>
              <a:t> y </a:t>
            </a:r>
            <a:r>
              <a:rPr lang="en-US" sz="2800" dirty="0" err="1" smtClean="0"/>
              <a:t>sensitividad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detección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No </a:t>
            </a:r>
            <a:r>
              <a:rPr lang="en-US" sz="2800" dirty="0" err="1" smtClean="0"/>
              <a:t>hace</a:t>
            </a:r>
            <a:r>
              <a:rPr lang="en-US" sz="2800" dirty="0" smtClean="0"/>
              <a:t> </a:t>
            </a:r>
            <a:r>
              <a:rPr lang="en-US" sz="2800" dirty="0" err="1" smtClean="0"/>
              <a:t>falta</a:t>
            </a:r>
            <a:r>
              <a:rPr lang="en-US" sz="2800" dirty="0" smtClean="0"/>
              <a:t> </a:t>
            </a:r>
            <a:r>
              <a:rPr lang="en-US" sz="2800" dirty="0" err="1" smtClean="0"/>
              <a:t>esperar</a:t>
            </a:r>
            <a:r>
              <a:rPr lang="en-US" sz="2800" dirty="0" smtClean="0"/>
              <a:t>,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agarosa</a:t>
            </a:r>
            <a:r>
              <a:rPr lang="en-US" sz="2800" dirty="0" smtClean="0"/>
              <a:t>, </a:t>
            </a:r>
            <a:r>
              <a:rPr lang="en-US" sz="2800" dirty="0" err="1" smtClean="0"/>
              <a:t>EtBR</a:t>
            </a:r>
            <a:r>
              <a:rPr lang="en-US" sz="2800" dirty="0" smtClean="0"/>
              <a:t> </a:t>
            </a:r>
            <a:r>
              <a:rPr lang="en-US" sz="2800" dirty="0" err="1" smtClean="0"/>
              <a:t>etc</a:t>
            </a:r>
            <a:endParaRPr lang="en-US" sz="2800" dirty="0" smtClea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 txBox="1">
            <a:spLocks/>
          </p:cNvSpPr>
          <p:nvPr/>
        </p:nvSpPr>
        <p:spPr>
          <a:xfrm>
            <a:off x="360217" y="-55418"/>
            <a:ext cx="990599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smtClean="0"/>
              <a:t>PCR: real time pcr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48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Objetivo</a:t>
            </a:r>
            <a:endParaRPr lang="en-US" sz="4000" dirty="0"/>
          </a:p>
        </p:txBody>
      </p:sp>
      <p:pic>
        <p:nvPicPr>
          <p:cNvPr id="4" name="Picture 6" descr="mage result for upr arecibo">
            <a:extLst>
              <a:ext uri="{FF2B5EF4-FFF2-40B4-BE49-F238E27FC236}">
                <a16:creationId xmlns:a16="http://schemas.microsoft.com/office/drawing/2014/main" xmlns="" id="{1C9ABA51-15D7-2746-BAFA-BF75B740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066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35498" y="1494560"/>
            <a:ext cx="11263775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/>
              <a:t>Utilizaremos</a:t>
            </a:r>
            <a:r>
              <a:rPr lang="en-US" sz="3200" dirty="0" smtClean="0"/>
              <a:t> </a:t>
            </a:r>
            <a:r>
              <a:rPr lang="en-US" sz="3200" dirty="0" err="1" smtClean="0"/>
              <a:t>qPCR</a:t>
            </a:r>
            <a:r>
              <a:rPr lang="en-US" sz="3200" dirty="0" smtClean="0"/>
              <a:t> para </a:t>
            </a:r>
            <a:r>
              <a:rPr lang="en-US" sz="3200" dirty="0" err="1" smtClean="0"/>
              <a:t>amplificar</a:t>
            </a:r>
            <a:r>
              <a:rPr lang="en-US" sz="3200" dirty="0" smtClean="0"/>
              <a:t> </a:t>
            </a:r>
            <a:r>
              <a:rPr lang="en-US" sz="3200" dirty="0" err="1" smtClean="0"/>
              <a:t>rRNA</a:t>
            </a:r>
            <a:r>
              <a:rPr lang="en-US" sz="3200" dirty="0" smtClean="0"/>
              <a:t>  18S </a:t>
            </a:r>
            <a:r>
              <a:rPr lang="en-US" sz="3200" dirty="0" err="1" smtClean="0"/>
              <a:t>provenientes</a:t>
            </a:r>
            <a:r>
              <a:rPr lang="en-US" sz="3200" dirty="0" smtClean="0"/>
              <a:t> de </a:t>
            </a:r>
            <a:r>
              <a:rPr lang="en-US" sz="3200" dirty="0" err="1" smtClean="0"/>
              <a:t>celulas</a:t>
            </a:r>
            <a:r>
              <a:rPr lang="en-US" sz="3200" dirty="0" smtClean="0"/>
              <a:t> </a:t>
            </a:r>
            <a:r>
              <a:rPr lang="en-US" sz="3200" dirty="0" err="1" smtClean="0"/>
              <a:t>Raji</a:t>
            </a:r>
            <a:endParaRPr lang="en-US" sz="32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/>
              <a:t>Proviene</a:t>
            </a:r>
            <a:r>
              <a:rPr lang="en-US" sz="3200" dirty="0" smtClean="0"/>
              <a:t> de un RT PCR para </a:t>
            </a:r>
            <a:r>
              <a:rPr lang="en-US" sz="3200" dirty="0" err="1" smtClean="0"/>
              <a:t>hacer</a:t>
            </a:r>
            <a:r>
              <a:rPr lang="en-US" sz="3200" dirty="0" smtClean="0"/>
              <a:t> cDNA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ser</a:t>
            </a:r>
            <a:r>
              <a:rPr lang="en-US" sz="3200" dirty="0" err="1" smtClean="0"/>
              <a:t>á</a:t>
            </a:r>
            <a:r>
              <a:rPr lang="en-US" sz="3200" dirty="0" smtClean="0"/>
              <a:t> </a:t>
            </a:r>
            <a:r>
              <a:rPr lang="en-US" sz="3200" dirty="0" smtClean="0"/>
              <a:t>el </a:t>
            </a:r>
            <a:r>
              <a:rPr lang="en-US" sz="3200" dirty="0" err="1" smtClean="0"/>
              <a:t>molde</a:t>
            </a:r>
            <a:endParaRPr lang="en-US" sz="32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hlinkClick r:id="rId3"/>
              </a:rPr>
              <a:t>https://www.youtube.com/watch?v=4QMr-R65Fdc</a:t>
            </a: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{9B41B094-141C-174E-A65D-BC67FB1340DB}tf10001063</Template>
  <TotalTime>1153</TotalTime>
  <Words>947</Words>
  <Application>Microsoft Macintosh PowerPoint</Application>
  <PresentationFormat>Widescreen</PresentationFormat>
  <Paragraphs>150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Mangal</vt:lpstr>
      <vt:lpstr>ＭＳ Ｐゴシック</vt:lpstr>
      <vt:lpstr>Arial</vt:lpstr>
      <vt:lpstr>Mesh</vt:lpstr>
      <vt:lpstr>Lab 7 Amplificación del ARN Ribosomal 18S de células Raji mediante  PCR en tiempo real  </vt:lpstr>
      <vt:lpstr>Objetivos</vt:lpstr>
      <vt:lpstr>introducción</vt:lpstr>
      <vt:lpstr>PCR:  Convencional</vt:lpstr>
      <vt:lpstr>PCR:  Real time PCR</vt:lpstr>
      <vt:lpstr>PCR: real time pcr</vt:lpstr>
      <vt:lpstr>PowerPoint Presentation</vt:lpstr>
      <vt:lpstr>PowerPoint Presentation</vt:lpstr>
      <vt:lpstr>Objetivo</vt:lpstr>
      <vt:lpstr>Materiales y Equipo </vt:lpstr>
      <vt:lpstr>procedimiento </vt:lpstr>
      <vt:lpstr>PowerPoint Presentation</vt:lpstr>
      <vt:lpstr>procedimiento </vt:lpstr>
      <vt:lpstr>Resultados</vt:lpstr>
      <vt:lpstr>Preguntas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Microsoft Office User</cp:lastModifiedBy>
  <cp:revision>60</cp:revision>
  <dcterms:created xsi:type="dcterms:W3CDTF">2019-02-17T23:12:43Z</dcterms:created>
  <dcterms:modified xsi:type="dcterms:W3CDTF">2019-03-07T12:36:23Z</dcterms:modified>
</cp:coreProperties>
</file>