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56" r:id="rId2"/>
    <p:sldId id="271" r:id="rId3"/>
    <p:sldId id="341" r:id="rId4"/>
    <p:sldId id="334" r:id="rId5"/>
    <p:sldId id="352" r:id="rId6"/>
    <p:sldId id="353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81" r:id="rId32"/>
    <p:sldId id="380" r:id="rId33"/>
    <p:sldId id="382" r:id="rId34"/>
    <p:sldId id="383" r:id="rId35"/>
    <p:sldId id="384" r:id="rId36"/>
    <p:sldId id="385" r:id="rId37"/>
    <p:sldId id="387" r:id="rId38"/>
    <p:sldId id="386" r:id="rId39"/>
    <p:sldId id="388" r:id="rId40"/>
    <p:sldId id="389" r:id="rId41"/>
    <p:sldId id="390" r:id="rId42"/>
    <p:sldId id="391" r:id="rId43"/>
    <p:sldId id="392" r:id="rId44"/>
    <p:sldId id="393" r:id="rId45"/>
    <p:sldId id="395" r:id="rId46"/>
    <p:sldId id="394" r:id="rId47"/>
    <p:sldId id="396" r:id="rId48"/>
    <p:sldId id="351" r:id="rId49"/>
    <p:sldId id="398" r:id="rId50"/>
    <p:sldId id="397" r:id="rId51"/>
    <p:sldId id="413" r:id="rId52"/>
    <p:sldId id="415" r:id="rId53"/>
    <p:sldId id="416" r:id="rId54"/>
    <p:sldId id="417" r:id="rId55"/>
    <p:sldId id="418" r:id="rId56"/>
    <p:sldId id="419" r:id="rId57"/>
    <p:sldId id="421" r:id="rId58"/>
    <p:sldId id="422" r:id="rId59"/>
    <p:sldId id="420" r:id="rId60"/>
    <p:sldId id="423" r:id="rId61"/>
    <p:sldId id="424" r:id="rId62"/>
    <p:sldId id="425" r:id="rId63"/>
    <p:sldId id="427" r:id="rId64"/>
    <p:sldId id="428" r:id="rId65"/>
    <p:sldId id="429" r:id="rId66"/>
    <p:sldId id="431" r:id="rId67"/>
    <p:sldId id="432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333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0134"/>
  </p:normalViewPr>
  <p:slideViewPr>
    <p:cSldViewPr snapToGrid="0" snapToObjects="1">
      <p:cViewPr>
        <p:scale>
          <a:sx n="95" d="100"/>
          <a:sy n="95" d="100"/>
        </p:scale>
        <p:origin x="-59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B8AE8-7B29-A046-AF72-6131F91AEA5E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17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1899E5-51B2-7B47-ABAE-BDC2A3388EB3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20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Neuralgia del trigemino </a:t>
            </a:r>
            <a:r>
              <a:rPr lang="mr-IN">
                <a:latin typeface="Calibri" charset="0"/>
              </a:rPr>
              <a:t>–</a:t>
            </a:r>
            <a:r>
              <a:rPr lang="en-US">
                <a:latin typeface="Calibri" charset="0"/>
              </a:rPr>
              <a:t> Dolor facial por inflamacion del nervio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C6E476-134A-FF48-8966-E18930B13079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24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B82CCE-7E34-394C-9B48-241E487C79B7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28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130EA4-F498-F149-BDCD-75008EE43F1A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29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98CF47-9964-834A-9FE1-247B96F29022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31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3B82DA-C743-9E4B-8FA5-E1EB04A87B58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35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237413-0F0E-0540-B442-D16703C7E4B7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37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B43122-3BA5-D04B-834D-8604EFA0FA69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39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Unico nervio craneal formado por raices espinales y craneales.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C2625-288E-924E-9AE7-FC8E805625BE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42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6FBC2A-465C-D64F-8DC7-970882CB116E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43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9F504B-A4BF-AC43-B795-B2B3362B66CD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44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679C4-838A-A54F-96DE-4CB402176AFC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45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05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39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76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680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7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7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50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775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082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8EE7EA-9B4E-454C-BA94-667DDF9E3C0A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11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EE67A2-F42F-374C-B17B-FE7A58ACB677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67F42A-ABFF-9C48-9764-9A0F27424D9B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 de estiramiento Patelar - 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51A66-6291-B040-BD35-BC68DC0BD221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DF197-AD2C-AC47-9EC7-324C9A0DB2B5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45764-0DB9-C14F-ABC4-9F6E3411F7B2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C74AC8-C033-9242-ADCD-C1205AA35742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12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240FFA-B2BD-B845-B82B-076919EF84D4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15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239000" y="4344988"/>
            <a:ext cx="427566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0">
                <a:solidFill>
                  <a:srgbClr val="06A4A0"/>
                </a:solidFill>
              </a:rPr>
              <a:t>Lecture Presentation by </a:t>
            </a:r>
            <a:br>
              <a:rPr lang="en-US" sz="1600" b="0">
                <a:solidFill>
                  <a:srgbClr val="06A4A0"/>
                </a:solidFill>
              </a:rPr>
            </a:br>
            <a:r>
              <a:rPr lang="en-US" sz="1600" b="0">
                <a:solidFill>
                  <a:srgbClr val="06A4A0"/>
                </a:solidFill>
              </a:rPr>
              <a:t>Lee Ann Frederick</a:t>
            </a:r>
          </a:p>
          <a:p>
            <a:pPr algn="ctr" eaLnBrk="0" hangingPunct="0"/>
            <a:r>
              <a:rPr lang="en-US" sz="1600" b="0">
                <a:solidFill>
                  <a:srgbClr val="06A4A0"/>
                </a:solidFill>
              </a:rPr>
              <a:t>University of Texas at Arlington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40034" y="1371601"/>
            <a:ext cx="46249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smtClean="0">
                <a:solidFill>
                  <a:srgbClr val="1D5072"/>
                </a:solidFill>
              </a:rPr>
              <a:t>Chapter 14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8867" y="2598739"/>
            <a:ext cx="46651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smtClean="0">
                <a:solidFill>
                  <a:srgbClr val="06A4A0"/>
                </a:solidFill>
              </a:rPr>
              <a:t>The Brain and Cranial Nerves</a:t>
            </a:r>
            <a:endParaRPr lang="en-US" sz="3200" b="0" i="1" smtClean="0">
              <a:solidFill>
                <a:srgbClr val="06A4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29500" y="4054475"/>
            <a:ext cx="3845984" cy="0"/>
          </a:xfrm>
          <a:prstGeom prst="line">
            <a:avLst/>
          </a:prstGeom>
          <a:ln w="22225">
            <a:solidFill>
              <a:srgbClr val="1D5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3201" y="228601"/>
            <a:ext cx="11722100" cy="6124575"/>
          </a:xfrm>
          <a:prstGeom prst="rect">
            <a:avLst/>
          </a:prstGeom>
          <a:noFill/>
          <a:ln w="25400">
            <a:solidFill>
              <a:srgbClr val="1D50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396875"/>
            <a:ext cx="6333067" cy="5741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9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hland-science-museum.org/explore-the-science/interactives/brain-anatomy" TargetMode="External"/><Relationship Id="rId4" Type="http://schemas.openxmlformats.org/officeDocument/2006/relationships/hyperlink" Target="http://www.brainfacts.org/3d-brain%23intro=true" TargetMode="External"/><Relationship Id="rId5" Type="http://schemas.openxmlformats.org/officeDocument/2006/relationships/hyperlink" Target="https://www.dnalc.org/resources/3dbrain.html" TargetMode="External"/><Relationship Id="rId6" Type="http://schemas.openxmlformats.org/officeDocument/2006/relationships/hyperlink" Target="https://www.flickr.com/photos/nihgov/2439724051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13971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17 -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Nervios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Craneales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21 - </a:t>
            </a:r>
            <a:r>
              <a:rPr lang="en-US" dirty="0" err="1" smtClean="0"/>
              <a:t>Reflejos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4266723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4501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11887200" cy="4959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Cuatro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Clasificaciones</a:t>
            </a:r>
            <a:r>
              <a:rPr lang="en-US" dirty="0" smtClean="0">
                <a:ea typeface="+mn-ea"/>
                <a:cs typeface="+mn-cs"/>
              </a:rPr>
              <a:t> de </a:t>
            </a:r>
            <a:r>
              <a:rPr lang="en-US" dirty="0" err="1" smtClean="0">
                <a:ea typeface="+mn-ea"/>
                <a:cs typeface="+mn-cs"/>
              </a:rPr>
              <a:t>nervios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craneales</a:t>
            </a:r>
            <a:endParaRPr lang="en-US" dirty="0" smtClean="0">
              <a:ea typeface="+mn-ea"/>
              <a:cs typeface="+mn-cs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1087438" algn="l"/>
              </a:tabLst>
              <a:defRPr/>
            </a:pPr>
            <a:r>
              <a:rPr lang="en-US" i="1" dirty="0" err="1" smtClean="0">
                <a:ea typeface="+mn-ea"/>
              </a:rPr>
              <a:t>Sensoriales</a:t>
            </a:r>
            <a:r>
              <a:rPr lang="en-US" dirty="0" smtClean="0">
                <a:ea typeface="+mn-ea"/>
              </a:rPr>
              <a:t>: </a:t>
            </a:r>
            <a:r>
              <a:rPr lang="en-US" dirty="0" err="1" smtClean="0">
                <a:ea typeface="+mn-ea"/>
              </a:rPr>
              <a:t>transportan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información</a:t>
            </a:r>
            <a:r>
              <a:rPr lang="en-US" dirty="0" smtClean="0">
                <a:ea typeface="+mn-ea"/>
              </a:rPr>
              <a:t> sensorial; </a:t>
            </a:r>
            <a:r>
              <a:rPr lang="en-US" dirty="0" err="1" smtClean="0">
                <a:ea typeface="+mn-ea"/>
              </a:rPr>
              <a:t>tacto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presión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vibración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temperatura</a:t>
            </a:r>
            <a:r>
              <a:rPr lang="en-US" dirty="0" smtClean="0">
                <a:ea typeface="+mn-ea"/>
              </a:rPr>
              <a:t>, y dolor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1087438" algn="l"/>
              </a:tabLst>
              <a:defRPr/>
            </a:pPr>
            <a:r>
              <a:rPr lang="en-US" i="1" dirty="0" err="1" smtClean="0">
                <a:ea typeface="+mn-ea"/>
              </a:rPr>
              <a:t>Sensoriales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err="1" smtClean="0">
                <a:ea typeface="+mn-ea"/>
              </a:rPr>
              <a:t>especiales</a:t>
            </a:r>
            <a:r>
              <a:rPr lang="en-US" dirty="0" smtClean="0">
                <a:ea typeface="+mn-ea"/>
              </a:rPr>
              <a:t>: </a:t>
            </a:r>
            <a:r>
              <a:rPr lang="en-US" dirty="0" err="1" smtClean="0">
                <a:ea typeface="+mn-ea"/>
              </a:rPr>
              <a:t>olfato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visión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audición</a:t>
            </a:r>
            <a:r>
              <a:rPr lang="en-US" dirty="0" smtClean="0">
                <a:ea typeface="+mn-ea"/>
              </a:rPr>
              <a:t> y balance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1087438" algn="l"/>
              </a:tabLst>
              <a:defRPr/>
            </a:pPr>
            <a:r>
              <a:rPr lang="en-US" i="1" dirty="0" err="1" smtClean="0">
                <a:ea typeface="+mn-ea"/>
              </a:rPr>
              <a:t>Motores</a:t>
            </a:r>
            <a:r>
              <a:rPr lang="en-US" i="1" dirty="0" smtClean="0">
                <a:ea typeface="+mn-ea"/>
              </a:rPr>
              <a:t>: 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axones</a:t>
            </a:r>
            <a:r>
              <a:rPr lang="en-US" dirty="0" smtClean="0">
                <a:ea typeface="+mn-ea"/>
              </a:rPr>
              <a:t> de </a:t>
            </a:r>
            <a:r>
              <a:rPr lang="en-US" dirty="0" err="1" smtClean="0">
                <a:ea typeface="+mn-ea"/>
              </a:rPr>
              <a:t>motoras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somaticas</a:t>
            </a:r>
            <a:r>
              <a:rPr lang="en-US" dirty="0" smtClean="0">
                <a:ea typeface="+mn-ea"/>
              </a:rPr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1087438" algn="l"/>
              </a:tabLst>
              <a:defRPr/>
            </a:pPr>
            <a:r>
              <a:rPr lang="en-US" i="1" dirty="0" err="1" smtClean="0">
                <a:ea typeface="+mn-ea"/>
              </a:rPr>
              <a:t>Mixtos</a:t>
            </a:r>
            <a:r>
              <a:rPr lang="en-US" i="1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: </a:t>
            </a:r>
            <a:r>
              <a:rPr lang="en-US" dirty="0" err="1" smtClean="0">
                <a:ea typeface="+mn-ea"/>
              </a:rPr>
              <a:t>mezcla</a:t>
            </a:r>
            <a:r>
              <a:rPr lang="en-US" dirty="0" smtClean="0">
                <a:ea typeface="+mn-ea"/>
              </a:rPr>
              <a:t> de </a:t>
            </a:r>
            <a:r>
              <a:rPr lang="en-US" dirty="0" err="1" smtClean="0">
                <a:ea typeface="+mn-ea"/>
              </a:rPr>
              <a:t>fibras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sensoriales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motoras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Clasificados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función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primaria</a:t>
            </a:r>
            <a:endParaRPr lang="en-US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Arial" charset="0"/>
              </a:rPr>
              <a:t>Pueden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tener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funciones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secundarias</a:t>
            </a:r>
            <a:endParaRPr lang="en-US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Distribución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fibras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autonomas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hacia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ganglios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periferales</a:t>
            </a:r>
            <a:endParaRPr lang="en-US" sz="2400" dirty="0" smtClean="0">
              <a:latin typeface="Arial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1087438" algn="l"/>
              </a:tabLst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62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4" descr="figure_14_19_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5017539" y="190501"/>
            <a:ext cx="6942667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0" name="Straight Connector 37"/>
          <p:cNvCxnSpPr>
            <a:cxnSpLocks noChangeShapeType="1"/>
          </p:cNvCxnSpPr>
          <p:nvPr/>
        </p:nvCxnSpPr>
        <p:spPr bwMode="auto">
          <a:xfrm>
            <a:off x="7591406" y="1217613"/>
            <a:ext cx="35179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1" name="Straight Connector 38"/>
          <p:cNvCxnSpPr>
            <a:cxnSpLocks noChangeShapeType="1"/>
          </p:cNvCxnSpPr>
          <p:nvPr/>
        </p:nvCxnSpPr>
        <p:spPr bwMode="auto">
          <a:xfrm>
            <a:off x="7608339" y="1868489"/>
            <a:ext cx="3395133" cy="79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2" name="Straight Connector 39"/>
          <p:cNvCxnSpPr>
            <a:cxnSpLocks noChangeShapeType="1"/>
          </p:cNvCxnSpPr>
          <p:nvPr/>
        </p:nvCxnSpPr>
        <p:spPr bwMode="auto">
          <a:xfrm>
            <a:off x="7608339" y="2624139"/>
            <a:ext cx="348826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3" name="Straight Connector 40"/>
          <p:cNvCxnSpPr>
            <a:cxnSpLocks noChangeShapeType="1"/>
          </p:cNvCxnSpPr>
          <p:nvPr/>
        </p:nvCxnSpPr>
        <p:spPr bwMode="auto">
          <a:xfrm>
            <a:off x="7616806" y="2970214"/>
            <a:ext cx="3865033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4" name="Straight Connector 41"/>
          <p:cNvCxnSpPr>
            <a:cxnSpLocks noChangeShapeType="1"/>
          </p:cNvCxnSpPr>
          <p:nvPr/>
        </p:nvCxnSpPr>
        <p:spPr bwMode="auto">
          <a:xfrm flipV="1">
            <a:off x="7608339" y="3286125"/>
            <a:ext cx="34036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5" name="Straight Connector 42"/>
          <p:cNvCxnSpPr>
            <a:cxnSpLocks noChangeShapeType="1"/>
          </p:cNvCxnSpPr>
          <p:nvPr/>
        </p:nvCxnSpPr>
        <p:spPr bwMode="auto">
          <a:xfrm>
            <a:off x="7612572" y="3856038"/>
            <a:ext cx="3932767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6" name="Straight Connector 43"/>
          <p:cNvCxnSpPr>
            <a:cxnSpLocks noChangeShapeType="1"/>
          </p:cNvCxnSpPr>
          <p:nvPr/>
        </p:nvCxnSpPr>
        <p:spPr bwMode="auto">
          <a:xfrm flipV="1">
            <a:off x="7599873" y="3965576"/>
            <a:ext cx="3551767" cy="3016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7" name="Straight Connector 44"/>
          <p:cNvCxnSpPr>
            <a:cxnSpLocks noChangeShapeType="1"/>
          </p:cNvCxnSpPr>
          <p:nvPr/>
        </p:nvCxnSpPr>
        <p:spPr bwMode="auto">
          <a:xfrm flipV="1">
            <a:off x="7621039" y="4406900"/>
            <a:ext cx="3627967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8" name="Straight Connector 45"/>
          <p:cNvCxnSpPr>
            <a:cxnSpLocks noChangeShapeType="1"/>
          </p:cNvCxnSpPr>
          <p:nvPr/>
        </p:nvCxnSpPr>
        <p:spPr bwMode="auto">
          <a:xfrm flipV="1">
            <a:off x="7599872" y="4848226"/>
            <a:ext cx="3742267" cy="3714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9" name="Straight Connector 46"/>
          <p:cNvCxnSpPr>
            <a:cxnSpLocks noChangeShapeType="1"/>
          </p:cNvCxnSpPr>
          <p:nvPr/>
        </p:nvCxnSpPr>
        <p:spPr bwMode="auto">
          <a:xfrm flipV="1">
            <a:off x="7612573" y="5283201"/>
            <a:ext cx="2391833" cy="269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Straight Connector 47"/>
          <p:cNvCxnSpPr>
            <a:cxnSpLocks noChangeShapeType="1"/>
          </p:cNvCxnSpPr>
          <p:nvPr/>
        </p:nvCxnSpPr>
        <p:spPr bwMode="auto">
          <a:xfrm flipV="1">
            <a:off x="7604105" y="6067425"/>
            <a:ext cx="4013200" cy="450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420389" y="0"/>
            <a:ext cx="992928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Figure 14-19 Origins of the Cranial Nerves (Part 1 of 2).</a:t>
            </a:r>
          </a:p>
        </p:txBody>
      </p:sp>
      <p:cxnSp>
        <p:nvCxnSpPr>
          <p:cNvPr id="32782" name="Straight Connector 3"/>
          <p:cNvCxnSpPr>
            <a:cxnSpLocks noChangeShapeType="1"/>
          </p:cNvCxnSpPr>
          <p:nvPr/>
        </p:nvCxnSpPr>
        <p:spPr bwMode="auto">
          <a:xfrm>
            <a:off x="7591406" y="1217613"/>
            <a:ext cx="351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Straight Connector 5"/>
          <p:cNvCxnSpPr>
            <a:cxnSpLocks noChangeShapeType="1"/>
          </p:cNvCxnSpPr>
          <p:nvPr/>
        </p:nvCxnSpPr>
        <p:spPr bwMode="auto">
          <a:xfrm>
            <a:off x="7608339" y="1868489"/>
            <a:ext cx="3395133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4" name="Straight Connector 7"/>
          <p:cNvCxnSpPr>
            <a:cxnSpLocks noChangeShapeType="1"/>
          </p:cNvCxnSpPr>
          <p:nvPr/>
        </p:nvCxnSpPr>
        <p:spPr bwMode="auto">
          <a:xfrm>
            <a:off x="7608339" y="2624139"/>
            <a:ext cx="348826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5" name="Straight Connector 9"/>
          <p:cNvCxnSpPr>
            <a:cxnSpLocks noChangeShapeType="1"/>
          </p:cNvCxnSpPr>
          <p:nvPr/>
        </p:nvCxnSpPr>
        <p:spPr bwMode="auto">
          <a:xfrm>
            <a:off x="7616806" y="2970214"/>
            <a:ext cx="386503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6" name="Straight Connector 11"/>
          <p:cNvCxnSpPr>
            <a:cxnSpLocks noChangeShapeType="1"/>
          </p:cNvCxnSpPr>
          <p:nvPr/>
        </p:nvCxnSpPr>
        <p:spPr bwMode="auto">
          <a:xfrm flipV="1">
            <a:off x="7608339" y="3286125"/>
            <a:ext cx="3403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7" name="Straight Connector 13"/>
          <p:cNvCxnSpPr>
            <a:cxnSpLocks noChangeShapeType="1"/>
          </p:cNvCxnSpPr>
          <p:nvPr/>
        </p:nvCxnSpPr>
        <p:spPr bwMode="auto">
          <a:xfrm>
            <a:off x="7612572" y="3856038"/>
            <a:ext cx="3932767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8" name="Straight Connector 15"/>
          <p:cNvCxnSpPr>
            <a:cxnSpLocks noChangeShapeType="1"/>
          </p:cNvCxnSpPr>
          <p:nvPr/>
        </p:nvCxnSpPr>
        <p:spPr bwMode="auto">
          <a:xfrm flipV="1">
            <a:off x="7599873" y="3965576"/>
            <a:ext cx="3551767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9" name="Straight Connector 17"/>
          <p:cNvCxnSpPr>
            <a:cxnSpLocks noChangeShapeType="1"/>
          </p:cNvCxnSpPr>
          <p:nvPr/>
        </p:nvCxnSpPr>
        <p:spPr bwMode="auto">
          <a:xfrm flipV="1">
            <a:off x="7621039" y="4406900"/>
            <a:ext cx="362796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0" name="Straight Connector 19"/>
          <p:cNvCxnSpPr>
            <a:cxnSpLocks noChangeShapeType="1"/>
          </p:cNvCxnSpPr>
          <p:nvPr/>
        </p:nvCxnSpPr>
        <p:spPr bwMode="auto">
          <a:xfrm flipV="1">
            <a:off x="7599872" y="4848226"/>
            <a:ext cx="3742267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1" name="Straight Connector 21"/>
          <p:cNvCxnSpPr>
            <a:cxnSpLocks noChangeShapeType="1"/>
          </p:cNvCxnSpPr>
          <p:nvPr/>
        </p:nvCxnSpPr>
        <p:spPr bwMode="auto">
          <a:xfrm flipV="1">
            <a:off x="7612573" y="5283201"/>
            <a:ext cx="2391833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2" name="Straight Connector 23"/>
          <p:cNvCxnSpPr>
            <a:cxnSpLocks noChangeShapeType="1"/>
          </p:cNvCxnSpPr>
          <p:nvPr/>
        </p:nvCxnSpPr>
        <p:spPr bwMode="auto">
          <a:xfrm flipV="1">
            <a:off x="7604105" y="6067425"/>
            <a:ext cx="401320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462973" y="1152526"/>
            <a:ext cx="306281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Olfactory bulb: termination</a:t>
            </a:r>
            <a:b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of olfactory nerve (N I)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178405" y="1800225"/>
            <a:ext cx="23558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Olfactory tract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178405" y="2582863"/>
            <a:ext cx="23558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Optic nerve (N II)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78405" y="2898775"/>
            <a:ext cx="23558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Infundibulum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441805" y="3216275"/>
            <a:ext cx="30924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err="1" smtClean="0">
                <a:solidFill>
                  <a:srgbClr val="000000"/>
                </a:solidFill>
                <a:latin typeface="Arial"/>
                <a:cs typeface="Arial"/>
              </a:rPr>
              <a:t>Oculomotor</a:t>
            </a: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 nerve (N III)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433339" y="3773488"/>
            <a:ext cx="30924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Basilar artery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433339" y="4198938"/>
            <a:ext cx="30924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Pons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437572" y="4645025"/>
            <a:ext cx="30924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Vertebral artery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446039" y="5140325"/>
            <a:ext cx="3092451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Medulla oblongata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095856" y="5470525"/>
            <a:ext cx="247226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Cerebellum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068339" y="6430963"/>
            <a:ext cx="2474384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421835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217" descr="figure_14_19_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>
            <a:fillRect/>
          </a:stretch>
        </p:blipFill>
        <p:spPr bwMode="auto">
          <a:xfrm>
            <a:off x="5340714" y="252413"/>
            <a:ext cx="6777567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18" name="Straight Connector 46"/>
          <p:cNvCxnSpPr>
            <a:cxnSpLocks noChangeShapeType="1"/>
          </p:cNvCxnSpPr>
          <p:nvPr/>
        </p:nvCxnSpPr>
        <p:spPr bwMode="auto">
          <a:xfrm flipV="1">
            <a:off x="5611647" y="2098675"/>
            <a:ext cx="4176183" cy="7000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19" name="Straight Connector 47"/>
          <p:cNvCxnSpPr>
            <a:cxnSpLocks noChangeShapeType="1"/>
          </p:cNvCxnSpPr>
          <p:nvPr/>
        </p:nvCxnSpPr>
        <p:spPr bwMode="auto">
          <a:xfrm flipV="1">
            <a:off x="6024396" y="2362201"/>
            <a:ext cx="3727451" cy="6207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0" name="Straight Connector 48"/>
          <p:cNvCxnSpPr>
            <a:cxnSpLocks noChangeShapeType="1"/>
          </p:cNvCxnSpPr>
          <p:nvPr/>
        </p:nvCxnSpPr>
        <p:spPr bwMode="auto">
          <a:xfrm flipV="1">
            <a:off x="5825430" y="2735263"/>
            <a:ext cx="3926417" cy="622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1" name="Straight Connector 49"/>
          <p:cNvCxnSpPr>
            <a:cxnSpLocks noChangeShapeType="1"/>
          </p:cNvCxnSpPr>
          <p:nvPr/>
        </p:nvCxnSpPr>
        <p:spPr bwMode="auto">
          <a:xfrm flipV="1">
            <a:off x="6640347" y="2986089"/>
            <a:ext cx="3111500" cy="452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2" name="Straight Connector 50"/>
          <p:cNvCxnSpPr>
            <a:cxnSpLocks noChangeShapeType="1"/>
          </p:cNvCxnSpPr>
          <p:nvPr/>
        </p:nvCxnSpPr>
        <p:spPr bwMode="auto">
          <a:xfrm flipV="1">
            <a:off x="6553563" y="3368676"/>
            <a:ext cx="3198284" cy="449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3" name="Straight Connector 51"/>
          <p:cNvCxnSpPr>
            <a:cxnSpLocks noChangeShapeType="1"/>
          </p:cNvCxnSpPr>
          <p:nvPr/>
        </p:nvCxnSpPr>
        <p:spPr bwMode="auto">
          <a:xfrm flipH="1">
            <a:off x="6583196" y="3708400"/>
            <a:ext cx="753533" cy="2111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4" name="Straight Connector 52"/>
          <p:cNvCxnSpPr>
            <a:cxnSpLocks noChangeShapeType="1"/>
          </p:cNvCxnSpPr>
          <p:nvPr/>
        </p:nvCxnSpPr>
        <p:spPr bwMode="auto">
          <a:xfrm flipV="1">
            <a:off x="6094247" y="3684588"/>
            <a:ext cx="3640667" cy="4651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5" name="Straight Connector 53"/>
          <p:cNvCxnSpPr>
            <a:cxnSpLocks noChangeShapeType="1"/>
          </p:cNvCxnSpPr>
          <p:nvPr/>
        </p:nvCxnSpPr>
        <p:spPr bwMode="auto">
          <a:xfrm flipH="1">
            <a:off x="6864714" y="4187825"/>
            <a:ext cx="286596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6" name="Straight Connector 54"/>
          <p:cNvCxnSpPr>
            <a:cxnSpLocks noChangeShapeType="1"/>
          </p:cNvCxnSpPr>
          <p:nvPr/>
        </p:nvCxnSpPr>
        <p:spPr bwMode="auto">
          <a:xfrm flipH="1" flipV="1">
            <a:off x="6799096" y="4249739"/>
            <a:ext cx="2946400" cy="676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7" name="Straight Connector 55"/>
          <p:cNvCxnSpPr>
            <a:cxnSpLocks noChangeShapeType="1"/>
          </p:cNvCxnSpPr>
          <p:nvPr/>
        </p:nvCxnSpPr>
        <p:spPr bwMode="auto">
          <a:xfrm flipH="1" flipV="1">
            <a:off x="6820263" y="4510088"/>
            <a:ext cx="2933700" cy="7858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8" name="Straight Connector 56"/>
          <p:cNvCxnSpPr>
            <a:cxnSpLocks noChangeShapeType="1"/>
          </p:cNvCxnSpPr>
          <p:nvPr/>
        </p:nvCxnSpPr>
        <p:spPr bwMode="auto">
          <a:xfrm flipH="1" flipV="1">
            <a:off x="6504880" y="4699001"/>
            <a:ext cx="3249083" cy="9636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9" name="Straight Connector 57"/>
          <p:cNvCxnSpPr>
            <a:cxnSpLocks noChangeShapeType="1"/>
          </p:cNvCxnSpPr>
          <p:nvPr/>
        </p:nvCxnSpPr>
        <p:spPr bwMode="auto">
          <a:xfrm flipH="1" flipV="1">
            <a:off x="6549329" y="4600576"/>
            <a:ext cx="558800" cy="2762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Straight Connector 58"/>
          <p:cNvCxnSpPr>
            <a:cxnSpLocks noChangeShapeType="1"/>
          </p:cNvCxnSpPr>
          <p:nvPr/>
        </p:nvCxnSpPr>
        <p:spPr bwMode="auto">
          <a:xfrm flipH="1" flipV="1">
            <a:off x="6115414" y="4879975"/>
            <a:ext cx="3651249" cy="1104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Straight Connector 59"/>
          <p:cNvCxnSpPr>
            <a:cxnSpLocks noChangeShapeType="1"/>
          </p:cNvCxnSpPr>
          <p:nvPr/>
        </p:nvCxnSpPr>
        <p:spPr bwMode="auto">
          <a:xfrm flipH="1" flipV="1">
            <a:off x="6176797" y="4659314"/>
            <a:ext cx="717551" cy="458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Straight Connector 60"/>
          <p:cNvCxnSpPr>
            <a:cxnSpLocks noChangeShapeType="1"/>
          </p:cNvCxnSpPr>
          <p:nvPr/>
        </p:nvCxnSpPr>
        <p:spPr bwMode="auto">
          <a:xfrm flipH="1" flipV="1">
            <a:off x="6223363" y="5494339"/>
            <a:ext cx="3530600" cy="10747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3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661013" y="0"/>
            <a:ext cx="1196128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2800" b="1">
                <a:latin typeface="Arial" charset="0"/>
              </a:rPr>
              <a:t>Figure 14-19 Origins of the Cranial Nerves (Part 2 of 2).</a:t>
            </a:r>
          </a:p>
        </p:txBody>
      </p:sp>
      <p:cxnSp>
        <p:nvCxnSpPr>
          <p:cNvPr id="34834" name="Straight Connector 3"/>
          <p:cNvCxnSpPr>
            <a:cxnSpLocks noChangeShapeType="1"/>
          </p:cNvCxnSpPr>
          <p:nvPr/>
        </p:nvCxnSpPr>
        <p:spPr bwMode="auto">
          <a:xfrm flipV="1">
            <a:off x="5611647" y="2098675"/>
            <a:ext cx="4176183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Straight Connector 5"/>
          <p:cNvCxnSpPr>
            <a:cxnSpLocks noChangeShapeType="1"/>
          </p:cNvCxnSpPr>
          <p:nvPr/>
        </p:nvCxnSpPr>
        <p:spPr bwMode="auto">
          <a:xfrm flipV="1">
            <a:off x="6024396" y="2362201"/>
            <a:ext cx="3727451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Straight Connector 7"/>
          <p:cNvCxnSpPr>
            <a:cxnSpLocks noChangeShapeType="1"/>
          </p:cNvCxnSpPr>
          <p:nvPr/>
        </p:nvCxnSpPr>
        <p:spPr bwMode="auto">
          <a:xfrm flipV="1">
            <a:off x="5825430" y="2735263"/>
            <a:ext cx="3926417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7" name="Straight Connector 9"/>
          <p:cNvCxnSpPr>
            <a:cxnSpLocks noChangeShapeType="1"/>
          </p:cNvCxnSpPr>
          <p:nvPr/>
        </p:nvCxnSpPr>
        <p:spPr bwMode="auto">
          <a:xfrm flipV="1">
            <a:off x="6640347" y="2986089"/>
            <a:ext cx="3111500" cy="452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8" name="Straight Connector 11"/>
          <p:cNvCxnSpPr>
            <a:cxnSpLocks noChangeShapeType="1"/>
          </p:cNvCxnSpPr>
          <p:nvPr/>
        </p:nvCxnSpPr>
        <p:spPr bwMode="auto">
          <a:xfrm flipV="1">
            <a:off x="6553563" y="3368676"/>
            <a:ext cx="3198284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9" name="Straight Connector 13"/>
          <p:cNvCxnSpPr>
            <a:cxnSpLocks noChangeShapeType="1"/>
          </p:cNvCxnSpPr>
          <p:nvPr/>
        </p:nvCxnSpPr>
        <p:spPr bwMode="auto">
          <a:xfrm flipH="1">
            <a:off x="6578963" y="3711575"/>
            <a:ext cx="753533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0" name="Straight Connector 15"/>
          <p:cNvCxnSpPr>
            <a:cxnSpLocks noChangeShapeType="1"/>
          </p:cNvCxnSpPr>
          <p:nvPr/>
        </p:nvCxnSpPr>
        <p:spPr bwMode="auto">
          <a:xfrm flipV="1">
            <a:off x="6094247" y="3684588"/>
            <a:ext cx="3640667" cy="465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1" name="Straight Connector 17"/>
          <p:cNvCxnSpPr>
            <a:cxnSpLocks noChangeShapeType="1"/>
          </p:cNvCxnSpPr>
          <p:nvPr/>
        </p:nvCxnSpPr>
        <p:spPr bwMode="auto">
          <a:xfrm flipH="1">
            <a:off x="6864714" y="4187825"/>
            <a:ext cx="2865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2" name="Straight Connector 19"/>
          <p:cNvCxnSpPr>
            <a:cxnSpLocks noChangeShapeType="1"/>
          </p:cNvCxnSpPr>
          <p:nvPr/>
        </p:nvCxnSpPr>
        <p:spPr bwMode="auto">
          <a:xfrm flipH="1" flipV="1">
            <a:off x="6799096" y="4249739"/>
            <a:ext cx="29464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3" name="Straight Connector 21"/>
          <p:cNvCxnSpPr>
            <a:cxnSpLocks noChangeShapeType="1"/>
          </p:cNvCxnSpPr>
          <p:nvPr/>
        </p:nvCxnSpPr>
        <p:spPr bwMode="auto">
          <a:xfrm flipH="1" flipV="1">
            <a:off x="6820263" y="4510088"/>
            <a:ext cx="2933700" cy="785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4" name="Straight Connector 23"/>
          <p:cNvCxnSpPr>
            <a:cxnSpLocks noChangeShapeType="1"/>
          </p:cNvCxnSpPr>
          <p:nvPr/>
        </p:nvCxnSpPr>
        <p:spPr bwMode="auto">
          <a:xfrm flipH="1" flipV="1">
            <a:off x="6504880" y="4699001"/>
            <a:ext cx="3249083" cy="96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5" name="Straight Connector 25"/>
          <p:cNvCxnSpPr>
            <a:cxnSpLocks noChangeShapeType="1"/>
          </p:cNvCxnSpPr>
          <p:nvPr/>
        </p:nvCxnSpPr>
        <p:spPr bwMode="auto">
          <a:xfrm flipH="1" flipV="1">
            <a:off x="6549329" y="4600576"/>
            <a:ext cx="5588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6" name="Straight Connector 27"/>
          <p:cNvCxnSpPr>
            <a:cxnSpLocks noChangeShapeType="1"/>
          </p:cNvCxnSpPr>
          <p:nvPr/>
        </p:nvCxnSpPr>
        <p:spPr bwMode="auto">
          <a:xfrm flipH="1" flipV="1">
            <a:off x="6115414" y="4879975"/>
            <a:ext cx="3651249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7" name="Straight Connector 29"/>
          <p:cNvCxnSpPr>
            <a:cxnSpLocks noChangeShapeType="1"/>
          </p:cNvCxnSpPr>
          <p:nvPr/>
        </p:nvCxnSpPr>
        <p:spPr bwMode="auto">
          <a:xfrm flipH="1" flipV="1">
            <a:off x="6168330" y="4656139"/>
            <a:ext cx="717551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8" name="Straight Connector 9215"/>
          <p:cNvCxnSpPr>
            <a:cxnSpLocks noChangeShapeType="1"/>
          </p:cNvCxnSpPr>
          <p:nvPr/>
        </p:nvCxnSpPr>
        <p:spPr bwMode="auto">
          <a:xfrm flipH="1" flipV="1">
            <a:off x="6223363" y="5494339"/>
            <a:ext cx="3530600" cy="1074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9" name="Text Box 31"/>
          <p:cNvSpPr txBox="1">
            <a:spLocks noChangeArrowheads="1"/>
          </p:cNvSpPr>
          <p:nvPr/>
        </p:nvSpPr>
        <p:spPr bwMode="auto">
          <a:xfrm>
            <a:off x="9821696" y="2032000"/>
            <a:ext cx="1788584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Optic chiasm</a:t>
            </a:r>
          </a:p>
        </p:txBody>
      </p:sp>
      <p:sp>
        <p:nvSpPr>
          <p:cNvPr id="34850" name="Text Box 31"/>
          <p:cNvSpPr txBox="1">
            <a:spLocks noChangeArrowheads="1"/>
          </p:cNvSpPr>
          <p:nvPr/>
        </p:nvSpPr>
        <p:spPr bwMode="auto">
          <a:xfrm>
            <a:off x="9830163" y="2276475"/>
            <a:ext cx="1788584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Optic tract</a:t>
            </a:r>
          </a:p>
        </p:txBody>
      </p:sp>
      <p:sp>
        <p:nvSpPr>
          <p:cNvPr id="34851" name="Text Box 31"/>
          <p:cNvSpPr txBox="1">
            <a:spLocks noChangeArrowheads="1"/>
          </p:cNvSpPr>
          <p:nvPr/>
        </p:nvSpPr>
        <p:spPr bwMode="auto">
          <a:xfrm>
            <a:off x="9821696" y="2655888"/>
            <a:ext cx="1788584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Mammillary body</a:t>
            </a:r>
          </a:p>
        </p:txBody>
      </p:sp>
      <p:sp>
        <p:nvSpPr>
          <p:cNvPr id="34852" name="Text Box 31"/>
          <p:cNvSpPr txBox="1">
            <a:spLocks noChangeArrowheads="1"/>
          </p:cNvSpPr>
          <p:nvPr/>
        </p:nvSpPr>
        <p:spPr bwMode="auto">
          <a:xfrm>
            <a:off x="9821697" y="2905126"/>
            <a:ext cx="196003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Trochlear nerve (N IV)</a:t>
            </a:r>
          </a:p>
        </p:txBody>
      </p:sp>
      <p:sp>
        <p:nvSpPr>
          <p:cNvPr id="34853" name="Text Box 31"/>
          <p:cNvSpPr txBox="1">
            <a:spLocks noChangeArrowheads="1"/>
          </p:cNvSpPr>
          <p:nvPr/>
        </p:nvSpPr>
        <p:spPr bwMode="auto">
          <a:xfrm>
            <a:off x="9813230" y="3297239"/>
            <a:ext cx="249343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Trigeminal nerve (N V)</a:t>
            </a:r>
          </a:p>
        </p:txBody>
      </p:sp>
      <p:sp>
        <p:nvSpPr>
          <p:cNvPr id="34854" name="Text Box 31"/>
          <p:cNvSpPr txBox="1">
            <a:spLocks noChangeArrowheads="1"/>
          </p:cNvSpPr>
          <p:nvPr/>
        </p:nvSpPr>
        <p:spPr bwMode="auto">
          <a:xfrm>
            <a:off x="9828048" y="3609976"/>
            <a:ext cx="249343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Abducens nerve (N VI)</a:t>
            </a:r>
          </a:p>
        </p:txBody>
      </p:sp>
      <p:sp>
        <p:nvSpPr>
          <p:cNvPr id="34855" name="Text Box 31"/>
          <p:cNvSpPr txBox="1">
            <a:spLocks noChangeArrowheads="1"/>
          </p:cNvSpPr>
          <p:nvPr/>
        </p:nvSpPr>
        <p:spPr bwMode="auto">
          <a:xfrm>
            <a:off x="9821697" y="4113213"/>
            <a:ext cx="249343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Facial nerve (N VII)</a:t>
            </a:r>
          </a:p>
        </p:txBody>
      </p:sp>
      <p:sp>
        <p:nvSpPr>
          <p:cNvPr id="34856" name="Text Box 31"/>
          <p:cNvSpPr txBox="1">
            <a:spLocks noChangeArrowheads="1"/>
          </p:cNvSpPr>
          <p:nvPr/>
        </p:nvSpPr>
        <p:spPr bwMode="auto">
          <a:xfrm>
            <a:off x="9825930" y="4851400"/>
            <a:ext cx="249343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Vestibulocochlear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 (N VIII)</a:t>
            </a:r>
          </a:p>
        </p:txBody>
      </p:sp>
      <p:sp>
        <p:nvSpPr>
          <p:cNvPr id="34857" name="Text Box 31"/>
          <p:cNvSpPr txBox="1">
            <a:spLocks noChangeArrowheads="1"/>
          </p:cNvSpPr>
          <p:nvPr/>
        </p:nvSpPr>
        <p:spPr bwMode="auto">
          <a:xfrm>
            <a:off x="9825930" y="5222875"/>
            <a:ext cx="249343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Glossopharyngeal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 (N IX)</a:t>
            </a:r>
          </a:p>
        </p:txBody>
      </p:sp>
      <p:sp>
        <p:nvSpPr>
          <p:cNvPr id="34858" name="Text Box 31"/>
          <p:cNvSpPr txBox="1">
            <a:spLocks noChangeArrowheads="1"/>
          </p:cNvSpPr>
          <p:nvPr/>
        </p:nvSpPr>
        <p:spPr bwMode="auto">
          <a:xfrm>
            <a:off x="9817464" y="5591175"/>
            <a:ext cx="24934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Vagus nerve (N X)</a:t>
            </a:r>
          </a:p>
        </p:txBody>
      </p:sp>
      <p:sp>
        <p:nvSpPr>
          <p:cNvPr id="34859" name="Text Box 31"/>
          <p:cNvSpPr txBox="1">
            <a:spLocks noChangeArrowheads="1"/>
          </p:cNvSpPr>
          <p:nvPr/>
        </p:nvSpPr>
        <p:spPr bwMode="auto">
          <a:xfrm>
            <a:off x="9817463" y="5903913"/>
            <a:ext cx="30861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Hypoglossal nerve (N XII)</a:t>
            </a:r>
          </a:p>
        </p:txBody>
      </p:sp>
      <p:sp>
        <p:nvSpPr>
          <p:cNvPr id="34860" name="Text Box 31"/>
          <p:cNvSpPr txBox="1">
            <a:spLocks noChangeArrowheads="1"/>
          </p:cNvSpPr>
          <p:nvPr/>
        </p:nvSpPr>
        <p:spPr bwMode="auto">
          <a:xfrm>
            <a:off x="9825930" y="6492875"/>
            <a:ext cx="308821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Accessory nerve (N XI)</a:t>
            </a:r>
          </a:p>
        </p:txBody>
      </p:sp>
    </p:spTree>
    <p:extLst>
      <p:ext uri="{BB962C8B-B14F-4D97-AF65-F5344CB8AC3E}">
        <p14:creationId xmlns:p14="http://schemas.microsoft.com/office/powerpoint/2010/main" val="19531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14-20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1"/>
            <a:ext cx="92456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30400" y="228600"/>
            <a:ext cx="18288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016000" y="2438400"/>
            <a:ext cx="8128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0769600" y="28194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0871200" y="32004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0972800" y="35052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0668000" y="38862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0566400" y="43434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0363200" y="48768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9855200" y="53340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0363200" y="55626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9956800" y="59436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930400" y="1371600"/>
            <a:ext cx="14224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5" grpId="0" animBg="1"/>
      <p:bldP spid="16397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429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94785" y="1192801"/>
            <a:ext cx="11051116" cy="4959350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Nervios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Olfatorios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olfato</a:t>
            </a:r>
            <a:r>
              <a:rPr lang="en-US" dirty="0">
                <a:latin typeface="Arial" charset="0"/>
              </a:rPr>
              <a:t>: especial, sensorial 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Receptores</a:t>
            </a:r>
            <a:r>
              <a:rPr lang="en-US" dirty="0">
                <a:latin typeface="Arial" charset="0"/>
              </a:rPr>
              <a:t> en el </a:t>
            </a:r>
            <a:r>
              <a:rPr lang="en-US" dirty="0" err="1">
                <a:latin typeface="Arial" charset="0"/>
              </a:rPr>
              <a:t>epitelio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olfatorio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Ruta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Foramen </a:t>
            </a:r>
            <a:r>
              <a:rPr lang="en-US" sz="2400" dirty="0" err="1">
                <a:latin typeface="Arial" charset="0"/>
              </a:rPr>
              <a:t>olfactorio</a:t>
            </a:r>
            <a:r>
              <a:rPr lang="en-US" sz="2400" dirty="0">
                <a:latin typeface="Arial" charset="0"/>
              </a:rPr>
              <a:t> en la </a:t>
            </a:r>
            <a:r>
              <a:rPr lang="en-US" sz="2400" dirty="0" err="1">
                <a:latin typeface="Arial" charset="0"/>
              </a:rPr>
              <a:t>plata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cribiforme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etmoide</a:t>
            </a:r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Destino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Bulbos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olfatorios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 err="1">
                <a:latin typeface="Arial" charset="0"/>
              </a:rPr>
              <a:t>Localizados</a:t>
            </a:r>
            <a:r>
              <a:rPr lang="en-US" sz="2400" dirty="0">
                <a:latin typeface="Arial" charset="0"/>
              </a:rPr>
              <a:t> en ambos </a:t>
            </a:r>
            <a:r>
              <a:rPr lang="en-US" sz="2400" dirty="0" err="1">
                <a:latin typeface="Arial" charset="0"/>
              </a:rPr>
              <a:t>lados</a:t>
            </a:r>
            <a:r>
              <a:rPr lang="en-US" sz="2400" dirty="0">
                <a:latin typeface="Arial" charset="0"/>
              </a:rPr>
              <a:t> de la crista </a:t>
            </a:r>
            <a:r>
              <a:rPr lang="en-US" sz="2400" dirty="0" err="1">
                <a:latin typeface="Arial" charset="0"/>
              </a:rPr>
              <a:t>galli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 err="1">
                <a:latin typeface="Arial" charset="0"/>
              </a:rPr>
              <a:t>Axones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llegan</a:t>
            </a:r>
            <a:r>
              <a:rPr lang="en-US" sz="2400" dirty="0">
                <a:latin typeface="Arial" charset="0"/>
              </a:rPr>
              <a:t> a la </a:t>
            </a:r>
            <a:r>
              <a:rPr lang="en-US" sz="2400" dirty="0" err="1">
                <a:latin typeface="Arial" charset="0"/>
              </a:rPr>
              <a:t>corteza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olfatoria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>
                <a:latin typeface="Arial" charset="0"/>
              </a:rPr>
              <a:t>Anosmia: </a:t>
            </a:r>
            <a:r>
              <a:rPr lang="en-US" sz="2400" dirty="0" err="1" smtClean="0">
                <a:latin typeface="Arial" charset="0"/>
              </a:rPr>
              <a:t>p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rdida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del </a:t>
            </a:r>
            <a:r>
              <a:rPr lang="en-US" sz="2400" dirty="0" err="1">
                <a:latin typeface="Arial" charset="0"/>
              </a:rPr>
              <a:t>olfato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6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225" descr="figure_14_2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>
            <a:fillRect/>
          </a:stretch>
        </p:blipFill>
        <p:spPr bwMode="auto">
          <a:xfrm>
            <a:off x="3254484" y="238125"/>
            <a:ext cx="93726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872302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Figure 14-20 The Olfactory Nerve.</a:t>
            </a:r>
          </a:p>
        </p:txBody>
      </p:sp>
      <p:cxnSp>
        <p:nvCxnSpPr>
          <p:cNvPr id="39939" name="Straight Connector 3"/>
          <p:cNvCxnSpPr>
            <a:cxnSpLocks noChangeShapeType="1"/>
          </p:cNvCxnSpPr>
          <p:nvPr/>
        </p:nvCxnSpPr>
        <p:spPr bwMode="auto">
          <a:xfrm>
            <a:off x="5754269" y="1006475"/>
            <a:ext cx="10583" cy="185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0" name="Straight Connector 6"/>
          <p:cNvCxnSpPr>
            <a:cxnSpLocks noChangeShapeType="1"/>
          </p:cNvCxnSpPr>
          <p:nvPr/>
        </p:nvCxnSpPr>
        <p:spPr bwMode="auto">
          <a:xfrm flipH="1">
            <a:off x="7343885" y="3125789"/>
            <a:ext cx="3291417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1" name="Straight Connector 8"/>
          <p:cNvCxnSpPr>
            <a:cxnSpLocks noChangeShapeType="1"/>
          </p:cNvCxnSpPr>
          <p:nvPr/>
        </p:nvCxnSpPr>
        <p:spPr bwMode="auto">
          <a:xfrm flipH="1">
            <a:off x="8114351" y="3132139"/>
            <a:ext cx="531284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2" name="Straight Connector 10"/>
          <p:cNvCxnSpPr>
            <a:cxnSpLocks noChangeShapeType="1"/>
          </p:cNvCxnSpPr>
          <p:nvPr/>
        </p:nvCxnSpPr>
        <p:spPr bwMode="auto">
          <a:xfrm flipH="1" flipV="1">
            <a:off x="6353284" y="3054351"/>
            <a:ext cx="0" cy="3052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Freeform 12"/>
          <p:cNvSpPr>
            <a:spLocks/>
          </p:cNvSpPr>
          <p:nvPr/>
        </p:nvSpPr>
        <p:spPr bwMode="auto">
          <a:xfrm>
            <a:off x="7191485" y="342900"/>
            <a:ext cx="2910417" cy="2425700"/>
          </a:xfrm>
          <a:custGeom>
            <a:avLst/>
            <a:gdLst>
              <a:gd name="T0" fmla="*/ 2181604 w 2183216"/>
              <a:gd name="T1" fmla="*/ 0 h 2425716"/>
              <a:gd name="T2" fmla="*/ 1575603 w 2183216"/>
              <a:gd name="T3" fmla="*/ 7134 h 2425716"/>
              <a:gd name="T4" fmla="*/ 0 w 2183216"/>
              <a:gd name="T5" fmla="*/ 2425652 h 24257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3216" h="2425716">
                <a:moveTo>
                  <a:pt x="2183216" y="0"/>
                </a:moveTo>
                <a:lnTo>
                  <a:pt x="1576767" y="7134"/>
                </a:lnTo>
                <a:lnTo>
                  <a:pt x="0" y="242571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944" name="Freeform 13"/>
          <p:cNvSpPr>
            <a:spLocks/>
          </p:cNvSpPr>
          <p:nvPr/>
        </p:nvSpPr>
        <p:spPr bwMode="auto">
          <a:xfrm>
            <a:off x="7674085" y="2154238"/>
            <a:ext cx="2961217" cy="736600"/>
          </a:xfrm>
          <a:custGeom>
            <a:avLst/>
            <a:gdLst>
              <a:gd name="T0" fmla="*/ 2316696 w 2197486"/>
              <a:gd name="T1" fmla="*/ 6554 h 749118"/>
              <a:gd name="T2" fmla="*/ 1850348 w 2197486"/>
              <a:gd name="T3" fmla="*/ 0 h 749118"/>
              <a:gd name="T4" fmla="*/ 0 w 2197486"/>
              <a:gd name="T5" fmla="*/ 688118 h 7491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7486" h="749118">
                <a:moveTo>
                  <a:pt x="2197486" y="7134"/>
                </a:moveTo>
                <a:lnTo>
                  <a:pt x="1755135" y="0"/>
                </a:lnTo>
                <a:lnTo>
                  <a:pt x="0" y="749118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945" name="Freeform 14"/>
          <p:cNvSpPr>
            <a:spLocks/>
          </p:cNvSpPr>
          <p:nvPr/>
        </p:nvSpPr>
        <p:spPr bwMode="auto">
          <a:xfrm>
            <a:off x="7798968" y="3268664"/>
            <a:ext cx="285749" cy="2846387"/>
          </a:xfrm>
          <a:custGeom>
            <a:avLst/>
            <a:gdLst>
              <a:gd name="T0" fmla="*/ 215127 w 214041"/>
              <a:gd name="T1" fmla="*/ 2845598 h 2846650"/>
              <a:gd name="T2" fmla="*/ 215127 w 214041"/>
              <a:gd name="T3" fmla="*/ 848689 h 2846650"/>
              <a:gd name="T4" fmla="*/ 0 w 214041"/>
              <a:gd name="T5" fmla="*/ 0 h 2846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041" h="2846650">
                <a:moveTo>
                  <a:pt x="214041" y="2846650"/>
                </a:moveTo>
                <a:lnTo>
                  <a:pt x="214041" y="849001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9946" name="Straight Connector 16"/>
          <p:cNvCxnSpPr>
            <a:cxnSpLocks noChangeShapeType="1"/>
            <a:stCxn id="39945" idx="1"/>
          </p:cNvCxnSpPr>
          <p:nvPr/>
        </p:nvCxnSpPr>
        <p:spPr bwMode="auto">
          <a:xfrm flipH="1" flipV="1">
            <a:off x="7401035" y="3313113"/>
            <a:ext cx="683683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7" name="Text Box 31"/>
          <p:cNvSpPr txBox="1">
            <a:spLocks noChangeArrowheads="1"/>
          </p:cNvSpPr>
          <p:nvPr/>
        </p:nvSpPr>
        <p:spPr bwMode="auto">
          <a:xfrm>
            <a:off x="4107502" y="239714"/>
            <a:ext cx="327871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Olfactory tract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(to olfactory cortex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of cerebrum)</a:t>
            </a: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5030368" y="6143626"/>
            <a:ext cx="237701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Cribriform plate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of ethmoid bone</a:t>
            </a:r>
          </a:p>
        </p:txBody>
      </p:sp>
      <p:sp>
        <p:nvSpPr>
          <p:cNvPr id="39949" name="Text Box 31"/>
          <p:cNvSpPr txBox="1">
            <a:spLocks noChangeArrowheads="1"/>
          </p:cNvSpPr>
          <p:nvPr/>
        </p:nvSpPr>
        <p:spPr bwMode="auto">
          <a:xfrm>
            <a:off x="7252869" y="6143626"/>
            <a:ext cx="179704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Olfactory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epithelium</a:t>
            </a:r>
          </a:p>
        </p:txBody>
      </p:sp>
      <p:sp>
        <p:nvSpPr>
          <p:cNvPr id="39950" name="Text Box 31"/>
          <p:cNvSpPr txBox="1">
            <a:spLocks noChangeArrowheads="1"/>
          </p:cNvSpPr>
          <p:nvPr/>
        </p:nvSpPr>
        <p:spPr bwMode="auto">
          <a:xfrm>
            <a:off x="10751717" y="3003551"/>
            <a:ext cx="179705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Olfactory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nerve fibers</a:t>
            </a:r>
          </a:p>
        </p:txBody>
      </p:sp>
      <p:sp>
        <p:nvSpPr>
          <p:cNvPr id="39951" name="Text Box 31"/>
          <p:cNvSpPr txBox="1">
            <a:spLocks noChangeArrowheads="1"/>
          </p:cNvSpPr>
          <p:nvPr/>
        </p:nvSpPr>
        <p:spPr bwMode="auto">
          <a:xfrm>
            <a:off x="10751717" y="2039938"/>
            <a:ext cx="1797051" cy="493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Olfactory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nerve (N I)</a:t>
            </a:r>
          </a:p>
        </p:txBody>
      </p:sp>
      <p:sp>
        <p:nvSpPr>
          <p:cNvPr id="39952" name="Text Box 31"/>
          <p:cNvSpPr txBox="1">
            <a:spLocks noChangeArrowheads="1"/>
          </p:cNvSpPr>
          <p:nvPr/>
        </p:nvSpPr>
        <p:spPr bwMode="auto">
          <a:xfrm>
            <a:off x="10188685" y="215901"/>
            <a:ext cx="3426884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Left olfactory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bulb (termination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of olfactory nerve)</a:t>
            </a:r>
          </a:p>
        </p:txBody>
      </p:sp>
      <p:sp>
        <p:nvSpPr>
          <p:cNvPr id="39953" name="Text Box 31"/>
          <p:cNvSpPr txBox="1">
            <a:spLocks noChangeArrowheads="1"/>
          </p:cNvSpPr>
          <p:nvPr/>
        </p:nvSpPr>
        <p:spPr bwMode="auto">
          <a:xfrm rot="-480000">
            <a:off x="6926901" y="2616647"/>
            <a:ext cx="84667" cy="246756"/>
          </a:xfrm>
          <a:prstGeom prst="rect">
            <a:avLst/>
          </a:prstGeom>
          <a:solidFill>
            <a:srgbClr val="EDC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54" name="Text Box 31"/>
          <p:cNvSpPr txBox="1">
            <a:spLocks noChangeArrowheads="1"/>
          </p:cNvSpPr>
          <p:nvPr/>
        </p:nvSpPr>
        <p:spPr bwMode="auto">
          <a:xfrm rot="-480000">
            <a:off x="7263452" y="2593630"/>
            <a:ext cx="65617" cy="246756"/>
          </a:xfrm>
          <a:prstGeom prst="rect">
            <a:avLst/>
          </a:prstGeom>
          <a:solidFill>
            <a:srgbClr val="EDC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55" name="Text Box 31"/>
          <p:cNvSpPr txBox="1">
            <a:spLocks noChangeArrowheads="1"/>
          </p:cNvSpPr>
          <p:nvPr/>
        </p:nvSpPr>
        <p:spPr bwMode="auto">
          <a:xfrm rot="-900000">
            <a:off x="7496284" y="2599185"/>
            <a:ext cx="61384" cy="246756"/>
          </a:xfrm>
          <a:prstGeom prst="rect">
            <a:avLst/>
          </a:prstGeom>
          <a:solidFill>
            <a:srgbClr val="EDC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9956" name="Picture 9235" descr="figure_14_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18" y="2874963"/>
            <a:ext cx="121496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47048" y="928050"/>
            <a:ext cx="3542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i="1" dirty="0">
                <a:latin typeface="Arial" charset="0"/>
              </a:rPr>
              <a:t>Origen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Receptores</a:t>
            </a:r>
            <a:r>
              <a:rPr lang="en-US" sz="2400" dirty="0">
                <a:latin typeface="Arial" charset="0"/>
              </a:rPr>
              <a:t> en el </a:t>
            </a:r>
            <a:r>
              <a:rPr lang="en-US" sz="2400" dirty="0" err="1">
                <a:latin typeface="Arial" charset="0"/>
              </a:rPr>
              <a:t>epitelio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olfatorio</a:t>
            </a: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i="1" dirty="0" err="1">
                <a:latin typeface="Arial" charset="0"/>
              </a:rPr>
              <a:t>Ruta</a:t>
            </a:r>
            <a:r>
              <a:rPr lang="en-US" sz="2400" dirty="0">
                <a:latin typeface="Arial" charset="0"/>
              </a:rPr>
              <a:t>: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Arial" charset="0"/>
              </a:rPr>
              <a:t>Foramen </a:t>
            </a:r>
            <a:r>
              <a:rPr lang="en-US" sz="2400" dirty="0" err="1">
                <a:latin typeface="Arial" charset="0"/>
              </a:rPr>
              <a:t>olfactorio</a:t>
            </a:r>
            <a:r>
              <a:rPr lang="en-US" sz="2400" dirty="0">
                <a:latin typeface="Arial" charset="0"/>
              </a:rPr>
              <a:t> en la </a:t>
            </a:r>
            <a:r>
              <a:rPr lang="en-US" sz="2400" dirty="0" err="1">
                <a:latin typeface="Arial" charset="0"/>
              </a:rPr>
              <a:t>plata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cribiforme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etmoide</a:t>
            </a: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i="1" dirty="0" err="1">
                <a:latin typeface="Arial" charset="0"/>
              </a:rPr>
              <a:t>Destino</a:t>
            </a:r>
            <a:r>
              <a:rPr lang="en-US" sz="2400" dirty="0">
                <a:latin typeface="Arial" charset="0"/>
              </a:rPr>
              <a:t>: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err="1">
                <a:latin typeface="Arial" charset="0"/>
              </a:rPr>
              <a:t>Bulbos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olfatorios</a:t>
            </a:r>
            <a:endParaRPr lang="en-US" sz="2400" dirty="0">
              <a:latin typeface="Arial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dirty="0" err="1">
                <a:latin typeface="Arial" charset="0"/>
              </a:rPr>
              <a:t>Localizados</a:t>
            </a:r>
            <a:r>
              <a:rPr lang="en-US" sz="2400" dirty="0">
                <a:latin typeface="Arial" charset="0"/>
              </a:rPr>
              <a:t> en ambos </a:t>
            </a:r>
            <a:r>
              <a:rPr lang="en-US" sz="2400" dirty="0" err="1">
                <a:latin typeface="Arial" charset="0"/>
              </a:rPr>
              <a:t>lados</a:t>
            </a:r>
            <a:r>
              <a:rPr lang="en-US" sz="2400" dirty="0">
                <a:latin typeface="Arial" charset="0"/>
              </a:rPr>
              <a:t> de la crista </a:t>
            </a:r>
            <a:r>
              <a:rPr lang="en-US" sz="2400" dirty="0" err="1">
                <a:latin typeface="Arial" charset="0"/>
              </a:rPr>
              <a:t>galli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3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41313" y="1109568"/>
            <a:ext cx="11051116" cy="495935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Arial" charset="0"/>
              </a:rPr>
              <a:t>Nervios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Opticos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Función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i="1" dirty="0" err="1" smtClean="0">
                <a:latin typeface="Arial" charset="0"/>
              </a:rPr>
              <a:t>Primaria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Visión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especial,</a:t>
            </a:r>
            <a:r>
              <a:rPr lang="en-US" dirty="0" err="1" smtClean="0">
                <a:latin typeface="Arial" charset="0"/>
              </a:rPr>
              <a:t>sensorial</a:t>
            </a:r>
            <a:endParaRPr lang="en-US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Origen</a:t>
            </a:r>
            <a:r>
              <a:rPr lang="en-US" dirty="0" smtClean="0">
                <a:latin typeface="Arial" charset="0"/>
              </a:rPr>
              <a:t>: retina del </a:t>
            </a:r>
            <a:r>
              <a:rPr lang="en-US" dirty="0" err="1" smtClean="0">
                <a:latin typeface="Arial" charset="0"/>
              </a:rPr>
              <a:t>ojo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Via</a:t>
            </a:r>
            <a:r>
              <a:rPr lang="en-US" dirty="0" smtClean="0">
                <a:latin typeface="Arial" charset="0"/>
              </a:rPr>
              <a:t>: 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smtClean="0">
                <a:latin typeface="Arial" charset="0"/>
              </a:rPr>
              <a:t>Canales </a:t>
            </a:r>
            <a:r>
              <a:rPr lang="en-US" sz="2400" dirty="0" err="1" smtClean="0">
                <a:latin typeface="Arial" charset="0"/>
              </a:rPr>
              <a:t>ópticos</a:t>
            </a:r>
            <a:r>
              <a:rPr lang="en-US" sz="2400" dirty="0" smtClean="0">
                <a:latin typeface="Arial" charset="0"/>
              </a:rPr>
              <a:t> del </a:t>
            </a:r>
            <a:r>
              <a:rPr lang="en-US" sz="2400" dirty="0" err="1" smtClean="0">
                <a:latin typeface="Arial" charset="0"/>
              </a:rPr>
              <a:t>esfenoide</a:t>
            </a:r>
            <a:endParaRPr lang="en-US" sz="24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Destino</a:t>
            </a:r>
            <a:r>
              <a:rPr lang="en-US" dirty="0" smtClean="0">
                <a:latin typeface="Arial" charset="0"/>
              </a:rPr>
              <a:t>: 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Diencéfalo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v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quiasma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óptico</a:t>
            </a:r>
            <a:endParaRPr lang="en-US" sz="2400" dirty="0" smtClean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Donde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fibras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sensoriales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decusan</a:t>
            </a: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Axones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  <a:sym typeface="Wingdings"/>
              </a:rPr>
              <a:t> </a:t>
            </a:r>
            <a:r>
              <a:rPr lang="en-US" sz="2400" dirty="0" err="1" smtClean="0">
                <a:latin typeface="Arial" charset="0"/>
                <a:sym typeface="Wingdings"/>
              </a:rPr>
              <a:t>n</a:t>
            </a:r>
            <a:r>
              <a:rPr lang="en-US" sz="2400" dirty="0" err="1" smtClean="0">
                <a:latin typeface="Arial" charset="0"/>
                <a:sym typeface="Wingdings"/>
              </a:rPr>
              <a:t>ú</a:t>
            </a:r>
            <a:r>
              <a:rPr lang="en-US" sz="2400" dirty="0" err="1" smtClean="0">
                <a:latin typeface="Arial" charset="0"/>
                <a:sym typeface="Wingdings"/>
              </a:rPr>
              <a:t>cleo</a:t>
            </a:r>
            <a:r>
              <a:rPr lang="en-US" sz="2400" dirty="0" smtClean="0"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latin typeface="Arial" charset="0"/>
                <a:sym typeface="Wingdings"/>
              </a:rPr>
              <a:t>genicular</a:t>
            </a:r>
            <a:r>
              <a:rPr lang="en-US" sz="2400" dirty="0" smtClean="0">
                <a:latin typeface="Arial" charset="0"/>
                <a:sym typeface="Wingdings"/>
              </a:rPr>
              <a:t> en el </a:t>
            </a:r>
            <a:r>
              <a:rPr lang="en-US" sz="2400" dirty="0" err="1" smtClean="0">
                <a:latin typeface="Arial" charset="0"/>
                <a:sym typeface="Wingdings"/>
              </a:rPr>
              <a:t>tálamo</a:t>
            </a:r>
            <a:r>
              <a:rPr lang="en-US" sz="2400" dirty="0" smtClean="0">
                <a:latin typeface="Arial" charset="0"/>
                <a:sym typeface="Wingdings"/>
              </a:rPr>
              <a:t> </a:t>
            </a:r>
            <a:r>
              <a:rPr lang="en-US" sz="2400" dirty="0" err="1" smtClean="0">
                <a:latin typeface="Arial" charset="0"/>
                <a:sym typeface="Wingdings"/>
              </a:rPr>
              <a:t>corteza</a:t>
            </a:r>
            <a:r>
              <a:rPr lang="en-US" sz="2400" dirty="0" smtClean="0">
                <a:latin typeface="Arial" charset="0"/>
                <a:sym typeface="Wingdings"/>
              </a:rPr>
              <a:t> visual</a:t>
            </a: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  <a:sym typeface="Wingdings"/>
              </a:rPr>
              <a:t>Anopsias</a:t>
            </a:r>
            <a:r>
              <a:rPr lang="en-US" sz="2400" dirty="0" smtClean="0">
                <a:latin typeface="Arial" charset="0"/>
                <a:sym typeface="Wingdings"/>
              </a:rPr>
              <a:t>: </a:t>
            </a:r>
            <a:r>
              <a:rPr lang="en-US" sz="2400" dirty="0" err="1" smtClean="0">
                <a:latin typeface="Arial" charset="0"/>
                <a:sym typeface="Wingdings"/>
              </a:rPr>
              <a:t>ceguera</a:t>
            </a:r>
            <a:r>
              <a:rPr lang="en-US" sz="2400" dirty="0" smtClean="0">
                <a:latin typeface="Arial" charset="0"/>
                <a:sym typeface="Wingdings"/>
              </a:rPr>
              <a:t>: total </a:t>
            </a:r>
            <a:r>
              <a:rPr lang="en-US" sz="2400" dirty="0" err="1" smtClean="0">
                <a:latin typeface="Arial" charset="0"/>
                <a:sym typeface="Wingdings"/>
              </a:rPr>
              <a:t>daño</a:t>
            </a:r>
            <a:r>
              <a:rPr lang="en-US" sz="2400" dirty="0" smtClean="0">
                <a:latin typeface="Arial" charset="0"/>
                <a:sym typeface="Wingdings"/>
              </a:rPr>
              <a:t> al </a:t>
            </a:r>
            <a:r>
              <a:rPr lang="en-US" sz="2400" dirty="0" err="1" smtClean="0">
                <a:latin typeface="Arial" charset="0"/>
                <a:sym typeface="Wingdings"/>
              </a:rPr>
              <a:t>nervio</a:t>
            </a:r>
            <a:r>
              <a:rPr lang="en-US" sz="2400" dirty="0" smtClean="0">
                <a:latin typeface="Arial" charset="0"/>
                <a:sym typeface="Wingdings"/>
              </a:rPr>
              <a:t> o </a:t>
            </a:r>
            <a:r>
              <a:rPr lang="en-US" sz="2400" dirty="0" err="1" smtClean="0">
                <a:latin typeface="Arial" charset="0"/>
                <a:sym typeface="Wingdings"/>
              </a:rPr>
              <a:t>corteza</a:t>
            </a:r>
            <a:endParaRPr lang="en-US" sz="2400" dirty="0" smtClean="0">
              <a:latin typeface="Arial" charset="0"/>
              <a:sym typeface="Wingdings"/>
            </a:endParaRPr>
          </a:p>
          <a:p>
            <a:pPr lvl="5">
              <a:defRPr/>
            </a:pPr>
            <a:r>
              <a:rPr lang="en-US" sz="2400" dirty="0" err="1" smtClean="0">
                <a:latin typeface="Arial" charset="0"/>
                <a:sym typeface="Wingdings"/>
              </a:rPr>
              <a:t>parcial</a:t>
            </a:r>
            <a:r>
              <a:rPr lang="en-US" sz="2400" dirty="0" smtClean="0">
                <a:latin typeface="Arial" charset="0"/>
                <a:sym typeface="Wingdings"/>
              </a:rPr>
              <a:t>: </a:t>
            </a:r>
            <a:r>
              <a:rPr lang="en-US" sz="2400" dirty="0" err="1" smtClean="0">
                <a:latin typeface="Arial" charset="0"/>
                <a:sym typeface="Wingdings"/>
              </a:rPr>
              <a:t>daño</a:t>
            </a:r>
            <a:r>
              <a:rPr lang="en-US" sz="2400" dirty="0" smtClean="0">
                <a:latin typeface="Arial" charset="0"/>
                <a:sym typeface="Wingdings"/>
              </a:rPr>
              <a:t> al </a:t>
            </a:r>
            <a:r>
              <a:rPr lang="en-US" sz="2400" dirty="0" err="1" smtClean="0">
                <a:latin typeface="Arial" charset="0"/>
                <a:sym typeface="Wingdings"/>
              </a:rPr>
              <a:t>quiasma</a:t>
            </a: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9215" descr="figure_14_2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063268" y="222250"/>
            <a:ext cx="81026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Figure 14-21 The Optic Nerve.</a:t>
            </a:r>
          </a:p>
        </p:txBody>
      </p:sp>
      <p:cxnSp>
        <p:nvCxnSpPr>
          <p:cNvPr id="44035" name="Straight Connector 6"/>
          <p:cNvCxnSpPr>
            <a:cxnSpLocks noChangeShapeType="1"/>
          </p:cNvCxnSpPr>
          <p:nvPr/>
        </p:nvCxnSpPr>
        <p:spPr bwMode="auto">
          <a:xfrm>
            <a:off x="8286019" y="1866900"/>
            <a:ext cx="21187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8"/>
          <p:cNvCxnSpPr>
            <a:cxnSpLocks noChangeShapeType="1"/>
          </p:cNvCxnSpPr>
          <p:nvPr/>
        </p:nvCxnSpPr>
        <p:spPr bwMode="auto">
          <a:xfrm flipV="1">
            <a:off x="7598102" y="2411413"/>
            <a:ext cx="2969684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7" name="Straight Connector 10"/>
          <p:cNvCxnSpPr>
            <a:cxnSpLocks noChangeShapeType="1"/>
          </p:cNvCxnSpPr>
          <p:nvPr/>
        </p:nvCxnSpPr>
        <p:spPr bwMode="auto">
          <a:xfrm>
            <a:off x="8214052" y="2900363"/>
            <a:ext cx="262466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8" name="Freeform 11"/>
          <p:cNvSpPr>
            <a:spLocks/>
          </p:cNvSpPr>
          <p:nvPr/>
        </p:nvSpPr>
        <p:spPr bwMode="auto">
          <a:xfrm>
            <a:off x="5142768" y="1154113"/>
            <a:ext cx="2345267" cy="1454150"/>
          </a:xfrm>
          <a:custGeom>
            <a:avLst/>
            <a:gdLst>
              <a:gd name="T0" fmla="*/ 0 w 1759016"/>
              <a:gd name="T1" fmla="*/ 0 h 1453441"/>
              <a:gd name="T2" fmla="*/ 162973 w 1759016"/>
              <a:gd name="T3" fmla="*/ 0 h 1453441"/>
              <a:gd name="T4" fmla="*/ 1758752 w 1759016"/>
              <a:gd name="T5" fmla="*/ 1456279 h 14534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9016" h="1453441">
                <a:moveTo>
                  <a:pt x="0" y="0"/>
                </a:moveTo>
                <a:lnTo>
                  <a:pt x="162997" y="0"/>
                </a:lnTo>
                <a:lnTo>
                  <a:pt x="1759016" y="1453441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39" name="Freeform 12"/>
          <p:cNvSpPr>
            <a:spLocks/>
          </p:cNvSpPr>
          <p:nvPr/>
        </p:nvSpPr>
        <p:spPr bwMode="auto">
          <a:xfrm>
            <a:off x="7976985" y="1243014"/>
            <a:ext cx="2455333" cy="134937"/>
          </a:xfrm>
          <a:custGeom>
            <a:avLst/>
            <a:gdLst>
              <a:gd name="T0" fmla="*/ 1986991 w 1806558"/>
              <a:gd name="T1" fmla="*/ 0 h 135836"/>
              <a:gd name="T2" fmla="*/ 1606026 w 1806558"/>
              <a:gd name="T3" fmla="*/ 6614 h 135836"/>
              <a:gd name="T4" fmla="*/ 0 w 1806558"/>
              <a:gd name="T5" fmla="*/ 132276 h 1358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6558" h="135836">
                <a:moveTo>
                  <a:pt x="1806558" y="0"/>
                </a:moveTo>
                <a:lnTo>
                  <a:pt x="1460187" y="6792"/>
                </a:lnTo>
                <a:lnTo>
                  <a:pt x="0" y="13583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40" name="Freeform 13"/>
          <p:cNvSpPr>
            <a:spLocks/>
          </p:cNvSpPr>
          <p:nvPr/>
        </p:nvSpPr>
        <p:spPr bwMode="auto">
          <a:xfrm>
            <a:off x="8015086" y="1562100"/>
            <a:ext cx="2391833" cy="158750"/>
          </a:xfrm>
          <a:custGeom>
            <a:avLst/>
            <a:gdLst>
              <a:gd name="T0" fmla="*/ 1793875 w 1793875"/>
              <a:gd name="T1" fmla="*/ 0 h 158750"/>
              <a:gd name="T2" fmla="*/ 1431925 w 1793875"/>
              <a:gd name="T3" fmla="*/ 3175 h 158750"/>
              <a:gd name="T4" fmla="*/ 0 w 1793875"/>
              <a:gd name="T5" fmla="*/ 158750 h 158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3875" h="158750">
                <a:moveTo>
                  <a:pt x="1793875" y="0"/>
                </a:moveTo>
                <a:lnTo>
                  <a:pt x="1431925" y="3175"/>
                </a:lnTo>
                <a:lnTo>
                  <a:pt x="0" y="15875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41" name="Freeform 15"/>
          <p:cNvSpPr>
            <a:spLocks/>
          </p:cNvSpPr>
          <p:nvPr/>
        </p:nvSpPr>
        <p:spPr bwMode="auto">
          <a:xfrm>
            <a:off x="8548486" y="3387725"/>
            <a:ext cx="2252133" cy="1600200"/>
          </a:xfrm>
          <a:custGeom>
            <a:avLst/>
            <a:gdLst>
              <a:gd name="T0" fmla="*/ 1689100 w 1689100"/>
              <a:gd name="T1" fmla="*/ 1587500 h 1600200"/>
              <a:gd name="T2" fmla="*/ 1279525 w 1689100"/>
              <a:gd name="T3" fmla="*/ 1600200 h 1600200"/>
              <a:gd name="T4" fmla="*/ 0 w 1689100"/>
              <a:gd name="T5" fmla="*/ 0 h 1600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9100" h="1600200">
                <a:moveTo>
                  <a:pt x="1689100" y="1587500"/>
                </a:moveTo>
                <a:lnTo>
                  <a:pt x="1279525" y="160020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42" name="Freeform 16"/>
          <p:cNvSpPr>
            <a:spLocks/>
          </p:cNvSpPr>
          <p:nvPr/>
        </p:nvSpPr>
        <p:spPr bwMode="auto">
          <a:xfrm>
            <a:off x="9175019" y="5276850"/>
            <a:ext cx="1054100" cy="1041400"/>
          </a:xfrm>
          <a:custGeom>
            <a:avLst/>
            <a:gdLst>
              <a:gd name="T0" fmla="*/ 790575 w 790575"/>
              <a:gd name="T1" fmla="*/ 1038225 h 1041400"/>
              <a:gd name="T2" fmla="*/ 606425 w 790575"/>
              <a:gd name="T3" fmla="*/ 1041400 h 1041400"/>
              <a:gd name="T4" fmla="*/ 0 w 790575"/>
              <a:gd name="T5" fmla="*/ 0 h 1041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0575" h="1041400">
                <a:moveTo>
                  <a:pt x="790575" y="1038225"/>
                </a:moveTo>
                <a:lnTo>
                  <a:pt x="606425" y="104140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43" name="Freeform 17"/>
          <p:cNvSpPr>
            <a:spLocks/>
          </p:cNvSpPr>
          <p:nvPr/>
        </p:nvSpPr>
        <p:spPr bwMode="auto">
          <a:xfrm>
            <a:off x="7519785" y="5502276"/>
            <a:ext cx="304800" cy="676275"/>
          </a:xfrm>
          <a:custGeom>
            <a:avLst/>
            <a:gdLst>
              <a:gd name="T0" fmla="*/ 0 w 228600"/>
              <a:gd name="T1" fmla="*/ 676275 h 676275"/>
              <a:gd name="T2" fmla="*/ 3175 w 228600"/>
              <a:gd name="T3" fmla="*/ 508000 h 676275"/>
              <a:gd name="T4" fmla="*/ 228600 w 228600"/>
              <a:gd name="T5" fmla="*/ 0 h 676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600" h="676275">
                <a:moveTo>
                  <a:pt x="0" y="676275"/>
                </a:moveTo>
                <a:cubicBezTo>
                  <a:pt x="1058" y="620183"/>
                  <a:pt x="2117" y="564092"/>
                  <a:pt x="3175" y="508000"/>
                </a:cubicBezTo>
                <a:lnTo>
                  <a:pt x="22860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4044" name="Straight Connector 19"/>
          <p:cNvCxnSpPr>
            <a:cxnSpLocks noChangeShapeType="1"/>
            <a:stCxn id="44043" idx="1"/>
          </p:cNvCxnSpPr>
          <p:nvPr/>
        </p:nvCxnSpPr>
        <p:spPr bwMode="auto">
          <a:xfrm flipH="1" flipV="1">
            <a:off x="7231919" y="5508625"/>
            <a:ext cx="2921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5" name="Freeform 20"/>
          <p:cNvSpPr>
            <a:spLocks/>
          </p:cNvSpPr>
          <p:nvPr/>
        </p:nvSpPr>
        <p:spPr bwMode="auto">
          <a:xfrm>
            <a:off x="5940752" y="3394075"/>
            <a:ext cx="1608667" cy="2921000"/>
          </a:xfrm>
          <a:custGeom>
            <a:avLst/>
            <a:gdLst>
              <a:gd name="T0" fmla="*/ 0 w 1206500"/>
              <a:gd name="T1" fmla="*/ 2917825 h 2921000"/>
              <a:gd name="T2" fmla="*/ 225425 w 1206500"/>
              <a:gd name="T3" fmla="*/ 2921000 h 2921000"/>
              <a:gd name="T4" fmla="*/ 1206500 w 1206500"/>
              <a:gd name="T5" fmla="*/ 0 h 292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6500" h="2921000">
                <a:moveTo>
                  <a:pt x="0" y="2917825"/>
                </a:moveTo>
                <a:lnTo>
                  <a:pt x="225425" y="2921000"/>
                </a:lnTo>
                <a:lnTo>
                  <a:pt x="120650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046" name="Text Box 31"/>
          <p:cNvSpPr txBox="1">
            <a:spLocks noChangeArrowheads="1"/>
          </p:cNvSpPr>
          <p:nvPr/>
        </p:nvSpPr>
        <p:spPr bwMode="auto">
          <a:xfrm>
            <a:off x="3232867" y="1033463"/>
            <a:ext cx="17970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Pituitary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gland</a:t>
            </a:r>
          </a:p>
        </p:txBody>
      </p:sp>
      <p:sp>
        <p:nvSpPr>
          <p:cNvPr id="44047" name="Text Box 31"/>
          <p:cNvSpPr txBox="1">
            <a:spLocks noChangeArrowheads="1"/>
          </p:cNvSpPr>
          <p:nvPr/>
        </p:nvSpPr>
        <p:spPr bwMode="auto">
          <a:xfrm>
            <a:off x="4492285" y="6202363"/>
            <a:ext cx="134196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Midbrain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(cut)</a:t>
            </a:r>
          </a:p>
        </p:txBody>
      </p:sp>
      <p:sp>
        <p:nvSpPr>
          <p:cNvPr id="44048" name="Text Box 31"/>
          <p:cNvSpPr txBox="1">
            <a:spLocks noChangeArrowheads="1"/>
          </p:cNvSpPr>
          <p:nvPr/>
        </p:nvSpPr>
        <p:spPr bwMode="auto">
          <a:xfrm>
            <a:off x="6304151" y="6202363"/>
            <a:ext cx="234314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Visual cortex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(in occipital lobes)</a:t>
            </a:r>
          </a:p>
        </p:txBody>
      </p:sp>
      <p:sp>
        <p:nvSpPr>
          <p:cNvPr id="44049" name="Text Box 31"/>
          <p:cNvSpPr txBox="1">
            <a:spLocks noChangeArrowheads="1"/>
          </p:cNvSpPr>
          <p:nvPr/>
        </p:nvSpPr>
        <p:spPr bwMode="auto">
          <a:xfrm>
            <a:off x="10266551" y="6192838"/>
            <a:ext cx="23431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Optic projection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fibers</a:t>
            </a:r>
          </a:p>
        </p:txBody>
      </p:sp>
      <p:sp>
        <p:nvSpPr>
          <p:cNvPr id="44050" name="Text Box 31"/>
          <p:cNvSpPr txBox="1">
            <a:spLocks noChangeArrowheads="1"/>
          </p:cNvSpPr>
          <p:nvPr/>
        </p:nvSpPr>
        <p:spPr bwMode="auto">
          <a:xfrm>
            <a:off x="10859885" y="4860926"/>
            <a:ext cx="1615016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Lateral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geniculate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nucleus (in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thalamus)</a:t>
            </a:r>
          </a:p>
        </p:txBody>
      </p:sp>
      <p:sp>
        <p:nvSpPr>
          <p:cNvPr id="44051" name="Text Box 31"/>
          <p:cNvSpPr txBox="1">
            <a:spLocks noChangeArrowheads="1"/>
          </p:cNvSpPr>
          <p:nvPr/>
        </p:nvSpPr>
        <p:spPr bwMode="auto">
          <a:xfrm>
            <a:off x="10883168" y="2782888"/>
            <a:ext cx="23452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Optic tract</a:t>
            </a:r>
          </a:p>
        </p:txBody>
      </p:sp>
      <p:sp>
        <p:nvSpPr>
          <p:cNvPr id="44052" name="Text Box 31"/>
          <p:cNvSpPr txBox="1">
            <a:spLocks noChangeArrowheads="1"/>
          </p:cNvSpPr>
          <p:nvPr/>
        </p:nvSpPr>
        <p:spPr bwMode="auto">
          <a:xfrm>
            <a:off x="10610119" y="2293938"/>
            <a:ext cx="2345267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FF0000"/>
                </a:solidFill>
                <a:cs typeface="Arial" charset="0"/>
              </a:rPr>
              <a:t>Optic chiasm</a:t>
            </a:r>
          </a:p>
        </p:txBody>
      </p:sp>
      <p:sp>
        <p:nvSpPr>
          <p:cNvPr id="44053" name="Text Box 31"/>
          <p:cNvSpPr txBox="1">
            <a:spLocks noChangeArrowheads="1"/>
          </p:cNvSpPr>
          <p:nvPr/>
        </p:nvSpPr>
        <p:spPr bwMode="auto">
          <a:xfrm>
            <a:off x="10481002" y="1779588"/>
            <a:ext cx="2343151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Optic nerve</a:t>
            </a:r>
            <a:br>
              <a:rPr lang="en-US" sz="1400">
                <a:solidFill>
                  <a:srgbClr val="000000"/>
                </a:solidFill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cs typeface="Arial" charset="0"/>
              </a:rPr>
              <a:t>(N II)</a:t>
            </a:r>
          </a:p>
        </p:txBody>
      </p:sp>
      <p:sp>
        <p:nvSpPr>
          <p:cNvPr id="44054" name="Text Box 31"/>
          <p:cNvSpPr txBox="1">
            <a:spLocks noChangeArrowheads="1"/>
          </p:cNvSpPr>
          <p:nvPr/>
        </p:nvSpPr>
        <p:spPr bwMode="auto">
          <a:xfrm>
            <a:off x="10481002" y="1131888"/>
            <a:ext cx="2343151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Olfactory bulb</a:t>
            </a:r>
          </a:p>
        </p:txBody>
      </p:sp>
      <p:sp>
        <p:nvSpPr>
          <p:cNvPr id="44055" name="Text Box 31"/>
          <p:cNvSpPr txBox="1">
            <a:spLocks noChangeArrowheads="1"/>
          </p:cNvSpPr>
          <p:nvPr/>
        </p:nvSpPr>
        <p:spPr bwMode="auto">
          <a:xfrm>
            <a:off x="10491585" y="1441450"/>
            <a:ext cx="23452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Olfactory tract</a:t>
            </a:r>
          </a:p>
        </p:txBody>
      </p:sp>
      <p:pic>
        <p:nvPicPr>
          <p:cNvPr id="44056" name="Picture 21" descr="figure_14_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68" y="4441825"/>
            <a:ext cx="10858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7" name="Text Box 31"/>
          <p:cNvSpPr txBox="1">
            <a:spLocks noChangeArrowheads="1"/>
          </p:cNvSpPr>
          <p:nvPr/>
        </p:nvSpPr>
        <p:spPr bwMode="auto">
          <a:xfrm>
            <a:off x="8214053" y="784225"/>
            <a:ext cx="749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cs typeface="Arial" charset="0"/>
              </a:rPr>
              <a:t>Eye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9820" y="1000125"/>
            <a:ext cx="46121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  <a:defRPr/>
            </a:pPr>
            <a:r>
              <a:rPr lang="en-US" sz="2400" i="1" dirty="0">
                <a:latin typeface="Arial" charset="0"/>
              </a:rPr>
              <a:t>Origen</a:t>
            </a:r>
            <a:r>
              <a:rPr lang="en-US" sz="2400" dirty="0">
                <a:latin typeface="Arial" charset="0"/>
              </a:rPr>
              <a:t>: retina del </a:t>
            </a:r>
            <a:r>
              <a:rPr lang="en-US" sz="2400" dirty="0" err="1">
                <a:latin typeface="Arial" charset="0"/>
              </a:rPr>
              <a:t>ojo</a:t>
            </a: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i="1" dirty="0">
                <a:latin typeface="Arial" charset="0"/>
              </a:rPr>
              <a:t>Via</a:t>
            </a:r>
            <a:r>
              <a:rPr lang="en-US" sz="2400" dirty="0">
                <a:latin typeface="Arial" charset="0"/>
              </a:rPr>
              <a:t>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400" dirty="0">
                <a:latin typeface="Arial" charset="0"/>
              </a:rPr>
              <a:t>Canales </a:t>
            </a:r>
            <a:r>
              <a:rPr lang="en-US" sz="2400" dirty="0" err="1">
                <a:latin typeface="Arial" charset="0"/>
              </a:rPr>
              <a:t>ópticos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esfenoide</a:t>
            </a: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i="1" dirty="0" err="1">
                <a:latin typeface="Arial" charset="0"/>
              </a:rPr>
              <a:t>Destino</a:t>
            </a:r>
            <a:r>
              <a:rPr lang="en-US" sz="2400" dirty="0">
                <a:latin typeface="Arial" charset="0"/>
              </a:rPr>
              <a:t>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</a:rPr>
              <a:t>Diencéfalo</a:t>
            </a:r>
            <a:r>
              <a:rPr lang="en-US" sz="2400" dirty="0">
                <a:latin typeface="Arial" charset="0"/>
              </a:rPr>
              <a:t> via </a:t>
            </a:r>
            <a:r>
              <a:rPr lang="en-US" sz="2400" dirty="0" err="1">
                <a:latin typeface="Arial" charset="0"/>
              </a:rPr>
              <a:t>quiasma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óptico</a:t>
            </a:r>
            <a:endParaRPr lang="en-US" sz="2400" dirty="0">
              <a:latin typeface="Arial" charset="0"/>
            </a:endParaRPr>
          </a:p>
          <a:p>
            <a:pPr marL="1714500" lvl="3" indent="-342900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</a:rPr>
              <a:t>Donde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fibras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sensoriales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decusan</a:t>
            </a:r>
            <a:endParaRPr lang="en-US" sz="2400" dirty="0">
              <a:latin typeface="Arial" charset="0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</a:rPr>
              <a:t>Axones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Wingdings"/>
              </a:rPr>
              <a:t> </a:t>
            </a:r>
            <a:r>
              <a:rPr lang="en-US" sz="2400" dirty="0" err="1" smtClean="0">
                <a:latin typeface="Arial" charset="0"/>
                <a:sym typeface="Wingdings"/>
              </a:rPr>
              <a:t>n</a:t>
            </a:r>
            <a:r>
              <a:rPr lang="en-US" sz="2400" dirty="0" err="1" smtClean="0">
                <a:latin typeface="Arial" charset="0"/>
                <a:sym typeface="Wingdings"/>
              </a:rPr>
              <a:t>ú</a:t>
            </a:r>
            <a:r>
              <a:rPr lang="en-US" sz="2400" dirty="0" err="1" smtClean="0">
                <a:latin typeface="Arial" charset="0"/>
                <a:sym typeface="Wingdings"/>
              </a:rPr>
              <a:t>cleo</a:t>
            </a:r>
            <a:r>
              <a:rPr lang="en-US" sz="2400" dirty="0" smtClean="0">
                <a:latin typeface="Arial" charset="0"/>
                <a:sym typeface="Wingdings"/>
              </a:rPr>
              <a:t> </a:t>
            </a:r>
            <a:r>
              <a:rPr lang="en-US" sz="2400" dirty="0" err="1">
                <a:latin typeface="Arial" charset="0"/>
                <a:sym typeface="Wingdings"/>
              </a:rPr>
              <a:t>genicular</a:t>
            </a:r>
            <a:r>
              <a:rPr lang="en-US" sz="2400" dirty="0">
                <a:latin typeface="Arial" charset="0"/>
                <a:sym typeface="Wingdings"/>
              </a:rPr>
              <a:t> en el </a:t>
            </a:r>
            <a:r>
              <a:rPr lang="en-US" sz="2400" dirty="0" err="1">
                <a:latin typeface="Arial" charset="0"/>
                <a:sym typeface="Wingdings"/>
              </a:rPr>
              <a:t>tálamo</a:t>
            </a:r>
            <a:r>
              <a:rPr lang="en-US" sz="2400" dirty="0">
                <a:latin typeface="Arial" charset="0"/>
                <a:sym typeface="Wingdings"/>
              </a:rPr>
              <a:t> </a:t>
            </a:r>
            <a:r>
              <a:rPr lang="en-US" sz="2400" dirty="0" err="1">
                <a:latin typeface="Arial" charset="0"/>
                <a:sym typeface="Wingdings"/>
              </a:rPr>
              <a:t>corteza</a:t>
            </a:r>
            <a:r>
              <a:rPr lang="en-US" sz="2400" dirty="0">
                <a:latin typeface="Arial" charset="0"/>
                <a:sym typeface="Wingdings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157242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25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51016"/>
            <a:ext cx="11379200" cy="4959350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Nervios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Oculomotores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III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movimiento</a:t>
            </a:r>
            <a:r>
              <a:rPr lang="en-US" dirty="0">
                <a:latin typeface="Arial" charset="0"/>
              </a:rPr>
              <a:t> del </a:t>
            </a:r>
            <a:r>
              <a:rPr lang="en-US" dirty="0" err="1">
                <a:latin typeface="Arial" charset="0"/>
              </a:rPr>
              <a:t>ojo</a:t>
            </a:r>
            <a:r>
              <a:rPr lang="en-US" dirty="0">
                <a:latin typeface="Arial" charset="0"/>
              </a:rPr>
              <a:t>, motor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Mesencéfelo</a:t>
            </a:r>
            <a:r>
              <a:rPr lang="en-US" dirty="0">
                <a:latin typeface="Arial" charset="0"/>
              </a:rPr>
              <a:t> ventral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Via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Fisuras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orbitales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superiores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del </a:t>
            </a:r>
            <a:r>
              <a:rPr lang="en-US" dirty="0" err="1">
                <a:latin typeface="Arial" charset="0"/>
              </a:rPr>
              <a:t>esfenoide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Destino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Fibras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motoras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somáticas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inervan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Músculos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controla</a:t>
            </a:r>
            <a:r>
              <a:rPr lang="en-US" sz="2400" dirty="0">
                <a:latin typeface="Arial" charset="0"/>
              </a:rPr>
              <a:t> 4 de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6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mueven</a:t>
            </a:r>
            <a:r>
              <a:rPr lang="en-US" sz="2400" dirty="0">
                <a:latin typeface="Arial" charset="0"/>
              </a:rPr>
              <a:t> al </a:t>
            </a:r>
            <a:r>
              <a:rPr lang="en-US" sz="2400" dirty="0" err="1">
                <a:latin typeface="Arial" charset="0"/>
              </a:rPr>
              <a:t>ojo</a:t>
            </a:r>
            <a:r>
              <a:rPr lang="en-US" sz="2400" dirty="0">
                <a:latin typeface="Arial" charset="0"/>
              </a:rPr>
              <a:t> y el </a:t>
            </a:r>
            <a:r>
              <a:rPr lang="en-US" sz="2400" dirty="0" err="1">
                <a:latin typeface="Arial" charset="0"/>
              </a:rPr>
              <a:t>parpado</a:t>
            </a:r>
            <a:r>
              <a:rPr lang="en-US" sz="2400" dirty="0">
                <a:latin typeface="Arial" charset="0"/>
              </a:rPr>
              <a:t> superior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Fibras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motoras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viscerales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inervan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Fibras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parasimp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ticas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músculos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intrínsecos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ojo</a:t>
            </a:r>
            <a:r>
              <a:rPr lang="en-US" sz="2400" dirty="0">
                <a:latin typeface="Arial" charset="0"/>
              </a:rPr>
              <a:t> (iris, </a:t>
            </a:r>
            <a:r>
              <a:rPr lang="en-US" sz="2400" dirty="0" err="1">
                <a:latin typeface="Arial" charset="0"/>
              </a:rPr>
              <a:t>ciliar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lente</a:t>
            </a:r>
            <a:r>
              <a:rPr lang="en-US" sz="2400" dirty="0">
                <a:latin typeface="Arial" charset="0"/>
              </a:rPr>
              <a:t>))</a:t>
            </a:r>
            <a:br>
              <a:rPr lang="en-US" sz="2400" dirty="0">
                <a:latin typeface="Arial" charset="0"/>
              </a:rPr>
            </a:br>
            <a:r>
              <a:rPr lang="en-US" sz="2400" dirty="0" err="1" smtClean="0">
                <a:latin typeface="Arial" charset="0"/>
              </a:rPr>
              <a:t>Par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lisis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del </a:t>
            </a:r>
            <a:r>
              <a:rPr lang="en-US" sz="2400" dirty="0" err="1">
                <a:latin typeface="Arial" charset="0"/>
              </a:rPr>
              <a:t>nervio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4" eaLnBrk="1" hangingPunct="1"/>
            <a:r>
              <a:rPr lang="en-US" sz="2400" dirty="0" err="1">
                <a:latin typeface="Arial" charset="0"/>
              </a:rPr>
              <a:t>Estrabismo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laeral</a:t>
            </a:r>
            <a:r>
              <a:rPr lang="en-US" sz="2400" dirty="0">
                <a:latin typeface="Arial" charset="0"/>
              </a:rPr>
              <a:t>, ptosis, </a:t>
            </a:r>
            <a:r>
              <a:rPr lang="en-US" sz="2400" dirty="0" err="1" smtClean="0">
                <a:latin typeface="Arial" charset="0"/>
              </a:rPr>
              <a:t>diplop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desenfoque</a:t>
            </a:r>
            <a:endParaRPr lang="en-US" sz="2400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429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0516" y="1544902"/>
            <a:ext cx="10515600" cy="4351338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Nervios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Trocleares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IV</a:t>
            </a:r>
            <a:r>
              <a:rPr lang="en-US" dirty="0">
                <a:latin typeface="Arial" charset="0"/>
              </a:rPr>
              <a:t>) </a:t>
            </a:r>
            <a:r>
              <a:rPr lang="en-US" dirty="0" err="1">
                <a:latin typeface="Arial" charset="0"/>
              </a:rPr>
              <a:t>Troclea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polea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movimientos</a:t>
            </a:r>
            <a:r>
              <a:rPr lang="en-US" dirty="0">
                <a:latin typeface="Arial" charset="0"/>
              </a:rPr>
              <a:t> del </a:t>
            </a:r>
            <a:r>
              <a:rPr lang="en-US" dirty="0" err="1">
                <a:latin typeface="Arial" charset="0"/>
              </a:rPr>
              <a:t>ojo</a:t>
            </a:r>
            <a:r>
              <a:rPr lang="en-US" dirty="0">
                <a:latin typeface="Arial" charset="0"/>
              </a:rPr>
              <a:t>, motor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Origin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mesencéfalo</a:t>
            </a:r>
            <a:r>
              <a:rPr lang="en-US" dirty="0">
                <a:latin typeface="Arial" charset="0"/>
              </a:rPr>
              <a:t> dorsal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Via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fisura</a:t>
            </a:r>
            <a:r>
              <a:rPr lang="en-US" dirty="0">
                <a:latin typeface="Arial" charset="0"/>
              </a:rPr>
              <a:t> orbital superior del </a:t>
            </a:r>
            <a:r>
              <a:rPr lang="en-US" dirty="0" err="1">
                <a:latin typeface="Arial" charset="0"/>
              </a:rPr>
              <a:t>esfenoide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Destino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Músculo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oblicuo</a:t>
            </a:r>
            <a:r>
              <a:rPr lang="en-US" sz="2400" dirty="0">
                <a:latin typeface="Arial" charset="0"/>
              </a:rPr>
              <a:t> superior, </a:t>
            </a:r>
            <a:r>
              <a:rPr lang="en-US" sz="2400" dirty="0" err="1">
                <a:latin typeface="Arial" charset="0"/>
              </a:rPr>
              <a:t>lleva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impulsos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propioreceptores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este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>
                <a:latin typeface="Arial" charset="0"/>
              </a:rPr>
              <a:t>Trauma o </a:t>
            </a:r>
            <a:r>
              <a:rPr lang="en-US" sz="2400" dirty="0" err="1">
                <a:latin typeface="Arial" charset="0"/>
              </a:rPr>
              <a:t>paralisis</a:t>
            </a:r>
            <a:r>
              <a:rPr lang="en-US" sz="2400" dirty="0">
                <a:latin typeface="Arial" charset="0"/>
              </a:rPr>
              <a:t> en el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Diplopia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Falta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rotacion</a:t>
            </a:r>
            <a:r>
              <a:rPr lang="en-US" sz="2400" dirty="0">
                <a:latin typeface="Arial" charset="0"/>
              </a:rPr>
              <a:t> lateral del </a:t>
            </a:r>
            <a:r>
              <a:rPr lang="en-US" sz="2400" dirty="0" err="1">
                <a:latin typeface="Arial" charset="0"/>
              </a:rPr>
              <a:t>ojo</a:t>
            </a:r>
            <a:endParaRPr lang="en-US" sz="2400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0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endParaRPr lang="en-US" dirty="0"/>
          </a:p>
          <a:p>
            <a:pPr lvl="1"/>
            <a:r>
              <a:rPr lang="en-US" dirty="0" err="1" smtClean="0"/>
              <a:t>Numero</a:t>
            </a:r>
            <a:endParaRPr lang="en-US" dirty="0" smtClean="0"/>
          </a:p>
          <a:p>
            <a:pPr lvl="1"/>
            <a:r>
              <a:rPr lang="en-US" dirty="0" err="1" smtClean="0"/>
              <a:t>Nombre</a:t>
            </a:r>
            <a:endParaRPr lang="en-US" dirty="0" smtClean="0"/>
          </a:p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origen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ruta</a:t>
            </a:r>
            <a:endParaRPr lang="en-US" dirty="0" smtClean="0"/>
          </a:p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primaria</a:t>
            </a:r>
            <a:r>
              <a:rPr lang="en-US" dirty="0" smtClean="0"/>
              <a:t> y </a:t>
            </a:r>
            <a:r>
              <a:rPr lang="en-US" dirty="0" err="1" smtClean="0"/>
              <a:t>secundaria</a:t>
            </a: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9218" descr="figure_14_22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>
            <a:fillRect/>
          </a:stretch>
        </p:blipFill>
        <p:spPr bwMode="auto">
          <a:xfrm>
            <a:off x="397934" y="1182689"/>
            <a:ext cx="1139613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7" y="0"/>
            <a:ext cx="10299699" cy="494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14-22 Cranial Nerves Controlling the Extrinsic Eye Muscles.</a:t>
            </a:r>
          </a:p>
        </p:txBody>
      </p:sp>
      <p:cxnSp>
        <p:nvCxnSpPr>
          <p:cNvPr id="50179" name="Straight Connector 3"/>
          <p:cNvCxnSpPr>
            <a:cxnSpLocks noChangeShapeType="1"/>
          </p:cNvCxnSpPr>
          <p:nvPr/>
        </p:nvCxnSpPr>
        <p:spPr bwMode="auto">
          <a:xfrm>
            <a:off x="3611033" y="1541463"/>
            <a:ext cx="0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0" name="Straight Connector 5"/>
          <p:cNvCxnSpPr>
            <a:cxnSpLocks noChangeShapeType="1"/>
          </p:cNvCxnSpPr>
          <p:nvPr/>
        </p:nvCxnSpPr>
        <p:spPr bwMode="auto">
          <a:xfrm>
            <a:off x="5433484" y="1528764"/>
            <a:ext cx="8467" cy="161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1" name="Straight Connector 7"/>
          <p:cNvCxnSpPr>
            <a:cxnSpLocks noChangeShapeType="1"/>
          </p:cNvCxnSpPr>
          <p:nvPr/>
        </p:nvCxnSpPr>
        <p:spPr bwMode="auto">
          <a:xfrm>
            <a:off x="6644218" y="1528764"/>
            <a:ext cx="16933" cy="79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2" name="Straight Connector 9"/>
          <p:cNvCxnSpPr>
            <a:cxnSpLocks noChangeShapeType="1"/>
          </p:cNvCxnSpPr>
          <p:nvPr/>
        </p:nvCxnSpPr>
        <p:spPr bwMode="auto">
          <a:xfrm>
            <a:off x="9105900" y="1522413"/>
            <a:ext cx="0" cy="1198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3" name="Straight Connector 11"/>
          <p:cNvCxnSpPr>
            <a:cxnSpLocks noChangeShapeType="1"/>
          </p:cNvCxnSpPr>
          <p:nvPr/>
        </p:nvCxnSpPr>
        <p:spPr bwMode="auto">
          <a:xfrm flipH="1">
            <a:off x="8388351" y="3427413"/>
            <a:ext cx="1830916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4" name="Straight Connector 13"/>
          <p:cNvCxnSpPr>
            <a:cxnSpLocks noChangeShapeType="1"/>
          </p:cNvCxnSpPr>
          <p:nvPr/>
        </p:nvCxnSpPr>
        <p:spPr bwMode="auto">
          <a:xfrm flipH="1">
            <a:off x="8864600" y="4198938"/>
            <a:ext cx="1363133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5" name="Straight Connector 15"/>
          <p:cNvCxnSpPr>
            <a:cxnSpLocks noChangeShapeType="1"/>
          </p:cNvCxnSpPr>
          <p:nvPr/>
        </p:nvCxnSpPr>
        <p:spPr bwMode="auto">
          <a:xfrm>
            <a:off x="7914217" y="4264026"/>
            <a:ext cx="0" cy="906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6" name="Straight Connector 17"/>
          <p:cNvCxnSpPr>
            <a:cxnSpLocks noChangeShapeType="1"/>
          </p:cNvCxnSpPr>
          <p:nvPr/>
        </p:nvCxnSpPr>
        <p:spPr bwMode="auto">
          <a:xfrm flipV="1">
            <a:off x="6392334" y="3841750"/>
            <a:ext cx="16933" cy="131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7" name="Straight Connector 19"/>
          <p:cNvCxnSpPr>
            <a:cxnSpLocks noChangeShapeType="1"/>
          </p:cNvCxnSpPr>
          <p:nvPr/>
        </p:nvCxnSpPr>
        <p:spPr bwMode="auto">
          <a:xfrm flipV="1">
            <a:off x="5363633" y="3425826"/>
            <a:ext cx="10584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8" name="Straight Connector 21"/>
          <p:cNvCxnSpPr>
            <a:cxnSpLocks noChangeShapeType="1"/>
          </p:cNvCxnSpPr>
          <p:nvPr/>
        </p:nvCxnSpPr>
        <p:spPr bwMode="auto">
          <a:xfrm flipV="1">
            <a:off x="4480984" y="3452814"/>
            <a:ext cx="6349" cy="170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9" name="Straight Connector 23"/>
          <p:cNvCxnSpPr>
            <a:cxnSpLocks noChangeShapeType="1"/>
          </p:cNvCxnSpPr>
          <p:nvPr/>
        </p:nvCxnSpPr>
        <p:spPr bwMode="auto">
          <a:xfrm flipV="1">
            <a:off x="3727452" y="4273551"/>
            <a:ext cx="4233" cy="722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0" name="Straight Connector 25"/>
          <p:cNvCxnSpPr>
            <a:cxnSpLocks noChangeShapeType="1"/>
          </p:cNvCxnSpPr>
          <p:nvPr/>
        </p:nvCxnSpPr>
        <p:spPr bwMode="auto">
          <a:xfrm>
            <a:off x="1299634" y="4152901"/>
            <a:ext cx="1699684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1" name="Straight Connector 27"/>
          <p:cNvCxnSpPr>
            <a:cxnSpLocks noChangeShapeType="1"/>
          </p:cNvCxnSpPr>
          <p:nvPr/>
        </p:nvCxnSpPr>
        <p:spPr bwMode="auto">
          <a:xfrm>
            <a:off x="1305985" y="2587625"/>
            <a:ext cx="10943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2" name="Straight Connector 29"/>
          <p:cNvCxnSpPr>
            <a:cxnSpLocks noChangeShapeType="1"/>
          </p:cNvCxnSpPr>
          <p:nvPr/>
        </p:nvCxnSpPr>
        <p:spPr bwMode="auto">
          <a:xfrm>
            <a:off x="1312333" y="2230438"/>
            <a:ext cx="11684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3" name="Freeform 30"/>
          <p:cNvSpPr>
            <a:spLocks/>
          </p:cNvSpPr>
          <p:nvPr/>
        </p:nvSpPr>
        <p:spPr bwMode="auto">
          <a:xfrm>
            <a:off x="1299633" y="1589089"/>
            <a:ext cx="1862667" cy="674687"/>
          </a:xfrm>
          <a:custGeom>
            <a:avLst/>
            <a:gdLst>
              <a:gd name="T0" fmla="*/ 0 w 1396496"/>
              <a:gd name="T1" fmla="*/ 0 h 674845"/>
              <a:gd name="T2" fmla="*/ 75088 w 1396496"/>
              <a:gd name="T3" fmla="*/ 0 h 674845"/>
              <a:gd name="T4" fmla="*/ 1398513 w 1396496"/>
              <a:gd name="T5" fmla="*/ 674213 h 6748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6496" h="674845">
                <a:moveTo>
                  <a:pt x="0" y="0"/>
                </a:moveTo>
                <a:lnTo>
                  <a:pt x="74980" y="0"/>
                </a:lnTo>
                <a:lnTo>
                  <a:pt x="1396496" y="674845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94" name="Freeform 9215"/>
          <p:cNvSpPr>
            <a:spLocks/>
          </p:cNvSpPr>
          <p:nvPr/>
        </p:nvSpPr>
        <p:spPr bwMode="auto">
          <a:xfrm>
            <a:off x="7573434" y="1535114"/>
            <a:ext cx="207433" cy="1144587"/>
          </a:xfrm>
          <a:custGeom>
            <a:avLst/>
            <a:gdLst>
              <a:gd name="T0" fmla="*/ 152224 w 155005"/>
              <a:gd name="T1" fmla="*/ 0 h 1144979"/>
              <a:gd name="T2" fmla="*/ 157297 w 155005"/>
              <a:gd name="T3" fmla="*/ 354509 h 1144979"/>
              <a:gd name="T4" fmla="*/ 0 w 155005"/>
              <a:gd name="T5" fmla="*/ 1143411 h 11449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05" h="1144979">
                <a:moveTo>
                  <a:pt x="150004" y="0"/>
                </a:moveTo>
                <a:lnTo>
                  <a:pt x="155005" y="354994"/>
                </a:lnTo>
                <a:lnTo>
                  <a:pt x="0" y="1144979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95" name="Freeform 9217"/>
          <p:cNvSpPr>
            <a:spLocks/>
          </p:cNvSpPr>
          <p:nvPr/>
        </p:nvSpPr>
        <p:spPr bwMode="auto">
          <a:xfrm>
            <a:off x="8733367" y="4305301"/>
            <a:ext cx="1507067" cy="569913"/>
          </a:xfrm>
          <a:custGeom>
            <a:avLst/>
            <a:gdLst>
              <a:gd name="T0" fmla="*/ 1131107 w 1130031"/>
              <a:gd name="T1" fmla="*/ 564689 h 569989"/>
              <a:gd name="T2" fmla="*/ 1036014 w 1130031"/>
              <a:gd name="T3" fmla="*/ 569685 h 569989"/>
              <a:gd name="T4" fmla="*/ 0 w 1130031"/>
              <a:gd name="T5" fmla="*/ 0 h 5699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0031" h="569989">
                <a:moveTo>
                  <a:pt x="1130031" y="564989"/>
                </a:moveTo>
                <a:lnTo>
                  <a:pt x="1035028" y="569989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96" name="Text Box 31"/>
          <p:cNvSpPr txBox="1">
            <a:spLocks noChangeArrowheads="1"/>
          </p:cNvSpPr>
          <p:nvPr/>
        </p:nvSpPr>
        <p:spPr bwMode="auto">
          <a:xfrm>
            <a:off x="332317" y="1490663"/>
            <a:ext cx="9228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Superior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oblique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197" name="Text Box 31"/>
          <p:cNvSpPr txBox="1">
            <a:spLocks noChangeArrowheads="1"/>
          </p:cNvSpPr>
          <p:nvPr/>
        </p:nvSpPr>
        <p:spPr bwMode="auto">
          <a:xfrm>
            <a:off x="2929467" y="1204914"/>
            <a:ext cx="13800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Superior rectus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198" name="Text Box 31"/>
          <p:cNvSpPr txBox="1">
            <a:spLocks noChangeArrowheads="1"/>
          </p:cNvSpPr>
          <p:nvPr/>
        </p:nvSpPr>
        <p:spPr bwMode="auto">
          <a:xfrm>
            <a:off x="4737100" y="1204914"/>
            <a:ext cx="13800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Optic nerve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(N II)</a:t>
            </a:r>
          </a:p>
        </p:txBody>
      </p:sp>
      <p:sp>
        <p:nvSpPr>
          <p:cNvPr id="50199" name="Text Box 31"/>
          <p:cNvSpPr txBox="1">
            <a:spLocks noChangeArrowheads="1"/>
          </p:cNvSpPr>
          <p:nvPr/>
        </p:nvSpPr>
        <p:spPr bwMode="auto">
          <a:xfrm>
            <a:off x="6239934" y="1198564"/>
            <a:ext cx="8085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Optic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chiasm</a:t>
            </a:r>
          </a:p>
        </p:txBody>
      </p:sp>
      <p:sp>
        <p:nvSpPr>
          <p:cNvPr id="50200" name="Text Box 31"/>
          <p:cNvSpPr txBox="1">
            <a:spLocks noChangeArrowheads="1"/>
          </p:cNvSpPr>
          <p:nvPr/>
        </p:nvSpPr>
        <p:spPr bwMode="auto">
          <a:xfrm>
            <a:off x="7152217" y="1198564"/>
            <a:ext cx="124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 dirty="0" err="1">
                <a:solidFill>
                  <a:srgbClr val="000000"/>
                </a:solidFill>
                <a:cs typeface="Arial" charset="0"/>
              </a:rPr>
              <a:t>Oculomotor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nerve (N III)</a:t>
            </a:r>
          </a:p>
        </p:txBody>
      </p:sp>
      <p:sp>
        <p:nvSpPr>
          <p:cNvPr id="50201" name="Text Box 31"/>
          <p:cNvSpPr txBox="1">
            <a:spLocks noChangeArrowheads="1"/>
          </p:cNvSpPr>
          <p:nvPr/>
        </p:nvSpPr>
        <p:spPr bwMode="auto">
          <a:xfrm>
            <a:off x="8365067" y="1198564"/>
            <a:ext cx="149013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 dirty="0">
                <a:solidFill>
                  <a:srgbClr val="000000"/>
                </a:solidFill>
                <a:cs typeface="Arial" charset="0"/>
              </a:rPr>
              <a:t>Trochlear nerve</a:t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(N IV)</a:t>
            </a:r>
          </a:p>
        </p:txBody>
      </p:sp>
      <p:sp>
        <p:nvSpPr>
          <p:cNvPr id="50202" name="Text Box 31"/>
          <p:cNvSpPr txBox="1">
            <a:spLocks noChangeArrowheads="1"/>
          </p:cNvSpPr>
          <p:nvPr/>
        </p:nvSpPr>
        <p:spPr bwMode="auto">
          <a:xfrm>
            <a:off x="10312400" y="3368676"/>
            <a:ext cx="14901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Trigeminal</a:t>
            </a:r>
          </a:p>
          <a:p>
            <a:pPr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nerve (N V), cut</a:t>
            </a: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10312401" y="4125914"/>
            <a:ext cx="16827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Vestibulocochlear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nerve (N VIII), cut</a:t>
            </a:r>
          </a:p>
        </p:txBody>
      </p:sp>
      <p:sp>
        <p:nvSpPr>
          <p:cNvPr id="50204" name="Text Box 31"/>
          <p:cNvSpPr txBox="1">
            <a:spLocks noChangeArrowheads="1"/>
          </p:cNvSpPr>
          <p:nvPr/>
        </p:nvSpPr>
        <p:spPr bwMode="auto">
          <a:xfrm>
            <a:off x="10327217" y="4802189"/>
            <a:ext cx="11768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Facial nerve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(N VII), cut</a:t>
            </a:r>
          </a:p>
        </p:txBody>
      </p:sp>
      <p:sp>
        <p:nvSpPr>
          <p:cNvPr id="50205" name="Text Box 31"/>
          <p:cNvSpPr txBox="1">
            <a:spLocks noChangeArrowheads="1"/>
          </p:cNvSpPr>
          <p:nvPr/>
        </p:nvSpPr>
        <p:spPr bwMode="auto">
          <a:xfrm>
            <a:off x="7340600" y="5178426"/>
            <a:ext cx="1176867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 dirty="0" err="1">
                <a:solidFill>
                  <a:srgbClr val="000000"/>
                </a:solidFill>
                <a:cs typeface="Arial" charset="0"/>
              </a:rPr>
              <a:t>Abducens</a:t>
            </a:r>
            <a:r>
              <a:rPr lang="en-US" sz="1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000" dirty="0">
                <a:solidFill>
                  <a:srgbClr val="000000"/>
                </a:solidFill>
                <a:cs typeface="Arial" charset="0"/>
              </a:rPr>
            </a:br>
            <a:r>
              <a:rPr lang="en-US" sz="1000" dirty="0">
                <a:solidFill>
                  <a:srgbClr val="000000"/>
                </a:solidFill>
                <a:cs typeface="Arial" charset="0"/>
              </a:rPr>
              <a:t>nerve (N VI)</a:t>
            </a:r>
          </a:p>
        </p:txBody>
      </p:sp>
      <p:sp>
        <p:nvSpPr>
          <p:cNvPr id="50206" name="Text Box 31"/>
          <p:cNvSpPr txBox="1">
            <a:spLocks noChangeArrowheads="1"/>
          </p:cNvSpPr>
          <p:nvPr/>
        </p:nvSpPr>
        <p:spPr bwMode="auto">
          <a:xfrm>
            <a:off x="5755218" y="5167314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Lateral rectus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 (cut)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4967817" y="5022851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Medial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rectus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208" name="Text Box 31"/>
          <p:cNvSpPr txBox="1">
            <a:spLocks noChangeArrowheads="1"/>
          </p:cNvSpPr>
          <p:nvPr/>
        </p:nvSpPr>
        <p:spPr bwMode="auto">
          <a:xfrm>
            <a:off x="4015317" y="5172076"/>
            <a:ext cx="9630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Ciliary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ganglion</a:t>
            </a:r>
          </a:p>
        </p:txBody>
      </p:sp>
      <p:sp>
        <p:nvSpPr>
          <p:cNvPr id="50209" name="Text Box 31"/>
          <p:cNvSpPr txBox="1">
            <a:spLocks noChangeArrowheads="1"/>
          </p:cNvSpPr>
          <p:nvPr/>
        </p:nvSpPr>
        <p:spPr bwMode="auto">
          <a:xfrm>
            <a:off x="3321051" y="5022851"/>
            <a:ext cx="8212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Inferior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rectus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210" name="Text Box 31"/>
          <p:cNvSpPr txBox="1">
            <a:spLocks noChangeArrowheads="1"/>
          </p:cNvSpPr>
          <p:nvPr/>
        </p:nvSpPr>
        <p:spPr bwMode="auto">
          <a:xfrm>
            <a:off x="425451" y="4057651"/>
            <a:ext cx="8212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Inferior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oblique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211" name="Text Box 31"/>
          <p:cNvSpPr txBox="1">
            <a:spLocks noChangeArrowheads="1"/>
          </p:cNvSpPr>
          <p:nvPr/>
        </p:nvSpPr>
        <p:spPr bwMode="auto">
          <a:xfrm>
            <a:off x="431800" y="2479675"/>
            <a:ext cx="82126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Levator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palpebrae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superioris</a:t>
            </a:r>
            <a:br>
              <a:rPr lang="en-US" sz="1000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muscle</a:t>
            </a:r>
          </a:p>
        </p:txBody>
      </p:sp>
      <p:sp>
        <p:nvSpPr>
          <p:cNvPr id="50212" name="Text Box 31"/>
          <p:cNvSpPr txBox="1">
            <a:spLocks noChangeArrowheads="1"/>
          </p:cNvSpPr>
          <p:nvPr/>
        </p:nvSpPr>
        <p:spPr bwMode="auto">
          <a:xfrm>
            <a:off x="446617" y="2136775"/>
            <a:ext cx="821267" cy="153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Trochlea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52217" y="1176418"/>
            <a:ext cx="10960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5715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7681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 animBg="1"/>
      <p:bldP spid="50205" grpId="0" animBg="1"/>
      <p:bldP spid="5021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9179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93732" y="1088184"/>
            <a:ext cx="9672163" cy="544897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>
                <a:latin typeface="Arial" charset="0"/>
              </a:rPr>
              <a:t>Nervios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Trigéminos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Mixto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hacia</a:t>
            </a:r>
            <a:r>
              <a:rPr lang="en-US" dirty="0">
                <a:latin typeface="Arial" charset="0"/>
              </a:rPr>
              <a:t> la </a:t>
            </a:r>
            <a:r>
              <a:rPr lang="en-US" dirty="0" err="1">
                <a:latin typeface="Arial" charset="0"/>
              </a:rPr>
              <a:t>cara</a:t>
            </a:r>
            <a:r>
              <a:rPr lang="en-US" dirty="0">
                <a:latin typeface="Arial" charset="0"/>
              </a:rPr>
              <a:t>, 3 </a:t>
            </a:r>
            <a:r>
              <a:rPr lang="en-US" dirty="0" err="1" smtClean="0">
                <a:latin typeface="Arial" charset="0"/>
              </a:rPr>
              <a:t>ramas</a:t>
            </a: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  <a:r>
              <a:rPr lang="en-US" b="1" dirty="0">
                <a:latin typeface="Arial" charset="0"/>
              </a:rPr>
              <a:t>Rama </a:t>
            </a:r>
            <a:r>
              <a:rPr lang="en-US" b="1" dirty="0" err="1" smtClean="0">
                <a:latin typeface="Arial" charset="0"/>
              </a:rPr>
              <a:t>oft</a:t>
            </a:r>
            <a:r>
              <a:rPr lang="en-US" b="1" dirty="0" err="1" smtClean="0">
                <a:latin typeface="Arial" charset="0"/>
              </a:rPr>
              <a:t>á</a:t>
            </a:r>
            <a:r>
              <a:rPr lang="en-US" b="1" dirty="0" err="1" smtClean="0">
                <a:latin typeface="Arial" charset="0"/>
              </a:rPr>
              <a:t>lmica</a:t>
            </a:r>
            <a:r>
              <a:rPr lang="en-US" dirty="0">
                <a:latin typeface="Arial" charset="0"/>
              </a:rPr>
              <a:t>, sensorial</a:t>
            </a:r>
          </a:p>
          <a:p>
            <a:pPr lvl="3" eaLnBrk="1" hangingPunct="1"/>
            <a:r>
              <a:rPr lang="en-US" sz="2400" dirty="0" err="1">
                <a:latin typeface="Arial" charset="0"/>
              </a:rPr>
              <a:t>Estructuras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orbitales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Cavidad</a:t>
            </a:r>
            <a:r>
              <a:rPr lang="en-US" sz="2400" dirty="0">
                <a:latin typeface="Arial" charset="0"/>
              </a:rPr>
              <a:t> nasal, parte de la </a:t>
            </a:r>
            <a:r>
              <a:rPr lang="en-US" sz="2400" dirty="0" err="1">
                <a:latin typeface="Arial" charset="0"/>
              </a:rPr>
              <a:t>nariz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Piel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>
                <a:latin typeface="Arial" charset="0"/>
              </a:rPr>
              <a:t>frente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p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rpado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superior y </a:t>
            </a:r>
            <a:r>
              <a:rPr lang="en-US" sz="2400" dirty="0" err="1" smtClean="0">
                <a:latin typeface="Arial" charset="0"/>
              </a:rPr>
              <a:t>cejas</a:t>
            </a:r>
            <a:endParaRPr lang="en-US" sz="2400" dirty="0" smtClean="0">
              <a:latin typeface="Arial" charset="0"/>
            </a:endParaRPr>
          </a:p>
          <a:p>
            <a:pPr lvl="3" eaLnBrk="1" hangingPunct="1"/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Via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Fisura</a:t>
            </a:r>
            <a:r>
              <a:rPr lang="en-US" dirty="0">
                <a:latin typeface="Arial" charset="0"/>
              </a:rPr>
              <a:t> orbital superior </a:t>
            </a:r>
            <a:r>
              <a:rPr lang="en-US" dirty="0" err="1">
                <a:latin typeface="Arial" charset="0"/>
              </a:rPr>
              <a:t>hacia</a:t>
            </a:r>
            <a:r>
              <a:rPr lang="en-US" dirty="0">
                <a:latin typeface="Arial" charset="0"/>
              </a:rPr>
              <a:t> el Pons</a:t>
            </a:r>
          </a:p>
          <a:p>
            <a:pPr lvl="2"/>
            <a:r>
              <a:rPr lang="en-US" sz="2400" dirty="0" err="1" smtClean="0">
                <a:latin typeface="Arial" charset="0"/>
              </a:rPr>
              <a:t>G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nglio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trig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mino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dirty="0" err="1">
                <a:latin typeface="Arial" charset="0"/>
              </a:rPr>
              <a:t>porción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petrosa</a:t>
            </a:r>
            <a:r>
              <a:rPr lang="en-US" sz="2400" dirty="0">
                <a:latin typeface="Arial" charset="0"/>
              </a:rPr>
              <a:t> del temporal)</a:t>
            </a:r>
          </a:p>
          <a:p>
            <a:pPr lvl="2"/>
            <a:r>
              <a:rPr lang="en-US" sz="2400" dirty="0" err="1">
                <a:latin typeface="Arial" charset="0"/>
              </a:rPr>
              <a:t>Lleva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impulsos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cuero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cabelludo</a:t>
            </a:r>
            <a:r>
              <a:rPr lang="en-US" sz="2400" dirty="0">
                <a:latin typeface="Arial" charset="0"/>
              </a:rPr>
              <a:t> anterior, </a:t>
            </a:r>
            <a:r>
              <a:rPr lang="en-US" sz="2400" dirty="0" err="1">
                <a:latin typeface="Arial" charset="0"/>
              </a:rPr>
              <a:t>párpado</a:t>
            </a:r>
            <a:r>
              <a:rPr lang="en-US" sz="2400" dirty="0">
                <a:latin typeface="Arial" charset="0"/>
              </a:rPr>
              <a:t> superior, </a:t>
            </a:r>
            <a:r>
              <a:rPr lang="en-US" sz="2400" dirty="0" err="1">
                <a:latin typeface="Arial" charset="0"/>
              </a:rPr>
              <a:t>nariz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cavidad</a:t>
            </a:r>
            <a:r>
              <a:rPr lang="en-US" sz="2400" dirty="0">
                <a:latin typeface="Arial" charset="0"/>
              </a:rPr>
              <a:t> nasal, mucosa, </a:t>
            </a:r>
            <a:r>
              <a:rPr lang="en-US" sz="2400" dirty="0" err="1">
                <a:latin typeface="Arial" charset="0"/>
              </a:rPr>
              <a:t>córnea</a:t>
            </a:r>
            <a:r>
              <a:rPr lang="en-US" sz="2400" dirty="0">
                <a:latin typeface="Arial" charset="0"/>
              </a:rPr>
              <a:t>, y </a:t>
            </a:r>
            <a:r>
              <a:rPr lang="en-US" sz="2400" dirty="0" err="1">
                <a:latin typeface="Arial" charset="0"/>
              </a:rPr>
              <a:t>glándula</a:t>
            </a:r>
            <a:r>
              <a:rPr lang="en-US" sz="2400" dirty="0">
                <a:latin typeface="Arial" charset="0"/>
              </a:rPr>
              <a:t> lacrimal </a:t>
            </a:r>
            <a:r>
              <a:rPr lang="en-US" sz="2400" dirty="0" err="1">
                <a:latin typeface="Arial" charset="0"/>
              </a:rPr>
              <a:t>hacia</a:t>
            </a:r>
            <a:r>
              <a:rPr lang="en-US" sz="2400" dirty="0">
                <a:latin typeface="Arial" charset="0"/>
              </a:rPr>
              <a:t> el Pons</a:t>
            </a:r>
          </a:p>
          <a:p>
            <a:pPr lvl="3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6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89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213898" y="1042727"/>
            <a:ext cx="9357891" cy="562811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err="1">
                <a:latin typeface="Arial" charset="0"/>
              </a:rPr>
              <a:t>Nervios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Trigéminos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Origen</a:t>
            </a:r>
            <a:r>
              <a:rPr lang="en-US" dirty="0" smtClean="0">
                <a:latin typeface="Arial" charset="0"/>
              </a:rPr>
              <a:t>: 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b="1" i="1" dirty="0" smtClean="0">
                <a:latin typeface="Arial" charset="0"/>
              </a:rPr>
              <a:t>Rama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b="1" i="1" dirty="0" err="1" smtClean="0">
                <a:latin typeface="Arial" charset="0"/>
              </a:rPr>
              <a:t>Maxilar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b="1" dirty="0" smtClean="0">
                <a:latin typeface="Arial" charset="0"/>
              </a:rPr>
              <a:t>sensorial</a:t>
            </a:r>
            <a:r>
              <a:rPr lang="en-US" sz="2400" dirty="0" smtClean="0">
                <a:latin typeface="Arial" charset="0"/>
              </a:rPr>
              <a:t>) 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P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rpado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inferior</a:t>
            </a: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Labio</a:t>
            </a:r>
            <a:r>
              <a:rPr lang="en-US" sz="2400" dirty="0" smtClean="0">
                <a:latin typeface="Arial" charset="0"/>
              </a:rPr>
              <a:t> superior, </a:t>
            </a:r>
            <a:r>
              <a:rPr lang="en-US" sz="2400" dirty="0" err="1" smtClean="0">
                <a:latin typeface="Arial" charset="0"/>
              </a:rPr>
              <a:t>encías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y </a:t>
            </a:r>
            <a:r>
              <a:rPr lang="en-US" sz="2400" dirty="0" err="1" smtClean="0">
                <a:latin typeface="Arial" charset="0"/>
              </a:rPr>
              <a:t>dientes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Mejilla</a:t>
            </a:r>
            <a:r>
              <a:rPr lang="en-US" sz="2400" dirty="0" smtClean="0">
                <a:latin typeface="Arial" charset="0"/>
              </a:rPr>
              <a:t> y </a:t>
            </a:r>
            <a:r>
              <a:rPr lang="en-US" sz="2400" dirty="0" err="1" smtClean="0">
                <a:latin typeface="Arial" charset="0"/>
              </a:rPr>
              <a:t>nariz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Paladar</a:t>
            </a:r>
            <a:r>
              <a:rPr lang="en-US" sz="2400" dirty="0" smtClean="0">
                <a:latin typeface="Arial" charset="0"/>
              </a:rPr>
              <a:t> y parte de </a:t>
            </a:r>
            <a:r>
              <a:rPr lang="en-US" sz="2400" dirty="0" err="1" smtClean="0">
                <a:latin typeface="Arial" charset="0"/>
              </a:rPr>
              <a:t>faringe</a:t>
            </a:r>
            <a:endParaRPr lang="en-US" sz="2400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V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smtClean="0">
                <a:latin typeface="Arial" charset="0"/>
              </a:rPr>
              <a:t>Foramen </a:t>
            </a:r>
            <a:r>
              <a:rPr lang="en-US" sz="2400" dirty="0" err="1" smtClean="0">
                <a:latin typeface="Arial" charset="0"/>
              </a:rPr>
              <a:t>rotundo</a:t>
            </a: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b="1" i="1" dirty="0" smtClean="0">
                <a:latin typeface="Arial" charset="0"/>
              </a:rPr>
              <a:t>Rama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b="1" i="1" dirty="0" smtClean="0">
                <a:latin typeface="Arial" charset="0"/>
              </a:rPr>
              <a:t>Mandibular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b="1" dirty="0" smtClean="0">
                <a:latin typeface="Arial" charset="0"/>
              </a:rPr>
              <a:t>sensorial</a:t>
            </a:r>
            <a:r>
              <a:rPr lang="en-US" sz="2400" dirty="0" smtClean="0">
                <a:latin typeface="Arial" charset="0"/>
              </a:rPr>
              <a:t>) </a:t>
            </a: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Enc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labio</a:t>
            </a:r>
            <a:r>
              <a:rPr lang="en-US" sz="2400" dirty="0" smtClean="0">
                <a:latin typeface="Arial" charset="0"/>
              </a:rPr>
              <a:t> y </a:t>
            </a:r>
            <a:r>
              <a:rPr lang="en-US" sz="2400" dirty="0" err="1" smtClean="0">
                <a:latin typeface="Arial" charset="0"/>
              </a:rPr>
              <a:t>dientes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inferiores</a:t>
            </a:r>
            <a:r>
              <a:rPr lang="en-US" sz="2400" dirty="0" smtClean="0">
                <a:latin typeface="Arial" charset="0"/>
              </a:rPr>
              <a:t>, </a:t>
            </a: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Paladar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parte de la </a:t>
            </a:r>
            <a:r>
              <a:rPr lang="en-US" sz="2400" dirty="0" err="1" smtClean="0">
                <a:latin typeface="Arial" charset="0"/>
              </a:rPr>
              <a:t>lengua</a:t>
            </a:r>
            <a:endParaRPr lang="en-US" sz="2400" dirty="0" smtClean="0">
              <a:latin typeface="Arial" charset="0"/>
            </a:endParaRPr>
          </a:p>
          <a:p>
            <a:pPr lvl="3" eaLnBrk="1" hangingPunct="1">
              <a:defRPr/>
            </a:pP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b="1" i="1" dirty="0" smtClean="0">
                <a:latin typeface="Arial" charset="0"/>
              </a:rPr>
              <a:t>Rama Mandibular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b="1" dirty="0" err="1" smtClean="0">
                <a:latin typeface="Arial" charset="0"/>
              </a:rPr>
              <a:t>motora</a:t>
            </a:r>
            <a:r>
              <a:rPr lang="en-US" sz="2400" dirty="0" smtClean="0">
                <a:latin typeface="Arial" charset="0"/>
              </a:rPr>
              <a:t>) </a:t>
            </a: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motor del pons</a:t>
            </a: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V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:  Foramen oval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dirty="0" smtClean="0">
              <a:latin typeface="Arial" charset="0"/>
            </a:endParaRPr>
          </a:p>
          <a:p>
            <a:pPr lvl="2" eaLnBrk="1" hangingPunct="1">
              <a:defRPr/>
            </a:pPr>
            <a:endParaRPr lang="en-US" dirty="0">
              <a:latin typeface="Arial" charset="0"/>
            </a:endParaRPr>
          </a:p>
          <a:p>
            <a:pPr lvl="3" eaLnBrk="1" hangingPunct="1">
              <a:defRPr/>
            </a:pPr>
            <a:endParaRPr lang="en-US" dirty="0">
              <a:latin typeface="Arial" charset="0"/>
            </a:endParaRPr>
          </a:p>
          <a:p>
            <a:pPr lvl="3"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0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14-10 Nervios Craneales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200526" y="1531519"/>
            <a:ext cx="6390105" cy="49655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>
                <a:latin typeface="Arial" charset="0"/>
              </a:rPr>
              <a:t>Trigéminos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sz="2800" i="1" dirty="0" err="1" smtClean="0">
                <a:latin typeface="Arial" charset="0"/>
              </a:rPr>
              <a:t>Destino</a:t>
            </a:r>
            <a:r>
              <a:rPr lang="en-US" sz="2800" dirty="0" smtClean="0">
                <a:latin typeface="Arial" charset="0"/>
              </a:rPr>
              <a:t>:</a:t>
            </a:r>
            <a:endParaRPr lang="en-US" sz="2800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Sensoriales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Núcleo</a:t>
            </a:r>
            <a:r>
              <a:rPr lang="en-US" sz="2400" dirty="0" smtClean="0">
                <a:latin typeface="Arial" charset="0"/>
              </a:rPr>
              <a:t> sensorial en el pons</a:t>
            </a:r>
            <a:endParaRPr lang="en-US" sz="2400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Motores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Músculos</a:t>
            </a:r>
            <a:r>
              <a:rPr lang="en-US" sz="2400" dirty="0" smtClean="0">
                <a:latin typeface="Arial" charset="0"/>
              </a:rPr>
              <a:t> de la </a:t>
            </a:r>
            <a:r>
              <a:rPr lang="en-US" sz="2400" dirty="0" err="1" smtClean="0">
                <a:latin typeface="Arial" charset="0"/>
              </a:rPr>
              <a:t>masticación</a:t>
            </a:r>
            <a:endParaRPr lang="en-US" sz="2400" dirty="0" smtClean="0">
              <a:latin typeface="Arial" charset="0"/>
            </a:endParaRPr>
          </a:p>
          <a:p>
            <a:pPr lvl="3" eaLnBrk="1" hangingPunct="1">
              <a:defRPr/>
            </a:pP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smtClean="0">
                <a:latin typeface="Arial" charset="0"/>
              </a:rPr>
              <a:t>Neuralgia del </a:t>
            </a:r>
            <a:r>
              <a:rPr lang="en-US" sz="2400" dirty="0" err="1" smtClean="0">
                <a:latin typeface="Arial" charset="0"/>
              </a:rPr>
              <a:t>trig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mino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mr-IN" sz="2400" dirty="0" smtClean="0">
                <a:latin typeface="Arial" charset="0"/>
              </a:rPr>
              <a:t>–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inflamaci</a:t>
            </a:r>
            <a:r>
              <a:rPr lang="en-US" sz="2400" dirty="0" err="1" smtClean="0">
                <a:latin typeface="Arial" charset="0"/>
              </a:rPr>
              <a:t>ó</a:t>
            </a:r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del </a:t>
            </a:r>
            <a:r>
              <a:rPr lang="en-US" sz="2400" dirty="0" err="1" smtClean="0">
                <a:latin typeface="Arial" charset="0"/>
              </a:rPr>
              <a:t>nervio</a:t>
            </a:r>
            <a:endParaRPr lang="en-US" sz="2400" dirty="0" smtClean="0">
              <a:latin typeface="Arial" charset="0"/>
            </a:endParaRPr>
          </a:p>
          <a:p>
            <a:pPr marL="1371600" lvl="3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9" descr="figure_14_23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"/>
          <a:stretch>
            <a:fillRect/>
          </a:stretch>
        </p:blipFill>
        <p:spPr bwMode="auto">
          <a:xfrm>
            <a:off x="397934" y="552451"/>
            <a:ext cx="1139613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14-23 The Trigeminal Nerve.</a:t>
            </a:r>
          </a:p>
        </p:txBody>
      </p:sp>
      <p:sp>
        <p:nvSpPr>
          <p:cNvPr id="58371" name="Freeform 1"/>
          <p:cNvSpPr>
            <a:spLocks/>
          </p:cNvSpPr>
          <p:nvPr/>
        </p:nvSpPr>
        <p:spPr bwMode="auto">
          <a:xfrm>
            <a:off x="5590118" y="1166813"/>
            <a:ext cx="1468967" cy="1092200"/>
          </a:xfrm>
          <a:custGeom>
            <a:avLst/>
            <a:gdLst>
              <a:gd name="T0" fmla="*/ 1104905 w 1100667"/>
              <a:gd name="T1" fmla="*/ 4464 h 1091754"/>
              <a:gd name="T2" fmla="*/ 577056 w 1100667"/>
              <a:gd name="T3" fmla="*/ 0 h 1091754"/>
              <a:gd name="T4" fmla="*/ 0 w 1100667"/>
              <a:gd name="T5" fmla="*/ 1093539 h 10917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667" h="1091754">
                <a:moveTo>
                  <a:pt x="1100667" y="4456"/>
                </a:moveTo>
                <a:lnTo>
                  <a:pt x="574842" y="0"/>
                </a:lnTo>
                <a:lnTo>
                  <a:pt x="0" y="1091754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2" name="Freeform 5"/>
          <p:cNvSpPr>
            <a:spLocks/>
          </p:cNvSpPr>
          <p:nvPr/>
        </p:nvSpPr>
        <p:spPr bwMode="auto">
          <a:xfrm>
            <a:off x="6881284" y="1622425"/>
            <a:ext cx="2631016" cy="952500"/>
          </a:xfrm>
          <a:custGeom>
            <a:avLst/>
            <a:gdLst>
              <a:gd name="T0" fmla="*/ 20392844 w 1100667"/>
              <a:gd name="T1" fmla="*/ 4737 h 1096879"/>
              <a:gd name="T2" fmla="*/ 5724939 w 1100667"/>
              <a:gd name="T3" fmla="*/ 0 h 1096879"/>
              <a:gd name="T4" fmla="*/ 0 w 1100667"/>
              <a:gd name="T5" fmla="*/ 542249 h 10968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667" h="1096879">
                <a:moveTo>
                  <a:pt x="1100667" y="9581"/>
                </a:moveTo>
                <a:lnTo>
                  <a:pt x="308993" y="0"/>
                </a:lnTo>
                <a:lnTo>
                  <a:pt x="0" y="1096879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3" name="Freeform 6"/>
          <p:cNvSpPr>
            <a:spLocks/>
          </p:cNvSpPr>
          <p:nvPr/>
        </p:nvSpPr>
        <p:spPr bwMode="auto">
          <a:xfrm>
            <a:off x="7509934" y="2093914"/>
            <a:ext cx="2008717" cy="727075"/>
          </a:xfrm>
          <a:custGeom>
            <a:avLst/>
            <a:gdLst>
              <a:gd name="T0" fmla="*/ 5286553 w 1100667"/>
              <a:gd name="T1" fmla="*/ 1225 h 1096879"/>
              <a:gd name="T2" fmla="*/ 1484108 w 1100667"/>
              <a:gd name="T3" fmla="*/ 0 h 1096879"/>
              <a:gd name="T4" fmla="*/ 0 w 1100667"/>
              <a:gd name="T5" fmla="*/ 140226 h 10968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667" h="1096879">
                <a:moveTo>
                  <a:pt x="1100667" y="9581"/>
                </a:moveTo>
                <a:lnTo>
                  <a:pt x="308993" y="0"/>
                </a:lnTo>
                <a:lnTo>
                  <a:pt x="0" y="1096879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4" name="Freeform 7"/>
          <p:cNvSpPr>
            <a:spLocks/>
          </p:cNvSpPr>
          <p:nvPr/>
        </p:nvSpPr>
        <p:spPr bwMode="auto">
          <a:xfrm flipV="1">
            <a:off x="6987118" y="2909889"/>
            <a:ext cx="2531533" cy="365125"/>
          </a:xfrm>
          <a:custGeom>
            <a:avLst/>
            <a:gdLst>
              <a:gd name="T0" fmla="*/ 16808331 w 1100667"/>
              <a:gd name="T1" fmla="*/ 39 h 1096879"/>
              <a:gd name="T2" fmla="*/ 8388065 w 1100667"/>
              <a:gd name="T3" fmla="*/ 0 h 1096879"/>
              <a:gd name="T4" fmla="*/ 0 w 1100667"/>
              <a:gd name="T5" fmla="*/ 4487 h 10968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0667" h="1096879">
                <a:moveTo>
                  <a:pt x="1100667" y="9581"/>
                </a:moveTo>
                <a:lnTo>
                  <a:pt x="549279" y="0"/>
                </a:lnTo>
                <a:lnTo>
                  <a:pt x="0" y="1096879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5" name="Freeform 3"/>
          <p:cNvSpPr>
            <a:spLocks/>
          </p:cNvSpPr>
          <p:nvPr/>
        </p:nvSpPr>
        <p:spPr bwMode="auto">
          <a:xfrm>
            <a:off x="7154333" y="3257550"/>
            <a:ext cx="2345267" cy="1092200"/>
          </a:xfrm>
          <a:custGeom>
            <a:avLst/>
            <a:gdLst>
              <a:gd name="T0" fmla="*/ 1755281 w 1760175"/>
              <a:gd name="T1" fmla="*/ 1089076 h 1091754"/>
              <a:gd name="T2" fmla="*/ 1439774 w 1760175"/>
              <a:gd name="T3" fmla="*/ 1093539 h 1091754"/>
              <a:gd name="T4" fmla="*/ 0 w 1760175"/>
              <a:gd name="T5" fmla="*/ 0 h 10917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0175" h="1091754">
                <a:moveTo>
                  <a:pt x="1760175" y="1087298"/>
                </a:moveTo>
                <a:lnTo>
                  <a:pt x="1443789" y="1091754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6" name="Freeform 9"/>
          <p:cNvSpPr>
            <a:spLocks/>
          </p:cNvSpPr>
          <p:nvPr/>
        </p:nvSpPr>
        <p:spPr bwMode="auto">
          <a:xfrm>
            <a:off x="7158567" y="3595688"/>
            <a:ext cx="2347384" cy="1092200"/>
          </a:xfrm>
          <a:custGeom>
            <a:avLst/>
            <a:gdLst>
              <a:gd name="T0" fmla="*/ 1761627 w 1760175"/>
              <a:gd name="T1" fmla="*/ 1089076 h 1091754"/>
              <a:gd name="T2" fmla="*/ 1444981 w 1760175"/>
              <a:gd name="T3" fmla="*/ 1093539 h 1091754"/>
              <a:gd name="T4" fmla="*/ 0 w 1760175"/>
              <a:gd name="T5" fmla="*/ 0 h 10917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0175" h="1091754">
                <a:moveTo>
                  <a:pt x="1760175" y="1087298"/>
                </a:moveTo>
                <a:lnTo>
                  <a:pt x="1443789" y="1091754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7" name="Freeform 8"/>
          <p:cNvSpPr>
            <a:spLocks/>
          </p:cNvSpPr>
          <p:nvPr/>
        </p:nvSpPr>
        <p:spPr bwMode="auto">
          <a:xfrm>
            <a:off x="6944785" y="3681413"/>
            <a:ext cx="2550583" cy="1376362"/>
          </a:xfrm>
          <a:custGeom>
            <a:avLst/>
            <a:gdLst>
              <a:gd name="T0" fmla="*/ 1916701 w 1911684"/>
              <a:gd name="T1" fmla="*/ 1370160 h 1376947"/>
              <a:gd name="T2" fmla="*/ 1608421 w 1911684"/>
              <a:gd name="T3" fmla="*/ 1374608 h 1376947"/>
              <a:gd name="T4" fmla="*/ 0 w 1911684"/>
              <a:gd name="T5" fmla="*/ 0 h 13769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1684" h="1376947">
                <a:moveTo>
                  <a:pt x="1911684" y="1372491"/>
                </a:moveTo>
                <a:lnTo>
                  <a:pt x="1604211" y="1376947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8" name="Freeform 11"/>
          <p:cNvSpPr>
            <a:spLocks/>
          </p:cNvSpPr>
          <p:nvPr/>
        </p:nvSpPr>
        <p:spPr bwMode="auto">
          <a:xfrm>
            <a:off x="5816601" y="3382964"/>
            <a:ext cx="3672417" cy="2008187"/>
          </a:xfrm>
          <a:custGeom>
            <a:avLst/>
            <a:gdLst>
              <a:gd name="T0" fmla="*/ 2755567 w 2753895"/>
              <a:gd name="T1" fmla="*/ 1999156 h 2009719"/>
              <a:gd name="T2" fmla="*/ 2309682 w 2753895"/>
              <a:gd name="T3" fmla="*/ 2003598 h 2009719"/>
              <a:gd name="T4" fmla="*/ 0 w 2753895"/>
              <a:gd name="T5" fmla="*/ 0 h 20097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3895" h="2009719">
                <a:moveTo>
                  <a:pt x="2753895" y="2005263"/>
                </a:moveTo>
                <a:lnTo>
                  <a:pt x="2308281" y="2009719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8379" name="Straight Connector 13"/>
          <p:cNvCxnSpPr>
            <a:cxnSpLocks noChangeShapeType="1"/>
          </p:cNvCxnSpPr>
          <p:nvPr/>
        </p:nvCxnSpPr>
        <p:spPr bwMode="auto">
          <a:xfrm flipV="1">
            <a:off x="2656417" y="5378451"/>
            <a:ext cx="1877483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0" name="Freeform 14"/>
          <p:cNvSpPr>
            <a:spLocks/>
          </p:cNvSpPr>
          <p:nvPr/>
        </p:nvSpPr>
        <p:spPr bwMode="auto">
          <a:xfrm>
            <a:off x="2650067" y="4791075"/>
            <a:ext cx="3452284" cy="293688"/>
          </a:xfrm>
          <a:custGeom>
            <a:avLst/>
            <a:gdLst>
              <a:gd name="T0" fmla="*/ 0 w 2589017"/>
              <a:gd name="T1" fmla="*/ 292441 h 294105"/>
              <a:gd name="T2" fmla="*/ 1716134 w 2589017"/>
              <a:gd name="T3" fmla="*/ 292441 h 294105"/>
              <a:gd name="T4" fmla="*/ 2589801 w 2589017"/>
              <a:gd name="T5" fmla="*/ 0 h 2941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9017" h="294105">
                <a:moveTo>
                  <a:pt x="0" y="294105"/>
                </a:moveTo>
                <a:lnTo>
                  <a:pt x="1715614" y="294105"/>
                </a:lnTo>
                <a:lnTo>
                  <a:pt x="2589017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8381" name="Straight Connector 16"/>
          <p:cNvCxnSpPr>
            <a:cxnSpLocks noChangeShapeType="1"/>
          </p:cNvCxnSpPr>
          <p:nvPr/>
        </p:nvCxnSpPr>
        <p:spPr bwMode="auto">
          <a:xfrm>
            <a:off x="2203451" y="3471864"/>
            <a:ext cx="2169583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2" name="Straight Connector 18"/>
          <p:cNvCxnSpPr>
            <a:cxnSpLocks noChangeShapeType="1"/>
          </p:cNvCxnSpPr>
          <p:nvPr/>
        </p:nvCxnSpPr>
        <p:spPr bwMode="auto">
          <a:xfrm>
            <a:off x="2656417" y="4808538"/>
            <a:ext cx="3005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3" name="Straight Connector 20"/>
          <p:cNvCxnSpPr>
            <a:cxnSpLocks noChangeShapeType="1"/>
          </p:cNvCxnSpPr>
          <p:nvPr/>
        </p:nvCxnSpPr>
        <p:spPr bwMode="auto">
          <a:xfrm>
            <a:off x="2199217" y="3013076"/>
            <a:ext cx="364066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4" name="Straight Connector 22"/>
          <p:cNvCxnSpPr>
            <a:cxnSpLocks noChangeShapeType="1"/>
          </p:cNvCxnSpPr>
          <p:nvPr/>
        </p:nvCxnSpPr>
        <p:spPr bwMode="auto">
          <a:xfrm>
            <a:off x="2662767" y="2473326"/>
            <a:ext cx="2779184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5" name="Straight Connector 24"/>
          <p:cNvCxnSpPr>
            <a:cxnSpLocks noChangeShapeType="1"/>
          </p:cNvCxnSpPr>
          <p:nvPr/>
        </p:nvCxnSpPr>
        <p:spPr bwMode="auto">
          <a:xfrm flipV="1">
            <a:off x="2662767" y="1555750"/>
            <a:ext cx="162771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6" name="Straight Connector 26"/>
          <p:cNvCxnSpPr>
            <a:cxnSpLocks noChangeShapeType="1"/>
          </p:cNvCxnSpPr>
          <p:nvPr/>
        </p:nvCxnSpPr>
        <p:spPr bwMode="auto">
          <a:xfrm>
            <a:off x="2656418" y="1746251"/>
            <a:ext cx="129963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7" name="Straight Connector 28"/>
          <p:cNvCxnSpPr>
            <a:cxnSpLocks noChangeShapeType="1"/>
          </p:cNvCxnSpPr>
          <p:nvPr/>
        </p:nvCxnSpPr>
        <p:spPr bwMode="auto">
          <a:xfrm flipH="1">
            <a:off x="7799917" y="281622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8" name="Text Box 31"/>
          <p:cNvSpPr txBox="1">
            <a:spLocks noChangeArrowheads="1"/>
          </p:cNvSpPr>
          <p:nvPr/>
        </p:nvSpPr>
        <p:spPr bwMode="auto">
          <a:xfrm>
            <a:off x="876300" y="1646238"/>
            <a:ext cx="17081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Supraorbital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nerves</a:t>
            </a:r>
          </a:p>
        </p:txBody>
      </p:sp>
      <p:sp>
        <p:nvSpPr>
          <p:cNvPr id="58389" name="Text Box 31"/>
          <p:cNvSpPr txBox="1">
            <a:spLocks noChangeArrowheads="1"/>
          </p:cNvSpPr>
          <p:nvPr/>
        </p:nvSpPr>
        <p:spPr bwMode="auto">
          <a:xfrm>
            <a:off x="876300" y="2371726"/>
            <a:ext cx="17081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Ciliary ganglion</a:t>
            </a:r>
          </a:p>
        </p:txBody>
      </p:sp>
      <p:sp>
        <p:nvSpPr>
          <p:cNvPr id="58390" name="Text Box 31"/>
          <p:cNvSpPr txBox="1">
            <a:spLocks noChangeArrowheads="1"/>
          </p:cNvSpPr>
          <p:nvPr/>
        </p:nvSpPr>
        <p:spPr bwMode="auto">
          <a:xfrm>
            <a:off x="438151" y="2901950"/>
            <a:ext cx="1708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Foramen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rotundum</a:t>
            </a:r>
          </a:p>
        </p:txBody>
      </p:sp>
      <p:sp>
        <p:nvSpPr>
          <p:cNvPr id="58391" name="Text Box 31"/>
          <p:cNvSpPr txBox="1">
            <a:spLocks noChangeArrowheads="1"/>
          </p:cNvSpPr>
          <p:nvPr/>
        </p:nvSpPr>
        <p:spPr bwMode="auto">
          <a:xfrm>
            <a:off x="457201" y="3371850"/>
            <a:ext cx="17081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Infraorbital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</a:t>
            </a:r>
          </a:p>
        </p:txBody>
      </p:sp>
      <p:sp>
        <p:nvSpPr>
          <p:cNvPr id="58392" name="Text Box 31"/>
          <p:cNvSpPr txBox="1">
            <a:spLocks noChangeArrowheads="1"/>
          </p:cNvSpPr>
          <p:nvPr/>
        </p:nvSpPr>
        <p:spPr bwMode="auto">
          <a:xfrm>
            <a:off x="876300" y="4710114"/>
            <a:ext cx="17081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Lingual nerve</a:t>
            </a:r>
          </a:p>
        </p:txBody>
      </p:sp>
      <p:sp>
        <p:nvSpPr>
          <p:cNvPr id="58393" name="Text Box 31"/>
          <p:cNvSpPr txBox="1">
            <a:spLocks noChangeArrowheads="1"/>
          </p:cNvSpPr>
          <p:nvPr/>
        </p:nvSpPr>
        <p:spPr bwMode="auto">
          <a:xfrm>
            <a:off x="876300" y="5276851"/>
            <a:ext cx="1708151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Mental nerve</a:t>
            </a:r>
          </a:p>
        </p:txBody>
      </p:sp>
      <p:sp>
        <p:nvSpPr>
          <p:cNvPr id="58394" name="Text Box 31"/>
          <p:cNvSpPr txBox="1">
            <a:spLocks noChangeArrowheads="1"/>
          </p:cNvSpPr>
          <p:nvPr/>
        </p:nvSpPr>
        <p:spPr bwMode="auto">
          <a:xfrm>
            <a:off x="112185" y="4978401"/>
            <a:ext cx="24574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Submandibular ganglion</a:t>
            </a:r>
          </a:p>
        </p:txBody>
      </p:sp>
      <p:sp>
        <p:nvSpPr>
          <p:cNvPr id="58395" name="Text Box 31"/>
          <p:cNvSpPr txBox="1">
            <a:spLocks noChangeArrowheads="1"/>
          </p:cNvSpPr>
          <p:nvPr/>
        </p:nvSpPr>
        <p:spPr bwMode="auto">
          <a:xfrm>
            <a:off x="7124700" y="1063626"/>
            <a:ext cx="24574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Superior orbital fissure</a:t>
            </a:r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9575800" y="1527175"/>
            <a:ext cx="1272117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Ophthalmic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branch</a:t>
            </a:r>
          </a:p>
        </p:txBody>
      </p:sp>
      <p:sp>
        <p:nvSpPr>
          <p:cNvPr id="58397" name="Text Box 31"/>
          <p:cNvSpPr txBox="1">
            <a:spLocks noChangeArrowheads="1"/>
          </p:cNvSpPr>
          <p:nvPr/>
        </p:nvSpPr>
        <p:spPr bwMode="auto">
          <a:xfrm>
            <a:off x="9565218" y="2012950"/>
            <a:ext cx="127211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Semilunar 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ganglion</a:t>
            </a:r>
          </a:p>
        </p:txBody>
      </p:sp>
      <p:sp>
        <p:nvSpPr>
          <p:cNvPr id="58398" name="Text Box 31"/>
          <p:cNvSpPr txBox="1">
            <a:spLocks noChangeArrowheads="1"/>
          </p:cNvSpPr>
          <p:nvPr/>
        </p:nvSpPr>
        <p:spPr bwMode="auto">
          <a:xfrm>
            <a:off x="7852834" y="2452688"/>
            <a:ext cx="127211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Pons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9565218" y="2728914"/>
            <a:ext cx="1272116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Trigeminal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 (N V)</a:t>
            </a:r>
          </a:p>
        </p:txBody>
      </p:sp>
      <p:sp>
        <p:nvSpPr>
          <p:cNvPr id="58400" name="Text Box 31"/>
          <p:cNvSpPr txBox="1">
            <a:spLocks noChangeArrowheads="1"/>
          </p:cNvSpPr>
          <p:nvPr/>
        </p:nvSpPr>
        <p:spPr bwMode="auto">
          <a:xfrm>
            <a:off x="9556751" y="3184526"/>
            <a:ext cx="1729316" cy="169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Maxillary branch</a:t>
            </a:r>
          </a:p>
        </p:txBody>
      </p:sp>
      <p:sp>
        <p:nvSpPr>
          <p:cNvPr id="58401" name="Text Box 31"/>
          <p:cNvSpPr txBox="1">
            <a:spLocks noChangeArrowheads="1"/>
          </p:cNvSpPr>
          <p:nvPr/>
        </p:nvSpPr>
        <p:spPr bwMode="auto">
          <a:xfrm>
            <a:off x="9565218" y="4252913"/>
            <a:ext cx="1729316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Foramen ovale</a:t>
            </a:r>
          </a:p>
        </p:txBody>
      </p:sp>
      <p:sp>
        <p:nvSpPr>
          <p:cNvPr id="58402" name="Text Box 31"/>
          <p:cNvSpPr txBox="1">
            <a:spLocks noChangeArrowheads="1"/>
          </p:cNvSpPr>
          <p:nvPr/>
        </p:nvSpPr>
        <p:spPr bwMode="auto">
          <a:xfrm>
            <a:off x="9575800" y="4589463"/>
            <a:ext cx="172931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Otic ganglion</a:t>
            </a:r>
          </a:p>
        </p:txBody>
      </p:sp>
      <p:sp>
        <p:nvSpPr>
          <p:cNvPr id="58403" name="Text Box 31"/>
          <p:cNvSpPr txBox="1">
            <a:spLocks noChangeArrowheads="1"/>
          </p:cNvSpPr>
          <p:nvPr/>
        </p:nvSpPr>
        <p:spPr bwMode="auto">
          <a:xfrm>
            <a:off x="9565218" y="4962526"/>
            <a:ext cx="2118783" cy="169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Mandibular branch</a:t>
            </a:r>
          </a:p>
        </p:txBody>
      </p:sp>
      <p:sp>
        <p:nvSpPr>
          <p:cNvPr id="58404" name="Text Box 31"/>
          <p:cNvSpPr txBox="1">
            <a:spLocks noChangeArrowheads="1"/>
          </p:cNvSpPr>
          <p:nvPr/>
        </p:nvSpPr>
        <p:spPr bwMode="auto">
          <a:xfrm>
            <a:off x="9575800" y="5292726"/>
            <a:ext cx="2387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Pterygopalatine ganglion</a:t>
            </a:r>
          </a:p>
        </p:txBody>
      </p:sp>
    </p:spTree>
    <p:extLst>
      <p:ext uri="{BB962C8B-B14F-4D97-AF65-F5344CB8AC3E}">
        <p14:creationId xmlns:p14="http://schemas.microsoft.com/office/powerpoint/2010/main" val="57912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6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236621" y="1170572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Arial" charset="0"/>
              </a:rPr>
              <a:t>Abducentes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VI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Función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i="1" dirty="0" err="1" smtClean="0">
                <a:latin typeface="Arial" charset="0"/>
              </a:rPr>
              <a:t>Primaria</a:t>
            </a:r>
            <a:r>
              <a:rPr lang="en-US" dirty="0" smtClean="0">
                <a:latin typeface="Arial" charset="0"/>
              </a:rPr>
              <a:t>: 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Motora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Abducci</a:t>
            </a:r>
            <a:r>
              <a:rPr lang="en-US" sz="2400" dirty="0" err="1" smtClean="0">
                <a:latin typeface="Arial" charset="0"/>
              </a:rPr>
              <a:t>ón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movimiento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del </a:t>
            </a:r>
            <a:r>
              <a:rPr lang="en-US" sz="2400" dirty="0" err="1" smtClean="0">
                <a:latin typeface="Arial" charset="0"/>
              </a:rPr>
              <a:t>ojo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lateral</a:t>
            </a:r>
            <a:endParaRPr lang="en-US" sz="24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Pons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Ruta</a:t>
            </a:r>
            <a:r>
              <a:rPr lang="en-US" dirty="0" smtClean="0">
                <a:latin typeface="Arial" charset="0"/>
              </a:rPr>
              <a:t>: 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Fisura</a:t>
            </a:r>
            <a:r>
              <a:rPr lang="en-US" sz="2400" dirty="0" smtClean="0">
                <a:latin typeface="Arial" charset="0"/>
              </a:rPr>
              <a:t> orbital superior del </a:t>
            </a:r>
            <a:r>
              <a:rPr lang="en-US" sz="2400" dirty="0" err="1" smtClean="0">
                <a:latin typeface="Arial" charset="0"/>
              </a:rPr>
              <a:t>esfenoide</a:t>
            </a:r>
            <a:endParaRPr lang="en-US" sz="24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Destino</a:t>
            </a:r>
            <a:r>
              <a:rPr lang="en-US" dirty="0" smtClean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recto lateral</a:t>
            </a:r>
          </a:p>
          <a:p>
            <a:pPr lvl="2" eaLnBrk="1" hangingPunct="1">
              <a:defRPr/>
            </a:pPr>
            <a:endParaRPr lang="en-US" dirty="0">
              <a:latin typeface="Arial" charset="0"/>
            </a:endParaRPr>
          </a:p>
          <a:p>
            <a:pPr lvl="2">
              <a:defRPr/>
            </a:pPr>
            <a:r>
              <a:rPr lang="en-US" sz="2400" dirty="0" smtClean="0">
                <a:latin typeface="Arial" charset="0"/>
              </a:rPr>
              <a:t>Trauma  o </a:t>
            </a:r>
            <a:r>
              <a:rPr lang="en-US" sz="2400" dirty="0" err="1" smtClean="0">
                <a:latin typeface="Arial" charset="0"/>
              </a:rPr>
              <a:t>par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lisis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causa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b="1" dirty="0" err="1" smtClean="0">
                <a:latin typeface="Arial" charset="0"/>
              </a:rPr>
              <a:t>estrabismo</a:t>
            </a:r>
            <a:r>
              <a:rPr lang="en-US" sz="2400" dirty="0" smtClean="0">
                <a:latin typeface="Arial" charset="0"/>
              </a:rPr>
              <a:t> medial, no se </a:t>
            </a:r>
            <a:r>
              <a:rPr lang="en-US" sz="2400" dirty="0" err="1" smtClean="0">
                <a:latin typeface="Arial" charset="0"/>
              </a:rPr>
              <a:t>mueve</a:t>
            </a:r>
            <a:r>
              <a:rPr lang="en-US" sz="2400" dirty="0" smtClean="0">
                <a:latin typeface="Arial" charset="0"/>
              </a:rPr>
              <a:t> lateral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6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94785" y="32089"/>
            <a:ext cx="11051116" cy="9572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61105" y="949152"/>
            <a:ext cx="11051116" cy="49593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err="1" smtClean="0">
                <a:latin typeface="Arial" charset="0"/>
              </a:rPr>
              <a:t>Faciales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VII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>
              <a:defRPr/>
            </a:pPr>
            <a:r>
              <a:rPr lang="en-US" i="1" dirty="0" err="1" smtClean="0">
                <a:latin typeface="Arial" charset="0"/>
              </a:rPr>
              <a:t>Función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i="1" dirty="0" err="1" smtClean="0">
                <a:latin typeface="Arial" charset="0"/>
              </a:rPr>
              <a:t>Primaria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Mixto</a:t>
            </a:r>
            <a:endParaRPr lang="en-US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</a:rPr>
              <a:t>5 </a:t>
            </a:r>
            <a:r>
              <a:rPr lang="en-US" dirty="0" err="1" smtClean="0">
                <a:latin typeface="Arial" charset="0"/>
              </a:rPr>
              <a:t>ramas</a:t>
            </a:r>
            <a:endParaRPr lang="en-US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smtClean="0">
                <a:latin typeface="Arial" charset="0"/>
              </a:rPr>
              <a:t>Temporal , </a:t>
            </a:r>
            <a:r>
              <a:rPr lang="en-US" sz="2400" dirty="0" err="1" smtClean="0">
                <a:latin typeface="Arial" charset="0"/>
              </a:rPr>
              <a:t>Zigom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tica</a:t>
            </a:r>
            <a:endParaRPr lang="en-US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Bucal</a:t>
            </a:r>
            <a:r>
              <a:rPr lang="en-US" sz="2400" dirty="0" smtClean="0">
                <a:latin typeface="Arial" charset="0"/>
              </a:rPr>
              <a:t>, Mandibular</a:t>
            </a:r>
          </a:p>
          <a:p>
            <a:pPr lvl="2" eaLnBrk="1" hangingPunct="1">
              <a:defRPr/>
            </a:pPr>
            <a:r>
              <a:rPr lang="en-US" sz="2400" dirty="0" smtClean="0">
                <a:latin typeface="Arial" charset="0"/>
              </a:rPr>
              <a:t>Cervical</a:t>
            </a:r>
            <a:endParaRPr lang="en-US" sz="24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>
              <a:defRPr/>
            </a:pPr>
            <a:r>
              <a:rPr lang="en-US" sz="2400" i="1" dirty="0" smtClean="0">
                <a:latin typeface="Arial" charset="0"/>
              </a:rPr>
              <a:t>Sensorial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Papilas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gustativas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2/3 </a:t>
            </a:r>
            <a:r>
              <a:rPr lang="en-US" sz="2400" b="1" dirty="0" err="1" smtClean="0">
                <a:latin typeface="Arial" charset="0"/>
              </a:rPr>
              <a:t>anteriores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 la </a:t>
            </a:r>
            <a:r>
              <a:rPr lang="en-US" sz="2400" dirty="0" err="1" smtClean="0">
                <a:latin typeface="Arial" charset="0"/>
              </a:rPr>
              <a:t>lengua</a:t>
            </a:r>
            <a:endParaRPr lang="en-US" sz="2400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i="1" dirty="0" err="1" smtClean="0">
                <a:latin typeface="Arial" charset="0"/>
              </a:rPr>
              <a:t>Motora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lvl="3" eaLnBrk="1" hangingPunct="1">
              <a:defRPr/>
            </a:pPr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motor del pons</a:t>
            </a:r>
            <a:endParaRPr lang="en-US" sz="24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400" i="1" dirty="0" err="1" smtClean="0">
                <a:latin typeface="Arial" charset="0"/>
              </a:rPr>
              <a:t>Ruta</a:t>
            </a:r>
            <a:r>
              <a:rPr lang="en-US" sz="2400" dirty="0" smtClean="0">
                <a:latin typeface="Arial" charset="0"/>
              </a:rPr>
              <a:t>: </a:t>
            </a:r>
            <a:endParaRPr lang="en-US" sz="2400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dirty="0" err="1" smtClean="0">
                <a:latin typeface="Arial" charset="0"/>
              </a:rPr>
              <a:t>Meato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ac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stico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interno</a:t>
            </a:r>
            <a:r>
              <a:rPr lang="en-US" sz="2400" dirty="0" smtClean="0">
                <a:latin typeface="Arial" charset="0"/>
              </a:rPr>
              <a:t>, foramen </a:t>
            </a:r>
            <a:r>
              <a:rPr lang="en-US" sz="2400" dirty="0" err="1" smtClean="0">
                <a:latin typeface="Arial" charset="0"/>
              </a:rPr>
              <a:t>estilomastoideo</a:t>
            </a:r>
            <a:endParaRPr lang="en-US" sz="2400" dirty="0" smtClean="0">
              <a:latin typeface="Arial" charset="0"/>
            </a:endParaRP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47737" y="1149672"/>
            <a:ext cx="11051116" cy="4959350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Facial</a:t>
            </a:r>
            <a:r>
              <a:rPr lang="en-US" dirty="0" err="1">
                <a:latin typeface="Arial" charset="0"/>
              </a:rPr>
              <a:t>es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VII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sz="2400" i="1" dirty="0" err="1">
                <a:latin typeface="Arial" charset="0"/>
              </a:rPr>
              <a:t>Destino</a:t>
            </a:r>
            <a:r>
              <a:rPr lang="en-US" sz="2400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b="1" i="1" dirty="0">
                <a:latin typeface="Arial" charset="0"/>
              </a:rPr>
              <a:t>Sensorial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sensorial del pons</a:t>
            </a:r>
          </a:p>
          <a:p>
            <a:pPr lvl="2" eaLnBrk="1" hangingPunct="1"/>
            <a:r>
              <a:rPr lang="en-US" sz="2400" b="1" i="1" dirty="0" err="1" smtClean="0">
                <a:latin typeface="Arial" charset="0"/>
              </a:rPr>
              <a:t>Som</a:t>
            </a:r>
            <a:r>
              <a:rPr lang="en-US" sz="2400" b="1" i="1" dirty="0" err="1" smtClean="0">
                <a:latin typeface="Arial" charset="0"/>
              </a:rPr>
              <a:t>á</a:t>
            </a:r>
            <a:r>
              <a:rPr lang="en-US" sz="2400" b="1" i="1" dirty="0" err="1" smtClean="0">
                <a:latin typeface="Arial" charset="0"/>
              </a:rPr>
              <a:t>tica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motora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expresión</a:t>
            </a:r>
            <a:r>
              <a:rPr lang="en-US" sz="2400" dirty="0">
                <a:latin typeface="Arial" charset="0"/>
              </a:rPr>
              <a:t> facial</a:t>
            </a:r>
          </a:p>
          <a:p>
            <a:pPr lvl="2" eaLnBrk="1" hangingPunct="1"/>
            <a:r>
              <a:rPr lang="en-US" sz="2400" b="1" i="1" dirty="0">
                <a:latin typeface="Arial" charset="0"/>
              </a:rPr>
              <a:t>Visceral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motora</a:t>
            </a:r>
            <a:endParaRPr lang="en-US" sz="2400" b="1" dirty="0">
              <a:latin typeface="Arial" charset="0"/>
            </a:endParaRP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Gl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ndulas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lacrimales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mucosas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Salivares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submandibulares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sublinguales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s-PR" sz="2400" b="1" dirty="0">
                <a:latin typeface="Arial" charset="0"/>
                <a:cs typeface="Arial" charset="0"/>
              </a:rPr>
              <a:t>Parálisis de Bell </a:t>
            </a:r>
            <a:r>
              <a:rPr lang="es-PR" sz="2400" dirty="0">
                <a:latin typeface="Arial" charset="0"/>
                <a:cs typeface="Arial" charset="0"/>
              </a:rPr>
              <a:t>(viral)– parálisis del músculo facial, </a:t>
            </a:r>
            <a:r>
              <a:rPr lang="es-PR" sz="2400" dirty="0" smtClean="0">
                <a:latin typeface="Arial" charset="0"/>
                <a:cs typeface="Arial" charset="0"/>
              </a:rPr>
              <a:t>pierde </a:t>
            </a:r>
            <a:r>
              <a:rPr lang="es-PR" sz="2400" dirty="0">
                <a:latin typeface="Arial" charset="0"/>
                <a:cs typeface="Arial" charset="0"/>
              </a:rPr>
              <a:t>sabor, se cae el parpado inferior, se vira la boca, el ojo lagrimea y no se puede cerrar completamente.</a:t>
            </a:r>
          </a:p>
          <a:p>
            <a:pPr lvl="3" eaLnBrk="1" hangingPunct="1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4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9" descr="figure_14_24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"/>
          <a:stretch>
            <a:fillRect/>
          </a:stretch>
        </p:blipFill>
        <p:spPr bwMode="auto">
          <a:xfrm>
            <a:off x="552451" y="228600"/>
            <a:ext cx="110871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Figure 14-24a The Facial Nerve.</a:t>
            </a:r>
          </a:p>
        </p:txBody>
      </p:sp>
      <p:cxnSp>
        <p:nvCxnSpPr>
          <p:cNvPr id="66563" name="Straight Connector 3"/>
          <p:cNvCxnSpPr>
            <a:cxnSpLocks noChangeShapeType="1"/>
          </p:cNvCxnSpPr>
          <p:nvPr/>
        </p:nvCxnSpPr>
        <p:spPr bwMode="auto">
          <a:xfrm>
            <a:off x="1847851" y="1785938"/>
            <a:ext cx="22161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4" name="Straight Connector 5"/>
          <p:cNvCxnSpPr>
            <a:cxnSpLocks noChangeShapeType="1"/>
          </p:cNvCxnSpPr>
          <p:nvPr/>
        </p:nvCxnSpPr>
        <p:spPr bwMode="auto">
          <a:xfrm>
            <a:off x="4639733" y="684214"/>
            <a:ext cx="19051" cy="182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5" name="Straight Connector 7"/>
          <p:cNvCxnSpPr>
            <a:cxnSpLocks noChangeShapeType="1"/>
          </p:cNvCxnSpPr>
          <p:nvPr/>
        </p:nvCxnSpPr>
        <p:spPr bwMode="auto">
          <a:xfrm>
            <a:off x="1826684" y="5033963"/>
            <a:ext cx="3274483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6" name="Straight Connector 9"/>
          <p:cNvCxnSpPr>
            <a:cxnSpLocks noChangeShapeType="1"/>
          </p:cNvCxnSpPr>
          <p:nvPr/>
        </p:nvCxnSpPr>
        <p:spPr bwMode="auto">
          <a:xfrm>
            <a:off x="1828800" y="4206875"/>
            <a:ext cx="26331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7" name="Straight Connector 11"/>
          <p:cNvCxnSpPr>
            <a:cxnSpLocks noChangeShapeType="1"/>
          </p:cNvCxnSpPr>
          <p:nvPr/>
        </p:nvCxnSpPr>
        <p:spPr bwMode="auto">
          <a:xfrm>
            <a:off x="1820334" y="3657600"/>
            <a:ext cx="14435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8" name="Straight Connector 13"/>
          <p:cNvCxnSpPr>
            <a:cxnSpLocks noChangeShapeType="1"/>
          </p:cNvCxnSpPr>
          <p:nvPr/>
        </p:nvCxnSpPr>
        <p:spPr bwMode="auto">
          <a:xfrm flipV="1">
            <a:off x="1816101" y="2806700"/>
            <a:ext cx="1595967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9" name="Freeform 14"/>
          <p:cNvSpPr>
            <a:spLocks/>
          </p:cNvSpPr>
          <p:nvPr/>
        </p:nvSpPr>
        <p:spPr bwMode="auto">
          <a:xfrm>
            <a:off x="5636684" y="654051"/>
            <a:ext cx="819149" cy="1871663"/>
          </a:xfrm>
          <a:custGeom>
            <a:avLst/>
            <a:gdLst>
              <a:gd name="T0" fmla="*/ 611950 w 615168"/>
              <a:gd name="T1" fmla="*/ 0 h 1872017"/>
              <a:gd name="T2" fmla="*/ 611950 w 615168"/>
              <a:gd name="T3" fmla="*/ 588282 h 1872017"/>
              <a:gd name="T4" fmla="*/ 0 w 615168"/>
              <a:gd name="T5" fmla="*/ 1870601 h 18720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5168" h="1872017">
                <a:moveTo>
                  <a:pt x="615168" y="0"/>
                </a:moveTo>
                <a:lnTo>
                  <a:pt x="615168" y="588726"/>
                </a:lnTo>
                <a:lnTo>
                  <a:pt x="0" y="1872017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0" name="Freeform 16"/>
          <p:cNvSpPr>
            <a:spLocks/>
          </p:cNvSpPr>
          <p:nvPr/>
        </p:nvSpPr>
        <p:spPr bwMode="auto">
          <a:xfrm>
            <a:off x="6483351" y="666750"/>
            <a:ext cx="1576916" cy="2057400"/>
          </a:xfrm>
          <a:custGeom>
            <a:avLst/>
            <a:gdLst>
              <a:gd name="T0" fmla="*/ 16175864 w 615168"/>
              <a:gd name="T1" fmla="*/ 0 h 1872017"/>
              <a:gd name="T2" fmla="*/ 16175864 w 615168"/>
              <a:gd name="T3" fmla="*/ 943893 h 1872017"/>
              <a:gd name="T4" fmla="*/ 0 w 615168"/>
              <a:gd name="T5" fmla="*/ 3001370 h 18720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5168" h="1872017">
                <a:moveTo>
                  <a:pt x="615168" y="0"/>
                </a:moveTo>
                <a:lnTo>
                  <a:pt x="615168" y="588726"/>
                </a:lnTo>
                <a:lnTo>
                  <a:pt x="0" y="1872017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1" name="Freeform 15"/>
          <p:cNvSpPr>
            <a:spLocks/>
          </p:cNvSpPr>
          <p:nvPr/>
        </p:nvSpPr>
        <p:spPr bwMode="auto">
          <a:xfrm>
            <a:off x="7998884" y="666750"/>
            <a:ext cx="1481667" cy="635000"/>
          </a:xfrm>
          <a:custGeom>
            <a:avLst/>
            <a:gdLst>
              <a:gd name="T0" fmla="*/ 1111190 w 1111270"/>
              <a:gd name="T1" fmla="*/ 0 h 635030"/>
              <a:gd name="T2" fmla="*/ 1104575 w 1111270"/>
              <a:gd name="T3" fmla="*/ 582002 h 635030"/>
              <a:gd name="T4" fmla="*/ 0 w 1111270"/>
              <a:gd name="T5" fmla="*/ 634910 h 6350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1270" h="635030">
                <a:moveTo>
                  <a:pt x="1111270" y="0"/>
                </a:moveTo>
                <a:lnTo>
                  <a:pt x="1104655" y="582111"/>
                </a:lnTo>
                <a:lnTo>
                  <a:pt x="0" y="6350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2" name="Freeform 17"/>
          <p:cNvSpPr>
            <a:spLocks/>
          </p:cNvSpPr>
          <p:nvPr/>
        </p:nvSpPr>
        <p:spPr bwMode="auto">
          <a:xfrm>
            <a:off x="7126817" y="660400"/>
            <a:ext cx="2362200" cy="2268538"/>
          </a:xfrm>
          <a:custGeom>
            <a:avLst/>
            <a:gdLst>
              <a:gd name="T0" fmla="*/ 1761786 w 1772740"/>
              <a:gd name="T1" fmla="*/ 0 h 2268911"/>
              <a:gd name="T2" fmla="*/ 1768384 w 1772740"/>
              <a:gd name="T3" fmla="*/ 594949 h 2268911"/>
              <a:gd name="T4" fmla="*/ 0 w 1772740"/>
              <a:gd name="T5" fmla="*/ 2267419 h 2268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740" h="2268911">
                <a:moveTo>
                  <a:pt x="1766126" y="0"/>
                </a:moveTo>
                <a:cubicBezTo>
                  <a:pt x="1768331" y="198447"/>
                  <a:pt x="1770535" y="396894"/>
                  <a:pt x="1772740" y="595341"/>
                </a:cubicBezTo>
                <a:lnTo>
                  <a:pt x="0" y="2268911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3" name="Freeform 18"/>
          <p:cNvSpPr>
            <a:spLocks/>
          </p:cNvSpPr>
          <p:nvPr/>
        </p:nvSpPr>
        <p:spPr bwMode="auto">
          <a:xfrm>
            <a:off x="1835151" y="5297489"/>
            <a:ext cx="3871383" cy="490537"/>
          </a:xfrm>
          <a:custGeom>
            <a:avLst/>
            <a:gdLst>
              <a:gd name="T0" fmla="*/ 0 w 2903855"/>
              <a:gd name="T1" fmla="*/ 493652 h 489503"/>
              <a:gd name="T2" fmla="*/ 1560386 w 2903855"/>
              <a:gd name="T3" fmla="*/ 486981 h 489503"/>
              <a:gd name="T4" fmla="*/ 2902583 w 2903855"/>
              <a:gd name="T5" fmla="*/ 0 h 4895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03855" h="489503">
                <a:moveTo>
                  <a:pt x="0" y="489503"/>
                </a:moveTo>
                <a:lnTo>
                  <a:pt x="1561070" y="482888"/>
                </a:lnTo>
                <a:lnTo>
                  <a:pt x="2903855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4" name="Freeform 19"/>
          <p:cNvSpPr>
            <a:spLocks/>
          </p:cNvSpPr>
          <p:nvPr/>
        </p:nvSpPr>
        <p:spPr bwMode="auto">
          <a:xfrm>
            <a:off x="8748185" y="3306763"/>
            <a:ext cx="1280583" cy="330200"/>
          </a:xfrm>
          <a:custGeom>
            <a:avLst/>
            <a:gdLst>
              <a:gd name="T0" fmla="*/ 964363 w 959132"/>
              <a:gd name="T1" fmla="*/ 328571 h 330745"/>
              <a:gd name="T2" fmla="*/ 718284 w 959132"/>
              <a:gd name="T3" fmla="*/ 328571 h 330745"/>
              <a:gd name="T4" fmla="*/ 0 w 959132"/>
              <a:gd name="T5" fmla="*/ 0 h 3307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9132" h="330745">
                <a:moveTo>
                  <a:pt x="959132" y="330745"/>
                </a:moveTo>
                <a:lnTo>
                  <a:pt x="714388" y="330745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5" name="Freeform 20"/>
          <p:cNvSpPr>
            <a:spLocks/>
          </p:cNvSpPr>
          <p:nvPr/>
        </p:nvSpPr>
        <p:spPr bwMode="auto">
          <a:xfrm>
            <a:off x="7245351" y="3951288"/>
            <a:ext cx="1905000" cy="403225"/>
          </a:xfrm>
          <a:custGeom>
            <a:avLst/>
            <a:gdLst>
              <a:gd name="T0" fmla="*/ 1428672 w 1428776"/>
              <a:gd name="T1" fmla="*/ 402374 h 403509"/>
              <a:gd name="T2" fmla="*/ 668037 w 1428776"/>
              <a:gd name="T3" fmla="*/ 402374 h 403509"/>
              <a:gd name="T4" fmla="*/ 0 w 1428776"/>
              <a:gd name="T5" fmla="*/ 0 h 4035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8776" h="403509">
                <a:moveTo>
                  <a:pt x="1428776" y="403509"/>
                </a:moveTo>
                <a:lnTo>
                  <a:pt x="668085" y="403509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6" name="Freeform 23"/>
          <p:cNvSpPr>
            <a:spLocks/>
          </p:cNvSpPr>
          <p:nvPr/>
        </p:nvSpPr>
        <p:spPr bwMode="auto">
          <a:xfrm>
            <a:off x="6134101" y="3733801"/>
            <a:ext cx="3045884" cy="1141413"/>
          </a:xfrm>
          <a:custGeom>
            <a:avLst/>
            <a:gdLst>
              <a:gd name="T0" fmla="*/ 14930696 w 1428776"/>
              <a:gd name="T1" fmla="*/ 71694647 h 405042"/>
              <a:gd name="T2" fmla="*/ 9635089 w 1428776"/>
              <a:gd name="T3" fmla="*/ 71967014 h 405042"/>
              <a:gd name="T4" fmla="*/ 0 w 1428776"/>
              <a:gd name="T5" fmla="*/ 0 h 4050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8776" h="405042">
                <a:moveTo>
                  <a:pt x="1428776" y="403509"/>
                </a:moveTo>
                <a:lnTo>
                  <a:pt x="922019" y="405042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7" name="Freeform 24"/>
          <p:cNvSpPr>
            <a:spLocks/>
          </p:cNvSpPr>
          <p:nvPr/>
        </p:nvSpPr>
        <p:spPr bwMode="auto">
          <a:xfrm>
            <a:off x="5505451" y="4429126"/>
            <a:ext cx="3674533" cy="1171575"/>
          </a:xfrm>
          <a:custGeom>
            <a:avLst/>
            <a:gdLst>
              <a:gd name="T0" fmla="*/ 38142999 w 1428776"/>
              <a:gd name="T1" fmla="*/ 83204205 h 403554"/>
              <a:gd name="T2" fmla="*/ 27066076 w 1428776"/>
              <a:gd name="T3" fmla="*/ 83213501 h 403554"/>
              <a:gd name="T4" fmla="*/ 0 w 1428776"/>
              <a:gd name="T5" fmla="*/ 0 h 403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8776" h="403554">
                <a:moveTo>
                  <a:pt x="1428776" y="403509"/>
                </a:moveTo>
                <a:lnTo>
                  <a:pt x="1013852" y="403554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66578" name="Straight Connector 25"/>
          <p:cNvCxnSpPr>
            <a:cxnSpLocks noChangeShapeType="1"/>
            <a:stCxn id="66577" idx="1"/>
          </p:cNvCxnSpPr>
          <p:nvPr/>
        </p:nvCxnSpPr>
        <p:spPr bwMode="auto">
          <a:xfrm flipH="1" flipV="1">
            <a:off x="5753101" y="4200526"/>
            <a:ext cx="2360084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9" name="Freeform 26"/>
          <p:cNvSpPr>
            <a:spLocks/>
          </p:cNvSpPr>
          <p:nvPr/>
        </p:nvSpPr>
        <p:spPr bwMode="auto">
          <a:xfrm>
            <a:off x="5357285" y="4679950"/>
            <a:ext cx="3805767" cy="1658938"/>
          </a:xfrm>
          <a:custGeom>
            <a:avLst/>
            <a:gdLst>
              <a:gd name="T0" fmla="*/ 2851081 w 2855407"/>
              <a:gd name="T1" fmla="*/ 1659505 h 1658749"/>
              <a:gd name="T2" fmla="*/ 2061751 w 2855407"/>
              <a:gd name="T3" fmla="*/ 1659505 h 1658749"/>
              <a:gd name="T4" fmla="*/ 0 w 2855407"/>
              <a:gd name="T5" fmla="*/ 0 h 16587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55407" h="1658749">
                <a:moveTo>
                  <a:pt x="2855407" y="1658749"/>
                </a:moveTo>
                <a:lnTo>
                  <a:pt x="2064879" y="1658749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1151" y="1681164"/>
            <a:ext cx="1424516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Temporal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194551" y="2262188"/>
            <a:ext cx="1143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Pons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680884" y="228601"/>
            <a:ext cx="1885949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err="1" smtClean="0">
                <a:solidFill>
                  <a:srgbClr val="000000"/>
                </a:solidFill>
                <a:latin typeface="Arial"/>
                <a:cs typeface="Arial"/>
              </a:rPr>
              <a:t>Pterygopalatine</a:t>
            </a: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ganglion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511801" y="228601"/>
            <a:ext cx="188383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Greater </a:t>
            </a:r>
            <a:r>
              <a:rPr lang="en-US" sz="1270" dirty="0" err="1" smtClean="0">
                <a:solidFill>
                  <a:srgbClr val="000000"/>
                </a:solidFill>
                <a:latin typeface="Arial"/>
                <a:cs typeface="Arial"/>
              </a:rPr>
              <a:t>petrosal</a:t>
            </a: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nerve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64067" y="3543300"/>
            <a:ext cx="1390651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err="1" smtClean="0">
                <a:solidFill>
                  <a:srgbClr val="000000"/>
                </a:solidFill>
                <a:latin typeface="Arial"/>
                <a:cs typeface="Arial"/>
              </a:rPr>
              <a:t>Zygomatic</a:t>
            </a: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branches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72351" y="225426"/>
            <a:ext cx="1361016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Geniculate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ganglion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803217" y="222251"/>
            <a:ext cx="1361016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Facial nerve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(N VII)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49818" y="4095751"/>
            <a:ext cx="1087967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err="1" smtClean="0">
                <a:solidFill>
                  <a:srgbClr val="000000"/>
                </a:solidFill>
                <a:latin typeface="Arial"/>
                <a:cs typeface="Arial"/>
              </a:rPr>
              <a:t>Buccal</a:t>
            </a: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81000" y="4897439"/>
            <a:ext cx="1363133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Mandibular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74651" y="5672139"/>
            <a:ext cx="1363133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Cervical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0126134" y="3529014"/>
            <a:ext cx="122555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Posterior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auricular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9275234" y="4252913"/>
            <a:ext cx="1816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err="1" smtClean="0">
                <a:solidFill>
                  <a:srgbClr val="000000"/>
                </a:solidFill>
                <a:latin typeface="Arial"/>
                <a:cs typeface="Arial"/>
              </a:rPr>
              <a:t>Stylomastoid</a:t>
            </a: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foramen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9275234" y="4756150"/>
            <a:ext cx="253153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Chorda tympani nerve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(with mandibular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branch of N V)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9271000" y="5491164"/>
            <a:ext cx="25315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Lingual branch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(with lingual nerve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of N V)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9268884" y="6238876"/>
            <a:ext cx="253153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24"/>
              </a:lnSpc>
              <a:tabLst>
                <a:tab pos="76200" algn="l"/>
              </a:tabLst>
              <a:defRPr/>
            </a:pP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Submandibular</a:t>
            </a:r>
            <a:b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70" dirty="0" smtClean="0">
                <a:solidFill>
                  <a:srgbClr val="000000"/>
                </a:solidFill>
                <a:latin typeface="Arial"/>
                <a:cs typeface="Arial"/>
              </a:rPr>
              <a:t>ganglion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63851" y="6459538"/>
            <a:ext cx="5145616" cy="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460" dirty="0" smtClean="0">
                <a:solidFill>
                  <a:srgbClr val="000000"/>
                </a:solidFill>
                <a:latin typeface="Arial"/>
                <a:cs typeface="Arial"/>
              </a:rPr>
              <a:t>The origin and branches of the facial nerve</a:t>
            </a:r>
          </a:p>
        </p:txBody>
      </p:sp>
      <p:sp>
        <p:nvSpPr>
          <p:cNvPr id="66596" name="Rectangle 46"/>
          <p:cNvSpPr>
            <a:spLocks noChangeArrowheads="1"/>
          </p:cNvSpPr>
          <p:nvPr/>
        </p:nvSpPr>
        <p:spPr bwMode="auto">
          <a:xfrm>
            <a:off x="2457451" y="6427789"/>
            <a:ext cx="289983" cy="198437"/>
          </a:xfrm>
          <a:prstGeom prst="rect">
            <a:avLst/>
          </a:prstGeom>
          <a:solidFill>
            <a:srgbClr val="034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ts val="2163"/>
              </a:lnSpc>
            </a:pPr>
            <a:endParaRPr lang="en-US" sz="17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6597" name="Text Box 31"/>
          <p:cNvSpPr txBox="1">
            <a:spLocks noChangeArrowheads="1"/>
          </p:cNvSpPr>
          <p:nvPr/>
        </p:nvSpPr>
        <p:spPr bwMode="auto">
          <a:xfrm>
            <a:off x="2523067" y="6415089"/>
            <a:ext cx="61171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Arial Black" charset="0"/>
                <a:cs typeface="Arial Black" charset="0"/>
              </a:rPr>
              <a:t>a</a:t>
            </a:r>
          </a:p>
        </p:txBody>
      </p:sp>
      <p:sp>
        <p:nvSpPr>
          <p:cNvPr id="50" name="Arc 49"/>
          <p:cNvSpPr/>
          <p:nvPr/>
        </p:nvSpPr>
        <p:spPr bwMode="auto">
          <a:xfrm rot="1524715">
            <a:off x="7046384" y="3895726"/>
            <a:ext cx="203200" cy="98425"/>
          </a:xfrm>
          <a:prstGeom prst="arc">
            <a:avLst>
              <a:gd name="adj1" fmla="val 6916944"/>
              <a:gd name="adj2" fmla="val 226714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9" descr="figure_14_24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>
            <a:fillRect/>
          </a:stretch>
        </p:blipFill>
        <p:spPr bwMode="auto">
          <a:xfrm>
            <a:off x="413725" y="1011238"/>
            <a:ext cx="6151033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0942" y="37432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14-24b The Facial Nerve.</a:t>
            </a:r>
          </a:p>
        </p:txBody>
      </p:sp>
      <p:cxnSp>
        <p:nvCxnSpPr>
          <p:cNvPr id="68611" name="Straight Connector 3"/>
          <p:cNvCxnSpPr>
            <a:cxnSpLocks noChangeShapeType="1"/>
          </p:cNvCxnSpPr>
          <p:nvPr/>
        </p:nvCxnSpPr>
        <p:spPr bwMode="auto">
          <a:xfrm>
            <a:off x="1929258" y="4237038"/>
            <a:ext cx="232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2" name="Straight Connector 5"/>
          <p:cNvCxnSpPr>
            <a:cxnSpLocks noChangeShapeType="1"/>
          </p:cNvCxnSpPr>
          <p:nvPr/>
        </p:nvCxnSpPr>
        <p:spPr bwMode="auto">
          <a:xfrm>
            <a:off x="2058373" y="3673475"/>
            <a:ext cx="215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13" name="Freeform 6"/>
          <p:cNvSpPr>
            <a:spLocks/>
          </p:cNvSpPr>
          <p:nvPr/>
        </p:nvSpPr>
        <p:spPr bwMode="auto">
          <a:xfrm>
            <a:off x="1808607" y="3175000"/>
            <a:ext cx="2408767" cy="298450"/>
          </a:xfrm>
          <a:custGeom>
            <a:avLst/>
            <a:gdLst>
              <a:gd name="T0" fmla="*/ 1803079 w 1807742"/>
              <a:gd name="T1" fmla="*/ 6512 h 298068"/>
              <a:gd name="T2" fmla="*/ 1557498 w 1807742"/>
              <a:gd name="T3" fmla="*/ 0 h 298068"/>
              <a:gd name="T4" fmla="*/ 0 w 1807742"/>
              <a:gd name="T5" fmla="*/ 299598 h 298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7742" h="298068">
                <a:moveTo>
                  <a:pt x="1807742" y="6480"/>
                </a:moveTo>
                <a:lnTo>
                  <a:pt x="1561526" y="0"/>
                </a:lnTo>
                <a:lnTo>
                  <a:pt x="0" y="298068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1453007" y="2430464"/>
            <a:ext cx="2764367" cy="750887"/>
          </a:xfrm>
          <a:custGeom>
            <a:avLst/>
            <a:gdLst>
              <a:gd name="T0" fmla="*/ 2072912 w 2073396"/>
              <a:gd name="T1" fmla="*/ 0 h 751651"/>
              <a:gd name="T2" fmla="*/ 1865621 w 2073396"/>
              <a:gd name="T3" fmla="*/ 0 h 751651"/>
              <a:gd name="T4" fmla="*/ 0 w 2073396"/>
              <a:gd name="T5" fmla="*/ 748600 h 7516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3396" h="751651">
                <a:moveTo>
                  <a:pt x="2073396" y="0"/>
                </a:moveTo>
                <a:lnTo>
                  <a:pt x="1866057" y="0"/>
                </a:lnTo>
                <a:lnTo>
                  <a:pt x="0" y="751651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8615" name="Freeform 8"/>
          <p:cNvSpPr>
            <a:spLocks/>
          </p:cNvSpPr>
          <p:nvPr/>
        </p:nvSpPr>
        <p:spPr bwMode="auto">
          <a:xfrm>
            <a:off x="1444541" y="1509714"/>
            <a:ext cx="2764367" cy="738187"/>
          </a:xfrm>
          <a:custGeom>
            <a:avLst/>
            <a:gdLst>
              <a:gd name="T0" fmla="*/ 2072912 w 2073396"/>
              <a:gd name="T1" fmla="*/ 0 h 738690"/>
              <a:gd name="T2" fmla="*/ 1865620 w 2073396"/>
              <a:gd name="T3" fmla="*/ 0 h 738690"/>
              <a:gd name="T4" fmla="*/ 0 w 2073396"/>
              <a:gd name="T5" fmla="*/ 736680 h 7386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3396" h="738690">
                <a:moveTo>
                  <a:pt x="2073396" y="0"/>
                </a:moveTo>
                <a:lnTo>
                  <a:pt x="1866056" y="0"/>
                </a:lnTo>
                <a:lnTo>
                  <a:pt x="0" y="73869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8616" name="Rectangle 10"/>
          <p:cNvSpPr>
            <a:spLocks noChangeArrowheads="1"/>
          </p:cNvSpPr>
          <p:nvPr/>
        </p:nvSpPr>
        <p:spPr bwMode="auto">
          <a:xfrm>
            <a:off x="470873" y="4689475"/>
            <a:ext cx="338667" cy="255588"/>
          </a:xfrm>
          <a:prstGeom prst="rect">
            <a:avLst/>
          </a:prstGeom>
          <a:solidFill>
            <a:srgbClr val="034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ts val="2163"/>
              </a:lnSpc>
            </a:pPr>
            <a:endParaRPr lang="en-US" sz="17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8617" name="Text Box 31"/>
          <p:cNvSpPr txBox="1">
            <a:spLocks noChangeArrowheads="1"/>
          </p:cNvSpPr>
          <p:nvPr/>
        </p:nvSpPr>
        <p:spPr bwMode="auto">
          <a:xfrm>
            <a:off x="561891" y="4700589"/>
            <a:ext cx="61171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rgbClr val="FFFFFF"/>
                </a:solidFill>
                <a:latin typeface="Arial Black" charset="0"/>
                <a:cs typeface="Arial Black" charset="0"/>
              </a:rPr>
              <a:t>b</a:t>
            </a:r>
          </a:p>
        </p:txBody>
      </p:sp>
      <p:sp>
        <p:nvSpPr>
          <p:cNvPr id="68618" name="Text Box 31"/>
          <p:cNvSpPr txBox="1">
            <a:spLocks noChangeArrowheads="1"/>
          </p:cNvSpPr>
          <p:nvPr/>
        </p:nvSpPr>
        <p:spPr bwMode="auto">
          <a:xfrm>
            <a:off x="953474" y="4668838"/>
            <a:ext cx="486621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The superficial distribution</a:t>
            </a:r>
            <a:br>
              <a:rPr lang="en-US" sz="1800">
                <a:solidFill>
                  <a:srgbClr val="000000"/>
                </a:solidFill>
                <a:cs typeface="Arial" charset="0"/>
              </a:rPr>
            </a:br>
            <a:r>
              <a:rPr lang="en-US" sz="1800">
                <a:solidFill>
                  <a:srgbClr val="000000"/>
                </a:solidFill>
                <a:cs typeface="Arial" charset="0"/>
              </a:rPr>
              <a:t>of the five major branches</a:t>
            </a:r>
            <a:br>
              <a:rPr lang="en-US" sz="1800">
                <a:solidFill>
                  <a:srgbClr val="000000"/>
                </a:solidFill>
                <a:cs typeface="Arial" charset="0"/>
              </a:rPr>
            </a:br>
            <a:r>
              <a:rPr lang="en-US" sz="1800">
                <a:solidFill>
                  <a:srgbClr val="000000"/>
                </a:solidFill>
                <a:cs typeface="Arial" charset="0"/>
              </a:rPr>
              <a:t>of the facial nerve</a:t>
            </a:r>
          </a:p>
        </p:txBody>
      </p:sp>
      <p:sp>
        <p:nvSpPr>
          <p:cNvPr id="68619" name="Text Box 31"/>
          <p:cNvSpPr txBox="1">
            <a:spLocks noChangeArrowheads="1"/>
          </p:cNvSpPr>
          <p:nvPr/>
        </p:nvSpPr>
        <p:spPr bwMode="auto">
          <a:xfrm>
            <a:off x="4340141" y="1454151"/>
            <a:ext cx="2425700" cy="169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Temporal branch</a:t>
            </a:r>
          </a:p>
        </p:txBody>
      </p:sp>
      <p:sp>
        <p:nvSpPr>
          <p:cNvPr id="68620" name="Text Box 31"/>
          <p:cNvSpPr txBox="1">
            <a:spLocks noChangeArrowheads="1"/>
          </p:cNvSpPr>
          <p:nvPr/>
        </p:nvSpPr>
        <p:spPr bwMode="auto">
          <a:xfrm>
            <a:off x="4342257" y="2309814"/>
            <a:ext cx="1640416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Zygomatic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branch</a:t>
            </a:r>
          </a:p>
        </p:txBody>
      </p:sp>
      <p:sp>
        <p:nvSpPr>
          <p:cNvPr id="68621" name="Text Box 31"/>
          <p:cNvSpPr txBox="1">
            <a:spLocks noChangeArrowheads="1"/>
          </p:cNvSpPr>
          <p:nvPr/>
        </p:nvSpPr>
        <p:spPr bwMode="auto">
          <a:xfrm>
            <a:off x="4346491" y="3062288"/>
            <a:ext cx="1932516" cy="246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Buccal branch</a:t>
            </a:r>
          </a:p>
        </p:txBody>
      </p:sp>
      <p:sp>
        <p:nvSpPr>
          <p:cNvPr id="68622" name="Text Box 31"/>
          <p:cNvSpPr txBox="1">
            <a:spLocks noChangeArrowheads="1"/>
          </p:cNvSpPr>
          <p:nvPr/>
        </p:nvSpPr>
        <p:spPr bwMode="auto">
          <a:xfrm>
            <a:off x="4342258" y="3532188"/>
            <a:ext cx="1763183" cy="493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Mandibular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branch</a:t>
            </a:r>
          </a:p>
        </p:txBody>
      </p:sp>
      <p:sp>
        <p:nvSpPr>
          <p:cNvPr id="68623" name="Text Box 31"/>
          <p:cNvSpPr txBox="1">
            <a:spLocks noChangeArrowheads="1"/>
          </p:cNvSpPr>
          <p:nvPr/>
        </p:nvSpPr>
        <p:spPr bwMode="auto">
          <a:xfrm>
            <a:off x="4335907" y="4122738"/>
            <a:ext cx="2305051" cy="246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Cervical branch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9691" y="342232"/>
            <a:ext cx="6258982" cy="606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charset="0"/>
              </a:rPr>
              <a:t>Faciales</a:t>
            </a:r>
            <a:r>
              <a:rPr lang="en-US" sz="2800" b="1" dirty="0">
                <a:latin typeface="Arial" charset="0"/>
              </a:rPr>
              <a:t> (VII)</a:t>
            </a:r>
          </a:p>
          <a:p>
            <a:pPr lvl="1"/>
            <a:r>
              <a:rPr lang="en-US" sz="2400" i="1" dirty="0" err="1">
                <a:latin typeface="Arial" charset="0"/>
              </a:rPr>
              <a:t>Destino</a:t>
            </a:r>
            <a:r>
              <a:rPr lang="en-US" sz="2400" dirty="0">
                <a:latin typeface="Arial" charset="0"/>
              </a:rPr>
              <a:t>: </a:t>
            </a:r>
          </a:p>
          <a:p>
            <a:pPr lvl="2"/>
            <a:r>
              <a:rPr lang="en-US" sz="2400" b="1" i="1" dirty="0">
                <a:latin typeface="Arial" charset="0"/>
              </a:rPr>
              <a:t>Sensorial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lvl="3"/>
            <a:r>
              <a:rPr lang="en-US" sz="2400" dirty="0" err="1">
                <a:latin typeface="Arial" charset="0"/>
              </a:rPr>
              <a:t>Núcleo</a:t>
            </a:r>
            <a:r>
              <a:rPr lang="en-US" sz="2400" dirty="0">
                <a:latin typeface="Arial" charset="0"/>
              </a:rPr>
              <a:t> sensorial del pons</a:t>
            </a:r>
          </a:p>
          <a:p>
            <a:pPr lvl="2"/>
            <a:r>
              <a:rPr lang="en-US" sz="2400" b="1" i="1" dirty="0" err="1">
                <a:latin typeface="Arial" charset="0"/>
              </a:rPr>
              <a:t>Somática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motora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lvl="3"/>
            <a:r>
              <a:rPr lang="en-US" sz="2400" dirty="0" err="1">
                <a:latin typeface="Arial" charset="0"/>
              </a:rPr>
              <a:t>Músculos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expresión</a:t>
            </a:r>
            <a:r>
              <a:rPr lang="en-US" sz="2400" dirty="0">
                <a:latin typeface="Arial" charset="0"/>
              </a:rPr>
              <a:t> facial</a:t>
            </a:r>
          </a:p>
          <a:p>
            <a:pPr lvl="2"/>
            <a:r>
              <a:rPr lang="en-US" sz="2400" b="1" i="1" dirty="0">
                <a:latin typeface="Arial" charset="0"/>
              </a:rPr>
              <a:t>Visceral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motora</a:t>
            </a:r>
            <a:endParaRPr lang="en-US" sz="2400" b="1" dirty="0">
              <a:latin typeface="Arial" charset="0"/>
            </a:endParaRPr>
          </a:p>
          <a:p>
            <a:pPr lvl="3"/>
            <a:r>
              <a:rPr lang="en-US" sz="2400" dirty="0" err="1">
                <a:latin typeface="Arial" charset="0"/>
              </a:rPr>
              <a:t>Glándulas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lacrimales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mucosas</a:t>
            </a:r>
            <a:endParaRPr lang="en-US" sz="2400" dirty="0">
              <a:latin typeface="Arial" charset="0"/>
            </a:endParaRPr>
          </a:p>
          <a:p>
            <a:pPr lvl="3"/>
            <a:r>
              <a:rPr lang="en-US" sz="2400" dirty="0" err="1">
                <a:latin typeface="Arial" charset="0"/>
              </a:rPr>
              <a:t>Salivares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submandibulares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 smtClean="0">
                <a:latin typeface="Arial" charset="0"/>
              </a:rPr>
              <a:t>sublinguales</a:t>
            </a:r>
            <a:endParaRPr lang="en-US" sz="2400" dirty="0" smtClean="0">
              <a:latin typeface="Arial" charset="0"/>
            </a:endParaRPr>
          </a:p>
          <a:p>
            <a:pPr lvl="3"/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lvl="3"/>
            <a:r>
              <a:rPr lang="es-PR" sz="2400" b="1" dirty="0">
                <a:latin typeface="Arial" charset="0"/>
                <a:cs typeface="Arial" charset="0"/>
              </a:rPr>
              <a:t>Parálisis de Bell </a:t>
            </a:r>
            <a:r>
              <a:rPr lang="es-PR" sz="2400" dirty="0">
                <a:latin typeface="Arial" charset="0"/>
                <a:cs typeface="Arial" charset="0"/>
              </a:rPr>
              <a:t>(viral)– parálisis del músculo facial, pierde sabor, se cae el parpado inferior, se vira la boca, el ojo lagrimea y no se puede cerrar completamente.</a:t>
            </a:r>
            <a:endParaRPr lang="es-PR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1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826939"/>
            <a:ext cx="1123244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Son parte del SNP</a:t>
            </a:r>
          </a:p>
          <a:p>
            <a:r>
              <a:rPr lang="en-US" dirty="0" smtClean="0"/>
              <a:t>Son 12 pares</a:t>
            </a:r>
          </a:p>
          <a:p>
            <a:r>
              <a:rPr lang="en-US" dirty="0" err="1" smtClean="0"/>
              <a:t>Inervan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cabeza</a:t>
            </a:r>
            <a:r>
              <a:rPr lang="en-US" dirty="0" smtClean="0"/>
              <a:t> y </a:t>
            </a:r>
            <a:r>
              <a:rPr lang="en-US" dirty="0" err="1" smtClean="0"/>
              <a:t>cuello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Nervio</a:t>
            </a:r>
            <a:r>
              <a:rPr lang="en-US" dirty="0" smtClean="0"/>
              <a:t> X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Vago</a:t>
            </a:r>
            <a:r>
              <a:rPr lang="en-US" dirty="0" smtClean="0"/>
              <a:t>, </a:t>
            </a:r>
            <a:r>
              <a:rPr lang="en-US" dirty="0" err="1" smtClean="0"/>
              <a:t>excepci</a:t>
            </a:r>
            <a:r>
              <a:rPr lang="en-US" dirty="0" err="1" smtClean="0"/>
              <a:t>ón</a:t>
            </a:r>
            <a:endParaRPr lang="en-US" dirty="0" smtClean="0"/>
          </a:p>
          <a:p>
            <a:r>
              <a:rPr lang="en-US" dirty="0" err="1" smtClean="0"/>
              <a:t>Asociados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al </a:t>
            </a:r>
            <a:r>
              <a:rPr lang="en-US" dirty="0" err="1" smtClean="0"/>
              <a:t>cerebro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no son parte del SNC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describen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ruta</a:t>
            </a:r>
            <a:r>
              <a:rPr lang="en-US" dirty="0" smtClean="0"/>
              <a:t>, y </a:t>
            </a:r>
            <a:r>
              <a:rPr lang="en-US" dirty="0" err="1" smtClean="0"/>
              <a:t>funci</a:t>
            </a:r>
            <a:r>
              <a:rPr lang="en-US" dirty="0" err="1" smtClean="0"/>
              <a:t>ón</a:t>
            </a:r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 err="1" smtClean="0"/>
              <a:t>sensoriales</a:t>
            </a:r>
            <a:r>
              <a:rPr lang="en-US" dirty="0" smtClean="0"/>
              <a:t>, </a:t>
            </a:r>
            <a:r>
              <a:rPr lang="en-US" dirty="0" err="1" smtClean="0"/>
              <a:t>motores</a:t>
            </a:r>
            <a:r>
              <a:rPr lang="en-US" dirty="0" smtClean="0"/>
              <a:t> y </a:t>
            </a:r>
            <a:r>
              <a:rPr lang="en-US" dirty="0" err="1" smtClean="0"/>
              <a:t>mixtos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mr-IN" dirty="0" smtClean="0"/>
              <a:t>–</a:t>
            </a:r>
            <a:r>
              <a:rPr lang="en-US" dirty="0" smtClean="0"/>
              <a:t> 12 : </a:t>
            </a:r>
            <a:r>
              <a:rPr lang="en-US" dirty="0" err="1" smtClean="0"/>
              <a:t>surgen</a:t>
            </a:r>
            <a:r>
              <a:rPr lang="en-US" dirty="0" smtClean="0"/>
              <a:t> del </a:t>
            </a:r>
            <a:r>
              <a:rPr lang="en-US" dirty="0" err="1" smtClean="0"/>
              <a:t>tallo</a:t>
            </a:r>
            <a:r>
              <a:rPr lang="en-US" dirty="0" smtClean="0"/>
              <a:t> cerebral y </a:t>
            </a:r>
            <a:r>
              <a:rPr lang="en-US" dirty="0" err="1" smtClean="0"/>
              <a:t>pasan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 smtClean="0"/>
              <a:t>for</a:t>
            </a:r>
            <a:r>
              <a:rPr lang="en-US" dirty="0" err="1" smtClean="0"/>
              <a:t>ámenes</a:t>
            </a:r>
            <a:r>
              <a:rPr lang="en-US" dirty="0" smtClean="0"/>
              <a:t> en la base del </a:t>
            </a:r>
            <a:r>
              <a:rPr lang="en-US" dirty="0" err="1" smtClean="0"/>
              <a:t>craneo</a:t>
            </a:r>
            <a:endParaRPr lang="en-US" dirty="0" smtClean="0"/>
          </a:p>
          <a:p>
            <a:pPr lvl="1"/>
            <a:r>
              <a:rPr lang="en-US" dirty="0" smtClean="0"/>
              <a:t>1 y 2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optico</a:t>
            </a:r>
            <a:r>
              <a:rPr lang="en-US" dirty="0" smtClean="0"/>
              <a:t> y </a:t>
            </a:r>
            <a:r>
              <a:rPr lang="en-US" dirty="0" err="1" smtClean="0"/>
              <a:t>olfatorio</a:t>
            </a:r>
            <a:r>
              <a:rPr lang="en-US" dirty="0" smtClean="0"/>
              <a:t>: </a:t>
            </a:r>
            <a:r>
              <a:rPr lang="en-US" dirty="0" err="1" smtClean="0"/>
              <a:t>excepción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08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79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276726" y="1343109"/>
            <a:ext cx="4977063" cy="4577849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Vestibulococleares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VIII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sz="2800" i="1" dirty="0" err="1">
                <a:latin typeface="Arial" charset="0"/>
              </a:rPr>
              <a:t>Función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Especial, sensorial </a:t>
            </a:r>
          </a:p>
          <a:p>
            <a:pPr lvl="3" eaLnBrk="1" hangingPunct="1"/>
            <a:r>
              <a:rPr lang="en-US" sz="2400" dirty="0">
                <a:latin typeface="Arial" charset="0"/>
              </a:rPr>
              <a:t>Rama vestibular</a:t>
            </a:r>
          </a:p>
          <a:p>
            <a:pPr lvl="4" eaLnBrk="1" hangingPunct="1"/>
            <a:r>
              <a:rPr lang="en-US" sz="2400" dirty="0">
                <a:latin typeface="Arial" charset="0"/>
              </a:rPr>
              <a:t>Balance y </a:t>
            </a:r>
            <a:r>
              <a:rPr lang="en-US" sz="2400" dirty="0" err="1">
                <a:latin typeface="Arial" charset="0"/>
              </a:rPr>
              <a:t>Equilibrio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>
                <a:latin typeface="Arial" charset="0"/>
              </a:rPr>
              <a:t>Rama </a:t>
            </a:r>
            <a:r>
              <a:rPr lang="en-US" sz="2400" dirty="0" err="1">
                <a:latin typeface="Arial" charset="0"/>
              </a:rPr>
              <a:t>coclear</a:t>
            </a:r>
            <a:endParaRPr lang="en-US" sz="2400" dirty="0">
              <a:latin typeface="Arial" charset="0"/>
            </a:endParaRPr>
          </a:p>
          <a:p>
            <a:pPr lvl="4" eaLnBrk="1" hangingPunct="1"/>
            <a:r>
              <a:rPr lang="en-US" sz="2400" dirty="0" err="1">
                <a:latin typeface="Arial" charset="0"/>
              </a:rPr>
              <a:t>Audición</a:t>
            </a:r>
            <a:r>
              <a:rPr lang="en-US" dirty="0">
                <a:latin typeface="Arial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6842" y="1343109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</a:p>
          <a:p>
            <a:pPr lvl="2"/>
            <a:r>
              <a:rPr lang="en-US" sz="2400" dirty="0" err="1">
                <a:latin typeface="Arial" charset="0"/>
              </a:rPr>
              <a:t>Receptores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interno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800" i="1" dirty="0" err="1">
                <a:latin typeface="Arial" charset="0"/>
              </a:rPr>
              <a:t>Ruta</a:t>
            </a:r>
            <a:r>
              <a:rPr lang="en-US" dirty="0">
                <a:latin typeface="Arial" charset="0"/>
              </a:rPr>
              <a:t>: </a:t>
            </a:r>
          </a:p>
          <a:p>
            <a:pPr lvl="2"/>
            <a:r>
              <a:rPr lang="en-US" sz="2400" dirty="0" err="1">
                <a:latin typeface="Arial" charset="0"/>
              </a:rPr>
              <a:t>Meato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ac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stico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interno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hueso</a:t>
            </a:r>
            <a:r>
              <a:rPr lang="en-US" sz="2400" dirty="0">
                <a:latin typeface="Arial" charset="0"/>
              </a:rPr>
              <a:t> temporal</a:t>
            </a:r>
          </a:p>
          <a:p>
            <a:pPr lvl="1"/>
            <a:r>
              <a:rPr lang="en-US" sz="2800" i="1" dirty="0" err="1">
                <a:latin typeface="Arial" charset="0"/>
              </a:rPr>
              <a:t>Destino</a:t>
            </a:r>
            <a:r>
              <a:rPr lang="en-US" sz="2800" dirty="0">
                <a:latin typeface="Arial" charset="0"/>
              </a:rPr>
              <a:t>: </a:t>
            </a:r>
          </a:p>
          <a:p>
            <a:pPr lvl="2"/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vestibular y </a:t>
            </a:r>
            <a:r>
              <a:rPr lang="en-US" sz="2400" dirty="0" err="1">
                <a:latin typeface="Arial" charset="0"/>
              </a:rPr>
              <a:t>coclear</a:t>
            </a:r>
            <a:r>
              <a:rPr lang="en-US" sz="2400" dirty="0">
                <a:latin typeface="Arial" charset="0"/>
              </a:rPr>
              <a:t> del pons y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2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9226" descr="figure_14_25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"/>
          <a:stretch>
            <a:fillRect/>
          </a:stretch>
        </p:blipFill>
        <p:spPr bwMode="auto">
          <a:xfrm>
            <a:off x="397934" y="1282701"/>
            <a:ext cx="1139613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6118" y="10695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14-25 The </a:t>
            </a:r>
            <a:r>
              <a:rPr lang="en-US" sz="2400" b="1" dirty="0" err="1">
                <a:latin typeface="Arial" charset="0"/>
              </a:rPr>
              <a:t>Vestibulocochlear</a:t>
            </a:r>
            <a:r>
              <a:rPr lang="en-US" sz="2400" b="1" dirty="0">
                <a:latin typeface="Arial" charset="0"/>
              </a:rPr>
              <a:t> Nerve.</a:t>
            </a:r>
          </a:p>
        </p:txBody>
      </p:sp>
      <p:cxnSp>
        <p:nvCxnSpPr>
          <p:cNvPr id="76803" name="Straight Connector 3"/>
          <p:cNvCxnSpPr>
            <a:cxnSpLocks noChangeShapeType="1"/>
          </p:cNvCxnSpPr>
          <p:nvPr/>
        </p:nvCxnSpPr>
        <p:spPr bwMode="auto">
          <a:xfrm>
            <a:off x="1701801" y="1643064"/>
            <a:ext cx="14817" cy="979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4" name="Straight Connector 5"/>
          <p:cNvCxnSpPr>
            <a:cxnSpLocks noChangeShapeType="1"/>
          </p:cNvCxnSpPr>
          <p:nvPr/>
        </p:nvCxnSpPr>
        <p:spPr bwMode="auto">
          <a:xfrm flipV="1">
            <a:off x="2161118" y="4302126"/>
            <a:ext cx="6349" cy="931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5" name="Straight Connector 7"/>
          <p:cNvCxnSpPr>
            <a:cxnSpLocks noChangeShapeType="1"/>
          </p:cNvCxnSpPr>
          <p:nvPr/>
        </p:nvCxnSpPr>
        <p:spPr bwMode="auto">
          <a:xfrm flipV="1">
            <a:off x="4042833" y="4865688"/>
            <a:ext cx="846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6" name="Straight Connector 9"/>
          <p:cNvCxnSpPr>
            <a:cxnSpLocks noChangeShapeType="1"/>
          </p:cNvCxnSpPr>
          <p:nvPr/>
        </p:nvCxnSpPr>
        <p:spPr bwMode="auto">
          <a:xfrm flipV="1">
            <a:off x="5547784" y="4540250"/>
            <a:ext cx="6349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7" name="Straight Connector 11"/>
          <p:cNvCxnSpPr>
            <a:cxnSpLocks noChangeShapeType="1"/>
          </p:cNvCxnSpPr>
          <p:nvPr/>
        </p:nvCxnSpPr>
        <p:spPr bwMode="auto">
          <a:xfrm flipV="1">
            <a:off x="7018867" y="3032126"/>
            <a:ext cx="8467" cy="2195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8" name="Straight Connector 13"/>
          <p:cNvCxnSpPr>
            <a:cxnSpLocks noChangeShapeType="1"/>
          </p:cNvCxnSpPr>
          <p:nvPr/>
        </p:nvCxnSpPr>
        <p:spPr bwMode="auto">
          <a:xfrm flipH="1">
            <a:off x="9662585" y="4338638"/>
            <a:ext cx="162136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9" name="Straight Connector 15"/>
          <p:cNvCxnSpPr>
            <a:cxnSpLocks noChangeShapeType="1"/>
          </p:cNvCxnSpPr>
          <p:nvPr/>
        </p:nvCxnSpPr>
        <p:spPr bwMode="auto">
          <a:xfrm flipH="1">
            <a:off x="9558867" y="3929063"/>
            <a:ext cx="17018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0" name="Straight Connector 17"/>
          <p:cNvCxnSpPr>
            <a:cxnSpLocks noChangeShapeType="1"/>
          </p:cNvCxnSpPr>
          <p:nvPr/>
        </p:nvCxnSpPr>
        <p:spPr bwMode="auto">
          <a:xfrm flipH="1">
            <a:off x="10119784" y="3732213"/>
            <a:ext cx="1149349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1" name="Straight Connector 19"/>
          <p:cNvCxnSpPr>
            <a:cxnSpLocks noChangeShapeType="1"/>
          </p:cNvCxnSpPr>
          <p:nvPr/>
        </p:nvCxnSpPr>
        <p:spPr bwMode="auto">
          <a:xfrm flipH="1">
            <a:off x="9575800" y="3554413"/>
            <a:ext cx="1684867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2" name="Straight Connector 21"/>
          <p:cNvCxnSpPr>
            <a:cxnSpLocks noChangeShapeType="1"/>
          </p:cNvCxnSpPr>
          <p:nvPr/>
        </p:nvCxnSpPr>
        <p:spPr bwMode="auto">
          <a:xfrm flipH="1">
            <a:off x="9819217" y="3252788"/>
            <a:ext cx="1456267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3" name="Straight Connector 23"/>
          <p:cNvCxnSpPr>
            <a:cxnSpLocks noChangeShapeType="1"/>
          </p:cNvCxnSpPr>
          <p:nvPr/>
        </p:nvCxnSpPr>
        <p:spPr bwMode="auto">
          <a:xfrm flipH="1">
            <a:off x="10422467" y="3055938"/>
            <a:ext cx="846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Straight Connector 25"/>
          <p:cNvCxnSpPr>
            <a:cxnSpLocks noChangeShapeType="1"/>
          </p:cNvCxnSpPr>
          <p:nvPr/>
        </p:nvCxnSpPr>
        <p:spPr bwMode="auto">
          <a:xfrm flipH="1">
            <a:off x="9241367" y="2297113"/>
            <a:ext cx="2027767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5" name="Freeform 26"/>
          <p:cNvSpPr>
            <a:spLocks/>
          </p:cNvSpPr>
          <p:nvPr/>
        </p:nvSpPr>
        <p:spPr bwMode="auto">
          <a:xfrm>
            <a:off x="8388351" y="1643064"/>
            <a:ext cx="901700" cy="1133475"/>
          </a:xfrm>
          <a:custGeom>
            <a:avLst/>
            <a:gdLst>
              <a:gd name="T0" fmla="*/ 669486 w 676564"/>
              <a:gd name="T1" fmla="*/ 0 h 1133480"/>
              <a:gd name="T2" fmla="*/ 675408 w 676564"/>
              <a:gd name="T3" fmla="*/ 136488 h 1133480"/>
              <a:gd name="T4" fmla="*/ 0 w 676564"/>
              <a:gd name="T5" fmla="*/ 1133460 h 1133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6564" h="1133480">
                <a:moveTo>
                  <a:pt x="670630" y="0"/>
                </a:moveTo>
                <a:lnTo>
                  <a:pt x="676564" y="136492"/>
                </a:lnTo>
                <a:lnTo>
                  <a:pt x="0" y="113348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816" name="Freeform 27"/>
          <p:cNvSpPr>
            <a:spLocks/>
          </p:cNvSpPr>
          <p:nvPr/>
        </p:nvSpPr>
        <p:spPr bwMode="auto">
          <a:xfrm>
            <a:off x="7518401" y="1638300"/>
            <a:ext cx="268817" cy="800100"/>
          </a:xfrm>
          <a:custGeom>
            <a:avLst/>
            <a:gdLst>
              <a:gd name="T0" fmla="*/ 201103 w 201783"/>
              <a:gd name="T1" fmla="*/ 0 h 801151"/>
              <a:gd name="T2" fmla="*/ 201103 w 201783"/>
              <a:gd name="T3" fmla="*/ 407334 h 801151"/>
              <a:gd name="T4" fmla="*/ 0 w 201783"/>
              <a:gd name="T5" fmla="*/ 796955 h 801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783" h="801151">
                <a:moveTo>
                  <a:pt x="201783" y="0"/>
                </a:moveTo>
                <a:lnTo>
                  <a:pt x="201783" y="409478"/>
                </a:lnTo>
                <a:lnTo>
                  <a:pt x="0" y="801151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76817" name="Straight Connector 29"/>
          <p:cNvCxnSpPr>
            <a:cxnSpLocks noChangeShapeType="1"/>
          </p:cNvCxnSpPr>
          <p:nvPr/>
        </p:nvCxnSpPr>
        <p:spPr bwMode="auto">
          <a:xfrm>
            <a:off x="6512984" y="1638300"/>
            <a:ext cx="14816" cy="1068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8" name="Straight Connector 9215"/>
          <p:cNvCxnSpPr>
            <a:cxnSpLocks noChangeShapeType="1"/>
          </p:cNvCxnSpPr>
          <p:nvPr/>
        </p:nvCxnSpPr>
        <p:spPr bwMode="auto">
          <a:xfrm>
            <a:off x="5024968" y="1649414"/>
            <a:ext cx="14817" cy="1241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9" name="Straight Connector 9218"/>
          <p:cNvCxnSpPr>
            <a:cxnSpLocks noChangeShapeType="1"/>
          </p:cNvCxnSpPr>
          <p:nvPr/>
        </p:nvCxnSpPr>
        <p:spPr bwMode="auto">
          <a:xfrm>
            <a:off x="3164417" y="1631951"/>
            <a:ext cx="8467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20" name="Straight Connector 9220"/>
          <p:cNvCxnSpPr>
            <a:cxnSpLocks noChangeShapeType="1"/>
          </p:cNvCxnSpPr>
          <p:nvPr/>
        </p:nvCxnSpPr>
        <p:spPr bwMode="auto">
          <a:xfrm>
            <a:off x="3162301" y="1628775"/>
            <a:ext cx="452967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21" name="Straight Connector 9222"/>
          <p:cNvCxnSpPr>
            <a:cxnSpLocks noChangeShapeType="1"/>
          </p:cNvCxnSpPr>
          <p:nvPr/>
        </p:nvCxnSpPr>
        <p:spPr bwMode="auto">
          <a:xfrm>
            <a:off x="3166533" y="1628776"/>
            <a:ext cx="999067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982133" y="1292226"/>
            <a:ext cx="14562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Tympanic cavity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(middle ear)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18833" y="1295401"/>
            <a:ext cx="1320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Semicircular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canals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373033" y="1301751"/>
            <a:ext cx="1320800" cy="309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Vestibular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branch (N VIII)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930901" y="1292226"/>
            <a:ext cx="1155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Facial nerve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(N VII), cut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035800" y="1298576"/>
            <a:ext cx="151553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Internal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acoustic meatus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8640234" y="1292226"/>
            <a:ext cx="1655233" cy="309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err="1" smtClean="0">
                <a:solidFill>
                  <a:srgbClr val="000000"/>
                </a:solidFill>
                <a:latin typeface="Arial"/>
                <a:cs typeface="Arial"/>
              </a:rPr>
              <a:t>Vestibulocochlear</a:t>
            </a: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nerve (N VIII)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11341100" y="2232026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V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10062634" y="2581276"/>
            <a:ext cx="6561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Pons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1345333" y="2987676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VI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1336867" y="3159126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VII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1341100" y="3479800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IX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1349567" y="3673476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XII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1353800" y="3867150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X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1345333" y="4279901"/>
            <a:ext cx="46566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N XI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9969500" y="3981450"/>
            <a:ext cx="94826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b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oblongata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329267" y="5235576"/>
            <a:ext cx="198966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Tympanic membrane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467101" y="5240339"/>
            <a:ext cx="131656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Auditory tube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13351" y="5232401"/>
            <a:ext cx="95673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Cochlea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021918" y="5232401"/>
            <a:ext cx="2455333" cy="155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en-US" sz="1070" dirty="0" smtClean="0">
                <a:solidFill>
                  <a:srgbClr val="000000"/>
                </a:solidFill>
                <a:latin typeface="Arial"/>
                <a:cs typeface="Arial"/>
              </a:rPr>
              <a:t>Cochlear branch (N VIII)</a:t>
            </a:r>
          </a:p>
        </p:txBody>
      </p:sp>
    </p:spTree>
    <p:extLst>
      <p:ext uri="{BB962C8B-B14F-4D97-AF65-F5344CB8AC3E}">
        <p14:creationId xmlns:p14="http://schemas.microsoft.com/office/powerpoint/2010/main" val="36233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37674" y="4178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 smtClean="0">
                <a:latin typeface="Arial" charset="0"/>
              </a:rPr>
              <a:t>Nervios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70304" y="1164724"/>
            <a:ext cx="7757696" cy="486443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2 </a:t>
            </a:r>
            <a:r>
              <a:rPr lang="en-US" dirty="0" err="1">
                <a:latin typeface="Arial" charset="0"/>
              </a:rPr>
              <a:t>Ramas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Vestibular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Origina</a:t>
            </a:r>
            <a:r>
              <a:rPr lang="en-US" sz="2400" dirty="0">
                <a:latin typeface="Arial" charset="0"/>
              </a:rPr>
              <a:t> en </a:t>
            </a:r>
            <a:r>
              <a:rPr lang="en-US" sz="2400" dirty="0" err="1">
                <a:latin typeface="Arial" charset="0"/>
              </a:rPr>
              <a:t>receptores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balance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Conecta</a:t>
            </a:r>
            <a:r>
              <a:rPr lang="en-US" sz="2400" dirty="0">
                <a:latin typeface="Arial" charset="0"/>
              </a:rPr>
              <a:t> en el </a:t>
            </a:r>
            <a:r>
              <a:rPr lang="en-US" sz="2400" b="1" dirty="0" err="1" smtClean="0">
                <a:latin typeface="Arial" charset="0"/>
              </a:rPr>
              <a:t>n</a:t>
            </a:r>
            <a:r>
              <a:rPr lang="en-US" sz="2400" b="1" dirty="0" err="1" smtClean="0">
                <a:latin typeface="Arial" charset="0"/>
              </a:rPr>
              <a:t>ú</a:t>
            </a:r>
            <a:r>
              <a:rPr lang="en-US" sz="2400" b="1" dirty="0" err="1" smtClean="0">
                <a:latin typeface="Arial" charset="0"/>
              </a:rPr>
              <a:t>cleo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vestibular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del</a:t>
            </a:r>
            <a:r>
              <a:rPr lang="en-US" sz="2400" dirty="0">
                <a:latin typeface="Arial" charset="0"/>
              </a:rPr>
              <a:t> pons y la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oblongad</a:t>
            </a:r>
            <a:r>
              <a:rPr lang="en-US" dirty="0" err="1" smtClean="0">
                <a:latin typeface="Arial" charset="0"/>
              </a:rPr>
              <a:t>a</a:t>
            </a:r>
            <a:endParaRPr lang="en-US" dirty="0" smtClean="0">
              <a:latin typeface="Arial" charset="0"/>
            </a:endParaRPr>
          </a:p>
          <a:p>
            <a:pPr marL="914400" lvl="2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 err="1">
                <a:latin typeface="Arial" charset="0"/>
              </a:rPr>
              <a:t>Coclear</a:t>
            </a: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sz="2400" dirty="0" err="1">
                <a:latin typeface="Arial" charset="0"/>
              </a:rPr>
              <a:t>Origina</a:t>
            </a:r>
            <a:r>
              <a:rPr lang="en-US" sz="2400" dirty="0">
                <a:latin typeface="Arial" charset="0"/>
              </a:rPr>
              <a:t> en </a:t>
            </a:r>
            <a:r>
              <a:rPr lang="en-US" sz="2400" dirty="0" err="1">
                <a:latin typeface="Arial" charset="0"/>
              </a:rPr>
              <a:t>recepores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audición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coclea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Conecta</a:t>
            </a:r>
            <a:r>
              <a:rPr lang="en-US" sz="2400" dirty="0">
                <a:latin typeface="Arial" charset="0"/>
              </a:rPr>
              <a:t> con el </a:t>
            </a:r>
            <a:r>
              <a:rPr lang="en-US" sz="2400" b="1" dirty="0" err="1" smtClean="0">
                <a:latin typeface="Arial" charset="0"/>
              </a:rPr>
              <a:t>n</a:t>
            </a:r>
            <a:r>
              <a:rPr lang="en-US" sz="2400" b="1" dirty="0" err="1" smtClean="0">
                <a:latin typeface="Arial" charset="0"/>
              </a:rPr>
              <a:t>ú</a:t>
            </a:r>
            <a:r>
              <a:rPr lang="en-US" sz="2400" b="1" dirty="0" err="1" smtClean="0">
                <a:latin typeface="Arial" charset="0"/>
              </a:rPr>
              <a:t>cleos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cocleares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en el pons y en la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 err="1">
                <a:latin typeface="Arial" charset="0"/>
              </a:rPr>
              <a:t>Tinitus</a:t>
            </a:r>
            <a:r>
              <a:rPr lang="en-US" sz="2400" dirty="0">
                <a:latin typeface="Arial" charset="0"/>
              </a:rPr>
              <a:t> </a:t>
            </a:r>
            <a:r>
              <a:rPr lang="mr-IN" sz="2400" dirty="0">
                <a:latin typeface="Arial" charset="0"/>
              </a:rPr>
              <a:t>–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sumbidos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sordera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>
                <a:latin typeface="Arial" charset="0"/>
              </a:rPr>
              <a:t>Vertigos </a:t>
            </a:r>
            <a:r>
              <a:rPr lang="mr-IN" sz="2400" dirty="0">
                <a:latin typeface="Arial" charset="0"/>
              </a:rPr>
              <a:t>–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sensaciones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rotación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Craniales</a:t>
            </a:r>
            <a:endParaRPr lang="en-US" dirty="0">
              <a:latin typeface="Arial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263359" y="1157205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>
                <a:latin typeface="Arial" charset="0"/>
              </a:rPr>
              <a:t>Glosofaringeales</a:t>
            </a:r>
            <a:r>
              <a:rPr lang="en-US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IX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Mixto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cabeza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cuello</a:t>
            </a:r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</a:t>
            </a:r>
          </a:p>
          <a:p>
            <a:pPr lvl="2" eaLnBrk="1" hangingPunct="1"/>
            <a:r>
              <a:rPr lang="en-US" sz="2400" i="1" dirty="0">
                <a:latin typeface="Arial" charset="0"/>
              </a:rPr>
              <a:t>Sensorial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b="1" dirty="0">
                <a:latin typeface="Arial" charset="0"/>
              </a:rPr>
              <a:t>1/3 posterior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>
                <a:latin typeface="Arial" charset="0"/>
              </a:rPr>
              <a:t>lengua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Paladar</a:t>
            </a:r>
            <a:r>
              <a:rPr lang="en-US" sz="2400" dirty="0">
                <a:latin typeface="Arial" charset="0"/>
              </a:rPr>
              <a:t> y parte de la </a:t>
            </a:r>
            <a:r>
              <a:rPr lang="en-US" sz="2400" dirty="0" err="1">
                <a:latin typeface="Arial" charset="0"/>
              </a:rPr>
              <a:t>faringe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Arterias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car</a:t>
            </a:r>
            <a:r>
              <a:rPr lang="en-US" sz="2400" dirty="0" err="1" smtClean="0">
                <a:latin typeface="Arial" charset="0"/>
              </a:rPr>
              <a:t>ó</a:t>
            </a:r>
            <a:r>
              <a:rPr lang="en-US" sz="2400" dirty="0" err="1" smtClean="0">
                <a:latin typeface="Arial" charset="0"/>
              </a:rPr>
              <a:t>tidas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mr-IN" sz="2400" dirty="0">
                <a:latin typeface="Arial" charset="0"/>
              </a:rPr>
              <a:t>–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quimioreceptores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(pCO2, pO2, pH)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presión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arterial</a:t>
            </a:r>
          </a:p>
          <a:p>
            <a:pPr lvl="2" eaLnBrk="1" hangingPunct="1"/>
            <a:r>
              <a:rPr lang="en-US" sz="2400" i="1" dirty="0" err="1">
                <a:latin typeface="Arial" charset="0"/>
              </a:rPr>
              <a:t>Motora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motor de la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7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4516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704516" y="1170572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>
                <a:latin typeface="Arial" charset="0"/>
              </a:rPr>
              <a:t>Glosofaringeales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IX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Ruta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 smtClean="0">
                <a:latin typeface="Arial" charset="0"/>
              </a:rPr>
              <a:t>For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men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yugular</a:t>
            </a:r>
            <a:r>
              <a:rPr lang="en-US" sz="2400" dirty="0">
                <a:latin typeface="Arial" charset="0"/>
              </a:rPr>
              <a:t> entre </a:t>
            </a:r>
            <a:r>
              <a:rPr lang="en-US" sz="2400" dirty="0" err="1">
                <a:latin typeface="Arial" charset="0"/>
              </a:rPr>
              <a:t>huesos</a:t>
            </a:r>
            <a:r>
              <a:rPr lang="en-US" sz="2400" dirty="0">
                <a:latin typeface="Arial" charset="0"/>
              </a:rPr>
              <a:t> occipital y temporal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Destino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i="1" dirty="0">
                <a:latin typeface="Arial" charset="0"/>
              </a:rPr>
              <a:t>Sensorial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>
                <a:latin typeface="Arial" charset="0"/>
              </a:rPr>
              <a:t>Nucleos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sensoriales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i="1" dirty="0" err="1" smtClean="0">
                <a:latin typeface="Arial" charset="0"/>
              </a:rPr>
              <a:t>Som</a:t>
            </a:r>
            <a:r>
              <a:rPr lang="en-US" sz="2400" i="1" dirty="0" err="1" smtClean="0">
                <a:latin typeface="Arial" charset="0"/>
              </a:rPr>
              <a:t>á</a:t>
            </a:r>
            <a:r>
              <a:rPr lang="en-US" sz="2400" i="1" dirty="0" err="1" smtClean="0">
                <a:latin typeface="Arial" charset="0"/>
              </a:rPr>
              <a:t>tic</a:t>
            </a:r>
            <a:r>
              <a:rPr lang="en-US" sz="2400" dirty="0" err="1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motora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Nervios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deglusión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i="1" dirty="0">
                <a:latin typeface="Arial" charset="0"/>
              </a:rPr>
              <a:t>Visceral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motora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Gl</a:t>
            </a:r>
            <a:r>
              <a:rPr lang="en-US" sz="2400" dirty="0" err="1" smtClean="0">
                <a:latin typeface="Arial" charset="0"/>
              </a:rPr>
              <a:t>á</a:t>
            </a:r>
            <a:r>
              <a:rPr lang="en-US" sz="2400" dirty="0" err="1" smtClean="0">
                <a:latin typeface="Arial" charset="0"/>
              </a:rPr>
              <a:t>ndulas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salivares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parotidas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b="1" dirty="0" err="1">
                <a:latin typeface="Arial" charset="0"/>
              </a:rPr>
              <a:t>Problemas</a:t>
            </a:r>
            <a:r>
              <a:rPr lang="en-US" sz="2400" b="1" dirty="0">
                <a:latin typeface="Arial" charset="0"/>
              </a:rPr>
              <a:t> de </a:t>
            </a:r>
            <a:r>
              <a:rPr lang="en-US" sz="2400" b="1" dirty="0" err="1">
                <a:latin typeface="Arial" charset="0"/>
              </a:rPr>
              <a:t>deglusión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b="1" dirty="0" err="1" smtClean="0">
                <a:latin typeface="Arial" charset="0"/>
              </a:rPr>
              <a:t>Problema</a:t>
            </a:r>
            <a:r>
              <a:rPr lang="en-US" sz="2400" b="1" dirty="0" smtClean="0">
                <a:latin typeface="Arial" charset="0"/>
              </a:rPr>
              <a:t> de </a:t>
            </a:r>
            <a:r>
              <a:rPr lang="en-US" sz="2400" b="1" dirty="0" err="1" smtClean="0">
                <a:latin typeface="Arial" charset="0"/>
              </a:rPr>
              <a:t>detecci</a:t>
            </a:r>
            <a:r>
              <a:rPr lang="en-US" sz="2400" b="1" dirty="0" err="1" smtClean="0">
                <a:latin typeface="Arial" charset="0"/>
              </a:rPr>
              <a:t>ó</a:t>
            </a:r>
            <a:r>
              <a:rPr lang="en-US" sz="2400" b="1" dirty="0" err="1" smtClean="0">
                <a:latin typeface="Arial" charset="0"/>
              </a:rPr>
              <a:t>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de </a:t>
            </a:r>
            <a:r>
              <a:rPr lang="en-US" sz="2400" b="1" dirty="0" err="1">
                <a:latin typeface="Arial" charset="0"/>
              </a:rPr>
              <a:t>agrio</a:t>
            </a:r>
            <a:r>
              <a:rPr lang="en-US" sz="2400" b="1" dirty="0">
                <a:latin typeface="Arial" charset="0"/>
              </a:rPr>
              <a:t> y </a:t>
            </a:r>
            <a:r>
              <a:rPr lang="en-US" sz="2400" b="1" dirty="0" err="1">
                <a:latin typeface="Arial" charset="0"/>
              </a:rPr>
              <a:t>amargo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217" descr="figure_14_2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"/>
          <a:stretch>
            <a:fillRect/>
          </a:stretch>
        </p:blipFill>
        <p:spPr bwMode="auto">
          <a:xfrm>
            <a:off x="397934" y="136525"/>
            <a:ext cx="11396133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14-26 The Glossopharyngeal Nerve.</a:t>
            </a:r>
          </a:p>
        </p:txBody>
      </p:sp>
      <p:cxnSp>
        <p:nvCxnSpPr>
          <p:cNvPr id="82947" name="Straight Connector 3"/>
          <p:cNvCxnSpPr>
            <a:cxnSpLocks noChangeShapeType="1"/>
          </p:cNvCxnSpPr>
          <p:nvPr/>
        </p:nvCxnSpPr>
        <p:spPr bwMode="auto">
          <a:xfrm>
            <a:off x="2017185" y="2819400"/>
            <a:ext cx="44323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48" name="Straight Connector 5"/>
          <p:cNvCxnSpPr>
            <a:cxnSpLocks noChangeShapeType="1"/>
          </p:cNvCxnSpPr>
          <p:nvPr/>
        </p:nvCxnSpPr>
        <p:spPr bwMode="auto">
          <a:xfrm>
            <a:off x="2029884" y="3197225"/>
            <a:ext cx="523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49" name="Straight Connector 7"/>
          <p:cNvCxnSpPr>
            <a:cxnSpLocks noChangeShapeType="1"/>
          </p:cNvCxnSpPr>
          <p:nvPr/>
        </p:nvCxnSpPr>
        <p:spPr bwMode="auto">
          <a:xfrm>
            <a:off x="2029885" y="3821113"/>
            <a:ext cx="383116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Straight Connector 9"/>
          <p:cNvCxnSpPr>
            <a:cxnSpLocks noChangeShapeType="1"/>
          </p:cNvCxnSpPr>
          <p:nvPr/>
        </p:nvCxnSpPr>
        <p:spPr bwMode="auto">
          <a:xfrm>
            <a:off x="6493934" y="6354763"/>
            <a:ext cx="7090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1" name="Straight Connector 11"/>
          <p:cNvCxnSpPr>
            <a:cxnSpLocks noChangeShapeType="1"/>
          </p:cNvCxnSpPr>
          <p:nvPr/>
        </p:nvCxnSpPr>
        <p:spPr bwMode="auto">
          <a:xfrm>
            <a:off x="6493934" y="5753100"/>
            <a:ext cx="6371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2" name="Straight Connector 13"/>
          <p:cNvCxnSpPr>
            <a:cxnSpLocks noChangeShapeType="1"/>
          </p:cNvCxnSpPr>
          <p:nvPr/>
        </p:nvCxnSpPr>
        <p:spPr bwMode="auto">
          <a:xfrm flipH="1">
            <a:off x="7154334" y="4611688"/>
            <a:ext cx="21293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3" name="Straight Connector 15"/>
          <p:cNvCxnSpPr>
            <a:cxnSpLocks noChangeShapeType="1"/>
          </p:cNvCxnSpPr>
          <p:nvPr/>
        </p:nvCxnSpPr>
        <p:spPr bwMode="auto">
          <a:xfrm flipH="1">
            <a:off x="7647518" y="4008438"/>
            <a:ext cx="1636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4" name="Straight Connector 17"/>
          <p:cNvCxnSpPr>
            <a:cxnSpLocks noChangeShapeType="1"/>
          </p:cNvCxnSpPr>
          <p:nvPr/>
        </p:nvCxnSpPr>
        <p:spPr bwMode="auto">
          <a:xfrm flipH="1">
            <a:off x="6809318" y="3627438"/>
            <a:ext cx="24743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5" name="Straight Connector 19"/>
          <p:cNvCxnSpPr>
            <a:cxnSpLocks noChangeShapeType="1"/>
          </p:cNvCxnSpPr>
          <p:nvPr/>
        </p:nvCxnSpPr>
        <p:spPr bwMode="auto">
          <a:xfrm flipH="1">
            <a:off x="6851651" y="3627438"/>
            <a:ext cx="158538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6" name="Straight Connector 21"/>
          <p:cNvCxnSpPr>
            <a:cxnSpLocks noChangeShapeType="1"/>
          </p:cNvCxnSpPr>
          <p:nvPr/>
        </p:nvCxnSpPr>
        <p:spPr bwMode="auto">
          <a:xfrm flipH="1" flipV="1">
            <a:off x="8502651" y="3019426"/>
            <a:ext cx="789516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7" name="Straight Connector 23"/>
          <p:cNvCxnSpPr>
            <a:cxnSpLocks noChangeShapeType="1"/>
          </p:cNvCxnSpPr>
          <p:nvPr/>
        </p:nvCxnSpPr>
        <p:spPr bwMode="auto">
          <a:xfrm flipH="1">
            <a:off x="7863417" y="2335213"/>
            <a:ext cx="1420283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8" name="Straight Connector 25"/>
          <p:cNvCxnSpPr>
            <a:cxnSpLocks noChangeShapeType="1"/>
          </p:cNvCxnSpPr>
          <p:nvPr/>
        </p:nvCxnSpPr>
        <p:spPr bwMode="auto">
          <a:xfrm flipH="1" flipV="1">
            <a:off x="7776634" y="2001838"/>
            <a:ext cx="14859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9" name="Straight Connector 27"/>
          <p:cNvCxnSpPr>
            <a:cxnSpLocks noChangeShapeType="1"/>
          </p:cNvCxnSpPr>
          <p:nvPr/>
        </p:nvCxnSpPr>
        <p:spPr bwMode="auto">
          <a:xfrm>
            <a:off x="6929967" y="2470150"/>
            <a:ext cx="6836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60" name="Freeform 28"/>
          <p:cNvSpPr>
            <a:spLocks/>
          </p:cNvSpPr>
          <p:nvPr/>
        </p:nvSpPr>
        <p:spPr bwMode="auto">
          <a:xfrm>
            <a:off x="6506634" y="5827713"/>
            <a:ext cx="740833" cy="209550"/>
          </a:xfrm>
          <a:custGeom>
            <a:avLst/>
            <a:gdLst>
              <a:gd name="T0" fmla="*/ 0 w 554264"/>
              <a:gd name="T1" fmla="*/ 208573 h 209877"/>
              <a:gd name="T2" fmla="*/ 173897 w 554264"/>
              <a:gd name="T3" fmla="*/ 208573 h 209877"/>
              <a:gd name="T4" fmla="*/ 559728 w 554264"/>
              <a:gd name="T5" fmla="*/ 0 h 209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264" h="209877">
                <a:moveTo>
                  <a:pt x="0" y="209877"/>
                </a:moveTo>
                <a:lnTo>
                  <a:pt x="172199" y="209877"/>
                </a:lnTo>
                <a:lnTo>
                  <a:pt x="554264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961" name="Freeform 29"/>
          <p:cNvSpPr>
            <a:spLocks/>
          </p:cNvSpPr>
          <p:nvPr/>
        </p:nvSpPr>
        <p:spPr bwMode="auto">
          <a:xfrm>
            <a:off x="7526867" y="2919413"/>
            <a:ext cx="1758951" cy="387350"/>
          </a:xfrm>
          <a:custGeom>
            <a:avLst/>
            <a:gdLst>
              <a:gd name="T0" fmla="*/ 1319801 w 1319017"/>
              <a:gd name="T1" fmla="*/ 386350 h 387684"/>
              <a:gd name="T2" fmla="*/ 294281 w 1319017"/>
              <a:gd name="T3" fmla="*/ 377469 h 387684"/>
              <a:gd name="T4" fmla="*/ 0 w 1319017"/>
              <a:gd name="T5" fmla="*/ 0 h 3876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9017" h="387684">
                <a:moveTo>
                  <a:pt x="1319017" y="387684"/>
                </a:moveTo>
                <a:lnTo>
                  <a:pt x="294105" y="378772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962" name="Freeform 30"/>
          <p:cNvSpPr>
            <a:spLocks/>
          </p:cNvSpPr>
          <p:nvPr/>
        </p:nvSpPr>
        <p:spPr bwMode="auto">
          <a:xfrm>
            <a:off x="7973484" y="2601913"/>
            <a:ext cx="1318683" cy="138112"/>
          </a:xfrm>
          <a:custGeom>
            <a:avLst/>
            <a:gdLst>
              <a:gd name="T0" fmla="*/ 988256 w 989264"/>
              <a:gd name="T1" fmla="*/ 0 h 138140"/>
              <a:gd name="T2" fmla="*/ 783481 w 989264"/>
              <a:gd name="T3" fmla="*/ 0 h 138140"/>
              <a:gd name="T4" fmla="*/ 0 w 989264"/>
              <a:gd name="T5" fmla="*/ 138028 h 13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9264" h="138140">
                <a:moveTo>
                  <a:pt x="989264" y="0"/>
                </a:moveTo>
                <a:lnTo>
                  <a:pt x="784281" y="0"/>
                </a:lnTo>
                <a:lnTo>
                  <a:pt x="0" y="13814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963" name="Freeform 9215"/>
          <p:cNvSpPr>
            <a:spLocks/>
          </p:cNvSpPr>
          <p:nvPr/>
        </p:nvSpPr>
        <p:spPr bwMode="auto">
          <a:xfrm>
            <a:off x="6944784" y="2143125"/>
            <a:ext cx="874183" cy="280988"/>
          </a:xfrm>
          <a:custGeom>
            <a:avLst/>
            <a:gdLst>
              <a:gd name="T0" fmla="*/ 0 w 655053"/>
              <a:gd name="T1" fmla="*/ 0 h 280736"/>
              <a:gd name="T2" fmla="*/ 147577 w 655053"/>
              <a:gd name="T3" fmla="*/ 0 h 280736"/>
              <a:gd name="T4" fmla="*/ 657393 w 655053"/>
              <a:gd name="T5" fmla="*/ 281745 h 280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5053" h="280736">
                <a:moveTo>
                  <a:pt x="0" y="0"/>
                </a:moveTo>
                <a:lnTo>
                  <a:pt x="147053" y="0"/>
                </a:lnTo>
                <a:lnTo>
                  <a:pt x="655053" y="28073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964" name="Text Box 31"/>
          <p:cNvSpPr txBox="1">
            <a:spLocks noChangeArrowheads="1"/>
          </p:cNvSpPr>
          <p:nvPr/>
        </p:nvSpPr>
        <p:spPr bwMode="auto">
          <a:xfrm>
            <a:off x="7490885" y="1731964"/>
            <a:ext cx="10202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Pons</a:t>
            </a:r>
          </a:p>
        </p:txBody>
      </p:sp>
      <p:sp>
        <p:nvSpPr>
          <p:cNvPr id="82965" name="Text Box 31"/>
          <p:cNvSpPr txBox="1">
            <a:spLocks noChangeArrowheads="1"/>
          </p:cNvSpPr>
          <p:nvPr/>
        </p:nvSpPr>
        <p:spPr bwMode="auto">
          <a:xfrm>
            <a:off x="6466418" y="2058989"/>
            <a:ext cx="10202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N VII</a:t>
            </a:r>
          </a:p>
        </p:txBody>
      </p:sp>
      <p:sp>
        <p:nvSpPr>
          <p:cNvPr id="82966" name="Text Box 31"/>
          <p:cNvSpPr txBox="1">
            <a:spLocks noChangeArrowheads="1"/>
          </p:cNvSpPr>
          <p:nvPr/>
        </p:nvSpPr>
        <p:spPr bwMode="auto">
          <a:xfrm>
            <a:off x="6512985" y="2382839"/>
            <a:ext cx="10202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N VI</a:t>
            </a:r>
          </a:p>
        </p:txBody>
      </p:sp>
      <p:sp>
        <p:nvSpPr>
          <p:cNvPr id="82967" name="Text Box 31"/>
          <p:cNvSpPr txBox="1">
            <a:spLocks noChangeArrowheads="1"/>
          </p:cNvSpPr>
          <p:nvPr/>
        </p:nvSpPr>
        <p:spPr bwMode="auto">
          <a:xfrm>
            <a:off x="9370485" y="1919289"/>
            <a:ext cx="10202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N V</a:t>
            </a:r>
          </a:p>
        </p:txBody>
      </p:sp>
      <p:sp>
        <p:nvSpPr>
          <p:cNvPr id="82968" name="Text Box 31"/>
          <p:cNvSpPr txBox="1">
            <a:spLocks noChangeArrowheads="1"/>
          </p:cNvSpPr>
          <p:nvPr/>
        </p:nvSpPr>
        <p:spPr bwMode="auto">
          <a:xfrm>
            <a:off x="9378952" y="2246314"/>
            <a:ext cx="1020233" cy="16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N VIII</a:t>
            </a:r>
          </a:p>
        </p:txBody>
      </p:sp>
      <p:sp>
        <p:nvSpPr>
          <p:cNvPr id="82969" name="Text Box 31"/>
          <p:cNvSpPr txBox="1">
            <a:spLocks noChangeArrowheads="1"/>
          </p:cNvSpPr>
          <p:nvPr/>
        </p:nvSpPr>
        <p:spPr bwMode="auto">
          <a:xfrm>
            <a:off x="9370484" y="2525714"/>
            <a:ext cx="1733549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Glossopharyngeal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nerve (N IX)</a:t>
            </a:r>
          </a:p>
        </p:txBody>
      </p:sp>
      <p:sp>
        <p:nvSpPr>
          <p:cNvPr id="82970" name="Text Box 31"/>
          <p:cNvSpPr txBox="1">
            <a:spLocks noChangeArrowheads="1"/>
          </p:cNvSpPr>
          <p:nvPr/>
        </p:nvSpPr>
        <p:spPr bwMode="auto">
          <a:xfrm>
            <a:off x="9370484" y="2947989"/>
            <a:ext cx="1733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Medulla oblongata</a:t>
            </a:r>
          </a:p>
        </p:txBody>
      </p:sp>
      <p:sp>
        <p:nvSpPr>
          <p:cNvPr id="82971" name="Text Box 31"/>
          <p:cNvSpPr txBox="1">
            <a:spLocks noChangeArrowheads="1"/>
          </p:cNvSpPr>
          <p:nvPr/>
        </p:nvSpPr>
        <p:spPr bwMode="auto">
          <a:xfrm>
            <a:off x="9370485" y="3221039"/>
            <a:ext cx="2618316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Superior (jugular) ganglion</a:t>
            </a:r>
          </a:p>
        </p:txBody>
      </p:sp>
      <p:sp>
        <p:nvSpPr>
          <p:cNvPr id="82972" name="Text Box 31"/>
          <p:cNvSpPr txBox="1">
            <a:spLocks noChangeArrowheads="1"/>
          </p:cNvSpPr>
          <p:nvPr/>
        </p:nvSpPr>
        <p:spPr bwMode="auto">
          <a:xfrm>
            <a:off x="9370485" y="3525839"/>
            <a:ext cx="2618316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Pharyngeal branches</a:t>
            </a:r>
          </a:p>
        </p:txBody>
      </p:sp>
      <p:sp>
        <p:nvSpPr>
          <p:cNvPr id="82973" name="Text Box 31"/>
          <p:cNvSpPr txBox="1">
            <a:spLocks noChangeArrowheads="1"/>
          </p:cNvSpPr>
          <p:nvPr/>
        </p:nvSpPr>
        <p:spPr bwMode="auto">
          <a:xfrm>
            <a:off x="9370485" y="3916364"/>
            <a:ext cx="2618316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Parotid salivary gland</a:t>
            </a:r>
          </a:p>
        </p:txBody>
      </p:sp>
      <p:sp>
        <p:nvSpPr>
          <p:cNvPr id="82974" name="Text Box 31"/>
          <p:cNvSpPr txBox="1">
            <a:spLocks noChangeArrowheads="1"/>
          </p:cNvSpPr>
          <p:nvPr/>
        </p:nvSpPr>
        <p:spPr bwMode="auto">
          <a:xfrm>
            <a:off x="9376834" y="4519614"/>
            <a:ext cx="261831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Carotid sinus branch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5181600" y="5653088"/>
            <a:ext cx="1238251" cy="169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Carotid body</a:t>
            </a:r>
          </a:p>
        </p:txBody>
      </p:sp>
      <p:sp>
        <p:nvSpPr>
          <p:cNvPr id="82976" name="Text Box 31"/>
          <p:cNvSpPr txBox="1">
            <a:spLocks noChangeArrowheads="1"/>
          </p:cNvSpPr>
          <p:nvPr/>
        </p:nvSpPr>
        <p:spPr bwMode="auto">
          <a:xfrm>
            <a:off x="4891617" y="5934076"/>
            <a:ext cx="1532467" cy="169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Carotid sinus</a:t>
            </a:r>
          </a:p>
        </p:txBody>
      </p:sp>
      <p:sp>
        <p:nvSpPr>
          <p:cNvPr id="82977" name="Text Box 31"/>
          <p:cNvSpPr txBox="1">
            <a:spLocks noChangeArrowheads="1"/>
          </p:cNvSpPr>
          <p:nvPr/>
        </p:nvSpPr>
        <p:spPr bwMode="auto">
          <a:xfrm>
            <a:off x="4040718" y="6256339"/>
            <a:ext cx="23812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Common carotid artery</a:t>
            </a:r>
          </a:p>
        </p:txBody>
      </p:sp>
      <p:sp>
        <p:nvSpPr>
          <p:cNvPr id="82978" name="Text Box 31"/>
          <p:cNvSpPr txBox="1">
            <a:spLocks noChangeArrowheads="1"/>
          </p:cNvSpPr>
          <p:nvPr/>
        </p:nvSpPr>
        <p:spPr bwMode="auto">
          <a:xfrm>
            <a:off x="613833" y="2727326"/>
            <a:ext cx="1356784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Otic ganglion</a:t>
            </a:r>
          </a:p>
        </p:txBody>
      </p:sp>
      <p:sp>
        <p:nvSpPr>
          <p:cNvPr id="82979" name="Text Box 31"/>
          <p:cNvSpPr txBox="1">
            <a:spLocks noChangeArrowheads="1"/>
          </p:cNvSpPr>
          <p:nvPr/>
        </p:nvSpPr>
        <p:spPr bwMode="auto">
          <a:xfrm>
            <a:off x="220134" y="3089276"/>
            <a:ext cx="174836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Inferior (petrosal)</a:t>
            </a:r>
            <a:br>
              <a:rPr lang="en-US" sz="1100">
                <a:solidFill>
                  <a:srgbClr val="000000"/>
                </a:solidFill>
                <a:cs typeface="Arial" charset="0"/>
              </a:rPr>
            </a:br>
            <a:r>
              <a:rPr lang="en-US" sz="1100">
                <a:solidFill>
                  <a:srgbClr val="000000"/>
                </a:solidFill>
                <a:cs typeface="Arial" charset="0"/>
              </a:rPr>
              <a:t>ganglion</a:t>
            </a:r>
          </a:p>
        </p:txBody>
      </p:sp>
      <p:sp>
        <p:nvSpPr>
          <p:cNvPr id="82980" name="Text Box 31"/>
          <p:cNvSpPr txBox="1">
            <a:spLocks noChangeArrowheads="1"/>
          </p:cNvSpPr>
          <p:nvPr/>
        </p:nvSpPr>
        <p:spPr bwMode="auto">
          <a:xfrm>
            <a:off x="220134" y="3714751"/>
            <a:ext cx="17483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Lingual branch</a:t>
            </a:r>
          </a:p>
        </p:txBody>
      </p:sp>
    </p:spTree>
    <p:extLst>
      <p:ext uri="{BB962C8B-B14F-4D97-AF65-F5344CB8AC3E}">
        <p14:creationId xmlns:p14="http://schemas.microsoft.com/office/powerpoint/2010/main" val="24765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428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55032"/>
            <a:ext cx="11582400" cy="49593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Vagos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X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Función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Mixto</a:t>
            </a:r>
            <a:r>
              <a:rPr lang="en-US" sz="2400" dirty="0">
                <a:latin typeface="Arial" charset="0"/>
              </a:rPr>
              <a:t> (sensorial y motor)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Distribución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amplia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torax</a:t>
            </a:r>
            <a:r>
              <a:rPr lang="en-US" sz="2400" dirty="0">
                <a:latin typeface="Arial" charset="0"/>
              </a:rPr>
              <a:t> y abdome</a:t>
            </a:r>
            <a:r>
              <a:rPr lang="en-US" dirty="0">
                <a:latin typeface="Arial" charset="0"/>
              </a:rPr>
              <a:t>n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Origenes</a:t>
            </a:r>
            <a:r>
              <a:rPr lang="en-US" dirty="0">
                <a:latin typeface="Arial" charset="0"/>
              </a:rPr>
              <a:t>:</a:t>
            </a:r>
          </a:p>
          <a:p>
            <a:pPr lvl="2" eaLnBrk="1" hangingPunct="1"/>
            <a:r>
              <a:rPr lang="en-US" sz="2400" i="1" dirty="0">
                <a:latin typeface="Arial" charset="0"/>
              </a:rPr>
              <a:t>Sensorial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>
                <a:latin typeface="Arial" charset="0"/>
              </a:rPr>
              <a:t>Faringe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Meato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acústico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oreja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o</a:t>
            </a:r>
            <a:r>
              <a:rPr lang="en-US" sz="2400" dirty="0" err="1" smtClean="0">
                <a:latin typeface="Arial" charset="0"/>
              </a:rPr>
              <a:t>í</a:t>
            </a:r>
            <a:r>
              <a:rPr lang="en-US" sz="2400" dirty="0" err="1" smtClean="0">
                <a:latin typeface="Arial" charset="0"/>
              </a:rPr>
              <a:t>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externo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Diafragma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>
                <a:latin typeface="Arial" charset="0"/>
              </a:rPr>
              <a:t>Organos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viscerales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torax</a:t>
            </a:r>
            <a:r>
              <a:rPr lang="en-US" sz="2400" dirty="0">
                <a:latin typeface="Arial" charset="0"/>
              </a:rPr>
              <a:t> y abdomen</a:t>
            </a:r>
          </a:p>
          <a:p>
            <a:pPr lvl="2" eaLnBrk="1" hangingPunct="1"/>
            <a:r>
              <a:rPr lang="en-US" sz="2400" i="1" dirty="0" err="1">
                <a:latin typeface="Arial" charset="0"/>
              </a:rPr>
              <a:t>Motora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>
                <a:latin typeface="Arial" charset="0"/>
              </a:rPr>
              <a:t>Núcleos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motores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>
                <a:latin typeface="Arial" charset="0"/>
              </a:rPr>
              <a:t>médula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9217" descr="figure_14_27_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>
            <a:fillRect/>
          </a:stretch>
        </p:blipFill>
        <p:spPr bwMode="auto">
          <a:xfrm>
            <a:off x="397934" y="1295401"/>
            <a:ext cx="1139613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14-27 The </a:t>
            </a:r>
            <a:r>
              <a:rPr lang="en-US" sz="2400" b="1" dirty="0" err="1">
                <a:latin typeface="Arial" charset="0"/>
              </a:rPr>
              <a:t>Vagus</a:t>
            </a:r>
            <a:r>
              <a:rPr lang="en-US" sz="2400" b="1" dirty="0">
                <a:latin typeface="Arial" charset="0"/>
              </a:rPr>
              <a:t> Nerve (Part 1 of 2).</a:t>
            </a:r>
          </a:p>
        </p:txBody>
      </p:sp>
      <p:cxnSp>
        <p:nvCxnSpPr>
          <p:cNvPr id="89091" name="Straight Connector 3"/>
          <p:cNvCxnSpPr>
            <a:cxnSpLocks noChangeShapeType="1"/>
          </p:cNvCxnSpPr>
          <p:nvPr/>
        </p:nvCxnSpPr>
        <p:spPr bwMode="auto">
          <a:xfrm>
            <a:off x="5704418" y="1766888"/>
            <a:ext cx="12700" cy="128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2" name="Straight Connector 5"/>
          <p:cNvCxnSpPr>
            <a:cxnSpLocks noChangeShapeType="1"/>
          </p:cNvCxnSpPr>
          <p:nvPr/>
        </p:nvCxnSpPr>
        <p:spPr bwMode="auto">
          <a:xfrm>
            <a:off x="1909234" y="4878388"/>
            <a:ext cx="13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3" name="Straight Connector 7"/>
          <p:cNvCxnSpPr>
            <a:cxnSpLocks noChangeShapeType="1"/>
          </p:cNvCxnSpPr>
          <p:nvPr/>
        </p:nvCxnSpPr>
        <p:spPr bwMode="auto">
          <a:xfrm flipH="1">
            <a:off x="8303685" y="3552825"/>
            <a:ext cx="15176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4" name="Straight Connector 9"/>
          <p:cNvCxnSpPr>
            <a:cxnSpLocks noChangeShapeType="1"/>
          </p:cNvCxnSpPr>
          <p:nvPr/>
        </p:nvCxnSpPr>
        <p:spPr bwMode="auto">
          <a:xfrm>
            <a:off x="7509934" y="3862388"/>
            <a:ext cx="4995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5" name="Straight Connector 11"/>
          <p:cNvCxnSpPr>
            <a:cxnSpLocks noChangeShapeType="1"/>
          </p:cNvCxnSpPr>
          <p:nvPr/>
        </p:nvCxnSpPr>
        <p:spPr bwMode="auto">
          <a:xfrm flipH="1" flipV="1">
            <a:off x="7666567" y="4105276"/>
            <a:ext cx="1725084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6" name="Straight Connector 13"/>
          <p:cNvCxnSpPr>
            <a:cxnSpLocks noChangeShapeType="1"/>
          </p:cNvCxnSpPr>
          <p:nvPr/>
        </p:nvCxnSpPr>
        <p:spPr bwMode="auto">
          <a:xfrm flipH="1">
            <a:off x="7586134" y="4433888"/>
            <a:ext cx="1805517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097" name="Freeform 14"/>
          <p:cNvSpPr>
            <a:spLocks/>
          </p:cNvSpPr>
          <p:nvPr/>
        </p:nvSpPr>
        <p:spPr bwMode="auto">
          <a:xfrm>
            <a:off x="8671985" y="2868614"/>
            <a:ext cx="1145116" cy="261937"/>
          </a:xfrm>
          <a:custGeom>
            <a:avLst/>
            <a:gdLst>
              <a:gd name="T0" fmla="*/ 862623 w 857579"/>
              <a:gd name="T1" fmla="*/ 0 h 262440"/>
              <a:gd name="T2" fmla="*/ 716495 w 857579"/>
              <a:gd name="T3" fmla="*/ 0 h 262440"/>
              <a:gd name="T4" fmla="*/ 0 w 857579"/>
              <a:gd name="T5" fmla="*/ 260434 h 26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579" h="262440">
                <a:moveTo>
                  <a:pt x="857579" y="0"/>
                </a:moveTo>
                <a:lnTo>
                  <a:pt x="712306" y="0"/>
                </a:lnTo>
                <a:lnTo>
                  <a:pt x="0" y="26244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098" name="Freeform 16"/>
          <p:cNvSpPr>
            <a:spLocks/>
          </p:cNvSpPr>
          <p:nvPr/>
        </p:nvSpPr>
        <p:spPr bwMode="auto">
          <a:xfrm>
            <a:off x="8045451" y="3149601"/>
            <a:ext cx="1801283" cy="398463"/>
          </a:xfrm>
          <a:custGeom>
            <a:avLst/>
            <a:gdLst>
              <a:gd name="T0" fmla="*/ 8321841 w 857579"/>
              <a:gd name="T1" fmla="*/ 0 h 262440"/>
              <a:gd name="T2" fmla="*/ 6912134 w 857579"/>
              <a:gd name="T3" fmla="*/ 0 h 262440"/>
              <a:gd name="T4" fmla="*/ 0 w 857579"/>
              <a:gd name="T5" fmla="*/ 2116866 h 262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579" h="262440">
                <a:moveTo>
                  <a:pt x="857579" y="0"/>
                </a:moveTo>
                <a:lnTo>
                  <a:pt x="712306" y="0"/>
                </a:lnTo>
                <a:lnTo>
                  <a:pt x="0" y="26244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099" name="Freeform 15"/>
          <p:cNvSpPr>
            <a:spLocks/>
          </p:cNvSpPr>
          <p:nvPr/>
        </p:nvSpPr>
        <p:spPr bwMode="auto">
          <a:xfrm>
            <a:off x="3644901" y="4781551"/>
            <a:ext cx="749300" cy="250825"/>
          </a:xfrm>
          <a:custGeom>
            <a:avLst/>
            <a:gdLst>
              <a:gd name="T0" fmla="*/ 0 w 561975"/>
              <a:gd name="T1" fmla="*/ 244475 h 250825"/>
              <a:gd name="T2" fmla="*/ 82550 w 561975"/>
              <a:gd name="T3" fmla="*/ 250825 h 250825"/>
              <a:gd name="T4" fmla="*/ 561975 w 561975"/>
              <a:gd name="T5" fmla="*/ 0 h 2508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975" h="250825">
                <a:moveTo>
                  <a:pt x="0" y="244475"/>
                </a:moveTo>
                <a:lnTo>
                  <a:pt x="82550" y="250825"/>
                </a:lnTo>
                <a:lnTo>
                  <a:pt x="561975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100" name="Freeform 18"/>
          <p:cNvSpPr>
            <a:spLocks/>
          </p:cNvSpPr>
          <p:nvPr/>
        </p:nvSpPr>
        <p:spPr bwMode="auto">
          <a:xfrm>
            <a:off x="3649133" y="4460876"/>
            <a:ext cx="719667" cy="250825"/>
          </a:xfrm>
          <a:custGeom>
            <a:avLst/>
            <a:gdLst>
              <a:gd name="T0" fmla="*/ 0 w 561975"/>
              <a:gd name="T1" fmla="*/ 244475 h 250825"/>
              <a:gd name="T2" fmla="*/ 67467 w 561975"/>
              <a:gd name="T3" fmla="*/ 250825 h 250825"/>
              <a:gd name="T4" fmla="*/ 459298 w 561975"/>
              <a:gd name="T5" fmla="*/ 0 h 2508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975" h="250825">
                <a:moveTo>
                  <a:pt x="0" y="244475"/>
                </a:moveTo>
                <a:lnTo>
                  <a:pt x="82550" y="250825"/>
                </a:lnTo>
                <a:lnTo>
                  <a:pt x="561975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101" name="Freeform 17"/>
          <p:cNvSpPr>
            <a:spLocks/>
          </p:cNvSpPr>
          <p:nvPr/>
        </p:nvSpPr>
        <p:spPr bwMode="auto">
          <a:xfrm>
            <a:off x="2023534" y="4603751"/>
            <a:ext cx="105833" cy="536575"/>
          </a:xfrm>
          <a:custGeom>
            <a:avLst/>
            <a:gdLst>
              <a:gd name="T0" fmla="*/ 79375 w 79375"/>
              <a:gd name="T1" fmla="*/ 0 h 536575"/>
              <a:gd name="T2" fmla="*/ 9525 w 79375"/>
              <a:gd name="T3" fmla="*/ 0 h 536575"/>
              <a:gd name="T4" fmla="*/ 0 w 79375"/>
              <a:gd name="T5" fmla="*/ 536575 h 536575"/>
              <a:gd name="T6" fmla="*/ 73025 w 79375"/>
              <a:gd name="T7" fmla="*/ 536575 h 536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375" h="536575">
                <a:moveTo>
                  <a:pt x="79375" y="0"/>
                </a:moveTo>
                <a:lnTo>
                  <a:pt x="9525" y="0"/>
                </a:lnTo>
                <a:lnTo>
                  <a:pt x="0" y="536575"/>
                </a:lnTo>
                <a:lnTo>
                  <a:pt x="73025" y="536575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102" name="Freeform 19"/>
          <p:cNvSpPr>
            <a:spLocks/>
          </p:cNvSpPr>
          <p:nvPr/>
        </p:nvSpPr>
        <p:spPr bwMode="auto">
          <a:xfrm>
            <a:off x="4318000" y="1762126"/>
            <a:ext cx="814917" cy="1738313"/>
          </a:xfrm>
          <a:custGeom>
            <a:avLst/>
            <a:gdLst>
              <a:gd name="T0" fmla="*/ 4950 w 610379"/>
              <a:gd name="T1" fmla="*/ 0 h 1737573"/>
              <a:gd name="T2" fmla="*/ 0 w 610379"/>
              <a:gd name="T3" fmla="*/ 473346 h 1737573"/>
              <a:gd name="T4" fmla="*/ 613621 w 610379"/>
              <a:gd name="T5" fmla="*/ 1740535 h 17375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0379" h="1737573">
                <a:moveTo>
                  <a:pt x="4922" y="0"/>
                </a:moveTo>
                <a:cubicBezTo>
                  <a:pt x="3281" y="157514"/>
                  <a:pt x="1641" y="315027"/>
                  <a:pt x="0" y="472541"/>
                </a:cubicBezTo>
                <a:lnTo>
                  <a:pt x="610379" y="173757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011584" y="1822451"/>
            <a:ext cx="1022349" cy="1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Pons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9912351" y="2792414"/>
            <a:ext cx="1584491" cy="1703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Medulla oblongata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9912351" y="3065464"/>
            <a:ext cx="17229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Auricular branch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to external ear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9912351" y="3467100"/>
            <a:ext cx="1892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Superior ganglion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14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 nerve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9491134" y="4013201"/>
            <a:ext cx="2216151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Pharyngeal branch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9482667" y="4348164"/>
            <a:ext cx="2476500" cy="1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Superior laryngeal nerve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00185" y="3757614"/>
            <a:ext cx="17208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Inferior ganglion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14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 nerve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084234" y="1370014"/>
            <a:ext cx="1259417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 nerve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(N X)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89351" y="1363664"/>
            <a:ext cx="126153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Pharyngeal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082800" y="4614863"/>
            <a:ext cx="150706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Internal branch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993901" y="4930776"/>
            <a:ext cx="160443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External branch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29117" y="4773614"/>
            <a:ext cx="172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320"/>
              </a:lnSpc>
              <a:tabLst>
                <a:tab pos="76200" algn="l"/>
              </a:tabLst>
              <a:defRPr/>
            </a:pP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  <a:b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40" dirty="0" smtClean="0">
                <a:solidFill>
                  <a:srgbClr val="000000"/>
                </a:solidFill>
                <a:latin typeface="Arial"/>
                <a:cs typeface="Arial"/>
              </a:rPr>
              <a:t>laryngeal nerve</a:t>
            </a:r>
          </a:p>
        </p:txBody>
      </p:sp>
    </p:spTree>
    <p:extLst>
      <p:ext uri="{BB962C8B-B14F-4D97-AF65-F5344CB8AC3E}">
        <p14:creationId xmlns:p14="http://schemas.microsoft.com/office/powerpoint/2010/main" val="208835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919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270040" y="1177752"/>
            <a:ext cx="10959434" cy="4959350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</a:rPr>
              <a:t>Vagos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X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Vias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Foramen </a:t>
            </a:r>
            <a:r>
              <a:rPr lang="en-US" sz="2400" dirty="0" err="1">
                <a:latin typeface="Arial" charset="0"/>
              </a:rPr>
              <a:t>yugular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>
                <a:latin typeface="Arial" charset="0"/>
              </a:rPr>
              <a:t>Entre occipital y tempora</a:t>
            </a:r>
            <a:r>
              <a:rPr lang="en-US" dirty="0">
                <a:latin typeface="Arial" charset="0"/>
              </a:rPr>
              <a:t>l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Destino</a:t>
            </a:r>
            <a:r>
              <a:rPr lang="en-US" dirty="0">
                <a:latin typeface="Arial" charset="0"/>
              </a:rPr>
              <a:t>:</a:t>
            </a:r>
          </a:p>
          <a:p>
            <a:pPr lvl="2" eaLnBrk="1" hangingPunct="1"/>
            <a:r>
              <a:rPr lang="en-US" sz="2400" i="1" dirty="0">
                <a:latin typeface="Arial" charset="0"/>
              </a:rPr>
              <a:t>Sensorial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cleos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sensoriales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centros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aut</a:t>
            </a:r>
            <a:r>
              <a:rPr lang="en-US" sz="2400" dirty="0" err="1" smtClean="0">
                <a:latin typeface="Arial" charset="0"/>
              </a:rPr>
              <a:t>ó</a:t>
            </a:r>
            <a:r>
              <a:rPr lang="en-US" sz="2400" dirty="0" err="1" smtClean="0">
                <a:latin typeface="Arial" charset="0"/>
              </a:rPr>
              <a:t>nomos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la </a:t>
            </a:r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dula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oblongada</a:t>
            </a:r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Visceral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motora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paladar</a:t>
            </a:r>
            <a:r>
              <a:rPr lang="en-US" sz="2400" dirty="0">
                <a:latin typeface="Arial" charset="0"/>
              </a:rPr>
              <a:t> y </a:t>
            </a:r>
            <a:r>
              <a:rPr lang="en-US" sz="2400" dirty="0" err="1">
                <a:latin typeface="Arial" charset="0"/>
              </a:rPr>
              <a:t>faringe</a:t>
            </a:r>
            <a:endParaRPr lang="en-US" sz="2400" dirty="0">
              <a:latin typeface="Arial" charset="0"/>
            </a:endParaRPr>
          </a:p>
          <a:p>
            <a:pPr lvl="3" eaLnBrk="1" hangingPunct="1"/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digestivos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respiratorios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cardiovasculares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en </a:t>
            </a:r>
            <a:r>
              <a:rPr lang="en-US" sz="2400" dirty="0" err="1">
                <a:latin typeface="Arial" charset="0"/>
              </a:rPr>
              <a:t>torax</a:t>
            </a:r>
            <a:r>
              <a:rPr lang="en-US" sz="2400" dirty="0">
                <a:latin typeface="Arial" charset="0"/>
              </a:rPr>
              <a:t> y abdomen</a:t>
            </a: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9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0" descr="figure_14_27_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>
            <a:fillRect/>
          </a:stretch>
        </p:blipFill>
        <p:spPr bwMode="auto">
          <a:xfrm>
            <a:off x="3100918" y="217489"/>
            <a:ext cx="5990167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14-27 The </a:t>
            </a:r>
            <a:r>
              <a:rPr lang="en-US" sz="2400" b="1" dirty="0" err="1">
                <a:latin typeface="Arial" charset="0"/>
              </a:rPr>
              <a:t>Vagus</a:t>
            </a:r>
            <a:r>
              <a:rPr lang="en-US" sz="2400" b="1" dirty="0">
                <a:latin typeface="Arial" charset="0"/>
              </a:rPr>
              <a:t> Nerve (Part 2 of 2).</a:t>
            </a:r>
          </a:p>
        </p:txBody>
      </p:sp>
      <p:cxnSp>
        <p:nvCxnSpPr>
          <p:cNvPr id="91139" name="Straight Connector 3"/>
          <p:cNvCxnSpPr>
            <a:cxnSpLocks noChangeShapeType="1"/>
          </p:cNvCxnSpPr>
          <p:nvPr/>
        </p:nvCxnSpPr>
        <p:spPr bwMode="auto">
          <a:xfrm>
            <a:off x="5122333" y="446088"/>
            <a:ext cx="66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0" name="Straight Connector 5"/>
          <p:cNvCxnSpPr>
            <a:cxnSpLocks noChangeShapeType="1"/>
          </p:cNvCxnSpPr>
          <p:nvPr/>
        </p:nvCxnSpPr>
        <p:spPr bwMode="auto">
          <a:xfrm flipH="1">
            <a:off x="6409267" y="442913"/>
            <a:ext cx="11133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1" name="Straight Connector 7"/>
          <p:cNvCxnSpPr>
            <a:cxnSpLocks noChangeShapeType="1"/>
          </p:cNvCxnSpPr>
          <p:nvPr/>
        </p:nvCxnSpPr>
        <p:spPr bwMode="auto">
          <a:xfrm flipH="1">
            <a:off x="6206067" y="442914"/>
            <a:ext cx="1113367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42" name="Freeform 8"/>
          <p:cNvSpPr>
            <a:spLocks/>
          </p:cNvSpPr>
          <p:nvPr/>
        </p:nvSpPr>
        <p:spPr bwMode="auto">
          <a:xfrm>
            <a:off x="6032501" y="785813"/>
            <a:ext cx="1485900" cy="876300"/>
          </a:xfrm>
          <a:custGeom>
            <a:avLst/>
            <a:gdLst>
              <a:gd name="T0" fmla="*/ 1114425 w 1114425"/>
              <a:gd name="T1" fmla="*/ 0 h 876300"/>
              <a:gd name="T2" fmla="*/ 1016000 w 1114425"/>
              <a:gd name="T3" fmla="*/ 0 h 876300"/>
              <a:gd name="T4" fmla="*/ 0 w 1114425"/>
              <a:gd name="T5" fmla="*/ 876300 h 8763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4425" h="876300">
                <a:moveTo>
                  <a:pt x="1114425" y="0"/>
                </a:moveTo>
                <a:lnTo>
                  <a:pt x="1016000" y="0"/>
                </a:lnTo>
                <a:lnTo>
                  <a:pt x="0" y="87630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3" name="Freeform 9"/>
          <p:cNvSpPr>
            <a:spLocks/>
          </p:cNvSpPr>
          <p:nvPr/>
        </p:nvSpPr>
        <p:spPr bwMode="auto">
          <a:xfrm>
            <a:off x="5854701" y="3884613"/>
            <a:ext cx="2146300" cy="838200"/>
          </a:xfrm>
          <a:custGeom>
            <a:avLst/>
            <a:gdLst>
              <a:gd name="T0" fmla="*/ 1609725 w 1609725"/>
              <a:gd name="T1" fmla="*/ 831850 h 838200"/>
              <a:gd name="T2" fmla="*/ 1454150 w 1609725"/>
              <a:gd name="T3" fmla="*/ 838200 h 838200"/>
              <a:gd name="T4" fmla="*/ 0 w 1609725"/>
              <a:gd name="T5" fmla="*/ 0 h 838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9725" h="838200">
                <a:moveTo>
                  <a:pt x="1609725" y="831850"/>
                </a:moveTo>
                <a:lnTo>
                  <a:pt x="1454150" y="83820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91144" name="Straight Connector 11"/>
          <p:cNvCxnSpPr>
            <a:cxnSpLocks noChangeShapeType="1"/>
          </p:cNvCxnSpPr>
          <p:nvPr/>
        </p:nvCxnSpPr>
        <p:spPr bwMode="auto">
          <a:xfrm flipV="1">
            <a:off x="6244167" y="3862388"/>
            <a:ext cx="17653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5" name="Straight Connector 13"/>
          <p:cNvCxnSpPr>
            <a:cxnSpLocks noChangeShapeType="1"/>
          </p:cNvCxnSpPr>
          <p:nvPr/>
        </p:nvCxnSpPr>
        <p:spPr bwMode="auto">
          <a:xfrm>
            <a:off x="7700434" y="4376738"/>
            <a:ext cx="3090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6" name="Straight Connector 15"/>
          <p:cNvCxnSpPr>
            <a:cxnSpLocks noChangeShapeType="1"/>
          </p:cNvCxnSpPr>
          <p:nvPr/>
        </p:nvCxnSpPr>
        <p:spPr bwMode="auto">
          <a:xfrm>
            <a:off x="5617633" y="6097589"/>
            <a:ext cx="17018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7" name="Straight Connector 17"/>
          <p:cNvCxnSpPr>
            <a:cxnSpLocks noChangeShapeType="1"/>
          </p:cNvCxnSpPr>
          <p:nvPr/>
        </p:nvCxnSpPr>
        <p:spPr bwMode="auto">
          <a:xfrm flipV="1">
            <a:off x="6629401" y="5827713"/>
            <a:ext cx="68156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8" name="Straight Connector 19"/>
          <p:cNvCxnSpPr>
            <a:cxnSpLocks noChangeShapeType="1"/>
          </p:cNvCxnSpPr>
          <p:nvPr/>
        </p:nvCxnSpPr>
        <p:spPr bwMode="auto">
          <a:xfrm>
            <a:off x="3615267" y="5634038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75568" y="377825"/>
            <a:ext cx="160443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Recurrent</a:t>
            </a:r>
            <a:b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laryngeal nerve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000501" y="2486026"/>
            <a:ext cx="8932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Right lung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10401" y="2476501"/>
            <a:ext cx="8932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573434" y="371476"/>
            <a:ext cx="1604433" cy="142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Cardiac branches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581901" y="704851"/>
            <a:ext cx="1604433" cy="14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Cardiac plexus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060267" y="3784600"/>
            <a:ext cx="960967" cy="28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b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vagal trunk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068734" y="4292601"/>
            <a:ext cx="96096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Spleen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051800" y="4641851"/>
            <a:ext cx="11345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Celiac plexus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053667" y="4470401"/>
            <a:ext cx="11345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0" y="4981576"/>
            <a:ext cx="11345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389967" y="3679826"/>
            <a:ext cx="113453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141133" y="5548313"/>
            <a:ext cx="113453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Colon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368118" y="5737226"/>
            <a:ext cx="1403349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76584" y="6029325"/>
            <a:ext cx="1403349" cy="28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16"/>
              </a:lnSpc>
              <a:tabLst>
                <a:tab pos="76200" algn="l"/>
              </a:tabLst>
              <a:defRPr/>
            </a:pPr>
            <a:r>
              <a:rPr lang="en-US" sz="930" dirty="0" err="1" smtClean="0">
                <a:solidFill>
                  <a:srgbClr val="000000"/>
                </a:solidFill>
                <a:latin typeface="Arial"/>
                <a:cs typeface="Arial"/>
              </a:rPr>
              <a:t>Hypogastric</a:t>
            </a: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3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</p:spTree>
    <p:extLst>
      <p:ext uri="{BB962C8B-B14F-4D97-AF65-F5344CB8AC3E}">
        <p14:creationId xmlns:p14="http://schemas.microsoft.com/office/powerpoint/2010/main" val="49587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1" y="822527"/>
            <a:ext cx="4023732" cy="4351338"/>
          </a:xfrm>
        </p:spPr>
        <p:txBody>
          <a:bodyPr>
            <a:normAutofit/>
          </a:bodyPr>
          <a:lstStyle/>
          <a:p>
            <a:r>
              <a:rPr lang="en-US" dirty="0"/>
              <a:t>Son parte del SNP</a:t>
            </a:r>
          </a:p>
          <a:p>
            <a:r>
              <a:rPr lang="en-US" dirty="0"/>
              <a:t>Son 12 pares</a:t>
            </a:r>
          </a:p>
          <a:p>
            <a:r>
              <a:rPr lang="en-US" dirty="0" err="1"/>
              <a:t>Inervan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cabeza</a:t>
            </a:r>
            <a:r>
              <a:rPr lang="en-US" dirty="0"/>
              <a:t> y </a:t>
            </a:r>
            <a:r>
              <a:rPr lang="en-US" dirty="0" err="1"/>
              <a:t>cuello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Nervio</a:t>
            </a:r>
            <a:r>
              <a:rPr lang="en-US" dirty="0"/>
              <a:t> X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Vago</a:t>
            </a:r>
            <a:r>
              <a:rPr lang="en-US" dirty="0"/>
              <a:t>, </a:t>
            </a:r>
            <a:r>
              <a:rPr lang="en-US" dirty="0" err="1"/>
              <a:t>excepción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creen Shot 2018-11-04 at 9.54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41421"/>
            <a:ext cx="80772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67"/>
            <a:ext cx="10515600" cy="13255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14-10 Nervios Craneales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0312"/>
            <a:ext cx="11684000" cy="5223056"/>
          </a:xfrm>
        </p:spPr>
        <p:txBody>
          <a:bodyPr>
            <a:normAutofit/>
          </a:bodyPr>
          <a:lstStyle/>
          <a:p>
            <a:pPr eaLnBrk="1" hangingPunct="1"/>
            <a:r>
              <a:rPr lang="es-PR" b="1" dirty="0" smtClean="0">
                <a:latin typeface="Arial" charset="0"/>
              </a:rPr>
              <a:t>Accessorios</a:t>
            </a:r>
            <a:r>
              <a:rPr lang="es-PR" dirty="0" smtClean="0">
                <a:latin typeface="Arial" charset="0"/>
              </a:rPr>
              <a:t>  (</a:t>
            </a:r>
            <a:r>
              <a:rPr lang="es-PR" b="1" dirty="0" smtClean="0">
                <a:latin typeface="Arial" charset="0"/>
              </a:rPr>
              <a:t>XI</a:t>
            </a:r>
            <a:r>
              <a:rPr lang="es-PR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s-PR" i="1" dirty="0" smtClean="0">
                <a:latin typeface="Arial" charset="0"/>
              </a:rPr>
              <a:t>Primaria</a:t>
            </a:r>
            <a:r>
              <a:rPr lang="es-PR" dirty="0" smtClean="0">
                <a:latin typeface="Arial" charset="0"/>
              </a:rPr>
              <a:t> </a:t>
            </a:r>
            <a:r>
              <a:rPr lang="es-PR" i="1" dirty="0" smtClean="0">
                <a:latin typeface="Arial" charset="0"/>
              </a:rPr>
              <a:t>función</a:t>
            </a:r>
            <a:r>
              <a:rPr lang="es-PR" dirty="0" smtClean="0">
                <a:latin typeface="Arial" charset="0"/>
              </a:rPr>
              <a:t>: Motor para músculos </a:t>
            </a:r>
          </a:p>
          <a:p>
            <a:pPr lvl="2"/>
            <a:r>
              <a:rPr lang="es-PR" sz="2400" dirty="0" smtClean="0">
                <a:latin typeface="Arial" charset="0"/>
              </a:rPr>
              <a:t>del cuello (craneal)</a:t>
            </a:r>
          </a:p>
          <a:p>
            <a:pPr lvl="2"/>
            <a:r>
              <a:rPr lang="es-PR" sz="2400" dirty="0" smtClean="0">
                <a:latin typeface="Arial" charset="0"/>
              </a:rPr>
              <a:t>espalda alta (espinal)</a:t>
            </a:r>
          </a:p>
          <a:p>
            <a:pPr lvl="1" eaLnBrk="1" hangingPunct="1"/>
            <a:r>
              <a:rPr lang="es-PR" i="1" dirty="0" smtClean="0">
                <a:latin typeface="Arial" charset="0"/>
              </a:rPr>
              <a:t>Origen</a:t>
            </a:r>
            <a:r>
              <a:rPr lang="es-PR" dirty="0" smtClean="0">
                <a:latin typeface="Arial" charset="0"/>
              </a:rPr>
              <a:t>: - Núcleos motores del </a:t>
            </a:r>
            <a:r>
              <a:rPr lang="es-PR" b="1" dirty="0" smtClean="0">
                <a:latin typeface="Arial" charset="0"/>
              </a:rPr>
              <a:t>cordón espinal y m</a:t>
            </a:r>
            <a:r>
              <a:rPr lang="es-PR" b="1" dirty="0" smtClean="0">
                <a:latin typeface="Arial" charset="0"/>
              </a:rPr>
              <a:t>é</a:t>
            </a:r>
            <a:r>
              <a:rPr lang="es-PR" b="1" dirty="0" smtClean="0">
                <a:latin typeface="Arial" charset="0"/>
              </a:rPr>
              <a:t>dula oblongada</a:t>
            </a:r>
          </a:p>
          <a:p>
            <a:pPr lvl="1" eaLnBrk="1" hangingPunct="1"/>
            <a:r>
              <a:rPr lang="es-PR" i="1" dirty="0" smtClean="0">
                <a:latin typeface="Arial" charset="0"/>
              </a:rPr>
              <a:t>Vías</a:t>
            </a:r>
            <a:r>
              <a:rPr lang="es-PR" dirty="0" smtClean="0">
                <a:latin typeface="Arial" charset="0"/>
              </a:rPr>
              <a:t>: - For</a:t>
            </a:r>
            <a:r>
              <a:rPr lang="es-PR" dirty="0" smtClean="0">
                <a:latin typeface="Arial" charset="0"/>
              </a:rPr>
              <a:t>á</a:t>
            </a:r>
            <a:r>
              <a:rPr lang="es-PR" dirty="0" smtClean="0">
                <a:latin typeface="Arial" charset="0"/>
              </a:rPr>
              <a:t>menes yugulares, entre huesos occipital y temporal</a:t>
            </a:r>
          </a:p>
          <a:p>
            <a:pPr lvl="1" eaLnBrk="1" hangingPunct="1"/>
            <a:r>
              <a:rPr lang="es-PR" i="1" dirty="0" smtClean="0">
                <a:latin typeface="Arial" charset="0"/>
              </a:rPr>
              <a:t>Destino</a:t>
            </a:r>
            <a:r>
              <a:rPr lang="es-PR" dirty="0" smtClean="0">
                <a:latin typeface="Arial" charset="0"/>
              </a:rPr>
              <a:t>: </a:t>
            </a:r>
          </a:p>
          <a:p>
            <a:pPr lvl="2" eaLnBrk="1" hangingPunct="1"/>
            <a:r>
              <a:rPr lang="es-PR" sz="2400" dirty="0" smtClean="0">
                <a:latin typeface="Arial" charset="0"/>
              </a:rPr>
              <a:t>Rama Interna (craneal)</a:t>
            </a:r>
          </a:p>
          <a:p>
            <a:pPr lvl="3" eaLnBrk="1" hangingPunct="1"/>
            <a:r>
              <a:rPr lang="es-PR" sz="2400" dirty="0" smtClean="0">
                <a:latin typeface="Arial" charset="0"/>
              </a:rPr>
              <a:t>M</a:t>
            </a:r>
            <a:r>
              <a:rPr lang="es-PR" sz="2400" dirty="0" smtClean="0">
                <a:latin typeface="Arial" charset="0"/>
              </a:rPr>
              <a:t>ú</a:t>
            </a:r>
            <a:r>
              <a:rPr lang="es-PR" sz="2400" dirty="0" smtClean="0">
                <a:latin typeface="Arial" charset="0"/>
              </a:rPr>
              <a:t>sculos voluntarios, paladar, faringe y laringe (tragar)</a:t>
            </a:r>
          </a:p>
          <a:p>
            <a:pPr lvl="3" eaLnBrk="1" hangingPunct="1"/>
            <a:r>
              <a:rPr lang="es-PR" sz="2400" dirty="0" smtClean="0">
                <a:latin typeface="Arial" charset="0"/>
              </a:rPr>
              <a:t>Cuerdas vocales (hablar)</a:t>
            </a:r>
          </a:p>
          <a:p>
            <a:pPr lvl="2" eaLnBrk="1" hangingPunct="1"/>
            <a:r>
              <a:rPr lang="es-PR" sz="2400" dirty="0" smtClean="0">
                <a:latin typeface="Arial" charset="0"/>
              </a:rPr>
              <a:t>Rama externa (espinal)</a:t>
            </a:r>
          </a:p>
          <a:p>
            <a:pPr lvl="3" eaLnBrk="1" hangingPunct="1"/>
            <a:r>
              <a:rPr lang="es-PR" sz="2400" dirty="0" smtClean="0">
                <a:latin typeface="Arial" charset="0"/>
              </a:rPr>
              <a:t>Esternocleidomastoideo y trapecios</a:t>
            </a:r>
          </a:p>
          <a:p>
            <a:pPr lvl="3" eaLnBrk="1" hangingPunct="1"/>
            <a:r>
              <a:rPr lang="es-PR" sz="2400" dirty="0" smtClean="0">
                <a:latin typeface="Arial" charset="0"/>
              </a:rPr>
              <a:t>Tort</a:t>
            </a:r>
            <a:r>
              <a:rPr lang="es-PR" sz="2400" dirty="0" smtClean="0">
                <a:latin typeface="Arial" charset="0"/>
              </a:rPr>
              <a:t>í</a:t>
            </a:r>
            <a:r>
              <a:rPr lang="es-PR" sz="2400" dirty="0" smtClean="0">
                <a:latin typeface="Arial" charset="0"/>
              </a:rPr>
              <a:t>colis, par</a:t>
            </a:r>
            <a:r>
              <a:rPr lang="es-PR" sz="2400" dirty="0" smtClean="0">
                <a:latin typeface="Arial" charset="0"/>
              </a:rPr>
              <a:t>á</a:t>
            </a:r>
            <a:r>
              <a:rPr lang="es-PR" sz="2400" dirty="0" smtClean="0">
                <a:latin typeface="Arial" charset="0"/>
              </a:rPr>
              <a:t>lisis facial (boca)</a:t>
            </a: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6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37673" y="4178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397042" y="1169325"/>
            <a:ext cx="10515600" cy="51539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Hipoglosales</a:t>
            </a:r>
            <a:r>
              <a:rPr lang="en-US" dirty="0">
                <a:latin typeface="Arial" charset="0"/>
              </a:rPr>
              <a:t>  (</a:t>
            </a:r>
            <a:r>
              <a:rPr lang="en-US" b="1" dirty="0">
                <a:latin typeface="Arial" charset="0"/>
              </a:rPr>
              <a:t>XII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r>
              <a:rPr lang="en-US" i="1" dirty="0" err="1">
                <a:latin typeface="Arial" charset="0"/>
              </a:rPr>
              <a:t>Función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Primaria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Motor </a:t>
            </a:r>
            <a:r>
              <a:rPr lang="mr-IN" sz="2400" dirty="0">
                <a:latin typeface="Arial" charset="0"/>
              </a:rPr>
              <a:t>–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movimiento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>
                <a:latin typeface="Arial" charset="0"/>
              </a:rPr>
              <a:t>lengua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2" eaLnBrk="1" hangingPunct="1"/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Origen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>
                <a:latin typeface="Arial" charset="0"/>
              </a:rPr>
              <a:t>Núcleos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motores</a:t>
            </a:r>
            <a:r>
              <a:rPr lang="en-US" sz="2400" dirty="0">
                <a:latin typeface="Arial" charset="0"/>
              </a:rPr>
              <a:t> de la </a:t>
            </a:r>
            <a:r>
              <a:rPr lang="en-US" sz="2400" dirty="0" err="1">
                <a:latin typeface="Arial" charset="0"/>
              </a:rPr>
              <a:t>médula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oblongada</a:t>
            </a:r>
            <a:endParaRPr lang="en-US" sz="2400" dirty="0" smtClean="0">
              <a:latin typeface="Arial" charset="0"/>
            </a:endParaRPr>
          </a:p>
          <a:p>
            <a:pPr lvl="2" eaLnBrk="1" hangingPunct="1"/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Via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>
                <a:latin typeface="Arial" charset="0"/>
              </a:rPr>
              <a:t>Canales </a:t>
            </a:r>
            <a:r>
              <a:rPr lang="en-US" sz="2400" dirty="0" err="1">
                <a:latin typeface="Arial" charset="0"/>
              </a:rPr>
              <a:t>hipoglosales</a:t>
            </a:r>
            <a:r>
              <a:rPr lang="en-US" sz="2400" dirty="0">
                <a:latin typeface="Arial" charset="0"/>
              </a:rPr>
              <a:t> del </a:t>
            </a:r>
            <a:r>
              <a:rPr lang="en-US" sz="2400" dirty="0" err="1">
                <a:latin typeface="Arial" charset="0"/>
              </a:rPr>
              <a:t>hueso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occipital</a:t>
            </a:r>
          </a:p>
          <a:p>
            <a:pPr lvl="2" eaLnBrk="1" hangingPunct="1"/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i="1" dirty="0" err="1">
                <a:latin typeface="Arial" charset="0"/>
              </a:rPr>
              <a:t>Destinos</a:t>
            </a:r>
            <a:r>
              <a:rPr lang="en-US" dirty="0">
                <a:latin typeface="Arial" charset="0"/>
              </a:rPr>
              <a:t>: </a:t>
            </a:r>
          </a:p>
          <a:p>
            <a:pPr lvl="2" eaLnBrk="1" hangingPunct="1"/>
            <a:r>
              <a:rPr lang="en-US" sz="2400" dirty="0" err="1" smtClean="0">
                <a:latin typeface="Arial" charset="0"/>
              </a:rPr>
              <a:t>M</a:t>
            </a:r>
            <a:r>
              <a:rPr lang="en-US" sz="2400" dirty="0" err="1" smtClean="0">
                <a:latin typeface="Arial" charset="0"/>
              </a:rPr>
              <a:t>ú</a:t>
            </a:r>
            <a:r>
              <a:rPr lang="en-US" sz="2400" dirty="0" err="1" smtClean="0">
                <a:latin typeface="Arial" charset="0"/>
              </a:rPr>
              <a:t>sculos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la </a:t>
            </a:r>
            <a:r>
              <a:rPr lang="en-US" sz="2400" dirty="0" err="1">
                <a:latin typeface="Arial" charset="0"/>
              </a:rPr>
              <a:t>lengua</a:t>
            </a:r>
            <a:endParaRPr lang="en-US" sz="2400" dirty="0">
              <a:latin typeface="Arial" charset="0"/>
            </a:endParaRPr>
          </a:p>
          <a:p>
            <a:pPr lvl="2" eaLnBrk="1" hangingPunct="1"/>
            <a:endParaRPr lang="en-US" sz="2400" dirty="0">
              <a:latin typeface="Arial" charset="0"/>
            </a:endParaRPr>
          </a:p>
          <a:p>
            <a:pPr lvl="2" eaLnBrk="1" hangingPunct="1"/>
            <a:r>
              <a:rPr lang="en-US" sz="2400" dirty="0" err="1">
                <a:latin typeface="Arial" charset="0"/>
              </a:rPr>
              <a:t>Problemas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deglusión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y </a:t>
            </a:r>
            <a:r>
              <a:rPr lang="en-US" sz="2400" dirty="0" err="1" smtClean="0">
                <a:latin typeface="Arial" charset="0"/>
              </a:rPr>
              <a:t>habla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9231" descr="figure_14_28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>
            <a:fillRect/>
          </a:stretch>
        </p:blipFill>
        <p:spPr bwMode="auto">
          <a:xfrm>
            <a:off x="397934" y="576263"/>
            <a:ext cx="1139613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14-28 The Accessory and Hypoglossal Nerves.</a:t>
            </a:r>
          </a:p>
        </p:txBody>
      </p:sp>
      <p:cxnSp>
        <p:nvCxnSpPr>
          <p:cNvPr id="97283" name="Straight Connector 5"/>
          <p:cNvCxnSpPr>
            <a:cxnSpLocks noChangeShapeType="1"/>
          </p:cNvCxnSpPr>
          <p:nvPr/>
        </p:nvCxnSpPr>
        <p:spPr bwMode="auto">
          <a:xfrm>
            <a:off x="2341034" y="2625725"/>
            <a:ext cx="18584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4" name="Straight Connector 7"/>
          <p:cNvCxnSpPr>
            <a:cxnSpLocks noChangeShapeType="1"/>
          </p:cNvCxnSpPr>
          <p:nvPr/>
        </p:nvCxnSpPr>
        <p:spPr bwMode="auto">
          <a:xfrm>
            <a:off x="2336800" y="2986088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5" name="Straight Connector 9"/>
          <p:cNvCxnSpPr>
            <a:cxnSpLocks noChangeShapeType="1"/>
          </p:cNvCxnSpPr>
          <p:nvPr/>
        </p:nvCxnSpPr>
        <p:spPr bwMode="auto">
          <a:xfrm>
            <a:off x="2355851" y="3252788"/>
            <a:ext cx="16340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6" name="Straight Connector 11"/>
          <p:cNvCxnSpPr>
            <a:cxnSpLocks noChangeShapeType="1"/>
          </p:cNvCxnSpPr>
          <p:nvPr/>
        </p:nvCxnSpPr>
        <p:spPr bwMode="auto">
          <a:xfrm>
            <a:off x="2351618" y="3252789"/>
            <a:ext cx="1885949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7" name="Straight Connector 13"/>
          <p:cNvCxnSpPr>
            <a:cxnSpLocks noChangeShapeType="1"/>
          </p:cNvCxnSpPr>
          <p:nvPr/>
        </p:nvCxnSpPr>
        <p:spPr bwMode="auto">
          <a:xfrm>
            <a:off x="2351618" y="3252788"/>
            <a:ext cx="2000249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8" name="Straight Connector 15"/>
          <p:cNvCxnSpPr>
            <a:cxnSpLocks noChangeShapeType="1"/>
          </p:cNvCxnSpPr>
          <p:nvPr/>
        </p:nvCxnSpPr>
        <p:spPr bwMode="auto">
          <a:xfrm>
            <a:off x="2336800" y="3673475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89" name="Straight Connector 17"/>
          <p:cNvCxnSpPr>
            <a:cxnSpLocks noChangeShapeType="1"/>
          </p:cNvCxnSpPr>
          <p:nvPr/>
        </p:nvCxnSpPr>
        <p:spPr bwMode="auto">
          <a:xfrm>
            <a:off x="2341033" y="3873500"/>
            <a:ext cx="31855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290" name="Freeform 18"/>
          <p:cNvSpPr>
            <a:spLocks/>
          </p:cNvSpPr>
          <p:nvPr/>
        </p:nvSpPr>
        <p:spPr bwMode="auto">
          <a:xfrm>
            <a:off x="4307418" y="4006851"/>
            <a:ext cx="1098549" cy="352425"/>
          </a:xfrm>
          <a:custGeom>
            <a:avLst/>
            <a:gdLst>
              <a:gd name="T0" fmla="*/ 0 w 824394"/>
              <a:gd name="T1" fmla="*/ 347640 h 352788"/>
              <a:gd name="T2" fmla="*/ 333433 w 824394"/>
              <a:gd name="T3" fmla="*/ 351338 h 352788"/>
              <a:gd name="T4" fmla="*/ 822468 w 824394"/>
              <a:gd name="T5" fmla="*/ 0 h 3527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4394" h="352788">
                <a:moveTo>
                  <a:pt x="0" y="349074"/>
                </a:moveTo>
                <a:lnTo>
                  <a:pt x="334213" y="352788"/>
                </a:lnTo>
                <a:lnTo>
                  <a:pt x="824394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7291" name="Freeform 20"/>
          <p:cNvSpPr>
            <a:spLocks/>
          </p:cNvSpPr>
          <p:nvPr/>
        </p:nvSpPr>
        <p:spPr bwMode="auto">
          <a:xfrm>
            <a:off x="4303185" y="4237039"/>
            <a:ext cx="1712383" cy="542925"/>
          </a:xfrm>
          <a:custGeom>
            <a:avLst/>
            <a:gdLst>
              <a:gd name="T0" fmla="*/ 0 w 824394"/>
              <a:gd name="T1" fmla="*/ 3113673 h 350388"/>
              <a:gd name="T2" fmla="*/ 2061878 w 824394"/>
              <a:gd name="T3" fmla="*/ 3125392 h 350388"/>
              <a:gd name="T4" fmla="*/ 7567752 w 824394"/>
              <a:gd name="T5" fmla="*/ 0 h 350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4394" h="350388">
                <a:moveTo>
                  <a:pt x="0" y="349074"/>
                </a:moveTo>
                <a:lnTo>
                  <a:pt x="224611" y="350388"/>
                </a:lnTo>
                <a:lnTo>
                  <a:pt x="824394" y="0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97292" name="Straight Connector 21"/>
          <p:cNvCxnSpPr>
            <a:cxnSpLocks noChangeShapeType="1"/>
          </p:cNvCxnSpPr>
          <p:nvPr/>
        </p:nvCxnSpPr>
        <p:spPr bwMode="auto">
          <a:xfrm>
            <a:off x="4303184" y="5232400"/>
            <a:ext cx="13017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3" name="Straight Connector 23"/>
          <p:cNvCxnSpPr>
            <a:cxnSpLocks noChangeShapeType="1"/>
          </p:cNvCxnSpPr>
          <p:nvPr/>
        </p:nvCxnSpPr>
        <p:spPr bwMode="auto">
          <a:xfrm>
            <a:off x="4303185" y="5562600"/>
            <a:ext cx="16785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4" name="Straight Connector 25"/>
          <p:cNvCxnSpPr>
            <a:cxnSpLocks noChangeShapeType="1"/>
          </p:cNvCxnSpPr>
          <p:nvPr/>
        </p:nvCxnSpPr>
        <p:spPr bwMode="auto">
          <a:xfrm>
            <a:off x="7040034" y="5978525"/>
            <a:ext cx="28469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5" name="Straight Connector 27"/>
          <p:cNvCxnSpPr>
            <a:cxnSpLocks noChangeShapeType="1"/>
          </p:cNvCxnSpPr>
          <p:nvPr/>
        </p:nvCxnSpPr>
        <p:spPr bwMode="auto">
          <a:xfrm flipH="1">
            <a:off x="7401985" y="5451475"/>
            <a:ext cx="247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6" name="Straight Connector 29"/>
          <p:cNvCxnSpPr>
            <a:cxnSpLocks noChangeShapeType="1"/>
          </p:cNvCxnSpPr>
          <p:nvPr/>
        </p:nvCxnSpPr>
        <p:spPr bwMode="auto">
          <a:xfrm flipH="1">
            <a:off x="7114118" y="5454650"/>
            <a:ext cx="17145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7" name="Straight Connector 9215"/>
          <p:cNvCxnSpPr>
            <a:cxnSpLocks noChangeShapeType="1"/>
          </p:cNvCxnSpPr>
          <p:nvPr/>
        </p:nvCxnSpPr>
        <p:spPr bwMode="auto">
          <a:xfrm flipH="1">
            <a:off x="7128933" y="4797425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8" name="Straight Connector 9218"/>
          <p:cNvCxnSpPr>
            <a:cxnSpLocks noChangeShapeType="1"/>
          </p:cNvCxnSpPr>
          <p:nvPr/>
        </p:nvCxnSpPr>
        <p:spPr bwMode="auto">
          <a:xfrm flipH="1">
            <a:off x="8739718" y="4508500"/>
            <a:ext cx="1128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9" name="Straight Connector 9220"/>
          <p:cNvCxnSpPr>
            <a:cxnSpLocks noChangeShapeType="1"/>
          </p:cNvCxnSpPr>
          <p:nvPr/>
        </p:nvCxnSpPr>
        <p:spPr bwMode="auto">
          <a:xfrm flipH="1">
            <a:off x="8282518" y="3713163"/>
            <a:ext cx="1581149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0" name="Straight Connector 9222"/>
          <p:cNvCxnSpPr>
            <a:cxnSpLocks noChangeShapeType="1"/>
          </p:cNvCxnSpPr>
          <p:nvPr/>
        </p:nvCxnSpPr>
        <p:spPr bwMode="auto">
          <a:xfrm flipH="1">
            <a:off x="7520518" y="3108325"/>
            <a:ext cx="2357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1" name="Straight Connector 9224"/>
          <p:cNvCxnSpPr>
            <a:cxnSpLocks noChangeShapeType="1"/>
          </p:cNvCxnSpPr>
          <p:nvPr/>
        </p:nvCxnSpPr>
        <p:spPr bwMode="auto">
          <a:xfrm flipH="1">
            <a:off x="7952318" y="2543175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02" name="Freeform 9225"/>
          <p:cNvSpPr>
            <a:spLocks/>
          </p:cNvSpPr>
          <p:nvPr/>
        </p:nvSpPr>
        <p:spPr bwMode="auto">
          <a:xfrm>
            <a:off x="8056033" y="1708151"/>
            <a:ext cx="990600" cy="671513"/>
          </a:xfrm>
          <a:custGeom>
            <a:avLst/>
            <a:gdLst>
              <a:gd name="T0" fmla="*/ 743706 w 742698"/>
              <a:gd name="T1" fmla="*/ 0 h 672153"/>
              <a:gd name="T2" fmla="*/ 576371 w 742698"/>
              <a:gd name="T3" fmla="*/ 3698 h 672153"/>
              <a:gd name="T4" fmla="*/ 0 w 742698"/>
              <a:gd name="T5" fmla="*/ 669597 h 672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2698" h="672153">
                <a:moveTo>
                  <a:pt x="742698" y="0"/>
                </a:moveTo>
                <a:lnTo>
                  <a:pt x="575591" y="3714"/>
                </a:lnTo>
                <a:lnTo>
                  <a:pt x="0" y="67215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7303" name="Freeform 9226"/>
          <p:cNvSpPr>
            <a:spLocks/>
          </p:cNvSpPr>
          <p:nvPr/>
        </p:nvSpPr>
        <p:spPr bwMode="auto">
          <a:xfrm>
            <a:off x="8278284" y="1436689"/>
            <a:ext cx="762000" cy="471487"/>
          </a:xfrm>
          <a:custGeom>
            <a:avLst/>
            <a:gdLst>
              <a:gd name="T0" fmla="*/ 570370 w 571877"/>
              <a:gd name="T1" fmla="*/ 0 h 471621"/>
              <a:gd name="T2" fmla="*/ 385186 w 571877"/>
              <a:gd name="T3" fmla="*/ 0 h 471621"/>
              <a:gd name="T4" fmla="*/ 0 w 571877"/>
              <a:gd name="T5" fmla="*/ 471085 h 4716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1877" h="471621">
                <a:moveTo>
                  <a:pt x="571877" y="0"/>
                </a:moveTo>
                <a:lnTo>
                  <a:pt x="386203" y="0"/>
                </a:lnTo>
                <a:lnTo>
                  <a:pt x="0" y="471621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97304" name="Straight Connector 9228"/>
          <p:cNvCxnSpPr>
            <a:cxnSpLocks noChangeShapeType="1"/>
          </p:cNvCxnSpPr>
          <p:nvPr/>
        </p:nvCxnSpPr>
        <p:spPr bwMode="auto">
          <a:xfrm flipH="1">
            <a:off x="7719484" y="1014413"/>
            <a:ext cx="13271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05" name="Freeform 9229"/>
          <p:cNvSpPr>
            <a:spLocks/>
          </p:cNvSpPr>
          <p:nvPr/>
        </p:nvSpPr>
        <p:spPr bwMode="auto">
          <a:xfrm>
            <a:off x="6699251" y="1819275"/>
            <a:ext cx="768349" cy="1028700"/>
          </a:xfrm>
          <a:custGeom>
            <a:avLst/>
            <a:gdLst>
              <a:gd name="T0" fmla="*/ 0 w 575591"/>
              <a:gd name="T1" fmla="*/ 0 h 1028653"/>
              <a:gd name="T2" fmla="*/ 82078 w 575591"/>
              <a:gd name="T3" fmla="*/ 0 h 1028653"/>
              <a:gd name="T4" fmla="*/ 578280 w 575591"/>
              <a:gd name="T5" fmla="*/ 1028841 h 10286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5591" h="1028653">
                <a:moveTo>
                  <a:pt x="0" y="0"/>
                </a:moveTo>
                <a:lnTo>
                  <a:pt x="81697" y="0"/>
                </a:lnTo>
                <a:lnTo>
                  <a:pt x="575591" y="1028653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7306" name="Freeform 46"/>
          <p:cNvSpPr>
            <a:spLocks/>
          </p:cNvSpPr>
          <p:nvPr/>
        </p:nvSpPr>
        <p:spPr bwMode="auto">
          <a:xfrm>
            <a:off x="6688667" y="1336676"/>
            <a:ext cx="986367" cy="1173163"/>
          </a:xfrm>
          <a:custGeom>
            <a:avLst/>
            <a:gdLst>
              <a:gd name="T0" fmla="*/ 0 w 738985"/>
              <a:gd name="T1" fmla="*/ 0 h 1173482"/>
              <a:gd name="T2" fmla="*/ 156635 w 738985"/>
              <a:gd name="T3" fmla="*/ 3710 h 1173482"/>
              <a:gd name="T4" fmla="*/ 742151 w 738985"/>
              <a:gd name="T5" fmla="*/ 1172206 h 1173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8985" h="1173482">
                <a:moveTo>
                  <a:pt x="0" y="0"/>
                </a:moveTo>
                <a:lnTo>
                  <a:pt x="155967" y="3714"/>
                </a:lnTo>
                <a:lnTo>
                  <a:pt x="738985" y="1173482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7307" name="Freeform 9230"/>
          <p:cNvSpPr>
            <a:spLocks/>
          </p:cNvSpPr>
          <p:nvPr/>
        </p:nvSpPr>
        <p:spPr bwMode="auto">
          <a:xfrm>
            <a:off x="6688667" y="923925"/>
            <a:ext cx="946151" cy="1111250"/>
          </a:xfrm>
          <a:custGeom>
            <a:avLst/>
            <a:gdLst>
              <a:gd name="T0" fmla="*/ 0 w 709276"/>
              <a:gd name="T1" fmla="*/ 0 h 1110352"/>
              <a:gd name="T2" fmla="*/ 148824 w 709276"/>
              <a:gd name="T3" fmla="*/ 0 h 1110352"/>
              <a:gd name="T4" fmla="*/ 710624 w 709276"/>
              <a:gd name="T5" fmla="*/ 1113948 h 1110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9276" h="1110352">
                <a:moveTo>
                  <a:pt x="0" y="0"/>
                </a:moveTo>
                <a:lnTo>
                  <a:pt x="148540" y="0"/>
                </a:lnTo>
                <a:lnTo>
                  <a:pt x="709276" y="1110352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98500" y="2524126"/>
            <a:ext cx="158326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Intrinsic muscles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of tongue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83634" y="2889251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Styloglossus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83634" y="3162301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Genioglossus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92101" y="3565525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Geniohyoid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96334" y="3768726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Hyoglossus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247901" y="4260851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247901" y="4686301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Thyrohyoid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 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256367" y="5140326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Sternohyoid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 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247901" y="5461001"/>
            <a:ext cx="19939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Sternothyroid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 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296833" y="827089"/>
            <a:ext cx="2336800" cy="16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Hypoglossal nerve (N XII)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305300" y="1719263"/>
            <a:ext cx="233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Internal branch: to palatal,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pharyngeal, and laryngeal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muscles with </a:t>
            </a: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nerve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292600" y="1238251"/>
            <a:ext cx="2336800" cy="1631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Accessory nerve (N XI)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9150351" y="923926"/>
            <a:ext cx="2336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Trigeminal nerve (N V)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9154584" y="1358901"/>
            <a:ext cx="2336800" cy="1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Medulla oblongata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9120717" y="1625601"/>
            <a:ext cx="2336800" cy="16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Cranial root of N XI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0420352" y="2470150"/>
            <a:ext cx="1085849" cy="325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Spinal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root of N XI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9944100" y="3032125"/>
            <a:ext cx="1483784" cy="325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External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branch of N XI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9952567" y="3619501"/>
            <a:ext cx="1085851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Spinal cord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9982201" y="4411663"/>
            <a:ext cx="16637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Trapezius muscle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9982200" y="4727575"/>
            <a:ext cx="193251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Sternocleidomastoid</a:t>
            </a:r>
            <a:b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9956800" y="5367339"/>
            <a:ext cx="178011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Ansa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cervicalis</a:t>
            </a:r>
            <a:r>
              <a:rPr lang="en-US" sz="106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06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(cervical plexus)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9982200" y="5910264"/>
            <a:ext cx="178011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72"/>
              </a:lnSpc>
              <a:tabLst>
                <a:tab pos="76200" algn="l"/>
              </a:tabLst>
              <a:defRPr/>
            </a:pPr>
            <a:r>
              <a:rPr lang="en-US" sz="1060" dirty="0" err="1" smtClean="0">
                <a:solidFill>
                  <a:srgbClr val="000000"/>
                </a:solidFill>
                <a:latin typeface="Arial"/>
                <a:cs typeface="Arial"/>
              </a:rPr>
              <a:t>Omohyoid</a:t>
            </a:r>
            <a:r>
              <a:rPr lang="en-US" sz="106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</p:spTree>
    <p:extLst>
      <p:ext uri="{BB962C8B-B14F-4D97-AF65-F5344CB8AC3E}">
        <p14:creationId xmlns:p14="http://schemas.microsoft.com/office/powerpoint/2010/main" val="10139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table_14_04_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"/>
          <a:stretch>
            <a:fillRect/>
          </a:stretch>
        </p:blipFill>
        <p:spPr bwMode="auto">
          <a:xfrm>
            <a:off x="397934" y="1487488"/>
            <a:ext cx="1139613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Table 14-4 Cranial Nerve Branches and Functions (Part 1 of 2).</a:t>
            </a:r>
          </a:p>
        </p:txBody>
      </p:sp>
    </p:spTree>
    <p:extLst>
      <p:ext uri="{BB962C8B-B14F-4D97-AF65-F5344CB8AC3E}">
        <p14:creationId xmlns:p14="http://schemas.microsoft.com/office/powerpoint/2010/main" val="29499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 descr="table_14_04_2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 bwMode="auto">
          <a:xfrm>
            <a:off x="397934" y="1203325"/>
            <a:ext cx="1139613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7" y="-1"/>
            <a:ext cx="9036271" cy="427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Table 14-4 Cranial Nerve Branches and Functions (Part 2 of 2).</a:t>
            </a:r>
          </a:p>
        </p:txBody>
      </p:sp>
    </p:spTree>
    <p:extLst>
      <p:ext uri="{BB962C8B-B14F-4D97-AF65-F5344CB8AC3E}">
        <p14:creationId xmlns:p14="http://schemas.microsoft.com/office/powerpoint/2010/main" val="20092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 descr="table_14_05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"/>
          <a:stretch>
            <a:fillRect/>
          </a:stretch>
        </p:blipFill>
        <p:spPr bwMode="auto">
          <a:xfrm>
            <a:off x="397934" y="1725613"/>
            <a:ext cx="1139613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Table 14-5 Cranial Reflexes.</a:t>
            </a:r>
          </a:p>
        </p:txBody>
      </p:sp>
    </p:spTree>
    <p:extLst>
      <p:ext uri="{BB962C8B-B14F-4D97-AF65-F5344CB8AC3E}">
        <p14:creationId xmlns:p14="http://schemas.microsoft.com/office/powerpoint/2010/main" val="12457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63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Reflejos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223253" y="1010152"/>
            <a:ext cx="10515600" cy="156995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Arial" charset="0"/>
              </a:rPr>
              <a:t>Arcos </a:t>
            </a:r>
            <a:r>
              <a:rPr lang="en-US" dirty="0" err="1" smtClean="0">
                <a:latin typeface="Arial" charset="0"/>
              </a:rPr>
              <a:t>reflejos</a:t>
            </a:r>
            <a:r>
              <a:rPr lang="en-US" dirty="0" smtClean="0">
                <a:latin typeface="Arial" charset="0"/>
              </a:rPr>
              <a:t> mono y </a:t>
            </a:r>
            <a:r>
              <a:rPr lang="en-US" dirty="0" err="1" smtClean="0">
                <a:latin typeface="Arial" charset="0"/>
              </a:rPr>
              <a:t>polisinápticos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Arial" charset="0"/>
              </a:rPr>
              <a:t>Nervios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pueden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mixtos</a:t>
            </a:r>
            <a:r>
              <a:rPr lang="en-US" dirty="0" smtClean="0">
                <a:latin typeface="Arial" charset="0"/>
              </a:rPr>
              <a:t>, PLT </a:t>
            </a:r>
            <a:r>
              <a:rPr lang="en-US" dirty="0" err="1" smtClean="0">
                <a:latin typeface="Arial" charset="0"/>
              </a:rPr>
              <a:t>fibras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sensoriales</a:t>
            </a:r>
            <a:r>
              <a:rPr lang="en-US" dirty="0" smtClean="0">
                <a:latin typeface="Arial" charset="0"/>
              </a:rPr>
              <a:t> y </a:t>
            </a:r>
            <a:r>
              <a:rPr lang="en-US" dirty="0" err="1" smtClean="0">
                <a:latin typeface="Arial" charset="0"/>
              </a:rPr>
              <a:t>motoras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Arial" charset="0"/>
              </a:rPr>
              <a:t>Utilidad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clínica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 </a:t>
            </a:r>
            <a:r>
              <a:rPr lang="en-US" dirty="0" err="1" smtClean="0">
                <a:latin typeface="Arial" charset="0"/>
              </a:rPr>
              <a:t>evaluar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estos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nervios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para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diagn</a:t>
            </a:r>
            <a:r>
              <a:rPr lang="en-US" dirty="0" err="1" smtClean="0">
                <a:latin typeface="Arial" charset="0"/>
              </a:rPr>
              <a:t>ósgtico</a:t>
            </a:r>
            <a:r>
              <a:rPr lang="en-US" dirty="0" smtClean="0">
                <a:latin typeface="Arial" charset="0"/>
              </a:rPr>
              <a:t> de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daños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cerebrales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38335"/>
              </p:ext>
            </p:extLst>
          </p:nvPr>
        </p:nvGraphicFramePr>
        <p:xfrm>
          <a:off x="949156" y="2631350"/>
          <a:ext cx="10123906" cy="307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476"/>
                <a:gridCol w="8038430"/>
              </a:tblGrid>
              <a:tr h="4864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err="1" smtClean="0"/>
                        <a:t>úmero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Prueba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dirty="0" err="1" smtClean="0"/>
                        <a:t>Olfatorio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Distinguir</a:t>
                      </a:r>
                      <a:r>
                        <a:rPr lang="en-US" baseline="0" dirty="0" smtClean="0"/>
                        <a:t> entre aromas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canela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vainilla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II 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Eye chart,</a:t>
                      </a:r>
                      <a:r>
                        <a:rPr lang="en-US" baseline="0" dirty="0" smtClean="0"/>
                        <a:t> campo de </a:t>
                      </a:r>
                      <a:r>
                        <a:rPr lang="en-US" baseline="0" dirty="0" err="1" smtClean="0"/>
                        <a:t>visi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dedo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rotado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frente</a:t>
                      </a:r>
                      <a:r>
                        <a:rPr lang="en-US" baseline="0" dirty="0" smtClean="0"/>
                        <a:t> al </a:t>
                      </a:r>
                      <a:r>
                        <a:rPr lang="en-US" baseline="0" dirty="0" err="1" smtClean="0"/>
                        <a:t>ojo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oftalmoscopio</a:t>
                      </a:r>
                      <a:r>
                        <a:rPr lang="en-US" baseline="0" dirty="0" smtClean="0"/>
                        <a:t>, 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III </a:t>
                      </a:r>
                      <a:r>
                        <a:rPr lang="en-US" dirty="0" err="1" smtClean="0"/>
                        <a:t>Oculomotor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Tamano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pupila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luz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convergencia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seguir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objetos</a:t>
                      </a:r>
                      <a:r>
                        <a:rPr lang="en-US" baseline="0" dirty="0" smtClean="0"/>
                        <a:t>  con ambos </a:t>
                      </a:r>
                      <a:r>
                        <a:rPr lang="en-US" baseline="0" dirty="0" err="1" smtClean="0"/>
                        <a:t>ojos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IV </a:t>
                      </a:r>
                      <a:r>
                        <a:rPr lang="en-US" dirty="0" err="1" smtClean="0"/>
                        <a:t>Troclear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con el III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 </a:t>
                      </a:r>
                      <a:r>
                        <a:rPr lang="en-US" dirty="0" err="1" smtClean="0"/>
                        <a:t>Trigemino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Sensaciones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dolor, temp, </a:t>
                      </a:r>
                      <a:r>
                        <a:rPr lang="en-US" baseline="0" dirty="0" err="1" smtClean="0"/>
                        <a:t>tacto</a:t>
                      </a:r>
                      <a:r>
                        <a:rPr lang="en-US" baseline="0" dirty="0" smtClean="0"/>
                        <a:t> (metal). </a:t>
                      </a:r>
                      <a:r>
                        <a:rPr lang="en-US" baseline="0" dirty="0" err="1" smtClean="0"/>
                        <a:t>Reflejo</a:t>
                      </a:r>
                      <a:r>
                        <a:rPr lang="en-US" baseline="0" dirty="0" smtClean="0"/>
                        <a:t> corneal con </a:t>
                      </a:r>
                      <a:r>
                        <a:rPr lang="en-US" baseline="0" dirty="0" err="1" smtClean="0"/>
                        <a:t>algod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Abrir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boca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restistencia</a:t>
                      </a:r>
                      <a:r>
                        <a:rPr lang="en-US" baseline="0" dirty="0" smtClean="0"/>
                        <a:t>, mover </a:t>
                      </a:r>
                      <a:r>
                        <a:rPr lang="en-US" baseline="0" dirty="0" err="1" smtClean="0"/>
                        <a:t>mandibula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hacia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lados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63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Reflejos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74126"/>
              </p:ext>
            </p:extLst>
          </p:nvPr>
        </p:nvGraphicFramePr>
        <p:xfrm>
          <a:off x="557461" y="1120719"/>
          <a:ext cx="11180012" cy="419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223"/>
                <a:gridCol w="8555789"/>
              </a:tblGrid>
              <a:tr h="4864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err="1" smtClean="0"/>
                        <a:t>úmero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Prueba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 </a:t>
                      </a:r>
                      <a:r>
                        <a:rPr lang="en-US" dirty="0" err="1" smtClean="0"/>
                        <a:t>Abducens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 el III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VII Facial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 </a:t>
                      </a:r>
                      <a:r>
                        <a:rPr lang="en-US" dirty="0" err="1" smtClean="0"/>
                        <a:t>anteriores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lengua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sabor</a:t>
                      </a:r>
                      <a:r>
                        <a:rPr lang="en-US" baseline="0" dirty="0" smtClean="0"/>
                        <a:t>;  </a:t>
                      </a:r>
                      <a:r>
                        <a:rPr lang="en-US" baseline="0" dirty="0" err="1" smtClean="0"/>
                        <a:t>Simetria</a:t>
                      </a:r>
                      <a:r>
                        <a:rPr lang="en-US" baseline="0" dirty="0" smtClean="0"/>
                        <a:t> facial: </a:t>
                      </a:r>
                      <a:r>
                        <a:rPr lang="en-US" baseline="0" dirty="0" err="1" smtClean="0"/>
                        <a:t>ojos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cerrados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sonrisa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silvar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Lagrimeo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amonia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VIII </a:t>
                      </a:r>
                      <a:r>
                        <a:rPr lang="en-US" dirty="0" err="1" smtClean="0"/>
                        <a:t>Vestibulococlear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Tenedor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afinacion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conducci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aire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hueso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IX </a:t>
                      </a:r>
                      <a:r>
                        <a:rPr lang="en-US" dirty="0" err="1" smtClean="0"/>
                        <a:t>Glosofaringeo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Depresor</a:t>
                      </a:r>
                      <a:r>
                        <a:rPr lang="en-US" dirty="0" smtClean="0"/>
                        <a:t> lingual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posicion</a:t>
                      </a:r>
                      <a:r>
                        <a:rPr lang="en-US" baseline="0" dirty="0" smtClean="0"/>
                        <a:t> de uvula, gaging reflex, </a:t>
                      </a:r>
                      <a:r>
                        <a:rPr lang="en-US" baseline="0" dirty="0" err="1" smtClean="0"/>
                        <a:t>hablar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toser</a:t>
                      </a:r>
                      <a:r>
                        <a:rPr lang="en-US" baseline="0" dirty="0" smtClean="0"/>
                        <a:t> a la </a:t>
                      </a:r>
                      <a:r>
                        <a:rPr lang="en-US" baseline="0" dirty="0" err="1" smtClean="0"/>
                        <a:t>vez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sabor</a:t>
                      </a:r>
                      <a:r>
                        <a:rPr lang="en-US" baseline="0" dirty="0" smtClean="0"/>
                        <a:t> en el 1/3 posterior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 </a:t>
                      </a:r>
                      <a:r>
                        <a:rPr lang="en-US" dirty="0" err="1" smtClean="0"/>
                        <a:t>Vago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Como el IX (</a:t>
                      </a:r>
                      <a:r>
                        <a:rPr lang="en-US" dirty="0" err="1" smtClean="0"/>
                        <a:t>boca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garganta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XI </a:t>
                      </a:r>
                      <a:r>
                        <a:rPr lang="en-US" dirty="0" err="1" smtClean="0"/>
                        <a:t>Accesorio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cuello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levantar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hombros</a:t>
                      </a:r>
                      <a:r>
                        <a:rPr lang="en-US" baseline="0" dirty="0" smtClean="0"/>
                        <a:t> contra </a:t>
                      </a:r>
                      <a:r>
                        <a:rPr lang="en-US" baseline="0" dirty="0" err="1" smtClean="0"/>
                        <a:t>resistencia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XII </a:t>
                      </a:r>
                      <a:r>
                        <a:rPr lang="en-US" dirty="0" err="1" smtClean="0"/>
                        <a:t>Hipogloso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Sacar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esconder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lengua</a:t>
                      </a:r>
                      <a:r>
                        <a:rPr lang="en-US" dirty="0" smtClean="0"/>
                        <a:t>, sin </a:t>
                      </a:r>
                      <a:r>
                        <a:rPr lang="en-US" dirty="0" err="1" smtClean="0"/>
                        <a:t>desviaciones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3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Resumen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8733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Pareo</a:t>
            </a:r>
            <a:r>
              <a:rPr lang="en-US" sz="2800" dirty="0" smtClean="0"/>
              <a:t> 3 –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tracto</a:t>
            </a:r>
            <a:r>
              <a:rPr lang="en-US" sz="2800" dirty="0" smtClean="0"/>
              <a:t> se </a:t>
            </a:r>
            <a:r>
              <a:rPr lang="en-US" sz="2800" dirty="0" err="1" smtClean="0"/>
              <a:t>afectará</a:t>
            </a:r>
            <a:r>
              <a:rPr lang="en-US" sz="2800" dirty="0" smtClean="0"/>
              <a:t> para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siguientes</a:t>
            </a:r>
            <a:r>
              <a:rPr lang="en-US" sz="2800" dirty="0" smtClean="0"/>
              <a:t> </a:t>
            </a:r>
            <a:r>
              <a:rPr lang="en-US" sz="2800" dirty="0" err="1" smtClean="0"/>
              <a:t>signos</a:t>
            </a:r>
            <a:r>
              <a:rPr lang="en-US" sz="2800" dirty="0" smtClean="0"/>
              <a:t> y </a:t>
            </a:r>
            <a:r>
              <a:rPr lang="en-US" sz="2800" dirty="0" err="1" smtClean="0"/>
              <a:t>síntomas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descordinados</a:t>
            </a:r>
            <a:r>
              <a:rPr lang="en-US" sz="2400" dirty="0" smtClean="0"/>
              <a:t>		a. </a:t>
            </a:r>
            <a:r>
              <a:rPr lang="en-US" sz="2400" dirty="0" err="1" smtClean="0"/>
              <a:t>columna</a:t>
            </a:r>
            <a:r>
              <a:rPr lang="en-US" sz="2400" dirty="0" smtClean="0"/>
              <a:t> dorsal (</a:t>
            </a:r>
            <a:r>
              <a:rPr lang="en-US" sz="2400" dirty="0" err="1" smtClean="0"/>
              <a:t>fascículos</a:t>
            </a:r>
            <a:r>
              <a:rPr lang="en-US" sz="2400" dirty="0" smtClean="0"/>
              <a:t> </a:t>
            </a:r>
            <a:r>
              <a:rPr lang="en-US" sz="2400" dirty="0" err="1" smtClean="0"/>
              <a:t>cuneatos</a:t>
            </a:r>
            <a:r>
              <a:rPr lang="en-US" sz="2400" dirty="0" smtClean="0"/>
              <a:t> y </a:t>
            </a:r>
            <a:r>
              <a:rPr lang="en-US" sz="2400" dirty="0" err="1" smtClean="0"/>
              <a:t>gracilis</a:t>
            </a:r>
            <a:r>
              <a:rPr lang="en-US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Ausencia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movimientos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voluntarios</a:t>
            </a:r>
            <a:r>
              <a:rPr lang="en-US" sz="2400" dirty="0" smtClean="0"/>
              <a:t>	b.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corticoespinal</a:t>
            </a:r>
            <a:r>
              <a:rPr lang="en-US" sz="2400" dirty="0" smtClean="0"/>
              <a:t> lateral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Temblores</a:t>
            </a:r>
            <a:r>
              <a:rPr lang="en-US" sz="2400" dirty="0" smtClean="0"/>
              <a:t>					c.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corticoespinal</a:t>
            </a:r>
            <a:r>
              <a:rPr lang="en-US" sz="2400" dirty="0" smtClean="0"/>
              <a:t> ventral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de </a:t>
            </a:r>
            <a:r>
              <a:rPr lang="en-US" sz="2400" dirty="0" err="1" smtClean="0"/>
              <a:t>percepción</a:t>
            </a:r>
            <a:r>
              <a:rPr lang="en-US" sz="2400" dirty="0" smtClean="0"/>
              <a:t> de dolor		d.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tectoespinal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de </a:t>
            </a:r>
            <a:r>
              <a:rPr lang="en-US" sz="2400" dirty="0" err="1" smtClean="0"/>
              <a:t>sensación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tacto</a:t>
            </a:r>
            <a:r>
              <a:rPr lang="en-US" sz="2400" dirty="0" smtClean="0"/>
              <a:t>		e.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rubroespinal</a:t>
            </a:r>
            <a:r>
              <a:rPr lang="en-US" sz="2400" dirty="0" smtClean="0"/>
              <a:t>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ab.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vestibuloespinal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		ac.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espinotalámico</a:t>
            </a:r>
            <a:r>
              <a:rPr lang="en-US" sz="2400" dirty="0" smtClean="0"/>
              <a:t> lateral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ad.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espinotalámico</a:t>
            </a:r>
            <a:r>
              <a:rPr lang="en-US" sz="2400" dirty="0" smtClean="0"/>
              <a:t> ventral</a:t>
            </a:r>
          </a:p>
        </p:txBody>
      </p:sp>
    </p:spTree>
    <p:extLst>
      <p:ext uri="{BB962C8B-B14F-4D97-AF65-F5344CB8AC3E}">
        <p14:creationId xmlns:p14="http://schemas.microsoft.com/office/powerpoint/2010/main" val="274420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13971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17 -</a:t>
            </a:r>
            <a:r>
              <a:rPr lang="en-US" dirty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21 - </a:t>
            </a:r>
            <a:r>
              <a:rPr lang="en-US" b="1" dirty="0" err="1" smtClean="0">
                <a:solidFill>
                  <a:srgbClr val="FF0000"/>
                </a:solidFill>
              </a:rPr>
              <a:t>Reflejos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4266723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35726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1" y="822527"/>
            <a:ext cx="40237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Asociados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al </a:t>
            </a:r>
            <a:r>
              <a:rPr lang="en-US" dirty="0" err="1"/>
              <a:t>cerebro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son parte del SNC</a:t>
            </a:r>
          </a:p>
          <a:p>
            <a:r>
              <a:rPr lang="en-US" dirty="0"/>
              <a:t>Se </a:t>
            </a:r>
            <a:r>
              <a:rPr lang="en-US" dirty="0" err="1"/>
              <a:t>describen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, </a:t>
            </a:r>
            <a:r>
              <a:rPr lang="en-US" dirty="0" err="1"/>
              <a:t>ruta</a:t>
            </a:r>
            <a:r>
              <a:rPr lang="en-US" dirty="0"/>
              <a:t>, y </a:t>
            </a:r>
            <a:r>
              <a:rPr lang="en-US" dirty="0" err="1"/>
              <a:t>función</a:t>
            </a:r>
            <a:endParaRPr lang="en-US" dirty="0"/>
          </a:p>
          <a:p>
            <a:r>
              <a:rPr lang="en-US" dirty="0" err="1" smtClean="0"/>
              <a:t>olfatorio</a:t>
            </a:r>
            <a:r>
              <a:rPr lang="en-US" dirty="0"/>
              <a:t>: </a:t>
            </a:r>
            <a:r>
              <a:rPr lang="en-US" dirty="0" err="1"/>
              <a:t>excepción</a:t>
            </a:r>
            <a:endParaRPr lang="en-US" dirty="0" smtClean="0"/>
          </a:p>
        </p:txBody>
      </p:sp>
      <p:pic>
        <p:nvPicPr>
          <p:cNvPr id="4" name="Picture 3" descr="Screen Shot 2018-11-04 at 9.5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22527"/>
            <a:ext cx="80772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4429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Objetivos</a:t>
            </a:r>
            <a:endParaRPr lang="en-US" dirty="0">
              <a:latin typeface="Arial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101553"/>
            <a:ext cx="11051117" cy="5262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Definir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reflejo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arco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reflejo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Establecer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diferencias</a:t>
            </a:r>
            <a:r>
              <a:rPr lang="en-US" dirty="0" smtClean="0">
                <a:ea typeface="+mn-ea"/>
              </a:rPr>
              <a:t> entre </a:t>
            </a:r>
            <a:r>
              <a:rPr lang="en-US" dirty="0" err="1" smtClean="0">
                <a:ea typeface="+mn-ea"/>
              </a:rPr>
              <a:t>reflejo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somatico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autonomo</a:t>
            </a: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Explicar</a:t>
            </a:r>
            <a:r>
              <a:rPr lang="en-US" dirty="0" smtClean="0">
                <a:ea typeface="+mn-ea"/>
              </a:rPr>
              <a:t> la </a:t>
            </a:r>
            <a:r>
              <a:rPr lang="en-US" dirty="0" err="1" smtClean="0">
                <a:ea typeface="+mn-ea"/>
              </a:rPr>
              <a:t>importancia</a:t>
            </a:r>
            <a:r>
              <a:rPr lang="en-US" dirty="0" smtClean="0">
                <a:ea typeface="+mn-ea"/>
              </a:rPr>
              <a:t> de los </a:t>
            </a:r>
            <a:r>
              <a:rPr lang="en-US" dirty="0" err="1" smtClean="0">
                <a:ea typeface="+mn-ea"/>
              </a:rPr>
              <a:t>reflejos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para</a:t>
            </a:r>
            <a:r>
              <a:rPr lang="en-US" dirty="0" smtClean="0">
                <a:ea typeface="+mn-ea"/>
              </a:rPr>
              <a:t> el </a:t>
            </a:r>
            <a:r>
              <a:rPr lang="en-US" dirty="0" err="1" smtClean="0">
                <a:ea typeface="+mn-ea"/>
              </a:rPr>
              <a:t>examen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fisico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/>
              <a:t>Nombrar</a:t>
            </a:r>
            <a:r>
              <a:rPr lang="en-US" dirty="0" smtClean="0"/>
              <a:t>, </a:t>
            </a:r>
            <a:r>
              <a:rPr lang="en-US" dirty="0" err="1" smtClean="0"/>
              <a:t>identificar</a:t>
            </a:r>
            <a:r>
              <a:rPr lang="en-US" dirty="0" smtClean="0"/>
              <a:t> y </a:t>
            </a:r>
            <a:r>
              <a:rPr lang="en-US" dirty="0" err="1" smtClean="0"/>
              <a:t>describir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y </a:t>
            </a:r>
            <a:r>
              <a:rPr lang="en-US" dirty="0" err="1" smtClean="0"/>
              <a:t>funciones</a:t>
            </a:r>
            <a:r>
              <a:rPr lang="en-US" dirty="0" smtClean="0"/>
              <a:t> del </a:t>
            </a:r>
            <a:r>
              <a:rPr lang="en-US" dirty="0" err="1" smtClean="0"/>
              <a:t>arco</a:t>
            </a:r>
            <a:r>
              <a:rPr lang="en-US" dirty="0" smtClean="0"/>
              <a:t> </a:t>
            </a:r>
            <a:r>
              <a:rPr lang="en-US" dirty="0" err="1" smtClean="0"/>
              <a:t>reflejo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Describir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discutir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distintos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tipos</a:t>
            </a:r>
            <a:r>
              <a:rPr lang="en-US" dirty="0" smtClean="0">
                <a:ea typeface="+mn-ea"/>
              </a:rPr>
              <a:t> de </a:t>
            </a:r>
            <a:r>
              <a:rPr lang="en-US" dirty="0" err="1" smtClean="0">
                <a:ea typeface="+mn-ea"/>
              </a:rPr>
              <a:t>reflejos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tanto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funcional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como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clinicamente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 los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mediados</a:t>
            </a:r>
            <a:r>
              <a:rPr lang="en-US" dirty="0" smtClean="0"/>
              <a:t> en la </a:t>
            </a:r>
            <a:r>
              <a:rPr lang="en-US" dirty="0" err="1" smtClean="0"/>
              <a:t>columna</a:t>
            </a:r>
            <a:r>
              <a:rPr lang="en-US" dirty="0" smtClean="0"/>
              <a:t> son mas </a:t>
            </a:r>
            <a:r>
              <a:rPr lang="en-US" dirty="0" err="1" smtClean="0"/>
              <a:t>rapidos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involucran</a:t>
            </a:r>
            <a:r>
              <a:rPr lang="en-US" dirty="0" smtClean="0"/>
              <a:t> los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7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252" y="4182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endParaRPr 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94352" y="1066800"/>
            <a:ext cx="11052593" cy="4959275"/>
          </a:xfrm>
        </p:spPr>
        <p:txBody>
          <a:bodyPr/>
          <a:lstStyle/>
          <a:p>
            <a:r>
              <a:rPr lang="en-US" b="1" dirty="0" err="1" smtClean="0"/>
              <a:t>Reflejos</a:t>
            </a:r>
            <a:endParaRPr lang="en-US" b="1" dirty="0" smtClean="0"/>
          </a:p>
          <a:p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/>
              <a:t>rápidas</a:t>
            </a:r>
            <a:r>
              <a:rPr lang="en-US" dirty="0"/>
              <a:t>, y </a:t>
            </a:r>
            <a:r>
              <a:rPr lang="en-US" dirty="0" err="1"/>
              <a:t>automáticas</a:t>
            </a:r>
            <a:r>
              <a:rPr lang="en-US" dirty="0"/>
              <a:t> a un </a:t>
            </a:r>
            <a:r>
              <a:rPr lang="en-US" dirty="0" err="1"/>
              <a:t>estímulo</a:t>
            </a:r>
            <a:r>
              <a:rPr lang="en-US" dirty="0"/>
              <a:t>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r>
              <a:rPr lang="en-US" dirty="0" err="1" smtClean="0"/>
              <a:t>Coordinadas</a:t>
            </a:r>
            <a:r>
              <a:rPr lang="en-US" dirty="0" smtClean="0"/>
              <a:t> en el </a:t>
            </a:r>
            <a:r>
              <a:rPr lang="en-US" dirty="0" err="1" smtClean="0"/>
              <a:t>cord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/>
          </a:p>
          <a:p>
            <a:pPr lvl="1"/>
            <a:r>
              <a:rPr lang="en-US" b="1" dirty="0"/>
              <a:t>1:1 </a:t>
            </a:r>
            <a:r>
              <a:rPr lang="en-US" dirty="0"/>
              <a:t>- Un </a:t>
            </a:r>
            <a:r>
              <a:rPr lang="en-US" dirty="0" err="1"/>
              <a:t>reflejo</a:t>
            </a:r>
            <a:r>
              <a:rPr lang="en-US" dirty="0"/>
              <a:t> produce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motora</a:t>
            </a:r>
            <a:endParaRPr lang="en-US" dirty="0"/>
          </a:p>
          <a:p>
            <a:pPr lvl="1"/>
            <a:r>
              <a:rPr lang="en-US" b="1" dirty="0"/>
              <a:t>Arco </a:t>
            </a:r>
            <a:r>
              <a:rPr lang="en-US" b="1" dirty="0" err="1"/>
              <a:t>reflejo</a:t>
            </a:r>
            <a:endParaRPr lang="en-US" b="1" dirty="0"/>
          </a:p>
          <a:p>
            <a:pPr lvl="2"/>
            <a:r>
              <a:rPr lang="en-US" sz="2400" dirty="0"/>
              <a:t>La </a:t>
            </a:r>
            <a:r>
              <a:rPr lang="en-US" sz="2400" dirty="0" err="1"/>
              <a:t>ruta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viaja</a:t>
            </a:r>
            <a:r>
              <a:rPr lang="en-US" sz="2400" dirty="0"/>
              <a:t> de un </a:t>
            </a:r>
            <a:r>
              <a:rPr lang="en-US" sz="2400" dirty="0" err="1"/>
              <a:t>reflejo</a:t>
            </a:r>
            <a:r>
              <a:rPr lang="en-US" sz="2400" dirty="0"/>
              <a:t> simple</a:t>
            </a:r>
          </a:p>
          <a:p>
            <a:pPr lvl="2"/>
            <a:r>
              <a:rPr lang="en-US" sz="2400" i="1" dirty="0"/>
              <a:t>Receptor </a:t>
            </a:r>
            <a:r>
              <a:rPr lang="en-US" sz="2400" i="1" dirty="0">
                <a:sym typeface="Wingdings"/>
              </a:rPr>
              <a:t> </a:t>
            </a:r>
            <a:r>
              <a:rPr lang="en-US" sz="2400" i="1" dirty="0" err="1"/>
              <a:t>efector</a:t>
            </a:r>
            <a:endParaRPr lang="en-US" sz="2400" i="1" dirty="0"/>
          </a:p>
          <a:p>
            <a:pPr lvl="2"/>
            <a:r>
              <a:rPr lang="en-US" dirty="0" err="1"/>
              <a:t>Generalmente</a:t>
            </a:r>
            <a:r>
              <a:rPr lang="en-US" dirty="0"/>
              <a:t> </a:t>
            </a:r>
            <a:r>
              <a:rPr lang="en-US" dirty="0" err="1"/>
              <a:t>retroalimentación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, se </a:t>
            </a:r>
            <a:r>
              <a:rPr lang="en-US" dirty="0" err="1"/>
              <a:t>oponen</a:t>
            </a:r>
            <a:r>
              <a:rPr lang="en-US" dirty="0"/>
              <a:t> al </a:t>
            </a:r>
            <a:r>
              <a:rPr lang="en-US" dirty="0" err="1"/>
              <a:t>estímulo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487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25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endParaRPr 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11480800" cy="4959275"/>
          </a:xfrm>
        </p:spPr>
        <p:txBody>
          <a:bodyPr>
            <a:normAutofit/>
          </a:bodyPr>
          <a:lstStyle/>
          <a:p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reflejo</a:t>
            </a:r>
            <a:r>
              <a:rPr lang="en-US" dirty="0" smtClean="0"/>
              <a:t> </a:t>
            </a:r>
          </a:p>
          <a:p>
            <a:pPr lvl="1"/>
            <a:r>
              <a:rPr lang="en-US" sz="2800" b="1" i="1" dirty="0" err="1" smtClean="0"/>
              <a:t>Llega</a:t>
            </a:r>
            <a:r>
              <a:rPr lang="en-US" sz="2800" b="1" i="1" dirty="0" smtClean="0"/>
              <a:t> el </a:t>
            </a:r>
            <a:r>
              <a:rPr lang="en-US" sz="2800" b="1" i="1" dirty="0" err="1" smtClean="0"/>
              <a:t>estímulo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activa</a:t>
            </a:r>
            <a:r>
              <a:rPr lang="en-US" sz="2800" b="1" i="1" dirty="0" smtClean="0"/>
              <a:t> el receptor</a:t>
            </a:r>
          </a:p>
          <a:p>
            <a:pPr lvl="2"/>
            <a:r>
              <a:rPr lang="en-US" sz="2400" dirty="0" err="1" smtClean="0"/>
              <a:t>Estímulo</a:t>
            </a:r>
            <a:r>
              <a:rPr lang="en-US" sz="2400" dirty="0" smtClean="0"/>
              <a:t> </a:t>
            </a:r>
            <a:r>
              <a:rPr lang="en-US" sz="2400" dirty="0" err="1" smtClean="0"/>
              <a:t>cambio</a:t>
            </a:r>
            <a:r>
              <a:rPr lang="en-US" sz="2400" dirty="0" smtClean="0"/>
              <a:t> </a:t>
            </a:r>
            <a:r>
              <a:rPr lang="en-US" sz="2400" dirty="0" err="1" smtClean="0"/>
              <a:t>químico</a:t>
            </a:r>
            <a:r>
              <a:rPr lang="en-US" sz="2400" dirty="0" smtClean="0"/>
              <a:t> o </a:t>
            </a:r>
            <a:r>
              <a:rPr lang="en-US" sz="2400" dirty="0" err="1" smtClean="0"/>
              <a:t>físico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Activación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sensorial</a:t>
            </a:r>
          </a:p>
          <a:p>
            <a:pPr lvl="2"/>
            <a:r>
              <a:rPr lang="en-US" sz="2400" dirty="0" err="1" smtClean="0"/>
              <a:t>Depolarización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grado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Procesamiento</a:t>
            </a:r>
            <a:r>
              <a:rPr lang="en-US" sz="2800" b="1" i="1" dirty="0" smtClean="0"/>
              <a:t> en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postsináptica</a:t>
            </a:r>
            <a:r>
              <a:rPr lang="en-US" sz="2800" b="1" i="1" dirty="0" smtClean="0"/>
              <a:t> </a:t>
            </a:r>
          </a:p>
          <a:p>
            <a:pPr lvl="2"/>
            <a:r>
              <a:rPr lang="en-US" sz="2400" dirty="0" err="1" smtClean="0"/>
              <a:t>Liberación</a:t>
            </a:r>
            <a:r>
              <a:rPr lang="en-US" sz="2400" dirty="0" smtClean="0"/>
              <a:t> de NTs de la </a:t>
            </a:r>
            <a:r>
              <a:rPr lang="en-US" sz="2400" dirty="0" err="1" smtClean="0"/>
              <a:t>presináptica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Activación</a:t>
            </a:r>
            <a:r>
              <a:rPr lang="en-US" sz="2800" b="1" i="1" dirty="0" smtClean="0"/>
              <a:t> de la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motora</a:t>
            </a:r>
            <a:endParaRPr lang="en-US" sz="2800" b="1" i="1" dirty="0" smtClean="0"/>
          </a:p>
          <a:p>
            <a:pPr lvl="2"/>
            <a:r>
              <a:rPr lang="en-US" sz="2400" dirty="0" err="1" smtClean="0"/>
              <a:t>Potencial</a:t>
            </a:r>
            <a:r>
              <a:rPr lang="en-US" sz="2400" dirty="0" smtClean="0"/>
              <a:t> de </a:t>
            </a:r>
            <a:r>
              <a:rPr lang="en-US" sz="2400" dirty="0" err="1" smtClean="0"/>
              <a:t>acción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Respuesta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efector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periferal</a:t>
            </a:r>
            <a:r>
              <a:rPr lang="en-US" sz="2800" b="1" i="1" dirty="0" smtClean="0"/>
              <a:t> </a:t>
            </a:r>
          </a:p>
          <a:p>
            <a:pPr lvl="2"/>
            <a:r>
              <a:rPr lang="en-US" sz="2400" dirty="0" err="1" smtClean="0"/>
              <a:t>Activada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NTs</a:t>
            </a:r>
          </a:p>
        </p:txBody>
      </p:sp>
    </p:spTree>
    <p:extLst>
      <p:ext uri="{BB962C8B-B14F-4D97-AF65-F5344CB8AC3E}">
        <p14:creationId xmlns:p14="http://schemas.microsoft.com/office/powerpoint/2010/main" val="1458177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>
          <a:xfrm>
            <a:off x="398272" y="1341121"/>
            <a:ext cx="11395456" cy="400240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13-14 Spinal </a:t>
            </a:r>
            <a:r>
              <a:rPr lang="en-US" sz="2000" b="1" dirty="0" smtClean="0">
                <a:latin typeface="Arial" charset="0"/>
              </a:rPr>
              <a:t>Reflexes</a:t>
            </a:r>
            <a:r>
              <a:rPr lang="en-US" sz="2000" b="1" dirty="0">
                <a:latin typeface="Arial" charset="0"/>
              </a:rPr>
              <a:t> (Part 1 of </a:t>
            </a:r>
            <a:r>
              <a:rPr lang="en-US" sz="2000" b="1" dirty="0" smtClean="0">
                <a:latin typeface="Arial" charset="0"/>
              </a:rPr>
              <a:t>4).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858" y="1590897"/>
            <a:ext cx="1466743" cy="40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Arrival of stimulus and activation of receptor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895" y="1590896"/>
            <a:ext cx="1469972" cy="40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Activation of a sensory neuron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5525" y="1480740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Dorsal root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1028" y="1578197"/>
            <a:ext cx="1380569" cy="56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Sensation relayed to the brain by axon collaterals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1614" y="2296800"/>
            <a:ext cx="1380569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Spinal 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861" y="3107745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Receptor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9194" y="3252214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Stimulus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194" y="3918964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Effector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961" y="3714293"/>
            <a:ext cx="1990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Response by a peripheral effector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5308" y="4234993"/>
            <a:ext cx="1778505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Activation of a motor neuron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1688" y="3888195"/>
            <a:ext cx="1427641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Ventral root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5313" y="2760002"/>
            <a:ext cx="142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 ARC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78245" y="3889209"/>
            <a:ext cx="861735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4563" y="4063433"/>
            <a:ext cx="1692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</a:t>
            </a:r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6257" y="4439321"/>
            <a:ext cx="169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Excitatory interneuron</a:t>
            </a:r>
            <a:endParaRPr lang="en-US" sz="103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4563" y="4787577"/>
            <a:ext cx="169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  <a:endParaRPr lang="en-US" sz="103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7257" y="2668146"/>
            <a:ext cx="138056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Information processing in the CNS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41477" y="2475172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0335" y="1414297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0530" y="4025334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811" y="3528453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3053" y="1405366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734075" y="4065995"/>
            <a:ext cx="3395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8" y="3580735"/>
            <a:ext cx="227584" cy="356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53" y="1851516"/>
            <a:ext cx="276352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: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clasifican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Desarrollo</a:t>
            </a:r>
            <a:r>
              <a:rPr lang="en-US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temprano</a:t>
            </a:r>
            <a:r>
              <a:rPr lang="en-US" sz="2800" dirty="0" smtClean="0"/>
              <a:t> o </a:t>
            </a:r>
            <a:r>
              <a:rPr lang="en-US" sz="2800" dirty="0" err="1" smtClean="0"/>
              <a:t>tard</a:t>
            </a:r>
            <a:r>
              <a:rPr lang="en-US" sz="2800" dirty="0" err="1" smtClean="0"/>
              <a:t>ío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Respuesta</a:t>
            </a:r>
            <a:r>
              <a:rPr lang="en-US" sz="2800" dirty="0" smtClean="0"/>
              <a:t> </a:t>
            </a:r>
            <a:r>
              <a:rPr lang="en-US" sz="2800" dirty="0" err="1" smtClean="0"/>
              <a:t>motora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activa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Complejidad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circuito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poli</a:t>
            </a:r>
            <a:r>
              <a:rPr lang="en-US" sz="2800" dirty="0" smtClean="0"/>
              <a:t> o mono 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Lugar de </a:t>
            </a:r>
            <a:r>
              <a:rPr lang="en-US" sz="2800" dirty="0" err="1" smtClean="0"/>
              <a:t>procesamiento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SNC, </a:t>
            </a:r>
            <a:r>
              <a:rPr lang="en-US" sz="2800" dirty="0" err="1" smtClean="0"/>
              <a:t>Cord</a:t>
            </a:r>
            <a:r>
              <a:rPr lang="en-US" sz="2800" dirty="0" err="1" smtClean="0"/>
              <a:t>ón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61464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94352" y="979897"/>
            <a:ext cx="11292849" cy="54369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Desarrollo</a:t>
            </a:r>
            <a:endParaRPr lang="en-US" b="1" dirty="0" smtClean="0"/>
          </a:p>
          <a:p>
            <a:pPr lvl="1"/>
            <a:r>
              <a:rPr lang="en-US" b="1" dirty="0" err="1" smtClean="0"/>
              <a:t>Innatos</a:t>
            </a:r>
            <a:endParaRPr lang="en-US" b="1" dirty="0" smtClean="0"/>
          </a:p>
          <a:p>
            <a:pPr lvl="2"/>
            <a:r>
              <a:rPr lang="en-US" sz="2400" dirty="0" err="1" smtClean="0"/>
              <a:t>Desarrollados</a:t>
            </a:r>
            <a:r>
              <a:rPr lang="en-US" sz="2400" dirty="0" smtClean="0"/>
              <a:t> antes de </a:t>
            </a:r>
            <a:r>
              <a:rPr lang="en-US" sz="2400" dirty="0" err="1" smtClean="0"/>
              <a:t>nacer</a:t>
            </a:r>
            <a:endParaRPr lang="en-US" sz="2400" dirty="0" smtClean="0"/>
          </a:p>
          <a:p>
            <a:pPr lvl="1"/>
            <a:r>
              <a:rPr lang="en-US" b="1" dirty="0" err="1" smtClean="0"/>
              <a:t>Adquiridos</a:t>
            </a:r>
            <a:endParaRPr lang="en-US" b="1" dirty="0" smtClean="0"/>
          </a:p>
          <a:p>
            <a:pPr lvl="2"/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aprendidos</a:t>
            </a:r>
            <a:r>
              <a:rPr lang="en-US" sz="2400" dirty="0" smtClean="0"/>
              <a:t>, </a:t>
            </a:r>
            <a:r>
              <a:rPr lang="en-US" sz="2400" dirty="0" err="1" smtClean="0"/>
              <a:t>entrenamiento</a:t>
            </a:r>
            <a:endParaRPr lang="en-US" sz="2400" dirty="0" smtClean="0"/>
          </a:p>
          <a:p>
            <a:pPr lvl="2"/>
            <a:r>
              <a:rPr lang="en-US" sz="2400" dirty="0" err="1" smtClean="0"/>
              <a:t>R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pidos</a:t>
            </a:r>
            <a:r>
              <a:rPr lang="en-US" sz="2400" dirty="0" smtClean="0"/>
              <a:t> </a:t>
            </a:r>
            <a:r>
              <a:rPr lang="en-US" sz="2400" dirty="0" err="1" smtClean="0"/>
              <a:t>automáticos</a:t>
            </a:r>
            <a:endParaRPr lang="en-US" sz="2400" dirty="0" smtClean="0"/>
          </a:p>
          <a:p>
            <a:r>
              <a:rPr lang="en-US" b="1" dirty="0" err="1"/>
              <a:t>Respuesta</a:t>
            </a:r>
            <a:r>
              <a:rPr lang="en-US" b="1" dirty="0"/>
              <a:t> </a:t>
            </a:r>
            <a:r>
              <a:rPr lang="en-US" b="1" dirty="0" err="1"/>
              <a:t>motora</a:t>
            </a:r>
            <a:endParaRPr lang="en-US" b="1" dirty="0"/>
          </a:p>
          <a:p>
            <a:pPr lvl="1"/>
            <a:r>
              <a:rPr lang="en-US" dirty="0"/>
              <a:t>En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, en </a:t>
            </a:r>
            <a:r>
              <a:rPr lang="en-US" dirty="0" err="1"/>
              <a:t>activar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:</a:t>
            </a:r>
          </a:p>
          <a:p>
            <a:pPr lvl="2"/>
            <a:r>
              <a:rPr lang="en-US" sz="2400" b="1" dirty="0" err="1" smtClean="0"/>
              <a:t>Somáticos</a:t>
            </a:r>
            <a:endParaRPr lang="en-US" sz="2400" b="1" dirty="0"/>
          </a:p>
          <a:p>
            <a:pPr lvl="3"/>
            <a:r>
              <a:rPr lang="en-US" sz="2400" dirty="0"/>
              <a:t>Control </a:t>
            </a:r>
            <a:r>
              <a:rPr lang="en-US" sz="2400" dirty="0" err="1"/>
              <a:t>involuntario</a:t>
            </a:r>
            <a:r>
              <a:rPr lang="en-US" sz="2400" dirty="0"/>
              <a:t> del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smtClean="0"/>
              <a:t>neuromuscular</a:t>
            </a:r>
            <a:endParaRPr lang="en-US" sz="2400" dirty="0"/>
          </a:p>
          <a:p>
            <a:pPr lvl="4"/>
            <a:r>
              <a:rPr lang="en-US" sz="2400" dirty="0" err="1"/>
              <a:t>Piel</a:t>
            </a:r>
            <a:r>
              <a:rPr lang="en-US" sz="2400" dirty="0"/>
              <a:t>, </a:t>
            </a:r>
            <a:r>
              <a:rPr lang="en-US" sz="2400" dirty="0" err="1"/>
              <a:t>mucosas</a:t>
            </a:r>
            <a:r>
              <a:rPr lang="en-US" sz="2400" dirty="0"/>
              <a:t>, </a:t>
            </a:r>
            <a:r>
              <a:rPr lang="en-US" sz="2400" dirty="0" err="1"/>
              <a:t>tendones</a:t>
            </a:r>
            <a:r>
              <a:rPr lang="en-US" sz="2400" dirty="0"/>
              <a:t>, </a:t>
            </a:r>
            <a:r>
              <a:rPr lang="en-US" sz="2400" dirty="0" err="1"/>
              <a:t>estiramientos</a:t>
            </a:r>
            <a:r>
              <a:rPr lang="en-US" sz="2400" dirty="0"/>
              <a:t>, </a:t>
            </a:r>
            <a:r>
              <a:rPr lang="en-US" sz="2400" dirty="0" err="1"/>
              <a:t>patelar</a:t>
            </a:r>
            <a:endParaRPr lang="en-US" sz="2400" dirty="0"/>
          </a:p>
          <a:p>
            <a:pPr lvl="2"/>
            <a:r>
              <a:rPr lang="en-US" sz="2400" b="1" dirty="0" err="1"/>
              <a:t>Viscerales</a:t>
            </a:r>
            <a:r>
              <a:rPr lang="en-US" sz="2400" dirty="0"/>
              <a:t> (</a:t>
            </a:r>
            <a:r>
              <a:rPr lang="en-US" sz="2400" i="1" dirty="0" err="1" smtClean="0"/>
              <a:t>autonómic</a:t>
            </a:r>
            <a:r>
              <a:rPr lang="en-US" sz="2400" dirty="0" err="1" smtClean="0"/>
              <a:t>os</a:t>
            </a:r>
            <a:r>
              <a:rPr lang="en-US" sz="2400" dirty="0"/>
              <a:t>)</a:t>
            </a:r>
          </a:p>
          <a:p>
            <a:pPr lvl="3"/>
            <a:r>
              <a:rPr lang="en-US" sz="2400" dirty="0" err="1"/>
              <a:t>Controla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fuera</a:t>
            </a:r>
            <a:r>
              <a:rPr lang="en-US" sz="2400" dirty="0"/>
              <a:t> del muscular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588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64385"/>
            <a:ext cx="11582400" cy="4959275"/>
          </a:xfrm>
        </p:spPr>
        <p:txBody>
          <a:bodyPr/>
          <a:lstStyle/>
          <a:p>
            <a:r>
              <a:rPr lang="en-US" b="1" dirty="0" err="1" smtClean="0"/>
              <a:t>Complejidad</a:t>
            </a:r>
            <a:r>
              <a:rPr lang="en-US" b="1" dirty="0" smtClean="0"/>
              <a:t> del </a:t>
            </a:r>
            <a:r>
              <a:rPr lang="en-US" b="1" dirty="0" err="1" smtClean="0"/>
              <a:t>circuito</a:t>
            </a:r>
            <a:r>
              <a:rPr lang="en-US" b="1" dirty="0" smtClean="0"/>
              <a:t> neural</a:t>
            </a:r>
          </a:p>
          <a:p>
            <a:pPr lvl="1"/>
            <a:r>
              <a:rPr lang="en-US" b="1" dirty="0" err="1" smtClean="0"/>
              <a:t>Monosinápticos</a:t>
            </a:r>
            <a:endParaRPr lang="en-US" b="1" dirty="0" smtClean="0"/>
          </a:p>
          <a:p>
            <a:pPr lvl="2"/>
            <a:r>
              <a:rPr lang="en-US" sz="2400" dirty="0" err="1" smtClean="0"/>
              <a:t>Neurona</a:t>
            </a:r>
            <a:r>
              <a:rPr lang="en-US" sz="2400" dirty="0" smtClean="0"/>
              <a:t> sensorial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Neurona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motora</a:t>
            </a:r>
            <a:endParaRPr lang="en-US" sz="2400" dirty="0" smtClean="0"/>
          </a:p>
          <a:p>
            <a:pPr lvl="1"/>
            <a:r>
              <a:rPr lang="en-US" b="1" dirty="0" err="1" smtClean="0"/>
              <a:t>Polisinápticos</a:t>
            </a:r>
            <a:endParaRPr lang="en-US" b="1" dirty="0" smtClean="0"/>
          </a:p>
          <a:p>
            <a:pPr lvl="2"/>
            <a:r>
              <a:rPr lang="en-US" sz="2400" dirty="0" smtClean="0"/>
              <a:t>Al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interneurona</a:t>
            </a:r>
            <a:r>
              <a:rPr lang="en-US" sz="2400" dirty="0" smtClean="0"/>
              <a:t> entre la sensorial y la </a:t>
            </a:r>
            <a:r>
              <a:rPr lang="en-US" sz="2400" dirty="0" err="1" smtClean="0"/>
              <a:t>motora</a:t>
            </a:r>
            <a:endParaRPr lang="en-US" sz="2400" dirty="0" smtClean="0"/>
          </a:p>
          <a:p>
            <a:r>
              <a:rPr lang="en-US" b="1" dirty="0" smtClean="0"/>
              <a:t>Lugar de </a:t>
            </a:r>
            <a:r>
              <a:rPr lang="en-US" b="1" dirty="0" err="1" smtClean="0"/>
              <a:t>procesamiento</a:t>
            </a:r>
            <a:endParaRPr lang="en-US" b="1" dirty="0"/>
          </a:p>
          <a:p>
            <a:pPr lvl="1"/>
            <a:r>
              <a:rPr lang="en-US" b="1" dirty="0" err="1" smtClean="0"/>
              <a:t>Espinales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 smtClean="0"/>
              <a:t>S</a:t>
            </a:r>
            <a:r>
              <a:rPr lang="en-US" sz="2400" dirty="0" smtClean="0"/>
              <a:t>e </a:t>
            </a:r>
            <a:r>
              <a:rPr lang="en-US" sz="2400" dirty="0" err="1" smtClean="0"/>
              <a:t>procesan</a:t>
            </a:r>
            <a:r>
              <a:rPr lang="en-US" sz="2400" dirty="0" smtClean="0"/>
              <a:t> </a:t>
            </a:r>
            <a:r>
              <a:rPr lang="en-US" sz="2400" dirty="0" smtClean="0"/>
              <a:t>en el </a:t>
            </a:r>
            <a:r>
              <a:rPr lang="en-US" sz="2400" dirty="0" err="1" smtClean="0"/>
              <a:t>cordón</a:t>
            </a:r>
            <a:r>
              <a:rPr lang="en-US" sz="2400" dirty="0" smtClean="0"/>
              <a:t> </a:t>
            </a:r>
            <a:r>
              <a:rPr lang="en-US" sz="2400" dirty="0" err="1" smtClean="0"/>
              <a:t>espinal</a:t>
            </a:r>
            <a:endParaRPr lang="en-US" sz="2400" dirty="0"/>
          </a:p>
          <a:p>
            <a:pPr lvl="1"/>
            <a:r>
              <a:rPr lang="en-US" b="1" dirty="0" err="1" smtClean="0"/>
              <a:t>Craneales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sz="2400" dirty="0" smtClean="0"/>
              <a:t>Se </a:t>
            </a:r>
            <a:r>
              <a:rPr lang="en-US" sz="2400" dirty="0" err="1" smtClean="0"/>
              <a:t>procesan</a:t>
            </a:r>
            <a:r>
              <a:rPr lang="en-US" sz="2400" dirty="0" smtClean="0"/>
              <a:t> </a:t>
            </a:r>
            <a:r>
              <a:rPr lang="en-US" sz="2400" dirty="0" smtClean="0"/>
              <a:t>en el </a:t>
            </a:r>
            <a:r>
              <a:rPr lang="en-US" sz="2400" dirty="0" err="1" smtClean="0"/>
              <a:t>cerebro</a:t>
            </a:r>
            <a:endParaRPr lang="en-US" sz="2400" dirty="0"/>
          </a:p>
          <a:p>
            <a:pPr lvl="2"/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737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516" y="0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endParaRPr 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97569" y="1325563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err="1" smtClean="0"/>
              <a:t>Aumentan</a:t>
            </a:r>
            <a:r>
              <a:rPr lang="en-US" sz="2800" dirty="0" smtClean="0"/>
              <a:t> en </a:t>
            </a:r>
            <a:r>
              <a:rPr lang="en-US" sz="2800" dirty="0" err="1" smtClean="0"/>
              <a:t>nivel</a:t>
            </a:r>
            <a:r>
              <a:rPr lang="en-US" sz="2800" dirty="0" smtClean="0"/>
              <a:t> de </a:t>
            </a:r>
            <a:r>
              <a:rPr lang="en-US" sz="2800" dirty="0" err="1" smtClean="0"/>
              <a:t>complejidad</a:t>
            </a:r>
            <a:endParaRPr lang="en-US" sz="2800" dirty="0" smtClean="0"/>
          </a:p>
          <a:p>
            <a:pPr lvl="2"/>
            <a:r>
              <a:rPr lang="en-US" sz="2400" b="1" dirty="0" err="1" smtClean="0"/>
              <a:t>Monosin</a:t>
            </a:r>
            <a:r>
              <a:rPr lang="en-US" sz="2400" b="1" dirty="0" err="1" smtClean="0"/>
              <a:t>á</a:t>
            </a:r>
            <a:r>
              <a:rPr lang="en-US" sz="2400" b="1" dirty="0" err="1" smtClean="0"/>
              <a:t>pticos</a:t>
            </a:r>
            <a:endParaRPr lang="en-US" sz="2400" b="1" dirty="0" smtClean="0"/>
          </a:p>
          <a:p>
            <a:pPr lvl="2"/>
            <a:r>
              <a:rPr lang="en-US" sz="2400" b="1" dirty="0" err="1" smtClean="0"/>
              <a:t>Polisin</a:t>
            </a:r>
            <a:r>
              <a:rPr lang="en-US" sz="2400" b="1" dirty="0" err="1" smtClean="0"/>
              <a:t>á</a:t>
            </a:r>
            <a:r>
              <a:rPr lang="en-US" sz="2400" b="1" dirty="0" err="1" smtClean="0"/>
              <a:t>pticos</a:t>
            </a:r>
            <a:endParaRPr lang="en-US" sz="2400" b="1" dirty="0" smtClean="0"/>
          </a:p>
          <a:p>
            <a:pPr lvl="3"/>
            <a:r>
              <a:rPr lang="en-US" sz="2400" b="1" dirty="0" err="1" smtClean="0"/>
              <a:t>Intersegmentarios</a:t>
            </a:r>
            <a:r>
              <a:rPr lang="en-US" sz="2400" b="1" dirty="0" smtClean="0"/>
              <a:t> </a:t>
            </a:r>
          </a:p>
          <a:p>
            <a:pPr lvl="3"/>
            <a:r>
              <a:rPr lang="en-US" sz="2400" dirty="0" err="1" smtClean="0"/>
              <a:t>Varios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segmentos</a:t>
            </a:r>
            <a:endParaRPr lang="en-US" sz="2400" dirty="0" smtClean="0"/>
          </a:p>
          <a:p>
            <a:pPr lvl="3"/>
            <a:r>
              <a:rPr lang="en-US" sz="2400" dirty="0" err="1" smtClean="0"/>
              <a:t>Respuestas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varian</a:t>
            </a:r>
            <a:r>
              <a:rPr lang="en-US" sz="2400" dirty="0" smtClean="0"/>
              <a:t> en </a:t>
            </a:r>
            <a:r>
              <a:rPr lang="en-US" sz="2400" dirty="0" err="1" smtClean="0"/>
              <a:t>complejidad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7954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147" y="17546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endParaRPr lang="en-US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52094" y="1343109"/>
            <a:ext cx="10515600" cy="4351338"/>
          </a:xfrm>
        </p:spPr>
        <p:txBody>
          <a:bodyPr/>
          <a:lstStyle/>
          <a:p>
            <a:r>
              <a:rPr lang="en-US" b="1" dirty="0" err="1" smtClean="0"/>
              <a:t>Monosin</a:t>
            </a:r>
            <a:r>
              <a:rPr lang="en-US" b="1" dirty="0" err="1" smtClean="0"/>
              <a:t>á</a:t>
            </a:r>
            <a:r>
              <a:rPr lang="en-US" b="1" dirty="0" err="1" smtClean="0"/>
              <a:t>pticos</a:t>
            </a:r>
            <a:endParaRPr lang="en-US" b="1" dirty="0" smtClean="0"/>
          </a:p>
          <a:p>
            <a:pPr lvl="1"/>
            <a:r>
              <a:rPr lang="en-US" dirty="0" smtClean="0"/>
              <a:t>De </a:t>
            </a:r>
            <a:r>
              <a:rPr lang="en-US" b="1" dirty="0" err="1" smtClean="0"/>
              <a:t>Estiramientos</a:t>
            </a:r>
            <a:endParaRPr lang="en-US" b="1" dirty="0" smtClean="0"/>
          </a:p>
          <a:p>
            <a:pPr lvl="1"/>
            <a:r>
              <a:rPr lang="en-US" dirty="0" smtClean="0"/>
              <a:t>De sensorial a </a:t>
            </a:r>
            <a:r>
              <a:rPr lang="en-US" dirty="0" err="1" smtClean="0"/>
              <a:t>motora</a:t>
            </a:r>
            <a:endParaRPr lang="en-US" dirty="0" smtClean="0"/>
          </a:p>
          <a:p>
            <a:pPr lvl="1"/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retraso</a:t>
            </a:r>
            <a:endParaRPr lang="en-US" dirty="0" smtClean="0"/>
          </a:p>
          <a:p>
            <a:pPr lvl="1"/>
            <a:r>
              <a:rPr lang="en-US" dirty="0" smtClean="0"/>
              <a:t>Receptor : </a:t>
            </a:r>
            <a:r>
              <a:rPr lang="en-US" dirty="0" err="1" smtClean="0"/>
              <a:t>huso</a:t>
            </a:r>
            <a:r>
              <a:rPr lang="en-US" dirty="0" smtClean="0"/>
              <a:t> muscular</a:t>
            </a:r>
          </a:p>
        </p:txBody>
      </p:sp>
    </p:spTree>
    <p:extLst>
      <p:ext uri="{BB962C8B-B14F-4D97-AF65-F5344CB8AC3E}">
        <p14:creationId xmlns:p14="http://schemas.microsoft.com/office/powerpoint/2010/main" val="3902091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>
          <a:xfrm>
            <a:off x="398272" y="1705407"/>
            <a:ext cx="11395456" cy="33347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13-15 The Classification of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319" y="4300537"/>
            <a:ext cx="1740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Learned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71" y="3449685"/>
            <a:ext cx="3296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Control skeletal muscle contractions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226" y="3602076"/>
            <a:ext cx="3486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Include superficial and stretch reflexes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9716" y="3432253"/>
            <a:ext cx="1883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One synapse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2256" y="3134855"/>
            <a:ext cx="1850009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Spinal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4926" y="4002700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Cranial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8902" y="3138589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Monosynaptic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939" y="4015715"/>
            <a:ext cx="1622199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Polysynaptic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28" y="3134854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Somatic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735" y="4015715"/>
            <a:ext cx="330272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Visceral (Autonomic)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444" y="3104908"/>
            <a:ext cx="252241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Innate 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925" y="4008359"/>
            <a:ext cx="252241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Acquired 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474" y="1773712"/>
            <a:ext cx="115034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6056" y="2153658"/>
            <a:ext cx="1841569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can be classified by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0548" y="2523143"/>
            <a:ext cx="1393625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1483" y="2523143"/>
            <a:ext cx="1027812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639" y="2523143"/>
            <a:ext cx="1952917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complexity of circuit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87515" y="2523143"/>
            <a:ext cx="1446307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processing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525" y="4304704"/>
            <a:ext cx="3486881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Control actions of smooth and cardiac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muscles, glands, and adipose 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6061" y="4306925"/>
            <a:ext cx="2549815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Multiple synapses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(two to several hundred)</a:t>
            </a:r>
          </a:p>
        </p:txBody>
      </p:sp>
      <p:grpSp>
        <p:nvGrpSpPr>
          <p:cNvPr id="9219" name="Group 9218"/>
          <p:cNvGrpSpPr/>
          <p:nvPr/>
        </p:nvGrpSpPr>
        <p:grpSpPr>
          <a:xfrm>
            <a:off x="9609136" y="4295178"/>
            <a:ext cx="1649945" cy="388269"/>
            <a:chOff x="7206851" y="4295177"/>
            <a:chExt cx="1237459" cy="388269"/>
          </a:xfrm>
        </p:grpSpPr>
        <p:sp>
          <p:nvSpPr>
            <p:cNvPr id="12" name="TextBox 11"/>
            <p:cNvSpPr txBox="1"/>
            <p:nvPr/>
          </p:nvSpPr>
          <p:spPr>
            <a:xfrm>
              <a:off x="7206851" y="4295177"/>
              <a:ext cx="123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0000"/>
                  </a:solidFill>
                  <a:latin typeface="Arial Black" panose="020B0A04020102020204" pitchFamily="34" charset="0"/>
                  <a:ea typeface="ＭＳ Ｐゴシック" charset="0"/>
                  <a:cs typeface="Arial" panose="020B0604020202020204" pitchFamily="34" charset="0"/>
                </a:rPr>
                <a:t>• </a:t>
              </a:r>
              <a:r>
                <a:rPr lang="en-US" sz="970" b="1" dirty="0">
                  <a:solidFill>
                    <a:srgbClr val="000000"/>
                  </a:solidFill>
                  <a:ea typeface="ＭＳ Ｐゴシック" charset="0"/>
                  <a:cs typeface="Arial" panose="020B0604020202020204" pitchFamily="34" charset="0"/>
                </a:rPr>
                <a:t>Processing in</a:t>
              </a:r>
            </a:p>
          </p:txBody>
        </p:sp>
        <p:sp>
          <p:nvSpPr>
            <p:cNvPr id="9218" name="Rectangle 9217"/>
            <p:cNvSpPr/>
            <p:nvPr/>
          </p:nvSpPr>
          <p:spPr>
            <a:xfrm>
              <a:off x="7317110" y="4441841"/>
              <a:ext cx="491225" cy="241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70" b="1" dirty="0">
                  <a:solidFill>
                    <a:srgbClr val="000000"/>
                  </a:solidFill>
                  <a:ea typeface="ＭＳ Ｐゴシック" charset="0"/>
                  <a:cs typeface="Arial" panose="020B0604020202020204" pitchFamily="34" charset="0"/>
                </a:rPr>
                <a:t>the brain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0329" y="3424237"/>
            <a:ext cx="17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Genetically</a:t>
            </a:r>
            <a:b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determined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2256" y="3427367"/>
            <a:ext cx="1649945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Processing in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spinal cord</a:t>
            </a:r>
          </a:p>
        </p:txBody>
      </p:sp>
    </p:spTree>
    <p:extLst>
      <p:ext uri="{BB962C8B-B14F-4D97-AF65-F5344CB8AC3E}">
        <p14:creationId xmlns:p14="http://schemas.microsoft.com/office/powerpoint/2010/main" val="56708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1" y="822527"/>
            <a:ext cx="402373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describen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ruta</a:t>
            </a:r>
            <a:r>
              <a:rPr lang="en-US" dirty="0" smtClean="0"/>
              <a:t>, y </a:t>
            </a:r>
            <a:r>
              <a:rPr lang="en-US" dirty="0" err="1" smtClean="0"/>
              <a:t>función</a:t>
            </a:r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 err="1"/>
              <a:t>sensoriales</a:t>
            </a:r>
            <a:r>
              <a:rPr lang="en-US" dirty="0"/>
              <a:t>, </a:t>
            </a:r>
            <a:r>
              <a:rPr lang="en-US" dirty="0" err="1"/>
              <a:t>motores</a:t>
            </a:r>
            <a:r>
              <a:rPr lang="en-US" dirty="0"/>
              <a:t> y </a:t>
            </a:r>
            <a:r>
              <a:rPr lang="en-US" dirty="0" err="1"/>
              <a:t>mixtos</a:t>
            </a:r>
            <a:endParaRPr lang="en-US" dirty="0"/>
          </a:p>
          <a:p>
            <a:r>
              <a:rPr lang="en-US" dirty="0"/>
              <a:t>3 </a:t>
            </a:r>
            <a:r>
              <a:rPr lang="mr-IN" dirty="0"/>
              <a:t>–</a:t>
            </a:r>
            <a:r>
              <a:rPr lang="en-US" dirty="0"/>
              <a:t> 12 : </a:t>
            </a:r>
            <a:r>
              <a:rPr lang="en-US" dirty="0" err="1"/>
              <a:t>surgen</a:t>
            </a:r>
            <a:r>
              <a:rPr lang="en-US" dirty="0"/>
              <a:t> del </a:t>
            </a:r>
            <a:r>
              <a:rPr lang="en-US" dirty="0" err="1"/>
              <a:t>tallo</a:t>
            </a:r>
            <a:r>
              <a:rPr lang="en-US" dirty="0"/>
              <a:t> cerebral y </a:t>
            </a:r>
            <a:r>
              <a:rPr lang="en-US" dirty="0" err="1"/>
              <a:t>pasan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forámenes</a:t>
            </a:r>
            <a:r>
              <a:rPr lang="en-US" dirty="0"/>
              <a:t> en la base del </a:t>
            </a:r>
            <a:r>
              <a:rPr lang="en-US" dirty="0" err="1"/>
              <a:t>craneo</a:t>
            </a:r>
            <a:endParaRPr lang="en-US" dirty="0"/>
          </a:p>
          <a:p>
            <a:pPr lvl="1"/>
            <a:r>
              <a:rPr lang="en-US" dirty="0"/>
              <a:t>1 y 2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optico</a:t>
            </a:r>
            <a:r>
              <a:rPr lang="en-US" dirty="0"/>
              <a:t> y </a:t>
            </a:r>
            <a:r>
              <a:rPr lang="en-US" dirty="0" err="1"/>
              <a:t>olfatorio</a:t>
            </a:r>
            <a:r>
              <a:rPr lang="en-US" dirty="0"/>
              <a:t>: </a:t>
            </a:r>
            <a:r>
              <a:rPr lang="en-US" dirty="0" err="1"/>
              <a:t>excepción</a:t>
            </a:r>
            <a:endParaRPr lang="en-US" dirty="0" smtClean="0"/>
          </a:p>
        </p:txBody>
      </p:sp>
      <p:pic>
        <p:nvPicPr>
          <p:cNvPr id="6" name="Picture 5" descr="Screen Shot 2018-11-04 at 9.5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3" y="0"/>
            <a:ext cx="798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398272" y="640081"/>
            <a:ext cx="11395456" cy="54035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13-14 Spinal Reflexes (Part </a:t>
            </a:r>
            <a:r>
              <a:rPr lang="en-US" sz="2000" b="1" dirty="0" smtClean="0">
                <a:latin typeface="Arial" charset="0"/>
              </a:rPr>
              <a:t>2 </a:t>
            </a:r>
            <a:r>
              <a:rPr lang="en-US" sz="2000" b="1" dirty="0">
                <a:latin typeface="Arial" charset="0"/>
              </a:rPr>
              <a:t>of 4).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211" y="4779383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6321" y="1492745"/>
            <a:ext cx="142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 ARC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070" y="1565297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Stimulus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5411" y="862045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Stretch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9959" y="630556"/>
            <a:ext cx="1523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Receptor (muscle spindle)</a:t>
            </a:r>
          </a:p>
        </p:txBody>
      </p:sp>
      <p:sp>
        <p:nvSpPr>
          <p:cNvPr id="10" name="TextBox 9"/>
          <p:cNvSpPr txBox="1"/>
          <p:nvPr/>
        </p:nvSpPr>
        <p:spPr>
          <a:xfrm rot="21362590">
            <a:off x="3534907" y="2740701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479" y="2683562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Effector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1716" y="923212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Spinal cord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2307" y="4760334"/>
            <a:ext cx="1953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2307" y="5189673"/>
            <a:ext cx="1953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7569" y="4577719"/>
            <a:ext cx="962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5448302" y="2863097"/>
            <a:ext cx="185028" cy="1461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564941" y="2870941"/>
            <a:ext cx="369260" cy="1145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 bwMode="auto">
          <a:xfrm>
            <a:off x="3219451" y="762001"/>
            <a:ext cx="1371600" cy="404813"/>
          </a:xfrm>
          <a:custGeom>
            <a:avLst/>
            <a:gdLst>
              <a:gd name="connsiteX0" fmla="*/ 1028700 w 1028700"/>
              <a:gd name="connsiteY0" fmla="*/ 0 h 404813"/>
              <a:gd name="connsiteX1" fmla="*/ 442912 w 1028700"/>
              <a:gd name="connsiteY1" fmla="*/ 0 h 404813"/>
              <a:gd name="connsiteX2" fmla="*/ 0 w 1028700"/>
              <a:gd name="connsiteY2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404813">
                <a:moveTo>
                  <a:pt x="1028700" y="0"/>
                </a:moveTo>
                <a:lnTo>
                  <a:pt x="442912" y="0"/>
                </a:lnTo>
                <a:lnTo>
                  <a:pt x="0" y="40481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702300" y="776289"/>
            <a:ext cx="660400" cy="733425"/>
          </a:xfrm>
          <a:custGeom>
            <a:avLst/>
            <a:gdLst>
              <a:gd name="connsiteX0" fmla="*/ 0 w 495300"/>
              <a:gd name="connsiteY0" fmla="*/ 0 h 733425"/>
              <a:gd name="connsiteX1" fmla="*/ 147638 w 495300"/>
              <a:gd name="connsiteY1" fmla="*/ 0 h 733425"/>
              <a:gd name="connsiteX2" fmla="*/ 495300 w 4953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733425">
                <a:moveTo>
                  <a:pt x="0" y="0"/>
                </a:moveTo>
                <a:lnTo>
                  <a:pt x="147638" y="0"/>
                </a:lnTo>
                <a:lnTo>
                  <a:pt x="495300" y="73342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7850518">
            <a:off x="1722039" y="4898556"/>
            <a:ext cx="171450" cy="5009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6742742">
            <a:off x="1647968" y="1529971"/>
            <a:ext cx="171450" cy="5009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>
          <a:xfrm>
            <a:off x="1767840" y="137161"/>
            <a:ext cx="8656320" cy="63636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13-16 A </a:t>
            </a:r>
            <a:r>
              <a:rPr lang="en-US" sz="2200" b="1" dirty="0">
                <a:latin typeface="Arial" charset="0"/>
              </a:rPr>
              <a:t>Muscle </a:t>
            </a:r>
            <a:r>
              <a:rPr lang="en-US" sz="1800" b="1" dirty="0">
                <a:latin typeface="Arial" charset="0"/>
              </a:rPr>
              <a:t>Spindle.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8313" y="1779974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Extrafusal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fiber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373" y="2727990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850" y="3506838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Intrafusal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fiber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611" y="3993870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Muscle spindle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719" y="4571493"/>
            <a:ext cx="1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Gamma efferent from CNS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8477" y="89454"/>
            <a:ext cx="1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Gamma efferent from CNS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1134" y="2020454"/>
            <a:ext cx="166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To CNS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68462" y="1938352"/>
            <a:ext cx="22751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3014800" y="2481264"/>
            <a:ext cx="2827200" cy="962025"/>
            <a:chOff x="2261100" y="2481263"/>
            <a:chExt cx="2120400" cy="962025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2261100" y="2895615"/>
              <a:ext cx="170635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/>
            <p:cNvSpPr/>
            <p:nvPr/>
          </p:nvSpPr>
          <p:spPr bwMode="auto">
            <a:xfrm>
              <a:off x="3595688" y="2481263"/>
              <a:ext cx="785812" cy="962025"/>
            </a:xfrm>
            <a:custGeom>
              <a:avLst/>
              <a:gdLst>
                <a:gd name="connsiteX0" fmla="*/ 785812 w 785812"/>
                <a:gd name="connsiteY0" fmla="*/ 0 h 962025"/>
                <a:gd name="connsiteX1" fmla="*/ 657225 w 785812"/>
                <a:gd name="connsiteY1" fmla="*/ 0 h 962025"/>
                <a:gd name="connsiteX2" fmla="*/ 0 w 785812"/>
                <a:gd name="connsiteY2" fmla="*/ 957262 h 962025"/>
                <a:gd name="connsiteX3" fmla="*/ 138112 w 785812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2" h="962025">
                  <a:moveTo>
                    <a:pt x="785812" y="0"/>
                  </a:moveTo>
                  <a:lnTo>
                    <a:pt x="657225" y="0"/>
                  </a:lnTo>
                  <a:lnTo>
                    <a:pt x="0" y="957262"/>
                  </a:lnTo>
                  <a:lnTo>
                    <a:pt x="138112" y="9620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3014800" y="3662397"/>
            <a:ext cx="19826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8" idx="0"/>
          </p:cNvCxnSpPr>
          <p:nvPr/>
        </p:nvCxnSpPr>
        <p:spPr bwMode="auto">
          <a:xfrm>
            <a:off x="7575545" y="3984345"/>
            <a:ext cx="11707" cy="5871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8417785" y="753593"/>
            <a:ext cx="67577" cy="999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18" y="4010406"/>
            <a:ext cx="2633477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937" y="17546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r>
              <a:rPr lang="en-US" dirty="0" smtClean="0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3109"/>
            <a:ext cx="10515600" cy="4351338"/>
          </a:xfrm>
        </p:spPr>
        <p:txBody>
          <a:bodyPr/>
          <a:lstStyle/>
          <a:p>
            <a:r>
              <a:rPr lang="en-US" b="1" dirty="0" err="1" smtClean="0"/>
              <a:t>Posturales</a:t>
            </a:r>
            <a:endParaRPr lang="en-US" b="1" dirty="0" smtClean="0"/>
          </a:p>
          <a:p>
            <a:pPr lvl="1"/>
            <a:r>
              <a:rPr lang="en-US" dirty="0" err="1" smtClean="0"/>
              <a:t>Estiramientos</a:t>
            </a:r>
            <a:endParaRPr lang="en-US" dirty="0" smtClean="0"/>
          </a:p>
          <a:p>
            <a:pPr lvl="1"/>
            <a:r>
              <a:rPr lang="en-US" dirty="0" err="1" smtClean="0"/>
              <a:t>Postura</a:t>
            </a:r>
            <a:r>
              <a:rPr lang="en-US" dirty="0" smtClean="0"/>
              <a:t> </a:t>
            </a:r>
            <a:r>
              <a:rPr lang="en-US" dirty="0" err="1" smtClean="0"/>
              <a:t>erecta</a:t>
            </a:r>
            <a:endParaRPr lang="en-US" dirty="0" smtClean="0"/>
          </a:p>
          <a:p>
            <a:pPr lvl="1"/>
            <a:r>
              <a:rPr lang="en-US" dirty="0" err="1" smtClean="0"/>
              <a:t>Músculos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estiran</a:t>
            </a:r>
            <a:r>
              <a:rPr lang="en-US" dirty="0" smtClean="0"/>
              <a:t> </a:t>
            </a:r>
            <a:r>
              <a:rPr lang="en-US" dirty="0" err="1" smtClean="0"/>
              <a:t>reaccionan</a:t>
            </a:r>
            <a:r>
              <a:rPr lang="en-US" dirty="0" smtClean="0"/>
              <a:t> </a:t>
            </a:r>
            <a:r>
              <a:rPr lang="en-US" dirty="0" err="1" smtClean="0"/>
              <a:t>contrayéndose</a:t>
            </a:r>
            <a:r>
              <a:rPr lang="en-US" dirty="0" smtClean="0"/>
              <a:t> y se </a:t>
            </a:r>
            <a:r>
              <a:rPr lang="en-US" dirty="0" err="1" smtClean="0"/>
              <a:t>mantiene</a:t>
            </a:r>
            <a:r>
              <a:rPr lang="en-US" dirty="0" smtClean="0"/>
              <a:t> un balance</a:t>
            </a:r>
          </a:p>
          <a:p>
            <a:pPr lvl="1"/>
            <a:r>
              <a:rPr lang="en-US" dirty="0" err="1" smtClean="0"/>
              <a:t>Tensión</a:t>
            </a:r>
            <a:r>
              <a:rPr lang="en-US" dirty="0" smtClean="0"/>
              <a:t> </a:t>
            </a:r>
            <a:r>
              <a:rPr lang="en-US" dirty="0" err="1" smtClean="0"/>
              <a:t>acumulada</a:t>
            </a:r>
            <a:r>
              <a:rPr lang="en-US" dirty="0" smtClean="0"/>
              <a:t>, </a:t>
            </a:r>
            <a:r>
              <a:rPr lang="en-US" dirty="0" err="1" smtClean="0"/>
              <a:t>fatiga</a:t>
            </a:r>
            <a:r>
              <a:rPr lang="en-US" dirty="0" smtClean="0"/>
              <a:t> muscular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7245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/>
              <a:t>Polisinapticos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Complicados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Interneuronas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Balance entre EPSP e IPSP</a:t>
            </a:r>
          </a:p>
        </p:txBody>
      </p:sp>
    </p:spTree>
    <p:extLst>
      <p:ext uri="{BB962C8B-B14F-4D97-AF65-F5344CB8AC3E}">
        <p14:creationId xmlns:p14="http://schemas.microsoft.com/office/powerpoint/2010/main" val="3282410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</a:t>
            </a:r>
            <a:endParaRPr lang="en-US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204493"/>
            <a:ext cx="11052593" cy="4959275"/>
          </a:xfrm>
        </p:spPr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Retirada</a:t>
            </a:r>
            <a:endParaRPr lang="en-US" b="1" dirty="0" smtClean="0"/>
          </a:p>
          <a:p>
            <a:pPr lvl="1"/>
            <a:r>
              <a:rPr lang="en-US" dirty="0" err="1" smtClean="0"/>
              <a:t>Alejar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del </a:t>
            </a:r>
            <a:r>
              <a:rPr lang="en-US" dirty="0" err="1" smtClean="0"/>
              <a:t>cuerpo</a:t>
            </a:r>
            <a:r>
              <a:rPr lang="en-US" dirty="0" smtClean="0"/>
              <a:t> del </a:t>
            </a:r>
            <a:r>
              <a:rPr lang="en-US" dirty="0" err="1" smtClean="0"/>
              <a:t>lugar</a:t>
            </a:r>
            <a:r>
              <a:rPr lang="en-US" dirty="0" smtClean="0"/>
              <a:t> del </a:t>
            </a:r>
            <a:r>
              <a:rPr lang="en-US" dirty="0" err="1" smtClean="0"/>
              <a:t>estimulo</a:t>
            </a:r>
            <a:endParaRPr lang="en-US" dirty="0" smtClean="0"/>
          </a:p>
          <a:p>
            <a:pPr lvl="2"/>
            <a:r>
              <a:rPr lang="en-US" sz="2400" dirty="0" smtClean="0"/>
              <a:t>Flexor </a:t>
            </a:r>
            <a:endParaRPr lang="en-US" sz="2400" b="1" dirty="0" smtClean="0"/>
          </a:p>
          <a:p>
            <a:pPr lvl="3"/>
            <a:r>
              <a:rPr lang="en-US" sz="2400" dirty="0" err="1" smtClean="0"/>
              <a:t>Retirar</a:t>
            </a:r>
            <a:r>
              <a:rPr lang="en-US" sz="2400" dirty="0" smtClean="0"/>
              <a:t> la </a:t>
            </a:r>
            <a:r>
              <a:rPr lang="en-US" sz="2400" dirty="0" err="1" smtClean="0"/>
              <a:t>mano</a:t>
            </a:r>
            <a:r>
              <a:rPr lang="en-US" sz="2400" dirty="0" smtClean="0"/>
              <a:t> de </a:t>
            </a:r>
            <a:r>
              <a:rPr lang="en-US" sz="2400" dirty="0" err="1" smtClean="0"/>
              <a:t>algo</a:t>
            </a:r>
            <a:r>
              <a:rPr lang="en-US" sz="2400" dirty="0" smtClean="0"/>
              <a:t> </a:t>
            </a:r>
            <a:r>
              <a:rPr lang="en-US" sz="2400" dirty="0" err="1" smtClean="0"/>
              <a:t>caliente</a:t>
            </a:r>
            <a:endParaRPr lang="en-US" sz="2400" dirty="0" smtClean="0"/>
          </a:p>
          <a:p>
            <a:pPr lvl="1"/>
            <a:r>
              <a:rPr lang="en-US" dirty="0" err="1" smtClean="0"/>
              <a:t>Fuerza</a:t>
            </a:r>
            <a:r>
              <a:rPr lang="en-US" dirty="0" smtClean="0"/>
              <a:t> y </a:t>
            </a:r>
            <a:r>
              <a:rPr lang="en-US" dirty="0" err="1" smtClean="0"/>
              <a:t>duración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endParaRPr lang="en-US" dirty="0" smtClean="0"/>
          </a:p>
          <a:p>
            <a:pPr lvl="3"/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intensidad</a:t>
            </a:r>
            <a:r>
              <a:rPr lang="en-US" sz="2400" dirty="0" smtClean="0"/>
              <a:t> del </a:t>
            </a:r>
            <a:r>
              <a:rPr lang="en-US" sz="2400" dirty="0" err="1" smtClean="0"/>
              <a:t>estimulo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8000" y="4267201"/>
            <a:ext cx="1046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i="1" dirty="0" err="1" smtClean="0"/>
              <a:t>Ipsilaterales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vs</a:t>
            </a:r>
            <a:r>
              <a:rPr lang="en-US" sz="2400" b="1" i="1" dirty="0" smtClean="0"/>
              <a:t> Contralateral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589264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/>
        </p:blipFill>
        <p:spPr>
          <a:xfrm>
            <a:off x="398272" y="1152144"/>
            <a:ext cx="11395456" cy="44056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13-14 Spinal Reflexes (Part </a:t>
            </a:r>
            <a:r>
              <a:rPr lang="en-US" sz="2400" b="1" dirty="0" smtClean="0">
                <a:latin typeface="Arial" charset="0"/>
              </a:rPr>
              <a:t>3 </a:t>
            </a:r>
            <a:r>
              <a:rPr lang="en-US" sz="2400" b="1" dirty="0">
                <a:latin typeface="Arial" charset="0"/>
              </a:rPr>
              <a:t>of 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6650" y="3025588"/>
            <a:ext cx="1523341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Painful stimulus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7875" y="3368488"/>
            <a:ext cx="152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stimulated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03" y="4158680"/>
            <a:ext cx="152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inhibited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4192" y="1152144"/>
            <a:ext cx="3865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Distribution within gray horns to other segments of the spinal cord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5911" y="5410200"/>
            <a:ext cx="1046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 err="1"/>
              <a:t>Ipsilateral</a:t>
            </a:r>
            <a:r>
              <a:rPr lang="en-US" b="1" dirty="0" err="1"/>
              <a:t>es</a:t>
            </a:r>
            <a:endParaRPr lang="en-US" b="1" dirty="0"/>
          </a:p>
          <a:p>
            <a:pPr lvl="1"/>
            <a:r>
              <a:rPr lang="en-US" dirty="0" err="1"/>
              <a:t>Ocurren</a:t>
            </a:r>
            <a:r>
              <a:rPr lang="en-US" dirty="0"/>
              <a:t> en el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el </a:t>
            </a:r>
            <a:r>
              <a:rPr lang="en-US" dirty="0" err="1"/>
              <a:t>estimulo</a:t>
            </a:r>
            <a:endParaRPr lang="en-US" dirty="0"/>
          </a:p>
          <a:p>
            <a:pPr lvl="2"/>
            <a:r>
              <a:rPr lang="en-US" dirty="0" err="1"/>
              <a:t>Estiramiento</a:t>
            </a:r>
            <a:r>
              <a:rPr lang="en-US" dirty="0"/>
              <a:t>, </a:t>
            </a:r>
            <a:r>
              <a:rPr lang="en-US" dirty="0" err="1"/>
              <a:t>tendones</a:t>
            </a:r>
            <a:r>
              <a:rPr lang="en-US" dirty="0"/>
              <a:t>, de </a:t>
            </a:r>
            <a:r>
              <a:rPr lang="en-US" dirty="0" err="1"/>
              <a:t>retirada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5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"/>
          <a:stretch/>
        </p:blipFill>
        <p:spPr>
          <a:xfrm>
            <a:off x="398272" y="798576"/>
            <a:ext cx="11395456" cy="50878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13-14 Spinal Reflexes (Part </a:t>
            </a:r>
            <a:r>
              <a:rPr lang="en-US" sz="2400" b="1" dirty="0" smtClean="0">
                <a:latin typeface="Arial" charset="0"/>
              </a:rPr>
              <a:t>4 </a:t>
            </a:r>
            <a:r>
              <a:rPr lang="en-US" sz="2400" b="1" dirty="0">
                <a:latin typeface="Arial" charset="0"/>
              </a:rPr>
              <a:t>of 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2176" y="3972294"/>
            <a:ext cx="1523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stimulated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3831" y="3601809"/>
            <a:ext cx="1523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inhibited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6610" y="4289049"/>
            <a:ext cx="1675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inhibited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9648" y="3950237"/>
            <a:ext cx="214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stimulated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722" y="5545217"/>
            <a:ext cx="1523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Painful stimulus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282" y="4683636"/>
            <a:ext cx="1740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282" y="5070091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Excitatory interneuron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282" y="5440644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596" y="4683636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(inhibited)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7102" y="5070091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Inhibitory interneuron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22" y="4494168"/>
            <a:ext cx="8142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7300" y="782674"/>
            <a:ext cx="2860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To motor neurons in other segments of the spinal cord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8178800" y="3733801"/>
            <a:ext cx="254000" cy="161925"/>
          </a:xfrm>
          <a:custGeom>
            <a:avLst/>
            <a:gdLst>
              <a:gd name="connsiteX0" fmla="*/ 0 w 190500"/>
              <a:gd name="connsiteY0" fmla="*/ 0 h 161925"/>
              <a:gd name="connsiteX1" fmla="*/ 90488 w 190500"/>
              <a:gd name="connsiteY1" fmla="*/ 0 h 161925"/>
              <a:gd name="connsiteX2" fmla="*/ 190500 w 1905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161925">
                <a:moveTo>
                  <a:pt x="0" y="0"/>
                </a:moveTo>
                <a:lnTo>
                  <a:pt x="90488" y="0"/>
                </a:lnTo>
                <a:lnTo>
                  <a:pt x="190500" y="16192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8097414" y="4119567"/>
            <a:ext cx="544933" cy="75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8950329" y="4064793"/>
            <a:ext cx="949324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 bwMode="auto">
          <a:xfrm>
            <a:off x="9340851" y="4224339"/>
            <a:ext cx="596900" cy="185737"/>
          </a:xfrm>
          <a:custGeom>
            <a:avLst/>
            <a:gdLst>
              <a:gd name="connsiteX0" fmla="*/ 447675 w 447675"/>
              <a:gd name="connsiteY0" fmla="*/ 185737 h 185737"/>
              <a:gd name="connsiteX1" fmla="*/ 345281 w 447675"/>
              <a:gd name="connsiteY1" fmla="*/ 185737 h 185737"/>
              <a:gd name="connsiteX2" fmla="*/ 0 w 447675"/>
              <a:gd name="connsiteY2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185737">
                <a:moveTo>
                  <a:pt x="447675" y="185737"/>
                </a:moveTo>
                <a:lnTo>
                  <a:pt x="345281" y="185737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8601557" y="4089088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5400000" flipV="1">
            <a:off x="8397102" y="3866652"/>
            <a:ext cx="45719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16200000">
            <a:off x="8926852" y="4036694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5400000">
            <a:off x="9340164" y="4198232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89" y="3048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dirty="0" err="1"/>
              <a:t>Reflejo</a:t>
            </a:r>
            <a:r>
              <a:rPr lang="en-US" sz="2400" b="1" dirty="0"/>
              <a:t> extensor </a:t>
            </a:r>
            <a:r>
              <a:rPr lang="en-US" sz="2400" b="1" dirty="0" err="1"/>
              <a:t>cruzado</a:t>
            </a:r>
            <a:endParaRPr lang="en-US" sz="2400" b="1" dirty="0"/>
          </a:p>
          <a:p>
            <a:pPr lvl="2"/>
            <a:r>
              <a:rPr lang="en-US" sz="2400" b="1" i="1" dirty="0"/>
              <a:t>Contralateral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En el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opuesto</a:t>
            </a:r>
            <a:r>
              <a:rPr lang="en-US" sz="2400" dirty="0"/>
              <a:t> al </a:t>
            </a:r>
            <a:r>
              <a:rPr lang="en-US" sz="2400" dirty="0" err="1"/>
              <a:t>estímulo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 err="1"/>
              <a:t>Simultaneo</a:t>
            </a:r>
            <a:r>
              <a:rPr lang="en-US" sz="2400" dirty="0"/>
              <a:t> </a:t>
            </a:r>
            <a:r>
              <a:rPr lang="en-US" sz="2400" dirty="0" err="1"/>
              <a:t>coordinado</a:t>
            </a:r>
            <a:r>
              <a:rPr lang="en-US" sz="2400" dirty="0"/>
              <a:t> con flexor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Flexor </a:t>
            </a:r>
            <a:r>
              <a:rPr lang="en-US" sz="2400" dirty="0" err="1"/>
              <a:t>recoje</a:t>
            </a:r>
            <a:r>
              <a:rPr lang="en-US" sz="2400" dirty="0"/>
              <a:t> la </a:t>
            </a:r>
            <a:r>
              <a:rPr lang="en-US" sz="2400" dirty="0" err="1"/>
              <a:t>pierna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Extensor </a:t>
            </a:r>
            <a:r>
              <a:rPr lang="en-US" sz="2400" dirty="0" err="1"/>
              <a:t>estira</a:t>
            </a:r>
            <a:r>
              <a:rPr lang="en-US" sz="2400" dirty="0"/>
              <a:t> la </a:t>
            </a:r>
            <a:r>
              <a:rPr lang="en-US" sz="2400" dirty="0" err="1"/>
              <a:t>otra</a:t>
            </a:r>
            <a:r>
              <a:rPr lang="en-US" sz="2400" dirty="0"/>
              <a:t> </a:t>
            </a:r>
            <a:r>
              <a:rPr lang="en-US" sz="2400" dirty="0" err="1"/>
              <a:t>pierna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Para </a:t>
            </a:r>
            <a:r>
              <a:rPr lang="en-US" sz="2400" dirty="0" err="1"/>
              <a:t>sostener</a:t>
            </a:r>
            <a:r>
              <a:rPr lang="en-US" sz="2400" dirty="0"/>
              <a:t> el peso</a:t>
            </a:r>
          </a:p>
        </p:txBody>
      </p:sp>
    </p:spTree>
    <p:extLst>
      <p:ext uri="{BB962C8B-B14F-4D97-AF65-F5344CB8AC3E}">
        <p14:creationId xmlns:p14="http://schemas.microsoft.com/office/powerpoint/2010/main" val="294002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>
          <a:xfrm>
            <a:off x="419023" y="969265"/>
            <a:ext cx="6006592" cy="47171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7837" y="37432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</a:t>
            </a:r>
            <a:r>
              <a:rPr lang="en-US" sz="2400" b="1" dirty="0" smtClean="0">
                <a:latin typeface="Arial" charset="0"/>
              </a:rPr>
              <a:t>17a </a:t>
            </a:r>
            <a:r>
              <a:rPr lang="en-US" sz="2400" b="1" dirty="0">
                <a:latin typeface="Arial" charset="0"/>
              </a:rPr>
              <a:t>The Babinski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8627" y="609600"/>
            <a:ext cx="657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plantar reflex (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negative Babinski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reflex), a curling of the toes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normal 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in healthy adults.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538" y="5971492"/>
            <a:ext cx="876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Cerebro</a:t>
            </a:r>
            <a:r>
              <a:rPr lang="en-US" sz="3600" dirty="0"/>
              <a:t>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alterar</a:t>
            </a:r>
            <a:r>
              <a:rPr lang="en-US" sz="3600" dirty="0"/>
              <a:t> los </a:t>
            </a:r>
            <a:r>
              <a:rPr lang="en-US" sz="3600" dirty="0" err="1"/>
              <a:t>reflejos</a:t>
            </a:r>
            <a:r>
              <a:rPr lang="en-US" sz="3600" dirty="0"/>
              <a:t> </a:t>
            </a:r>
            <a:r>
              <a:rPr lang="en-US" sz="3600" dirty="0" err="1"/>
              <a:t>espinales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668210" y="1368109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Flexion plantar (-Babinski)</a:t>
            </a:r>
            <a:endParaRPr lang="en-US" sz="3600" b="1" i="1" dirty="0"/>
          </a:p>
          <a:p>
            <a:pPr lvl="1"/>
            <a:r>
              <a:rPr lang="en-US" sz="2800" dirty="0" err="1" smtClean="0"/>
              <a:t>Anormal</a:t>
            </a:r>
            <a:r>
              <a:rPr lang="en-US" sz="2800" dirty="0" smtClean="0"/>
              <a:t> </a:t>
            </a:r>
            <a:r>
              <a:rPr lang="en-US" sz="2800" dirty="0"/>
              <a:t>en </a:t>
            </a:r>
            <a:r>
              <a:rPr lang="en-US" sz="2800" dirty="0" err="1"/>
              <a:t>infante</a:t>
            </a:r>
            <a:endParaRPr lang="en-US" sz="2800" dirty="0"/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ormal </a:t>
            </a:r>
            <a:r>
              <a:rPr lang="en-US" sz="2800" dirty="0"/>
              <a:t>en </a:t>
            </a:r>
            <a:r>
              <a:rPr lang="en-US" sz="2800" dirty="0" err="1"/>
              <a:t>adulto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28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"/>
          <a:stretch/>
        </p:blipFill>
        <p:spPr>
          <a:xfrm>
            <a:off x="224804" y="1288663"/>
            <a:ext cx="4844288" cy="44935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99048" y="200527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</a:t>
            </a:r>
            <a:r>
              <a:rPr lang="en-US" sz="2400" b="1" dirty="0" smtClean="0">
                <a:latin typeface="Arial" charset="0"/>
              </a:rPr>
              <a:t>17b </a:t>
            </a:r>
            <a:r>
              <a:rPr lang="en-US" sz="2400" b="1" dirty="0">
                <a:latin typeface="Arial" charset="0"/>
              </a:rPr>
              <a:t>The Babinski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884" y="4117445"/>
            <a:ext cx="73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Babinski sign (</a:t>
            </a:r>
            <a:r>
              <a:rPr lang="en-US" sz="1800" b="1" dirty="0">
                <a:solidFill>
                  <a:srgbClr val="008000"/>
                </a:solidFill>
                <a:ea typeface="ＭＳ Ｐゴシック" charset="0"/>
                <a:cs typeface="Arial" panose="020B0604020202020204" pitchFamily="34" charset="0"/>
              </a:rPr>
              <a:t>positive Babinski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reflex) occurs in the absence of descending inhibition. 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It is normal in infants, but pathological in adults.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1474" y="11809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Babinski +</a:t>
            </a:r>
            <a:endParaRPr lang="en-US" sz="3600" b="1" i="1" dirty="0"/>
          </a:p>
          <a:p>
            <a:pPr lvl="1"/>
            <a:r>
              <a:rPr lang="en-US" sz="2800" dirty="0"/>
              <a:t>Normal en </a:t>
            </a:r>
            <a:r>
              <a:rPr lang="en-US" sz="2800" dirty="0" err="1"/>
              <a:t>infante</a:t>
            </a:r>
            <a:endParaRPr lang="en-US" sz="2800" dirty="0"/>
          </a:p>
          <a:p>
            <a:pPr lvl="1"/>
            <a:r>
              <a:rPr lang="en-US" sz="2800" dirty="0" err="1"/>
              <a:t>Anormal</a:t>
            </a:r>
            <a:r>
              <a:rPr lang="en-US" sz="2800" dirty="0"/>
              <a:t> en </a:t>
            </a:r>
            <a:r>
              <a:rPr lang="en-US" sz="2800" dirty="0" err="1"/>
              <a:t>adulto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indicar</a:t>
            </a:r>
            <a:r>
              <a:rPr lang="en-US" sz="2800" dirty="0"/>
              <a:t> </a:t>
            </a:r>
            <a:r>
              <a:rPr lang="en-US" sz="2800" dirty="0" err="1"/>
              <a:t>daño</a:t>
            </a:r>
            <a:r>
              <a:rPr lang="en-US" sz="2800" dirty="0"/>
              <a:t> al SNC en </a:t>
            </a:r>
            <a:r>
              <a:rPr lang="en-US" sz="2800" dirty="0" err="1"/>
              <a:t>adultos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3538" y="5971492"/>
            <a:ext cx="876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Cerebro</a:t>
            </a:r>
            <a:r>
              <a:rPr lang="en-US" sz="3600" dirty="0"/>
              <a:t>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alterar</a:t>
            </a:r>
            <a:r>
              <a:rPr lang="en-US" sz="3600" dirty="0"/>
              <a:t> los </a:t>
            </a:r>
            <a:r>
              <a:rPr lang="en-US" sz="3600" dirty="0" err="1"/>
              <a:t>reflejos</a:t>
            </a:r>
            <a:r>
              <a:rPr lang="en-US" sz="3600" dirty="0"/>
              <a:t> </a:t>
            </a:r>
            <a:r>
              <a:rPr lang="en-US" sz="3600" dirty="0" err="1"/>
              <a:t>espinales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54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371601"/>
            <a:ext cx="111760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Respuestas rápidas y automáticas a un estímulo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Permiten hacer ajustes rápidos PLT: homeostasis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Receptor - integrador - efector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Reflejos neurales; compuestos por: receptor periferal- fibras sensoriales - SNC - fibras motoras - efectores periferales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Reflejos endocrinos - la respuesta es vía mensajeros químicos</a:t>
            </a:r>
          </a:p>
        </p:txBody>
      </p:sp>
    </p:spTree>
    <p:extLst>
      <p:ext uri="{BB962C8B-B14F-4D97-AF65-F5344CB8AC3E}">
        <p14:creationId xmlns:p14="http://schemas.microsoft.com/office/powerpoint/2010/main" val="233597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Arco Reflejo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 mas simple: desde receptor a efector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Llega estímulo al Receptor  - 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Neurona Sensorial - potencial de acción, vía raiz dorsal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Procesamiento, integración, - SNC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simples - neurona S a neurona M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Complejos - varias interneuronas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Neurona Motora - potencial de acción, vía raiz ventral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Respuesta al Efector - músculos, glándulas</a:t>
            </a:r>
          </a:p>
          <a:p>
            <a:pPr lvl="1">
              <a:spcBef>
                <a:spcPct val="50000"/>
              </a:spcBef>
              <a:buFont typeface="Times" charset="0"/>
              <a:buNone/>
            </a:pPr>
            <a:r>
              <a:rPr lang="en-US"/>
              <a:t>Feedback Negativo!!</a:t>
            </a:r>
          </a:p>
        </p:txBody>
      </p:sp>
    </p:spTree>
    <p:extLst>
      <p:ext uri="{BB962C8B-B14F-4D97-AF65-F5344CB8AC3E}">
        <p14:creationId xmlns:p14="http://schemas.microsoft.com/office/powerpoint/2010/main" val="26044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7518400" y="2590800"/>
            <a:ext cx="37592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1FE7C7"/>
                </a:solidFill>
              </a:rPr>
              <a:t>Nervios </a:t>
            </a:r>
          </a:p>
          <a:p>
            <a:pPr algn="ctr" eaLnBrk="1" hangingPunct="1"/>
            <a:r>
              <a:rPr lang="en-US" sz="2800">
                <a:solidFill>
                  <a:srgbClr val="1FE7C7"/>
                </a:solidFill>
              </a:rPr>
              <a:t>Craneales</a:t>
            </a:r>
          </a:p>
          <a:p>
            <a:pPr algn="ctr" eaLnBrk="1" hangingPunct="1"/>
            <a:r>
              <a:rPr lang="en-US" sz="2800">
                <a:solidFill>
                  <a:srgbClr val="1FE7C7"/>
                </a:solidFill>
              </a:rPr>
              <a:t>Biol 3791</a:t>
            </a:r>
          </a:p>
          <a:p>
            <a:pPr algn="ctr" eaLnBrk="1" hangingPunct="1"/>
            <a:r>
              <a:rPr lang="en-US" sz="2800">
                <a:solidFill>
                  <a:srgbClr val="1FE7C7"/>
                </a:solidFill>
              </a:rPr>
              <a:t>JA Cardé, PhD</a:t>
            </a:r>
          </a:p>
        </p:txBody>
      </p:sp>
    </p:spTree>
    <p:extLst>
      <p:ext uri="{BB962C8B-B14F-4D97-AF65-F5344CB8AC3E}">
        <p14:creationId xmlns:p14="http://schemas.microsoft.com/office/powerpoint/2010/main" val="262315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1314EventsNeural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447675"/>
            <a:ext cx="1138978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13-14, p. 440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406400" y="54102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Reflejo Simple: para </a:t>
            </a:r>
            <a:r>
              <a:rPr lang="ja-JP" altLang="en-US"/>
              <a:t>“</a:t>
            </a:r>
            <a:r>
              <a:rPr lang="en-US"/>
              <a:t>quitar la mano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Clasificación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Se clasifican en base a: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Su Desarrollo	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La naturaleza de la respuesta motora resultante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La complejidad del circuito neural involucrado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El lugar donde se procesa la informacion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Estas clasificaciones no son mutuamente exclusivas sino formas de describir un reflejo</a:t>
            </a:r>
          </a:p>
        </p:txBody>
      </p:sp>
    </p:spTree>
    <p:extLst>
      <p:ext uri="{BB962C8B-B14F-4D97-AF65-F5344CB8AC3E}">
        <p14:creationId xmlns:p14="http://schemas.microsoft.com/office/powerpoint/2010/main" val="223218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Desarrollo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Innatos </a:t>
            </a:r>
            <a:r>
              <a:rPr lang="en-US" sz="2000"/>
              <a:t>- conecciones que se forman durante el desarrollo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Programadas genéticamente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Secuencia predecible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Parpadear, sacar la mano de algo caliente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Adquiridos</a:t>
            </a:r>
            <a:r>
              <a:rPr lang="en-US" sz="2000"/>
              <a:t> - aprendidos,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Automáticos, perfeccionados por práctica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Frenar un carro, ajustar una posición 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No esta clara la diferencia entre ellos:</a:t>
            </a:r>
            <a:endParaRPr lang="en-US" sz="2000"/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Ej: algunos aprendemos unas cosas mejor que otras, PLT puede ser por base genética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9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Naturaleza del Reflejo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Somáticos </a:t>
            </a:r>
            <a:r>
              <a:rPr lang="en-US" sz="2000"/>
              <a:t>- mecanismo de control involuntario para músculos esqueléticos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Superficiales - en la piel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De Estiramiento - por alargamiento de tendón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Patelar, Posturales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Sus movimientos son bruscos no precisos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Para que existen si los mismos músculos los controlamos voluntariamente?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Vitales porque son inmediatos para emergencias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Decidir y coordinar toma tiempo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Viscerales</a:t>
            </a:r>
            <a:r>
              <a:rPr lang="en-US" sz="2000"/>
              <a:t> - autónomos; controlan otros sistemas (Cap 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Complejidad del circuito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b="1"/>
              <a:t>Monosinápticos </a:t>
            </a:r>
            <a:r>
              <a:rPr lang="en-US"/>
              <a:t>- una neurona sensorial y una neurona motora que hace las veces tambien de procesamiento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b="1"/>
              <a:t>Polisinápticos</a:t>
            </a:r>
            <a:r>
              <a:rPr lang="en-US"/>
              <a:t> - mas de dos neuronas, Ej interneurona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Mas complejos, porque pueden activar mas músculos o grupos musculares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Espinales - procesados en el cordón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Craneales - procesados en el cerebro</a:t>
            </a:r>
          </a:p>
        </p:txBody>
      </p:sp>
    </p:spTree>
    <p:extLst>
      <p:ext uri="{BB962C8B-B14F-4D97-AF65-F5344CB8AC3E}">
        <p14:creationId xmlns:p14="http://schemas.microsoft.com/office/powerpoint/2010/main" val="10673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600" y="1066801"/>
            <a:ext cx="1117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 - Espinales - procesados en el cordon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Monosinapticos - respuestas rapidas y consistentes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Poco retraso entre estimulo y respuesta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Estimulo: estiramiento: (patelar, cuadriceps femoral, huso muscular)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Respuesta: Acortamiento (cuadriceps femoral)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Polisinapticos-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Mas complejos por la interneurona que pueden controlar grupos de musculos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13-15, p. 441</a:t>
            </a:r>
          </a:p>
        </p:txBody>
      </p:sp>
      <p:pic>
        <p:nvPicPr>
          <p:cNvPr id="70659" name="Picture 3" descr="1315Stratch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381001"/>
            <a:ext cx="11381316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1317Flexor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" y="587375"/>
            <a:ext cx="11982449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13-17, p. 444</a:t>
            </a:r>
          </a:p>
        </p:txBody>
      </p:sp>
    </p:spTree>
    <p:extLst>
      <p:ext uri="{BB962C8B-B14F-4D97-AF65-F5344CB8AC3E}">
        <p14:creationId xmlns:p14="http://schemas.microsoft.com/office/powerpoint/2010/main" val="384403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Clasificación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 - Espinales - procesados en el cordon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Polisinápticos-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Mas complejos por la interneurona que pueden controlar grupos de musculos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Withdrawal -  de flexión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Inhibición reciproca- flexor vs extensor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Reflejos extensores cruzados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Ipsilaterales - sensorial y motor por el mismo lado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Contralaterales - sensorial por un lado, motor por otro lado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1318CrossExten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27014"/>
            <a:ext cx="1172421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13-18, p. 444</a:t>
            </a:r>
          </a:p>
        </p:txBody>
      </p:sp>
    </p:spTree>
    <p:extLst>
      <p:ext uri="{BB962C8B-B14F-4D97-AF65-F5344CB8AC3E}">
        <p14:creationId xmlns:p14="http://schemas.microsoft.com/office/powerpoint/2010/main" val="33475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4429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Objetivos</a:t>
            </a:r>
            <a:endParaRPr lang="en-US" dirty="0">
              <a:latin typeface="Arial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101553"/>
            <a:ext cx="11051117" cy="5262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Definir</a:t>
            </a:r>
            <a:r>
              <a:rPr lang="en-US" dirty="0" smtClean="0">
                <a:ea typeface="+mn-ea"/>
              </a:rPr>
              <a:t> los </a:t>
            </a:r>
            <a:r>
              <a:rPr lang="en-US" dirty="0" err="1" smtClean="0">
                <a:ea typeface="+mn-ea"/>
              </a:rPr>
              <a:t>nervios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craneales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Identificarlos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por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nombre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número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función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primaria</a:t>
            </a: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Describir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áreas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que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inervan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Identificar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por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su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clasificacion</a:t>
            </a:r>
            <a:r>
              <a:rPr lang="en-US" dirty="0" smtClean="0">
                <a:ea typeface="+mn-ea"/>
              </a:rPr>
              <a:t> entre </a:t>
            </a:r>
            <a:r>
              <a:rPr lang="en-US" dirty="0" err="1" smtClean="0">
                <a:ea typeface="+mn-ea"/>
              </a:rPr>
              <a:t>motores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sensoriales</a:t>
            </a:r>
            <a:r>
              <a:rPr lang="en-US" dirty="0" smtClean="0">
                <a:ea typeface="+mn-ea"/>
              </a:rPr>
              <a:t> o </a:t>
            </a:r>
            <a:r>
              <a:rPr lang="en-US" dirty="0" err="1" smtClean="0">
                <a:ea typeface="+mn-ea"/>
              </a:rPr>
              <a:t>mixtos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Mencionar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trastornos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asociados</a:t>
            </a:r>
            <a:r>
              <a:rPr lang="en-US" dirty="0" smtClean="0">
                <a:ea typeface="+mn-ea"/>
              </a:rPr>
              <a:t> a </a:t>
            </a:r>
            <a:r>
              <a:rPr lang="en-US" dirty="0" err="1" smtClean="0">
                <a:ea typeface="+mn-ea"/>
              </a:rPr>
              <a:t>estos</a:t>
            </a:r>
            <a:r>
              <a:rPr lang="en-US" dirty="0" smtClean="0">
                <a:ea typeface="+mn-ea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Enfatizar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aspectos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distintivos</a:t>
            </a:r>
            <a:r>
              <a:rPr lang="en-US" dirty="0" smtClean="0">
                <a:ea typeface="+mn-ea"/>
              </a:rPr>
              <a:t> de </a:t>
            </a:r>
            <a:r>
              <a:rPr lang="en-US" dirty="0" err="1" smtClean="0">
                <a:ea typeface="+mn-ea"/>
              </a:rPr>
              <a:t>cada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uno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752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Integración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9600" y="1066801"/>
            <a:ext cx="11176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Ocurren automáticos sin instrucciones de centros superiores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Procesamiento en centros superiores pueden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Inhibir - IPSPs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Facilitar - EPSPs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Centros superiores </a:t>
            </a:r>
            <a:r>
              <a:rPr lang="ja-JP" altLang="en-US"/>
              <a:t>“</a:t>
            </a:r>
            <a:r>
              <a:rPr lang="en-US"/>
              <a:t>afinan</a:t>
            </a:r>
            <a:r>
              <a:rPr lang="ja-JP" altLang="en-US"/>
              <a:t>”</a:t>
            </a:r>
            <a:r>
              <a:rPr lang="en-US"/>
              <a:t> patrones preexistentes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Caminar, correr, saltar</a:t>
            </a:r>
          </a:p>
        </p:txBody>
      </p:sp>
    </p:spTree>
    <p:extLst>
      <p:ext uri="{BB962C8B-B14F-4D97-AF65-F5344CB8AC3E}">
        <p14:creationId xmlns:p14="http://schemas.microsoft.com/office/powerpoint/2010/main" val="101468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13-19, p. 446</a:t>
            </a:r>
          </a:p>
        </p:txBody>
      </p:sp>
      <p:pic>
        <p:nvPicPr>
          <p:cNvPr id="78851" name="Picture 3" descr="1319Babinski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138131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09600" y="304801"/>
            <a:ext cx="1117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Reflejos: Diagnóstico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Plantar - Babinski negativo - en adultos</a:t>
            </a:r>
          </a:p>
          <a:p>
            <a:pPr>
              <a:spcBef>
                <a:spcPct val="50000"/>
              </a:spcBef>
            </a:pPr>
            <a:r>
              <a:rPr lang="en-US"/>
              <a:t>Babinski positivo - en ninos, desaparece </a:t>
            </a:r>
          </a:p>
          <a:p>
            <a:pPr>
              <a:spcBef>
                <a:spcPct val="50000"/>
              </a:spcBef>
            </a:pPr>
            <a:r>
              <a:rPr lang="en-US"/>
              <a:t>	si regresa en adultos</a:t>
            </a:r>
          </a:p>
        </p:txBody>
      </p:sp>
    </p:spTree>
    <p:extLst>
      <p:ext uri="{BB962C8B-B14F-4D97-AF65-F5344CB8AC3E}">
        <p14:creationId xmlns:p14="http://schemas.microsoft.com/office/powerpoint/2010/main" val="11185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1EE872-5037-3D48-A3DC-7FB04A0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42D816-2223-884D-989E-7DAA6599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Brain Anatomy </a:t>
            </a:r>
            <a:r>
              <a:rPr lang="mr-IN" b="1" dirty="0" smtClean="0"/>
              <a:t>–</a:t>
            </a:r>
            <a:r>
              <a:rPr lang="en-US" b="1" dirty="0" smtClean="0"/>
              <a:t> Koshland Science Museum</a:t>
            </a:r>
            <a:endParaRPr lang="en-US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www.koshland-science-museum.org/explore-the-science/interactives/brain-anatomy</a:t>
            </a:r>
            <a:endParaRPr lang="en-US" dirty="0" smtClean="0"/>
          </a:p>
          <a:p>
            <a:r>
              <a:rPr lang="en-US" b="1" dirty="0" smtClean="0"/>
              <a:t>Brain </a:t>
            </a:r>
            <a:r>
              <a:rPr lang="en-US" b="1" dirty="0" err="1" smtClean="0"/>
              <a:t>Facts.org</a:t>
            </a:r>
            <a:r>
              <a:rPr lang="en-US" b="1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www.brainfacts.org/3d-brain#intro=true</a:t>
            </a:r>
            <a:endParaRPr lang="en-US" dirty="0" smtClean="0"/>
          </a:p>
          <a:p>
            <a:r>
              <a:rPr lang="en-US" b="1" dirty="0" smtClean="0"/>
              <a:t>3D Brain App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www.dnalc.org/resources/3dbrain.html</a:t>
            </a:r>
            <a:endParaRPr lang="en-US" dirty="0" smtClean="0"/>
          </a:p>
          <a:p>
            <a:r>
              <a:rPr lang="en-US" b="1" dirty="0" err="1" smtClean="0"/>
              <a:t>Brin</a:t>
            </a:r>
            <a:r>
              <a:rPr lang="en-US" b="1" dirty="0" smtClean="0"/>
              <a:t> Gallery </a:t>
            </a:r>
            <a:r>
              <a:rPr lang="mr-IN" b="1" dirty="0" smtClean="0"/>
              <a:t>–</a:t>
            </a:r>
            <a:r>
              <a:rPr lang="en-US" b="1" dirty="0" smtClean="0"/>
              <a:t> NIH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www.flickr.com/photos/nihgov/24397240512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Nervios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11887200" cy="4959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Nervios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Craneales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mr-IN" dirty="0" smtClean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 12 pares </a:t>
            </a:r>
            <a:r>
              <a:rPr lang="en-US" dirty="0" err="1" smtClean="0">
                <a:ea typeface="+mn-ea"/>
                <a:cs typeface="+mn-cs"/>
              </a:rPr>
              <a:t>conectados</a:t>
            </a:r>
            <a:r>
              <a:rPr lang="en-US" dirty="0" smtClean="0">
                <a:ea typeface="+mn-ea"/>
                <a:cs typeface="+mn-cs"/>
              </a:rPr>
              <a:t> al </a:t>
            </a:r>
            <a:r>
              <a:rPr lang="en-US" dirty="0" err="1" smtClean="0">
                <a:ea typeface="+mn-ea"/>
                <a:cs typeface="+mn-cs"/>
              </a:rPr>
              <a:t>encéfalo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Primeros</a:t>
            </a:r>
            <a:r>
              <a:rPr lang="en-US" dirty="0" smtClean="0">
                <a:ea typeface="+mn-ea"/>
                <a:cs typeface="+mn-cs"/>
              </a:rPr>
              <a:t> dos pares se </a:t>
            </a:r>
            <a:r>
              <a:rPr lang="en-US" dirty="0" err="1" smtClean="0">
                <a:ea typeface="+mn-ea"/>
                <a:cs typeface="+mn-cs"/>
              </a:rPr>
              <a:t>originan</a:t>
            </a:r>
            <a:r>
              <a:rPr lang="en-US" dirty="0" smtClean="0">
                <a:ea typeface="+mn-ea"/>
                <a:cs typeface="+mn-cs"/>
              </a:rPr>
              <a:t> del </a:t>
            </a:r>
            <a:r>
              <a:rPr lang="en-US" dirty="0" err="1" smtClean="0">
                <a:ea typeface="+mn-ea"/>
                <a:cs typeface="+mn-cs"/>
              </a:rPr>
              <a:t>prosoencéfalo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Otros</a:t>
            </a:r>
            <a:r>
              <a:rPr lang="en-US" dirty="0" smtClean="0">
                <a:ea typeface="+mn-ea"/>
                <a:cs typeface="+mn-cs"/>
              </a:rPr>
              <a:t> 10 pares se </a:t>
            </a:r>
            <a:r>
              <a:rPr lang="en-US" dirty="0" err="1" smtClean="0">
                <a:ea typeface="+mn-ea"/>
                <a:cs typeface="+mn-cs"/>
              </a:rPr>
              <a:t>originan</a:t>
            </a:r>
            <a:r>
              <a:rPr lang="en-US" dirty="0" smtClean="0">
                <a:ea typeface="+mn-ea"/>
                <a:cs typeface="+mn-cs"/>
              </a:rPr>
              <a:t> del </a:t>
            </a:r>
            <a:r>
              <a:rPr lang="en-US" dirty="0" err="1" smtClean="0">
                <a:ea typeface="+mn-ea"/>
                <a:cs typeface="+mn-cs"/>
              </a:rPr>
              <a:t>tallo</a:t>
            </a:r>
            <a:r>
              <a:rPr lang="en-US" dirty="0" smtClean="0">
                <a:ea typeface="+mn-ea"/>
                <a:cs typeface="+mn-cs"/>
              </a:rPr>
              <a:t> cerebral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Inervan</a:t>
            </a:r>
            <a:r>
              <a:rPr lang="en-US" dirty="0" smtClean="0">
                <a:ea typeface="+mn-ea"/>
                <a:cs typeface="+mn-cs"/>
              </a:rPr>
              <a:t> o </a:t>
            </a:r>
            <a:r>
              <a:rPr lang="en-US" dirty="0" err="1" smtClean="0">
                <a:ea typeface="+mn-ea"/>
                <a:cs typeface="+mn-cs"/>
              </a:rPr>
              <a:t>sirven</a:t>
            </a:r>
            <a:r>
              <a:rPr lang="en-US" dirty="0" smtClean="0">
                <a:ea typeface="+mn-ea"/>
                <a:cs typeface="+mn-cs"/>
              </a:rPr>
              <a:t> a la </a:t>
            </a:r>
            <a:r>
              <a:rPr lang="en-US" dirty="0" err="1" smtClean="0">
                <a:ea typeface="+mn-ea"/>
                <a:cs typeface="+mn-cs"/>
              </a:rPr>
              <a:t>cabeza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cuello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dirty="0" err="1" smtClean="0">
                <a:ea typeface="+mn-ea"/>
                <a:cs typeface="+mn-cs"/>
              </a:rPr>
              <a:t>excepto</a:t>
            </a:r>
            <a:r>
              <a:rPr lang="en-US" dirty="0" smtClean="0">
                <a:ea typeface="+mn-ea"/>
                <a:cs typeface="+mn-cs"/>
              </a:rPr>
              <a:t> el X)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err="1" smtClean="0">
                <a:latin typeface="Arial" charset="0"/>
              </a:rPr>
              <a:t>Pueden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identificados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nombrados</a:t>
            </a:r>
            <a:r>
              <a:rPr lang="en-US" dirty="0" smtClean="0">
                <a:latin typeface="Arial" charset="0"/>
              </a:rPr>
              <a:t>) </a:t>
            </a:r>
            <a:r>
              <a:rPr lang="en-US" dirty="0" err="1" smtClean="0">
                <a:latin typeface="Arial" charset="0"/>
              </a:rPr>
              <a:t>por</a:t>
            </a:r>
            <a:r>
              <a:rPr lang="en-US" dirty="0" smtClean="0">
                <a:latin typeface="Arial" charset="0"/>
              </a:rPr>
              <a:t>: </a:t>
            </a:r>
          </a:p>
          <a:p>
            <a:pPr lvl="2" eaLnBrk="1" hangingPunct="1">
              <a:defRPr/>
            </a:pPr>
            <a:r>
              <a:rPr lang="en-US" sz="2400" i="1" dirty="0" err="1" smtClean="0">
                <a:latin typeface="Arial" charset="0"/>
              </a:rPr>
              <a:t>Función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primaria</a:t>
            </a:r>
            <a:endParaRPr lang="en-US" sz="2400" i="1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i="1" dirty="0" smtClean="0">
                <a:latin typeface="Arial" charset="0"/>
              </a:rPr>
              <a:t>Origen</a:t>
            </a:r>
            <a:endParaRPr lang="en-US" sz="2400" i="1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i="1" dirty="0" err="1" smtClean="0">
                <a:latin typeface="Arial" charset="0"/>
              </a:rPr>
              <a:t>Ruta</a:t>
            </a:r>
            <a:endParaRPr lang="en-US" sz="2400" i="1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400" i="1" dirty="0" err="1" smtClean="0">
                <a:latin typeface="Arial" charset="0"/>
              </a:rPr>
              <a:t>Destino</a:t>
            </a:r>
            <a:endParaRPr lang="en-US" sz="2400" i="1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Son </a:t>
            </a:r>
            <a:r>
              <a:rPr lang="en-US" dirty="0" err="1">
                <a:ea typeface="+mn-ea"/>
              </a:rPr>
              <a:t>e</a:t>
            </a:r>
            <a:r>
              <a:rPr lang="en-US" dirty="0" err="1" smtClean="0">
                <a:ea typeface="+mn-ea"/>
              </a:rPr>
              <a:t>numerados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ea typeface="+mn-ea"/>
              </a:rPr>
              <a:t>O</a:t>
            </a:r>
            <a:r>
              <a:rPr lang="en-US" dirty="0" err="1" smtClean="0">
                <a:ea typeface="+mn-ea"/>
              </a:rPr>
              <a:t>rden</a:t>
            </a:r>
            <a:r>
              <a:rPr lang="en-US" dirty="0" smtClean="0">
                <a:ea typeface="+mn-ea"/>
              </a:rPr>
              <a:t> anterior a posterior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64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3867</Words>
  <Application>Microsoft Macintosh PowerPoint</Application>
  <PresentationFormat>Custom</PresentationFormat>
  <Paragraphs>903</Paragraphs>
  <Slides>82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 Anatomía Sistema Nervioso 17 - Nervios Craneales 21 - Reflejos</vt:lpstr>
      <vt:lpstr>Objetivos</vt:lpstr>
      <vt:lpstr>Nervios Craneales</vt:lpstr>
      <vt:lpstr>Introducción</vt:lpstr>
      <vt:lpstr>Introducción</vt:lpstr>
      <vt:lpstr>Introducción</vt:lpstr>
      <vt:lpstr>PowerPoint Presentation</vt:lpstr>
      <vt:lpstr>Objetivos</vt:lpstr>
      <vt:lpstr>14-10 Nervios Craneales</vt:lpstr>
      <vt:lpstr>14-10 Nervios Craneales</vt:lpstr>
      <vt:lpstr>Figure 14-19 Origins of the Cranial Nerves (Part 1 of 2).</vt:lpstr>
      <vt:lpstr>Figure 14-19 Origins of the Cranial Nerves (Part 2 of 2).</vt:lpstr>
      <vt:lpstr>PowerPoint Presentation</vt:lpstr>
      <vt:lpstr>14-10 Nervios Craneales</vt:lpstr>
      <vt:lpstr>Figure 14-20 The Olfactory Nerve.</vt:lpstr>
      <vt:lpstr>14-10 Nervios Craneales</vt:lpstr>
      <vt:lpstr>Figure 14-21 The Optic Nerve.</vt:lpstr>
      <vt:lpstr>14-10 Nervios Craneales</vt:lpstr>
      <vt:lpstr>14-10 Nervios Craneales</vt:lpstr>
      <vt:lpstr>Figure 14-22 Cranial Nerves Controlling the Extrinsic Eye Muscles.</vt:lpstr>
      <vt:lpstr>14-10 Nervios Craneales</vt:lpstr>
      <vt:lpstr>14-10 Nervios Craneales</vt:lpstr>
      <vt:lpstr>14-10 Nervios Craneales</vt:lpstr>
      <vt:lpstr>Figure 14-23 The Trigeminal Nerve.</vt:lpstr>
      <vt:lpstr>14-10 Nervios Craneales</vt:lpstr>
      <vt:lpstr>14-10 Nervios Craneales</vt:lpstr>
      <vt:lpstr>14-10 Nervios Craneales</vt:lpstr>
      <vt:lpstr>Figure 14-24a The Facial Nerve.</vt:lpstr>
      <vt:lpstr>Figure 14-24b The Facial Nerve.</vt:lpstr>
      <vt:lpstr>14-10 Nervios Craneales</vt:lpstr>
      <vt:lpstr>Figure 14-25 The Vestibulocochlear Nerve.</vt:lpstr>
      <vt:lpstr>14-10 Nervios Craneales</vt:lpstr>
      <vt:lpstr>14-10 Nervios Craniales</vt:lpstr>
      <vt:lpstr>14-10 Nervios Craneales</vt:lpstr>
      <vt:lpstr>Figure 14-26 The Glossopharyngeal Nerve.</vt:lpstr>
      <vt:lpstr>14-10 Nervios Craneales</vt:lpstr>
      <vt:lpstr>Figure 14-27 The Vagus Nerve (Part 1 of 2).</vt:lpstr>
      <vt:lpstr>14-10 _x000e_Nervios craneales</vt:lpstr>
      <vt:lpstr>Figure 14-27 The Vagus Nerve (Part 2 of 2).</vt:lpstr>
      <vt:lpstr>14-10 Nervios Craneales</vt:lpstr>
      <vt:lpstr>14-10 Nervios Craneales </vt:lpstr>
      <vt:lpstr>Figure 14-28 The Accessory and Hypoglossal Nerves.</vt:lpstr>
      <vt:lpstr>Table 14-4 Cranial Nerve Branches and Functions (Part 1 of 2).</vt:lpstr>
      <vt:lpstr>Table 14-4 Cranial Nerve Branches and Functions (Part 2 of 2).</vt:lpstr>
      <vt:lpstr>Table 14-5 Cranial Reflexes.</vt:lpstr>
      <vt:lpstr>14-10 Reflejos Craneales</vt:lpstr>
      <vt:lpstr>14-10 Reflejos Craneales</vt:lpstr>
      <vt:lpstr>Resumen</vt:lpstr>
      <vt:lpstr> Anatomía Sistema Nervioso 17 - Nervios Craneales 21 - Reflejos</vt:lpstr>
      <vt:lpstr>Objetivos</vt:lpstr>
      <vt:lpstr>13-6 Reflejos</vt:lpstr>
      <vt:lpstr>13-6 Reflejos</vt:lpstr>
      <vt:lpstr>Figure 13-14 Spinal Reflexes (Part 1 of 4).</vt:lpstr>
      <vt:lpstr>13-6 Reflejos: Clasificación</vt:lpstr>
      <vt:lpstr>13-6 Reflejos Clasificación</vt:lpstr>
      <vt:lpstr>13-6 Reflejos Clasificación</vt:lpstr>
      <vt:lpstr>13-7 Espinales</vt:lpstr>
      <vt:lpstr>13-7 Espinales</vt:lpstr>
      <vt:lpstr>Figure 13-15 The Classification of Reflexes.</vt:lpstr>
      <vt:lpstr>Figure 13-14 Spinal Reflexes (Part 2 of 4).</vt:lpstr>
      <vt:lpstr>Figure 13-16 A Muscle Spindle.</vt:lpstr>
      <vt:lpstr>13-7 Espinales </vt:lpstr>
      <vt:lpstr>13-7 Espinal</vt:lpstr>
      <vt:lpstr>Figure 13-14 Spinal Reflexes (Part 3 of 4).</vt:lpstr>
      <vt:lpstr>Figure 13-14 Spinal Reflexes (Part 4 of 4).</vt:lpstr>
      <vt:lpstr>Figure 13-17a The Babinski Reflexes.</vt:lpstr>
      <vt:lpstr>Figure 13-17b The Babinski Reflexes.</vt:lpstr>
      <vt:lpstr>Reflejos</vt:lpstr>
      <vt:lpstr>Arco Reflejo </vt:lpstr>
      <vt:lpstr>PowerPoint Presentation</vt:lpstr>
      <vt:lpstr>Reflejos: Clasificación</vt:lpstr>
      <vt:lpstr>Reflejos: Clasificacion</vt:lpstr>
      <vt:lpstr>Reflejos: Clasificacion</vt:lpstr>
      <vt:lpstr>Reflejos: Clasificacion</vt:lpstr>
      <vt:lpstr>Reflejos: Clasificacion</vt:lpstr>
      <vt:lpstr>PowerPoint Presentation</vt:lpstr>
      <vt:lpstr>PowerPoint Presentation</vt:lpstr>
      <vt:lpstr>Reflejos: Clasificación</vt:lpstr>
      <vt:lpstr>PowerPoint Presentation</vt:lpstr>
      <vt:lpstr>Reflejos: Integración</vt:lpstr>
      <vt:lpstr>PowerPoint Presentation</vt:lpstr>
      <vt:lpstr>Referencias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Carde</cp:lastModifiedBy>
  <cp:revision>230</cp:revision>
  <dcterms:created xsi:type="dcterms:W3CDTF">2018-08-14T15:00:00Z</dcterms:created>
  <dcterms:modified xsi:type="dcterms:W3CDTF">2018-11-04T23:15:54Z</dcterms:modified>
</cp:coreProperties>
</file>