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7.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8.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859" r:id="rId2"/>
    <p:sldMasterId id="2147483744" r:id="rId3"/>
    <p:sldMasterId id="2147483780" r:id="rId4"/>
    <p:sldMasterId id="2147483838" r:id="rId5"/>
    <p:sldMasterId id="2147483713" r:id="rId6"/>
    <p:sldMasterId id="2147483674" r:id="rId7"/>
    <p:sldMasterId id="2147483897" r:id="rId8"/>
    <p:sldMasterId id="2147483960" r:id="rId9"/>
  </p:sldMasterIdLst>
  <p:notesMasterIdLst>
    <p:notesMasterId r:id="rId65"/>
  </p:notesMasterIdLst>
  <p:handoutMasterIdLst>
    <p:handoutMasterId r:id="rId66"/>
  </p:handoutMasterIdLst>
  <p:sldIdLst>
    <p:sldId id="273" r:id="rId10"/>
    <p:sldId id="394" r:id="rId11"/>
    <p:sldId id="398" r:id="rId12"/>
    <p:sldId id="399" r:id="rId13"/>
    <p:sldId id="400" r:id="rId14"/>
    <p:sldId id="401" r:id="rId15"/>
    <p:sldId id="402" r:id="rId16"/>
    <p:sldId id="403" r:id="rId17"/>
    <p:sldId id="409" r:id="rId18"/>
    <p:sldId id="405" r:id="rId19"/>
    <p:sldId id="406" r:id="rId20"/>
    <p:sldId id="407" r:id="rId21"/>
    <p:sldId id="408" r:id="rId22"/>
    <p:sldId id="453" r:id="rId23"/>
    <p:sldId id="455" r:id="rId24"/>
    <p:sldId id="454" r:id="rId25"/>
    <p:sldId id="411" r:id="rId26"/>
    <p:sldId id="412" r:id="rId27"/>
    <p:sldId id="413" r:id="rId28"/>
    <p:sldId id="414" r:id="rId29"/>
    <p:sldId id="415" r:id="rId30"/>
    <p:sldId id="417" r:id="rId31"/>
    <p:sldId id="418" r:id="rId32"/>
    <p:sldId id="419" r:id="rId33"/>
    <p:sldId id="421" r:id="rId34"/>
    <p:sldId id="456" r:id="rId35"/>
    <p:sldId id="422" r:id="rId36"/>
    <p:sldId id="423" r:id="rId37"/>
    <p:sldId id="424" r:id="rId38"/>
    <p:sldId id="425" r:id="rId39"/>
    <p:sldId id="426" r:id="rId40"/>
    <p:sldId id="427" r:id="rId41"/>
    <p:sldId id="428" r:id="rId42"/>
    <p:sldId id="429" r:id="rId43"/>
    <p:sldId id="430" r:id="rId44"/>
    <p:sldId id="431" r:id="rId45"/>
    <p:sldId id="432" r:id="rId46"/>
    <p:sldId id="433" r:id="rId47"/>
    <p:sldId id="434" r:id="rId48"/>
    <p:sldId id="435" r:id="rId49"/>
    <p:sldId id="436" r:id="rId50"/>
    <p:sldId id="437" r:id="rId51"/>
    <p:sldId id="438" r:id="rId52"/>
    <p:sldId id="439" r:id="rId53"/>
    <p:sldId id="444" r:id="rId54"/>
    <p:sldId id="447" r:id="rId55"/>
    <p:sldId id="448" r:id="rId56"/>
    <p:sldId id="449" r:id="rId57"/>
    <p:sldId id="450" r:id="rId58"/>
    <p:sldId id="457" r:id="rId59"/>
    <p:sldId id="451" r:id="rId60"/>
    <p:sldId id="440" r:id="rId61"/>
    <p:sldId id="441" r:id="rId62"/>
    <p:sldId id="442" r:id="rId63"/>
    <p:sldId id="443"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08">
          <p15:clr>
            <a:srgbClr val="A4A3A4"/>
          </p15:clr>
        </p15:guide>
        <p15:guide id="2" orient="horz" pos="3600">
          <p15:clr>
            <a:srgbClr val="A4A3A4"/>
          </p15:clr>
        </p15:guide>
        <p15:guide id="3" orient="horz" pos="912" userDrawn="1">
          <p15:clr>
            <a:srgbClr val="A4A3A4"/>
          </p15:clr>
        </p15:guide>
        <p15:guide id="4" orient="horz" pos="3360">
          <p15:clr>
            <a:srgbClr val="A4A3A4"/>
          </p15:clr>
        </p15:guide>
        <p15:guide id="5" pos="5616">
          <p15:clr>
            <a:srgbClr val="A4A3A4"/>
          </p15:clr>
        </p15:guide>
        <p15:guide id="6" pos="432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0000"/>
    <a:srgbClr val="214E91"/>
    <a:srgbClr val="085367"/>
    <a:srgbClr val="6A6A6A"/>
    <a:srgbClr val="E66618"/>
    <a:srgbClr val="3070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7989" autoAdjust="0"/>
    <p:restoredTop sz="84570" autoAdjust="0"/>
  </p:normalViewPr>
  <p:slideViewPr>
    <p:cSldViewPr>
      <p:cViewPr>
        <p:scale>
          <a:sx n="60" d="100"/>
          <a:sy n="60" d="100"/>
        </p:scale>
        <p:origin x="1392" y="440"/>
      </p:cViewPr>
      <p:guideLst>
        <p:guide orient="horz" pos="3408"/>
        <p:guide orient="horz" pos="3600"/>
        <p:guide orient="horz" pos="912"/>
        <p:guide orient="horz" pos="3360"/>
        <p:guide pos="5616"/>
        <p:guide pos="4320"/>
      </p:guideLst>
    </p:cSldViewPr>
  </p:slideViewPr>
  <p:outlineViewPr>
    <p:cViewPr>
      <p:scale>
        <a:sx n="33" d="100"/>
        <a:sy n="33" d="100"/>
      </p:scale>
      <p:origin x="48" y="102192"/>
    </p:cViewPr>
  </p:outlineViewPr>
  <p:notesTextViewPr>
    <p:cViewPr>
      <p:scale>
        <a:sx n="1" d="1"/>
        <a:sy n="1" d="1"/>
      </p:scale>
      <p:origin x="0" y="0"/>
    </p:cViewPr>
  </p:notesTextViewPr>
  <p:sorterViewPr>
    <p:cViewPr>
      <p:scale>
        <a:sx n="58" d="100"/>
        <a:sy n="58" d="100"/>
      </p:scale>
      <p:origin x="0" y="0"/>
    </p:cViewPr>
  </p:sorter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24CCBF-31CF-4FCA-A5B4-50142834420A}" type="datetimeFigureOut">
              <a:rPr lang="en-US" smtClean="0"/>
              <a:t>9/22/19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6895618-5249-4F12-80E4-2F3A0FD18481}" type="slidenum">
              <a:rPr lang="en-US" smtClean="0"/>
              <a:t>‹#›</a:t>
            </a:fld>
            <a:endParaRPr lang="en-US" dirty="0"/>
          </a:p>
        </p:txBody>
      </p:sp>
    </p:spTree>
    <p:extLst>
      <p:ext uri="{BB962C8B-B14F-4D97-AF65-F5344CB8AC3E}">
        <p14:creationId xmlns:p14="http://schemas.microsoft.com/office/powerpoint/2010/main" val="472110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84B720-C9F6-4BFC-BC5C-B1B8D70204DA}" type="datetimeFigureOut">
              <a:rPr lang="en-US" smtClean="0"/>
              <a:t>9/22/19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003D02-7E89-4EBF-B123-9C334E1BFEF7}" type="slidenum">
              <a:rPr lang="en-US" smtClean="0"/>
              <a:t>‹#›</a:t>
            </a:fld>
            <a:endParaRPr lang="en-US" dirty="0"/>
          </a:p>
        </p:txBody>
      </p:sp>
    </p:spTree>
    <p:extLst>
      <p:ext uri="{BB962C8B-B14F-4D97-AF65-F5344CB8AC3E}">
        <p14:creationId xmlns:p14="http://schemas.microsoft.com/office/powerpoint/2010/main" val="618904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14</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2982891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rgbClr val="000000"/>
                </a:solidFill>
                <a:miter lim="800000"/>
                <a:headEnd/>
                <a:tailEnd/>
              </a14:hiddenLine>
            </a:ext>
          </a:extLst>
        </p:spPr>
        <p:txBody>
          <a:bodyPr/>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fld id="{9148A38A-B184-0341-BDEB-CE893D63E018}" type="slidenum">
              <a:rPr lang="en-US" sz="1200" b="0">
                <a:solidFill>
                  <a:srgbClr val="000000"/>
                </a:solidFill>
              </a:rPr>
              <a:pPr/>
              <a:t>16</a:t>
            </a:fld>
            <a:endParaRPr lang="en-US" sz="1200" b="0">
              <a:solidFill>
                <a:srgbClr val="000000"/>
              </a:solidFill>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a:cs typeface="Times New Roman"/>
            </a:endParaRPr>
          </a:p>
        </p:txBody>
      </p:sp>
    </p:spTree>
    <p:extLst>
      <p:ext uri="{BB962C8B-B14F-4D97-AF65-F5344CB8AC3E}">
        <p14:creationId xmlns:p14="http://schemas.microsoft.com/office/powerpoint/2010/main" val="2444487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d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429000"/>
            <a:ext cx="561594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7" name="Text Placeholder 1"/>
          <p:cNvSpPr>
            <a:spLocks noGrp="1"/>
          </p:cNvSpPr>
          <p:nvPr>
            <p:ph type="body" sz="quarter" idx="10"/>
          </p:nvPr>
        </p:nvSpPr>
        <p:spPr>
          <a:xfrm>
            <a:off x="49530" y="4114800"/>
            <a:ext cx="5615940" cy="685800"/>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15602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Tagline-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581400"/>
            <a:ext cx="561594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Tagline-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1"/>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idx="1"/>
          </p:nvPr>
        </p:nvSpPr>
        <p:spPr>
          <a:xfrm>
            <a:off x="457200" y="990600"/>
            <a:ext cx="8229600" cy="5562600"/>
          </a:xfrm>
          <a:prstGeom prst="rect">
            <a:avLst/>
          </a:prstGeom>
        </p:spPr>
        <p:txBody>
          <a:bodyPr/>
          <a:lstStyle>
            <a:lvl1pPr marL="0" indent="0">
              <a:spcAft>
                <a:spcPts val="800"/>
              </a:spcAft>
              <a:buFont typeface="Arial" panose="020B0604020202020204" pitchFamily="34" charset="0"/>
              <a:buNone/>
              <a:defRPr sz="2400"/>
            </a:lvl1pPr>
            <a:lvl2pPr marL="742950" indent="-285750">
              <a:spcAft>
                <a:spcPts val="800"/>
              </a:spcAft>
              <a:buFont typeface="Arial" panose="020B0604020202020204" pitchFamily="34" charset="0"/>
              <a:buChar char="•"/>
              <a:defRPr sz="2000"/>
            </a:lvl2pPr>
            <a:lvl3pPr marL="1143000" indent="-228600">
              <a:spcAft>
                <a:spcPts val="800"/>
              </a:spcAft>
              <a:buFont typeface="Arial" panose="020B0604020202020204" pitchFamily="34" charset="0"/>
              <a:buChar char="•"/>
              <a:defRPr sz="1800"/>
            </a:lvl3pPr>
            <a:lvl4pPr marL="1600200" indent="-228600">
              <a:spcAft>
                <a:spcPts val="800"/>
              </a:spcAft>
              <a:buFont typeface="Arial" panose="020B0604020202020204" pitchFamily="34" charset="0"/>
              <a:buChar char="•"/>
              <a:defRPr sz="1600"/>
            </a:lvl4pPr>
            <a:lvl5pPr marL="2057400" indent="-22860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7" hasCustomPrompt="1"/>
          </p:nvPr>
        </p:nvSpPr>
        <p:spPr>
          <a:xfrm>
            <a:off x="3465912" y="66056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380104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oBar-Six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defRPr>
            </a:lvl1pPr>
          </a:lstStyle>
          <a:p>
            <a:pPr lvl="0"/>
            <a:r>
              <a:rPr lang="en-US" dirty="0"/>
              <a:t>Click to edit Master title style</a:t>
            </a:r>
          </a:p>
        </p:txBody>
      </p:sp>
      <p:sp>
        <p:nvSpPr>
          <p:cNvPr id="8" name="Content Placeholder 1"/>
          <p:cNvSpPr>
            <a:spLocks noGrp="1"/>
          </p:cNvSpPr>
          <p:nvPr>
            <p:ph sz="quarter" idx="12"/>
          </p:nvPr>
        </p:nvSpPr>
        <p:spPr>
          <a:xfrm>
            <a:off x="533400" y="1066800"/>
            <a:ext cx="8153400" cy="8382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533400" y="2011680"/>
            <a:ext cx="8153400" cy="7620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4"/>
          </p:nvPr>
        </p:nvSpPr>
        <p:spPr>
          <a:xfrm>
            <a:off x="533400" y="2880360"/>
            <a:ext cx="8153400" cy="6858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533400" y="3672840"/>
            <a:ext cx="8153400" cy="8382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533400" y="4617720"/>
            <a:ext cx="8153400" cy="9144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533400" y="5638800"/>
            <a:ext cx="8153400" cy="76200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Jump Link"/>
          <p:cNvSpPr>
            <a:spLocks noGrp="1"/>
          </p:cNvSpPr>
          <p:nvPr>
            <p:ph type="body" sz="quarter" idx="17" hasCustomPrompt="1"/>
          </p:nvPr>
        </p:nvSpPr>
        <p:spPr>
          <a:xfrm>
            <a:off x="3465912"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1" name="Photo Credit"/>
          <p:cNvSpPr>
            <a:spLocks noGrp="1"/>
          </p:cNvSpPr>
          <p:nvPr>
            <p:ph type="body" sz="quarter" idx="16"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5620235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oBar-12 Content Placeholders">
    <p:spTree>
      <p:nvGrpSpPr>
        <p:cNvPr id="1" name=""/>
        <p:cNvGrpSpPr/>
        <p:nvPr/>
      </p:nvGrpSpPr>
      <p:grpSpPr>
        <a:xfrm>
          <a:off x="0" y="0"/>
          <a:ext cx="0" cy="0"/>
          <a:chOff x="0" y="0"/>
          <a:chExt cx="0" cy="0"/>
        </a:xfrm>
      </p:grpSpPr>
      <p:sp>
        <p:nvSpPr>
          <p:cNvPr id="2" name="Slide Title"/>
          <p:cNvSpPr>
            <a:spLocks noGrp="1"/>
          </p:cNvSpPr>
          <p:nvPr>
            <p:ph type="title"/>
          </p:nvPr>
        </p:nvSpPr>
        <p:spPr>
          <a:xfrm>
            <a:off x="0" y="228600"/>
            <a:ext cx="9144000" cy="639762"/>
          </a:xfrm>
          <a:prstGeom prst="rect">
            <a:avLst/>
          </a:prstGeom>
        </p:spPr>
        <p:txBody>
          <a:bodyPr/>
          <a:lstStyle>
            <a:lvl1pPr>
              <a:defRPr lang="en-US" sz="3600" dirty="0">
                <a:solidFill>
                  <a:schemeClr val="bg2"/>
                </a:solidFill>
              </a:defRPr>
            </a:lvl1pPr>
          </a:lstStyle>
          <a:p>
            <a:pPr lvl="0"/>
            <a:r>
              <a:rPr lang="en-US" dirty="0"/>
              <a:t>Click to edit Master title style</a:t>
            </a:r>
          </a:p>
        </p:txBody>
      </p:sp>
      <p:sp>
        <p:nvSpPr>
          <p:cNvPr id="8" name="Content Placeholder 1"/>
          <p:cNvSpPr>
            <a:spLocks noGrp="1"/>
          </p:cNvSpPr>
          <p:nvPr>
            <p:ph sz="quarter" idx="12"/>
          </p:nvPr>
        </p:nvSpPr>
        <p:spPr>
          <a:xfrm>
            <a:off x="159416" y="10668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3"/>
          </p:nvPr>
        </p:nvSpPr>
        <p:spPr>
          <a:xfrm>
            <a:off x="159416" y="19812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4"/>
          </p:nvPr>
        </p:nvSpPr>
        <p:spPr>
          <a:xfrm>
            <a:off x="159416" y="28956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4"/>
          <p:cNvSpPr>
            <a:spLocks noGrp="1"/>
          </p:cNvSpPr>
          <p:nvPr>
            <p:ph sz="quarter" idx="15"/>
          </p:nvPr>
        </p:nvSpPr>
        <p:spPr>
          <a:xfrm>
            <a:off x="159416" y="38100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5"/>
          <p:cNvSpPr>
            <a:spLocks noGrp="1"/>
          </p:cNvSpPr>
          <p:nvPr>
            <p:ph sz="quarter" idx="10"/>
          </p:nvPr>
        </p:nvSpPr>
        <p:spPr>
          <a:xfrm>
            <a:off x="159416" y="47244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6"/>
          <p:cNvSpPr>
            <a:spLocks noGrp="1"/>
          </p:cNvSpPr>
          <p:nvPr>
            <p:ph sz="quarter" idx="11"/>
          </p:nvPr>
        </p:nvSpPr>
        <p:spPr>
          <a:xfrm>
            <a:off x="159416" y="5638800"/>
            <a:ext cx="4114800" cy="82296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7"/>
          <p:cNvSpPr>
            <a:spLocks noGrp="1"/>
          </p:cNvSpPr>
          <p:nvPr>
            <p:ph sz="quarter" idx="18"/>
          </p:nvPr>
        </p:nvSpPr>
        <p:spPr>
          <a:xfrm>
            <a:off x="4800600" y="10668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dirty="0"/>
              <a:t>Click to edit Master text styles</a:t>
            </a:r>
          </a:p>
          <a:p>
            <a:pPr marL="800100" lvl="1" indent="-342900">
              <a:spcAft>
                <a:spcPts val="800"/>
              </a:spcAft>
              <a:buFont typeface="Arial" panose="020B0604020202020204" pitchFamily="34" charset="0"/>
              <a:buChar char="•"/>
            </a:pPr>
            <a:r>
              <a:rPr lang="en-US" dirty="0"/>
              <a:t>Second level</a:t>
            </a:r>
          </a:p>
          <a:p>
            <a:pPr marL="1200150" lvl="2" indent="-285750">
              <a:spcAft>
                <a:spcPts val="800"/>
              </a:spcAft>
              <a:buFont typeface="Arial" panose="020B0604020202020204" pitchFamily="34" charset="0"/>
            </a:pPr>
            <a:r>
              <a:rPr lang="en-US" dirty="0"/>
              <a:t>Third level</a:t>
            </a:r>
          </a:p>
          <a:p>
            <a:pPr marL="1657350" lvl="3" indent="-285750">
              <a:spcAft>
                <a:spcPts val="800"/>
              </a:spcAft>
              <a:buFont typeface="Arial" panose="020B0604020202020204" pitchFamily="34" charset="0"/>
              <a:buChar char="•"/>
            </a:pPr>
            <a:r>
              <a:rPr lang="en-US" dirty="0"/>
              <a:t>Fourth level</a:t>
            </a:r>
          </a:p>
          <a:p>
            <a:pPr marL="2114550" lvl="4" indent="-285750">
              <a:spcAft>
                <a:spcPts val="800"/>
              </a:spcAft>
              <a:buFont typeface="Arial" panose="020B0604020202020204" pitchFamily="34" charset="0"/>
              <a:buChar char="•"/>
            </a:pPr>
            <a:r>
              <a:rPr lang="en-US" dirty="0"/>
              <a:t>Fifth level</a:t>
            </a:r>
          </a:p>
        </p:txBody>
      </p:sp>
      <p:sp>
        <p:nvSpPr>
          <p:cNvPr id="19" name="Content Placeholder 8"/>
          <p:cNvSpPr>
            <a:spLocks noGrp="1"/>
          </p:cNvSpPr>
          <p:nvPr>
            <p:ph sz="quarter" idx="19"/>
          </p:nvPr>
        </p:nvSpPr>
        <p:spPr>
          <a:xfrm>
            <a:off x="4800600" y="19812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1" name="Content Placeholder 9"/>
          <p:cNvSpPr>
            <a:spLocks noGrp="1"/>
          </p:cNvSpPr>
          <p:nvPr>
            <p:ph sz="quarter" idx="20"/>
          </p:nvPr>
        </p:nvSpPr>
        <p:spPr>
          <a:xfrm>
            <a:off x="4800600" y="28956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3" name="Content Placeholder 10"/>
          <p:cNvSpPr>
            <a:spLocks noGrp="1"/>
          </p:cNvSpPr>
          <p:nvPr>
            <p:ph sz="quarter" idx="21"/>
          </p:nvPr>
        </p:nvSpPr>
        <p:spPr>
          <a:xfrm>
            <a:off x="4800600" y="38100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5" name="Content Placeholder 11"/>
          <p:cNvSpPr>
            <a:spLocks noGrp="1"/>
          </p:cNvSpPr>
          <p:nvPr>
            <p:ph sz="quarter" idx="22"/>
          </p:nvPr>
        </p:nvSpPr>
        <p:spPr>
          <a:xfrm>
            <a:off x="4800600" y="47244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27" name="Content Placeholder 12"/>
          <p:cNvSpPr>
            <a:spLocks noGrp="1"/>
          </p:cNvSpPr>
          <p:nvPr>
            <p:ph sz="quarter" idx="23"/>
          </p:nvPr>
        </p:nvSpPr>
        <p:spPr>
          <a:xfrm>
            <a:off x="4800600" y="5638800"/>
            <a:ext cx="4114800" cy="822960"/>
          </a:xfrm>
          <a:prstGeom prst="rect">
            <a:avLst/>
          </a:prstGeom>
        </p:spPr>
        <p:txBody>
          <a:bodyPr/>
          <a:lstStyle>
            <a:lvl1pPr>
              <a:defRPr lang="en-US" sz="2400" smtClean="0"/>
            </a:lvl1pPr>
            <a:lvl2pPr>
              <a:defRPr lang="en-US" sz="2000" smtClean="0"/>
            </a:lvl2pPr>
            <a:lvl3pPr>
              <a:defRPr lang="en-US" sz="1800" smtClean="0"/>
            </a:lvl3pPr>
            <a:lvl4pPr>
              <a:defRPr lang="en-US" sz="1600" smtClean="0"/>
            </a:lvl4pPr>
            <a:lvl5pPr>
              <a:defRPr lang="en-US" sz="1600"/>
            </a:lvl5pPr>
          </a:lstStyle>
          <a:p>
            <a:pPr marL="0" lvl="0" indent="0">
              <a:spcAft>
                <a:spcPts val="800"/>
              </a:spcAft>
              <a:buFont typeface="Arial" panose="020B0604020202020204" pitchFamily="34" charset="0"/>
              <a:buNone/>
            </a:pPr>
            <a:r>
              <a:rPr lang="en-US"/>
              <a:t>Click to edit Master text styles</a:t>
            </a:r>
          </a:p>
          <a:p>
            <a:pPr marL="800100" lvl="1" indent="-342900">
              <a:spcAft>
                <a:spcPts val="800"/>
              </a:spcAft>
              <a:buFont typeface="Arial" panose="020B0604020202020204" pitchFamily="34" charset="0"/>
              <a:buChar char="•"/>
            </a:pPr>
            <a:r>
              <a:rPr lang="en-US"/>
              <a:t>Second level</a:t>
            </a:r>
          </a:p>
          <a:p>
            <a:pPr marL="1200150" lvl="2" indent="-285750">
              <a:spcAft>
                <a:spcPts val="800"/>
              </a:spcAft>
              <a:buFont typeface="Arial" panose="020B0604020202020204" pitchFamily="34" charset="0"/>
            </a:pPr>
            <a:r>
              <a:rPr lang="en-US"/>
              <a:t>Third level</a:t>
            </a:r>
          </a:p>
          <a:p>
            <a:pPr marL="1657350" lvl="3" indent="-285750">
              <a:spcAft>
                <a:spcPts val="800"/>
              </a:spcAft>
              <a:buFont typeface="Arial" panose="020B0604020202020204" pitchFamily="34" charset="0"/>
              <a:buChar char="•"/>
            </a:pPr>
            <a:r>
              <a:rPr lang="en-US"/>
              <a:t>Fourth level</a:t>
            </a:r>
          </a:p>
          <a:p>
            <a:pPr marL="2114550" lvl="4" indent="-285750">
              <a:spcAft>
                <a:spcPts val="800"/>
              </a:spcAft>
              <a:buFont typeface="Arial" panose="020B0604020202020204" pitchFamily="34" charset="0"/>
              <a:buChar char="•"/>
            </a:pPr>
            <a:r>
              <a:rPr lang="en-US"/>
              <a:t>Fifth level</a:t>
            </a:r>
          </a:p>
        </p:txBody>
      </p:sp>
      <p:sp>
        <p:nvSpPr>
          <p:cNvPr id="13" name="Jump Link"/>
          <p:cNvSpPr>
            <a:spLocks noGrp="1"/>
          </p:cNvSpPr>
          <p:nvPr>
            <p:ph type="body" sz="quarter" idx="17" hasCustomPrompt="1"/>
          </p:nvPr>
        </p:nvSpPr>
        <p:spPr>
          <a:xfrm>
            <a:off x="3467512"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1" name="Photo Credit"/>
          <p:cNvSpPr>
            <a:spLocks noGrp="1"/>
          </p:cNvSpPr>
          <p:nvPr>
            <p:ph type="body" sz="quarter" idx="16"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980540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oBar-Two Content">
    <p:spTree>
      <p:nvGrpSpPr>
        <p:cNvPr id="1" name=""/>
        <p:cNvGrpSpPr/>
        <p:nvPr/>
      </p:nvGrpSpPr>
      <p:grpSpPr>
        <a:xfrm>
          <a:off x="0" y="0"/>
          <a:ext cx="0" cy="0"/>
          <a:chOff x="0" y="0"/>
          <a:chExt cx="0" cy="0"/>
        </a:xfrm>
      </p:grpSpPr>
      <p:sp>
        <p:nvSpPr>
          <p:cNvPr id="7" name="Slide Title"/>
          <p:cNvSpPr>
            <a:spLocks noGrp="1"/>
          </p:cNvSpPr>
          <p:nvPr>
            <p:ph type="title"/>
          </p:nvPr>
        </p:nvSpPr>
        <p:spPr>
          <a:xfrm>
            <a:off x="-1" y="228600"/>
            <a:ext cx="9144001"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sz="half" idx="1"/>
          </p:nvPr>
        </p:nvSpPr>
        <p:spPr>
          <a:xfrm>
            <a:off x="457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4648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Jump Link"/>
          <p:cNvSpPr>
            <a:spLocks noGrp="1"/>
          </p:cNvSpPr>
          <p:nvPr>
            <p:ph type="body" sz="quarter" idx="17" hasCustomPrompt="1"/>
          </p:nvPr>
        </p:nvSpPr>
        <p:spPr>
          <a:xfrm>
            <a:off x="34659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0"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118797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o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5612" y="96043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Jump Link"/>
          <p:cNvSpPr>
            <a:spLocks noGrp="1"/>
          </p:cNvSpPr>
          <p:nvPr>
            <p:ph type="body" sz="quarter" idx="17" hasCustomPrompt="1"/>
          </p:nvPr>
        </p:nvSpPr>
        <p:spPr>
          <a:xfrm>
            <a:off x="34659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2"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874073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ed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a:t>Click to edit Master title style</a:t>
            </a:r>
            <a:endParaRPr lang="en-US" dirty="0"/>
          </a:p>
        </p:txBody>
      </p:sp>
      <p:sp>
        <p:nvSpPr>
          <p:cNvPr id="7" name="Text Placeholder 1"/>
          <p:cNvSpPr>
            <a:spLocks noGrp="1"/>
          </p:cNvSpPr>
          <p:nvPr>
            <p:ph type="body" sz="quarter" idx="10"/>
          </p:nvPr>
        </p:nvSpPr>
        <p:spPr>
          <a:xfrm>
            <a:off x="3436620" y="4260273"/>
            <a:ext cx="569976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4806866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oBar-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3"/>
          <p:cNvSpPr>
            <a:spLocks noGrp="1"/>
          </p:cNvSpPr>
          <p:nvPr>
            <p:ph type="body" sz="quarter" idx="12"/>
          </p:nvPr>
        </p:nvSpPr>
        <p:spPr>
          <a:xfrm>
            <a:off x="457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4" name="Content Placeholder 3"/>
          <p:cNvSpPr>
            <a:spLocks noGrp="1"/>
          </p:cNvSpPr>
          <p:nvPr>
            <p:ph sz="half" idx="14"/>
          </p:nvPr>
        </p:nvSpPr>
        <p:spPr>
          <a:xfrm>
            <a:off x="457200" y="41910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4"/>
          <p:cNvSpPr>
            <a:spLocks noGrp="1"/>
          </p:cNvSpPr>
          <p:nvPr>
            <p:ph type="body" sz="quarter" idx="13"/>
          </p:nvPr>
        </p:nvSpPr>
        <p:spPr>
          <a:xfrm>
            <a:off x="4648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5" name="Content Placeholder 4"/>
          <p:cNvSpPr>
            <a:spLocks noGrp="1"/>
          </p:cNvSpPr>
          <p:nvPr>
            <p:ph sz="quarter" idx="15"/>
          </p:nvPr>
        </p:nvSpPr>
        <p:spPr>
          <a:xfrm>
            <a:off x="4645025" y="41910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Jump Link"/>
          <p:cNvSpPr>
            <a:spLocks noGrp="1"/>
          </p:cNvSpPr>
          <p:nvPr>
            <p:ph type="body" sz="quarter" idx="17" hasCustomPrompt="1"/>
          </p:nvPr>
        </p:nvSpPr>
        <p:spPr>
          <a:xfrm>
            <a:off x="3465912" y="60198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587377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oBar-Content with Lef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457201"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457201"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357505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Jump Link"/>
          <p:cNvSpPr>
            <a:spLocks noGrp="1"/>
          </p:cNvSpPr>
          <p:nvPr>
            <p:ph type="body" sz="quarter" idx="13" hasCustomPrompt="1"/>
          </p:nvPr>
        </p:nvSpPr>
        <p:spPr>
          <a:xfrm>
            <a:off x="4999894" y="6488875"/>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8"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975049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NoBar-Content with Righ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5678487"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5678487"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45720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1908587" y="6488875"/>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4910042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Bar-Picture with Caption">
    <p:spTree>
      <p:nvGrpSpPr>
        <p:cNvPr id="1" name=""/>
        <p:cNvGrpSpPr/>
        <p:nvPr/>
      </p:nvGrpSpPr>
      <p:grpSpPr>
        <a:xfrm>
          <a:off x="0" y="0"/>
          <a:ext cx="0" cy="0"/>
          <a:chOff x="0" y="0"/>
          <a:chExt cx="0" cy="0"/>
        </a:xfrm>
      </p:grpSpPr>
      <p:sp>
        <p:nvSpPr>
          <p:cNvPr id="2" name="Slide Title"/>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1"/>
          <p:cNvSpPr>
            <a:spLocks noGrp="1"/>
          </p:cNvSpPr>
          <p:nvPr>
            <p:ph type="pic" idx="1"/>
          </p:nvPr>
        </p:nvSpPr>
        <p:spPr>
          <a:xfrm>
            <a:off x="1028700" y="12865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Jump Link"/>
          <p:cNvSpPr>
            <a:spLocks noGrp="1"/>
          </p:cNvSpPr>
          <p:nvPr>
            <p:ph type="body" sz="quarter" idx="12" hasCustomPrompt="1"/>
          </p:nvPr>
        </p:nvSpPr>
        <p:spPr>
          <a:xfrm>
            <a:off x="3357063" y="510540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132661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oBar-Title and Video">
    <p:spTree>
      <p:nvGrpSpPr>
        <p:cNvPr id="1" name=""/>
        <p:cNvGrpSpPr/>
        <p:nvPr/>
      </p:nvGrpSpPr>
      <p:grpSpPr>
        <a:xfrm>
          <a:off x="0" y="0"/>
          <a:ext cx="0" cy="0"/>
          <a:chOff x="0" y="0"/>
          <a:chExt cx="0" cy="0"/>
        </a:xfrm>
      </p:grpSpPr>
      <p:sp>
        <p:nvSpPr>
          <p:cNvPr id="2" name="Slide Title"/>
          <p:cNvSpPr>
            <a:spLocks noGrp="1"/>
          </p:cNvSpPr>
          <p:nvPr>
            <p:ph type="title"/>
          </p:nvPr>
        </p:nvSpPr>
        <p:spPr>
          <a:xfrm>
            <a:off x="-2251" y="228600"/>
            <a:ext cx="9172252" cy="609600"/>
          </a:xfrm>
          <a:prstGeom prst="rect">
            <a:avLst/>
          </a:prstGeom>
        </p:spPr>
        <p:txBody>
          <a:bodyPr/>
          <a:lstStyle>
            <a:lvl1pPr>
              <a:defRPr sz="3600">
                <a:solidFill>
                  <a:schemeClr val="bg2"/>
                </a:solidFill>
              </a:defRPr>
            </a:lvl1pPr>
          </a:lstStyle>
          <a:p>
            <a:r>
              <a:rPr lang="en-US" dirty="0"/>
              <a:t>Click to edit Master title style</a:t>
            </a:r>
          </a:p>
        </p:txBody>
      </p:sp>
      <p:sp>
        <p:nvSpPr>
          <p:cNvPr id="6" name="Media Placeholder 1"/>
          <p:cNvSpPr>
            <a:spLocks noGrp="1"/>
          </p:cNvSpPr>
          <p:nvPr>
            <p:ph type="media" sz="quarter" idx="11"/>
          </p:nvPr>
        </p:nvSpPr>
        <p:spPr>
          <a:xfrm>
            <a:off x="0" y="1066799"/>
            <a:ext cx="9144000" cy="5315957"/>
          </a:xfrm>
          <a:prstGeom prst="rect">
            <a:avLst/>
          </a:prstGeom>
        </p:spPr>
        <p:txBody>
          <a:bodyPr/>
          <a:lstStyle>
            <a:lvl1pPr marL="0" indent="0">
              <a:buNone/>
              <a:defRPr/>
            </a:lvl1pPr>
          </a:lstStyle>
          <a:p>
            <a:endParaRPr lang="en-US" dirty="0"/>
          </a:p>
        </p:txBody>
      </p:sp>
      <p:sp>
        <p:nvSpPr>
          <p:cNvPr id="5" name="Video Credit"/>
          <p:cNvSpPr>
            <a:spLocks noGrp="1"/>
          </p:cNvSpPr>
          <p:nvPr>
            <p:ph type="body" sz="quarter" idx="12"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Video Credit Here</a:t>
            </a:r>
          </a:p>
        </p:txBody>
      </p:sp>
    </p:spTree>
    <p:extLst>
      <p:ext uri="{BB962C8B-B14F-4D97-AF65-F5344CB8AC3E}">
        <p14:creationId xmlns:p14="http://schemas.microsoft.com/office/powerpoint/2010/main" val="198741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28">
          <p15:clr>
            <a:srgbClr val="FBAE40"/>
          </p15:clr>
        </p15:guide>
        <p15:guide id="3" pos="51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5257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2" hasCustomPrompt="1"/>
          </p:nvPr>
        </p:nvSpPr>
        <p:spPr>
          <a:xfrm>
            <a:off x="3467512" y="655320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8626553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23622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57200" y="3810000"/>
            <a:ext cx="8229600" cy="23622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4" hasCustomPrompt="1"/>
          </p:nvPr>
        </p:nvSpPr>
        <p:spPr>
          <a:xfrm>
            <a:off x="3465576" y="6553200"/>
            <a:ext cx="2212848" cy="100584"/>
          </a:xfrm>
          <a:prstGeom prst="rect">
            <a:avLst/>
          </a:prstGeom>
        </p:spPr>
        <p:txBody>
          <a:bodyPr lIns="0" tIns="0" rIns="0" bIns="0"/>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Add “Access the text alternative for slide images.”</a:t>
            </a:r>
          </a:p>
        </p:txBody>
      </p:sp>
      <p:sp>
        <p:nvSpPr>
          <p:cNvPr id="13" name="Photo Credit"/>
          <p:cNvSpPr>
            <a:spLocks noGrp="1"/>
          </p:cNvSpPr>
          <p:nvPr>
            <p:ph type="body" sz="quarter" idx="15" hasCustomPrompt="1"/>
          </p:nvPr>
        </p:nvSpPr>
        <p:spPr>
          <a:xfrm>
            <a:off x="6473952" y="6705599"/>
            <a:ext cx="2670048" cy="155448"/>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70476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15240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57200" y="3048000"/>
            <a:ext cx="8229600" cy="16002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4"/>
          </p:nvPr>
        </p:nvSpPr>
        <p:spPr>
          <a:xfrm>
            <a:off x="457200" y="4800600"/>
            <a:ext cx="8229600" cy="16002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5" hasCustomPrompt="1"/>
          </p:nvPr>
        </p:nvSpPr>
        <p:spPr>
          <a:xfrm>
            <a:off x="3465576" y="6553200"/>
            <a:ext cx="2212848" cy="100584"/>
          </a:xfrm>
          <a:prstGeom prst="rect">
            <a:avLst/>
          </a:prstGeom>
        </p:spPr>
        <p:txBody>
          <a:bodyPr lIns="0" tIns="0" rIns="0" bIns="0"/>
          <a:lstStyle>
            <a:lvl1pPr marL="0" indent="0" algn="ctr">
              <a:buNone/>
              <a:defRPr sz="800"/>
            </a:lvl1pPr>
            <a:lvl2pPr>
              <a:defRPr sz="800"/>
            </a:lvl2pPr>
            <a:lvl3pPr>
              <a:defRPr sz="800"/>
            </a:lvl3pPr>
            <a:lvl4pPr>
              <a:defRPr sz="800"/>
            </a:lvl4pPr>
            <a:lvl5pPr>
              <a:defRPr sz="800"/>
            </a:lvl5pPr>
          </a:lstStyle>
          <a:p>
            <a:pPr lvl="0"/>
            <a:r>
              <a:rPr lang="en-US" dirty="0"/>
              <a:t>Add “Access the text alternative for slide images.”</a:t>
            </a:r>
          </a:p>
        </p:txBody>
      </p:sp>
      <p:sp>
        <p:nvSpPr>
          <p:cNvPr id="14" name="Photo Credit"/>
          <p:cNvSpPr>
            <a:spLocks noGrp="1"/>
          </p:cNvSpPr>
          <p:nvPr>
            <p:ph type="body" sz="quarter" idx="16" hasCustomPrompt="1"/>
          </p:nvPr>
        </p:nvSpPr>
        <p:spPr>
          <a:xfrm>
            <a:off x="6473952" y="6705600"/>
            <a:ext cx="2670048" cy="155448"/>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defRPr>
            </a:lvl1pPr>
            <a:lvl2pPr>
              <a:defRPr sz="800"/>
            </a:lvl2pPr>
            <a:lvl3pPr>
              <a:defRPr sz="800"/>
            </a:lvl3pPr>
            <a:lvl4pPr>
              <a:defRPr sz="800"/>
            </a:lvl4pPr>
            <a:lvl5pPr>
              <a:defRPr sz="800"/>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1028062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1066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57200" y="2514600"/>
            <a:ext cx="8229600" cy="1066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4"/>
          </p:nvPr>
        </p:nvSpPr>
        <p:spPr>
          <a:xfrm>
            <a:off x="457200" y="3810000"/>
            <a:ext cx="8229600" cy="1066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5"/>
          </p:nvPr>
        </p:nvSpPr>
        <p:spPr>
          <a:xfrm>
            <a:off x="457200" y="5029200"/>
            <a:ext cx="8229600" cy="106680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6" hasCustomPrompt="1"/>
          </p:nvPr>
        </p:nvSpPr>
        <p:spPr>
          <a:xfrm>
            <a:off x="3465576" y="6553200"/>
            <a:ext cx="2212848" cy="100584"/>
          </a:xfrm>
          <a:prstGeom prst="rect">
            <a:avLst/>
          </a:prstGeom>
        </p:spPr>
        <p:txBody>
          <a:bodyPr lIns="0" tIns="0" rIns="0" bIns="0"/>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Add “Access the text alternative for slide images.”</a:t>
            </a:r>
          </a:p>
        </p:txBody>
      </p:sp>
      <p:sp>
        <p:nvSpPr>
          <p:cNvPr id="14" name="Photo Credit"/>
          <p:cNvSpPr>
            <a:spLocks noGrp="1"/>
          </p:cNvSpPr>
          <p:nvPr>
            <p:ph type="body" sz="quarter" idx="17" hasCustomPrompt="1"/>
          </p:nvPr>
        </p:nvSpPr>
        <p:spPr>
          <a:xfrm>
            <a:off x="6473952" y="6705600"/>
            <a:ext cx="2670048" cy="155448"/>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588451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57200" y="217932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4"/>
          </p:nvPr>
        </p:nvSpPr>
        <p:spPr>
          <a:xfrm>
            <a:off x="457200" y="306324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5"/>
          </p:nvPr>
        </p:nvSpPr>
        <p:spPr>
          <a:xfrm>
            <a:off x="457200" y="394716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
          <p:cNvSpPr>
            <a:spLocks noGrp="1"/>
          </p:cNvSpPr>
          <p:nvPr>
            <p:ph idx="16"/>
          </p:nvPr>
        </p:nvSpPr>
        <p:spPr>
          <a:xfrm>
            <a:off x="457200" y="483108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
          <p:cNvSpPr>
            <a:spLocks noGrp="1"/>
          </p:cNvSpPr>
          <p:nvPr>
            <p:ph idx="17"/>
          </p:nvPr>
        </p:nvSpPr>
        <p:spPr>
          <a:xfrm>
            <a:off x="457200" y="5715000"/>
            <a:ext cx="822960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8" hasCustomPrompt="1"/>
          </p:nvPr>
        </p:nvSpPr>
        <p:spPr>
          <a:xfrm>
            <a:off x="3465576" y="6553200"/>
            <a:ext cx="2212848" cy="100584"/>
          </a:xfrm>
          <a:prstGeom prst="rect">
            <a:avLst/>
          </a:prstGeom>
        </p:spPr>
        <p:txBody>
          <a:bodyPr lIns="0" tIns="0" rIns="0" bIns="0"/>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Add “Access the text alternative for slide images.”</a:t>
            </a:r>
          </a:p>
        </p:txBody>
      </p:sp>
      <p:sp>
        <p:nvSpPr>
          <p:cNvPr id="16" name="Photo Credit"/>
          <p:cNvSpPr>
            <a:spLocks noGrp="1"/>
          </p:cNvSpPr>
          <p:nvPr>
            <p:ph type="body" sz="quarter" idx="19" hasCustomPrompt="1"/>
          </p:nvPr>
        </p:nvSpPr>
        <p:spPr>
          <a:xfrm>
            <a:off x="6473952" y="6705600"/>
            <a:ext cx="2670048" cy="155448"/>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510726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Tagline-Gray BG, Title-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581400"/>
            <a:ext cx="561594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3682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RedBar-Title and Content">
    <p:spTree>
      <p:nvGrpSpPr>
        <p:cNvPr id="1" name=""/>
        <p:cNvGrpSpPr/>
        <p:nvPr/>
      </p:nvGrpSpPr>
      <p:grpSpPr>
        <a:xfrm>
          <a:off x="0" y="0"/>
          <a:ext cx="0" cy="0"/>
          <a:chOff x="0" y="0"/>
          <a:chExt cx="0" cy="0"/>
        </a:xfrm>
      </p:grpSpPr>
      <p:sp>
        <p:nvSpPr>
          <p:cNvPr id="6" name="Slide Title"/>
          <p:cNvSpPr>
            <a:spLocks noGrp="1"/>
          </p:cNvSpPr>
          <p:nvPr>
            <p:ph type="title"/>
          </p:nvPr>
        </p:nvSpPr>
        <p:spPr>
          <a:xfrm>
            <a:off x="0" y="0"/>
            <a:ext cx="9144000" cy="1188720"/>
          </a:xfrm>
          <a:prstGeom prst="rect">
            <a:avLst/>
          </a:prstGeom>
        </p:spPr>
        <p:txBody>
          <a:bodyPr anchor="ctr"/>
          <a:lstStyle>
            <a:lvl1pPr>
              <a:defRPr sz="4000" b="1">
                <a:solidFill>
                  <a:srgbClr val="214E91"/>
                </a:solidFill>
                <a:latin typeface="+mj-lt"/>
                <a:cs typeface="Arial" panose="020B0604020202020204" pitchFamily="34" charset="0"/>
              </a:defRPr>
            </a:lvl1pPr>
          </a:lstStyle>
          <a:p>
            <a:r>
              <a:rPr lang="en-US" dirty="0"/>
              <a:t>Click to edit Master title style</a:t>
            </a:r>
          </a:p>
        </p:txBody>
      </p:sp>
      <p:sp>
        <p:nvSpPr>
          <p:cNvPr id="3" name="Content Placeholder 1"/>
          <p:cNvSpPr>
            <a:spLocks noGrp="1"/>
          </p:cNvSpPr>
          <p:nvPr>
            <p:ph idx="1"/>
          </p:nvPr>
        </p:nvSpPr>
        <p:spPr>
          <a:xfrm>
            <a:off x="457200" y="129540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
          <p:cNvSpPr>
            <a:spLocks noGrp="1"/>
          </p:cNvSpPr>
          <p:nvPr>
            <p:ph idx="13"/>
          </p:nvPr>
        </p:nvSpPr>
        <p:spPr>
          <a:xfrm>
            <a:off x="4663440" y="129540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
          <p:cNvSpPr>
            <a:spLocks noGrp="1"/>
          </p:cNvSpPr>
          <p:nvPr>
            <p:ph idx="14"/>
          </p:nvPr>
        </p:nvSpPr>
        <p:spPr>
          <a:xfrm>
            <a:off x="457200" y="214884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
          <p:cNvSpPr>
            <a:spLocks noGrp="1"/>
          </p:cNvSpPr>
          <p:nvPr>
            <p:ph idx="15"/>
          </p:nvPr>
        </p:nvSpPr>
        <p:spPr>
          <a:xfrm>
            <a:off x="4663440" y="214884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
          <p:cNvSpPr>
            <a:spLocks noGrp="1"/>
          </p:cNvSpPr>
          <p:nvPr>
            <p:ph idx="16"/>
          </p:nvPr>
        </p:nvSpPr>
        <p:spPr>
          <a:xfrm>
            <a:off x="457200" y="300228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
          <p:cNvSpPr>
            <a:spLocks noGrp="1"/>
          </p:cNvSpPr>
          <p:nvPr>
            <p:ph idx="17"/>
          </p:nvPr>
        </p:nvSpPr>
        <p:spPr>
          <a:xfrm>
            <a:off x="4663440" y="300228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Jump Link"/>
          <p:cNvSpPr>
            <a:spLocks noGrp="1"/>
          </p:cNvSpPr>
          <p:nvPr>
            <p:ph type="body" sz="quarter" idx="18" hasCustomPrompt="1"/>
          </p:nvPr>
        </p:nvSpPr>
        <p:spPr>
          <a:xfrm>
            <a:off x="3465576" y="6553200"/>
            <a:ext cx="2212848" cy="100584"/>
          </a:xfrm>
          <a:prstGeom prst="rect">
            <a:avLst/>
          </a:prstGeom>
        </p:spPr>
        <p:txBody>
          <a:bodyPr lIns="0" tIns="0" rIns="0" bIns="0"/>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Add “Access the text alternative for slide images.”</a:t>
            </a:r>
          </a:p>
        </p:txBody>
      </p:sp>
      <p:sp>
        <p:nvSpPr>
          <p:cNvPr id="14" name="Content Placeholder 1"/>
          <p:cNvSpPr>
            <a:spLocks noGrp="1"/>
          </p:cNvSpPr>
          <p:nvPr>
            <p:ph idx="20"/>
          </p:nvPr>
        </p:nvSpPr>
        <p:spPr>
          <a:xfrm>
            <a:off x="457200" y="385572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
          <p:cNvSpPr>
            <a:spLocks noGrp="1"/>
          </p:cNvSpPr>
          <p:nvPr>
            <p:ph idx="21"/>
          </p:nvPr>
        </p:nvSpPr>
        <p:spPr>
          <a:xfrm>
            <a:off x="4663440" y="385572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
          <p:cNvSpPr>
            <a:spLocks noGrp="1"/>
          </p:cNvSpPr>
          <p:nvPr>
            <p:ph idx="22"/>
          </p:nvPr>
        </p:nvSpPr>
        <p:spPr>
          <a:xfrm>
            <a:off x="457200" y="470916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
          <p:cNvSpPr>
            <a:spLocks noGrp="1"/>
          </p:cNvSpPr>
          <p:nvPr>
            <p:ph idx="23"/>
          </p:nvPr>
        </p:nvSpPr>
        <p:spPr>
          <a:xfrm>
            <a:off x="4663440" y="470916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
          <p:cNvSpPr>
            <a:spLocks noGrp="1"/>
          </p:cNvSpPr>
          <p:nvPr>
            <p:ph idx="24"/>
          </p:nvPr>
        </p:nvSpPr>
        <p:spPr>
          <a:xfrm>
            <a:off x="457200" y="556260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
          <p:cNvSpPr>
            <a:spLocks noGrp="1"/>
          </p:cNvSpPr>
          <p:nvPr>
            <p:ph idx="25"/>
          </p:nvPr>
        </p:nvSpPr>
        <p:spPr>
          <a:xfrm>
            <a:off x="4663440" y="5562600"/>
            <a:ext cx="4023360" cy="731520"/>
          </a:xfrm>
          <a:prstGeom prst="rect">
            <a:avLst/>
          </a:prstGeom>
        </p:spPr>
        <p:txBody>
          <a:bodyPr/>
          <a:lstStyle>
            <a:lvl1pPr marL="0" indent="0">
              <a:spcBef>
                <a:spcPts val="1200"/>
              </a:spcBef>
              <a:spcAft>
                <a:spcPts val="600"/>
              </a:spcAft>
              <a:buFont typeface="Arial" panose="020B0604020202020204" pitchFamily="34" charset="0"/>
              <a:buNone/>
              <a:defRPr sz="3200">
                <a:latin typeface="+mj-lt"/>
                <a:cs typeface="Arial" panose="020B0604020202020204" pitchFamily="34" charset="0"/>
              </a:defRPr>
            </a:lvl1pPr>
            <a:lvl2pPr marL="457200" indent="-342900">
              <a:spcBef>
                <a:spcPts val="1200"/>
              </a:spcBef>
              <a:spcAft>
                <a:spcPts val="600"/>
              </a:spcAft>
              <a:buClr>
                <a:srgbClr val="B60000"/>
              </a:buClr>
              <a:buFont typeface="Arial" panose="020B0604020202020204" pitchFamily="34" charset="0"/>
              <a:buChar char="•"/>
              <a:defRPr sz="2800">
                <a:latin typeface="+mj-lt"/>
                <a:cs typeface="Arial" panose="020B0604020202020204" pitchFamily="34" charset="0"/>
              </a:defRPr>
            </a:lvl2pPr>
            <a:lvl3pPr marL="822960" indent="-274320">
              <a:spcBef>
                <a:spcPts val="1200"/>
              </a:spcBef>
              <a:spcAft>
                <a:spcPts val="600"/>
              </a:spcAft>
              <a:buClr>
                <a:srgbClr val="085367"/>
              </a:buClr>
              <a:buFont typeface="Arial" panose="020B0604020202020204" pitchFamily="34" charset="0"/>
              <a:buChar char="•"/>
              <a:defRPr sz="2400">
                <a:latin typeface="+mj-lt"/>
                <a:cs typeface="Arial" panose="020B0604020202020204" pitchFamily="34" charset="0"/>
              </a:defRPr>
            </a:lvl3pPr>
            <a:lvl4pPr marL="1188720" indent="-274320">
              <a:spcBef>
                <a:spcPts val="1200"/>
              </a:spcBef>
              <a:spcAft>
                <a:spcPts val="600"/>
              </a:spcAft>
              <a:buClr>
                <a:srgbClr val="663F78"/>
              </a:buClr>
              <a:buFont typeface="Arial" panose="020B0604020202020204" pitchFamily="34" charset="0"/>
              <a:buChar char="•"/>
              <a:defRPr sz="2000">
                <a:latin typeface="+mj-lt"/>
                <a:cs typeface="Arial" panose="020B0604020202020204" pitchFamily="34" charset="0"/>
              </a:defRPr>
            </a:lvl4pPr>
            <a:lvl5pPr marL="1554480" indent="-228600">
              <a:spcBef>
                <a:spcPts val="1200"/>
              </a:spcBef>
              <a:spcAft>
                <a:spcPts val="600"/>
              </a:spcAft>
              <a:buFont typeface="Arial" panose="020B0604020202020204" pitchFamily="34" charset="0"/>
              <a:buChar char="•"/>
              <a:defRPr sz="1600">
                <a:latin typeface="+mj-lt"/>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hoto Credit"/>
          <p:cNvSpPr>
            <a:spLocks noGrp="1"/>
          </p:cNvSpPr>
          <p:nvPr>
            <p:ph type="body" sz="quarter" idx="26" hasCustomPrompt="1"/>
          </p:nvPr>
        </p:nvSpPr>
        <p:spPr>
          <a:xfrm>
            <a:off x="6473952" y="6705600"/>
            <a:ext cx="2670048" cy="155448"/>
          </a:xfrm>
          <a:prstGeom prst="rect">
            <a:avLst/>
          </a:prstGeom>
        </p:spPr>
        <p:txBody>
          <a:bodyPr lIns="0" tIns="0" rIns="45720" bIns="0"/>
          <a:lstStyle>
            <a:lvl1pPr marL="0" indent="0" algn="r">
              <a:buNone/>
              <a:defRPr sz="800">
                <a:solidFill>
                  <a:schemeClr val="bg1"/>
                </a:solidFill>
              </a:defRPr>
            </a:lvl1pPr>
          </a:lstStyle>
          <a:p>
            <a:pPr lvl="0"/>
            <a:r>
              <a:rPr lang="en-US" dirty="0"/>
              <a:t>Insert Photo Credit Here</a:t>
            </a:r>
          </a:p>
        </p:txBody>
      </p:sp>
    </p:spTree>
    <p:extLst>
      <p:ext uri="{BB962C8B-B14F-4D97-AF65-F5344CB8AC3E}">
        <p14:creationId xmlns:p14="http://schemas.microsoft.com/office/powerpoint/2010/main" val="438164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RedBar-Two Content">
    <p:spTree>
      <p:nvGrpSpPr>
        <p:cNvPr id="1" name=""/>
        <p:cNvGrpSpPr/>
        <p:nvPr/>
      </p:nvGrpSpPr>
      <p:grpSpPr>
        <a:xfrm>
          <a:off x="0" y="0"/>
          <a:ext cx="0" cy="0"/>
          <a:chOff x="0" y="0"/>
          <a:chExt cx="0" cy="0"/>
        </a:xfrm>
      </p:grpSpPr>
      <p:sp>
        <p:nvSpPr>
          <p:cNvPr id="7" name="Slide Title"/>
          <p:cNvSpPr>
            <a:spLocks noGrp="1"/>
          </p:cNvSpPr>
          <p:nvPr>
            <p:ph type="title"/>
          </p:nvPr>
        </p:nvSpPr>
        <p:spPr>
          <a:xfrm>
            <a:off x="-1" y="228600"/>
            <a:ext cx="9144001"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Content Placeholder 1"/>
          <p:cNvSpPr>
            <a:spLocks noGrp="1"/>
          </p:cNvSpPr>
          <p:nvPr>
            <p:ph sz="half" idx="1"/>
          </p:nvPr>
        </p:nvSpPr>
        <p:spPr>
          <a:xfrm>
            <a:off x="457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p:cNvSpPr>
            <a:spLocks noGrp="1"/>
          </p:cNvSpPr>
          <p:nvPr>
            <p:ph sz="half" idx="2"/>
          </p:nvPr>
        </p:nvSpPr>
        <p:spPr>
          <a:xfrm>
            <a:off x="4648200" y="914400"/>
            <a:ext cx="4038600" cy="5615940"/>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Jump Link"/>
          <p:cNvSpPr>
            <a:spLocks noGrp="1"/>
          </p:cNvSpPr>
          <p:nvPr>
            <p:ph type="body" sz="quarter" idx="12" hasCustomPrompt="1"/>
          </p:nvPr>
        </p:nvSpPr>
        <p:spPr>
          <a:xfrm>
            <a:off x="3357063" y="65294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0"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194019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edBar-Two-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4912202"/>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Jump Link"/>
          <p:cNvSpPr>
            <a:spLocks noGrp="1"/>
          </p:cNvSpPr>
          <p:nvPr>
            <p:ph type="body" sz="quarter" idx="12" hasCustomPrompt="1"/>
          </p:nvPr>
        </p:nvSpPr>
        <p:spPr>
          <a:xfrm>
            <a:off x="3273243" y="65294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2"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7505567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dBar-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1"/>
          <p:cNvSpPr>
            <a:spLocks noGrp="1"/>
          </p:cNvSpPr>
          <p:nvPr>
            <p:ph sz="half" idx="2"/>
          </p:nvPr>
        </p:nvSpPr>
        <p:spPr>
          <a:xfrm>
            <a:off x="457201" y="16002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2"/>
          <p:cNvSpPr>
            <a:spLocks noGrp="1"/>
          </p:cNvSpPr>
          <p:nvPr>
            <p:ph sz="quarter" idx="4"/>
          </p:nvPr>
        </p:nvSpPr>
        <p:spPr>
          <a:xfrm>
            <a:off x="4645026" y="16002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Header 3"/>
          <p:cNvSpPr>
            <a:spLocks noGrp="1"/>
          </p:cNvSpPr>
          <p:nvPr>
            <p:ph type="body" sz="quarter" idx="12"/>
          </p:nvPr>
        </p:nvSpPr>
        <p:spPr>
          <a:xfrm>
            <a:off x="457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4" name="Content Placeholder 3"/>
          <p:cNvSpPr>
            <a:spLocks noGrp="1"/>
          </p:cNvSpPr>
          <p:nvPr>
            <p:ph sz="half" idx="14"/>
          </p:nvPr>
        </p:nvSpPr>
        <p:spPr>
          <a:xfrm>
            <a:off x="457200" y="4191000"/>
            <a:ext cx="4040188"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Header 4"/>
          <p:cNvSpPr>
            <a:spLocks noGrp="1"/>
          </p:cNvSpPr>
          <p:nvPr>
            <p:ph type="body" sz="quarter" idx="13"/>
          </p:nvPr>
        </p:nvSpPr>
        <p:spPr>
          <a:xfrm>
            <a:off x="4648200" y="3581400"/>
            <a:ext cx="4038600" cy="609600"/>
          </a:xfrm>
          <a:prstGeom prst="rect">
            <a:avLst/>
          </a:prstGeom>
        </p:spPr>
        <p:txBody>
          <a:bodyPr anchor="b"/>
          <a:lstStyle>
            <a:lvl1pPr>
              <a:defRPr lang="en-US" sz="20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15" name="Content Placeholder 4"/>
          <p:cNvSpPr>
            <a:spLocks noGrp="1"/>
          </p:cNvSpPr>
          <p:nvPr>
            <p:ph sz="quarter" idx="15"/>
          </p:nvPr>
        </p:nvSpPr>
        <p:spPr>
          <a:xfrm>
            <a:off x="4645025" y="4191000"/>
            <a:ext cx="4041775" cy="1752600"/>
          </a:xfrm>
          <a:prstGeom prst="rect">
            <a:avLst/>
          </a:prstGeom>
        </p:spPr>
        <p:txBody>
          <a:bodyPr/>
          <a:lstStyle>
            <a:lvl1pPr marL="0" indent="0">
              <a:spcAft>
                <a:spcPts val="800"/>
              </a:spcAft>
              <a:buFont typeface="Arial" panose="020B0604020202020204" pitchFamily="34" charset="0"/>
              <a:buNone/>
              <a:defRPr sz="2000"/>
            </a:lvl1pPr>
            <a:lvl2pPr marL="742950" indent="-285750">
              <a:spcAft>
                <a:spcPts val="800"/>
              </a:spcAft>
              <a:buFont typeface="Arial" panose="020B0604020202020204" pitchFamily="34" charset="0"/>
              <a:buChar char="•"/>
              <a:defRPr sz="1800"/>
            </a:lvl2pPr>
            <a:lvl3pPr marL="1200150" indent="-285750">
              <a:spcAft>
                <a:spcPts val="800"/>
              </a:spcAft>
              <a:buFont typeface="Arial" panose="020B0604020202020204" pitchFamily="34" charset="0"/>
              <a:buChar char="•"/>
              <a:defRPr sz="1600"/>
            </a:lvl3pPr>
            <a:lvl4pPr marL="1657350" indent="-285750">
              <a:spcAft>
                <a:spcPts val="800"/>
              </a:spcAft>
              <a:buFont typeface="Arial" panose="020B0604020202020204" pitchFamily="34" charset="0"/>
              <a:buChar char="•"/>
              <a:defRPr sz="1400"/>
            </a:lvl4pPr>
            <a:lvl5pPr marL="2114550" indent="-285750">
              <a:spcAft>
                <a:spcPts val="800"/>
              </a:spcAft>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Jump Link"/>
          <p:cNvSpPr>
            <a:spLocks noGrp="1"/>
          </p:cNvSpPr>
          <p:nvPr>
            <p:ph type="body" sz="quarter" idx="16" hasCustomPrompt="1"/>
          </p:nvPr>
        </p:nvSpPr>
        <p:spPr>
          <a:xfrm>
            <a:off x="3357063" y="5996050"/>
            <a:ext cx="2429874"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1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20792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edBar-Content with Lef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457201"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457201"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357505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5026437"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8"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4853900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RedBar-Content with Right Side-Caption">
    <p:spTree>
      <p:nvGrpSpPr>
        <p:cNvPr id="1" name=""/>
        <p:cNvGrpSpPr/>
        <p:nvPr/>
      </p:nvGrpSpPr>
      <p:grpSpPr>
        <a:xfrm>
          <a:off x="0" y="0"/>
          <a:ext cx="0" cy="0"/>
          <a:chOff x="0" y="0"/>
          <a:chExt cx="0" cy="0"/>
        </a:xfrm>
      </p:grpSpPr>
      <p:sp>
        <p:nvSpPr>
          <p:cNvPr id="2" name="Slide Title"/>
          <p:cNvSpPr>
            <a:spLocks noGrp="1"/>
          </p:cNvSpPr>
          <p:nvPr>
            <p:ph type="title"/>
          </p:nvPr>
        </p:nvSpPr>
        <p:spPr>
          <a:xfrm>
            <a:off x="5678487" y="304800"/>
            <a:ext cx="3008313" cy="838200"/>
          </a:xfrm>
          <a:prstGeom prst="rect">
            <a:avLst/>
          </a:prstGeom>
        </p:spPr>
        <p:txBody>
          <a:bodyPr anchor="b"/>
          <a:lstStyle>
            <a:lvl1pPr algn="l">
              <a:defRPr sz="18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5678487" y="1143000"/>
            <a:ext cx="3008313" cy="5334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3" name="Content Placeholder 1"/>
          <p:cNvSpPr>
            <a:spLocks noGrp="1"/>
          </p:cNvSpPr>
          <p:nvPr>
            <p:ph idx="1"/>
          </p:nvPr>
        </p:nvSpPr>
        <p:spPr>
          <a:xfrm>
            <a:off x="457200" y="304800"/>
            <a:ext cx="5111751" cy="6179819"/>
          </a:xfrm>
          <a:prstGeom prst="rect">
            <a:avLst/>
          </a:prstGeom>
        </p:spPr>
        <p:txBody>
          <a:bodyPr/>
          <a:lstStyle>
            <a:lvl1pPr marL="0" indent="0">
              <a:spcAft>
                <a:spcPts val="800"/>
              </a:spcAft>
              <a:buFont typeface="Arial" panose="020B0604020202020204" pitchFamily="34" charset="0"/>
              <a:buNone/>
              <a:defRPr sz="2400"/>
            </a:lvl1pPr>
            <a:lvl2pPr marL="800100" indent="-342900">
              <a:spcAft>
                <a:spcPts val="800"/>
              </a:spcAft>
              <a:buFont typeface="Arial" panose="020B0604020202020204" pitchFamily="34" charset="0"/>
              <a:buChar char="•"/>
              <a:defRPr sz="2000"/>
            </a:lvl2pPr>
            <a:lvl3pPr marL="1200150" indent="-285750">
              <a:spcAft>
                <a:spcPts val="800"/>
              </a:spcAft>
              <a:buFont typeface="Arial" panose="020B0604020202020204" pitchFamily="34" charset="0"/>
              <a:buChar char="•"/>
              <a:defRPr sz="1800"/>
            </a:lvl3pPr>
            <a:lvl4pPr marL="1657350" indent="-285750">
              <a:spcAft>
                <a:spcPts val="800"/>
              </a:spcAft>
              <a:buFont typeface="Arial" panose="020B0604020202020204" pitchFamily="34" charset="0"/>
              <a:buChar char="•"/>
              <a:defRPr sz="1600"/>
            </a:lvl4pPr>
            <a:lvl5pPr marL="2114550" indent="-285750">
              <a:spcAft>
                <a:spcPts val="800"/>
              </a:spcAft>
              <a:buFont typeface="Arial" panose="020B0604020202020204" pitchFamily="34" charset="0"/>
              <a:buChar cha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Jump Link"/>
          <p:cNvSpPr>
            <a:spLocks noGrp="1"/>
          </p:cNvSpPr>
          <p:nvPr>
            <p:ph type="body" sz="quarter" idx="12" hasCustomPrompt="1"/>
          </p:nvPr>
        </p:nvSpPr>
        <p:spPr>
          <a:xfrm>
            <a:off x="1908587" y="65294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9164351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RedBar-Picture with Caption">
    <p:spTree>
      <p:nvGrpSpPr>
        <p:cNvPr id="1" name=""/>
        <p:cNvGrpSpPr/>
        <p:nvPr/>
      </p:nvGrpSpPr>
      <p:grpSpPr>
        <a:xfrm>
          <a:off x="0" y="0"/>
          <a:ext cx="0" cy="0"/>
          <a:chOff x="0" y="0"/>
          <a:chExt cx="0" cy="0"/>
        </a:xfrm>
      </p:grpSpPr>
      <p:sp>
        <p:nvSpPr>
          <p:cNvPr id="2" name="Slide Title"/>
          <p:cNvSpPr>
            <a:spLocks noGrp="1"/>
          </p:cNvSpPr>
          <p:nvPr>
            <p:ph type="title"/>
          </p:nvPr>
        </p:nvSpPr>
        <p:spPr>
          <a:xfrm>
            <a:off x="1828800" y="5253037"/>
            <a:ext cx="5486400" cy="566738"/>
          </a:xfrm>
          <a:prstGeom prst="rect">
            <a:avLst/>
          </a:prstGeom>
        </p:spPr>
        <p:txBody>
          <a:bodyPr anchor="b"/>
          <a:lstStyle>
            <a:lvl1pPr algn="l">
              <a:defRPr sz="2400" b="1">
                <a:solidFill>
                  <a:schemeClr val="bg2"/>
                </a:solidFill>
                <a:latin typeface="+mj-lt"/>
              </a:defRPr>
            </a:lvl1pPr>
          </a:lstStyle>
          <a:p>
            <a:r>
              <a:rPr lang="en-US" dirty="0"/>
              <a:t>Click to edit Master title style</a:t>
            </a:r>
          </a:p>
        </p:txBody>
      </p:sp>
      <p:sp>
        <p:nvSpPr>
          <p:cNvPr id="4" name="Text Placeholder 1"/>
          <p:cNvSpPr>
            <a:spLocks noGrp="1"/>
          </p:cNvSpPr>
          <p:nvPr>
            <p:ph type="body" sz="half" idx="2"/>
          </p:nvPr>
        </p:nvSpPr>
        <p:spPr>
          <a:xfrm>
            <a:off x="1828800" y="5895975"/>
            <a:ext cx="5486400" cy="609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1"/>
          <p:cNvSpPr>
            <a:spLocks noGrp="1"/>
          </p:cNvSpPr>
          <p:nvPr>
            <p:ph type="pic" idx="1"/>
          </p:nvPr>
        </p:nvSpPr>
        <p:spPr>
          <a:xfrm>
            <a:off x="1028700" y="128650"/>
            <a:ext cx="7086600" cy="494462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Jump Link"/>
          <p:cNvSpPr>
            <a:spLocks noGrp="1"/>
          </p:cNvSpPr>
          <p:nvPr>
            <p:ph type="body" sz="quarter" idx="16" hasCustomPrompt="1"/>
          </p:nvPr>
        </p:nvSpPr>
        <p:spPr>
          <a:xfrm>
            <a:off x="3467512" y="5081650"/>
            <a:ext cx="2208976" cy="99950"/>
          </a:xfrm>
          <a:prstGeom prst="rect">
            <a:avLst/>
          </a:prstGeom>
        </p:spPr>
        <p:txBody>
          <a:bodyPr lIns="0" tIns="0" rIns="0" bIns="0"/>
          <a:lstStyle>
            <a:lvl1pPr marL="0" indent="0" algn="ctr">
              <a:buNone/>
              <a:defRPr sz="800"/>
            </a:lvl1pPr>
          </a:lstStyle>
          <a:p>
            <a:pPr lvl="0"/>
            <a:r>
              <a:rPr lang="en-US" dirty="0"/>
              <a:t>Add “Access the text alternative for slide images.”</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1579501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edBar-Title and Video">
    <p:spTree>
      <p:nvGrpSpPr>
        <p:cNvPr id="1" name=""/>
        <p:cNvGrpSpPr/>
        <p:nvPr/>
      </p:nvGrpSpPr>
      <p:grpSpPr>
        <a:xfrm>
          <a:off x="0" y="0"/>
          <a:ext cx="0" cy="0"/>
          <a:chOff x="0" y="0"/>
          <a:chExt cx="0" cy="0"/>
        </a:xfrm>
      </p:grpSpPr>
      <p:sp>
        <p:nvSpPr>
          <p:cNvPr id="2" name="Slide Title"/>
          <p:cNvSpPr>
            <a:spLocks noGrp="1"/>
          </p:cNvSpPr>
          <p:nvPr>
            <p:ph type="title"/>
          </p:nvPr>
        </p:nvSpPr>
        <p:spPr>
          <a:xfrm>
            <a:off x="-2251" y="228600"/>
            <a:ext cx="9172252" cy="609600"/>
          </a:xfrm>
          <a:prstGeom prst="rect">
            <a:avLst/>
          </a:prstGeom>
        </p:spPr>
        <p:txBody>
          <a:bodyPr/>
          <a:lstStyle>
            <a:lvl1pPr>
              <a:defRPr sz="3600">
                <a:solidFill>
                  <a:schemeClr val="bg2"/>
                </a:solidFill>
              </a:defRPr>
            </a:lvl1pPr>
          </a:lstStyle>
          <a:p>
            <a:r>
              <a:rPr lang="en-US" dirty="0"/>
              <a:t>Click to edit Master title style</a:t>
            </a:r>
          </a:p>
        </p:txBody>
      </p:sp>
      <p:sp>
        <p:nvSpPr>
          <p:cNvPr id="6" name="Media Placeholder 5"/>
          <p:cNvSpPr>
            <a:spLocks noGrp="1"/>
          </p:cNvSpPr>
          <p:nvPr>
            <p:ph type="media" sz="quarter" idx="11"/>
          </p:nvPr>
        </p:nvSpPr>
        <p:spPr>
          <a:xfrm>
            <a:off x="0" y="1066799"/>
            <a:ext cx="9144000" cy="5315957"/>
          </a:xfrm>
          <a:prstGeom prst="rect">
            <a:avLst/>
          </a:prstGeom>
        </p:spPr>
        <p:txBody>
          <a:bodyPr/>
          <a:lstStyle>
            <a:lvl1pPr marL="0" indent="0">
              <a:buNone/>
              <a:defRPr/>
            </a:lvl1pPr>
          </a:lstStyle>
          <a:p>
            <a:endParaRPr lang="en-US" dirty="0"/>
          </a:p>
        </p:txBody>
      </p:sp>
      <p:sp>
        <p:nvSpPr>
          <p:cNvPr id="5" name="Video Credit"/>
          <p:cNvSpPr>
            <a:spLocks noGrp="1"/>
          </p:cNvSpPr>
          <p:nvPr>
            <p:ph type="body" sz="quarter" idx="12"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Video Credit Here</a:t>
            </a:r>
          </a:p>
        </p:txBody>
      </p:sp>
    </p:spTree>
    <p:extLst>
      <p:ext uri="{BB962C8B-B14F-4D97-AF65-F5344CB8AC3E}">
        <p14:creationId xmlns:p14="http://schemas.microsoft.com/office/powerpoint/2010/main" val="246929799"/>
      </p:ext>
    </p:extLst>
  </p:cSld>
  <p:clrMapOvr>
    <a:masterClrMapping/>
  </p:clrMapOvr>
  <p:extLst>
    <p:ext uri="{DCECCB84-F9BA-43D5-87BE-67443E8EF086}">
      <p15:sldGuideLst xmlns:p15="http://schemas.microsoft.com/office/powerpoint/2012/main">
        <p15:guide id="1" orient="horz" pos="2160">
          <p15:clr>
            <a:srgbClr val="FBAE40"/>
          </p15:clr>
        </p15:guide>
        <p15:guide id="2" pos="528">
          <p15:clr>
            <a:srgbClr val="FBAE40"/>
          </p15:clr>
        </p15:guide>
        <p15:guide id="3" pos="513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6520342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No 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429000"/>
            <a:ext cx="510540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228600" y="4114800"/>
            <a:ext cx="510540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dTagline-Gray BG, Title-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a:t>Click to edit Master title style</a:t>
            </a:r>
            <a:endParaRPr lang="en-US" dirty="0"/>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8335032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No 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733800" y="4260273"/>
            <a:ext cx="518160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No Tagline-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581400"/>
            <a:ext cx="51054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No Tagline-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No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1"/>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o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7"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13" name="Photo Credit"/>
          <p:cNvSpPr>
            <a:spLocks noGrp="1"/>
          </p:cNvSpPr>
          <p:nvPr>
            <p:ph type="body" sz="quarter" idx="11" hasCustomPrompt="1"/>
          </p:nvPr>
        </p:nvSpPr>
        <p:spPr>
          <a:xfrm>
            <a:off x="5486400" y="6705600"/>
            <a:ext cx="3657600" cy="152400"/>
          </a:xfrm>
          <a:prstGeom prst="rect">
            <a:avLst/>
          </a:prstGeom>
        </p:spPr>
        <p:txBody>
          <a:bodyPr wrap="none" lIns="0" tIns="0" rIns="45720" bIns="0"/>
          <a:lstStyle>
            <a:lvl1pPr marL="0" indent="0" algn="r">
              <a:buNone/>
              <a:defRPr sz="800" baseline="0">
                <a:solidFill>
                  <a:srgbClr val="6A6A6A"/>
                </a:solidFill>
                <a:latin typeface="+mn-lt"/>
              </a:defRPr>
            </a:lvl1pPr>
            <a:lvl5pPr>
              <a:defRPr/>
            </a:lvl5pPr>
          </a:lstStyle>
          <a:p>
            <a:pPr lvl="0"/>
            <a:r>
              <a:rPr lang="en-US" dirty="0"/>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mallRedBar-Gray BG, Title &amp; Subtitle Left1_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429000"/>
            <a:ext cx="510540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228600" y="4114800"/>
            <a:ext cx="510540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mallRedBar-Gray BG, Title &amp; Subtitle Left1_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733800" y="4260273"/>
            <a:ext cx="518160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mallRedBar-Gray BG, Title Only Left">
    <p:spTree>
      <p:nvGrpSpPr>
        <p:cNvPr id="1" name=""/>
        <p:cNvGrpSpPr/>
        <p:nvPr/>
      </p:nvGrpSpPr>
      <p:grpSpPr>
        <a:xfrm>
          <a:off x="0" y="0"/>
          <a:ext cx="0" cy="0"/>
          <a:chOff x="0" y="0"/>
          <a:chExt cx="0" cy="0"/>
        </a:xfrm>
      </p:grpSpPr>
      <p:sp>
        <p:nvSpPr>
          <p:cNvPr id="8" name="Title background"/>
          <p:cNvSpPr/>
          <p:nvPr userDrawn="1"/>
        </p:nvSpPr>
        <p:spPr>
          <a:xfrm>
            <a:off x="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228600" y="3581400"/>
            <a:ext cx="51054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069168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mallRedBar-Gray BG, Title Only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733800" y="3581400"/>
            <a:ext cx="5181600" cy="1371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07617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edTagline-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
        <p:nvSpPr>
          <p:cNvPr id="6" name="Content Placeholder 5"/>
          <p:cNvSpPr>
            <a:spLocks noGrp="1"/>
          </p:cNvSpPr>
          <p:nvPr>
            <p:ph sz="quarter" idx="12"/>
          </p:nvPr>
        </p:nvSpPr>
        <p:spPr>
          <a:xfrm>
            <a:off x="5638800" y="381000"/>
            <a:ext cx="3276600" cy="5638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3"/>
          </p:nvPr>
        </p:nvSpPr>
        <p:spPr>
          <a:xfrm>
            <a:off x="0" y="6771640"/>
            <a:ext cx="9144000" cy="91440"/>
          </a:xfrm>
          <a:prstGeom prst="rect">
            <a:avLst/>
          </a:prstGeom>
        </p:spPr>
        <p:txBody>
          <a:bodyPr lIns="45720" rIns="45720" anchor="ctr"/>
          <a:lstStyle>
            <a:lvl1pPr algn="l">
              <a:defRPr sz="800">
                <a:solidFill>
                  <a:srgbClr val="6A6A6A"/>
                </a:solidFill>
              </a:defRPr>
            </a:lvl1pPr>
          </a:lstStyle>
          <a:p>
            <a:pPr lvl="0"/>
            <a:r>
              <a:rPr lang="en-US" dirty="0"/>
              <a:t>Click to edit Master text styles</a:t>
            </a:r>
          </a:p>
        </p:txBody>
      </p:sp>
    </p:spTree>
    <p:extLst>
      <p:ext uri="{BB962C8B-B14F-4D97-AF65-F5344CB8AC3E}">
        <p14:creationId xmlns:p14="http://schemas.microsoft.com/office/powerpoint/2010/main" val="385992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mallRedBar-SimpleTitle&amp;Subtitle">
    <p:spTree>
      <p:nvGrpSpPr>
        <p:cNvPr id="1" name=""/>
        <p:cNvGrpSpPr/>
        <p:nvPr/>
      </p:nvGrpSpPr>
      <p:grpSpPr>
        <a:xfrm>
          <a:off x="0" y="0"/>
          <a:ext cx="0" cy="0"/>
          <a:chOff x="0" y="0"/>
          <a:chExt cx="0" cy="0"/>
        </a:xfrm>
      </p:grpSpPr>
      <p:sp>
        <p:nvSpPr>
          <p:cNvPr id="2" name="Slide Title"/>
          <p:cNvSpPr>
            <a:spLocks noGrp="1"/>
          </p:cNvSpPr>
          <p:nvPr>
            <p:ph type="ctrTitle"/>
          </p:nvPr>
        </p:nvSpPr>
        <p:spPr>
          <a:xfrm>
            <a:off x="0" y="2130426"/>
            <a:ext cx="9144000" cy="1470025"/>
          </a:xfrm>
          <a:prstGeom prst="rect">
            <a:avLst/>
          </a:prstGeom>
        </p:spPr>
        <p:txBody>
          <a:bodyPr/>
          <a:lstStyle>
            <a:lvl1pPr>
              <a:defRPr sz="4800">
                <a:solidFill>
                  <a:schemeClr val="bg2"/>
                </a:solidFill>
                <a:latin typeface="+mj-lt"/>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6A6A6A"/>
                </a:solidFill>
                <a:latin typeface="ArumSans Regula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42355271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mallRedBar-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dirty="0"/>
              <a:t>Click to edit Master title style</a:t>
            </a:r>
          </a:p>
        </p:txBody>
      </p:sp>
      <p:sp>
        <p:nvSpPr>
          <p:cNvPr id="3" name="Text Placeholder 2"/>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22294791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mallRedBar-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dirty="0"/>
              <a:t>Click to edit Master title style</a:t>
            </a:r>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6" name="Photo Credit"/>
          <p:cNvSpPr>
            <a:spLocks noGrp="1"/>
          </p:cNvSpPr>
          <p:nvPr>
            <p:ph type="body" sz="quarter" idx="11" hasCustomPrompt="1"/>
          </p:nvPr>
        </p:nvSpPr>
        <p:spPr>
          <a:xfrm>
            <a:off x="6477000" y="6705600"/>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6955695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 Slide Title above text">
    <p:spTree>
      <p:nvGrpSpPr>
        <p:cNvPr id="1" name=""/>
        <p:cNvGrpSpPr/>
        <p:nvPr/>
      </p:nvGrpSpPr>
      <p:grpSpPr>
        <a:xfrm>
          <a:off x="0" y="0"/>
          <a:ext cx="0" cy="0"/>
          <a:chOff x="0" y="0"/>
          <a:chExt cx="0" cy="0"/>
        </a:xfrm>
      </p:grpSpPr>
      <p:sp>
        <p:nvSpPr>
          <p:cNvPr id="2" name="Slide Title"/>
          <p:cNvSpPr>
            <a:spLocks noGrp="1"/>
          </p:cNvSpPr>
          <p:nvPr>
            <p:ph type="ctrTitle"/>
          </p:nvPr>
        </p:nvSpPr>
        <p:spPr>
          <a:xfrm>
            <a:off x="1066800" y="1524000"/>
            <a:ext cx="7048500" cy="1470025"/>
          </a:xfrm>
          <a:prstGeom prst="rect">
            <a:avLst/>
          </a:prstGeom>
        </p:spPr>
        <p:txBody>
          <a:bodyPr/>
          <a:lstStyle>
            <a:lvl1pPr algn="l">
              <a:defRPr sz="4400">
                <a:solidFill>
                  <a:schemeClr val="bg1"/>
                </a:solidFill>
              </a:defRPr>
            </a:lvl1pPr>
          </a:lstStyle>
          <a:p>
            <a:r>
              <a:rPr lang="en-US" dirty="0"/>
              <a:t>Click to edit Master title style</a:t>
            </a:r>
          </a:p>
        </p:txBody>
      </p:sp>
      <p:sp>
        <p:nvSpPr>
          <p:cNvPr id="3" name="Subtitle 1"/>
          <p:cNvSpPr>
            <a:spLocks noGrp="1"/>
          </p:cNvSpPr>
          <p:nvPr>
            <p:ph type="subTitle" idx="1"/>
          </p:nvPr>
        </p:nvSpPr>
        <p:spPr>
          <a:xfrm>
            <a:off x="1066800" y="2971800"/>
            <a:ext cx="6400800" cy="1752600"/>
          </a:xfrm>
          <a:prstGeom prst="rect">
            <a:avLst/>
          </a:prstGeom>
        </p:spPr>
        <p:txBody>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3887237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Blue Slide 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722313" y="2643186"/>
            <a:ext cx="7202487" cy="1362075"/>
          </a:xfrm>
          <a:prstGeom prst="rect">
            <a:avLst/>
          </a:prstGeom>
        </p:spPr>
        <p:txBody>
          <a:bodyPr anchor="t"/>
          <a:lstStyle>
            <a:lvl1pPr algn="l">
              <a:defRPr sz="4400" b="1" cap="all">
                <a:solidFill>
                  <a:schemeClr val="bg1"/>
                </a:solidFill>
              </a:defRPr>
            </a:lvl1pPr>
          </a:lstStyle>
          <a:p>
            <a:r>
              <a:rPr lang="en-US" dirty="0"/>
              <a:t>Click to edit Master title style</a:t>
            </a:r>
          </a:p>
        </p:txBody>
      </p:sp>
      <p:sp>
        <p:nvSpPr>
          <p:cNvPr id="3" name="Text Placeholder 1"/>
          <p:cNvSpPr>
            <a:spLocks noGrp="1"/>
          </p:cNvSpPr>
          <p:nvPr>
            <p:ph type="body" idx="1"/>
          </p:nvPr>
        </p:nvSpPr>
        <p:spPr>
          <a:xfrm>
            <a:off x="722313" y="1143000"/>
            <a:ext cx="7202487" cy="1500187"/>
          </a:xfrm>
          <a:prstGeom prst="rect">
            <a:avLst/>
          </a:prstGeo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053150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lain_Appendix_Title and Tex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8" name="Text Placeholder 1"/>
          <p:cNvSpPr>
            <a:spLocks noGrp="1"/>
          </p:cNvSpPr>
          <p:nvPr>
            <p:ph type="body" sz="quarter" idx="12"/>
          </p:nvPr>
        </p:nvSpPr>
        <p:spPr>
          <a:xfrm>
            <a:off x="457200" y="1066800"/>
            <a:ext cx="8229600" cy="5562600"/>
          </a:xfrm>
          <a:prstGeom prst="rect">
            <a:avLst/>
          </a:prstGeom>
        </p:spPr>
        <p:txBody>
          <a:bodyPr/>
          <a:lstStyle>
            <a:lvl1pPr marL="0" indent="0">
              <a:spcAft>
                <a:spcPts val="800"/>
              </a:spcAft>
              <a:buNone/>
              <a:defRPr sz="24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a:t>
            </a:r>
          </a:p>
        </p:txBody>
      </p:sp>
      <p:sp>
        <p:nvSpPr>
          <p:cNvPr id="7" name="Jump Link"/>
          <p:cNvSpPr>
            <a:spLocks noGrp="1"/>
          </p:cNvSpPr>
          <p:nvPr>
            <p:ph type="body" sz="quarter" idx="11" hasCustomPrompt="1"/>
          </p:nvPr>
        </p:nvSpPr>
        <p:spPr>
          <a:xfrm>
            <a:off x="3356610" y="66294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70175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lain_Appendix_2-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
          <p:cNvSpPr>
            <a:spLocks noGrp="1"/>
          </p:cNvSpPr>
          <p:nvPr>
            <p:ph type="body" sz="quarter" idx="12"/>
          </p:nvPr>
        </p:nvSpPr>
        <p:spPr>
          <a:xfrm>
            <a:off x="457200" y="1600200"/>
            <a:ext cx="40386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117974"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2"/>
          <p:cNvSpPr>
            <a:spLocks noGrp="1"/>
          </p:cNvSpPr>
          <p:nvPr>
            <p:ph type="body" sz="quarter" idx="14"/>
          </p:nvPr>
        </p:nvSpPr>
        <p:spPr>
          <a:xfrm>
            <a:off x="4648200" y="1600200"/>
            <a:ext cx="41148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8"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949214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lain_Appendix_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1"/>
          <p:cNvSpPr>
            <a:spLocks noGrp="1"/>
          </p:cNvSpPr>
          <p:nvPr>
            <p:ph type="body" sz="quarter" idx="14"/>
          </p:nvPr>
        </p:nvSpPr>
        <p:spPr>
          <a:xfrm>
            <a:off x="457200" y="1600200"/>
            <a:ext cx="4038600" cy="1981200"/>
          </a:xfrm>
          <a:prstGeom prst="rect">
            <a:avLst/>
          </a:prstGeom>
        </p:spPr>
        <p:txBody>
          <a:bodyPr/>
          <a:lstStyle>
            <a:lvl1pPr marL="0" indent="0">
              <a:spcAft>
                <a:spcPts val="8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2"/>
          <p:cNvSpPr>
            <a:spLocks noGrp="1"/>
          </p:cNvSpPr>
          <p:nvPr>
            <p:ph type="body" sz="quarter" idx="15"/>
          </p:nvPr>
        </p:nvSpPr>
        <p:spPr>
          <a:xfrm>
            <a:off x="4648200" y="1600200"/>
            <a:ext cx="4038600" cy="19812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7" name="Header 3"/>
          <p:cNvSpPr>
            <a:spLocks noGrp="1"/>
          </p:cNvSpPr>
          <p:nvPr>
            <p:ph type="body" sz="quarter" idx="12"/>
          </p:nvPr>
        </p:nvSpPr>
        <p:spPr>
          <a:xfrm>
            <a:off x="457200" y="37338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5" name="Text Placeholder 3"/>
          <p:cNvSpPr>
            <a:spLocks noGrp="1"/>
          </p:cNvSpPr>
          <p:nvPr>
            <p:ph type="body" sz="quarter" idx="16"/>
          </p:nvPr>
        </p:nvSpPr>
        <p:spPr>
          <a:xfrm>
            <a:off x="457200" y="43434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0" name="Header 4"/>
          <p:cNvSpPr>
            <a:spLocks noGrp="1"/>
          </p:cNvSpPr>
          <p:nvPr>
            <p:ph type="body" sz="quarter" idx="13"/>
          </p:nvPr>
        </p:nvSpPr>
        <p:spPr>
          <a:xfrm>
            <a:off x="4648200" y="37338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7" name="Text Placeholder 4"/>
          <p:cNvSpPr>
            <a:spLocks noGrp="1"/>
          </p:cNvSpPr>
          <p:nvPr>
            <p:ph type="body" sz="quarter" idx="17"/>
          </p:nvPr>
        </p:nvSpPr>
        <p:spPr>
          <a:xfrm>
            <a:off x="4648200" y="43434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2"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6562608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d Bar Footer_Appendix_Title and Text">
    <p:spTree>
      <p:nvGrpSpPr>
        <p:cNvPr id="1" name=""/>
        <p:cNvGrpSpPr/>
        <p:nvPr/>
      </p:nvGrpSpPr>
      <p:grpSpPr>
        <a:xfrm>
          <a:off x="0" y="0"/>
          <a:ext cx="0" cy="0"/>
          <a:chOff x="0" y="0"/>
          <a:chExt cx="0" cy="0"/>
        </a:xfrm>
      </p:grpSpPr>
      <p:sp>
        <p:nvSpPr>
          <p:cNvPr id="6" name="Slide Title"/>
          <p:cNvSpPr>
            <a:spLocks noGrp="1"/>
          </p:cNvSpPr>
          <p:nvPr>
            <p:ph type="title"/>
          </p:nvPr>
        </p:nvSpPr>
        <p:spPr>
          <a:xfrm>
            <a:off x="0" y="228600"/>
            <a:ext cx="9144000" cy="609600"/>
          </a:xfrm>
          <a:prstGeom prst="rect">
            <a:avLst/>
          </a:prstGeom>
        </p:spPr>
        <p:txBody>
          <a:bodyPr/>
          <a:lstStyle>
            <a:lvl1pPr>
              <a:defRPr sz="3600">
                <a:solidFill>
                  <a:schemeClr val="bg2"/>
                </a:solidFill>
              </a:defRPr>
            </a:lvl1pPr>
          </a:lstStyle>
          <a:p>
            <a:r>
              <a:rPr lang="en-US" dirty="0"/>
              <a:t>Click to edit Master title style</a:t>
            </a:r>
          </a:p>
        </p:txBody>
      </p:sp>
      <p:sp>
        <p:nvSpPr>
          <p:cNvPr id="5"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
        <p:nvSpPr>
          <p:cNvPr id="8" name="Text Placeholder 1"/>
          <p:cNvSpPr>
            <a:spLocks noGrp="1"/>
          </p:cNvSpPr>
          <p:nvPr>
            <p:ph type="body" sz="quarter" idx="12"/>
          </p:nvPr>
        </p:nvSpPr>
        <p:spPr>
          <a:xfrm>
            <a:off x="457200" y="990600"/>
            <a:ext cx="8229600" cy="5410200"/>
          </a:xfrm>
          <a:prstGeom prst="rect">
            <a:avLst/>
          </a:prstGeom>
        </p:spPr>
        <p:txBody>
          <a:bodyPr/>
          <a:lstStyle>
            <a:lvl1pPr marL="0" indent="0">
              <a:spcAft>
                <a:spcPts val="800"/>
              </a:spcAft>
              <a:buNone/>
              <a:defRPr sz="24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edit Master text styles</a:t>
            </a:r>
          </a:p>
        </p:txBody>
      </p:sp>
    </p:spTree>
    <p:extLst>
      <p:ext uri="{BB962C8B-B14F-4D97-AF65-F5344CB8AC3E}">
        <p14:creationId xmlns:p14="http://schemas.microsoft.com/office/powerpoint/2010/main" val="267836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Red Bar Footer_Appendix_2-up 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Text Placeholder 1"/>
          <p:cNvSpPr>
            <a:spLocks noGrp="1"/>
          </p:cNvSpPr>
          <p:nvPr>
            <p:ph type="body" sz="quarter" idx="12"/>
          </p:nvPr>
        </p:nvSpPr>
        <p:spPr>
          <a:xfrm>
            <a:off x="457200" y="1600200"/>
            <a:ext cx="40386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117974" cy="639762"/>
          </a:xfrm>
          <a:prstGeom prst="rect">
            <a:avLst/>
          </a:prstGeo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Text Placeholder 2"/>
          <p:cNvSpPr>
            <a:spLocks noGrp="1"/>
          </p:cNvSpPr>
          <p:nvPr>
            <p:ph type="body" sz="quarter" idx="14"/>
          </p:nvPr>
        </p:nvSpPr>
        <p:spPr>
          <a:xfrm>
            <a:off x="4648200" y="1600200"/>
            <a:ext cx="4114800" cy="4800600"/>
          </a:xfrm>
          <a:prstGeom prst="rect">
            <a:avLst/>
          </a:prstGeom>
        </p:spPr>
        <p:txBody>
          <a:bodyPr/>
          <a:lstStyle>
            <a:lvl1pPr marL="0" indent="0">
              <a:spcAft>
                <a:spcPts val="800"/>
              </a:spcAft>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13" name="Jump link"/>
          <p:cNvSpPr>
            <a:spLocks noGrp="1"/>
          </p:cNvSpPr>
          <p:nvPr>
            <p:ph type="body" sz="quarter" idx="13"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109974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edTagline-Text above Title">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4406900"/>
            <a:ext cx="7772400" cy="1362075"/>
          </a:xfrm>
          <a:prstGeom prst="rect">
            <a:avLst/>
          </a:prstGeom>
        </p:spPr>
        <p:txBody>
          <a:bodyPr anchor="t"/>
          <a:lstStyle>
            <a:lvl1pPr algn="l">
              <a:defRPr sz="3600" b="1" cap="all">
                <a:solidFill>
                  <a:schemeClr val="bg2"/>
                </a:solidFill>
                <a:latin typeface="+mj-lt"/>
              </a:defRPr>
            </a:lvl1pPr>
          </a:lstStyle>
          <a:p>
            <a:r>
              <a:rPr lang="en-US"/>
              <a:t>Click to edit Master title style</a:t>
            </a:r>
            <a:endParaRPr lang="en-US" dirty="0"/>
          </a:p>
        </p:txBody>
      </p:sp>
      <p:sp>
        <p:nvSpPr>
          <p:cNvPr id="3" name="Text Placeholder 1"/>
          <p:cNvSpPr>
            <a:spLocks noGrp="1"/>
          </p:cNvSpPr>
          <p:nvPr>
            <p:ph type="body" idx="1"/>
          </p:nvPr>
        </p:nvSpPr>
        <p:spPr>
          <a:xfrm>
            <a:off x="685800" y="2906714"/>
            <a:ext cx="7772400" cy="1500187"/>
          </a:xfrm>
          <a:prstGeom prst="rect">
            <a:avLst/>
          </a:prstGeom>
        </p:spPr>
        <p:txBody>
          <a:bodyPr anchor="b"/>
          <a:lstStyle>
            <a:lvl1pPr marL="0" indent="0">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10755641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d Bar Footer_Appendix_4-up_Comparison">
    <p:spTree>
      <p:nvGrpSpPr>
        <p:cNvPr id="1" name=""/>
        <p:cNvGrpSpPr/>
        <p:nvPr/>
      </p:nvGrpSpPr>
      <p:grpSpPr>
        <a:xfrm>
          <a:off x="0" y="0"/>
          <a:ext cx="0" cy="0"/>
          <a:chOff x="0" y="0"/>
          <a:chExt cx="0" cy="0"/>
        </a:xfrm>
      </p:grpSpPr>
      <p:sp>
        <p:nvSpPr>
          <p:cNvPr id="9" name="Slide Title"/>
          <p:cNvSpPr>
            <a:spLocks noGrp="1"/>
          </p:cNvSpPr>
          <p:nvPr>
            <p:ph type="title"/>
          </p:nvPr>
        </p:nvSpPr>
        <p:spPr>
          <a:xfrm>
            <a:off x="-20713" y="228600"/>
            <a:ext cx="9185426" cy="609600"/>
          </a:xfrm>
          <a:prstGeom prst="rect">
            <a:avLst/>
          </a:prstGeom>
        </p:spPr>
        <p:txBody>
          <a:bodyPr/>
          <a:lstStyle>
            <a:lvl1pPr>
              <a:defRPr sz="3600">
                <a:solidFill>
                  <a:schemeClr val="bg2"/>
                </a:solidFill>
              </a:defRPr>
            </a:lvl1pPr>
          </a:lstStyle>
          <a:p>
            <a:r>
              <a:rPr lang="en-US" dirty="0"/>
              <a:t>Click to edit Master title style</a:t>
            </a:r>
          </a:p>
        </p:txBody>
      </p:sp>
      <p:sp>
        <p:nvSpPr>
          <p:cNvPr id="3" name="Header 1"/>
          <p:cNvSpPr>
            <a:spLocks noGrp="1"/>
          </p:cNvSpPr>
          <p:nvPr>
            <p:ph type="body" idx="1"/>
          </p:nvPr>
        </p:nvSpPr>
        <p:spPr>
          <a:xfrm>
            <a:off x="457201" y="960438"/>
            <a:ext cx="4040188"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0" name="Text Placeholder 1"/>
          <p:cNvSpPr>
            <a:spLocks noGrp="1"/>
          </p:cNvSpPr>
          <p:nvPr>
            <p:ph type="body" sz="quarter" idx="14"/>
          </p:nvPr>
        </p:nvSpPr>
        <p:spPr>
          <a:xfrm>
            <a:off x="457200" y="1600200"/>
            <a:ext cx="4038600" cy="1981200"/>
          </a:xfrm>
          <a:prstGeom prst="rect">
            <a:avLst/>
          </a:prstGeom>
        </p:spPr>
        <p:txBody>
          <a:bodyPr/>
          <a:lstStyle>
            <a:lvl1pPr marL="0" indent="0">
              <a:spcAft>
                <a:spcPts val="8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5" name="Header 2"/>
          <p:cNvSpPr>
            <a:spLocks noGrp="1"/>
          </p:cNvSpPr>
          <p:nvPr>
            <p:ph type="body" sz="quarter" idx="3"/>
          </p:nvPr>
        </p:nvSpPr>
        <p:spPr>
          <a:xfrm>
            <a:off x="4645026" y="960438"/>
            <a:ext cx="4041775" cy="639762"/>
          </a:xfrm>
          <a:prstGeom prst="rect">
            <a:avLst/>
          </a:prstGeo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3" name="Text Placeholder 2"/>
          <p:cNvSpPr>
            <a:spLocks noGrp="1"/>
          </p:cNvSpPr>
          <p:nvPr>
            <p:ph type="body" sz="quarter" idx="15"/>
          </p:nvPr>
        </p:nvSpPr>
        <p:spPr>
          <a:xfrm>
            <a:off x="4648200" y="1600200"/>
            <a:ext cx="4038600" cy="19812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7" name="Header 3"/>
          <p:cNvSpPr>
            <a:spLocks noGrp="1"/>
          </p:cNvSpPr>
          <p:nvPr>
            <p:ph type="body" sz="quarter" idx="12"/>
          </p:nvPr>
        </p:nvSpPr>
        <p:spPr>
          <a:xfrm>
            <a:off x="457200" y="36576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5" name="Text Placeholder 3"/>
          <p:cNvSpPr>
            <a:spLocks noGrp="1"/>
          </p:cNvSpPr>
          <p:nvPr>
            <p:ph type="body" sz="quarter" idx="16"/>
          </p:nvPr>
        </p:nvSpPr>
        <p:spPr>
          <a:xfrm>
            <a:off x="457200" y="42672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0" name="Header 4"/>
          <p:cNvSpPr>
            <a:spLocks noGrp="1"/>
          </p:cNvSpPr>
          <p:nvPr>
            <p:ph type="body" sz="quarter" idx="13"/>
          </p:nvPr>
        </p:nvSpPr>
        <p:spPr>
          <a:xfrm>
            <a:off x="4648200" y="3657600"/>
            <a:ext cx="4038600" cy="609600"/>
          </a:xfrm>
          <a:prstGeom prst="rect">
            <a:avLst/>
          </a:prstGeom>
        </p:spPr>
        <p:txBody>
          <a:bodyPr anchor="b"/>
          <a:lstStyle>
            <a:lvl1pPr>
              <a:defRPr lang="en-US" sz="1800" b="1" kern="1200" dirty="0">
                <a:solidFill>
                  <a:schemeClr val="tx1"/>
                </a:solidFill>
                <a:latin typeface="+mn-lt"/>
                <a:ea typeface="+mn-ea"/>
                <a:cs typeface="+mn-cs"/>
              </a:defRPr>
            </a:lvl1pPr>
          </a:lstStyle>
          <a:p>
            <a:pPr marL="0" lvl="0" indent="0" algn="l" defTabSz="457200" rtl="0" eaLnBrk="1" latinLnBrk="0" hangingPunct="1">
              <a:spcBef>
                <a:spcPct val="20000"/>
              </a:spcBef>
              <a:buFont typeface="Arial"/>
              <a:buNone/>
            </a:pPr>
            <a:r>
              <a:rPr lang="en-US" dirty="0"/>
              <a:t>Click to edit Master text styles</a:t>
            </a:r>
          </a:p>
        </p:txBody>
      </p:sp>
      <p:sp>
        <p:nvSpPr>
          <p:cNvPr id="27" name="Text Placeholder 4"/>
          <p:cNvSpPr>
            <a:spLocks noGrp="1"/>
          </p:cNvSpPr>
          <p:nvPr>
            <p:ph type="body" sz="quarter" idx="17"/>
          </p:nvPr>
        </p:nvSpPr>
        <p:spPr>
          <a:xfrm>
            <a:off x="4648200" y="4267200"/>
            <a:ext cx="4038600" cy="2133600"/>
          </a:xfrm>
          <a:prstGeom prst="rect">
            <a:avLst/>
          </a:prstGeom>
        </p:spPr>
        <p:txBody>
          <a:bodyPr/>
          <a:lstStyle>
            <a:lvl1pPr marL="0" indent="0">
              <a:spcAft>
                <a:spcPts val="800"/>
              </a:spcAft>
              <a:buNone/>
              <a:defRPr sz="2000"/>
            </a:lvl1pPr>
          </a:lstStyle>
          <a:p>
            <a:pPr lvl="0"/>
            <a:r>
              <a:rPr lang="en-US" dirty="0"/>
              <a:t>Click to edit Master text styles</a:t>
            </a:r>
          </a:p>
        </p:txBody>
      </p:sp>
      <p:sp>
        <p:nvSpPr>
          <p:cNvPr id="18" name="Jump Link"/>
          <p:cNvSpPr>
            <a:spLocks noGrp="1"/>
          </p:cNvSpPr>
          <p:nvPr>
            <p:ph type="body" sz="quarter" idx="11" hasCustomPrompt="1"/>
          </p:nvPr>
        </p:nvSpPr>
        <p:spPr>
          <a:xfrm>
            <a:off x="3356610" y="6477000"/>
            <a:ext cx="2430780" cy="152400"/>
          </a:xfrm>
          <a:prstGeom prst="rect">
            <a:avLst/>
          </a:prstGeom>
        </p:spPr>
        <p:txBody>
          <a:bodyPr/>
          <a:lstStyle>
            <a:lvl1pPr marL="0" indent="0" algn="ctr">
              <a:buNone/>
              <a:defRPr sz="800" baseline="0">
                <a:solidFill>
                  <a:srgbClr val="6A6A6A"/>
                </a:solidFill>
              </a:defRPr>
            </a:lvl1pPr>
          </a:lstStyle>
          <a:p>
            <a:pPr lvl="0"/>
            <a:r>
              <a:rPr lang="en-US" dirty="0"/>
              <a:t>Add “Return to previous slide.”</a:t>
            </a:r>
          </a:p>
        </p:txBody>
      </p:sp>
    </p:spTree>
    <p:extLst>
      <p:ext uri="{BB962C8B-B14F-4D97-AF65-F5344CB8AC3E}">
        <p14:creationId xmlns:p14="http://schemas.microsoft.com/office/powerpoint/2010/main" val="311237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edTagline-Title above text">
    <p:spTree>
      <p:nvGrpSpPr>
        <p:cNvPr id="1" name=""/>
        <p:cNvGrpSpPr/>
        <p:nvPr/>
      </p:nvGrpSpPr>
      <p:grpSpPr>
        <a:xfrm>
          <a:off x="0" y="0"/>
          <a:ext cx="0" cy="0"/>
          <a:chOff x="0" y="0"/>
          <a:chExt cx="0" cy="0"/>
        </a:xfrm>
      </p:grpSpPr>
      <p:sp>
        <p:nvSpPr>
          <p:cNvPr id="2" name="Slide Title"/>
          <p:cNvSpPr>
            <a:spLocks noGrp="1"/>
          </p:cNvSpPr>
          <p:nvPr>
            <p:ph type="title"/>
          </p:nvPr>
        </p:nvSpPr>
        <p:spPr>
          <a:xfrm>
            <a:off x="685800" y="2775099"/>
            <a:ext cx="7772400" cy="1362075"/>
          </a:xfrm>
          <a:prstGeom prst="rect">
            <a:avLst/>
          </a:prstGeom>
        </p:spPr>
        <p:txBody>
          <a:bodyPr anchor="b" anchorCtr="0"/>
          <a:lstStyle>
            <a:lvl1pPr algn="l">
              <a:spcBef>
                <a:spcPts val="480"/>
              </a:spcBef>
              <a:defRPr sz="3600" b="1" cap="all">
                <a:solidFill>
                  <a:schemeClr val="bg2"/>
                </a:solidFill>
                <a:latin typeface="+mj-lt"/>
              </a:defRPr>
            </a:lvl1pPr>
          </a:lstStyle>
          <a:p>
            <a:r>
              <a:rPr lang="en-US"/>
              <a:t>Click to edit Master title style</a:t>
            </a:r>
            <a:endParaRPr lang="en-US" dirty="0"/>
          </a:p>
        </p:txBody>
      </p:sp>
      <p:sp>
        <p:nvSpPr>
          <p:cNvPr id="3" name="Text Placeholder 1"/>
          <p:cNvSpPr>
            <a:spLocks noGrp="1"/>
          </p:cNvSpPr>
          <p:nvPr>
            <p:ph type="body" idx="1"/>
          </p:nvPr>
        </p:nvSpPr>
        <p:spPr>
          <a:xfrm>
            <a:off x="685800" y="4138613"/>
            <a:ext cx="7772400" cy="1500187"/>
          </a:xfrm>
          <a:prstGeom prst="rect">
            <a:avLst/>
          </a:prstGeom>
        </p:spPr>
        <p:txBody>
          <a:bodyPr anchor="t" anchorCtr="0"/>
          <a:lstStyle>
            <a:lvl1pPr marL="0" indent="0">
              <a:spcBef>
                <a:spcPts val="0"/>
              </a:spcBef>
              <a:buNone/>
              <a:defRPr sz="2000">
                <a:solidFill>
                  <a:srgbClr val="6A6A6A"/>
                </a:solidFill>
                <a:latin typeface="ArumSans Regular"/>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Photo Credit"/>
          <p:cNvSpPr>
            <a:spLocks noGrp="1"/>
          </p:cNvSpPr>
          <p:nvPr>
            <p:ph type="body" sz="quarter" idx="11" hasCustomPrompt="1"/>
          </p:nvPr>
        </p:nvSpPr>
        <p:spPr>
          <a:xfrm>
            <a:off x="6477000" y="6422066"/>
            <a:ext cx="2667000" cy="152400"/>
          </a:xfrm>
          <a:prstGeom prst="rect">
            <a:avLst/>
          </a:prstGeom>
        </p:spPr>
        <p:txBody>
          <a:bodyPr wrap="none" lIns="0" tIns="0" rIns="45720" bIns="0"/>
          <a:lstStyle>
            <a:lvl1pPr marL="0" marR="0" indent="0" algn="r" defTabSz="914400" rtl="0" eaLnBrk="1" fontAlgn="auto" latinLnBrk="0" hangingPunct="1">
              <a:lnSpc>
                <a:spcPct val="100000"/>
              </a:lnSpc>
              <a:spcBef>
                <a:spcPts val="0"/>
              </a:spcBef>
              <a:spcAft>
                <a:spcPts val="0"/>
              </a:spcAft>
              <a:buClrTx/>
              <a:buSzTx/>
              <a:buFontTx/>
              <a:buNone/>
              <a:tabLst/>
              <a:defRPr sz="800">
                <a:solidFill>
                  <a:schemeClr val="bg1"/>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solidFill>
                <a:effectLst/>
                <a:uLnTx/>
                <a:uFillTx/>
                <a:latin typeface="+mn-lt"/>
                <a:ea typeface="+mn-ea"/>
                <a:cs typeface="+mn-cs"/>
              </a:rPr>
              <a:t>Insert Photo Credit Here</a:t>
            </a:r>
          </a:p>
        </p:txBody>
      </p:sp>
    </p:spTree>
    <p:extLst>
      <p:ext uri="{BB962C8B-B14F-4D97-AF65-F5344CB8AC3E}">
        <p14:creationId xmlns:p14="http://schemas.microsoft.com/office/powerpoint/2010/main" val="3307410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Left">
    <p:spTree>
      <p:nvGrpSpPr>
        <p:cNvPr id="1" name=""/>
        <p:cNvGrpSpPr/>
        <p:nvPr/>
      </p:nvGrpSpPr>
      <p:grpSpPr>
        <a:xfrm>
          <a:off x="0" y="0"/>
          <a:ext cx="0" cy="0"/>
          <a:chOff x="0" y="0"/>
          <a:chExt cx="0" cy="0"/>
        </a:xfrm>
      </p:grpSpPr>
      <p:sp>
        <p:nvSpPr>
          <p:cNvPr id="8" name="Title Background"/>
          <p:cNvSpPr/>
          <p:nvPr userDrawn="1"/>
        </p:nvSpPr>
        <p:spPr>
          <a:xfrm>
            <a:off x="0" y="32766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49530" y="3429000"/>
            <a:ext cx="5615940" cy="609600"/>
          </a:xfrm>
          <a:prstGeom prst="rect">
            <a:avLst/>
          </a:prstGeom>
          <a:effectLst>
            <a:outerShdw blurRad="50800" dist="38100" dir="5400000" algn="t" rotWithShape="0">
              <a:prstClr val="black">
                <a:alpha val="40000"/>
              </a:prstClr>
            </a:outerShdw>
          </a:effectLst>
        </p:spPr>
        <p:txBody>
          <a:bodyPr/>
          <a:lstStyle>
            <a:lvl1pP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49530" y="4114800"/>
            <a:ext cx="5615940" cy="685800"/>
          </a:xfrm>
          <a:prstGeom prst="rect">
            <a:avLst/>
          </a:prstGeom>
        </p:spPr>
        <p:txBody>
          <a:bodyPr/>
          <a:lstStyle>
            <a:lvl1pPr marL="0" indent="0">
              <a:buNone/>
              <a:defRPr sz="2000" b="0">
                <a:solidFill>
                  <a:schemeClr val="bg1"/>
                </a:solidFill>
                <a:latin typeface="ArumSans Bold"/>
              </a:defRPr>
            </a:lvl1pPr>
            <a:lvl2pPr marL="457200" indent="0">
              <a:buNone/>
              <a:defRPr sz="2000" b="0">
                <a:solidFill>
                  <a:schemeClr val="bg1"/>
                </a:solidFill>
                <a:latin typeface="ArumSans Bold"/>
              </a:defRPr>
            </a:lvl2pPr>
            <a:lvl3pPr marL="914400" indent="0">
              <a:buNone/>
              <a:defRPr sz="2000" b="0">
                <a:solidFill>
                  <a:schemeClr val="bg1"/>
                </a:solidFill>
                <a:latin typeface="ArumSans Bold"/>
              </a:defRPr>
            </a:lvl3pPr>
            <a:lvl4pPr marL="1371600" indent="0">
              <a:buNone/>
              <a:defRPr sz="2000" b="0">
                <a:solidFill>
                  <a:schemeClr val="bg1"/>
                </a:solidFill>
                <a:latin typeface="ArumSans Bold"/>
              </a:defRPr>
            </a:lvl4pPr>
            <a:lvl5pPr marL="1828800" indent="0">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4004973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Tagline-Gray BG, Title &amp; Subtitle Right">
    <p:spTree>
      <p:nvGrpSpPr>
        <p:cNvPr id="1" name=""/>
        <p:cNvGrpSpPr/>
        <p:nvPr/>
      </p:nvGrpSpPr>
      <p:grpSpPr>
        <a:xfrm>
          <a:off x="0" y="0"/>
          <a:ext cx="0" cy="0"/>
          <a:chOff x="0" y="0"/>
          <a:chExt cx="0" cy="0"/>
        </a:xfrm>
      </p:grpSpPr>
      <p:sp>
        <p:nvSpPr>
          <p:cNvPr id="8" name="Title Background"/>
          <p:cNvSpPr/>
          <p:nvPr userDrawn="1"/>
        </p:nvSpPr>
        <p:spPr>
          <a:xfrm>
            <a:off x="3429000" y="3429000"/>
            <a:ext cx="5715000" cy="1752600"/>
          </a:xfrm>
          <a:prstGeom prst="rect">
            <a:avLst/>
          </a:prstGeom>
          <a:solidFill>
            <a:schemeClr val="tx1">
              <a:alpha val="4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 name="Slide Title"/>
          <p:cNvSpPr>
            <a:spLocks noGrp="1"/>
          </p:cNvSpPr>
          <p:nvPr>
            <p:ph type="ctrTitle"/>
          </p:nvPr>
        </p:nvSpPr>
        <p:spPr>
          <a:xfrm>
            <a:off x="3436620" y="3581400"/>
            <a:ext cx="5699760" cy="609600"/>
          </a:xfrm>
          <a:prstGeom prst="rect">
            <a:avLst/>
          </a:prstGeom>
          <a:effectLst>
            <a:outerShdw blurRad="50800" dist="38100" dir="5400000" algn="t" rotWithShape="0">
              <a:prstClr val="black">
                <a:alpha val="40000"/>
              </a:prstClr>
            </a:outerShdw>
          </a:effectLst>
        </p:spPr>
        <p:txBody>
          <a:bodyPr/>
          <a:lstStyle>
            <a:lvl1pPr algn="r">
              <a:defRPr sz="3600">
                <a:solidFill>
                  <a:schemeClr val="bg1"/>
                </a:solidFill>
              </a:defRPr>
            </a:lvl1pPr>
          </a:lstStyle>
          <a:p>
            <a:r>
              <a:rPr lang="en-US" dirty="0"/>
              <a:t>Click to edit Master title style</a:t>
            </a:r>
          </a:p>
        </p:txBody>
      </p:sp>
      <p:sp>
        <p:nvSpPr>
          <p:cNvPr id="7" name="Text Placeholder 1"/>
          <p:cNvSpPr>
            <a:spLocks noGrp="1"/>
          </p:cNvSpPr>
          <p:nvPr>
            <p:ph type="body" sz="quarter" idx="10"/>
          </p:nvPr>
        </p:nvSpPr>
        <p:spPr>
          <a:xfrm>
            <a:off x="3436620" y="4260273"/>
            <a:ext cx="5699760" cy="692727"/>
          </a:xfrm>
          <a:prstGeom prst="rect">
            <a:avLst/>
          </a:prstGeom>
        </p:spPr>
        <p:txBody>
          <a:bodyPr/>
          <a:lstStyle>
            <a:lvl1pPr marL="0" indent="0" algn="r">
              <a:buNone/>
              <a:defRPr sz="2000" b="0">
                <a:solidFill>
                  <a:schemeClr val="bg1"/>
                </a:solidFill>
                <a:latin typeface="ArumSans Bold"/>
              </a:defRPr>
            </a:lvl1pPr>
            <a:lvl2pPr marL="457200" indent="0" algn="r">
              <a:buNone/>
              <a:defRPr sz="2000" b="0">
                <a:solidFill>
                  <a:schemeClr val="bg1"/>
                </a:solidFill>
                <a:latin typeface="ArumSans Bold"/>
              </a:defRPr>
            </a:lvl2pPr>
            <a:lvl3pPr marL="914400" indent="0" algn="r">
              <a:buNone/>
              <a:defRPr sz="2000" b="0">
                <a:solidFill>
                  <a:schemeClr val="bg1"/>
                </a:solidFill>
                <a:latin typeface="ArumSans Bold"/>
              </a:defRPr>
            </a:lvl3pPr>
            <a:lvl4pPr marL="1371600" indent="0" algn="r">
              <a:buNone/>
              <a:defRPr sz="2000" b="0">
                <a:solidFill>
                  <a:schemeClr val="bg1"/>
                </a:solidFill>
                <a:latin typeface="ArumSans Bold"/>
              </a:defRPr>
            </a:lvl4pPr>
            <a:lvl5pPr marL="1828800" indent="0" algn="r">
              <a:buNone/>
              <a:defRPr sz="2000" b="0">
                <a:solidFill>
                  <a:schemeClr val="bg1"/>
                </a:solidFill>
                <a:latin typeface="ArumSans Bold"/>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hoto Credit"/>
          <p:cNvSpPr>
            <a:spLocks noGrp="1"/>
          </p:cNvSpPr>
          <p:nvPr>
            <p:ph type="body" sz="quarter" idx="11" hasCustomPrompt="1"/>
          </p:nvPr>
        </p:nvSpPr>
        <p:spPr>
          <a:xfrm>
            <a:off x="5486400" y="6477000"/>
            <a:ext cx="3657600" cy="152400"/>
          </a:xfrm>
          <a:prstGeom prst="rect">
            <a:avLst/>
          </a:prstGeom>
        </p:spPr>
        <p:txBody>
          <a:bodyPr wrap="none" lIns="0" tIns="0" rIns="45720" bIns="0"/>
          <a:lstStyle>
            <a:lvl1pPr marL="0" indent="0" algn="r">
              <a:buNone/>
              <a:defRPr sz="800" baseline="0">
                <a:solidFill>
                  <a:srgbClr val="6A6A6A"/>
                </a:solidFill>
              </a:defRPr>
            </a:lvl1pPr>
            <a:lvl5pPr>
              <a:defRPr/>
            </a:lvl5pPr>
          </a:lstStyle>
          <a:p>
            <a:pPr lvl="0"/>
            <a:r>
              <a:rPr lang="en-US" dirty="0"/>
              <a:t>Insert Photo Credit Here</a:t>
            </a:r>
          </a:p>
        </p:txBody>
      </p:sp>
    </p:spTree>
    <p:extLst>
      <p:ext uri="{BB962C8B-B14F-4D97-AF65-F5344CB8AC3E}">
        <p14:creationId xmlns:p14="http://schemas.microsoft.com/office/powerpoint/2010/main" val="2384814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3.gif"/><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3.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4.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4.xml"/><Relationship Id="rId1" Type="http://schemas.openxmlformats.org/officeDocument/2006/relationships/slideLayout" Target="../slideLayouts/slideLayout53.xml"/><Relationship Id="rId4" Type="http://schemas.openxmlformats.org/officeDocument/2006/relationships/image" Target="../media/image4.pn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H Logo" descr="Logo: McGraw-Hill Education"/>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762000" cy="762000"/>
          </a:xfrm>
          <a:prstGeom prst="rect">
            <a:avLst/>
          </a:prstGeom>
        </p:spPr>
      </p:pic>
      <p:sp>
        <p:nvSpPr>
          <p:cNvPr id="13" name="Red Bar"/>
          <p:cNvSpPr/>
          <p:nvPr userDrawn="1"/>
        </p:nvSpPr>
        <p:spPr>
          <a:xfrm>
            <a:off x="0" y="6248400"/>
            <a:ext cx="9144000" cy="503767"/>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pic>
        <p:nvPicPr>
          <p:cNvPr id="12" name="MH Tagline" descr="Tagline: Because learning changes everythi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53481" y="6351925"/>
            <a:ext cx="3223119" cy="272375"/>
          </a:xfrm>
          <a:prstGeom prst="rect">
            <a:avLst/>
          </a:prstGeom>
        </p:spPr>
      </p:pic>
    </p:spTree>
    <p:extLst>
      <p:ext uri="{BB962C8B-B14F-4D97-AF65-F5344CB8AC3E}">
        <p14:creationId xmlns:p14="http://schemas.microsoft.com/office/powerpoint/2010/main" val="1066235593"/>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33" r:id="rId5"/>
    <p:sldLayoutId id="2147483734" r:id="rId6"/>
    <p:sldLayoutId id="2147483914"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marR="0" indent="0" algn="r" defTabSz="914400" rtl="0" eaLnBrk="1" fontAlgn="auto" latinLnBrk="0" hangingPunct="1">
        <a:lnSpc>
          <a:spcPct val="100000"/>
        </a:lnSpc>
        <a:spcBef>
          <a:spcPts val="0"/>
        </a:spcBef>
        <a:spcAft>
          <a:spcPts val="0"/>
        </a:spcAft>
        <a:buClrTx/>
        <a:buSzTx/>
        <a:buFontTx/>
        <a:buNone/>
        <a:tabLst/>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MH Logo" descr="Logo: McGraw-Hill Education"/>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762000" cy="762000"/>
          </a:xfrm>
          <a:prstGeom prst="rect">
            <a:avLst/>
          </a:prstGeom>
        </p:spPr>
      </p:pic>
      <p:pic>
        <p:nvPicPr>
          <p:cNvPr id="2" name="MH Tagline" descr="Tag line: Because learning changes everythi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6257775"/>
            <a:ext cx="3371850" cy="476250"/>
          </a:xfrm>
          <a:prstGeom prst="rect">
            <a:avLst/>
          </a:prstGeom>
        </p:spPr>
      </p:pic>
    </p:spTree>
    <p:extLst>
      <p:ext uri="{BB962C8B-B14F-4D97-AF65-F5344CB8AC3E}">
        <p14:creationId xmlns:p14="http://schemas.microsoft.com/office/powerpoint/2010/main" val="1460950632"/>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rgbClr val="6A6A6A"/>
                </a:solidFill>
                <a:effectLst/>
                <a:latin typeface="+mn-lt"/>
                <a:ea typeface="+mn-ea"/>
                <a:cs typeface="+mn-cs"/>
              </a:rPr>
              <a:t>©McGraw-Hill Education</a:t>
            </a:r>
          </a:p>
        </p:txBody>
      </p:sp>
    </p:spTree>
    <p:extLst>
      <p:ext uri="{BB962C8B-B14F-4D97-AF65-F5344CB8AC3E}">
        <p14:creationId xmlns:p14="http://schemas.microsoft.com/office/powerpoint/2010/main" val="1192571768"/>
      </p:ext>
    </p:extLst>
  </p:cSld>
  <p:clrMap bg1="lt1" tx1="dk1" bg2="lt2" tx2="dk2" accent1="accent1" accent2="accent2" accent3="accent3" accent4="accent4" accent5="accent5" accent6="accent6" hlink="hlink" folHlink="folHlink"/>
  <p:sldLayoutIdLst>
    <p:sldLayoutId id="2147483751" r:id="rId1"/>
    <p:sldLayoutId id="2147483896" r:id="rId2"/>
    <p:sldLayoutId id="2147483965" r:id="rId3"/>
    <p:sldLayoutId id="2147483753" r:id="rId4"/>
    <p:sldLayoutId id="2147483908" r:id="rId5"/>
    <p:sldLayoutId id="2147483950" r:id="rId6"/>
    <p:sldLayoutId id="2147483757" r:id="rId7"/>
    <p:sldLayoutId id="2147483877" r:id="rId8"/>
    <p:sldLayoutId id="2147483761" r:id="rId9"/>
    <p:sldLayoutId id="2147483800"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d Bar"/>
          <p:cNvSpPr/>
          <p:nvPr userDrawn="1"/>
        </p:nvSpPr>
        <p:spPr>
          <a:xfrm>
            <a:off x="0" y="6705600"/>
            <a:ext cx="9144000" cy="1524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0" name="Copyright" descr="©McGraw-Hill Education&#10;"/>
          <p:cNvSpPr txBox="1">
            <a:spLocks/>
          </p:cNvSpPr>
          <p:nvPr userDrawn="1"/>
        </p:nvSpPr>
        <p:spPr>
          <a:xfrm>
            <a:off x="0" y="6705600"/>
            <a:ext cx="155448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chemeClr val="bg1"/>
                </a:solidFill>
                <a:effectLst/>
                <a:latin typeface="+mn-lt"/>
                <a:ea typeface="+mn-ea"/>
                <a:cs typeface="+mn-cs"/>
              </a:rPr>
              <a:t>© 2019 McGraw-Hill Education</a:t>
            </a:r>
          </a:p>
        </p:txBody>
      </p:sp>
      <p:sp>
        <p:nvSpPr>
          <p:cNvPr id="4" name="TextBox 3"/>
          <p:cNvSpPr txBox="1"/>
          <p:nvPr userDrawn="1"/>
        </p:nvSpPr>
        <p:spPr>
          <a:xfrm>
            <a:off x="8686800" y="0"/>
            <a:ext cx="457200" cy="365760"/>
          </a:xfrm>
          <a:prstGeom prst="rect">
            <a:avLst/>
          </a:prstGeom>
          <a:noFill/>
        </p:spPr>
        <p:txBody>
          <a:bodyPr wrap="none" rtlCol="0" anchor="ctr">
            <a:spAutoFit/>
          </a:bodyPr>
          <a:lstStyle/>
          <a:p>
            <a:pPr algn="ctr"/>
            <a:fld id="{13B531D6-C057-4D72-ACFC-846878A09338}" type="slidenum">
              <a:rPr lang="en-US" sz="1400" smtClean="0"/>
              <a:pPr algn="ctr"/>
              <a:t>‹#›</a:t>
            </a:fld>
            <a:endParaRPr lang="en-US" sz="1400" dirty="0"/>
          </a:p>
        </p:txBody>
      </p:sp>
    </p:spTree>
    <p:extLst>
      <p:ext uri="{BB962C8B-B14F-4D97-AF65-F5344CB8AC3E}">
        <p14:creationId xmlns:p14="http://schemas.microsoft.com/office/powerpoint/2010/main" val="1283304046"/>
      </p:ext>
    </p:extLst>
  </p:cSld>
  <p:clrMap bg1="lt1" tx1="dk1" bg2="lt2" tx2="dk2" accent1="accent1" accent2="accent2" accent3="accent3" accent4="accent4" accent5="accent5" accent6="accent6" hlink="hlink" folHlink="folHlink"/>
  <p:sldLayoutIdLst>
    <p:sldLayoutId id="2147483951" r:id="rId1"/>
    <p:sldLayoutId id="2147483966" r:id="rId2"/>
    <p:sldLayoutId id="2147483967" r:id="rId3"/>
    <p:sldLayoutId id="2147483968" r:id="rId4"/>
    <p:sldLayoutId id="2147483969" r:id="rId5"/>
    <p:sldLayoutId id="2147483970" r:id="rId6"/>
    <p:sldLayoutId id="2147483953" r:id="rId7"/>
    <p:sldLayoutId id="2147483954" r:id="rId8"/>
    <p:sldLayoutId id="2147483955" r:id="rId9"/>
    <p:sldLayoutId id="2147483956" r:id="rId10"/>
    <p:sldLayoutId id="2147483957" r:id="rId11"/>
    <p:sldLayoutId id="2147483958" r:id="rId12"/>
    <p:sldLayoutId id="2147483959" r:id="rId13"/>
    <p:sldLayoutId id="2147483971"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Copyright" descr="©McGraw-Hill Education&#10;"/>
          <p:cNvSpPr txBox="1"/>
          <p:nvPr userDrawn="1"/>
        </p:nvSpPr>
        <p:spPr>
          <a:xfrm>
            <a:off x="0" y="6642556"/>
            <a:ext cx="1295400" cy="215444"/>
          </a:xfrm>
          <a:prstGeom prst="rect">
            <a:avLst/>
          </a:prstGeom>
          <a:noFill/>
        </p:spPr>
        <p:txBody>
          <a:bodyPr wrap="square" rtlCol="0">
            <a:spAutoFit/>
          </a:bodyPr>
          <a:lstStyle/>
          <a:p>
            <a:r>
              <a:rPr lang="en-US" sz="800" dirty="0">
                <a:solidFill>
                  <a:srgbClr val="6A6A6A"/>
                </a:solidFill>
              </a:rPr>
              <a:t>©McGraw-Hill Education</a:t>
            </a:r>
          </a:p>
        </p:txBody>
      </p:sp>
    </p:spTree>
    <p:extLst>
      <p:ext uri="{BB962C8B-B14F-4D97-AF65-F5344CB8AC3E}">
        <p14:creationId xmlns:p14="http://schemas.microsoft.com/office/powerpoint/2010/main" val="857642538"/>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Lst>
  <p:txStyles>
    <p:titleStyle>
      <a:lvl1pPr algn="l" defTabSz="914400" rtl="0" eaLnBrk="1" latinLnBrk="0" hangingPunct="1">
        <a:spcBef>
          <a:spcPct val="0"/>
        </a:spcBef>
        <a:buNone/>
        <a:defRPr sz="3200" kern="1200">
          <a:solidFill>
            <a:schemeClr val="bg1"/>
          </a:solidFill>
          <a:latin typeface="Vectipede Rg"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ctipede Rg"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ctipede Rg"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ctipede Rg"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d bar"/>
          <p:cNvSpPr/>
          <p:nvPr userDrawn="1"/>
        </p:nvSpPr>
        <p:spPr>
          <a:xfrm>
            <a:off x="0" y="6629400"/>
            <a:ext cx="9144000" cy="2286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5" name="Copyright" descr="©McGraw-Hill Education."/>
          <p:cNvSpPr txBox="1"/>
          <p:nvPr userDrawn="1"/>
        </p:nvSpPr>
        <p:spPr>
          <a:xfrm>
            <a:off x="0" y="6629400"/>
            <a:ext cx="1828800" cy="215444"/>
          </a:xfrm>
          <a:prstGeom prst="rect">
            <a:avLst/>
          </a:prstGeom>
          <a:noFill/>
        </p:spPr>
        <p:txBody>
          <a:bodyPr wrap="square" rtlCol="0">
            <a:spAutoFit/>
          </a:bodyPr>
          <a:lstStyle/>
          <a:p>
            <a:r>
              <a:rPr lang="en-US" sz="800" dirty="0">
                <a:solidFill>
                  <a:schemeClr val="bg1"/>
                </a:solidFill>
              </a:rPr>
              <a:t>©McGraw-Hill Education</a:t>
            </a:r>
          </a:p>
        </p:txBody>
      </p:sp>
    </p:spTree>
    <p:extLst>
      <p:ext uri="{BB962C8B-B14F-4D97-AF65-F5344CB8AC3E}">
        <p14:creationId xmlns:p14="http://schemas.microsoft.com/office/powerpoint/2010/main" val="520106136"/>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Lst>
  <p:txStyles>
    <p:titleStyle>
      <a:lvl1pPr algn="l" defTabSz="914400" rtl="0" eaLnBrk="1" latinLnBrk="0" hangingPunct="1">
        <a:spcBef>
          <a:spcPct val="0"/>
        </a:spcBef>
        <a:buNone/>
        <a:defRPr sz="3200" kern="1200">
          <a:solidFill>
            <a:schemeClr val="bg1"/>
          </a:solidFill>
          <a:latin typeface="Vectipede Rg" pitchFamily="18"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Vectipede Rg" pitchFamily="18"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Vectipede Rg" pitchFamily="18"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Vectipede Rg" pitchFamily="18"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Vectipede Rg" pitchFamily="18"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9144000" cy="6858000"/>
          </a:xfrm>
          <a:prstGeom prst="rect">
            <a:avLst/>
          </a:prstGeom>
          <a:solidFill>
            <a:srgbClr val="30707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MH BG Image"/>
          <p:cNvPicPr>
            <a:picLocks noChangeAspect="1"/>
          </p:cNvPicPr>
          <p:nvPr userDrawn="1"/>
        </p:nvPicPr>
        <p:blipFill rotWithShape="1">
          <a:blip r:embed="rId4" cstate="screen">
            <a:alphaModFix amt="25000"/>
            <a:extLst>
              <a:ext uri="{28A0092B-C50C-407E-A947-70E740481C1C}">
                <a14:useLocalDpi xmlns:a14="http://schemas.microsoft.com/office/drawing/2010/main"/>
              </a:ext>
            </a:extLst>
          </a:blip>
          <a:srcRect r="28644" b="27282"/>
          <a:stretch/>
        </p:blipFill>
        <p:spPr>
          <a:xfrm>
            <a:off x="461821" y="1943668"/>
            <a:ext cx="8682180" cy="4914333"/>
          </a:xfrm>
          <a:prstGeom prst="rect">
            <a:avLst/>
          </a:prstGeom>
        </p:spPr>
      </p:pic>
      <p:sp>
        <p:nvSpPr>
          <p:cNvPr id="8" name="Copyright" descr="©McGraw-Hill Education"/>
          <p:cNvSpPr txBox="1"/>
          <p:nvPr userDrawn="1"/>
        </p:nvSpPr>
        <p:spPr>
          <a:xfrm>
            <a:off x="0" y="6629400"/>
            <a:ext cx="1828800" cy="215444"/>
          </a:xfrm>
          <a:prstGeom prst="rect">
            <a:avLst/>
          </a:prstGeom>
          <a:noFill/>
        </p:spPr>
        <p:txBody>
          <a:bodyPr wrap="square" rtlCol="0">
            <a:spAutoFit/>
          </a:bodyPr>
          <a:lstStyle/>
          <a:p>
            <a:r>
              <a:rPr lang="en-US" sz="800" dirty="0">
                <a:solidFill>
                  <a:schemeClr val="bg1"/>
                </a:solidFill>
              </a:rPr>
              <a:t>©McGraw-Hill Education</a:t>
            </a:r>
          </a:p>
        </p:txBody>
      </p:sp>
    </p:spTree>
    <p:extLst>
      <p:ext uri="{BB962C8B-B14F-4D97-AF65-F5344CB8AC3E}">
        <p14:creationId xmlns:p14="http://schemas.microsoft.com/office/powerpoint/2010/main" val="263611861"/>
      </p:ext>
    </p:extLst>
  </p:cSld>
  <p:clrMap bg1="lt1" tx1="dk1" bg2="lt2" tx2="dk2" accent1="accent1" accent2="accent2" accent3="accent3" accent4="accent4" accent5="accent5" accent6="accent6" hlink="hlink" folHlink="folHlink"/>
  <p:sldLayoutIdLst>
    <p:sldLayoutId id="2147483677" r:id="rId1"/>
    <p:sldLayoutId id="2147483769" r:id="rId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rgbClr val="6A6A6A"/>
                </a:solidFill>
                <a:effectLst/>
                <a:latin typeface="+mn-lt"/>
                <a:ea typeface="+mn-ea"/>
                <a:cs typeface="+mn-cs"/>
              </a:rPr>
              <a:t>©McGraw-Hill Education</a:t>
            </a:r>
          </a:p>
        </p:txBody>
      </p:sp>
    </p:spTree>
    <p:extLst>
      <p:ext uri="{BB962C8B-B14F-4D97-AF65-F5344CB8AC3E}">
        <p14:creationId xmlns:p14="http://schemas.microsoft.com/office/powerpoint/2010/main" val="782738187"/>
      </p:ext>
    </p:extLst>
  </p:cSld>
  <p:clrMap bg1="lt1" tx1="dk1" bg2="lt2" tx2="dk2" accent1="accent1" accent2="accent2" accent3="accent3" accent4="accent4" accent5="accent5" accent6="accent6" hlink="hlink" folHlink="folHlink"/>
  <p:sldLayoutIdLst>
    <p:sldLayoutId id="2147483902" r:id="rId1"/>
    <p:sldLayoutId id="2147483906" r:id="rId2"/>
    <p:sldLayoutId id="2147483755"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d Bar"/>
          <p:cNvSpPr/>
          <p:nvPr userDrawn="1"/>
        </p:nvSpPr>
        <p:spPr>
          <a:xfrm>
            <a:off x="0" y="6705600"/>
            <a:ext cx="9144000" cy="152400"/>
          </a:xfrm>
          <a:prstGeom prst="rect">
            <a:avLst/>
          </a:prstGeom>
          <a:solidFill>
            <a:srgbClr val="C30C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2"/>
              </a:solidFill>
            </a:endParaRPr>
          </a:p>
        </p:txBody>
      </p:sp>
      <p:sp>
        <p:nvSpPr>
          <p:cNvPr id="11" name="Copyright" descr="©McGraw-Hill Education"/>
          <p:cNvSpPr txBox="1">
            <a:spLocks/>
          </p:cNvSpPr>
          <p:nvPr userDrawn="1"/>
        </p:nvSpPr>
        <p:spPr>
          <a:xfrm>
            <a:off x="0" y="6705600"/>
            <a:ext cx="1371600" cy="152400"/>
          </a:xfrm>
          <a:prstGeom prst="rect">
            <a:avLst/>
          </a:prstGeom>
        </p:spPr>
        <p:txBody>
          <a:bodyPr vert="horz" lIns="91440" tIns="45720" rIns="91440" bIns="45720" rtlCol="0">
            <a:normAutofit fontScale="2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None/>
            </a:pPr>
            <a:r>
              <a:rPr lang="en-US" sz="3200" kern="1200" dirty="0">
                <a:solidFill>
                  <a:schemeClr val="bg1"/>
                </a:solidFill>
                <a:effectLst/>
                <a:latin typeface="+mn-lt"/>
                <a:ea typeface="+mn-ea"/>
                <a:cs typeface="+mn-cs"/>
              </a:rPr>
              <a:t>©McGraw-Hill Education</a:t>
            </a:r>
          </a:p>
        </p:txBody>
      </p:sp>
    </p:spTree>
    <p:extLst>
      <p:ext uri="{BB962C8B-B14F-4D97-AF65-F5344CB8AC3E}">
        <p14:creationId xmlns:p14="http://schemas.microsoft.com/office/powerpoint/2010/main" val="2366522392"/>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0" y="1143000"/>
            <a:ext cx="4572000" cy="2590800"/>
          </a:xfrm>
        </p:spPr>
        <p:txBody>
          <a:bodyPr/>
          <a:lstStyle/>
          <a:p>
            <a:r>
              <a:rPr lang="en-US" sz="5000" b="1" spc="100" dirty="0">
                <a:solidFill>
                  <a:srgbClr val="214E91"/>
                </a:solidFill>
                <a:latin typeface="Arial" panose="020B0604020202020204" pitchFamily="34" charset="0"/>
                <a:cs typeface="Arial" panose="020B0604020202020204" pitchFamily="34" charset="0"/>
              </a:rPr>
              <a:t>Anatomy &amp; Physiology</a:t>
            </a:r>
            <a:br>
              <a:rPr lang="en-US" sz="5000" b="1" spc="100" dirty="0">
                <a:solidFill>
                  <a:schemeClr val="accent2">
                    <a:lumMod val="50000"/>
                  </a:schemeClr>
                </a:solidFill>
                <a:latin typeface="Arial" panose="020B0604020202020204" pitchFamily="34" charset="0"/>
                <a:cs typeface="Arial" panose="020B0604020202020204" pitchFamily="34" charset="0"/>
              </a:rPr>
            </a:br>
            <a:br>
              <a:rPr lang="en-US" sz="1000" spc="100" dirty="0">
                <a:solidFill>
                  <a:srgbClr val="085367"/>
                </a:solidFill>
                <a:latin typeface="Arial" panose="020B0604020202020204" pitchFamily="34" charset="0"/>
                <a:cs typeface="Arial" panose="020B0604020202020204" pitchFamily="34" charset="0"/>
              </a:rPr>
            </a:br>
            <a:r>
              <a:rPr lang="en-US" sz="2200" dirty="0">
                <a:solidFill>
                  <a:schemeClr val="accent6">
                    <a:lumMod val="50000"/>
                  </a:schemeClr>
                </a:solidFill>
                <a:latin typeface="Arial" panose="020B0604020202020204" pitchFamily="34" charset="0"/>
                <a:cs typeface="Arial" panose="020B0604020202020204" pitchFamily="34" charset="0"/>
              </a:rPr>
              <a:t>AN INTEGRATIVE APPROACH</a:t>
            </a:r>
            <a:br>
              <a:rPr lang="en-US" sz="2200" dirty="0">
                <a:solidFill>
                  <a:schemeClr val="accent6">
                    <a:lumMod val="50000"/>
                  </a:schemeClr>
                </a:solidFill>
                <a:latin typeface="Arial" panose="020B0604020202020204" pitchFamily="34" charset="0"/>
                <a:cs typeface="Arial" panose="020B0604020202020204" pitchFamily="34" charset="0"/>
              </a:rPr>
            </a:br>
            <a:br>
              <a:rPr lang="en-US" sz="1000" dirty="0">
                <a:solidFill>
                  <a:srgbClr val="085367"/>
                </a:solidFill>
                <a:latin typeface="Arial" panose="020B0604020202020204" pitchFamily="34" charset="0"/>
                <a:cs typeface="Arial" panose="020B0604020202020204" pitchFamily="34" charset="0"/>
              </a:rPr>
            </a:br>
            <a:r>
              <a:rPr lang="en-US" sz="2500" dirty="0">
                <a:solidFill>
                  <a:srgbClr val="002060"/>
                </a:solidFill>
                <a:latin typeface="Arial" panose="020B0604020202020204" pitchFamily="34" charset="0"/>
                <a:cs typeface="Arial" panose="020B0604020202020204" pitchFamily="34" charset="0"/>
              </a:rPr>
              <a:t>Third Edition</a:t>
            </a:r>
          </a:p>
        </p:txBody>
      </p:sp>
      <p:sp>
        <p:nvSpPr>
          <p:cNvPr id="2" name="Subtitle 2"/>
          <p:cNvSpPr>
            <a:spLocks noGrp="1"/>
          </p:cNvSpPr>
          <p:nvPr>
            <p:ph type="subTitle" idx="1"/>
          </p:nvPr>
        </p:nvSpPr>
        <p:spPr>
          <a:xfrm>
            <a:off x="0" y="4343400"/>
            <a:ext cx="4572000" cy="1219200"/>
          </a:xfrm>
        </p:spPr>
        <p:txBody>
          <a:bodyPr/>
          <a:lstStyle/>
          <a:p>
            <a:r>
              <a:rPr lang="en-US" sz="2500" dirty="0">
                <a:solidFill>
                  <a:schemeClr val="tx1"/>
                </a:solidFill>
                <a:latin typeface="ArumSans Lt" pitchFamily="18" charset="0"/>
              </a:rPr>
              <a:t>Michael P. McKinley</a:t>
            </a:r>
          </a:p>
          <a:p>
            <a:r>
              <a:rPr lang="en-US" sz="2500" dirty="0">
                <a:solidFill>
                  <a:schemeClr val="tx1"/>
                </a:solidFill>
                <a:latin typeface="ArumSans Lt" pitchFamily="18" charset="0"/>
              </a:rPr>
              <a:t>Valerie Dean </a:t>
            </a:r>
            <a:r>
              <a:rPr lang="en-US" sz="2500" dirty="0" err="1">
                <a:solidFill>
                  <a:schemeClr val="tx1"/>
                </a:solidFill>
                <a:latin typeface="ArumSans Lt" pitchFamily="18" charset="0"/>
              </a:rPr>
              <a:t>O’Loughlin</a:t>
            </a:r>
            <a:endParaRPr lang="en-US" sz="2500" dirty="0">
              <a:solidFill>
                <a:schemeClr val="tx1"/>
              </a:solidFill>
              <a:latin typeface="ArumSans Lt" pitchFamily="18" charset="0"/>
            </a:endParaRPr>
          </a:p>
          <a:p>
            <a:r>
              <a:rPr lang="en-US" sz="2500" dirty="0">
                <a:solidFill>
                  <a:schemeClr val="tx1"/>
                </a:solidFill>
                <a:latin typeface="ArumSans Lt" pitchFamily="18" charset="0"/>
              </a:rPr>
              <a:t>Theresa Stouter </a:t>
            </a:r>
            <a:r>
              <a:rPr lang="en-US" sz="2500" dirty="0" err="1">
                <a:solidFill>
                  <a:schemeClr val="tx1"/>
                </a:solidFill>
                <a:latin typeface="ArumSans Lt" pitchFamily="18" charset="0"/>
              </a:rPr>
              <a:t>Bidle</a:t>
            </a:r>
            <a:endParaRPr lang="en-US" sz="2500" dirty="0">
              <a:solidFill>
                <a:schemeClr val="tx1"/>
              </a:solidFill>
              <a:latin typeface="ArumSans Lt" pitchFamily="18" charset="0"/>
            </a:endParaRPr>
          </a:p>
        </p:txBody>
      </p:sp>
      <p:pic>
        <p:nvPicPr>
          <p:cNvPr id="8" name="Picture 3"/>
          <p:cNvPicPr>
            <a:picLocks noGrp="1" noChangeAspect="1"/>
          </p:cNvPicPr>
          <p:nvPr>
            <p:ph sz="quarter" idx="12"/>
          </p:nvPr>
        </p:nvPicPr>
        <p:blipFill>
          <a:blip r:embed="rId2"/>
          <a:stretch>
            <a:fillRect/>
          </a:stretch>
        </p:blipFill>
        <p:spPr bwMode="auto">
          <a:xfrm>
            <a:off x="4598041" y="310074"/>
            <a:ext cx="4317358" cy="541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4"/>
          <p:cNvSpPr>
            <a:spLocks noGrp="1"/>
          </p:cNvSpPr>
          <p:nvPr>
            <p:ph type="body" sz="quarter" idx="11"/>
          </p:nvPr>
        </p:nvSpPr>
        <p:spPr>
          <a:xfrm>
            <a:off x="685800" y="5945555"/>
            <a:ext cx="7772400" cy="215444"/>
          </a:xfrm>
        </p:spPr>
        <p:txBody>
          <a:bodyPr wrap="square" anchor="ctr">
            <a:spAutoFit/>
          </a:bodyPr>
          <a:lstStyle/>
          <a:p>
            <a:pPr algn="ctr"/>
            <a:r>
              <a:rPr lang="en-US" altLang="en-US" sz="1400" b="1" dirty="0">
                <a:solidFill>
                  <a:srgbClr val="000000"/>
                </a:solidFill>
              </a:rPr>
              <a:t>See separate PowerPoint slides for all figures and tables pre-inserted into PowerPoint without notes.</a:t>
            </a:r>
          </a:p>
        </p:txBody>
      </p:sp>
      <p:sp>
        <p:nvSpPr>
          <p:cNvPr id="10" name="Content Placeholder 5"/>
          <p:cNvSpPr>
            <a:spLocks noGrp="1"/>
          </p:cNvSpPr>
          <p:nvPr>
            <p:ph sz="quarter" idx="13"/>
          </p:nvPr>
        </p:nvSpPr>
        <p:spPr>
          <a:xfrm>
            <a:off x="0" y="6771640"/>
            <a:ext cx="9144000" cy="91440"/>
          </a:xfrm>
        </p:spPr>
        <p:txBody>
          <a:bodyPr/>
          <a:lstStyle/>
          <a:p>
            <a:pPr lvl="0"/>
            <a:r>
              <a:rPr lang="en-US" dirty="0"/>
              <a:t>© 2019 McGraw-Hill Education. All rights reserved. Authorized only for instructor use in the classroom.  No reproduction or further distribution permitted without the prior written consent of McGraw-Hill Education.</a:t>
            </a:r>
          </a:p>
        </p:txBody>
      </p:sp>
      <p:sp>
        <p:nvSpPr>
          <p:cNvPr id="4" name="TextBox 3">
            <a:extLst>
              <a:ext uri="{FF2B5EF4-FFF2-40B4-BE49-F238E27FC236}">
                <a16:creationId xmlns:a16="http://schemas.microsoft.com/office/drawing/2014/main" id="{92575D81-1777-5249-8BCC-2C375702EF54}"/>
              </a:ext>
            </a:extLst>
          </p:cNvPr>
          <p:cNvSpPr txBox="1"/>
          <p:nvPr/>
        </p:nvSpPr>
        <p:spPr>
          <a:xfrm>
            <a:off x="685800" y="3776470"/>
            <a:ext cx="2972352" cy="523220"/>
          </a:xfrm>
          <a:prstGeom prst="rect">
            <a:avLst/>
          </a:prstGeom>
          <a:noFill/>
        </p:spPr>
        <p:txBody>
          <a:bodyPr wrap="none" rtlCol="0">
            <a:spAutoFit/>
          </a:bodyPr>
          <a:lstStyle/>
          <a:p>
            <a:r>
              <a:rPr lang="en-US" sz="2800" b="1" dirty="0">
                <a:solidFill>
                  <a:srgbClr val="002060"/>
                </a:solidFill>
              </a:rPr>
              <a:t>Sistema </a:t>
            </a:r>
            <a:r>
              <a:rPr lang="en-US" sz="2800" b="1" dirty="0" err="1">
                <a:solidFill>
                  <a:srgbClr val="002060"/>
                </a:solidFill>
              </a:rPr>
              <a:t>Esqueletal</a:t>
            </a:r>
            <a:endParaRPr lang="en-US" sz="2800" b="1" dirty="0">
              <a:solidFill>
                <a:srgbClr val="002060"/>
              </a:solidFill>
            </a:endParaRPr>
          </a:p>
        </p:txBody>
      </p:sp>
    </p:spTree>
    <p:extLst>
      <p:ext uri="{BB962C8B-B14F-4D97-AF65-F5344CB8AC3E}">
        <p14:creationId xmlns:p14="http://schemas.microsoft.com/office/powerpoint/2010/main" val="3414768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7.4b </a:t>
            </a:r>
            <a:r>
              <a:rPr lang="en-US" dirty="0" err="1"/>
              <a:t>Endocondral</a:t>
            </a:r>
            <a:r>
              <a:rPr lang="en-US" dirty="0"/>
              <a:t> </a:t>
            </a:r>
            <a:r>
              <a:rPr lang="en-US" sz="1500" dirty="0"/>
              <a:t>2</a:t>
            </a:r>
          </a:p>
        </p:txBody>
      </p:sp>
      <p:sp>
        <p:nvSpPr>
          <p:cNvPr id="8" name="Content Placeholder 2"/>
          <p:cNvSpPr>
            <a:spLocks noGrp="1"/>
          </p:cNvSpPr>
          <p:nvPr>
            <p:ph idx="1"/>
          </p:nvPr>
        </p:nvSpPr>
        <p:spPr>
          <a:xfrm>
            <a:off x="457200" y="1295400"/>
            <a:ext cx="8458200" cy="5257800"/>
          </a:xfrm>
        </p:spPr>
        <p:txBody>
          <a:bodyPr/>
          <a:lstStyle/>
          <a:p>
            <a:pPr marL="457200" indent="-457200">
              <a:spcBef>
                <a:spcPts val="600"/>
              </a:spcBef>
              <a:buFont typeface="+mj-lt"/>
              <a:buAutoNum type="arabicPeriod" startAt="2"/>
              <a:defRPr/>
            </a:pPr>
            <a:r>
              <a:rPr lang="en-US" altLang="en-US" sz="2800" b="1" dirty="0">
                <a:cs typeface="Times New Roman" pitchFamily="18" charset="0"/>
              </a:rPr>
              <a:t>Se </a:t>
            </a:r>
            <a:r>
              <a:rPr lang="en-US" altLang="en-US" sz="2800" b="1" dirty="0" err="1">
                <a:cs typeface="Times New Roman" pitchFamily="18" charset="0"/>
              </a:rPr>
              <a:t>calcifica</a:t>
            </a:r>
            <a:r>
              <a:rPr lang="en-US" altLang="en-US" sz="2800" b="1" dirty="0">
                <a:cs typeface="Times New Roman" pitchFamily="18" charset="0"/>
              </a:rPr>
              <a:t> el </a:t>
            </a:r>
            <a:r>
              <a:rPr lang="en-US" altLang="en-US" sz="2800" b="1" dirty="0" err="1">
                <a:cs typeface="Times New Roman" pitchFamily="18" charset="0"/>
              </a:rPr>
              <a:t>Cartilago</a:t>
            </a:r>
            <a:r>
              <a:rPr lang="en-US" altLang="en-US" sz="2800" b="1" dirty="0">
                <a:cs typeface="Times New Roman" pitchFamily="18" charset="0"/>
              </a:rPr>
              <a:t> </a:t>
            </a:r>
            <a:r>
              <a:rPr lang="en-US" altLang="en-US" sz="2800" b="1" dirty="0" err="1">
                <a:cs typeface="Times New Roman" pitchFamily="18" charset="0"/>
              </a:rPr>
              <a:t>formándose</a:t>
            </a:r>
            <a:r>
              <a:rPr lang="en-US" altLang="en-US" sz="2800" b="1" dirty="0">
                <a:cs typeface="Times New Roman" pitchFamily="18" charset="0"/>
              </a:rPr>
              <a:t> un collar de </a:t>
            </a:r>
            <a:r>
              <a:rPr lang="en-US" altLang="en-US" sz="2800" b="1" dirty="0" err="1">
                <a:cs typeface="Times New Roman" pitchFamily="18" charset="0"/>
              </a:rPr>
              <a:t>hueso</a:t>
            </a:r>
            <a:r>
              <a:rPr lang="en-US" altLang="en-US" sz="2800" b="1" dirty="0">
                <a:cs typeface="Times New Roman" pitchFamily="18" charset="0"/>
              </a:rPr>
              <a:t> </a:t>
            </a:r>
            <a:r>
              <a:rPr lang="en-US" altLang="en-US" sz="2800" b="1" dirty="0" err="1">
                <a:cs typeface="Times New Roman" pitchFamily="18" charset="0"/>
              </a:rPr>
              <a:t>en</a:t>
            </a:r>
            <a:r>
              <a:rPr lang="en-US" altLang="en-US" sz="2800" b="1" dirty="0">
                <a:cs typeface="Times New Roman" pitchFamily="18" charset="0"/>
              </a:rPr>
              <a:t> el </a:t>
            </a:r>
            <a:r>
              <a:rPr lang="en-US" altLang="en-US" sz="2800" b="1" dirty="0" err="1">
                <a:cs typeface="Times New Roman" pitchFamily="18" charset="0"/>
              </a:rPr>
              <a:t>periosteo</a:t>
            </a:r>
            <a:endParaRPr lang="en-US" altLang="en-US" sz="2800" b="1" dirty="0">
              <a:cs typeface="Times New Roman" pitchFamily="18" charset="0"/>
            </a:endParaRPr>
          </a:p>
          <a:p>
            <a:pPr lvl="1" indent="-344488">
              <a:spcBef>
                <a:spcPts val="600"/>
              </a:spcBef>
              <a:defRPr/>
            </a:pPr>
            <a:r>
              <a:rPr lang="en-US" altLang="en-US" sz="2600" dirty="0" err="1">
                <a:cs typeface="Times New Roman" pitchFamily="18" charset="0"/>
              </a:rPr>
              <a:t>Condrocitos</a:t>
            </a:r>
            <a:r>
              <a:rPr lang="en-US" altLang="en-US" sz="2600" dirty="0">
                <a:cs typeface="Times New Roman" pitchFamily="18" charset="0"/>
              </a:rPr>
              <a:t> </a:t>
            </a:r>
            <a:r>
              <a:rPr lang="en-US" altLang="en-US" sz="2600" dirty="0" err="1">
                <a:cs typeface="Times New Roman" pitchFamily="18" charset="0"/>
              </a:rPr>
              <a:t>producen</a:t>
            </a:r>
            <a:r>
              <a:rPr lang="en-US" altLang="en-US" sz="2600" dirty="0">
                <a:cs typeface="Times New Roman" pitchFamily="18" charset="0"/>
              </a:rPr>
              <a:t> </a:t>
            </a:r>
            <a:r>
              <a:rPr lang="en-US" altLang="en-US" sz="2600" dirty="0" err="1">
                <a:cs typeface="Times New Roman" pitchFamily="18" charset="0"/>
              </a:rPr>
              <a:t>huecos</a:t>
            </a:r>
            <a:r>
              <a:rPr lang="en-US" altLang="en-US" sz="2600" dirty="0">
                <a:cs typeface="Times New Roman" pitchFamily="18" charset="0"/>
              </a:rPr>
              <a:t> </a:t>
            </a:r>
            <a:r>
              <a:rPr lang="en-US" altLang="en-US" sz="2600" dirty="0" err="1">
                <a:cs typeface="Times New Roman" pitchFamily="18" charset="0"/>
              </a:rPr>
              <a:t>en</a:t>
            </a:r>
            <a:r>
              <a:rPr lang="en-US" altLang="en-US" sz="2600" dirty="0">
                <a:cs typeface="Times New Roman" pitchFamily="18" charset="0"/>
              </a:rPr>
              <a:t> la </a:t>
            </a:r>
            <a:r>
              <a:rPr lang="en-US" altLang="en-US" sz="2600" dirty="0" err="1">
                <a:cs typeface="Times New Roman" pitchFamily="18" charset="0"/>
              </a:rPr>
              <a:t>matriz</a:t>
            </a:r>
            <a:endParaRPr lang="en-US" altLang="en-US" sz="2600" dirty="0">
              <a:cs typeface="Times New Roman" pitchFamily="18" charset="0"/>
            </a:endParaRPr>
          </a:p>
          <a:p>
            <a:pPr lvl="1" indent="-344488">
              <a:spcBef>
                <a:spcPts val="600"/>
              </a:spcBef>
              <a:defRPr/>
            </a:pPr>
            <a:r>
              <a:rPr lang="en-US" altLang="en-US" sz="2600" dirty="0">
                <a:cs typeface="Times New Roman" pitchFamily="18" charset="0"/>
              </a:rPr>
              <a:t>Se </a:t>
            </a:r>
            <a:r>
              <a:rPr lang="en-US" altLang="en-US" sz="2600" dirty="0" err="1">
                <a:cs typeface="Times New Roman" pitchFamily="18" charset="0"/>
              </a:rPr>
              <a:t>calcifica</a:t>
            </a:r>
            <a:r>
              <a:rPr lang="en-US" altLang="en-US" sz="2600" dirty="0">
                <a:cs typeface="Times New Roman" pitchFamily="18" charset="0"/>
              </a:rPr>
              <a:t> la </a:t>
            </a:r>
            <a:r>
              <a:rPr lang="en-US" altLang="en-US" sz="2600" dirty="0" err="1">
                <a:cs typeface="Times New Roman" pitchFamily="18" charset="0"/>
              </a:rPr>
              <a:t>matriz</a:t>
            </a:r>
            <a:r>
              <a:rPr lang="en-US" altLang="en-US" sz="2600" dirty="0">
                <a:cs typeface="Times New Roman" pitchFamily="18" charset="0"/>
              </a:rPr>
              <a:t> y los </a:t>
            </a:r>
            <a:r>
              <a:rPr lang="en-US" altLang="en-US" sz="2600" dirty="0" err="1">
                <a:cs typeface="Times New Roman" pitchFamily="18" charset="0"/>
              </a:rPr>
              <a:t>condrocitos</a:t>
            </a:r>
            <a:r>
              <a:rPr lang="en-US" altLang="en-US" sz="2600" dirty="0">
                <a:cs typeface="Times New Roman" pitchFamily="18" charset="0"/>
              </a:rPr>
              <a:t> </a:t>
            </a:r>
            <a:r>
              <a:rPr lang="en-US" altLang="en-US" sz="2600" dirty="0" err="1">
                <a:cs typeface="Times New Roman" pitchFamily="18" charset="0"/>
              </a:rPr>
              <a:t>mueren</a:t>
            </a:r>
            <a:endParaRPr lang="en-US" altLang="en-US" sz="2600" dirty="0">
              <a:cs typeface="Times New Roman" pitchFamily="18" charset="0"/>
            </a:endParaRPr>
          </a:p>
          <a:p>
            <a:pPr lvl="2">
              <a:spcBef>
                <a:spcPts val="600"/>
              </a:spcBef>
              <a:defRPr/>
            </a:pPr>
            <a:r>
              <a:rPr lang="en-US" altLang="en-US" dirty="0" err="1">
                <a:cs typeface="Times New Roman" pitchFamily="18" charset="0"/>
              </a:rPr>
              <a:t>Resulta</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cartílago</a:t>
            </a:r>
            <a:r>
              <a:rPr lang="en-US" altLang="en-US" dirty="0">
                <a:cs typeface="Times New Roman" pitchFamily="18" charset="0"/>
              </a:rPr>
              <a:t> </a:t>
            </a:r>
            <a:r>
              <a:rPr lang="en-US" altLang="en-US" dirty="0" err="1">
                <a:cs typeface="Times New Roman" pitchFamily="18" charset="0"/>
              </a:rPr>
              <a:t>calcificado</a:t>
            </a:r>
            <a:r>
              <a:rPr lang="en-US" altLang="en-US" dirty="0">
                <a:cs typeface="Times New Roman" pitchFamily="18" charset="0"/>
              </a:rPr>
              <a:t> con </a:t>
            </a:r>
            <a:r>
              <a:rPr lang="en-US" altLang="en-US" dirty="0" err="1">
                <a:cs typeface="Times New Roman" pitchFamily="18" charset="0"/>
              </a:rPr>
              <a:t>huecos</a:t>
            </a:r>
            <a:endParaRPr lang="en-US" altLang="en-US" dirty="0">
              <a:cs typeface="Times New Roman" pitchFamily="18" charset="0"/>
            </a:endParaRPr>
          </a:p>
          <a:p>
            <a:pPr lvl="1" indent="-344488">
              <a:spcBef>
                <a:spcPts val="600"/>
              </a:spcBef>
              <a:defRPr/>
            </a:pPr>
            <a:r>
              <a:rPr lang="en-US" altLang="en-US" sz="2600" dirty="0" err="1">
                <a:cs typeface="Times New Roman" pitchFamily="18" charset="0"/>
              </a:rPr>
              <a:t>Vascularización</a:t>
            </a:r>
            <a:r>
              <a:rPr lang="en-US" altLang="en-US" sz="2600" dirty="0">
                <a:cs typeface="Times New Roman" pitchFamily="18" charset="0"/>
              </a:rPr>
              <a:t> </a:t>
            </a:r>
            <a:r>
              <a:rPr lang="en-US" altLang="en-US" sz="2600" dirty="0" err="1">
                <a:cs typeface="Times New Roman" pitchFamily="18" charset="0"/>
              </a:rPr>
              <a:t>ocurre</a:t>
            </a:r>
            <a:r>
              <a:rPr lang="en-US" altLang="en-US" sz="2600" dirty="0">
                <a:cs typeface="Times New Roman" pitchFamily="18" charset="0"/>
              </a:rPr>
              <a:t> </a:t>
            </a:r>
            <a:r>
              <a:rPr lang="en-US" altLang="en-US" sz="2600" dirty="0" err="1">
                <a:cs typeface="Times New Roman" pitchFamily="18" charset="0"/>
              </a:rPr>
              <a:t>en</a:t>
            </a:r>
            <a:r>
              <a:rPr lang="en-US" altLang="en-US" sz="2600" dirty="0">
                <a:cs typeface="Times New Roman" pitchFamily="18" charset="0"/>
              </a:rPr>
              <a:t> el </a:t>
            </a:r>
            <a:r>
              <a:rPr lang="en-US" altLang="en-US" sz="2600" dirty="0" err="1">
                <a:cs typeface="Times New Roman" pitchFamily="18" charset="0"/>
              </a:rPr>
              <a:t>cartílago</a:t>
            </a:r>
            <a:r>
              <a:rPr lang="en-US" altLang="en-US" sz="2600" dirty="0">
                <a:cs typeface="Times New Roman" pitchFamily="18" charset="0"/>
              </a:rPr>
              <a:t> restante</a:t>
            </a:r>
          </a:p>
          <a:p>
            <a:pPr lvl="1" indent="-344488">
              <a:spcBef>
                <a:spcPts val="600"/>
              </a:spcBef>
              <a:defRPr/>
            </a:pPr>
            <a:r>
              <a:rPr lang="en-US" altLang="en-US" sz="2600" dirty="0">
                <a:cs typeface="Times New Roman" pitchFamily="18" charset="0"/>
              </a:rPr>
              <a:t>Se </a:t>
            </a:r>
            <a:r>
              <a:rPr lang="en-US" altLang="en-US" sz="2600" dirty="0" err="1">
                <a:cs typeface="Times New Roman" pitchFamily="18" charset="0"/>
              </a:rPr>
              <a:t>desarrollan</a:t>
            </a:r>
            <a:r>
              <a:rPr lang="en-US" altLang="en-US" sz="2600" dirty="0">
                <a:cs typeface="Times New Roman" pitchFamily="18" charset="0"/>
              </a:rPr>
              <a:t> </a:t>
            </a:r>
            <a:r>
              <a:rPr lang="en-US" altLang="en-US" sz="2600" dirty="0" err="1">
                <a:cs typeface="Times New Roman" pitchFamily="18" charset="0"/>
              </a:rPr>
              <a:t>Osteoblastos</a:t>
            </a:r>
            <a:r>
              <a:rPr lang="en-US" altLang="en-US" sz="2600" dirty="0">
                <a:cs typeface="Times New Roman" pitchFamily="18" charset="0"/>
              </a:rPr>
              <a:t> y </a:t>
            </a:r>
            <a:r>
              <a:rPr lang="en-US" altLang="en-US" sz="2600" dirty="0" err="1">
                <a:cs typeface="Times New Roman" pitchFamily="18" charset="0"/>
              </a:rPr>
              <a:t>secretan</a:t>
            </a:r>
            <a:r>
              <a:rPr lang="en-US" altLang="en-US" sz="2600" dirty="0">
                <a:cs typeface="Times New Roman" pitchFamily="18" charset="0"/>
              </a:rPr>
              <a:t> </a:t>
            </a:r>
            <a:r>
              <a:rPr lang="en-US" altLang="en-US" sz="2600" dirty="0" err="1">
                <a:cs typeface="Times New Roman" pitchFamily="18" charset="0"/>
              </a:rPr>
              <a:t>osteoide</a:t>
            </a:r>
            <a:endParaRPr lang="en-US" altLang="en-US" sz="2600" dirty="0">
              <a:cs typeface="Times New Roman" pitchFamily="18" charset="0"/>
            </a:endParaRPr>
          </a:p>
          <a:p>
            <a:pPr lvl="2">
              <a:spcBef>
                <a:spcPts val="600"/>
              </a:spcBef>
              <a:defRPr/>
            </a:pPr>
            <a:r>
              <a:rPr lang="en-US" altLang="en-US" dirty="0">
                <a:cs typeface="Times New Roman" pitchFamily="18" charset="0"/>
              </a:rPr>
              <a:t>Se forma </a:t>
            </a:r>
            <a:r>
              <a:rPr lang="en-US" altLang="en-US" dirty="0" err="1">
                <a:cs typeface="Times New Roman" pitchFamily="18" charset="0"/>
              </a:rPr>
              <a:t>capa</a:t>
            </a:r>
            <a:r>
              <a:rPr lang="en-US" altLang="en-US" dirty="0">
                <a:cs typeface="Times New Roman" pitchFamily="18" charset="0"/>
              </a:rPr>
              <a:t> de </a:t>
            </a:r>
            <a:r>
              <a:rPr lang="en-US" altLang="en-US" dirty="0" err="1">
                <a:cs typeface="Times New Roman" pitchFamily="18" charset="0"/>
              </a:rPr>
              <a:t>osteoide</a:t>
            </a:r>
            <a:r>
              <a:rPr lang="en-US" altLang="en-US" dirty="0">
                <a:cs typeface="Times New Roman" pitchFamily="18" charset="0"/>
              </a:rPr>
              <a:t> </a:t>
            </a:r>
            <a:r>
              <a:rPr lang="en-US" altLang="en-US" dirty="0" err="1">
                <a:cs typeface="Times New Roman" pitchFamily="18" charset="0"/>
              </a:rPr>
              <a:t>alrededor</a:t>
            </a:r>
            <a:r>
              <a:rPr lang="en-US" altLang="en-US" dirty="0">
                <a:cs typeface="Times New Roman" pitchFamily="18" charset="0"/>
              </a:rPr>
              <a:t> del </a:t>
            </a:r>
            <a:r>
              <a:rPr lang="en-US" altLang="en-US" dirty="0" err="1">
                <a:cs typeface="Times New Roman" pitchFamily="18" charset="0"/>
              </a:rPr>
              <a:t>cartílago</a:t>
            </a:r>
            <a:r>
              <a:rPr lang="en-US" altLang="en-US" dirty="0">
                <a:cs typeface="Times New Roman" pitchFamily="18" charset="0"/>
              </a:rPr>
              <a:t> </a:t>
            </a:r>
            <a:r>
              <a:rPr lang="en-US" altLang="en-US" dirty="0" err="1">
                <a:cs typeface="Times New Roman" pitchFamily="18" charset="0"/>
              </a:rPr>
              <a:t>calcificado</a:t>
            </a:r>
            <a:endParaRPr lang="en-US" altLang="en-US" dirty="0">
              <a:cs typeface="Times New Roman" pitchFamily="18" charset="0"/>
            </a:endParaRPr>
          </a:p>
          <a:p>
            <a:pPr lvl="2">
              <a:spcBef>
                <a:spcPts val="600"/>
              </a:spcBef>
              <a:defRPr/>
            </a:pPr>
            <a:r>
              <a:rPr lang="en-US" altLang="en-US" dirty="0">
                <a:cs typeface="Times New Roman" pitchFamily="18" charset="0"/>
              </a:rPr>
              <a:t>Se forma collar de </a:t>
            </a:r>
            <a:r>
              <a:rPr lang="en-US" altLang="en-US" dirty="0" err="1">
                <a:cs typeface="Times New Roman" pitchFamily="18" charset="0"/>
              </a:rPr>
              <a:t>hueso</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el </a:t>
            </a:r>
            <a:r>
              <a:rPr lang="en-US" altLang="en-US" dirty="0" err="1">
                <a:cs typeface="Times New Roman" pitchFamily="18" charset="0"/>
              </a:rPr>
              <a:t>periosteo</a:t>
            </a:r>
            <a:r>
              <a:rPr lang="en-US" altLang="en-US" dirty="0">
                <a:cs typeface="Times New Roman" pitchFamily="18" charset="0"/>
              </a:rPr>
              <a:t> </a:t>
            </a:r>
          </a:p>
        </p:txBody>
      </p:sp>
    </p:spTree>
    <p:extLst>
      <p:ext uri="{BB962C8B-B14F-4D97-AF65-F5344CB8AC3E}">
        <p14:creationId xmlns:p14="http://schemas.microsoft.com/office/powerpoint/2010/main" val="1006125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ndochondral ossification begins in the fetus with a hyaline cartilage model. The primary ossification center is the first to appear and the secondary ossification centers develop after birth.">
            <a:extLst>
              <a:ext uri="{FF2B5EF4-FFF2-40B4-BE49-F238E27FC236}">
                <a16:creationId xmlns:a16="http://schemas.microsoft.com/office/drawing/2014/main" id="{DB715AB1-979A-FB46-AA7E-67E6FA4968FA}"/>
              </a:ext>
            </a:extLst>
          </p:cNvPr>
          <p:cNvPicPr>
            <a:picLocks noChangeAspect="1" noChangeArrowheads="1"/>
          </p:cNvPicPr>
          <p:nvPr/>
        </p:nvPicPr>
        <p:blipFill rotWithShape="1">
          <a:blip r:embed="rId2"/>
          <a:srcRect l="31493" b="4736"/>
          <a:stretch/>
        </p:blipFill>
        <p:spPr bwMode="auto">
          <a:xfrm>
            <a:off x="5181600" y="926024"/>
            <a:ext cx="3962400" cy="577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p:txBody>
          <a:bodyPr/>
          <a:lstStyle/>
          <a:p>
            <a:r>
              <a:rPr lang="en-US" dirty="0"/>
              <a:t>7.4b </a:t>
            </a:r>
            <a:r>
              <a:rPr lang="en-US" dirty="0" err="1"/>
              <a:t>Endocondral</a:t>
            </a:r>
            <a:r>
              <a:rPr lang="en-US" dirty="0"/>
              <a:t> </a:t>
            </a:r>
            <a:r>
              <a:rPr lang="en-US" sz="1500" dirty="0"/>
              <a:t>3</a:t>
            </a:r>
          </a:p>
        </p:txBody>
      </p:sp>
      <p:sp>
        <p:nvSpPr>
          <p:cNvPr id="8" name="Content Placeholder 2"/>
          <p:cNvSpPr>
            <a:spLocks noGrp="1"/>
          </p:cNvSpPr>
          <p:nvPr>
            <p:ph idx="1"/>
          </p:nvPr>
        </p:nvSpPr>
        <p:spPr>
          <a:xfrm>
            <a:off x="228600" y="990600"/>
            <a:ext cx="4953000" cy="5257800"/>
          </a:xfrm>
        </p:spPr>
        <p:txBody>
          <a:bodyPr/>
          <a:lstStyle/>
          <a:p>
            <a:pPr marL="457200" indent="-457200">
              <a:spcBef>
                <a:spcPts val="600"/>
              </a:spcBef>
              <a:spcAft>
                <a:spcPts val="0"/>
              </a:spcAft>
              <a:buFont typeface="+mj-lt"/>
              <a:buAutoNum type="arabicPeriod" startAt="3"/>
              <a:defRPr/>
            </a:pPr>
            <a:r>
              <a:rPr lang="en-US" altLang="en-US" sz="2600" b="1" dirty="0">
                <a:cs typeface="Times New Roman" pitchFamily="18" charset="0"/>
              </a:rPr>
              <a:t>Se </a:t>
            </a:r>
            <a:r>
              <a:rPr lang="en-US" altLang="en-US" sz="2600" b="1" dirty="0" err="1">
                <a:cs typeface="Times New Roman" pitchFamily="18" charset="0"/>
              </a:rPr>
              <a:t>forman</a:t>
            </a:r>
            <a:r>
              <a:rPr lang="en-US" altLang="en-US" sz="2600" b="1" dirty="0">
                <a:cs typeface="Times New Roman" pitchFamily="18" charset="0"/>
              </a:rPr>
              <a:t> </a:t>
            </a:r>
            <a:r>
              <a:rPr lang="en-US" altLang="en-US" sz="2600" b="1" dirty="0" err="1">
                <a:cs typeface="Times New Roman" pitchFamily="18" charset="0"/>
              </a:rPr>
              <a:t>centros</a:t>
            </a:r>
            <a:r>
              <a:rPr lang="en-US" altLang="en-US" sz="2600" b="1" dirty="0">
                <a:cs typeface="Times New Roman" pitchFamily="18" charset="0"/>
              </a:rPr>
              <a:t> de </a:t>
            </a:r>
            <a:r>
              <a:rPr lang="en-US" altLang="en-US" sz="2600" b="1" dirty="0" err="1">
                <a:cs typeface="Times New Roman" pitchFamily="18" charset="0"/>
              </a:rPr>
              <a:t>osificación</a:t>
            </a:r>
            <a:r>
              <a:rPr lang="en-US" altLang="en-US" sz="2600" b="1" dirty="0">
                <a:cs typeface="Times New Roman" pitchFamily="18" charset="0"/>
              </a:rPr>
              <a:t> </a:t>
            </a:r>
            <a:r>
              <a:rPr lang="en-US" altLang="en-US" sz="2600" b="1" dirty="0" err="1">
                <a:cs typeface="Times New Roman" pitchFamily="18" charset="0"/>
              </a:rPr>
              <a:t>primaria</a:t>
            </a:r>
            <a:r>
              <a:rPr lang="en-US" altLang="en-US" sz="2600" b="1" dirty="0">
                <a:cs typeface="Times New Roman" pitchFamily="18" charset="0"/>
              </a:rPr>
              <a:t>: </a:t>
            </a:r>
            <a:r>
              <a:rPr lang="en-US" altLang="en-US" sz="2600" b="1" dirty="0" err="1">
                <a:cs typeface="Times New Roman" pitchFamily="18" charset="0"/>
              </a:rPr>
              <a:t>diáfisis</a:t>
            </a:r>
            <a:endParaRPr lang="en-US" altLang="en-US" sz="2400" dirty="0">
              <a:cs typeface="Times New Roman" pitchFamily="18" charset="0"/>
            </a:endParaRPr>
          </a:p>
          <a:p>
            <a:pPr lvl="2">
              <a:spcBef>
                <a:spcPts val="600"/>
              </a:spcBef>
              <a:spcAft>
                <a:spcPts val="0"/>
              </a:spcAft>
              <a:defRPr/>
            </a:pPr>
            <a:r>
              <a:rPr lang="en-US" altLang="en-US" dirty="0" err="1">
                <a:cs typeface="Times New Roman" pitchFamily="18" charset="0"/>
              </a:rPr>
              <a:t>Vascularización</a:t>
            </a:r>
            <a:r>
              <a:rPr lang="en-US" altLang="en-US" dirty="0">
                <a:cs typeface="Times New Roman" pitchFamily="18" charset="0"/>
              </a:rPr>
              <a:t> y </a:t>
            </a:r>
            <a:r>
              <a:rPr lang="en-US" altLang="en-US" dirty="0" err="1">
                <a:cs typeface="Times New Roman" pitchFamily="18" charset="0"/>
              </a:rPr>
              <a:t>diferenciación</a:t>
            </a:r>
            <a:r>
              <a:rPr lang="en-US" altLang="en-US" dirty="0">
                <a:cs typeface="Times New Roman" pitchFamily="18" charset="0"/>
              </a:rPr>
              <a:t> de </a:t>
            </a:r>
            <a:r>
              <a:rPr lang="en-US" altLang="en-US" dirty="0" err="1">
                <a:cs typeface="Times New Roman" pitchFamily="18" charset="0"/>
              </a:rPr>
              <a:t>osteoblastos</a:t>
            </a:r>
            <a:endParaRPr lang="en-US" altLang="en-US" dirty="0">
              <a:cs typeface="Times New Roman" pitchFamily="18" charset="0"/>
            </a:endParaRPr>
          </a:p>
          <a:p>
            <a:pPr lvl="1" indent="-344488">
              <a:spcBef>
                <a:spcPts val="600"/>
              </a:spcBef>
              <a:spcAft>
                <a:spcPts val="0"/>
              </a:spcAft>
              <a:defRPr/>
            </a:pPr>
            <a:r>
              <a:rPr lang="en-US" altLang="en-US" sz="2400" dirty="0">
                <a:cs typeface="Times New Roman" pitchFamily="18" charset="0"/>
              </a:rPr>
              <a:t>Se forma </a:t>
            </a:r>
            <a:r>
              <a:rPr lang="en-US" altLang="en-US" sz="2400" dirty="0" err="1">
                <a:cs typeface="Times New Roman" pitchFamily="18" charset="0"/>
              </a:rPr>
              <a:t>molde</a:t>
            </a:r>
            <a:r>
              <a:rPr lang="en-US" altLang="en-US" sz="2400" dirty="0">
                <a:cs typeface="Times New Roman" pitchFamily="18" charset="0"/>
              </a:rPr>
              <a:t> de </a:t>
            </a:r>
            <a:r>
              <a:rPr lang="en-US" altLang="en-US" sz="2400" dirty="0" err="1">
                <a:cs typeface="Times New Roman" pitchFamily="18" charset="0"/>
              </a:rPr>
              <a:t>osteoide</a:t>
            </a:r>
            <a:r>
              <a:rPr lang="en-US" altLang="en-US" sz="2400" dirty="0">
                <a:cs typeface="Times New Roman" pitchFamily="18" charset="0"/>
              </a:rPr>
              <a:t> </a:t>
            </a:r>
            <a:r>
              <a:rPr lang="en-US" altLang="en-US" sz="2400" dirty="0" err="1">
                <a:cs typeface="Times New Roman" pitchFamily="18" charset="0"/>
              </a:rPr>
              <a:t>calcificado</a:t>
            </a:r>
            <a:r>
              <a:rPr lang="en-US" altLang="en-US" sz="2400" dirty="0">
                <a:cs typeface="Times New Roman" pitchFamily="18" charset="0"/>
              </a:rPr>
              <a:t> </a:t>
            </a:r>
          </a:p>
          <a:p>
            <a:pPr lvl="2">
              <a:spcBef>
                <a:spcPts val="600"/>
              </a:spcBef>
              <a:spcAft>
                <a:spcPts val="0"/>
              </a:spcAft>
              <a:defRPr/>
            </a:pPr>
            <a:r>
              <a:rPr lang="en-US" altLang="en-US" b="1" dirty="0">
                <a:cs typeface="Times New Roman" pitchFamily="18" charset="0"/>
              </a:rPr>
              <a:t>Centro de </a:t>
            </a:r>
            <a:r>
              <a:rPr lang="en-US" altLang="en-US" b="1" dirty="0" err="1">
                <a:cs typeface="Times New Roman" pitchFamily="18" charset="0"/>
              </a:rPr>
              <a:t>osificacion</a:t>
            </a:r>
            <a:r>
              <a:rPr lang="en-US" altLang="en-US" b="1" dirty="0">
                <a:cs typeface="Times New Roman" pitchFamily="18" charset="0"/>
              </a:rPr>
              <a:t> </a:t>
            </a:r>
            <a:r>
              <a:rPr lang="en-US" altLang="en-US" b="1" dirty="0" err="1">
                <a:cs typeface="Times New Roman" pitchFamily="18" charset="0"/>
              </a:rPr>
              <a:t>primaria</a:t>
            </a:r>
            <a:endParaRPr lang="en-US" altLang="en-US" b="1" dirty="0">
              <a:cs typeface="Times New Roman" pitchFamily="18" charset="0"/>
            </a:endParaRPr>
          </a:p>
          <a:p>
            <a:pPr lvl="2">
              <a:spcBef>
                <a:spcPts val="600"/>
              </a:spcBef>
              <a:spcAft>
                <a:spcPts val="0"/>
              </a:spcAft>
              <a:defRPr/>
            </a:pPr>
            <a:r>
              <a:rPr lang="en-US" altLang="en-US" dirty="0" err="1">
                <a:cs typeface="Times New Roman" pitchFamily="18" charset="0"/>
              </a:rPr>
              <a:t>Semana</a:t>
            </a:r>
            <a:r>
              <a:rPr lang="en-US" altLang="en-US" dirty="0">
                <a:cs typeface="Times New Roman" pitchFamily="18" charset="0"/>
              </a:rPr>
              <a:t> 12 </a:t>
            </a:r>
            <a:r>
              <a:rPr lang="en-US" altLang="en-US" dirty="0" err="1">
                <a:cs typeface="Times New Roman" pitchFamily="18" charset="0"/>
              </a:rPr>
              <a:t>estan</a:t>
            </a:r>
            <a:r>
              <a:rPr lang="en-US" altLang="en-US" dirty="0">
                <a:cs typeface="Times New Roman" pitchFamily="18" charset="0"/>
              </a:rPr>
              <a:t> </a:t>
            </a:r>
            <a:r>
              <a:rPr lang="en-US" altLang="en-US" dirty="0" err="1">
                <a:cs typeface="Times New Roman" pitchFamily="18" charset="0"/>
              </a:rPr>
              <a:t>formados</a:t>
            </a:r>
            <a:endParaRPr lang="en-US" altLang="en-US" dirty="0">
              <a:cs typeface="Times New Roman" pitchFamily="18" charset="0"/>
            </a:endParaRPr>
          </a:p>
          <a:p>
            <a:pPr lvl="1" indent="-344488">
              <a:spcBef>
                <a:spcPts val="600"/>
              </a:spcBef>
              <a:spcAft>
                <a:spcPts val="0"/>
              </a:spcAft>
              <a:defRPr/>
            </a:pPr>
            <a:r>
              <a:rPr lang="en-US" altLang="en-US" sz="2400" dirty="0" err="1">
                <a:cs typeface="Times New Roman" pitchFamily="18" charset="0"/>
              </a:rPr>
              <a:t>Osificacion</a:t>
            </a:r>
            <a:r>
              <a:rPr lang="en-US" altLang="en-US" sz="2400" dirty="0">
                <a:cs typeface="Times New Roman" pitchFamily="18" charset="0"/>
              </a:rPr>
              <a:t> se </a:t>
            </a:r>
            <a:r>
              <a:rPr lang="en-US" altLang="en-US" sz="2400" dirty="0" err="1">
                <a:cs typeface="Times New Roman" pitchFamily="18" charset="0"/>
              </a:rPr>
              <a:t>extiende</a:t>
            </a:r>
            <a:r>
              <a:rPr lang="en-US" altLang="en-US" sz="2400" dirty="0">
                <a:cs typeface="Times New Roman" pitchFamily="18" charset="0"/>
              </a:rPr>
              <a:t> </a:t>
            </a:r>
            <a:r>
              <a:rPr lang="en-US" altLang="en-US" sz="2400" dirty="0" err="1">
                <a:cs typeface="Times New Roman" pitchFamily="18" charset="0"/>
              </a:rPr>
              <a:t>hacia</a:t>
            </a:r>
            <a:r>
              <a:rPr lang="en-US" altLang="en-US" sz="2400" dirty="0">
                <a:cs typeface="Times New Roman" pitchFamily="18" charset="0"/>
              </a:rPr>
              <a:t> </a:t>
            </a:r>
            <a:r>
              <a:rPr lang="en-US" altLang="en-US" sz="2400" dirty="0" err="1">
                <a:cs typeface="Times New Roman" pitchFamily="18" charset="0"/>
              </a:rPr>
              <a:t>ambas</a:t>
            </a:r>
            <a:r>
              <a:rPr lang="en-US" altLang="en-US" sz="2400" dirty="0">
                <a:cs typeface="Times New Roman" pitchFamily="18" charset="0"/>
              </a:rPr>
              <a:t> </a:t>
            </a:r>
            <a:r>
              <a:rPr lang="en-US" altLang="en-US" sz="2400" dirty="0" err="1">
                <a:cs typeface="Times New Roman" pitchFamily="18" charset="0"/>
              </a:rPr>
              <a:t>epífisis</a:t>
            </a:r>
            <a:endParaRPr lang="en-US" altLang="en-US" sz="2400" dirty="0">
              <a:cs typeface="Times New Roman" pitchFamily="18" charset="0"/>
            </a:endParaRPr>
          </a:p>
          <a:p>
            <a:pPr lvl="1" indent="-344488">
              <a:spcBef>
                <a:spcPts val="600"/>
              </a:spcBef>
              <a:spcAft>
                <a:spcPts val="0"/>
              </a:spcAft>
              <a:defRPr/>
            </a:pPr>
            <a:r>
              <a:rPr lang="en-US" altLang="en-US" sz="2400" dirty="0">
                <a:cs typeface="Times New Roman" pitchFamily="18" charset="0"/>
              </a:rPr>
              <a:t>TC </a:t>
            </a:r>
            <a:r>
              <a:rPr lang="en-US" altLang="en-US" sz="2400" dirty="0" err="1">
                <a:cs typeface="Times New Roman" pitchFamily="18" charset="0"/>
              </a:rPr>
              <a:t>óseo</a:t>
            </a:r>
            <a:r>
              <a:rPr lang="en-US" altLang="en-US" sz="2400" dirty="0">
                <a:cs typeface="Times New Roman" pitchFamily="18" charset="0"/>
              </a:rPr>
              <a:t> </a:t>
            </a:r>
            <a:r>
              <a:rPr lang="en-US" altLang="en-US" sz="2400" dirty="0" err="1">
                <a:cs typeface="Times New Roman" pitchFamily="18" charset="0"/>
              </a:rPr>
              <a:t>desplaza</a:t>
            </a:r>
            <a:r>
              <a:rPr lang="en-US" altLang="en-US" sz="2400" dirty="0">
                <a:cs typeface="Times New Roman" pitchFamily="18" charset="0"/>
              </a:rPr>
              <a:t> </a:t>
            </a:r>
            <a:r>
              <a:rPr lang="en-US" altLang="en-US" sz="2400" dirty="0" err="1">
                <a:cs typeface="Times New Roman" pitchFamily="18" charset="0"/>
              </a:rPr>
              <a:t>cartílago</a:t>
            </a:r>
            <a:r>
              <a:rPr lang="en-US" altLang="en-US" sz="2400" dirty="0">
                <a:cs typeface="Times New Roman" pitchFamily="18" charset="0"/>
              </a:rPr>
              <a:t> </a:t>
            </a:r>
            <a:r>
              <a:rPr lang="en-US" altLang="en-US" sz="2400" dirty="0" err="1">
                <a:cs typeface="Times New Roman" pitchFamily="18" charset="0"/>
              </a:rPr>
              <a:t>calcificado</a:t>
            </a:r>
            <a:endParaRPr lang="en-US" altLang="en-US" sz="2400" dirty="0">
              <a:cs typeface="Times New Roman" pitchFamily="18" charset="0"/>
            </a:endParaRPr>
          </a:p>
        </p:txBody>
      </p:sp>
    </p:spTree>
    <p:extLst>
      <p:ext uri="{BB962C8B-B14F-4D97-AF65-F5344CB8AC3E}">
        <p14:creationId xmlns:p14="http://schemas.microsoft.com/office/powerpoint/2010/main" val="5670250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7.4b </a:t>
            </a:r>
            <a:r>
              <a:rPr lang="en-US" dirty="0" err="1"/>
              <a:t>Endocondral</a:t>
            </a:r>
            <a:r>
              <a:rPr lang="en-US" dirty="0"/>
              <a:t> </a:t>
            </a:r>
            <a:r>
              <a:rPr lang="en-US" sz="1500" dirty="0"/>
              <a:t>4</a:t>
            </a:r>
          </a:p>
        </p:txBody>
      </p:sp>
      <p:sp>
        <p:nvSpPr>
          <p:cNvPr id="8" name="Content Placeholder 2"/>
          <p:cNvSpPr>
            <a:spLocks noGrp="1"/>
          </p:cNvSpPr>
          <p:nvPr>
            <p:ph idx="1"/>
          </p:nvPr>
        </p:nvSpPr>
        <p:spPr>
          <a:xfrm>
            <a:off x="76200" y="1066800"/>
            <a:ext cx="6477000" cy="5257800"/>
          </a:xfrm>
        </p:spPr>
        <p:txBody>
          <a:bodyPr/>
          <a:lstStyle/>
          <a:p>
            <a:pPr marL="457200" indent="-457200">
              <a:spcBef>
                <a:spcPts val="600"/>
              </a:spcBef>
              <a:spcAft>
                <a:spcPts val="500"/>
              </a:spcAft>
              <a:buFont typeface="+mj-lt"/>
              <a:buAutoNum type="arabicPeriod" startAt="4"/>
              <a:defRPr/>
            </a:pPr>
            <a:r>
              <a:rPr lang="en-US" altLang="en-US" sz="2600" b="1" dirty="0" err="1">
                <a:cs typeface="Times New Roman" pitchFamily="18" charset="0"/>
              </a:rPr>
              <a:t>Osificación</a:t>
            </a:r>
            <a:r>
              <a:rPr lang="en-US" altLang="en-US" sz="2600" b="1" dirty="0">
                <a:cs typeface="Times New Roman" pitchFamily="18" charset="0"/>
              </a:rPr>
              <a:t> </a:t>
            </a:r>
            <a:r>
              <a:rPr lang="en-US" altLang="en-US" sz="2600" b="1" dirty="0" err="1">
                <a:cs typeface="Times New Roman" pitchFamily="18" charset="0"/>
              </a:rPr>
              <a:t>Secundaria</a:t>
            </a:r>
            <a:r>
              <a:rPr lang="en-US" altLang="en-US" sz="2600" b="1" dirty="0">
                <a:cs typeface="Times New Roman" pitchFamily="18" charset="0"/>
              </a:rPr>
              <a:t> se </a:t>
            </a:r>
            <a:r>
              <a:rPr lang="en-US" altLang="en-US" sz="2600" b="1" dirty="0" err="1">
                <a:cs typeface="Times New Roman" pitchFamily="18" charset="0"/>
              </a:rPr>
              <a:t>forman</a:t>
            </a:r>
            <a:r>
              <a:rPr lang="en-US" altLang="en-US" sz="2600" b="1" dirty="0">
                <a:cs typeface="Times New Roman" pitchFamily="18" charset="0"/>
              </a:rPr>
              <a:t> </a:t>
            </a:r>
            <a:r>
              <a:rPr lang="en-US" altLang="en-US" sz="2600" b="1" dirty="0" err="1">
                <a:cs typeface="Times New Roman" pitchFamily="18" charset="0"/>
              </a:rPr>
              <a:t>en</a:t>
            </a:r>
            <a:r>
              <a:rPr lang="en-US" altLang="en-US" sz="2600" b="1" dirty="0">
                <a:cs typeface="Times New Roman" pitchFamily="18" charset="0"/>
              </a:rPr>
              <a:t> las </a:t>
            </a:r>
            <a:r>
              <a:rPr lang="en-US" altLang="en-US" sz="2600" b="1" dirty="0" err="1">
                <a:cs typeface="Times New Roman" pitchFamily="18" charset="0"/>
              </a:rPr>
              <a:t>epífisis</a:t>
            </a:r>
            <a:endParaRPr lang="en-US" altLang="en-US" sz="2600" b="1" dirty="0">
              <a:cs typeface="Times New Roman" pitchFamily="18" charset="0"/>
            </a:endParaRPr>
          </a:p>
          <a:p>
            <a:pPr lvl="1" indent="-347472">
              <a:spcBef>
                <a:spcPts val="600"/>
              </a:spcBef>
              <a:spcAft>
                <a:spcPts val="500"/>
              </a:spcAft>
              <a:defRPr/>
            </a:pPr>
            <a:r>
              <a:rPr lang="en-US" altLang="en-US" sz="2600" dirty="0" err="1">
                <a:cs typeface="Times New Roman" pitchFamily="18" charset="0"/>
              </a:rPr>
              <a:t>Cartilago</a:t>
            </a:r>
            <a:r>
              <a:rPr lang="en-US" altLang="en-US" sz="2600" dirty="0">
                <a:cs typeface="Times New Roman" pitchFamily="18" charset="0"/>
              </a:rPr>
              <a:t> </a:t>
            </a:r>
            <a:r>
              <a:rPr lang="en-US" altLang="en-US" sz="2600" dirty="0" err="1">
                <a:cs typeface="Times New Roman" pitchFamily="18" charset="0"/>
              </a:rPr>
              <a:t>hialino</a:t>
            </a:r>
            <a:r>
              <a:rPr lang="en-US" altLang="en-US" sz="2600" dirty="0">
                <a:cs typeface="Times New Roman" pitchFamily="18" charset="0"/>
              </a:rPr>
              <a:t> se </a:t>
            </a:r>
            <a:r>
              <a:rPr lang="en-US" altLang="en-US" sz="2600" dirty="0" err="1">
                <a:cs typeface="Times New Roman" pitchFamily="18" charset="0"/>
              </a:rPr>
              <a:t>calcifica</a:t>
            </a:r>
            <a:r>
              <a:rPr lang="en-US" altLang="en-US" sz="2600" dirty="0">
                <a:cs typeface="Times New Roman" pitchFamily="18" charset="0"/>
              </a:rPr>
              <a:t> y </a:t>
            </a:r>
            <a:r>
              <a:rPr lang="en-US" altLang="en-US" sz="2600" dirty="0" err="1">
                <a:cs typeface="Times New Roman" pitchFamily="18" charset="0"/>
              </a:rPr>
              <a:t>degenera</a:t>
            </a:r>
            <a:endParaRPr lang="en-US" altLang="en-US" sz="2600" dirty="0">
              <a:cs typeface="Times New Roman" pitchFamily="18" charset="0"/>
            </a:endParaRPr>
          </a:p>
          <a:p>
            <a:pPr lvl="1" indent="-347472">
              <a:spcBef>
                <a:spcPts val="600"/>
              </a:spcBef>
              <a:spcAft>
                <a:spcPts val="500"/>
              </a:spcAft>
              <a:defRPr/>
            </a:pPr>
            <a:r>
              <a:rPr lang="en-US" altLang="en-US" sz="2600" dirty="0" err="1">
                <a:cs typeface="Times New Roman" pitchFamily="18" charset="0"/>
              </a:rPr>
              <a:t>Vascularización</a:t>
            </a:r>
            <a:r>
              <a:rPr lang="en-US" altLang="en-US" sz="2600" dirty="0">
                <a:cs typeface="Times New Roman" pitchFamily="18" charset="0"/>
              </a:rPr>
              <a:t>, </a:t>
            </a:r>
            <a:r>
              <a:rPr lang="en-US" altLang="en-US" sz="2600" dirty="0" err="1">
                <a:cs typeface="Times New Roman" pitchFamily="18" charset="0"/>
              </a:rPr>
              <a:t>trae</a:t>
            </a:r>
            <a:r>
              <a:rPr lang="en-US" altLang="en-US" sz="2600" dirty="0">
                <a:cs typeface="Times New Roman" pitchFamily="18" charset="0"/>
              </a:rPr>
              <a:t> </a:t>
            </a:r>
            <a:r>
              <a:rPr lang="en-US" altLang="en-US" sz="2600" dirty="0" err="1">
                <a:cs typeface="Times New Roman" pitchFamily="18" charset="0"/>
              </a:rPr>
              <a:t>células</a:t>
            </a:r>
            <a:r>
              <a:rPr lang="en-US" altLang="en-US" sz="2600" dirty="0">
                <a:cs typeface="Times New Roman" pitchFamily="18" charset="0"/>
              </a:rPr>
              <a:t> </a:t>
            </a:r>
            <a:r>
              <a:rPr lang="en-US" altLang="en-US" sz="2600" dirty="0" err="1">
                <a:cs typeface="Times New Roman" pitchFamily="18" charset="0"/>
              </a:rPr>
              <a:t>osteoprogenitoras</a:t>
            </a:r>
            <a:endParaRPr lang="en-US" altLang="en-US" sz="2600" dirty="0">
              <a:cs typeface="Times New Roman" pitchFamily="18" charset="0"/>
            </a:endParaRPr>
          </a:p>
          <a:p>
            <a:pPr lvl="1" indent="-347472">
              <a:spcBef>
                <a:spcPts val="600"/>
              </a:spcBef>
              <a:spcAft>
                <a:spcPts val="500"/>
              </a:spcAft>
              <a:defRPr/>
            </a:pPr>
            <a:r>
              <a:rPr lang="en-US" altLang="en-US" sz="2600" b="1" dirty="0" err="1">
                <a:cs typeface="Times New Roman" pitchFamily="18" charset="0"/>
              </a:rPr>
              <a:t>Centros</a:t>
            </a:r>
            <a:r>
              <a:rPr lang="en-US" altLang="en-US" sz="2600" b="1" dirty="0">
                <a:cs typeface="Times New Roman" pitchFamily="18" charset="0"/>
              </a:rPr>
              <a:t> de </a:t>
            </a:r>
            <a:r>
              <a:rPr lang="en-US" altLang="en-US" sz="2600" b="1" dirty="0" err="1">
                <a:cs typeface="Times New Roman" pitchFamily="18" charset="0"/>
              </a:rPr>
              <a:t>osificación</a:t>
            </a:r>
            <a:r>
              <a:rPr lang="en-US" altLang="en-US" sz="2600" b="1" dirty="0">
                <a:cs typeface="Times New Roman" pitchFamily="18" charset="0"/>
              </a:rPr>
              <a:t> </a:t>
            </a:r>
            <a:r>
              <a:rPr lang="en-US" altLang="en-US" sz="2600" b="1" dirty="0" err="1">
                <a:cs typeface="Times New Roman" pitchFamily="18" charset="0"/>
              </a:rPr>
              <a:t>secundaria</a:t>
            </a:r>
            <a:r>
              <a:rPr lang="en-US" altLang="en-US" sz="2600" b="1" dirty="0">
                <a:cs typeface="Times New Roman" pitchFamily="18" charset="0"/>
              </a:rPr>
              <a:t> se </a:t>
            </a:r>
            <a:r>
              <a:rPr lang="en-US" altLang="en-US" sz="2600" b="1" dirty="0" err="1">
                <a:cs typeface="Times New Roman" pitchFamily="18" charset="0"/>
              </a:rPr>
              <a:t>forman</a:t>
            </a:r>
            <a:endParaRPr lang="en-US" altLang="en-US" sz="2600" dirty="0">
              <a:cs typeface="Times New Roman" pitchFamily="18" charset="0"/>
            </a:endParaRPr>
          </a:p>
          <a:p>
            <a:pPr lvl="2">
              <a:spcBef>
                <a:spcPts val="600"/>
              </a:spcBef>
              <a:spcAft>
                <a:spcPts val="500"/>
              </a:spcAft>
              <a:defRPr/>
            </a:pPr>
            <a:r>
              <a:rPr lang="en-US" altLang="en-US" dirty="0" err="1">
                <a:cs typeface="Times New Roman" pitchFamily="18" charset="0"/>
              </a:rPr>
              <a:t>Huesos</a:t>
            </a:r>
            <a:r>
              <a:rPr lang="en-US" altLang="en-US" dirty="0">
                <a:cs typeface="Times New Roman" pitchFamily="18" charset="0"/>
              </a:rPr>
              <a:t> </a:t>
            </a:r>
            <a:r>
              <a:rPr lang="en-US" altLang="en-US" dirty="0" err="1">
                <a:cs typeface="Times New Roman" pitchFamily="18" charset="0"/>
              </a:rPr>
              <a:t>desplaza</a:t>
            </a:r>
            <a:r>
              <a:rPr lang="en-US" altLang="en-US" dirty="0">
                <a:cs typeface="Times New Roman" pitchFamily="18" charset="0"/>
              </a:rPr>
              <a:t> </a:t>
            </a:r>
            <a:r>
              <a:rPr lang="en-US" altLang="en-US" dirty="0" err="1">
                <a:cs typeface="Times New Roman" pitchFamily="18" charset="0"/>
              </a:rPr>
              <a:t>cartílago</a:t>
            </a:r>
            <a:endParaRPr lang="en-US" altLang="en-US" dirty="0">
              <a:cs typeface="Times New Roman" pitchFamily="18" charset="0"/>
            </a:endParaRPr>
          </a:p>
          <a:p>
            <a:pPr lvl="2">
              <a:spcBef>
                <a:spcPts val="600"/>
              </a:spcBef>
              <a:spcAft>
                <a:spcPts val="500"/>
              </a:spcAft>
              <a:defRPr/>
            </a:pPr>
            <a:r>
              <a:rPr lang="en-US" altLang="en-US" dirty="0" err="1">
                <a:cs typeface="Times New Roman" pitchFamily="18" charset="0"/>
              </a:rPr>
              <a:t>Parte</a:t>
            </a:r>
            <a:r>
              <a:rPr lang="en-US" altLang="en-US" dirty="0">
                <a:cs typeface="Times New Roman" pitchFamily="18" charset="0"/>
              </a:rPr>
              <a:t> de </a:t>
            </a:r>
            <a:r>
              <a:rPr lang="en-US" altLang="en-US" dirty="0" err="1">
                <a:cs typeface="Times New Roman" pitchFamily="18" charset="0"/>
              </a:rPr>
              <a:t>esto</a:t>
            </a:r>
            <a:r>
              <a:rPr lang="en-US" altLang="en-US" dirty="0">
                <a:cs typeface="Times New Roman" pitchFamily="18" charset="0"/>
              </a:rPr>
              <a:t> </a:t>
            </a:r>
            <a:r>
              <a:rPr lang="en-US" altLang="en-US" dirty="0" err="1">
                <a:cs typeface="Times New Roman" pitchFamily="18" charset="0"/>
              </a:rPr>
              <a:t>ocurre</a:t>
            </a:r>
            <a:r>
              <a:rPr lang="en-US" altLang="en-US" dirty="0">
                <a:cs typeface="Times New Roman" pitchFamily="18" charset="0"/>
              </a:rPr>
              <a:t> </a:t>
            </a:r>
            <a:r>
              <a:rPr lang="en-US" altLang="en-US" dirty="0" err="1">
                <a:cs typeface="Times New Roman" pitchFamily="18" charset="0"/>
              </a:rPr>
              <a:t>luego</a:t>
            </a:r>
            <a:r>
              <a:rPr lang="en-US" altLang="en-US" dirty="0">
                <a:cs typeface="Times New Roman" pitchFamily="18" charset="0"/>
              </a:rPr>
              <a:t> del </a:t>
            </a:r>
            <a:r>
              <a:rPr lang="en-US" altLang="en-US" dirty="0" err="1">
                <a:cs typeface="Times New Roman" pitchFamily="18" charset="0"/>
              </a:rPr>
              <a:t>nacimiento</a:t>
            </a:r>
            <a:endParaRPr lang="en-US" altLang="en-US" dirty="0">
              <a:cs typeface="Times New Roman" pitchFamily="18" charset="0"/>
            </a:endParaRPr>
          </a:p>
          <a:p>
            <a:pPr lvl="1" indent="-347472">
              <a:spcBef>
                <a:spcPts val="600"/>
              </a:spcBef>
              <a:spcAft>
                <a:spcPts val="500"/>
              </a:spcAft>
              <a:defRPr/>
            </a:pPr>
            <a:r>
              <a:rPr lang="en-US" altLang="en-US" sz="2600" dirty="0" err="1">
                <a:cs typeface="Times New Roman" pitchFamily="18" charset="0"/>
              </a:rPr>
              <a:t>Osteoclastos</a:t>
            </a:r>
            <a:r>
              <a:rPr lang="en-US" altLang="en-US" sz="2600" dirty="0">
                <a:cs typeface="Times New Roman" pitchFamily="18" charset="0"/>
              </a:rPr>
              <a:t> </a:t>
            </a:r>
            <a:r>
              <a:rPr lang="en-US" altLang="en-US" sz="2600" dirty="0" err="1">
                <a:cs typeface="Times New Roman" pitchFamily="18" charset="0"/>
              </a:rPr>
              <a:t>reabsorben</a:t>
            </a:r>
            <a:r>
              <a:rPr lang="en-US" altLang="en-US" sz="2600" dirty="0">
                <a:cs typeface="Times New Roman" pitchFamily="18" charset="0"/>
              </a:rPr>
              <a:t> </a:t>
            </a:r>
            <a:r>
              <a:rPr lang="en-US" altLang="en-US" sz="2600" dirty="0" err="1">
                <a:cs typeface="Times New Roman" pitchFamily="18" charset="0"/>
              </a:rPr>
              <a:t>matriz</a:t>
            </a:r>
            <a:r>
              <a:rPr lang="en-US" altLang="en-US" sz="2600" dirty="0">
                <a:cs typeface="Times New Roman" pitchFamily="18" charset="0"/>
              </a:rPr>
              <a:t> </a:t>
            </a:r>
            <a:r>
              <a:rPr lang="en-US" altLang="en-US" sz="2600" dirty="0" err="1">
                <a:cs typeface="Times New Roman" pitchFamily="18" charset="0"/>
              </a:rPr>
              <a:t>ósea</a:t>
            </a:r>
            <a:endParaRPr lang="en-US" altLang="en-US" sz="2600" dirty="0">
              <a:cs typeface="Times New Roman" pitchFamily="18" charset="0"/>
            </a:endParaRPr>
          </a:p>
          <a:p>
            <a:pPr lvl="2">
              <a:spcBef>
                <a:spcPts val="600"/>
              </a:spcBef>
              <a:spcAft>
                <a:spcPts val="500"/>
              </a:spcAft>
              <a:defRPr/>
            </a:pPr>
            <a:r>
              <a:rPr lang="en-US" altLang="en-US" dirty="0">
                <a:cs typeface="Times New Roman" pitchFamily="18" charset="0"/>
              </a:rPr>
              <a:t>Se </a:t>
            </a:r>
            <a:r>
              <a:rPr lang="en-US" altLang="en-US" dirty="0" err="1">
                <a:cs typeface="Times New Roman" pitchFamily="18" charset="0"/>
              </a:rPr>
              <a:t>crea</a:t>
            </a:r>
            <a:r>
              <a:rPr lang="en-US" altLang="en-US" dirty="0">
                <a:cs typeface="Times New Roman" pitchFamily="18" charset="0"/>
              </a:rPr>
              <a:t> el </a:t>
            </a:r>
            <a:r>
              <a:rPr lang="en-US" altLang="en-US" dirty="0" err="1">
                <a:cs typeface="Times New Roman" pitchFamily="18" charset="0"/>
              </a:rPr>
              <a:t>hueco</a:t>
            </a:r>
            <a:r>
              <a:rPr lang="en-US" altLang="en-US" dirty="0">
                <a:cs typeface="Times New Roman" pitchFamily="18" charset="0"/>
              </a:rPr>
              <a:t> de la </a:t>
            </a:r>
            <a:r>
              <a:rPr lang="en-US" altLang="en-US" dirty="0" err="1">
                <a:cs typeface="Times New Roman" pitchFamily="18" charset="0"/>
              </a:rPr>
              <a:t>cavidad</a:t>
            </a:r>
            <a:r>
              <a:rPr lang="en-US" altLang="en-US" dirty="0">
                <a:cs typeface="Times New Roman" pitchFamily="18" charset="0"/>
              </a:rPr>
              <a:t> </a:t>
            </a:r>
            <a:r>
              <a:rPr lang="en-US" altLang="en-US" dirty="0" err="1">
                <a:cs typeface="Times New Roman" pitchFamily="18" charset="0"/>
              </a:rPr>
              <a:t>medular</a:t>
            </a:r>
            <a:r>
              <a:rPr lang="en-US" altLang="en-US" dirty="0">
                <a:cs typeface="Times New Roman" pitchFamily="18" charset="0"/>
              </a:rPr>
              <a:t> </a:t>
            </a:r>
          </a:p>
        </p:txBody>
      </p:sp>
      <p:pic>
        <p:nvPicPr>
          <p:cNvPr id="4" name="Picture 2" descr="The bone of a child maintains cartilage only at the articular surfaces and within the epiphyseal plates. Completion of bone growth, usually occurring during adulthood, is marked by ossification of the epiphyseal plate to form the epiphyseal line.">
            <a:extLst>
              <a:ext uri="{FF2B5EF4-FFF2-40B4-BE49-F238E27FC236}">
                <a16:creationId xmlns:a16="http://schemas.microsoft.com/office/drawing/2014/main" id="{52D66320-67F3-C446-904F-57E14B058A05}"/>
              </a:ext>
            </a:extLst>
          </p:cNvPr>
          <p:cNvPicPr>
            <a:picLocks noChangeAspect="1" noChangeArrowheads="1"/>
          </p:cNvPicPr>
          <p:nvPr/>
        </p:nvPicPr>
        <p:blipFill rotWithShape="1">
          <a:blip r:embed="rId2"/>
          <a:srcRect r="51674" b="1507"/>
          <a:stretch/>
        </p:blipFill>
        <p:spPr bwMode="auto">
          <a:xfrm>
            <a:off x="6400800" y="391819"/>
            <a:ext cx="2641169" cy="6313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202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7.4b Endochondral </a:t>
            </a:r>
            <a:r>
              <a:rPr lang="en-US" sz="1500" dirty="0"/>
              <a:t>5</a:t>
            </a:r>
          </a:p>
        </p:txBody>
      </p:sp>
      <p:sp>
        <p:nvSpPr>
          <p:cNvPr id="8" name="Content Placeholder 2"/>
          <p:cNvSpPr>
            <a:spLocks noGrp="1"/>
          </p:cNvSpPr>
          <p:nvPr>
            <p:ph idx="1"/>
          </p:nvPr>
        </p:nvSpPr>
        <p:spPr>
          <a:xfrm>
            <a:off x="228599" y="800100"/>
            <a:ext cx="5937629" cy="5257800"/>
          </a:xfrm>
        </p:spPr>
        <p:txBody>
          <a:bodyPr/>
          <a:lstStyle/>
          <a:p>
            <a:pPr marL="457200" indent="-457200">
              <a:buFont typeface="+mj-lt"/>
              <a:buAutoNum type="arabicPeriod" startAt="5"/>
              <a:defRPr/>
            </a:pPr>
            <a:r>
              <a:rPr lang="en-US" altLang="en-US" sz="2400" b="1" dirty="0" err="1">
                <a:cs typeface="Times New Roman" pitchFamily="18" charset="0"/>
              </a:rPr>
              <a:t>Cartilago</a:t>
            </a:r>
            <a:r>
              <a:rPr lang="en-US" altLang="en-US" sz="2400" b="1" dirty="0">
                <a:cs typeface="Times New Roman" pitchFamily="18" charset="0"/>
              </a:rPr>
              <a:t> </a:t>
            </a:r>
            <a:r>
              <a:rPr lang="en-US" altLang="en-US" sz="2400" b="1" dirty="0" err="1">
                <a:cs typeface="Times New Roman" pitchFamily="18" charset="0"/>
              </a:rPr>
              <a:t>reemplazado</a:t>
            </a:r>
            <a:r>
              <a:rPr lang="en-US" altLang="en-US" sz="2400" b="1" dirty="0">
                <a:cs typeface="Times New Roman" pitchFamily="18" charset="0"/>
              </a:rPr>
              <a:t> por </a:t>
            </a:r>
            <a:r>
              <a:rPr lang="en-US" altLang="en-US" sz="2400" b="1" dirty="0" err="1">
                <a:cs typeface="Times New Roman" pitchFamily="18" charset="0"/>
              </a:rPr>
              <a:t>hueso</a:t>
            </a:r>
            <a:r>
              <a:rPr lang="en-US" altLang="en-US" sz="2400" b="1" dirty="0">
                <a:cs typeface="Times New Roman" pitchFamily="18" charset="0"/>
              </a:rPr>
              <a:t>, </a:t>
            </a:r>
            <a:r>
              <a:rPr lang="en-US" altLang="en-US" sz="2400" b="1" dirty="0" err="1">
                <a:cs typeface="Times New Roman" pitchFamily="18" charset="0"/>
              </a:rPr>
              <a:t>excepto</a:t>
            </a:r>
            <a:r>
              <a:rPr lang="en-US" altLang="en-US" sz="2400" b="1" dirty="0">
                <a:cs typeface="Times New Roman" pitchFamily="18" charset="0"/>
              </a:rPr>
              <a:t> el </a:t>
            </a:r>
            <a:r>
              <a:rPr lang="en-US" altLang="en-US" sz="2400" b="1" dirty="0" err="1">
                <a:cs typeface="Times New Roman" pitchFamily="18" charset="0"/>
              </a:rPr>
              <a:t>cartilago</a:t>
            </a:r>
            <a:r>
              <a:rPr lang="en-US" altLang="en-US" sz="2400" b="1" dirty="0">
                <a:cs typeface="Times New Roman" pitchFamily="18" charset="0"/>
              </a:rPr>
              <a:t> articular y la </a:t>
            </a:r>
            <a:r>
              <a:rPr lang="en-US" altLang="en-US" sz="2400" b="1" dirty="0" err="1">
                <a:cs typeface="Times New Roman" pitchFamily="18" charset="0"/>
              </a:rPr>
              <a:t>placa</a:t>
            </a:r>
            <a:r>
              <a:rPr lang="en-US" altLang="en-US" sz="2400" b="1" dirty="0">
                <a:cs typeface="Times New Roman" pitchFamily="18" charset="0"/>
              </a:rPr>
              <a:t> </a:t>
            </a:r>
            <a:r>
              <a:rPr lang="en-US" altLang="en-US" sz="2400" b="1" dirty="0" err="1">
                <a:cs typeface="Times New Roman" pitchFamily="18" charset="0"/>
              </a:rPr>
              <a:t>epifisial</a:t>
            </a:r>
            <a:endParaRPr lang="en-US" altLang="en-US" sz="2400" b="1" dirty="0">
              <a:cs typeface="Times New Roman" pitchFamily="18" charset="0"/>
            </a:endParaRPr>
          </a:p>
          <a:p>
            <a:pPr marL="457200" indent="-457200">
              <a:buFont typeface="+mj-lt"/>
              <a:buAutoNum type="arabicPeriod" startAt="5"/>
              <a:defRPr/>
            </a:pPr>
            <a:r>
              <a:rPr lang="en-US" altLang="en-US" sz="2400" b="1" dirty="0" err="1">
                <a:cs typeface="Times New Roman" pitchFamily="18" charset="0"/>
              </a:rPr>
              <a:t>Placa</a:t>
            </a:r>
            <a:r>
              <a:rPr lang="en-US" altLang="en-US" sz="2400" b="1" dirty="0">
                <a:cs typeface="Times New Roman" pitchFamily="18" charset="0"/>
              </a:rPr>
              <a:t> </a:t>
            </a:r>
            <a:r>
              <a:rPr lang="en-US" altLang="en-US" sz="2400" b="1" dirty="0" err="1">
                <a:cs typeface="Times New Roman" pitchFamily="18" charset="0"/>
              </a:rPr>
              <a:t>epifisial</a:t>
            </a:r>
            <a:r>
              <a:rPr lang="en-US" altLang="en-US" sz="2400" b="1" dirty="0">
                <a:cs typeface="Times New Roman" pitchFamily="18" charset="0"/>
              </a:rPr>
              <a:t> se </a:t>
            </a:r>
            <a:r>
              <a:rPr lang="en-US" altLang="en-US" sz="2400" b="1" dirty="0" err="1">
                <a:cs typeface="Times New Roman" pitchFamily="18" charset="0"/>
              </a:rPr>
              <a:t>osifica</a:t>
            </a:r>
            <a:r>
              <a:rPr lang="en-US" altLang="en-US" sz="2400" b="1" dirty="0">
                <a:cs typeface="Times New Roman" pitchFamily="18" charset="0"/>
              </a:rPr>
              <a:t> y se forma la </a:t>
            </a:r>
            <a:r>
              <a:rPr lang="en-US" altLang="en-US" sz="2400" b="1" dirty="0" err="1">
                <a:cs typeface="Times New Roman" pitchFamily="18" charset="0"/>
              </a:rPr>
              <a:t>línea</a:t>
            </a:r>
            <a:r>
              <a:rPr lang="en-US" altLang="en-US" sz="2400" b="1" dirty="0">
                <a:cs typeface="Times New Roman" pitchFamily="18" charset="0"/>
              </a:rPr>
              <a:t> </a:t>
            </a:r>
            <a:r>
              <a:rPr lang="en-US" altLang="en-US" sz="2400" b="1" dirty="0" err="1">
                <a:cs typeface="Times New Roman" pitchFamily="18" charset="0"/>
              </a:rPr>
              <a:t>epifisial</a:t>
            </a:r>
            <a:endParaRPr lang="en-US" altLang="en-US" sz="2400" b="1" dirty="0">
              <a:cs typeface="Times New Roman" pitchFamily="18" charset="0"/>
            </a:endParaRPr>
          </a:p>
          <a:p>
            <a:pPr lvl="1" indent="-344488">
              <a:defRPr/>
            </a:pPr>
            <a:r>
              <a:rPr lang="en-US" altLang="en-US" sz="2600" dirty="0" err="1">
                <a:cs typeface="Times New Roman" pitchFamily="18" charset="0"/>
              </a:rPr>
              <a:t>Huesos</a:t>
            </a:r>
            <a:r>
              <a:rPr lang="en-US" altLang="en-US" sz="2600" dirty="0">
                <a:cs typeface="Times New Roman" pitchFamily="18" charset="0"/>
              </a:rPr>
              <a:t> </a:t>
            </a:r>
            <a:r>
              <a:rPr lang="en-US" altLang="en-US" sz="2600" dirty="0" err="1">
                <a:cs typeface="Times New Roman" pitchFamily="18" charset="0"/>
              </a:rPr>
              <a:t>siguen</a:t>
            </a:r>
            <a:r>
              <a:rPr lang="en-US" altLang="en-US" sz="2600" dirty="0">
                <a:cs typeface="Times New Roman" pitchFamily="18" charset="0"/>
              </a:rPr>
              <a:t> </a:t>
            </a:r>
            <a:r>
              <a:rPr lang="en-US" altLang="en-US" sz="2600" dirty="0" err="1">
                <a:cs typeface="Times New Roman" pitchFamily="18" charset="0"/>
              </a:rPr>
              <a:t>aumentando</a:t>
            </a:r>
            <a:r>
              <a:rPr lang="en-US" altLang="en-US" sz="2600" dirty="0">
                <a:cs typeface="Times New Roman" pitchFamily="18" charset="0"/>
              </a:rPr>
              <a:t> </a:t>
            </a:r>
            <a:r>
              <a:rPr lang="en-US" altLang="en-US" sz="2600" dirty="0" err="1">
                <a:cs typeface="Times New Roman" pitchFamily="18" charset="0"/>
              </a:rPr>
              <a:t>en</a:t>
            </a:r>
            <a:r>
              <a:rPr lang="en-US" altLang="en-US" sz="2600" dirty="0">
                <a:cs typeface="Times New Roman" pitchFamily="18" charset="0"/>
              </a:rPr>
              <a:t> longitude hasta la </a:t>
            </a:r>
            <a:r>
              <a:rPr lang="en-US" altLang="en-US" sz="2600" dirty="0" err="1">
                <a:cs typeface="Times New Roman" pitchFamily="18" charset="0"/>
              </a:rPr>
              <a:t>pubertad</a:t>
            </a:r>
            <a:endParaRPr lang="en-US" altLang="en-US" sz="2600" dirty="0">
              <a:cs typeface="Times New Roman" pitchFamily="18" charset="0"/>
            </a:endParaRPr>
          </a:p>
          <a:p>
            <a:pPr lvl="1" indent="-344488">
              <a:defRPr/>
            </a:pPr>
            <a:r>
              <a:rPr lang="en-US" altLang="en-US" sz="2600" dirty="0" err="1">
                <a:cs typeface="Times New Roman" pitchFamily="18" charset="0"/>
              </a:rPr>
              <a:t>Crecimiento</a:t>
            </a:r>
            <a:r>
              <a:rPr lang="en-US" altLang="en-US" sz="2600" dirty="0">
                <a:cs typeface="Times New Roman" pitchFamily="18" charset="0"/>
              </a:rPr>
              <a:t> continua hasta que la </a:t>
            </a:r>
            <a:r>
              <a:rPr lang="en-US" altLang="en-US" sz="2600" dirty="0" err="1">
                <a:cs typeface="Times New Roman" pitchFamily="18" charset="0"/>
              </a:rPr>
              <a:t>placa</a:t>
            </a:r>
            <a:r>
              <a:rPr lang="en-US" altLang="en-US" sz="2600" dirty="0">
                <a:cs typeface="Times New Roman" pitchFamily="18" charset="0"/>
              </a:rPr>
              <a:t> </a:t>
            </a:r>
            <a:r>
              <a:rPr lang="en-US" altLang="en-US" sz="2600" dirty="0" err="1">
                <a:cs typeface="Times New Roman" pitchFamily="18" charset="0"/>
              </a:rPr>
              <a:t>epifisial</a:t>
            </a:r>
            <a:r>
              <a:rPr lang="en-US" altLang="en-US" sz="2600" dirty="0">
                <a:cs typeface="Times New Roman" pitchFamily="18" charset="0"/>
              </a:rPr>
              <a:t> se </a:t>
            </a:r>
            <a:r>
              <a:rPr lang="en-US" altLang="en-US" sz="2600" dirty="0" err="1">
                <a:cs typeface="Times New Roman" pitchFamily="18" charset="0"/>
              </a:rPr>
              <a:t>convierte</a:t>
            </a:r>
            <a:r>
              <a:rPr lang="en-US" altLang="en-US" sz="2600" dirty="0">
                <a:cs typeface="Times New Roman" pitchFamily="18" charset="0"/>
              </a:rPr>
              <a:t> </a:t>
            </a:r>
            <a:r>
              <a:rPr lang="en-US" altLang="en-US" sz="2600" dirty="0" err="1">
                <a:cs typeface="Times New Roman" pitchFamily="18" charset="0"/>
              </a:rPr>
              <a:t>en</a:t>
            </a:r>
            <a:r>
              <a:rPr lang="en-US" altLang="en-US" sz="2600" dirty="0">
                <a:cs typeface="Times New Roman" pitchFamily="18" charset="0"/>
              </a:rPr>
              <a:t> </a:t>
            </a:r>
            <a:r>
              <a:rPr lang="en-US" altLang="en-US" sz="2600" dirty="0" err="1">
                <a:cs typeface="Times New Roman" pitchFamily="18" charset="0"/>
              </a:rPr>
              <a:t>linea</a:t>
            </a:r>
            <a:r>
              <a:rPr lang="en-US" altLang="en-US" sz="2600" dirty="0">
                <a:cs typeface="Times New Roman" pitchFamily="18" charset="0"/>
              </a:rPr>
              <a:t> </a:t>
            </a:r>
            <a:r>
              <a:rPr lang="en-US" altLang="en-US" sz="2600" dirty="0" err="1">
                <a:cs typeface="Times New Roman" pitchFamily="18" charset="0"/>
              </a:rPr>
              <a:t>epifisial</a:t>
            </a:r>
            <a:endParaRPr lang="en-US" altLang="en-US" sz="2600" dirty="0">
              <a:cs typeface="Times New Roman" pitchFamily="18" charset="0"/>
            </a:endParaRPr>
          </a:p>
          <a:p>
            <a:pPr lvl="2">
              <a:defRPr/>
            </a:pPr>
            <a:r>
              <a:rPr lang="en-US" altLang="en-US" sz="2200" dirty="0" err="1">
                <a:cs typeface="Times New Roman" pitchFamily="18" charset="0"/>
              </a:rPr>
              <a:t>Indicativo</a:t>
            </a:r>
            <a:r>
              <a:rPr lang="en-US" altLang="en-US" sz="2200" dirty="0">
                <a:cs typeface="Times New Roman" pitchFamily="18" charset="0"/>
              </a:rPr>
              <a:t> de que se </a:t>
            </a:r>
            <a:r>
              <a:rPr lang="en-US" altLang="en-US" sz="2200" dirty="0" err="1">
                <a:cs typeface="Times New Roman" pitchFamily="18" charset="0"/>
              </a:rPr>
              <a:t>alcanzó</a:t>
            </a:r>
            <a:r>
              <a:rPr lang="en-US" altLang="en-US" sz="2200" dirty="0">
                <a:cs typeface="Times New Roman" pitchFamily="18" charset="0"/>
              </a:rPr>
              <a:t> maxima </a:t>
            </a:r>
            <a:r>
              <a:rPr lang="en-US" altLang="en-US" sz="2200" dirty="0" err="1">
                <a:cs typeface="Times New Roman" pitchFamily="18" charset="0"/>
              </a:rPr>
              <a:t>longitud</a:t>
            </a:r>
            <a:endParaRPr lang="en-US" altLang="en-US" sz="2200" dirty="0">
              <a:cs typeface="Times New Roman" pitchFamily="18" charset="0"/>
            </a:endParaRPr>
          </a:p>
          <a:p>
            <a:pPr marL="112712" lvl="1" indent="0">
              <a:buNone/>
              <a:defRPr/>
            </a:pPr>
            <a:endParaRPr lang="en-US" altLang="en-US" sz="2600" dirty="0">
              <a:cs typeface="Times New Roman" pitchFamily="18" charset="0"/>
            </a:endParaRPr>
          </a:p>
        </p:txBody>
      </p:sp>
      <p:pic>
        <p:nvPicPr>
          <p:cNvPr id="4" name="Picture 2" descr="The bone of a child maintains cartilage only at the articular surfaces and within the epiphyseal plates. Completion of bone growth, usually occurring during adulthood, is marked by ossification of the epiphyseal plate to form the epiphyseal line.">
            <a:extLst>
              <a:ext uri="{FF2B5EF4-FFF2-40B4-BE49-F238E27FC236}">
                <a16:creationId xmlns:a16="http://schemas.microsoft.com/office/drawing/2014/main" id="{4BF7FCF8-8058-5148-B2BE-4BC008923648}"/>
              </a:ext>
            </a:extLst>
          </p:cNvPr>
          <p:cNvPicPr>
            <a:picLocks noChangeAspect="1" noChangeArrowheads="1"/>
          </p:cNvPicPr>
          <p:nvPr/>
        </p:nvPicPr>
        <p:blipFill rotWithShape="1">
          <a:blip r:embed="rId2"/>
          <a:srcRect l="43021" b="1507"/>
          <a:stretch/>
        </p:blipFill>
        <p:spPr bwMode="auto">
          <a:xfrm>
            <a:off x="6225414" y="838200"/>
            <a:ext cx="2859401" cy="5797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4560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_06_10a_unlabeled.jpg"/>
          <p:cNvPicPr>
            <a:picLocks noChangeAspect="1"/>
          </p:cNvPicPr>
          <p:nvPr/>
        </p:nvPicPr>
        <p:blipFill rotWithShape="1">
          <a:blip r:embed="rId3">
            <a:extLst>
              <a:ext uri="{28A0092B-C50C-407E-A947-70E740481C1C}">
                <a14:useLocalDpi xmlns:a14="http://schemas.microsoft.com/office/drawing/2010/main" val="0"/>
              </a:ext>
            </a:extLst>
          </a:blip>
          <a:srcRect b="3529"/>
          <a:stretch/>
        </p:blipFill>
        <p:spPr>
          <a:xfrm>
            <a:off x="1176528" y="228600"/>
            <a:ext cx="6790944" cy="635131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900" b="1" dirty="0">
                <a:latin typeface="Arial" charset="0"/>
              </a:rPr>
              <a:t>Figure 6-10a Bone Growth at an Epiphyseal Cartilage.</a:t>
            </a:r>
          </a:p>
        </p:txBody>
      </p:sp>
      <p:sp>
        <p:nvSpPr>
          <p:cNvPr id="31" name="Text Box 31"/>
          <p:cNvSpPr txBox="1">
            <a:spLocks noChangeArrowheads="1"/>
          </p:cNvSpPr>
          <p:nvPr/>
        </p:nvSpPr>
        <p:spPr bwMode="auto">
          <a:xfrm>
            <a:off x="1714800" y="5840522"/>
            <a:ext cx="6290513" cy="752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dirty="0">
                <a:solidFill>
                  <a:srgbClr val="000000"/>
                </a:solidFill>
                <a:latin typeface="Arial"/>
                <a:cs typeface="Arial"/>
              </a:rPr>
              <a:t>An x-ray of growing </a:t>
            </a:r>
            <a:r>
              <a:rPr lang="en-US" dirty="0" err="1">
                <a:solidFill>
                  <a:srgbClr val="000000"/>
                </a:solidFill>
                <a:latin typeface="Arial"/>
                <a:cs typeface="Arial"/>
              </a:rPr>
              <a:t>epiphysealcartilages</a:t>
            </a:r>
            <a:r>
              <a:rPr lang="en-US" dirty="0">
                <a:solidFill>
                  <a:srgbClr val="000000"/>
                </a:solidFill>
                <a:latin typeface="Arial"/>
                <a:cs typeface="Arial"/>
              </a:rPr>
              <a:t> </a:t>
            </a:r>
          </a:p>
          <a:p>
            <a:pPr eaLnBrk="0" fontAlgn="base" hangingPunct="0">
              <a:spcBef>
                <a:spcPct val="0"/>
              </a:spcBef>
              <a:spcAft>
                <a:spcPct val="0"/>
              </a:spcAft>
            </a:pPr>
            <a:r>
              <a:rPr lang="en-US" dirty="0">
                <a:solidFill>
                  <a:srgbClr val="000000"/>
                </a:solidFill>
                <a:latin typeface="Arial"/>
                <a:cs typeface="Arial"/>
              </a:rPr>
              <a:t>(</a:t>
            </a:r>
            <a:r>
              <a:rPr lang="en-US" dirty="0">
                <a:solidFill>
                  <a:srgbClr val="FF0000"/>
                </a:solidFill>
                <a:latin typeface="Arial"/>
                <a:cs typeface="Arial"/>
              </a:rPr>
              <a:t>arrows</a:t>
            </a:r>
            <a:r>
              <a:rPr lang="en-US" dirty="0">
                <a:solidFill>
                  <a:srgbClr val="000000"/>
                </a:solidFill>
                <a:latin typeface="Arial"/>
                <a:cs typeface="Arial"/>
              </a:rPr>
              <a:t>)</a:t>
            </a:r>
          </a:p>
        </p:txBody>
      </p:sp>
      <p:sp>
        <p:nvSpPr>
          <p:cNvPr id="32" name="Rectangle 31"/>
          <p:cNvSpPr/>
          <p:nvPr/>
        </p:nvSpPr>
        <p:spPr bwMode="auto">
          <a:xfrm>
            <a:off x="1214369" y="5864339"/>
            <a:ext cx="340734" cy="342863"/>
          </a:xfrm>
          <a:prstGeom prst="rect">
            <a:avLst/>
          </a:prstGeom>
          <a:solidFill>
            <a:srgbClr val="134B66"/>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50">
              <a:solidFill>
                <a:srgbClr val="000000"/>
              </a:solidFill>
              <a:latin typeface="Times" pitchFamily="84" charset="0"/>
              <a:ea typeface="ＭＳ Ｐゴシック" charset="0"/>
              <a:cs typeface="ＭＳ Ｐゴシック" charset="0"/>
            </a:endParaRPr>
          </a:p>
        </p:txBody>
      </p:sp>
      <p:sp>
        <p:nvSpPr>
          <p:cNvPr id="33" name="Text Box 31"/>
          <p:cNvSpPr txBox="1">
            <a:spLocks noChangeArrowheads="1"/>
          </p:cNvSpPr>
          <p:nvPr/>
        </p:nvSpPr>
        <p:spPr bwMode="auto">
          <a:xfrm>
            <a:off x="1257423" y="5839842"/>
            <a:ext cx="246880" cy="329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b="0" dirty="0">
                <a:solidFill>
                  <a:srgbClr val="FFFFFF"/>
                </a:solidFill>
                <a:latin typeface="Arial Black"/>
                <a:cs typeface="Arial Black"/>
              </a:rPr>
              <a:t>a</a:t>
            </a:r>
          </a:p>
        </p:txBody>
      </p:sp>
    </p:spTree>
    <p:extLst>
      <p:ext uri="{BB962C8B-B14F-4D97-AF65-F5344CB8AC3E}">
        <p14:creationId xmlns:p14="http://schemas.microsoft.com/office/powerpoint/2010/main" val="23719346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Placa</a:t>
            </a:r>
            <a:r>
              <a:rPr lang="en-US" dirty="0"/>
              <a:t> </a:t>
            </a:r>
            <a:r>
              <a:rPr lang="en-US" dirty="0" err="1"/>
              <a:t>Epifisial</a:t>
            </a:r>
            <a:r>
              <a:rPr lang="en-US" dirty="0"/>
              <a:t> - </a:t>
            </a:r>
          </a:p>
        </p:txBody>
      </p:sp>
      <p:pic>
        <p:nvPicPr>
          <p:cNvPr id="9" name="Picture 2" descr="The epiphyseal plate contains five distinct zones. Zones 1–4 are cartilage, and zone 5 is bone."/>
          <p:cNvPicPr>
            <a:picLocks noGrp="1" noChangeAspect="1" noChangeArrowheads="1"/>
          </p:cNvPicPr>
          <p:nvPr>
            <p:ph idx="1"/>
          </p:nvPr>
        </p:nvPicPr>
        <p:blipFill rotWithShape="1">
          <a:blip r:embed="rId2"/>
          <a:srcRect b="1980"/>
          <a:stretch/>
        </p:blipFill>
        <p:spPr bwMode="auto">
          <a:xfrm>
            <a:off x="3657600" y="1111561"/>
            <a:ext cx="5334000" cy="53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152400" y="6096000"/>
            <a:ext cx="1447800" cy="381000"/>
          </a:xfrm>
        </p:spPr>
        <p:txBody>
          <a:bodyPr/>
          <a:lstStyle/>
          <a:p>
            <a:pPr algn="ctr"/>
            <a:r>
              <a:rPr lang="en-US" altLang="en-US" sz="1800" dirty="0">
                <a:cs typeface="Times New Roman" pitchFamily="18" charset="0"/>
              </a:rPr>
              <a:t>Figure 7.12a</a:t>
            </a:r>
            <a:endParaRPr lang="en-US" sz="1800" dirty="0"/>
          </a:p>
        </p:txBody>
      </p:sp>
      <p:sp>
        <p:nvSpPr>
          <p:cNvPr id="3" name="Text Placeholder 4"/>
          <p:cNvSpPr>
            <a:spLocks noGrp="1"/>
          </p:cNvSpPr>
          <p:nvPr>
            <p:ph type="body" sz="quarter" idx="15"/>
          </p:nvPr>
        </p:nvSpPr>
        <p:spPr>
          <a:xfrm>
            <a:off x="6096000" y="6705600"/>
            <a:ext cx="3048000" cy="152400"/>
          </a:xfrm>
        </p:spPr>
        <p:txBody>
          <a:bodyPr/>
          <a:lstStyle/>
          <a:p>
            <a:r>
              <a:rPr lang="en-US" dirty="0">
                <a:latin typeface="+mj-lt"/>
              </a:rPr>
              <a:t>(a) ©McGraw-Hill Education/Al </a:t>
            </a:r>
            <a:r>
              <a:rPr lang="en-US" dirty="0" err="1">
                <a:latin typeface="+mj-lt"/>
              </a:rPr>
              <a:t>Telser</a:t>
            </a:r>
            <a:r>
              <a:rPr lang="en-US" dirty="0">
                <a:latin typeface="+mj-lt"/>
              </a:rPr>
              <a:t>;</a:t>
            </a:r>
          </a:p>
        </p:txBody>
      </p:sp>
      <p:sp>
        <p:nvSpPr>
          <p:cNvPr id="2" name="TextBox 1">
            <a:extLst>
              <a:ext uri="{FF2B5EF4-FFF2-40B4-BE49-F238E27FC236}">
                <a16:creationId xmlns:a16="http://schemas.microsoft.com/office/drawing/2014/main" id="{6ABF9D5B-E538-D046-9930-E1758153EBCD}"/>
              </a:ext>
            </a:extLst>
          </p:cNvPr>
          <p:cNvSpPr txBox="1"/>
          <p:nvPr/>
        </p:nvSpPr>
        <p:spPr>
          <a:xfrm>
            <a:off x="349624" y="1317812"/>
            <a:ext cx="3410870" cy="1938992"/>
          </a:xfrm>
          <a:prstGeom prst="rect">
            <a:avLst/>
          </a:prstGeom>
          <a:noFill/>
        </p:spPr>
        <p:txBody>
          <a:bodyPr wrap="none" rtlCol="0">
            <a:spAutoFit/>
          </a:bodyPr>
          <a:lstStyle/>
          <a:p>
            <a:r>
              <a:rPr lang="en-US" sz="2400" dirty="0" err="1"/>
              <a:t>Cartilago</a:t>
            </a:r>
            <a:r>
              <a:rPr lang="en-US" sz="2400" dirty="0"/>
              <a:t> </a:t>
            </a:r>
            <a:r>
              <a:rPr lang="en-US" sz="2400" dirty="0" err="1"/>
              <a:t>en</a:t>
            </a:r>
            <a:r>
              <a:rPr lang="en-US" sz="2400" dirty="0"/>
              <a:t> </a:t>
            </a:r>
            <a:r>
              <a:rPr lang="en-US" sz="2400" dirty="0" err="1"/>
              <a:t>reposo</a:t>
            </a:r>
            <a:endParaRPr lang="en-US" sz="2400" dirty="0"/>
          </a:p>
          <a:p>
            <a:r>
              <a:rPr lang="en-US" sz="2400" dirty="0" err="1"/>
              <a:t>Cartilago</a:t>
            </a:r>
            <a:r>
              <a:rPr lang="en-US" sz="2400" dirty="0"/>
              <a:t> </a:t>
            </a:r>
            <a:r>
              <a:rPr lang="en-US" sz="2400" dirty="0" err="1"/>
              <a:t>proliferando</a:t>
            </a:r>
            <a:endParaRPr lang="en-US" sz="2400" dirty="0"/>
          </a:p>
          <a:p>
            <a:r>
              <a:rPr lang="en-US" sz="2400" dirty="0" err="1"/>
              <a:t>Cartilago</a:t>
            </a:r>
            <a:r>
              <a:rPr lang="en-US" sz="2400" dirty="0"/>
              <a:t> </a:t>
            </a:r>
            <a:r>
              <a:rPr lang="en-US" sz="2400" dirty="0" err="1"/>
              <a:t>en</a:t>
            </a:r>
            <a:r>
              <a:rPr lang="en-US" sz="2400" dirty="0"/>
              <a:t> </a:t>
            </a:r>
            <a:r>
              <a:rPr lang="en-US" sz="2400" dirty="0" err="1"/>
              <a:t>hipertrofiado</a:t>
            </a:r>
            <a:endParaRPr lang="en-US" sz="2400" dirty="0"/>
          </a:p>
          <a:p>
            <a:r>
              <a:rPr lang="en-US" sz="2400" dirty="0" err="1"/>
              <a:t>Cartilago</a:t>
            </a:r>
            <a:r>
              <a:rPr lang="en-US" sz="2400" dirty="0"/>
              <a:t> </a:t>
            </a:r>
            <a:r>
              <a:rPr lang="en-US" sz="2400" dirty="0" err="1"/>
              <a:t>calcificado</a:t>
            </a:r>
            <a:endParaRPr lang="en-US" sz="2400" dirty="0"/>
          </a:p>
          <a:p>
            <a:r>
              <a:rPr lang="en-US" sz="2400" dirty="0" err="1"/>
              <a:t>Cartilago</a:t>
            </a:r>
            <a:r>
              <a:rPr lang="en-US" sz="2400" dirty="0"/>
              <a:t> </a:t>
            </a:r>
            <a:r>
              <a:rPr lang="en-US" sz="2400" dirty="0" err="1"/>
              <a:t>osificado</a:t>
            </a:r>
            <a:endParaRPr lang="en-US" sz="2400" dirty="0"/>
          </a:p>
        </p:txBody>
      </p:sp>
    </p:spTree>
    <p:extLst>
      <p:ext uri="{BB962C8B-B14F-4D97-AF65-F5344CB8AC3E}">
        <p14:creationId xmlns:p14="http://schemas.microsoft.com/office/powerpoint/2010/main" val="3385023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gure_06_10b_unlabeled.jpg"/>
          <p:cNvPicPr>
            <a:picLocks noChangeAspect="1"/>
          </p:cNvPicPr>
          <p:nvPr/>
        </p:nvPicPr>
        <p:blipFill rotWithShape="1">
          <a:blip r:embed="rId3">
            <a:extLst>
              <a:ext uri="{28A0092B-C50C-407E-A947-70E740481C1C}">
                <a14:useLocalDpi xmlns:a14="http://schemas.microsoft.com/office/drawing/2010/main" val="0"/>
              </a:ext>
            </a:extLst>
          </a:blip>
          <a:srcRect b="3741"/>
          <a:stretch/>
        </p:blipFill>
        <p:spPr>
          <a:xfrm>
            <a:off x="1161288" y="220440"/>
            <a:ext cx="6821424" cy="6337430"/>
          </a:xfrm>
          <a:prstGeom prst="rect">
            <a:avLst/>
          </a:prstGeom>
        </p:spPr>
      </p:pic>
      <p:sp>
        <p:nvSpPr>
          <p:cNvPr id="9217" name="Rectangle 3"/>
          <p:cNvSpPr>
            <a:spLocks noGrp="1" noChangeArrowheads="1"/>
          </p:cNvSpPr>
          <p:nvPr>
            <p:ph type="ctrTitle"/>
          </p:nvPr>
        </p:nvSpPr>
        <p:spPr bwMode="auto">
          <a:xfrm>
            <a:off x="20638" y="0"/>
            <a:ext cx="5648325"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317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900" b="1" dirty="0">
                <a:latin typeface="Arial" charset="0"/>
              </a:rPr>
              <a:t>Figure 6-10b Bone Growth at an Epiphyseal Cartilage.</a:t>
            </a:r>
          </a:p>
        </p:txBody>
      </p:sp>
      <p:sp>
        <p:nvSpPr>
          <p:cNvPr id="27" name="Text Box 31"/>
          <p:cNvSpPr txBox="1">
            <a:spLocks noChangeArrowheads="1"/>
          </p:cNvSpPr>
          <p:nvPr/>
        </p:nvSpPr>
        <p:spPr bwMode="auto">
          <a:xfrm>
            <a:off x="1700922" y="5861340"/>
            <a:ext cx="6281790" cy="539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eaLnBrk="0" fontAlgn="base" hangingPunct="0">
              <a:spcBef>
                <a:spcPct val="0"/>
              </a:spcBef>
              <a:spcAft>
                <a:spcPct val="0"/>
              </a:spcAft>
            </a:pPr>
            <a:r>
              <a:rPr lang="en-US" dirty="0">
                <a:solidFill>
                  <a:srgbClr val="000000"/>
                </a:solidFill>
                <a:latin typeface="Arial"/>
                <a:cs typeface="Arial"/>
              </a:rPr>
              <a:t>Epiphyseal lines in an adult (</a:t>
            </a:r>
            <a:r>
              <a:rPr lang="en-US" dirty="0">
                <a:solidFill>
                  <a:srgbClr val="FF0000"/>
                </a:solidFill>
                <a:latin typeface="Arial"/>
                <a:cs typeface="Arial"/>
              </a:rPr>
              <a:t>arrows</a:t>
            </a:r>
            <a:r>
              <a:rPr lang="en-US" dirty="0">
                <a:solidFill>
                  <a:srgbClr val="000000"/>
                </a:solidFill>
                <a:latin typeface="Arial"/>
                <a:cs typeface="Arial"/>
              </a:rPr>
              <a:t>)</a:t>
            </a:r>
          </a:p>
        </p:txBody>
      </p:sp>
      <p:sp>
        <p:nvSpPr>
          <p:cNvPr id="28" name="Rectangle 27"/>
          <p:cNvSpPr/>
          <p:nvPr/>
        </p:nvSpPr>
        <p:spPr bwMode="auto">
          <a:xfrm>
            <a:off x="1200490" y="5885157"/>
            <a:ext cx="340734" cy="342863"/>
          </a:xfrm>
          <a:prstGeom prst="rect">
            <a:avLst/>
          </a:prstGeom>
          <a:solidFill>
            <a:srgbClr val="134B66"/>
          </a:solidFill>
          <a:ln w="254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650">
              <a:solidFill>
                <a:srgbClr val="000000"/>
              </a:solidFill>
              <a:latin typeface="Times" pitchFamily="84" charset="0"/>
              <a:ea typeface="ＭＳ Ｐゴシック" charset="0"/>
              <a:cs typeface="ＭＳ Ｐゴシック" charset="0"/>
            </a:endParaRPr>
          </a:p>
        </p:txBody>
      </p:sp>
      <p:sp>
        <p:nvSpPr>
          <p:cNvPr id="30" name="Text Box 31"/>
          <p:cNvSpPr txBox="1">
            <a:spLocks noChangeArrowheads="1"/>
          </p:cNvSpPr>
          <p:nvPr/>
        </p:nvSpPr>
        <p:spPr bwMode="auto">
          <a:xfrm>
            <a:off x="1243544" y="5860660"/>
            <a:ext cx="246880" cy="329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a:defRPr sz="2400" b="1">
                <a:solidFill>
                  <a:schemeClr val="tx1"/>
                </a:solidFill>
                <a:latin typeface="Times" charset="0"/>
                <a:ea typeface="ＭＳ Ｐゴシック" charset="0"/>
                <a:cs typeface="ＭＳ Ｐゴシック" charset="0"/>
              </a:defRPr>
            </a:lvl1pPr>
            <a:lvl2pPr marL="742950" indent="-285750">
              <a:defRPr sz="2400" b="1">
                <a:solidFill>
                  <a:schemeClr val="tx1"/>
                </a:solidFill>
                <a:latin typeface="Times" charset="0"/>
                <a:ea typeface="ＭＳ Ｐゴシック" charset="0"/>
                <a:cs typeface="ＭＳ Ｐゴシック" charset="0"/>
              </a:defRPr>
            </a:lvl2pPr>
            <a:lvl3pPr marL="1143000" indent="-228600">
              <a:defRPr sz="2400" b="1">
                <a:solidFill>
                  <a:schemeClr val="tx1"/>
                </a:solidFill>
                <a:latin typeface="Times" charset="0"/>
                <a:ea typeface="ＭＳ Ｐゴシック" charset="0"/>
                <a:cs typeface="ＭＳ Ｐゴシック" charset="0"/>
              </a:defRPr>
            </a:lvl3pPr>
            <a:lvl4pPr marL="1600200" indent="-228600">
              <a:defRPr sz="2400" b="1">
                <a:solidFill>
                  <a:schemeClr val="tx1"/>
                </a:solidFill>
                <a:latin typeface="Times" charset="0"/>
                <a:ea typeface="ＭＳ Ｐゴシック" charset="0"/>
                <a:cs typeface="ＭＳ Ｐゴシック" charset="0"/>
              </a:defRPr>
            </a:lvl4pPr>
            <a:lvl5pPr marL="2057400" indent="-228600">
              <a:defRPr sz="2400" b="1">
                <a:solidFill>
                  <a:schemeClr val="tx1"/>
                </a:solidFill>
                <a:latin typeface="Times"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charset="0"/>
                <a:ea typeface="ＭＳ Ｐゴシック" charset="0"/>
                <a:cs typeface="ＭＳ Ｐゴシック" charset="0"/>
              </a:defRPr>
            </a:lvl9pPr>
          </a:lstStyle>
          <a:p>
            <a:pPr algn="ctr" eaLnBrk="0" fontAlgn="base" hangingPunct="0">
              <a:spcBef>
                <a:spcPct val="0"/>
              </a:spcBef>
              <a:spcAft>
                <a:spcPct val="0"/>
              </a:spcAft>
            </a:pPr>
            <a:r>
              <a:rPr lang="en-US" b="0" dirty="0">
                <a:solidFill>
                  <a:srgbClr val="FFFFFF"/>
                </a:solidFill>
                <a:latin typeface="Arial Black"/>
                <a:cs typeface="Arial Black"/>
              </a:rPr>
              <a:t>b</a:t>
            </a:r>
          </a:p>
        </p:txBody>
      </p:sp>
    </p:spTree>
    <p:extLst>
      <p:ext uri="{BB962C8B-B14F-4D97-AF65-F5344CB8AC3E}">
        <p14:creationId xmlns:p14="http://schemas.microsoft.com/office/powerpoint/2010/main" val="923287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Que </a:t>
            </a:r>
            <a:r>
              <a:rPr lang="en-US" dirty="0" err="1">
                <a:solidFill>
                  <a:srgbClr val="B60000"/>
                </a:solidFill>
              </a:rPr>
              <a:t>sabemos</a:t>
            </a:r>
            <a:r>
              <a:rPr lang="en-US" dirty="0">
                <a:solidFill>
                  <a:srgbClr val="B60000"/>
                </a:solidFill>
              </a:rPr>
              <a:t>?</a:t>
            </a:r>
            <a:endParaRPr lang="en-US" sz="3000" b="0" dirty="0">
              <a:solidFill>
                <a:srgbClr val="B60000"/>
              </a:solidFill>
            </a:endParaRPr>
          </a:p>
        </p:txBody>
      </p:sp>
      <p:sp>
        <p:nvSpPr>
          <p:cNvPr id="8" name="Content Placeholder 2"/>
          <p:cNvSpPr>
            <a:spLocks noGrp="1"/>
          </p:cNvSpPr>
          <p:nvPr>
            <p:ph idx="1"/>
          </p:nvPr>
        </p:nvSpPr>
        <p:spPr>
          <a:xfrm>
            <a:off x="228600" y="990600"/>
            <a:ext cx="8686800" cy="5257800"/>
          </a:xfrm>
        </p:spPr>
        <p:txBody>
          <a:bodyPr/>
          <a:lstStyle/>
          <a:p>
            <a:pPr marL="640080" indent="-640080">
              <a:buFont typeface="+mj-lt"/>
              <a:buAutoNum type="arabicPeriod" startAt="13"/>
            </a:pPr>
            <a:r>
              <a:rPr lang="en-US" altLang="en-US" sz="2800" dirty="0" err="1">
                <a:cs typeface="Times New Roman" pitchFamily="18" charset="0"/>
              </a:rPr>
              <a:t>Cual</a:t>
            </a:r>
            <a:r>
              <a:rPr lang="en-US" altLang="en-US" sz="2800" dirty="0">
                <a:cs typeface="Times New Roman" pitchFamily="18" charset="0"/>
              </a:rPr>
              <a:t> de los </a:t>
            </a:r>
            <a:r>
              <a:rPr lang="en-US" altLang="en-US" sz="2800" dirty="0" err="1">
                <a:cs typeface="Times New Roman" pitchFamily="18" charset="0"/>
              </a:rPr>
              <a:t>siguientes</a:t>
            </a:r>
            <a:r>
              <a:rPr lang="en-US" altLang="en-US" sz="2800" dirty="0">
                <a:cs typeface="Times New Roman" pitchFamily="18" charset="0"/>
              </a:rPr>
              <a:t> </a:t>
            </a:r>
            <a:r>
              <a:rPr lang="en-US" altLang="en-US" sz="2800" dirty="0" err="1">
                <a:cs typeface="Times New Roman" pitchFamily="18" charset="0"/>
              </a:rPr>
              <a:t>huesos</a:t>
            </a:r>
            <a:r>
              <a:rPr lang="en-US" altLang="en-US" sz="2800" dirty="0">
                <a:cs typeface="Times New Roman" pitchFamily="18" charset="0"/>
              </a:rPr>
              <a:t> NO es </a:t>
            </a:r>
            <a:r>
              <a:rPr lang="en-US" altLang="en-US" sz="2800" dirty="0" err="1">
                <a:cs typeface="Times New Roman" pitchFamily="18" charset="0"/>
              </a:rPr>
              <a:t>formado</a:t>
            </a:r>
            <a:r>
              <a:rPr lang="en-US" altLang="en-US" sz="2800" dirty="0">
                <a:cs typeface="Times New Roman" pitchFamily="18" charset="0"/>
              </a:rPr>
              <a:t> por OI? </a:t>
            </a:r>
          </a:p>
          <a:p>
            <a:r>
              <a:rPr lang="en-US" altLang="en-US" sz="2800" dirty="0">
                <a:cs typeface="Times New Roman" pitchFamily="18" charset="0"/>
              </a:rPr>
              <a:t>a) la </a:t>
            </a:r>
            <a:r>
              <a:rPr lang="en-US" altLang="en-US" sz="2800" dirty="0" err="1">
                <a:cs typeface="Times New Roman" pitchFamily="18" charset="0"/>
              </a:rPr>
              <a:t>mejor</a:t>
            </a:r>
            <a:r>
              <a:rPr lang="en-US" altLang="en-US" sz="2800" dirty="0">
                <a:cs typeface="Times New Roman" pitchFamily="18" charset="0"/>
              </a:rPr>
              <a:t> </a:t>
            </a:r>
            <a:r>
              <a:rPr lang="en-US" altLang="en-US" sz="2800" dirty="0" err="1">
                <a:cs typeface="Times New Roman" pitchFamily="18" charset="0"/>
              </a:rPr>
              <a:t>contestación</a:t>
            </a:r>
            <a:endParaRPr lang="en-US" altLang="en-US" sz="2800" dirty="0">
              <a:cs typeface="Times New Roman" pitchFamily="18" charset="0"/>
            </a:endParaRPr>
          </a:p>
          <a:p>
            <a:r>
              <a:rPr lang="en-US" altLang="en-US" sz="2800" dirty="0" err="1">
                <a:cs typeface="Times New Roman" pitchFamily="18" charset="0"/>
              </a:rPr>
              <a:t>Vértebras</a:t>
            </a:r>
            <a:endParaRPr lang="en-US" altLang="en-US" sz="2800" dirty="0">
              <a:cs typeface="Times New Roman" pitchFamily="18" charset="0"/>
            </a:endParaRPr>
          </a:p>
          <a:p>
            <a:r>
              <a:rPr lang="en-US" altLang="en-US" sz="2800" dirty="0">
                <a:cs typeface="Times New Roman" pitchFamily="18" charset="0"/>
              </a:rPr>
              <a:t>Pelvis</a:t>
            </a:r>
          </a:p>
          <a:p>
            <a:r>
              <a:rPr lang="en-US" altLang="en-US" sz="2800" dirty="0" err="1">
                <a:cs typeface="Times New Roman" pitchFamily="18" charset="0"/>
              </a:rPr>
              <a:t>Clavícula</a:t>
            </a:r>
            <a:endParaRPr lang="en-US" altLang="en-US" sz="2800" dirty="0">
              <a:cs typeface="Times New Roman" pitchFamily="18" charset="0"/>
            </a:endParaRPr>
          </a:p>
          <a:p>
            <a:r>
              <a:rPr lang="en-US" altLang="en-US" sz="2800" dirty="0" err="1">
                <a:cs typeface="Times New Roman" pitchFamily="18" charset="0"/>
              </a:rPr>
              <a:t>Cráneo</a:t>
            </a:r>
            <a:endParaRPr lang="en-US" altLang="en-US" sz="2800" dirty="0">
              <a:cs typeface="Times New Roman" pitchFamily="18" charset="0"/>
            </a:endParaRPr>
          </a:p>
          <a:p>
            <a:endParaRPr lang="en-US" altLang="en-US" sz="2800" dirty="0">
              <a:cs typeface="Times New Roman" pitchFamily="18" charset="0"/>
            </a:endParaRPr>
          </a:p>
          <a:p>
            <a:r>
              <a:rPr lang="en-US" altLang="en-US" sz="2800" dirty="0">
                <a:cs typeface="Times New Roman" pitchFamily="18" charset="0"/>
              </a:rPr>
              <a:t>b) </a:t>
            </a:r>
            <a:r>
              <a:rPr lang="en-US" altLang="en-US" sz="2800" dirty="0" err="1">
                <a:cs typeface="Times New Roman" pitchFamily="18" charset="0"/>
              </a:rPr>
              <a:t>todas</a:t>
            </a:r>
            <a:r>
              <a:rPr lang="en-US" altLang="en-US" sz="2800" dirty="0">
                <a:cs typeface="Times New Roman" pitchFamily="18" charset="0"/>
              </a:rPr>
              <a:t> las que </a:t>
            </a:r>
            <a:r>
              <a:rPr lang="en-US" altLang="en-US" sz="2800" dirty="0" err="1">
                <a:cs typeface="Times New Roman" pitchFamily="18" charset="0"/>
              </a:rPr>
              <a:t>apliquen</a:t>
            </a:r>
            <a:endParaRPr lang="en-US" altLang="en-US" sz="2800" dirty="0">
              <a:cs typeface="Times New Roman" pitchFamily="18" charset="0"/>
            </a:endParaRPr>
          </a:p>
          <a:p>
            <a:endParaRPr lang="en-US" altLang="en-US" sz="2800" dirty="0">
              <a:cs typeface="Times New Roman" pitchFamily="18" charset="0"/>
            </a:endParaRPr>
          </a:p>
        </p:txBody>
      </p:sp>
    </p:spTree>
    <p:extLst>
      <p:ext uri="{BB962C8B-B14F-4D97-AF65-F5344CB8AC3E}">
        <p14:creationId xmlns:p14="http://schemas.microsoft.com/office/powerpoint/2010/main" val="92454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animEffect transition="in" filter="blinds(horizontal)">
                                      <p:cBhvr>
                                        <p:cTn id="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7.5 </a:t>
            </a:r>
            <a:r>
              <a:rPr lang="en-US" altLang="en-US" sz="3600" b="0" dirty="0" err="1">
                <a:solidFill>
                  <a:srgbClr val="B60000"/>
                </a:solidFill>
                <a:cs typeface="Times New Roman" pitchFamily="18" charset="0"/>
              </a:rPr>
              <a:t>Objetivos</a:t>
            </a:r>
            <a:r>
              <a:rPr lang="en-US" altLang="en-US" sz="3600" b="0" dirty="0">
                <a:solidFill>
                  <a:srgbClr val="B60000"/>
                </a:solidFill>
                <a:cs typeface="Times New Roman" pitchFamily="18" charset="0"/>
              </a:rPr>
              <a:t>:</a:t>
            </a:r>
            <a:endParaRPr lang="en-US" sz="3600" b="0" dirty="0">
              <a:solidFill>
                <a:srgbClr val="B60000"/>
              </a:solidFill>
            </a:endParaRPr>
          </a:p>
        </p:txBody>
      </p:sp>
      <p:sp>
        <p:nvSpPr>
          <p:cNvPr id="8" name="Content Placeholder 2"/>
          <p:cNvSpPr>
            <a:spLocks noGrp="1"/>
          </p:cNvSpPr>
          <p:nvPr>
            <p:ph idx="1"/>
          </p:nvPr>
        </p:nvSpPr>
        <p:spPr>
          <a:xfrm>
            <a:off x="457200" y="1295400"/>
            <a:ext cx="8229600" cy="5334000"/>
          </a:xfrm>
        </p:spPr>
        <p:txBody>
          <a:bodyPr/>
          <a:lstStyle/>
          <a:p>
            <a:pPr marL="640080" indent="-640080">
              <a:spcBef>
                <a:spcPts val="600"/>
              </a:spcBef>
              <a:buFont typeface="+mj-lt"/>
              <a:buAutoNum type="arabicPeriod" startAt="20"/>
              <a:defRPr/>
            </a:pPr>
            <a:r>
              <a:rPr lang="en-US" altLang="en-US" sz="2800" dirty="0" err="1">
                <a:cs typeface="Times New Roman" pitchFamily="18" charset="0"/>
              </a:rPr>
              <a:t>Compara</a:t>
            </a:r>
            <a:r>
              <a:rPr lang="en-US" altLang="en-US" sz="2800" dirty="0">
                <a:cs typeface="Times New Roman" pitchFamily="18" charset="0"/>
              </a:rPr>
              <a:t> y </a:t>
            </a:r>
            <a:r>
              <a:rPr lang="en-US" altLang="en-US" sz="2800" dirty="0" err="1">
                <a:cs typeface="Times New Roman" pitchFamily="18" charset="0"/>
              </a:rPr>
              <a:t>contrasta</a:t>
            </a:r>
            <a:r>
              <a:rPr lang="en-US" altLang="en-US" sz="2800" dirty="0">
                <a:cs typeface="Times New Roman" pitchFamily="18" charset="0"/>
              </a:rPr>
              <a:t> las 5 zonas de la </a:t>
            </a:r>
            <a:r>
              <a:rPr lang="en-US" altLang="en-US" sz="2800" dirty="0" err="1">
                <a:cs typeface="Times New Roman" pitchFamily="18" charset="0"/>
              </a:rPr>
              <a:t>placa</a:t>
            </a:r>
            <a:r>
              <a:rPr lang="en-US" altLang="en-US" sz="2800" dirty="0">
                <a:cs typeface="Times New Roman" pitchFamily="18" charset="0"/>
              </a:rPr>
              <a:t> </a:t>
            </a:r>
            <a:r>
              <a:rPr lang="en-US" altLang="en-US" sz="2800" dirty="0" err="1">
                <a:cs typeface="Times New Roman" pitchFamily="18" charset="0"/>
              </a:rPr>
              <a:t>epifisial</a:t>
            </a:r>
            <a:r>
              <a:rPr lang="en-US" altLang="en-US" sz="2800" dirty="0">
                <a:cs typeface="Times New Roman" pitchFamily="18" charset="0"/>
              </a:rPr>
              <a:t> y describe </a:t>
            </a:r>
            <a:r>
              <a:rPr lang="en-US" altLang="en-US" sz="2800" dirty="0" err="1">
                <a:cs typeface="Times New Roman" pitchFamily="18" charset="0"/>
              </a:rPr>
              <a:t>como</a:t>
            </a:r>
            <a:r>
              <a:rPr lang="en-US" altLang="en-US" sz="2800" dirty="0">
                <a:cs typeface="Times New Roman" pitchFamily="18" charset="0"/>
              </a:rPr>
              <a:t> </a:t>
            </a:r>
            <a:r>
              <a:rPr lang="en-US" altLang="en-US" sz="2800" dirty="0" err="1">
                <a:cs typeface="Times New Roman" pitchFamily="18" charset="0"/>
              </a:rPr>
              <a:t>ocurre</a:t>
            </a:r>
            <a:r>
              <a:rPr lang="en-US" altLang="en-US" sz="2800" dirty="0">
                <a:cs typeface="Times New Roman" pitchFamily="18" charset="0"/>
              </a:rPr>
              <a:t> el </a:t>
            </a:r>
            <a:r>
              <a:rPr lang="en-US" altLang="en-US" sz="2800" dirty="0" err="1">
                <a:cs typeface="Times New Roman" pitchFamily="18" charset="0"/>
              </a:rPr>
              <a:t>crecimiento</a:t>
            </a:r>
            <a:r>
              <a:rPr lang="en-US" altLang="en-US" sz="2800" dirty="0">
                <a:cs typeface="Times New Roman" pitchFamily="18" charset="0"/>
              </a:rPr>
              <a:t>. </a:t>
            </a:r>
          </a:p>
          <a:p>
            <a:pPr marL="640080" indent="-640080">
              <a:spcBef>
                <a:spcPts val="600"/>
              </a:spcBef>
              <a:buFont typeface="+mj-lt"/>
              <a:buAutoNum type="arabicPeriod" startAt="20"/>
              <a:defRPr/>
            </a:pPr>
            <a:r>
              <a:rPr lang="en-US" altLang="en-US" sz="2800" dirty="0">
                <a:cs typeface="Times New Roman" pitchFamily="18" charset="0"/>
              </a:rPr>
              <a:t>Describe </a:t>
            </a:r>
            <a:r>
              <a:rPr lang="en-US" altLang="en-US" sz="2800" dirty="0" err="1">
                <a:cs typeface="Times New Roman" pitchFamily="18" charset="0"/>
              </a:rPr>
              <a:t>crecimiento</a:t>
            </a:r>
            <a:r>
              <a:rPr lang="en-US" altLang="en-US" sz="2800" dirty="0">
                <a:cs typeface="Times New Roman" pitchFamily="18" charset="0"/>
              </a:rPr>
              <a:t> </a:t>
            </a:r>
            <a:r>
              <a:rPr lang="en-US" altLang="en-US" sz="2800" dirty="0" err="1">
                <a:cs typeface="Times New Roman" pitchFamily="18" charset="0"/>
              </a:rPr>
              <a:t>aposicional</a:t>
            </a:r>
            <a:endParaRPr lang="en-US" altLang="en-US" sz="2800" dirty="0">
              <a:cs typeface="Times New Roman" pitchFamily="18" charset="0"/>
            </a:endParaRPr>
          </a:p>
          <a:p>
            <a:pPr marL="640080" indent="-640080">
              <a:spcBef>
                <a:spcPts val="600"/>
              </a:spcBef>
              <a:buFont typeface="+mj-lt"/>
              <a:buAutoNum type="arabicPeriod" startAt="20"/>
              <a:defRPr/>
            </a:pPr>
            <a:r>
              <a:rPr lang="en-US" altLang="en-US" sz="2800" dirty="0" err="1">
                <a:cs typeface="Times New Roman" pitchFamily="18" charset="0"/>
              </a:rPr>
              <a:t>Defininir</a:t>
            </a:r>
            <a:r>
              <a:rPr lang="en-US" altLang="en-US" sz="2800" dirty="0">
                <a:cs typeface="Times New Roman" pitchFamily="18" charset="0"/>
              </a:rPr>
              <a:t> </a:t>
            </a:r>
            <a:r>
              <a:rPr lang="en-US" altLang="en-US" sz="2800" dirty="0" err="1">
                <a:cs typeface="Times New Roman" pitchFamily="18" charset="0"/>
              </a:rPr>
              <a:t>remodelación</a:t>
            </a:r>
            <a:r>
              <a:rPr lang="en-US" altLang="en-US" sz="2800" dirty="0">
                <a:cs typeface="Times New Roman" pitchFamily="18" charset="0"/>
              </a:rPr>
              <a:t> </a:t>
            </a:r>
            <a:r>
              <a:rPr lang="en-US" altLang="en-US" sz="2800" dirty="0" err="1">
                <a:cs typeface="Times New Roman" pitchFamily="18" charset="0"/>
              </a:rPr>
              <a:t>ósea</a:t>
            </a:r>
            <a:r>
              <a:rPr lang="en-US" altLang="en-US" sz="2800" dirty="0">
                <a:cs typeface="Times New Roman" pitchFamily="18" charset="0"/>
              </a:rPr>
              <a:t> y describe </a:t>
            </a:r>
            <a:r>
              <a:rPr lang="en-US" altLang="en-US" sz="2800" dirty="0" err="1">
                <a:cs typeface="Times New Roman" pitchFamily="18" charset="0"/>
              </a:rPr>
              <a:t>ejemplos</a:t>
            </a:r>
            <a:endParaRPr lang="en-US" altLang="en-US" sz="2800" dirty="0">
              <a:cs typeface="Times New Roman" pitchFamily="18" charset="0"/>
            </a:endParaRPr>
          </a:p>
          <a:p>
            <a:pPr marL="640080" indent="-640080">
              <a:spcBef>
                <a:spcPts val="600"/>
              </a:spcBef>
              <a:buFont typeface="+mj-lt"/>
              <a:buAutoNum type="arabicPeriod" startAt="20"/>
              <a:defRPr/>
            </a:pPr>
            <a:r>
              <a:rPr lang="en-US" altLang="en-US" sz="2800" dirty="0" err="1">
                <a:cs typeface="Times New Roman" pitchFamily="18" charset="0"/>
              </a:rPr>
              <a:t>Idnetificar</a:t>
            </a:r>
            <a:r>
              <a:rPr lang="en-US" altLang="en-US" sz="2800" dirty="0">
                <a:cs typeface="Times New Roman" pitchFamily="18" charset="0"/>
              </a:rPr>
              <a:t> las </a:t>
            </a:r>
            <a:r>
              <a:rPr lang="en-US" altLang="en-US" sz="2800" dirty="0" err="1">
                <a:cs typeface="Times New Roman" pitchFamily="18" charset="0"/>
              </a:rPr>
              <a:t>hormonas</a:t>
            </a:r>
            <a:r>
              <a:rPr lang="en-US" altLang="en-US" sz="2800" dirty="0">
                <a:cs typeface="Times New Roman" pitchFamily="18" charset="0"/>
              </a:rPr>
              <a:t> que </a:t>
            </a:r>
            <a:r>
              <a:rPr lang="en-US" altLang="en-US" sz="2800" dirty="0" err="1">
                <a:cs typeface="Times New Roman" pitchFamily="18" charset="0"/>
              </a:rPr>
              <a:t>influyen</a:t>
            </a:r>
            <a:r>
              <a:rPr lang="en-US" altLang="en-US" sz="2800" dirty="0">
                <a:cs typeface="Times New Roman" pitchFamily="18" charset="0"/>
              </a:rPr>
              <a:t> </a:t>
            </a:r>
            <a:r>
              <a:rPr lang="en-US" altLang="en-US" sz="2800" dirty="0" err="1">
                <a:cs typeface="Times New Roman" pitchFamily="18" charset="0"/>
              </a:rPr>
              <a:t>en</a:t>
            </a:r>
            <a:r>
              <a:rPr lang="en-US" altLang="en-US" sz="2800" dirty="0">
                <a:cs typeface="Times New Roman" pitchFamily="18" charset="0"/>
              </a:rPr>
              <a:t> el </a:t>
            </a:r>
            <a:r>
              <a:rPr lang="en-US" altLang="en-US" sz="2800" dirty="0" err="1">
                <a:cs typeface="Times New Roman" pitchFamily="18" charset="0"/>
              </a:rPr>
              <a:t>crecimiento</a:t>
            </a:r>
            <a:r>
              <a:rPr lang="en-US" altLang="en-US" sz="2800" dirty="0">
                <a:cs typeface="Times New Roman" pitchFamily="18" charset="0"/>
              </a:rPr>
              <a:t> y la </a:t>
            </a:r>
            <a:r>
              <a:rPr lang="en-US" altLang="en-US" sz="2800" dirty="0" err="1">
                <a:cs typeface="Times New Roman" pitchFamily="18" charset="0"/>
              </a:rPr>
              <a:t>remodelación</a:t>
            </a:r>
            <a:r>
              <a:rPr lang="en-US" altLang="en-US" sz="2800" dirty="0">
                <a:cs typeface="Times New Roman" pitchFamily="18" charset="0"/>
              </a:rPr>
              <a:t> </a:t>
            </a:r>
            <a:r>
              <a:rPr lang="en-US" altLang="en-US" sz="2800" dirty="0" err="1">
                <a:cs typeface="Times New Roman" pitchFamily="18" charset="0"/>
              </a:rPr>
              <a:t>ósea</a:t>
            </a:r>
            <a:r>
              <a:rPr lang="en-US" altLang="en-US" sz="2800" dirty="0">
                <a:cs typeface="Times New Roman" pitchFamily="18" charset="0"/>
              </a:rPr>
              <a:t> y </a:t>
            </a:r>
            <a:r>
              <a:rPr lang="en-US" altLang="en-US" sz="2800" dirty="0" err="1">
                <a:cs typeface="Times New Roman" pitchFamily="18" charset="0"/>
              </a:rPr>
              <a:t>su</a:t>
            </a:r>
            <a:r>
              <a:rPr lang="en-US" altLang="en-US" sz="2800" dirty="0">
                <a:cs typeface="Times New Roman" pitchFamily="18" charset="0"/>
              </a:rPr>
              <a:t> </a:t>
            </a:r>
            <a:r>
              <a:rPr lang="en-US" altLang="en-US" sz="2800" dirty="0" err="1">
                <a:cs typeface="Times New Roman" pitchFamily="18" charset="0"/>
              </a:rPr>
              <a:t>fisiología</a:t>
            </a:r>
            <a:r>
              <a:rPr lang="en-US" altLang="en-US" sz="2800" dirty="0">
                <a:cs typeface="Times New Roman" pitchFamily="18" charset="0"/>
              </a:rPr>
              <a:t>.</a:t>
            </a:r>
          </a:p>
        </p:txBody>
      </p:sp>
    </p:spTree>
    <p:extLst>
      <p:ext uri="{BB962C8B-B14F-4D97-AF65-F5344CB8AC3E}">
        <p14:creationId xmlns:p14="http://schemas.microsoft.com/office/powerpoint/2010/main" val="2593413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7.5a </a:t>
            </a:r>
            <a:r>
              <a:rPr lang="en-US" dirty="0" err="1"/>
              <a:t>Crecimiento</a:t>
            </a:r>
            <a:r>
              <a:rPr lang="en-US" dirty="0"/>
              <a:t> óseo</a:t>
            </a:r>
            <a:r>
              <a:rPr lang="en-US" sz="1500" dirty="0"/>
              <a:t>1</a:t>
            </a:r>
          </a:p>
        </p:txBody>
      </p:sp>
      <p:sp>
        <p:nvSpPr>
          <p:cNvPr id="8" name="Content Placeholder 2"/>
          <p:cNvSpPr>
            <a:spLocks noGrp="1"/>
          </p:cNvSpPr>
          <p:nvPr>
            <p:ph idx="1"/>
          </p:nvPr>
        </p:nvSpPr>
        <p:spPr>
          <a:xfrm>
            <a:off x="0" y="914400"/>
            <a:ext cx="5791200" cy="5257800"/>
          </a:xfrm>
        </p:spPr>
        <p:txBody>
          <a:bodyPr/>
          <a:lstStyle/>
          <a:p>
            <a:pPr>
              <a:defRPr/>
            </a:pPr>
            <a:r>
              <a:rPr lang="en-US" b="1" dirty="0" err="1">
                <a:cs typeface="Times New Roman" pitchFamily="18" charset="0"/>
              </a:rPr>
              <a:t>Crecimiento</a:t>
            </a:r>
            <a:r>
              <a:rPr lang="en-US" b="1" dirty="0">
                <a:cs typeface="Times New Roman" pitchFamily="18" charset="0"/>
              </a:rPr>
              <a:t> </a:t>
            </a:r>
            <a:r>
              <a:rPr lang="en-US" b="1" dirty="0" err="1">
                <a:cs typeface="Times New Roman" pitchFamily="18" charset="0"/>
              </a:rPr>
              <a:t>intersticial</a:t>
            </a:r>
            <a:endParaRPr lang="en-US" b="1" dirty="0">
              <a:cs typeface="Times New Roman" pitchFamily="18" charset="0"/>
            </a:endParaRPr>
          </a:p>
          <a:p>
            <a:pPr lvl="1">
              <a:defRPr/>
            </a:pPr>
            <a:r>
              <a:rPr lang="en-US" dirty="0">
                <a:cs typeface="Times New Roman" pitchFamily="18" charset="0"/>
              </a:rPr>
              <a:t>Por el </a:t>
            </a:r>
            <a:r>
              <a:rPr lang="en-US" dirty="0" err="1">
                <a:cs typeface="Times New Roman" pitchFamily="18" charset="0"/>
              </a:rPr>
              <a:t>crecimiento</a:t>
            </a:r>
            <a:r>
              <a:rPr lang="en-US" dirty="0">
                <a:cs typeface="Times New Roman" pitchFamily="18" charset="0"/>
              </a:rPr>
              <a:t> del </a:t>
            </a:r>
            <a:r>
              <a:rPr lang="en-US" dirty="0" err="1">
                <a:cs typeface="Times New Roman" pitchFamily="18" charset="0"/>
              </a:rPr>
              <a:t>cartílago</a:t>
            </a:r>
            <a:r>
              <a:rPr lang="en-US" dirty="0">
                <a:cs typeface="Times New Roman" pitchFamily="18" charset="0"/>
              </a:rPr>
              <a:t> dentro de la </a:t>
            </a:r>
            <a:r>
              <a:rPr lang="en-US" dirty="0" err="1">
                <a:cs typeface="Times New Roman" pitchFamily="18" charset="0"/>
              </a:rPr>
              <a:t>placa</a:t>
            </a:r>
            <a:r>
              <a:rPr lang="en-US" dirty="0">
                <a:cs typeface="Times New Roman" pitchFamily="18" charset="0"/>
              </a:rPr>
              <a:t> </a:t>
            </a:r>
            <a:r>
              <a:rPr lang="en-US" dirty="0" err="1">
                <a:cs typeface="Times New Roman" pitchFamily="18" charset="0"/>
              </a:rPr>
              <a:t>epifisial</a:t>
            </a:r>
            <a:endParaRPr lang="en-US" dirty="0">
              <a:cs typeface="Times New Roman" pitchFamily="18" charset="0"/>
            </a:endParaRPr>
          </a:p>
          <a:p>
            <a:pPr>
              <a:defRPr/>
            </a:pPr>
            <a:r>
              <a:rPr lang="en-US" dirty="0">
                <a:cs typeface="Times New Roman" pitchFamily="18" charset="0"/>
              </a:rPr>
              <a:t>5 Zonas de la </a:t>
            </a:r>
            <a:r>
              <a:rPr lang="en-US" dirty="0" err="1">
                <a:cs typeface="Times New Roman" pitchFamily="18" charset="0"/>
              </a:rPr>
              <a:t>placa</a:t>
            </a:r>
            <a:r>
              <a:rPr lang="en-US" dirty="0">
                <a:cs typeface="Times New Roman" pitchFamily="18" charset="0"/>
              </a:rPr>
              <a:t> </a:t>
            </a:r>
            <a:r>
              <a:rPr lang="en-US" dirty="0" err="1">
                <a:cs typeface="Times New Roman" pitchFamily="18" charset="0"/>
              </a:rPr>
              <a:t>epifisial</a:t>
            </a:r>
            <a:endParaRPr lang="en-US" dirty="0">
              <a:cs typeface="Times New Roman" pitchFamily="18" charset="0"/>
            </a:endParaRPr>
          </a:p>
          <a:p>
            <a:pPr marL="457200" indent="-457200">
              <a:buFont typeface="+mj-lt"/>
              <a:buAutoNum type="arabicPeriod"/>
              <a:defRPr/>
            </a:pPr>
            <a:r>
              <a:rPr lang="en-US" sz="2400" b="1" dirty="0">
                <a:cs typeface="Times New Roman" pitchFamily="18" charset="0"/>
              </a:rPr>
              <a:t>Zona de </a:t>
            </a:r>
            <a:r>
              <a:rPr lang="en-US" sz="2400" b="1" dirty="0" err="1">
                <a:cs typeface="Times New Roman" pitchFamily="18" charset="0"/>
              </a:rPr>
              <a:t>cartílago</a:t>
            </a:r>
            <a:r>
              <a:rPr lang="en-US" sz="2400" b="1" dirty="0">
                <a:cs typeface="Times New Roman" pitchFamily="18" charset="0"/>
              </a:rPr>
              <a:t> </a:t>
            </a:r>
            <a:r>
              <a:rPr lang="en-US" sz="2400" b="1" dirty="0" err="1">
                <a:cs typeface="Times New Roman" pitchFamily="18" charset="0"/>
              </a:rPr>
              <a:t>en</a:t>
            </a:r>
            <a:r>
              <a:rPr lang="en-US" sz="2400" b="1" dirty="0">
                <a:cs typeface="Times New Roman" pitchFamily="18" charset="0"/>
              </a:rPr>
              <a:t> </a:t>
            </a:r>
            <a:r>
              <a:rPr lang="en-US" sz="2400" b="1" dirty="0" err="1">
                <a:cs typeface="Times New Roman" pitchFamily="18" charset="0"/>
              </a:rPr>
              <a:t>descanso</a:t>
            </a:r>
            <a:endParaRPr lang="en-US" sz="2400" b="1" dirty="0">
              <a:cs typeface="Times New Roman" pitchFamily="18" charset="0"/>
            </a:endParaRPr>
          </a:p>
          <a:p>
            <a:pPr lvl="2">
              <a:defRPr/>
            </a:pPr>
            <a:r>
              <a:rPr lang="en-US" dirty="0" err="1">
                <a:cs typeface="Times New Roman" pitchFamily="18" charset="0"/>
              </a:rPr>
              <a:t>Cercana</a:t>
            </a:r>
            <a:r>
              <a:rPr lang="en-US" dirty="0">
                <a:cs typeface="Times New Roman" pitchFamily="18" charset="0"/>
              </a:rPr>
              <a:t> a la </a:t>
            </a:r>
            <a:r>
              <a:rPr lang="en-US" dirty="0" err="1">
                <a:cs typeface="Times New Roman" pitchFamily="18" charset="0"/>
              </a:rPr>
              <a:t>epífisis</a:t>
            </a:r>
            <a:endParaRPr lang="en-US" dirty="0">
              <a:cs typeface="Times New Roman" pitchFamily="18" charset="0"/>
            </a:endParaRPr>
          </a:p>
          <a:p>
            <a:pPr lvl="2">
              <a:defRPr/>
            </a:pPr>
            <a:r>
              <a:rPr lang="en-US" dirty="0" err="1">
                <a:cs typeface="Times New Roman" pitchFamily="18" charset="0"/>
              </a:rPr>
              <a:t>Controcitos</a:t>
            </a:r>
            <a:r>
              <a:rPr lang="en-US" dirty="0">
                <a:cs typeface="Times New Roman" pitchFamily="18" charset="0"/>
              </a:rPr>
              <a:t> </a:t>
            </a:r>
            <a:r>
              <a:rPr lang="en-US" dirty="0" err="1">
                <a:cs typeface="Times New Roman" pitchFamily="18" charset="0"/>
              </a:rPr>
              <a:t>pequeños</a:t>
            </a:r>
            <a:r>
              <a:rPr lang="en-US" dirty="0">
                <a:cs typeface="Times New Roman" pitchFamily="18" charset="0"/>
              </a:rPr>
              <a:t> </a:t>
            </a:r>
            <a:r>
              <a:rPr lang="en-US" dirty="0" err="1">
                <a:cs typeface="Times New Roman" pitchFamily="18" charset="0"/>
              </a:rPr>
              <a:t>en</a:t>
            </a:r>
            <a:r>
              <a:rPr lang="en-US" dirty="0">
                <a:cs typeface="Times New Roman" pitchFamily="18" charset="0"/>
              </a:rPr>
              <a:t> la </a:t>
            </a:r>
            <a:r>
              <a:rPr lang="en-US" dirty="0" err="1">
                <a:cs typeface="Times New Roman" pitchFamily="18" charset="0"/>
              </a:rPr>
              <a:t>matriz</a:t>
            </a:r>
            <a:endParaRPr lang="en-US" dirty="0">
              <a:cs typeface="Times New Roman" pitchFamily="18" charset="0"/>
            </a:endParaRPr>
          </a:p>
          <a:p>
            <a:pPr lvl="2">
              <a:defRPr/>
            </a:pPr>
            <a:r>
              <a:rPr lang="en-US" dirty="0" err="1">
                <a:cs typeface="Times New Roman" pitchFamily="18" charset="0"/>
              </a:rPr>
              <a:t>Asegura</a:t>
            </a:r>
            <a:r>
              <a:rPr lang="en-US" dirty="0">
                <a:cs typeface="Times New Roman" pitchFamily="18" charset="0"/>
              </a:rPr>
              <a:t> </a:t>
            </a:r>
            <a:r>
              <a:rPr lang="en-US" dirty="0" err="1">
                <a:cs typeface="Times New Roman" pitchFamily="18" charset="0"/>
              </a:rPr>
              <a:t>epifisis</a:t>
            </a:r>
            <a:r>
              <a:rPr lang="en-US" dirty="0">
                <a:cs typeface="Times New Roman" pitchFamily="18" charset="0"/>
              </a:rPr>
              <a:t> a la </a:t>
            </a:r>
            <a:r>
              <a:rPr lang="en-US" dirty="0" err="1">
                <a:cs typeface="Times New Roman" pitchFamily="18" charset="0"/>
              </a:rPr>
              <a:t>placa</a:t>
            </a:r>
            <a:r>
              <a:rPr lang="en-US" dirty="0">
                <a:cs typeface="Times New Roman" pitchFamily="18" charset="0"/>
              </a:rPr>
              <a:t> </a:t>
            </a:r>
            <a:r>
              <a:rPr lang="en-US" dirty="0" err="1">
                <a:cs typeface="Times New Roman" pitchFamily="18" charset="0"/>
              </a:rPr>
              <a:t>epifisial</a:t>
            </a:r>
            <a:endParaRPr lang="en-US" dirty="0">
              <a:cs typeface="Times New Roman" pitchFamily="18" charset="0"/>
            </a:endParaRPr>
          </a:p>
          <a:p>
            <a:pPr lvl="2">
              <a:defRPr/>
            </a:pPr>
            <a:r>
              <a:rPr lang="en-US" dirty="0" err="1">
                <a:cs typeface="Times New Roman" pitchFamily="18" charset="0"/>
              </a:rPr>
              <a:t>Aspecto</a:t>
            </a:r>
            <a:r>
              <a:rPr lang="en-US" dirty="0">
                <a:cs typeface="Times New Roman" pitchFamily="18" charset="0"/>
              </a:rPr>
              <a:t> de </a:t>
            </a:r>
            <a:r>
              <a:rPr lang="en-US" dirty="0" err="1">
                <a:cs typeface="Times New Roman" pitchFamily="18" charset="0"/>
              </a:rPr>
              <a:t>cartilago</a:t>
            </a:r>
            <a:r>
              <a:rPr lang="en-US" dirty="0">
                <a:cs typeface="Times New Roman" pitchFamily="18" charset="0"/>
              </a:rPr>
              <a:t> </a:t>
            </a:r>
            <a:r>
              <a:rPr lang="en-US" dirty="0" err="1">
                <a:cs typeface="Times New Roman" pitchFamily="18" charset="0"/>
              </a:rPr>
              <a:t>hialino</a:t>
            </a:r>
            <a:endParaRPr lang="en-US" dirty="0">
              <a:cs typeface="Times New Roman" pitchFamily="18" charset="0"/>
            </a:endParaRPr>
          </a:p>
        </p:txBody>
      </p:sp>
      <p:pic>
        <p:nvPicPr>
          <p:cNvPr id="4" name="Picture 2" descr="The epiphyseal plate contains five distinct zones. Zones 1–4 are cartilage, and zone 5 is bone.">
            <a:extLst>
              <a:ext uri="{FF2B5EF4-FFF2-40B4-BE49-F238E27FC236}">
                <a16:creationId xmlns:a16="http://schemas.microsoft.com/office/drawing/2014/main" id="{92660136-FFD3-EA40-8DAC-E3D8458FE112}"/>
              </a:ext>
            </a:extLst>
          </p:cNvPr>
          <p:cNvPicPr>
            <a:picLocks noChangeAspect="1" noChangeArrowheads="1"/>
          </p:cNvPicPr>
          <p:nvPr/>
        </p:nvPicPr>
        <p:blipFill rotWithShape="1">
          <a:blip r:embed="rId2"/>
          <a:srcRect b="1980"/>
          <a:stretch/>
        </p:blipFill>
        <p:spPr bwMode="auto">
          <a:xfrm>
            <a:off x="5105400" y="1188720"/>
            <a:ext cx="400722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8979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nterstitial growth of cartilage occurs from within. A chondrocyte undergoes mitosis and the resulting cells produce new matrix.">
            <a:extLst>
              <a:ext uri="{FF2B5EF4-FFF2-40B4-BE49-F238E27FC236}">
                <a16:creationId xmlns:a16="http://schemas.microsoft.com/office/drawing/2014/main" id="{3D944FAB-EC62-CF4B-8F32-0BA84B0C1C7A}"/>
              </a:ext>
            </a:extLst>
          </p:cNvPr>
          <p:cNvPicPr>
            <a:picLocks noChangeAspect="1" noChangeArrowheads="1"/>
          </p:cNvPicPr>
          <p:nvPr/>
        </p:nvPicPr>
        <p:blipFill rotWithShape="1">
          <a:blip r:embed="rId2"/>
          <a:srcRect b="1089"/>
          <a:stretch/>
        </p:blipFill>
        <p:spPr bwMode="auto">
          <a:xfrm>
            <a:off x="6136667" y="990600"/>
            <a:ext cx="3007333" cy="5608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p:txBody>
          <a:bodyPr/>
          <a:lstStyle/>
          <a:p>
            <a:r>
              <a:rPr lang="en-US" dirty="0"/>
              <a:t>7.3 </a:t>
            </a:r>
            <a:r>
              <a:rPr lang="en-US" dirty="0" err="1"/>
              <a:t>Crecimiento</a:t>
            </a:r>
            <a:r>
              <a:rPr lang="en-US" dirty="0"/>
              <a:t> de </a:t>
            </a:r>
            <a:r>
              <a:rPr lang="en-US" dirty="0" err="1"/>
              <a:t>Cartilago</a:t>
            </a:r>
            <a:endParaRPr lang="en-US" sz="1500" dirty="0"/>
          </a:p>
        </p:txBody>
      </p:sp>
      <p:sp>
        <p:nvSpPr>
          <p:cNvPr id="8" name="Content Placeholder 2"/>
          <p:cNvSpPr>
            <a:spLocks noGrp="1"/>
          </p:cNvSpPr>
          <p:nvPr>
            <p:ph idx="1"/>
          </p:nvPr>
        </p:nvSpPr>
        <p:spPr>
          <a:xfrm>
            <a:off x="95315" y="1306286"/>
            <a:ext cx="6207515" cy="5303520"/>
          </a:xfrm>
        </p:spPr>
        <p:txBody>
          <a:bodyPr/>
          <a:lstStyle/>
          <a:p>
            <a:pPr lvl="1" indent="-344488"/>
            <a:r>
              <a:rPr lang="en-US" altLang="en-US" dirty="0" err="1">
                <a:cs typeface="Times New Roman" pitchFamily="18" charset="0"/>
              </a:rPr>
              <a:t>Comienza</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el </a:t>
            </a:r>
            <a:r>
              <a:rPr lang="en-US" altLang="en-US" dirty="0" err="1">
                <a:cs typeface="Times New Roman" pitchFamily="18" charset="0"/>
              </a:rPr>
              <a:t>desarrolo</a:t>
            </a:r>
            <a:r>
              <a:rPr lang="en-US" altLang="en-US" dirty="0">
                <a:cs typeface="Times New Roman" pitchFamily="18" charset="0"/>
              </a:rPr>
              <a:t> </a:t>
            </a:r>
            <a:r>
              <a:rPr lang="en-US" altLang="en-US" dirty="0" err="1">
                <a:cs typeface="Times New Roman" pitchFamily="18" charset="0"/>
              </a:rPr>
              <a:t>embrionario</a:t>
            </a:r>
            <a:endParaRPr lang="en-US" altLang="en-US" dirty="0">
              <a:cs typeface="Times New Roman" pitchFamily="18" charset="0"/>
            </a:endParaRPr>
          </a:p>
          <a:p>
            <a:pPr lvl="1" indent="-344488"/>
            <a:r>
              <a:rPr lang="en-US" altLang="en-US" b="1" dirty="0" err="1">
                <a:cs typeface="Times New Roman" pitchFamily="18" charset="0"/>
              </a:rPr>
              <a:t>intersticial</a:t>
            </a:r>
            <a:r>
              <a:rPr lang="en-US" altLang="en-US" b="1" dirty="0">
                <a:cs typeface="Times New Roman" pitchFamily="18" charset="0"/>
              </a:rPr>
              <a:t> –</a:t>
            </a:r>
            <a:r>
              <a:rPr lang="en-US" altLang="en-US" b="1" dirty="0" err="1">
                <a:cs typeface="Times New Roman" pitchFamily="18" charset="0"/>
              </a:rPr>
              <a:t>crecimiento</a:t>
            </a:r>
            <a:r>
              <a:rPr lang="en-US" altLang="en-US" b="1" dirty="0">
                <a:cs typeface="Times New Roman" pitchFamily="18" charset="0"/>
              </a:rPr>
              <a:t> a lo largo</a:t>
            </a:r>
          </a:p>
          <a:p>
            <a:pPr lvl="2" indent="-344488"/>
            <a:r>
              <a:rPr lang="en-US" altLang="en-US" dirty="0" err="1">
                <a:cs typeface="Times New Roman" pitchFamily="18" charset="0"/>
              </a:rPr>
              <a:t>Ocurre</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las </a:t>
            </a:r>
            <a:r>
              <a:rPr lang="en-US" altLang="en-US" dirty="0" err="1">
                <a:cs typeface="Times New Roman" pitchFamily="18" charset="0"/>
              </a:rPr>
              <a:t>regiones</a:t>
            </a:r>
            <a:r>
              <a:rPr lang="en-US" altLang="en-US" dirty="0">
                <a:cs typeface="Times New Roman" pitchFamily="18" charset="0"/>
              </a:rPr>
              <a:t> </a:t>
            </a:r>
            <a:r>
              <a:rPr lang="en-US" altLang="en-US" dirty="0" err="1">
                <a:cs typeface="Times New Roman" pitchFamily="18" charset="0"/>
              </a:rPr>
              <a:t>internas</a:t>
            </a:r>
            <a:r>
              <a:rPr lang="en-US" altLang="en-US" dirty="0">
                <a:cs typeface="Times New Roman" pitchFamily="18" charset="0"/>
              </a:rPr>
              <a:t> del </a:t>
            </a:r>
            <a:r>
              <a:rPr lang="en-US" altLang="en-US" dirty="0" err="1">
                <a:cs typeface="Times New Roman" pitchFamily="18" charset="0"/>
              </a:rPr>
              <a:t>cartílago</a:t>
            </a:r>
            <a:endParaRPr lang="en-US" altLang="en-US" dirty="0">
              <a:cs typeface="Times New Roman" pitchFamily="18" charset="0"/>
            </a:endParaRPr>
          </a:p>
          <a:p>
            <a:pPr lvl="1" indent="-344488"/>
            <a:r>
              <a:rPr lang="en-US" altLang="en-US" b="1" dirty="0" err="1">
                <a:cs typeface="Times New Roman" pitchFamily="18" charset="0"/>
              </a:rPr>
              <a:t>apposicional</a:t>
            </a:r>
            <a:r>
              <a:rPr lang="en-US" altLang="en-US" b="1" dirty="0">
                <a:cs typeface="Times New Roman" pitchFamily="18" charset="0"/>
              </a:rPr>
              <a:t> – </a:t>
            </a:r>
            <a:r>
              <a:rPr lang="en-US" altLang="en-US" b="1" dirty="0" err="1">
                <a:cs typeface="Times New Roman" pitchFamily="18" charset="0"/>
              </a:rPr>
              <a:t>crecimiento</a:t>
            </a:r>
            <a:r>
              <a:rPr lang="en-US" altLang="en-US" b="1" dirty="0">
                <a:cs typeface="Times New Roman" pitchFamily="18" charset="0"/>
              </a:rPr>
              <a:t> a lo ancho del </a:t>
            </a:r>
            <a:r>
              <a:rPr lang="en-US" altLang="en-US" b="1" dirty="0" err="1">
                <a:cs typeface="Times New Roman" pitchFamily="18" charset="0"/>
              </a:rPr>
              <a:t>hueso</a:t>
            </a:r>
            <a:endParaRPr lang="en-US" altLang="en-US" b="1" dirty="0">
              <a:cs typeface="Times New Roman" pitchFamily="18" charset="0"/>
            </a:endParaRPr>
          </a:p>
          <a:p>
            <a:pPr lvl="2" indent="-344488"/>
            <a:r>
              <a:rPr lang="en-US" altLang="en-US" dirty="0" err="1">
                <a:cs typeface="Times New Roman" pitchFamily="18" charset="0"/>
              </a:rPr>
              <a:t>En</a:t>
            </a:r>
            <a:r>
              <a:rPr lang="en-US" altLang="en-US" dirty="0">
                <a:cs typeface="Times New Roman" pitchFamily="18" charset="0"/>
              </a:rPr>
              <a:t> el </a:t>
            </a:r>
            <a:r>
              <a:rPr lang="en-US" altLang="en-US" dirty="0" err="1">
                <a:cs typeface="Times New Roman" pitchFamily="18" charset="0"/>
              </a:rPr>
              <a:t>borde</a:t>
            </a:r>
            <a:r>
              <a:rPr lang="en-US" altLang="en-US" dirty="0">
                <a:cs typeface="Times New Roman" pitchFamily="18" charset="0"/>
              </a:rPr>
              <a:t> </a:t>
            </a:r>
            <a:r>
              <a:rPr lang="en-US" altLang="en-US" dirty="0" err="1">
                <a:cs typeface="Times New Roman" pitchFamily="18" charset="0"/>
              </a:rPr>
              <a:t>externo</a:t>
            </a:r>
            <a:r>
              <a:rPr lang="en-US" altLang="en-US" dirty="0">
                <a:cs typeface="Times New Roman" pitchFamily="18" charset="0"/>
              </a:rPr>
              <a:t> del </a:t>
            </a:r>
            <a:r>
              <a:rPr lang="en-US" altLang="en-US" dirty="0" err="1">
                <a:cs typeface="Times New Roman" pitchFamily="18" charset="0"/>
              </a:rPr>
              <a:t>cartílago</a:t>
            </a:r>
            <a:endParaRPr lang="en-US" altLang="en-US" dirty="0">
              <a:cs typeface="Times New Roman" pitchFamily="18" charset="0"/>
            </a:endParaRPr>
          </a:p>
        </p:txBody>
      </p:sp>
    </p:spTree>
    <p:extLst>
      <p:ext uri="{BB962C8B-B14F-4D97-AF65-F5344CB8AC3E}">
        <p14:creationId xmlns:p14="http://schemas.microsoft.com/office/powerpoint/2010/main" val="4222079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7.5a </a:t>
            </a:r>
            <a:r>
              <a:rPr lang="en-US" dirty="0" err="1"/>
              <a:t>Crecimiento</a:t>
            </a:r>
            <a:r>
              <a:rPr lang="en-US" dirty="0"/>
              <a:t> óseo</a:t>
            </a:r>
            <a:r>
              <a:rPr lang="en-US" sz="1500" dirty="0"/>
              <a:t>1</a:t>
            </a:r>
          </a:p>
        </p:txBody>
      </p:sp>
      <p:sp>
        <p:nvSpPr>
          <p:cNvPr id="8" name="Content Placeholder 2"/>
          <p:cNvSpPr>
            <a:spLocks noGrp="1"/>
          </p:cNvSpPr>
          <p:nvPr>
            <p:ph idx="1"/>
          </p:nvPr>
        </p:nvSpPr>
        <p:spPr>
          <a:xfrm>
            <a:off x="457200" y="1295400"/>
            <a:ext cx="4800600" cy="5257800"/>
          </a:xfrm>
        </p:spPr>
        <p:txBody>
          <a:bodyPr/>
          <a:lstStyle/>
          <a:p>
            <a:pPr marL="457200" indent="-457200">
              <a:buFont typeface="+mj-lt"/>
              <a:buAutoNum type="arabicPeriod" startAt="2"/>
              <a:defRPr/>
            </a:pPr>
            <a:r>
              <a:rPr lang="en-US" altLang="en-US" sz="2400" b="1" dirty="0" err="1">
                <a:cs typeface="Times New Roman" pitchFamily="18" charset="0"/>
              </a:rPr>
              <a:t>Cartílago</a:t>
            </a:r>
            <a:r>
              <a:rPr lang="en-US" altLang="en-US" sz="2400" b="1" dirty="0">
                <a:cs typeface="Times New Roman" pitchFamily="18" charset="0"/>
              </a:rPr>
              <a:t> </a:t>
            </a:r>
            <a:r>
              <a:rPr lang="en-US" altLang="en-US" sz="2400" b="1" dirty="0" err="1">
                <a:cs typeface="Times New Roman" pitchFamily="18" charset="0"/>
              </a:rPr>
              <a:t>en</a:t>
            </a:r>
            <a:r>
              <a:rPr lang="en-US" altLang="en-US" sz="2400" b="1" dirty="0">
                <a:cs typeface="Times New Roman" pitchFamily="18" charset="0"/>
              </a:rPr>
              <a:t> </a:t>
            </a:r>
            <a:r>
              <a:rPr lang="en-US" altLang="en-US" sz="2400" b="1" dirty="0" err="1">
                <a:cs typeface="Times New Roman" pitchFamily="18" charset="0"/>
              </a:rPr>
              <a:t>proliferación</a:t>
            </a:r>
            <a:endParaRPr lang="en-US" altLang="en-US" sz="2400" b="1" dirty="0">
              <a:cs typeface="Times New Roman" pitchFamily="18" charset="0"/>
            </a:endParaRPr>
          </a:p>
          <a:p>
            <a:pPr marL="457200" lvl="2" indent="-342900">
              <a:buClr>
                <a:srgbClr val="B60000"/>
              </a:buClr>
              <a:defRPr/>
            </a:pPr>
            <a:r>
              <a:rPr lang="en-US" altLang="en-US" dirty="0" err="1">
                <a:cs typeface="Times New Roman" pitchFamily="18" charset="0"/>
              </a:rPr>
              <a:t>Condrocitos</a:t>
            </a:r>
            <a:r>
              <a:rPr lang="en-US" altLang="en-US" dirty="0">
                <a:cs typeface="Times New Roman" pitchFamily="18" charset="0"/>
              </a:rPr>
              <a:t> </a:t>
            </a:r>
            <a:r>
              <a:rPr lang="en-US" altLang="en-US" dirty="0" err="1">
                <a:cs typeface="Times New Roman" pitchFamily="18" charset="0"/>
              </a:rPr>
              <a:t>entran</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mitosis </a:t>
            </a:r>
            <a:r>
              <a:rPr lang="en-US" altLang="en-US" dirty="0" err="1">
                <a:cs typeface="Times New Roman" pitchFamily="18" charset="0"/>
              </a:rPr>
              <a:t>acelerada</a:t>
            </a:r>
            <a:endParaRPr lang="en-US" altLang="en-US" dirty="0">
              <a:cs typeface="Times New Roman" pitchFamily="18" charset="0"/>
            </a:endParaRPr>
          </a:p>
          <a:p>
            <a:pPr marL="457200" lvl="2" indent="-342900">
              <a:buClr>
                <a:srgbClr val="B60000"/>
              </a:buClr>
              <a:defRPr/>
            </a:pP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lagunas</a:t>
            </a:r>
            <a:r>
              <a:rPr lang="en-US" altLang="en-US" dirty="0">
                <a:cs typeface="Times New Roman" pitchFamily="18" charset="0"/>
              </a:rPr>
              <a:t> </a:t>
            </a:r>
            <a:r>
              <a:rPr lang="en-US" altLang="en-US" dirty="0" err="1">
                <a:cs typeface="Times New Roman" pitchFamily="18" charset="0"/>
              </a:rPr>
              <a:t>planas</a:t>
            </a:r>
            <a:endParaRPr lang="en-US" altLang="en-US" dirty="0">
              <a:cs typeface="Times New Roman" pitchFamily="18" charset="0"/>
            </a:endParaRPr>
          </a:p>
          <a:p>
            <a:pPr marL="457200" lvl="2" indent="-342900">
              <a:buClr>
                <a:srgbClr val="B60000"/>
              </a:buClr>
              <a:defRPr/>
            </a:pPr>
            <a:r>
              <a:rPr lang="en-US" altLang="en-US" dirty="0" err="1">
                <a:cs typeface="Times New Roman" pitchFamily="18" charset="0"/>
              </a:rPr>
              <a:t>Alineados</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Columnas</a:t>
            </a:r>
            <a:r>
              <a:rPr lang="en-US" altLang="en-US" dirty="0">
                <a:cs typeface="Times New Roman" pitchFamily="18" charset="0"/>
              </a:rPr>
              <a:t> </a:t>
            </a:r>
            <a:r>
              <a:rPr lang="en-US" altLang="en-US" dirty="0" err="1">
                <a:cs typeface="Times New Roman" pitchFamily="18" charset="0"/>
              </a:rPr>
              <a:t>paralelas</a:t>
            </a:r>
            <a:r>
              <a:rPr lang="en-US" altLang="en-US" dirty="0">
                <a:cs typeface="Times New Roman" pitchFamily="18" charset="0"/>
              </a:rPr>
              <a:t> a </a:t>
            </a:r>
            <a:r>
              <a:rPr lang="en-US" altLang="en-US" dirty="0" err="1">
                <a:cs typeface="Times New Roman" pitchFamily="18" charset="0"/>
              </a:rPr>
              <a:t>diafisis</a:t>
            </a:r>
            <a:r>
              <a:rPr lang="en-US" altLang="en-US" dirty="0">
                <a:cs typeface="Times New Roman" pitchFamily="18" charset="0"/>
              </a:rPr>
              <a:t> </a:t>
            </a:r>
          </a:p>
          <a:p>
            <a:pPr marL="457200" lvl="2" indent="-457200">
              <a:buClr>
                <a:schemeClr val="tx1"/>
              </a:buClr>
              <a:buFont typeface="+mj-lt"/>
              <a:buAutoNum type="arabicPeriod" startAt="3"/>
              <a:defRPr/>
            </a:pPr>
            <a:r>
              <a:rPr lang="en-US" altLang="en-US" b="1" dirty="0">
                <a:cs typeface="Times New Roman" pitchFamily="18" charset="0"/>
              </a:rPr>
              <a:t>Zona </a:t>
            </a:r>
            <a:r>
              <a:rPr lang="en-US" altLang="en-US" b="1" dirty="0" err="1">
                <a:cs typeface="Times New Roman" pitchFamily="18" charset="0"/>
              </a:rPr>
              <a:t>hipertrófica</a:t>
            </a:r>
            <a:endParaRPr lang="en-US" altLang="en-US" b="1" dirty="0">
              <a:cs typeface="Times New Roman" pitchFamily="18" charset="0"/>
            </a:endParaRPr>
          </a:p>
          <a:p>
            <a:pPr marL="457200" lvl="2" indent="-342900">
              <a:buClr>
                <a:srgbClr val="B60000"/>
              </a:buClr>
              <a:defRPr/>
            </a:pPr>
            <a:r>
              <a:rPr lang="en-US" altLang="en-US" dirty="0" err="1">
                <a:cs typeface="Times New Roman" pitchFamily="18" charset="0"/>
              </a:rPr>
              <a:t>Condrocitos</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G0</a:t>
            </a:r>
          </a:p>
          <a:p>
            <a:pPr marL="457200" lvl="2" indent="-342900">
              <a:buClr>
                <a:srgbClr val="B60000"/>
              </a:buClr>
              <a:defRPr/>
            </a:pPr>
            <a:r>
              <a:rPr lang="en-US" altLang="en-US" dirty="0">
                <a:cs typeface="Times New Roman" pitchFamily="18" charset="0"/>
              </a:rPr>
              <a:t>Se </a:t>
            </a:r>
            <a:r>
              <a:rPr lang="en-US" altLang="en-US" dirty="0" err="1">
                <a:cs typeface="Times New Roman" pitchFamily="18" charset="0"/>
              </a:rPr>
              <a:t>agrandan</a:t>
            </a:r>
            <a:r>
              <a:rPr lang="en-US" altLang="en-US" dirty="0">
                <a:cs typeface="Times New Roman" pitchFamily="18" charset="0"/>
              </a:rPr>
              <a:t> (</a:t>
            </a:r>
            <a:r>
              <a:rPr lang="en-US" altLang="en-US" dirty="0" err="1">
                <a:cs typeface="Times New Roman" pitchFamily="18" charset="0"/>
              </a:rPr>
              <a:t>hipertrofia</a:t>
            </a:r>
            <a:r>
              <a:rPr lang="en-US" altLang="en-US" dirty="0">
                <a:cs typeface="Times New Roman" pitchFamily="18" charset="0"/>
              </a:rPr>
              <a:t>)</a:t>
            </a:r>
          </a:p>
        </p:txBody>
      </p:sp>
      <p:pic>
        <p:nvPicPr>
          <p:cNvPr id="4" name="Picture 2" descr="The epiphyseal plate contains five distinct zones. Zones 1–4 are cartilage, and zone 5 is bone.">
            <a:extLst>
              <a:ext uri="{FF2B5EF4-FFF2-40B4-BE49-F238E27FC236}">
                <a16:creationId xmlns:a16="http://schemas.microsoft.com/office/drawing/2014/main" id="{0558C89F-FA8E-454D-971F-5CC0D01AB809}"/>
              </a:ext>
            </a:extLst>
          </p:cNvPr>
          <p:cNvPicPr>
            <a:picLocks noChangeAspect="1" noChangeArrowheads="1"/>
          </p:cNvPicPr>
          <p:nvPr/>
        </p:nvPicPr>
        <p:blipFill rotWithShape="1">
          <a:blip r:embed="rId2"/>
          <a:srcRect b="1980"/>
          <a:stretch/>
        </p:blipFill>
        <p:spPr bwMode="auto">
          <a:xfrm>
            <a:off x="5105400" y="1188720"/>
            <a:ext cx="400722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574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762000"/>
          </a:xfrm>
        </p:spPr>
        <p:txBody>
          <a:bodyPr/>
          <a:lstStyle/>
          <a:p>
            <a:r>
              <a:rPr lang="en-US" dirty="0"/>
              <a:t>7.5a </a:t>
            </a:r>
            <a:r>
              <a:rPr lang="en-US" dirty="0" err="1"/>
              <a:t>Crecimiento</a:t>
            </a:r>
            <a:r>
              <a:rPr lang="en-US" dirty="0"/>
              <a:t> óseo</a:t>
            </a:r>
            <a:r>
              <a:rPr lang="en-US" sz="1500" dirty="0"/>
              <a:t>1</a:t>
            </a:r>
          </a:p>
        </p:txBody>
      </p:sp>
      <p:sp>
        <p:nvSpPr>
          <p:cNvPr id="8" name="Content Placeholder 2"/>
          <p:cNvSpPr>
            <a:spLocks noGrp="1"/>
          </p:cNvSpPr>
          <p:nvPr>
            <p:ph idx="1"/>
          </p:nvPr>
        </p:nvSpPr>
        <p:spPr>
          <a:xfrm>
            <a:off x="0" y="685800"/>
            <a:ext cx="5715000" cy="5257800"/>
          </a:xfrm>
        </p:spPr>
        <p:txBody>
          <a:bodyPr/>
          <a:lstStyle/>
          <a:p>
            <a:pPr marL="457200" indent="-457200">
              <a:buFont typeface="+mj-lt"/>
              <a:buAutoNum type="arabicPeriod" startAt="4"/>
              <a:defRPr/>
            </a:pPr>
            <a:r>
              <a:rPr lang="en-US" altLang="en-US" sz="2400" b="1" dirty="0" err="1">
                <a:cs typeface="Times New Roman" pitchFamily="18" charset="0"/>
              </a:rPr>
              <a:t>Cartilago</a:t>
            </a:r>
            <a:r>
              <a:rPr lang="en-US" altLang="en-US" sz="2400" b="1" dirty="0">
                <a:cs typeface="Times New Roman" pitchFamily="18" charset="0"/>
              </a:rPr>
              <a:t> </a:t>
            </a:r>
            <a:r>
              <a:rPr lang="en-US" altLang="en-US" sz="2400" b="1" dirty="0" err="1">
                <a:cs typeface="Times New Roman" pitchFamily="18" charset="0"/>
              </a:rPr>
              <a:t>calcificado</a:t>
            </a:r>
            <a:endParaRPr lang="en-US" altLang="en-US" sz="2400" b="1" dirty="0">
              <a:cs typeface="Times New Roman" pitchFamily="18" charset="0"/>
            </a:endParaRPr>
          </a:p>
          <a:p>
            <a:pPr marL="457200" lvl="2" indent="-342900">
              <a:buClr>
                <a:srgbClr val="B60000"/>
              </a:buClr>
              <a:defRPr/>
            </a:pPr>
            <a:r>
              <a:rPr lang="en-US" altLang="en-US" dirty="0">
                <a:cs typeface="Times New Roman" pitchFamily="18" charset="0"/>
              </a:rPr>
              <a:t>2 o 3 </a:t>
            </a:r>
            <a:r>
              <a:rPr lang="en-US" altLang="en-US" dirty="0" err="1">
                <a:cs typeface="Times New Roman" pitchFamily="18" charset="0"/>
              </a:rPr>
              <a:t>capas</a:t>
            </a:r>
            <a:r>
              <a:rPr lang="en-US" altLang="en-US" dirty="0">
                <a:cs typeface="Times New Roman" pitchFamily="18" charset="0"/>
              </a:rPr>
              <a:t> de </a:t>
            </a:r>
            <a:r>
              <a:rPr lang="en-US" altLang="en-US" dirty="0" err="1">
                <a:cs typeface="Times New Roman" pitchFamily="18" charset="0"/>
              </a:rPr>
              <a:t>condrocitos</a:t>
            </a:r>
            <a:endParaRPr lang="en-US" altLang="en-US" dirty="0">
              <a:cs typeface="Times New Roman" pitchFamily="18" charset="0"/>
            </a:endParaRPr>
          </a:p>
          <a:p>
            <a:pPr marL="457200" lvl="2" indent="-342900">
              <a:buClr>
                <a:srgbClr val="B60000"/>
              </a:buClr>
              <a:defRPr/>
            </a:pPr>
            <a:r>
              <a:rPr lang="en-US" altLang="en-US" dirty="0" err="1">
                <a:cs typeface="Times New Roman" pitchFamily="18" charset="0"/>
              </a:rPr>
              <a:t>Minerales</a:t>
            </a:r>
            <a:r>
              <a:rPr lang="en-US" altLang="en-US" dirty="0">
                <a:cs typeface="Times New Roman" pitchFamily="18" charset="0"/>
              </a:rPr>
              <a:t> se </a:t>
            </a:r>
            <a:r>
              <a:rPr lang="en-US" altLang="en-US" dirty="0" err="1">
                <a:cs typeface="Times New Roman" pitchFamily="18" charset="0"/>
              </a:rPr>
              <a:t>depositan</a:t>
            </a:r>
            <a:r>
              <a:rPr lang="en-US" altLang="en-US" dirty="0">
                <a:cs typeface="Times New Roman" pitchFamily="18" charset="0"/>
              </a:rPr>
              <a:t> entre las </a:t>
            </a:r>
            <a:r>
              <a:rPr lang="en-US" altLang="en-US" dirty="0" err="1">
                <a:cs typeface="Times New Roman" pitchFamily="18" charset="0"/>
              </a:rPr>
              <a:t>columnas</a:t>
            </a:r>
            <a:endParaRPr lang="en-US" altLang="en-US" dirty="0">
              <a:cs typeface="Times New Roman" pitchFamily="18" charset="0"/>
            </a:endParaRPr>
          </a:p>
          <a:p>
            <a:pPr marL="457200" lvl="2" indent="-342900">
              <a:buClr>
                <a:srgbClr val="B60000"/>
              </a:buClr>
              <a:defRPr/>
            </a:pPr>
            <a:r>
              <a:rPr lang="en-US" altLang="en-US" dirty="0" err="1">
                <a:cs typeface="Times New Roman" pitchFamily="18" charset="0"/>
              </a:rPr>
              <a:t>Condrocitos</a:t>
            </a:r>
            <a:r>
              <a:rPr lang="en-US" altLang="en-US" dirty="0">
                <a:cs typeface="Times New Roman" pitchFamily="18" charset="0"/>
              </a:rPr>
              <a:t> se </a:t>
            </a:r>
            <a:r>
              <a:rPr lang="en-US" altLang="en-US" dirty="0" err="1">
                <a:cs typeface="Times New Roman" pitchFamily="18" charset="0"/>
              </a:rPr>
              <a:t>destruyen</a:t>
            </a:r>
            <a:endParaRPr lang="en-US" altLang="en-US" dirty="0">
              <a:cs typeface="Times New Roman" pitchFamily="18" charset="0"/>
            </a:endParaRPr>
          </a:p>
          <a:p>
            <a:pPr marL="457200" lvl="2" indent="-457200">
              <a:buClr>
                <a:schemeClr val="tx1"/>
              </a:buClr>
              <a:buFont typeface="+mj-lt"/>
              <a:buAutoNum type="arabicPeriod" startAt="5"/>
              <a:defRPr/>
            </a:pPr>
            <a:r>
              <a:rPr lang="en-US" altLang="en-US" b="1" dirty="0">
                <a:cs typeface="Times New Roman" pitchFamily="18" charset="0"/>
              </a:rPr>
              <a:t>Zona de </a:t>
            </a:r>
            <a:r>
              <a:rPr lang="en-US" altLang="en-US" b="1" dirty="0" err="1">
                <a:cs typeface="Times New Roman" pitchFamily="18" charset="0"/>
              </a:rPr>
              <a:t>osificación</a:t>
            </a:r>
            <a:endParaRPr lang="en-US" altLang="en-US" b="1" dirty="0">
              <a:cs typeface="Times New Roman" pitchFamily="18" charset="0"/>
            </a:endParaRPr>
          </a:p>
          <a:p>
            <a:pPr marL="457200" lvl="2" indent="-342900">
              <a:buClr>
                <a:srgbClr val="B60000"/>
              </a:buClr>
              <a:defRPr/>
            </a:pPr>
            <a:r>
              <a:rPr lang="en-US" altLang="en-US" dirty="0">
                <a:cs typeface="Times New Roman" pitchFamily="18" charset="0"/>
              </a:rPr>
              <a:t>Se </a:t>
            </a:r>
            <a:r>
              <a:rPr lang="en-US" altLang="en-US" dirty="0" err="1">
                <a:cs typeface="Times New Roman" pitchFamily="18" charset="0"/>
              </a:rPr>
              <a:t>rompen</a:t>
            </a:r>
            <a:r>
              <a:rPr lang="en-US" altLang="en-US" dirty="0">
                <a:cs typeface="Times New Roman" pitchFamily="18" charset="0"/>
              </a:rPr>
              <a:t> </a:t>
            </a:r>
            <a:r>
              <a:rPr lang="en-US" altLang="en-US" dirty="0" err="1">
                <a:cs typeface="Times New Roman" pitchFamily="18" charset="0"/>
              </a:rPr>
              <a:t>paredes</a:t>
            </a:r>
            <a:r>
              <a:rPr lang="en-US" altLang="en-US" dirty="0">
                <a:cs typeface="Times New Roman" pitchFamily="18" charset="0"/>
              </a:rPr>
              <a:t> entre </a:t>
            </a:r>
            <a:r>
              <a:rPr lang="en-US" altLang="en-US" dirty="0" err="1">
                <a:cs typeface="Times New Roman" pitchFamily="18" charset="0"/>
              </a:rPr>
              <a:t>lagunas</a:t>
            </a:r>
            <a:r>
              <a:rPr lang="en-US" altLang="en-US" dirty="0">
                <a:cs typeface="Times New Roman" pitchFamily="18" charset="0"/>
              </a:rPr>
              <a:t> de </a:t>
            </a:r>
            <a:r>
              <a:rPr lang="en-US" altLang="en-US" dirty="0" err="1">
                <a:cs typeface="Times New Roman" pitchFamily="18" charset="0"/>
              </a:rPr>
              <a:t>columnas</a:t>
            </a:r>
            <a:endParaRPr lang="en-US" altLang="en-US" dirty="0">
              <a:cs typeface="Times New Roman" pitchFamily="18" charset="0"/>
            </a:endParaRPr>
          </a:p>
          <a:p>
            <a:pPr marL="457200" lvl="2" indent="-342900">
              <a:buClr>
                <a:srgbClr val="B60000"/>
              </a:buClr>
              <a:defRPr/>
            </a:pPr>
            <a:r>
              <a:rPr lang="en-US" altLang="en-US" dirty="0" err="1">
                <a:cs typeface="Times New Roman" pitchFamily="18" charset="0"/>
              </a:rPr>
              <a:t>Vascularizacion</a:t>
            </a:r>
            <a:r>
              <a:rPr lang="en-US" altLang="en-US" dirty="0">
                <a:cs typeface="Times New Roman" pitchFamily="18" charset="0"/>
              </a:rPr>
              <a:t> </a:t>
            </a:r>
            <a:r>
              <a:rPr lang="en-US" altLang="en-US" dirty="0" err="1">
                <a:cs typeface="Times New Roman" pitchFamily="18" charset="0"/>
              </a:rPr>
              <a:t>capilar</a:t>
            </a:r>
            <a:r>
              <a:rPr lang="en-US" altLang="en-US" dirty="0">
                <a:cs typeface="Times New Roman" pitchFamily="18" charset="0"/>
              </a:rPr>
              <a:t>, </a:t>
            </a:r>
            <a:r>
              <a:rPr lang="en-US" altLang="en-US" dirty="0" err="1">
                <a:cs typeface="Times New Roman" pitchFamily="18" charset="0"/>
              </a:rPr>
              <a:t>llegan</a:t>
            </a:r>
            <a:r>
              <a:rPr lang="en-US" altLang="en-US" dirty="0">
                <a:cs typeface="Times New Roman" pitchFamily="18" charset="0"/>
              </a:rPr>
              <a:t> </a:t>
            </a:r>
            <a:r>
              <a:rPr lang="en-US" altLang="en-US" dirty="0" err="1">
                <a:cs typeface="Times New Roman" pitchFamily="18" charset="0"/>
              </a:rPr>
              <a:t>osteoprogenitoras</a:t>
            </a:r>
            <a:endParaRPr lang="en-US" altLang="en-US" dirty="0">
              <a:cs typeface="Times New Roman" pitchFamily="18" charset="0"/>
            </a:endParaRPr>
          </a:p>
          <a:p>
            <a:pPr marL="457200" lvl="2" indent="-342900">
              <a:buClr>
                <a:srgbClr val="B60000"/>
              </a:buClr>
              <a:defRPr/>
            </a:pPr>
            <a:r>
              <a:rPr lang="en-US" altLang="en-US" dirty="0">
                <a:cs typeface="Times New Roman" pitchFamily="18" charset="0"/>
              </a:rPr>
              <a:t>Nueva </a:t>
            </a:r>
            <a:r>
              <a:rPr lang="en-US" altLang="en-US" dirty="0" err="1">
                <a:cs typeface="Times New Roman" pitchFamily="18" charset="0"/>
              </a:rPr>
              <a:t>matriz</a:t>
            </a:r>
            <a:r>
              <a:rPr lang="en-US" altLang="en-US" dirty="0">
                <a:cs typeface="Times New Roman" pitchFamily="18" charset="0"/>
              </a:rPr>
              <a:t> </a:t>
            </a:r>
            <a:r>
              <a:rPr lang="en-US" altLang="en-US" dirty="0" err="1">
                <a:cs typeface="Times New Roman" pitchFamily="18" charset="0"/>
              </a:rPr>
              <a:t>osea</a:t>
            </a:r>
            <a:r>
              <a:rPr lang="en-US" altLang="en-US" dirty="0">
                <a:cs typeface="Times New Roman" pitchFamily="18" charset="0"/>
              </a:rPr>
              <a:t> </a:t>
            </a:r>
            <a:r>
              <a:rPr lang="en-US" altLang="en-US" dirty="0" err="1">
                <a:cs typeface="Times New Roman" pitchFamily="18" charset="0"/>
              </a:rPr>
              <a:t>depositada</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el cartilage </a:t>
            </a:r>
            <a:r>
              <a:rPr lang="en-US" altLang="en-US" dirty="0" err="1">
                <a:cs typeface="Times New Roman" pitchFamily="18" charset="0"/>
              </a:rPr>
              <a:t>calcificado</a:t>
            </a:r>
            <a:endParaRPr lang="en-US" altLang="en-US" dirty="0">
              <a:cs typeface="Times New Roman" pitchFamily="18" charset="0"/>
            </a:endParaRPr>
          </a:p>
        </p:txBody>
      </p:sp>
      <p:pic>
        <p:nvPicPr>
          <p:cNvPr id="4" name="Picture 2" descr="The epiphyseal plate contains five distinct zones. Zones 1–4 are cartilage, and zone 5 is bone.">
            <a:extLst>
              <a:ext uri="{FF2B5EF4-FFF2-40B4-BE49-F238E27FC236}">
                <a16:creationId xmlns:a16="http://schemas.microsoft.com/office/drawing/2014/main" id="{053A3EA4-F93A-5F40-8938-7A233F708DDE}"/>
              </a:ext>
            </a:extLst>
          </p:cNvPr>
          <p:cNvPicPr>
            <a:picLocks noChangeAspect="1" noChangeArrowheads="1"/>
          </p:cNvPicPr>
          <p:nvPr/>
        </p:nvPicPr>
        <p:blipFill rotWithShape="1">
          <a:blip r:embed="rId2"/>
          <a:srcRect b="1980"/>
          <a:stretch/>
        </p:blipFill>
        <p:spPr bwMode="auto">
          <a:xfrm>
            <a:off x="5105400" y="1188720"/>
            <a:ext cx="4007224"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8050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7.5a </a:t>
            </a:r>
            <a:r>
              <a:rPr lang="en-US" dirty="0" err="1"/>
              <a:t>Crecimiento</a:t>
            </a:r>
            <a:r>
              <a:rPr lang="en-US" dirty="0"/>
              <a:t> óseo</a:t>
            </a:r>
            <a:r>
              <a:rPr lang="en-US" sz="1500" dirty="0"/>
              <a:t>1 4</a:t>
            </a:r>
          </a:p>
        </p:txBody>
      </p:sp>
      <p:sp>
        <p:nvSpPr>
          <p:cNvPr id="8" name="Content Placeholder 2"/>
          <p:cNvSpPr>
            <a:spLocks noGrp="1"/>
          </p:cNvSpPr>
          <p:nvPr>
            <p:ph idx="1"/>
          </p:nvPr>
        </p:nvSpPr>
        <p:spPr/>
        <p:txBody>
          <a:bodyPr/>
          <a:lstStyle/>
          <a:p>
            <a:pPr>
              <a:spcBef>
                <a:spcPts val="600"/>
              </a:spcBef>
              <a:spcAft>
                <a:spcPts val="300"/>
              </a:spcAft>
              <a:defRPr/>
            </a:pPr>
            <a:r>
              <a:rPr lang="en-US" altLang="en-US" sz="2800" dirty="0" err="1">
                <a:cs typeface="Times New Roman" pitchFamily="18" charset="0"/>
              </a:rPr>
              <a:t>Crecimiento</a:t>
            </a:r>
            <a:r>
              <a:rPr lang="en-US" altLang="en-US" sz="2800" dirty="0">
                <a:cs typeface="Times New Roman" pitchFamily="18" charset="0"/>
              </a:rPr>
              <a:t> del </a:t>
            </a:r>
            <a:r>
              <a:rPr lang="en-US" altLang="en-US" sz="2800" dirty="0" err="1">
                <a:cs typeface="Times New Roman" pitchFamily="18" charset="0"/>
              </a:rPr>
              <a:t>hueso</a:t>
            </a:r>
            <a:r>
              <a:rPr lang="en-US" altLang="en-US" sz="2800" dirty="0">
                <a:cs typeface="Times New Roman" pitchFamily="18" charset="0"/>
              </a:rPr>
              <a:t> a lo largo</a:t>
            </a:r>
          </a:p>
          <a:p>
            <a:pPr lvl="1">
              <a:spcBef>
                <a:spcPts val="600"/>
              </a:spcBef>
              <a:spcAft>
                <a:spcPts val="300"/>
              </a:spcAft>
              <a:defRPr/>
            </a:pPr>
            <a:r>
              <a:rPr lang="en-US" altLang="en-US" sz="2400" dirty="0" err="1">
                <a:cs typeface="Times New Roman" pitchFamily="18" charset="0"/>
              </a:rPr>
              <a:t>Específicamente</a:t>
            </a:r>
            <a:r>
              <a:rPr lang="en-US" altLang="en-US" sz="2400" dirty="0">
                <a:cs typeface="Times New Roman" pitchFamily="18" charset="0"/>
              </a:rPr>
              <a:t> entre </a:t>
            </a:r>
          </a:p>
          <a:p>
            <a:pPr lvl="2">
              <a:spcBef>
                <a:spcPts val="600"/>
              </a:spcBef>
              <a:spcAft>
                <a:spcPts val="300"/>
              </a:spcAft>
              <a:defRPr/>
            </a:pPr>
            <a:r>
              <a:rPr lang="en-US" altLang="en-US" sz="2000" dirty="0">
                <a:cs typeface="Times New Roman" pitchFamily="18" charset="0"/>
              </a:rPr>
              <a:t>Zona 2 (</a:t>
            </a:r>
            <a:r>
              <a:rPr lang="en-US" altLang="en-US" sz="2000" dirty="0" err="1">
                <a:cs typeface="Times New Roman" pitchFamily="18" charset="0"/>
              </a:rPr>
              <a:t>proliferación</a:t>
            </a:r>
            <a:r>
              <a:rPr lang="en-US" altLang="en-US" sz="2000" dirty="0">
                <a:cs typeface="Times New Roman" pitchFamily="18" charset="0"/>
              </a:rPr>
              <a:t>)</a:t>
            </a:r>
          </a:p>
          <a:p>
            <a:pPr lvl="2">
              <a:spcBef>
                <a:spcPts val="600"/>
              </a:spcBef>
              <a:spcAft>
                <a:spcPts val="300"/>
              </a:spcAft>
              <a:defRPr/>
            </a:pPr>
            <a:r>
              <a:rPr lang="en-US" altLang="en-US" sz="2000" dirty="0">
                <a:cs typeface="Times New Roman" pitchFamily="18" charset="0"/>
              </a:rPr>
              <a:t>Zona 3 (</a:t>
            </a:r>
            <a:r>
              <a:rPr lang="en-US" altLang="en-US" sz="2000" dirty="0" err="1">
                <a:cs typeface="Times New Roman" pitchFamily="18" charset="0"/>
              </a:rPr>
              <a:t>hipertrofia</a:t>
            </a:r>
            <a:r>
              <a:rPr lang="en-US" altLang="en-US" sz="2000" dirty="0">
                <a:cs typeface="Times New Roman" pitchFamily="18" charset="0"/>
              </a:rPr>
              <a:t>)</a:t>
            </a:r>
          </a:p>
          <a:p>
            <a:pPr lvl="1">
              <a:spcBef>
                <a:spcPts val="600"/>
              </a:spcBef>
              <a:spcAft>
                <a:spcPts val="300"/>
              </a:spcAft>
              <a:defRPr/>
            </a:pPr>
            <a:r>
              <a:rPr lang="en-US" altLang="en-US" sz="2400" dirty="0" err="1">
                <a:cs typeface="Times New Roman" pitchFamily="18" charset="0"/>
              </a:rPr>
              <a:t>Empujan</a:t>
            </a:r>
            <a:r>
              <a:rPr lang="en-US" altLang="en-US" sz="2400" dirty="0">
                <a:cs typeface="Times New Roman" pitchFamily="18" charset="0"/>
              </a:rPr>
              <a:t> la zona de </a:t>
            </a:r>
            <a:r>
              <a:rPr lang="en-US" altLang="en-US" sz="2400" dirty="0" err="1">
                <a:cs typeface="Times New Roman" pitchFamily="18" charset="0"/>
              </a:rPr>
              <a:t>cartílago</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a:t>
            </a:r>
            <a:r>
              <a:rPr lang="en-US" altLang="en-US" sz="2400" dirty="0" err="1">
                <a:cs typeface="Times New Roman" pitchFamily="18" charset="0"/>
              </a:rPr>
              <a:t>reposo</a:t>
            </a:r>
            <a:r>
              <a:rPr lang="en-US" altLang="en-US" sz="2400" dirty="0">
                <a:cs typeface="Times New Roman" pitchFamily="18" charset="0"/>
              </a:rPr>
              <a:t> </a:t>
            </a:r>
            <a:r>
              <a:rPr lang="en-US" altLang="en-US" sz="2400" dirty="0" err="1">
                <a:cs typeface="Times New Roman" pitchFamily="18" charset="0"/>
              </a:rPr>
              <a:t>hacia</a:t>
            </a:r>
            <a:r>
              <a:rPr lang="en-US" altLang="en-US" sz="2400" dirty="0">
                <a:cs typeface="Times New Roman" pitchFamily="18" charset="0"/>
              </a:rPr>
              <a:t> la </a:t>
            </a:r>
            <a:r>
              <a:rPr lang="en-US" altLang="en-US" sz="2400" dirty="0" err="1">
                <a:cs typeface="Times New Roman" pitchFamily="18" charset="0"/>
              </a:rPr>
              <a:t>epífisis</a:t>
            </a:r>
            <a:endParaRPr lang="en-US" altLang="en-US" sz="2400" dirty="0">
              <a:cs typeface="Times New Roman" pitchFamily="18" charset="0"/>
            </a:endParaRPr>
          </a:p>
          <a:p>
            <a:pPr>
              <a:spcBef>
                <a:spcPts val="600"/>
              </a:spcBef>
              <a:spcAft>
                <a:spcPts val="300"/>
              </a:spcAft>
              <a:defRPr/>
            </a:pPr>
            <a:r>
              <a:rPr lang="en-US" altLang="en-US" sz="2800" dirty="0" err="1">
                <a:cs typeface="Times New Roman" pitchFamily="18" charset="0"/>
              </a:rPr>
              <a:t>Placa</a:t>
            </a:r>
            <a:r>
              <a:rPr lang="en-US" altLang="en-US" sz="2800" dirty="0">
                <a:cs typeface="Times New Roman" pitchFamily="18" charset="0"/>
              </a:rPr>
              <a:t> </a:t>
            </a:r>
            <a:r>
              <a:rPr lang="en-US" altLang="en-US" sz="2800" dirty="0" err="1">
                <a:cs typeface="Times New Roman" pitchFamily="18" charset="0"/>
              </a:rPr>
              <a:t>epifisial</a:t>
            </a:r>
            <a:endParaRPr lang="en-US" altLang="en-US" sz="2800" dirty="0">
              <a:cs typeface="Times New Roman" pitchFamily="18" charset="0"/>
            </a:endParaRPr>
          </a:p>
          <a:p>
            <a:pPr lvl="1">
              <a:spcBef>
                <a:spcPts val="600"/>
              </a:spcBef>
              <a:spcAft>
                <a:spcPts val="300"/>
              </a:spcAft>
              <a:defRPr/>
            </a:pPr>
            <a:r>
              <a:rPr lang="en-US" altLang="en-US" sz="2400" dirty="0" err="1">
                <a:cs typeface="Times New Roman" pitchFamily="18" charset="0"/>
              </a:rPr>
              <a:t>Mantiene</a:t>
            </a:r>
            <a:r>
              <a:rPr lang="en-US" altLang="en-US" sz="2400" dirty="0">
                <a:cs typeface="Times New Roman" pitchFamily="18" charset="0"/>
              </a:rPr>
              <a:t> </a:t>
            </a:r>
            <a:r>
              <a:rPr lang="en-US" altLang="en-US" sz="2400" dirty="0" err="1">
                <a:cs typeface="Times New Roman" pitchFamily="18" charset="0"/>
              </a:rPr>
              <a:t>su</a:t>
            </a:r>
            <a:r>
              <a:rPr lang="en-US" altLang="en-US" sz="2400" dirty="0">
                <a:cs typeface="Times New Roman" pitchFamily="18" charset="0"/>
              </a:rPr>
              <a:t> </a:t>
            </a:r>
            <a:r>
              <a:rPr lang="en-US" altLang="en-US" sz="2400" dirty="0" err="1">
                <a:cs typeface="Times New Roman" pitchFamily="18" charset="0"/>
              </a:rPr>
              <a:t>grosor</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la </a:t>
            </a:r>
            <a:r>
              <a:rPr lang="en-US" altLang="en-US" sz="2400" dirty="0" err="1">
                <a:cs typeface="Times New Roman" pitchFamily="18" charset="0"/>
              </a:rPr>
              <a:t>infancia</a:t>
            </a:r>
            <a:endParaRPr lang="en-US" altLang="en-US" sz="2400" dirty="0">
              <a:cs typeface="Times New Roman" pitchFamily="18" charset="0"/>
            </a:endParaRPr>
          </a:p>
          <a:p>
            <a:pPr lvl="1">
              <a:spcBef>
                <a:spcPts val="600"/>
              </a:spcBef>
              <a:spcAft>
                <a:spcPts val="300"/>
              </a:spcAft>
              <a:defRPr/>
            </a:pPr>
            <a:r>
              <a:rPr lang="en-US" altLang="en-US" sz="2400" dirty="0">
                <a:cs typeface="Times New Roman" pitchFamily="18" charset="0"/>
              </a:rPr>
              <a:t>Al </a:t>
            </a:r>
            <a:r>
              <a:rPr lang="en-US" altLang="en-US" sz="2400" dirty="0" err="1">
                <a:cs typeface="Times New Roman" pitchFamily="18" charset="0"/>
              </a:rPr>
              <a:t>madurar</a:t>
            </a:r>
            <a:r>
              <a:rPr lang="en-US" altLang="en-US" sz="2400" dirty="0">
                <a:cs typeface="Times New Roman" pitchFamily="18" charset="0"/>
              </a:rPr>
              <a:t> la </a:t>
            </a:r>
            <a:r>
              <a:rPr lang="en-US" altLang="en-US" sz="2400" dirty="0" err="1">
                <a:cs typeface="Times New Roman" pitchFamily="18" charset="0"/>
              </a:rPr>
              <a:t>velocidad</a:t>
            </a:r>
            <a:r>
              <a:rPr lang="en-US" altLang="en-US" sz="2400" dirty="0">
                <a:cs typeface="Times New Roman" pitchFamily="18" charset="0"/>
              </a:rPr>
              <a:t> de </a:t>
            </a:r>
            <a:r>
              <a:rPr lang="en-US" altLang="en-US" sz="2400" dirty="0" err="1">
                <a:cs typeface="Times New Roman" pitchFamily="18" charset="0"/>
              </a:rPr>
              <a:t>producción</a:t>
            </a:r>
            <a:r>
              <a:rPr lang="en-US" altLang="en-US" sz="2400" dirty="0">
                <a:cs typeface="Times New Roman" pitchFamily="18" charset="0"/>
              </a:rPr>
              <a:t> de </a:t>
            </a:r>
            <a:r>
              <a:rPr lang="en-US" altLang="en-US" sz="2400" dirty="0" err="1">
                <a:cs typeface="Times New Roman" pitchFamily="18" charset="0"/>
              </a:rPr>
              <a:t>cartílago</a:t>
            </a:r>
            <a:r>
              <a:rPr lang="en-US" altLang="en-US" sz="2400" dirty="0">
                <a:cs typeface="Times New Roman" pitchFamily="18" charset="0"/>
              </a:rPr>
              <a:t> se reduce</a:t>
            </a:r>
          </a:p>
          <a:p>
            <a:pPr lvl="1">
              <a:spcBef>
                <a:spcPts val="600"/>
              </a:spcBef>
              <a:spcAft>
                <a:spcPts val="300"/>
              </a:spcAft>
              <a:defRPr/>
            </a:pPr>
            <a:r>
              <a:rPr lang="en-US" altLang="en-US" sz="2400" dirty="0">
                <a:cs typeface="Times New Roman" pitchFamily="18" charset="0"/>
              </a:rPr>
              <a:t>Al </a:t>
            </a:r>
            <a:r>
              <a:rPr lang="en-US" altLang="en-US" sz="2400" dirty="0" err="1">
                <a:cs typeface="Times New Roman" pitchFamily="18" charset="0"/>
              </a:rPr>
              <a:t>desaparecer</a:t>
            </a:r>
            <a:r>
              <a:rPr lang="en-US" altLang="en-US" sz="2400" dirty="0">
                <a:cs typeface="Times New Roman" pitchFamily="18" charset="0"/>
              </a:rPr>
              <a:t> el cartilage  </a:t>
            </a:r>
            <a:r>
              <a:rPr lang="en-US" altLang="en-US" sz="2400" dirty="0" err="1">
                <a:cs typeface="Times New Roman" pitchFamily="18" charset="0"/>
              </a:rPr>
              <a:t>porque</a:t>
            </a:r>
            <a:r>
              <a:rPr lang="en-US" altLang="en-US" sz="2400" dirty="0">
                <a:cs typeface="Times New Roman" pitchFamily="18" charset="0"/>
              </a:rPr>
              <a:t> el </a:t>
            </a:r>
            <a:r>
              <a:rPr lang="en-US" altLang="en-US" sz="2400" dirty="0" err="1">
                <a:cs typeface="Times New Roman" pitchFamily="18" charset="0"/>
              </a:rPr>
              <a:t>hueso</a:t>
            </a:r>
            <a:r>
              <a:rPr lang="en-US" altLang="en-US" sz="2400" dirty="0">
                <a:cs typeface="Times New Roman" pitchFamily="18" charset="0"/>
              </a:rPr>
              <a:t> lo </a:t>
            </a:r>
            <a:r>
              <a:rPr lang="en-US" altLang="en-US" sz="2400" dirty="0" err="1">
                <a:cs typeface="Times New Roman" pitchFamily="18" charset="0"/>
              </a:rPr>
              <a:t>alcanza</a:t>
            </a:r>
            <a:r>
              <a:rPr lang="en-US" altLang="en-US" sz="2400" dirty="0">
                <a:cs typeface="Times New Roman" pitchFamily="18" charset="0"/>
              </a:rPr>
              <a:t>. Lo que </a:t>
            </a:r>
            <a:r>
              <a:rPr lang="en-US" altLang="en-US" sz="2400" dirty="0" err="1">
                <a:cs typeface="Times New Roman" pitchFamily="18" charset="0"/>
              </a:rPr>
              <a:t>queda</a:t>
            </a:r>
            <a:r>
              <a:rPr lang="en-US" altLang="en-US" sz="2400" dirty="0">
                <a:cs typeface="Times New Roman" pitchFamily="18" charset="0"/>
              </a:rPr>
              <a:t> es una </a:t>
            </a:r>
            <a:r>
              <a:rPr lang="en-US" altLang="en-US" sz="2400" dirty="0" err="1">
                <a:cs typeface="Times New Roman" pitchFamily="18" charset="0"/>
              </a:rPr>
              <a:t>linea</a:t>
            </a:r>
            <a:r>
              <a:rPr lang="en-US" altLang="en-US" sz="2400" dirty="0">
                <a:cs typeface="Times New Roman" pitchFamily="18" charset="0"/>
              </a:rPr>
              <a:t> </a:t>
            </a:r>
            <a:r>
              <a:rPr lang="en-US" altLang="en-US" sz="2400" dirty="0" err="1">
                <a:cs typeface="Times New Roman" pitchFamily="18" charset="0"/>
              </a:rPr>
              <a:t>fina</a:t>
            </a:r>
            <a:r>
              <a:rPr lang="en-US" altLang="en-US" sz="2400" dirty="0">
                <a:cs typeface="Times New Roman" pitchFamily="18" charset="0"/>
              </a:rPr>
              <a:t> de </a:t>
            </a:r>
            <a:r>
              <a:rPr lang="en-US" altLang="en-US" sz="2400" dirty="0" err="1">
                <a:cs typeface="Times New Roman" pitchFamily="18" charset="0"/>
              </a:rPr>
              <a:t>hueso</a:t>
            </a:r>
            <a:r>
              <a:rPr lang="en-US" altLang="en-US" sz="2400" dirty="0">
                <a:cs typeface="Times New Roman" pitchFamily="18" charset="0"/>
              </a:rPr>
              <a:t> </a:t>
            </a:r>
            <a:r>
              <a:rPr lang="en-US" altLang="en-US" sz="2400" dirty="0" err="1">
                <a:cs typeface="Times New Roman" pitchFamily="18" charset="0"/>
              </a:rPr>
              <a:t>compacto</a:t>
            </a:r>
            <a:endParaRPr lang="en-US" altLang="en-US" sz="2400" dirty="0">
              <a:cs typeface="Times New Roman" pitchFamily="18" charset="0"/>
            </a:endParaRPr>
          </a:p>
          <a:p>
            <a:pPr lvl="2">
              <a:spcBef>
                <a:spcPts val="600"/>
              </a:spcBef>
              <a:spcAft>
                <a:spcPts val="300"/>
              </a:spcAft>
              <a:defRPr/>
            </a:pPr>
            <a:r>
              <a:rPr lang="en-US" altLang="en-US" sz="2000" b="1" dirty="0" err="1">
                <a:cs typeface="Times New Roman" pitchFamily="18" charset="0"/>
              </a:rPr>
              <a:t>Línea</a:t>
            </a:r>
            <a:r>
              <a:rPr lang="en-US" altLang="en-US" sz="2000" b="1" dirty="0">
                <a:cs typeface="Times New Roman" pitchFamily="18" charset="0"/>
              </a:rPr>
              <a:t> </a:t>
            </a:r>
            <a:r>
              <a:rPr lang="en-US" altLang="en-US" sz="2000" b="1" dirty="0" err="1">
                <a:cs typeface="Times New Roman" pitchFamily="18" charset="0"/>
              </a:rPr>
              <a:t>Epifisial</a:t>
            </a:r>
            <a:endParaRPr lang="en-US" altLang="en-US" sz="2000" b="1" dirty="0">
              <a:cs typeface="Times New Roman" pitchFamily="18" charset="0"/>
            </a:endParaRPr>
          </a:p>
        </p:txBody>
      </p:sp>
    </p:spTree>
    <p:extLst>
      <p:ext uri="{BB962C8B-B14F-4D97-AF65-F5344CB8AC3E}">
        <p14:creationId xmlns:p14="http://schemas.microsoft.com/office/powerpoint/2010/main" val="33733407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Mano de un </a:t>
            </a:r>
            <a:r>
              <a:rPr lang="en-US" dirty="0" err="1"/>
              <a:t>niño</a:t>
            </a:r>
            <a:r>
              <a:rPr lang="en-US" dirty="0"/>
              <a:t>  - </a:t>
            </a:r>
            <a:r>
              <a:rPr lang="en-US" dirty="0" err="1"/>
              <a:t>Radiografía</a:t>
            </a:r>
            <a:r>
              <a:rPr lang="en-US" dirty="0"/>
              <a:t> </a:t>
            </a:r>
            <a:r>
              <a:rPr lang="en-US" dirty="0" err="1"/>
              <a:t>Coloreada</a:t>
            </a:r>
            <a:endParaRPr lang="en-US" dirty="0"/>
          </a:p>
        </p:txBody>
      </p:sp>
      <p:pic>
        <p:nvPicPr>
          <p:cNvPr id="8" name="Picture 2" descr="A colorized x-ray of a child’s hand shows the cartilaginous epiphyseal plate as a dark line between the epiphysis and the diaphysis of a long bone."/>
          <p:cNvPicPr>
            <a:picLocks noGrp="1" noChangeAspect="1" noChangeArrowheads="1"/>
          </p:cNvPicPr>
          <p:nvPr>
            <p:ph idx="1"/>
          </p:nvPr>
        </p:nvPicPr>
        <p:blipFill rotWithShape="1">
          <a:blip r:embed="rId2"/>
          <a:srcRect b="2726"/>
          <a:stretch/>
        </p:blipFill>
        <p:spPr bwMode="auto">
          <a:xfrm>
            <a:off x="3581400" y="1165073"/>
            <a:ext cx="5318676" cy="5522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152400" y="6096000"/>
            <a:ext cx="1447800" cy="381000"/>
          </a:xfrm>
        </p:spPr>
        <p:txBody>
          <a:bodyPr/>
          <a:lstStyle/>
          <a:p>
            <a:pPr algn="ctr"/>
            <a:r>
              <a:rPr lang="en-US" altLang="en-US" sz="1800" dirty="0">
                <a:cs typeface="Times New Roman" pitchFamily="18" charset="0"/>
              </a:rPr>
              <a:t>Figure 7.12b</a:t>
            </a:r>
            <a:endParaRPr lang="en-US" sz="1800" dirty="0"/>
          </a:p>
        </p:txBody>
      </p:sp>
      <p:sp>
        <p:nvSpPr>
          <p:cNvPr id="3" name="Text Placeholder 4"/>
          <p:cNvSpPr>
            <a:spLocks noGrp="1"/>
          </p:cNvSpPr>
          <p:nvPr>
            <p:ph type="body" sz="quarter" idx="15"/>
          </p:nvPr>
        </p:nvSpPr>
        <p:spPr>
          <a:xfrm>
            <a:off x="6096000" y="6705600"/>
            <a:ext cx="3048000" cy="152400"/>
          </a:xfrm>
        </p:spPr>
        <p:txBody>
          <a:bodyPr/>
          <a:lstStyle/>
          <a:p>
            <a:r>
              <a:rPr lang="en-US" dirty="0">
                <a:latin typeface="+mj-lt"/>
              </a:rPr>
              <a:t>(b) ©</a:t>
            </a:r>
            <a:r>
              <a:rPr lang="en-US" dirty="0" err="1">
                <a:latin typeface="+mj-lt"/>
              </a:rPr>
              <a:t>Yoav</a:t>
            </a:r>
            <a:r>
              <a:rPr lang="en-US" dirty="0">
                <a:latin typeface="+mj-lt"/>
              </a:rPr>
              <a:t> Levy/Medical Images</a:t>
            </a:r>
          </a:p>
        </p:txBody>
      </p:sp>
      <p:sp>
        <p:nvSpPr>
          <p:cNvPr id="2" name="TextBox 1">
            <a:extLst>
              <a:ext uri="{FF2B5EF4-FFF2-40B4-BE49-F238E27FC236}">
                <a16:creationId xmlns:a16="http://schemas.microsoft.com/office/drawing/2014/main" id="{F29AB0CB-038E-504C-A05C-53E7C5159CC5}"/>
              </a:ext>
            </a:extLst>
          </p:cNvPr>
          <p:cNvSpPr txBox="1"/>
          <p:nvPr/>
        </p:nvSpPr>
        <p:spPr>
          <a:xfrm>
            <a:off x="605118" y="1586753"/>
            <a:ext cx="2736005" cy="461665"/>
          </a:xfrm>
          <a:prstGeom prst="rect">
            <a:avLst/>
          </a:prstGeom>
          <a:noFill/>
        </p:spPr>
        <p:txBody>
          <a:bodyPr wrap="none" rtlCol="0">
            <a:spAutoFit/>
          </a:bodyPr>
          <a:lstStyle/>
          <a:p>
            <a:r>
              <a:rPr lang="en-US" sz="2400" dirty="0" err="1"/>
              <a:t>Placa</a:t>
            </a:r>
            <a:r>
              <a:rPr lang="en-US" sz="2400" dirty="0"/>
              <a:t> </a:t>
            </a:r>
            <a:r>
              <a:rPr lang="en-US" sz="2400" dirty="0" err="1"/>
              <a:t>epifisial</a:t>
            </a:r>
            <a:r>
              <a:rPr lang="en-US" sz="2400" dirty="0"/>
              <a:t> </a:t>
            </a:r>
            <a:r>
              <a:rPr lang="en-US" sz="2400" dirty="0" err="1"/>
              <a:t>activa</a:t>
            </a:r>
            <a:r>
              <a:rPr lang="en-US" sz="2400" dirty="0"/>
              <a:t> </a:t>
            </a:r>
          </a:p>
        </p:txBody>
      </p:sp>
    </p:spTree>
    <p:extLst>
      <p:ext uri="{BB962C8B-B14F-4D97-AF65-F5344CB8AC3E}">
        <p14:creationId xmlns:p14="http://schemas.microsoft.com/office/powerpoint/2010/main" val="6998906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990600"/>
          </a:xfrm>
        </p:spPr>
        <p:txBody>
          <a:bodyPr/>
          <a:lstStyle/>
          <a:p>
            <a:r>
              <a:rPr lang="en-US" dirty="0" err="1"/>
              <a:t>Antropología</a:t>
            </a:r>
            <a:r>
              <a:rPr lang="en-US" dirty="0"/>
              <a:t> </a:t>
            </a:r>
            <a:r>
              <a:rPr lang="en-US" dirty="0" err="1"/>
              <a:t>Forense</a:t>
            </a:r>
            <a:endParaRPr lang="en-US" sz="1500" dirty="0"/>
          </a:p>
        </p:txBody>
      </p:sp>
      <p:sp>
        <p:nvSpPr>
          <p:cNvPr id="8" name="Content Placeholder 2"/>
          <p:cNvSpPr>
            <a:spLocks noGrp="1"/>
          </p:cNvSpPr>
          <p:nvPr>
            <p:ph idx="1"/>
          </p:nvPr>
        </p:nvSpPr>
        <p:spPr>
          <a:xfrm>
            <a:off x="457200" y="1295400"/>
            <a:ext cx="8503920" cy="5257800"/>
          </a:xfrm>
        </p:spPr>
        <p:txBody>
          <a:bodyPr/>
          <a:lstStyle/>
          <a:p>
            <a:pPr marL="0" lvl="1" indent="0">
              <a:buNone/>
            </a:pPr>
            <a:r>
              <a:rPr lang="en-US" altLang="en-US" dirty="0" err="1">
                <a:cs typeface="Times New Roman" pitchFamily="18" charset="0"/>
              </a:rPr>
              <a:t>Esqueleto</a:t>
            </a:r>
            <a:r>
              <a:rPr lang="en-US" altLang="en-US" dirty="0">
                <a:cs typeface="Times New Roman" pitchFamily="18" charset="0"/>
              </a:rPr>
              <a:t> juvenile vs </a:t>
            </a:r>
            <a:r>
              <a:rPr lang="en-US" altLang="en-US" dirty="0" err="1">
                <a:cs typeface="Times New Roman" pitchFamily="18" charset="0"/>
              </a:rPr>
              <a:t>esqueleto</a:t>
            </a:r>
            <a:r>
              <a:rPr lang="en-US" altLang="en-US" dirty="0">
                <a:cs typeface="Times New Roman" pitchFamily="18" charset="0"/>
              </a:rPr>
              <a:t> </a:t>
            </a:r>
            <a:r>
              <a:rPr lang="en-US" altLang="en-US" dirty="0" err="1">
                <a:cs typeface="Times New Roman" pitchFamily="18" charset="0"/>
              </a:rPr>
              <a:t>adulto</a:t>
            </a:r>
            <a:r>
              <a:rPr lang="en-US" altLang="en-US" dirty="0">
                <a:cs typeface="Times New Roman" pitchFamily="18" charset="0"/>
              </a:rPr>
              <a:t> ?</a:t>
            </a:r>
          </a:p>
          <a:p>
            <a:pPr marL="0" lvl="1" indent="0">
              <a:buNone/>
            </a:pPr>
            <a:r>
              <a:rPr lang="en-US" altLang="en-US" dirty="0" err="1">
                <a:cs typeface="Times New Roman" pitchFamily="18" charset="0"/>
              </a:rPr>
              <a:t>Diafisis</a:t>
            </a:r>
            <a:r>
              <a:rPr lang="en-US" altLang="en-US" dirty="0">
                <a:cs typeface="Times New Roman" pitchFamily="18" charset="0"/>
              </a:rPr>
              <a:t> y </a:t>
            </a:r>
            <a:r>
              <a:rPr lang="en-US" altLang="en-US" dirty="0" err="1">
                <a:cs typeface="Times New Roman" pitchFamily="18" charset="0"/>
              </a:rPr>
              <a:t>epifisis</a:t>
            </a:r>
            <a:r>
              <a:rPr lang="en-US" altLang="en-US" dirty="0">
                <a:cs typeface="Times New Roman" pitchFamily="18" charset="0"/>
              </a:rPr>
              <a:t> </a:t>
            </a:r>
            <a:r>
              <a:rPr lang="en-US" altLang="en-US" dirty="0" err="1">
                <a:cs typeface="Times New Roman" pitchFamily="18" charset="0"/>
              </a:rPr>
              <a:t>separadas</a:t>
            </a:r>
            <a:r>
              <a:rPr lang="en-US" altLang="en-US" dirty="0">
                <a:cs typeface="Times New Roman" pitchFamily="18" charset="0"/>
              </a:rPr>
              <a:t> vs </a:t>
            </a:r>
            <a:r>
              <a:rPr lang="en-US" altLang="en-US" dirty="0" err="1">
                <a:cs typeface="Times New Roman" pitchFamily="18" charset="0"/>
              </a:rPr>
              <a:t>huesos</a:t>
            </a:r>
            <a:r>
              <a:rPr lang="en-US" altLang="en-US" dirty="0">
                <a:cs typeface="Times New Roman" pitchFamily="18" charset="0"/>
              </a:rPr>
              <a:t> </a:t>
            </a:r>
            <a:r>
              <a:rPr lang="en-US" altLang="en-US" dirty="0" err="1">
                <a:cs typeface="Times New Roman" pitchFamily="18" charset="0"/>
              </a:rPr>
              <a:t>fundidos</a:t>
            </a:r>
            <a:endParaRPr lang="en-US" altLang="en-US" dirty="0">
              <a:cs typeface="Times New Roman" pitchFamily="18" charset="0"/>
            </a:endParaRPr>
          </a:p>
          <a:p>
            <a:pPr marL="0" lvl="1" indent="0">
              <a:buNone/>
            </a:pPr>
            <a:r>
              <a:rPr lang="en-US" altLang="en-US" dirty="0" err="1">
                <a:cs typeface="Times New Roman" pitchFamily="18" charset="0"/>
              </a:rPr>
              <a:t>Uniones</a:t>
            </a:r>
            <a:r>
              <a:rPr lang="en-US" altLang="en-US" dirty="0">
                <a:cs typeface="Times New Roman" pitchFamily="18" charset="0"/>
              </a:rPr>
              <a:t>: </a:t>
            </a:r>
          </a:p>
          <a:p>
            <a:pPr marL="0" lvl="1" indent="0">
              <a:buNone/>
            </a:pPr>
            <a:r>
              <a:rPr lang="en-US" altLang="en-US" b="1" dirty="0" err="1">
                <a:cs typeface="Times New Roman" pitchFamily="18" charset="0"/>
              </a:rPr>
              <a:t>Abiertas</a:t>
            </a:r>
            <a:r>
              <a:rPr lang="en-US" altLang="en-US" b="1" dirty="0">
                <a:cs typeface="Times New Roman" pitchFamily="18" charset="0"/>
              </a:rPr>
              <a:t>:</a:t>
            </a:r>
            <a:r>
              <a:rPr lang="en-US" altLang="en-US" dirty="0">
                <a:cs typeface="Times New Roman" pitchFamily="18" charset="0"/>
              </a:rPr>
              <a:t> no hay union entre </a:t>
            </a:r>
            <a:r>
              <a:rPr lang="en-US" altLang="en-US" dirty="0" err="1">
                <a:cs typeface="Times New Roman" pitchFamily="18" charset="0"/>
              </a:rPr>
              <a:t>epifisis</a:t>
            </a:r>
            <a:r>
              <a:rPr lang="en-US" altLang="en-US" dirty="0">
                <a:cs typeface="Times New Roman" pitchFamily="18" charset="0"/>
              </a:rPr>
              <a:t> y el resto del </a:t>
            </a:r>
            <a:r>
              <a:rPr lang="en-US" altLang="en-US" dirty="0" err="1">
                <a:cs typeface="Times New Roman" pitchFamily="18" charset="0"/>
              </a:rPr>
              <a:t>hueso</a:t>
            </a:r>
            <a:endParaRPr lang="en-US" altLang="en-US" dirty="0">
              <a:cs typeface="Times New Roman" pitchFamily="18" charset="0"/>
            </a:endParaRPr>
          </a:p>
          <a:p>
            <a:pPr marL="0" lvl="1" indent="0">
              <a:buNone/>
            </a:pPr>
            <a:r>
              <a:rPr lang="en-US" altLang="en-US" b="1" dirty="0" err="1">
                <a:cs typeface="Times New Roman" pitchFamily="18" charset="0"/>
              </a:rPr>
              <a:t>Parcial</a:t>
            </a:r>
            <a:r>
              <a:rPr lang="en-US" altLang="en-US" b="1" dirty="0">
                <a:cs typeface="Times New Roman" pitchFamily="18" charset="0"/>
              </a:rPr>
              <a:t>:</a:t>
            </a:r>
            <a:r>
              <a:rPr lang="en-US" altLang="en-US" dirty="0">
                <a:cs typeface="Times New Roman" pitchFamily="18" charset="0"/>
              </a:rPr>
              <a:t> </a:t>
            </a:r>
            <a:r>
              <a:rPr lang="en-US" altLang="en-US" dirty="0" err="1">
                <a:cs typeface="Times New Roman" pitchFamily="18" charset="0"/>
              </a:rPr>
              <a:t>algo</a:t>
            </a:r>
            <a:r>
              <a:rPr lang="en-US" altLang="en-US" dirty="0">
                <a:cs typeface="Times New Roman" pitchFamily="18" charset="0"/>
              </a:rPr>
              <a:t> de fusion </a:t>
            </a:r>
          </a:p>
          <a:p>
            <a:pPr marL="0" lvl="1" indent="0">
              <a:buNone/>
            </a:pPr>
            <a:r>
              <a:rPr lang="en-US" altLang="en-US" b="1" dirty="0" err="1">
                <a:cs typeface="Times New Roman" pitchFamily="18" charset="0"/>
              </a:rPr>
              <a:t>Completas</a:t>
            </a:r>
            <a:r>
              <a:rPr lang="en-US" altLang="en-US" b="1" dirty="0">
                <a:cs typeface="Times New Roman" pitchFamily="18" charset="0"/>
              </a:rPr>
              <a:t> :</a:t>
            </a:r>
            <a:r>
              <a:rPr lang="en-US" altLang="en-US" dirty="0">
                <a:cs typeface="Times New Roman" pitchFamily="18" charset="0"/>
              </a:rPr>
              <a:t> </a:t>
            </a:r>
            <a:r>
              <a:rPr lang="en-US" altLang="en-US" dirty="0" err="1">
                <a:cs typeface="Times New Roman" pitchFamily="18" charset="0"/>
              </a:rPr>
              <a:t>hueso</a:t>
            </a:r>
            <a:r>
              <a:rPr lang="en-US" altLang="en-US" dirty="0">
                <a:cs typeface="Times New Roman" pitchFamily="18" charset="0"/>
              </a:rPr>
              <a:t> </a:t>
            </a:r>
            <a:r>
              <a:rPr lang="en-US" altLang="en-US" dirty="0" err="1">
                <a:cs typeface="Times New Roman" pitchFamily="18" charset="0"/>
              </a:rPr>
              <a:t>completofusionado</a:t>
            </a:r>
            <a:endParaRPr lang="en-US" altLang="en-US" dirty="0">
              <a:cs typeface="Times New Roman" pitchFamily="18" charset="0"/>
            </a:endParaRPr>
          </a:p>
          <a:p>
            <a:pPr marL="0" lvl="1" indent="0">
              <a:buNone/>
            </a:pPr>
            <a:r>
              <a:rPr lang="en-US" altLang="en-US" dirty="0" err="1">
                <a:cs typeface="Times New Roman" pitchFamily="18" charset="0"/>
              </a:rPr>
              <a:t>Placa</a:t>
            </a:r>
            <a:r>
              <a:rPr lang="en-US" altLang="en-US" dirty="0">
                <a:cs typeface="Times New Roman" pitchFamily="18" charset="0"/>
              </a:rPr>
              <a:t> </a:t>
            </a:r>
            <a:r>
              <a:rPr lang="en-US" altLang="en-US" dirty="0" err="1">
                <a:cs typeface="Times New Roman" pitchFamily="18" charset="0"/>
              </a:rPr>
              <a:t>epifisial</a:t>
            </a:r>
            <a:r>
              <a:rPr lang="en-US" altLang="en-US" dirty="0">
                <a:cs typeface="Times New Roman" pitchFamily="18" charset="0"/>
              </a:rPr>
              <a:t> </a:t>
            </a:r>
            <a:r>
              <a:rPr lang="en-US" altLang="en-US" dirty="0" err="1">
                <a:cs typeface="Times New Roman" pitchFamily="18" charset="0"/>
              </a:rPr>
              <a:t>desaparece</a:t>
            </a:r>
            <a:r>
              <a:rPr lang="en-US" altLang="en-US" dirty="0">
                <a:cs typeface="Times New Roman" pitchFamily="18" charset="0"/>
              </a:rPr>
              <a:t> 2 </a:t>
            </a:r>
            <a:r>
              <a:rPr lang="en-US" altLang="en-US" dirty="0" err="1">
                <a:cs typeface="Times New Roman" pitchFamily="18" charset="0"/>
              </a:rPr>
              <a:t>años</a:t>
            </a:r>
            <a:r>
              <a:rPr lang="en-US" altLang="en-US" dirty="0">
                <a:cs typeface="Times New Roman" pitchFamily="18" charset="0"/>
              </a:rPr>
              <a:t> antes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mujeres</a:t>
            </a:r>
            <a:endParaRPr lang="en-US" altLang="en-US" dirty="0">
              <a:cs typeface="Times New Roman" pitchFamily="18" charset="0"/>
            </a:endParaRPr>
          </a:p>
        </p:txBody>
      </p:sp>
    </p:spTree>
    <p:extLst>
      <p:ext uri="{BB962C8B-B14F-4D97-AF65-F5344CB8AC3E}">
        <p14:creationId xmlns:p14="http://schemas.microsoft.com/office/powerpoint/2010/main" val="5838530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Crecimiento</a:t>
            </a:r>
            <a:r>
              <a:rPr lang="en-US" dirty="0"/>
              <a:t> </a:t>
            </a:r>
            <a:r>
              <a:rPr lang="en-US" dirty="0" err="1"/>
              <a:t>Oseo</a:t>
            </a:r>
            <a:r>
              <a:rPr lang="en-US" dirty="0"/>
              <a:t> </a:t>
            </a:r>
            <a:r>
              <a:rPr lang="en-US" dirty="0" err="1"/>
              <a:t>Apositional</a:t>
            </a:r>
            <a:r>
              <a:rPr lang="en-US" dirty="0"/>
              <a:t> </a:t>
            </a:r>
          </a:p>
        </p:txBody>
      </p:sp>
      <p:sp>
        <p:nvSpPr>
          <p:cNvPr id="10" name="Content Placeholder 2"/>
          <p:cNvSpPr>
            <a:spLocks noGrp="1"/>
          </p:cNvSpPr>
          <p:nvPr>
            <p:ph idx="1"/>
          </p:nvPr>
        </p:nvSpPr>
        <p:spPr>
          <a:xfrm>
            <a:off x="457200" y="1295400"/>
            <a:ext cx="8229600" cy="1752600"/>
          </a:xfrm>
        </p:spPr>
        <p:txBody>
          <a:bodyPr/>
          <a:lstStyle/>
          <a:p>
            <a:pPr marL="114300" lvl="1" indent="0">
              <a:buNone/>
            </a:pPr>
            <a:r>
              <a:rPr lang="en-US" altLang="en-US" sz="2600" dirty="0" err="1">
                <a:cs typeface="Times New Roman" pitchFamily="18" charset="0"/>
              </a:rPr>
              <a:t>Ocurre</a:t>
            </a:r>
            <a:r>
              <a:rPr lang="en-US" altLang="en-US" sz="2600" dirty="0">
                <a:cs typeface="Times New Roman" pitchFamily="18" charset="0"/>
              </a:rPr>
              <a:t> dentro del </a:t>
            </a:r>
            <a:r>
              <a:rPr lang="en-US" altLang="en-US" sz="2600" dirty="0" err="1">
                <a:cs typeface="Times New Roman" pitchFamily="18" charset="0"/>
              </a:rPr>
              <a:t>periosteo</a:t>
            </a:r>
            <a:endParaRPr lang="en-US" altLang="en-US" sz="2600" dirty="0">
              <a:cs typeface="Times New Roman" pitchFamily="18" charset="0"/>
            </a:endParaRPr>
          </a:p>
          <a:p>
            <a:pPr marL="114300" lvl="1" indent="0">
              <a:buNone/>
            </a:pPr>
            <a:r>
              <a:rPr lang="en-US" altLang="en-US" sz="2600" dirty="0" err="1">
                <a:cs typeface="Times New Roman" pitchFamily="18" charset="0"/>
              </a:rPr>
              <a:t>Matriz</a:t>
            </a:r>
            <a:r>
              <a:rPr lang="en-US" altLang="en-US" sz="2600" dirty="0">
                <a:cs typeface="Times New Roman" pitchFamily="18" charset="0"/>
              </a:rPr>
              <a:t> </a:t>
            </a:r>
            <a:r>
              <a:rPr lang="en-US" altLang="en-US" sz="2600" dirty="0" err="1">
                <a:cs typeface="Times New Roman" pitchFamily="18" charset="0"/>
              </a:rPr>
              <a:t>osea</a:t>
            </a:r>
            <a:r>
              <a:rPr lang="en-US" altLang="en-US" sz="2600" dirty="0">
                <a:cs typeface="Times New Roman" pitchFamily="18" charset="0"/>
              </a:rPr>
              <a:t> </a:t>
            </a:r>
            <a:r>
              <a:rPr lang="en-US" altLang="en-US" sz="2600" dirty="0" err="1">
                <a:cs typeface="Times New Roman" pitchFamily="18" charset="0"/>
              </a:rPr>
              <a:t>depositada</a:t>
            </a:r>
            <a:r>
              <a:rPr lang="en-US" altLang="en-US" sz="2600" dirty="0">
                <a:cs typeface="Times New Roman" pitchFamily="18" charset="0"/>
              </a:rPr>
              <a:t> </a:t>
            </a:r>
            <a:r>
              <a:rPr lang="en-US" altLang="en-US" sz="2600" dirty="0" err="1">
                <a:cs typeface="Times New Roman" pitchFamily="18" charset="0"/>
              </a:rPr>
              <a:t>en</a:t>
            </a:r>
            <a:r>
              <a:rPr lang="en-US" altLang="en-US" sz="2600" dirty="0">
                <a:cs typeface="Times New Roman" pitchFamily="18" charset="0"/>
              </a:rPr>
              <a:t> </a:t>
            </a:r>
            <a:r>
              <a:rPr lang="en-US" altLang="en-US" sz="2600" dirty="0" err="1">
                <a:cs typeface="Times New Roman" pitchFamily="18" charset="0"/>
              </a:rPr>
              <a:t>capas</a:t>
            </a:r>
            <a:r>
              <a:rPr lang="en-US" altLang="en-US" sz="2600" dirty="0">
                <a:cs typeface="Times New Roman" pitchFamily="18" charset="0"/>
              </a:rPr>
              <a:t> </a:t>
            </a:r>
            <a:r>
              <a:rPr lang="en-US" altLang="en-US" sz="2600" dirty="0" err="1">
                <a:cs typeface="Times New Roman" pitchFamily="18" charset="0"/>
              </a:rPr>
              <a:t>paralelas</a:t>
            </a:r>
            <a:r>
              <a:rPr lang="en-US" altLang="en-US" sz="2600" dirty="0">
                <a:cs typeface="Times New Roman" pitchFamily="18" charset="0"/>
              </a:rPr>
              <a:t> a la </a:t>
            </a:r>
            <a:r>
              <a:rPr lang="en-US" altLang="en-US" sz="2600" dirty="0" err="1">
                <a:cs typeface="Times New Roman" pitchFamily="18" charset="0"/>
              </a:rPr>
              <a:t>superficie</a:t>
            </a:r>
            <a:endParaRPr lang="en-US" altLang="en-US" sz="2600" dirty="0">
              <a:cs typeface="Times New Roman" pitchFamily="18" charset="0"/>
            </a:endParaRPr>
          </a:p>
          <a:p>
            <a:pPr marL="114300" lvl="1" indent="0">
              <a:buNone/>
            </a:pPr>
            <a:r>
              <a:rPr lang="en-US" altLang="en-US" sz="2600" dirty="0" err="1">
                <a:cs typeface="Times New Roman" pitchFamily="18" charset="0"/>
              </a:rPr>
              <a:t>Osteoclastos</a:t>
            </a:r>
            <a:r>
              <a:rPr lang="en-US" altLang="en-US" sz="2600" dirty="0">
                <a:cs typeface="Times New Roman" pitchFamily="18" charset="0"/>
              </a:rPr>
              <a:t> </a:t>
            </a:r>
            <a:r>
              <a:rPr lang="en-US" altLang="en-US" sz="2600" dirty="0" err="1">
                <a:cs typeface="Times New Roman" pitchFamily="18" charset="0"/>
              </a:rPr>
              <a:t>reabsorben</a:t>
            </a:r>
            <a:r>
              <a:rPr lang="en-US" altLang="en-US" sz="2600" dirty="0">
                <a:cs typeface="Times New Roman" pitchFamily="18" charset="0"/>
              </a:rPr>
              <a:t> </a:t>
            </a:r>
            <a:r>
              <a:rPr lang="en-US" altLang="en-US" sz="2600" dirty="0" err="1">
                <a:cs typeface="Times New Roman" pitchFamily="18" charset="0"/>
              </a:rPr>
              <a:t>en</a:t>
            </a:r>
            <a:r>
              <a:rPr lang="en-US" altLang="en-US" sz="2600" dirty="0">
                <a:cs typeface="Times New Roman" pitchFamily="18" charset="0"/>
              </a:rPr>
              <a:t> la </a:t>
            </a:r>
            <a:r>
              <a:rPr lang="en-US" altLang="en-US" sz="2600" dirty="0" err="1">
                <a:cs typeface="Times New Roman" pitchFamily="18" charset="0"/>
              </a:rPr>
              <a:t>cavidad</a:t>
            </a:r>
            <a:r>
              <a:rPr lang="en-US" altLang="en-US" sz="2600" dirty="0">
                <a:cs typeface="Times New Roman" pitchFamily="18" charset="0"/>
              </a:rPr>
              <a:t> </a:t>
            </a:r>
            <a:r>
              <a:rPr lang="en-US" altLang="en-US" sz="2600" dirty="0" err="1">
                <a:cs typeface="Times New Roman" pitchFamily="18" charset="0"/>
              </a:rPr>
              <a:t>medular</a:t>
            </a:r>
            <a:endParaRPr lang="en-US" altLang="en-US" sz="2600" dirty="0">
              <a:cs typeface="Times New Roman" pitchFamily="18" charset="0"/>
            </a:endParaRPr>
          </a:p>
        </p:txBody>
      </p:sp>
      <p:pic>
        <p:nvPicPr>
          <p:cNvPr id="13" name="Picture 3" descr="A bone increases in diameter as new bone is added to the external surface. At the same time, some bone may be removed from the inner surface to enlarge the medullary cavity."/>
          <p:cNvPicPr>
            <a:picLocks noGrp="1" noChangeAspect="1" noChangeArrowheads="1"/>
          </p:cNvPicPr>
          <p:nvPr>
            <p:ph idx="13"/>
          </p:nvPr>
        </p:nvPicPr>
        <p:blipFill>
          <a:blip r:embed="rId2"/>
          <a:stretch>
            <a:fillRect/>
          </a:stretch>
        </p:blipFill>
        <p:spPr bwMode="auto">
          <a:xfrm>
            <a:off x="685800" y="3209344"/>
            <a:ext cx="7772400" cy="295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4"/>
          <p:cNvSpPr>
            <a:spLocks noGrp="1"/>
          </p:cNvSpPr>
          <p:nvPr>
            <p:ph idx="14"/>
          </p:nvPr>
        </p:nvSpPr>
        <p:spPr>
          <a:xfrm>
            <a:off x="228600" y="6096000"/>
            <a:ext cx="1447800" cy="381000"/>
          </a:xfrm>
        </p:spPr>
        <p:txBody>
          <a:bodyPr/>
          <a:lstStyle/>
          <a:p>
            <a:r>
              <a:rPr lang="en-US" altLang="en-US" sz="1800" dirty="0">
                <a:cs typeface="Times New Roman" pitchFamily="18" charset="0"/>
              </a:rPr>
              <a:t>Figure 7.12b</a:t>
            </a:r>
            <a:endParaRPr lang="en-US" sz="1800" dirty="0"/>
          </a:p>
        </p:txBody>
      </p:sp>
    </p:spTree>
    <p:extLst>
      <p:ext uri="{BB962C8B-B14F-4D97-AF65-F5344CB8AC3E}">
        <p14:creationId xmlns:p14="http://schemas.microsoft.com/office/powerpoint/2010/main" val="2806944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7FF94-F8BB-D34C-AA30-D84A9D797A5A}"/>
              </a:ext>
            </a:extLst>
          </p:cNvPr>
          <p:cNvSpPr>
            <a:spLocks noGrp="1"/>
          </p:cNvSpPr>
          <p:nvPr>
            <p:ph type="title"/>
          </p:nvPr>
        </p:nvSpPr>
        <p:spPr/>
        <p:txBody>
          <a:bodyPr/>
          <a:lstStyle/>
          <a:p>
            <a:r>
              <a:rPr lang="en-US" dirty="0"/>
              <a:t>María - 19-20 Sept 2017.</a:t>
            </a:r>
          </a:p>
        </p:txBody>
      </p:sp>
      <p:pic>
        <p:nvPicPr>
          <p:cNvPr id="8" name="Content Placeholder 7">
            <a:extLst>
              <a:ext uri="{FF2B5EF4-FFF2-40B4-BE49-F238E27FC236}">
                <a16:creationId xmlns:a16="http://schemas.microsoft.com/office/drawing/2014/main" id="{C4FEF00D-CF91-804A-BE56-DBF05BBF59E1}"/>
              </a:ext>
            </a:extLst>
          </p:cNvPr>
          <p:cNvPicPr>
            <a:picLocks noGrp="1" noChangeAspect="1"/>
          </p:cNvPicPr>
          <p:nvPr>
            <p:ph idx="1"/>
          </p:nvPr>
        </p:nvPicPr>
        <p:blipFill>
          <a:blip r:embed="rId2"/>
          <a:stretch>
            <a:fillRect/>
          </a:stretch>
        </p:blipFill>
        <p:spPr>
          <a:xfrm>
            <a:off x="43046" y="1188720"/>
            <a:ext cx="4681353" cy="3757566"/>
          </a:xfrm>
        </p:spPr>
      </p:pic>
      <p:pic>
        <p:nvPicPr>
          <p:cNvPr id="10" name="Content Placeholder 9">
            <a:extLst>
              <a:ext uri="{FF2B5EF4-FFF2-40B4-BE49-F238E27FC236}">
                <a16:creationId xmlns:a16="http://schemas.microsoft.com/office/drawing/2014/main" id="{9233DE2F-B8DF-0A45-9B15-8D2A358A54AA}"/>
              </a:ext>
            </a:extLst>
          </p:cNvPr>
          <p:cNvPicPr>
            <a:picLocks noGrp="1" noChangeAspect="1"/>
          </p:cNvPicPr>
          <p:nvPr>
            <p:ph idx="13"/>
          </p:nvPr>
        </p:nvPicPr>
        <p:blipFill>
          <a:blip r:embed="rId3"/>
          <a:stretch>
            <a:fillRect/>
          </a:stretch>
        </p:blipFill>
        <p:spPr>
          <a:xfrm>
            <a:off x="4114800" y="2333896"/>
            <a:ext cx="5029201" cy="4449428"/>
          </a:xfrm>
        </p:spPr>
      </p:pic>
      <p:sp>
        <p:nvSpPr>
          <p:cNvPr id="5" name="Text Placeholder 4">
            <a:extLst>
              <a:ext uri="{FF2B5EF4-FFF2-40B4-BE49-F238E27FC236}">
                <a16:creationId xmlns:a16="http://schemas.microsoft.com/office/drawing/2014/main" id="{C598F3EF-F295-1843-ADF2-22E89FDA4585}"/>
              </a:ext>
            </a:extLst>
          </p:cNvPr>
          <p:cNvSpPr>
            <a:spLocks noGrp="1"/>
          </p:cNvSpPr>
          <p:nvPr>
            <p:ph type="body" sz="quarter" idx="14"/>
          </p:nvPr>
        </p:nvSpPr>
        <p:spPr/>
        <p:txBody>
          <a:bodyPr/>
          <a:lstStyle/>
          <a:p>
            <a:endParaRPr lang="en-US"/>
          </a:p>
        </p:txBody>
      </p:sp>
      <p:sp>
        <p:nvSpPr>
          <p:cNvPr id="6" name="Text Placeholder 5">
            <a:extLst>
              <a:ext uri="{FF2B5EF4-FFF2-40B4-BE49-F238E27FC236}">
                <a16:creationId xmlns:a16="http://schemas.microsoft.com/office/drawing/2014/main" id="{85A4C2CB-1671-A548-8C2A-3B951953857C}"/>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238299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838200"/>
          </a:xfrm>
        </p:spPr>
        <p:txBody>
          <a:bodyPr/>
          <a:lstStyle/>
          <a:p>
            <a:r>
              <a:rPr lang="en-US" dirty="0" err="1">
                <a:solidFill>
                  <a:srgbClr val="FF0000"/>
                </a:solidFill>
              </a:rPr>
              <a:t>Acondroplasia</a:t>
            </a:r>
            <a:r>
              <a:rPr lang="en-US" dirty="0">
                <a:solidFill>
                  <a:srgbClr val="FF0000"/>
                </a:solidFill>
              </a:rPr>
              <a:t> – </a:t>
            </a:r>
            <a:r>
              <a:rPr lang="en-US" dirty="0" err="1">
                <a:solidFill>
                  <a:srgbClr val="FF0000"/>
                </a:solidFill>
              </a:rPr>
              <a:t>Enanismo</a:t>
            </a:r>
            <a:r>
              <a:rPr lang="en-US" dirty="0">
                <a:solidFill>
                  <a:srgbClr val="FF0000"/>
                </a:solidFill>
              </a:rPr>
              <a:t> - </a:t>
            </a:r>
            <a:r>
              <a:rPr lang="en-US" dirty="0" err="1">
                <a:solidFill>
                  <a:srgbClr val="FF0000"/>
                </a:solidFill>
              </a:rPr>
              <a:t>Asignado</a:t>
            </a:r>
            <a:endParaRPr lang="en-US" sz="1500" dirty="0">
              <a:solidFill>
                <a:srgbClr val="FF0000"/>
              </a:solidFill>
            </a:endParaRPr>
          </a:p>
        </p:txBody>
      </p:sp>
      <p:sp>
        <p:nvSpPr>
          <p:cNvPr id="8" name="Content Placeholder 2"/>
          <p:cNvSpPr>
            <a:spLocks noGrp="1"/>
          </p:cNvSpPr>
          <p:nvPr>
            <p:ph idx="1"/>
          </p:nvPr>
        </p:nvSpPr>
        <p:spPr>
          <a:xfrm>
            <a:off x="304800" y="990600"/>
            <a:ext cx="8229600" cy="5257800"/>
          </a:xfrm>
        </p:spPr>
        <p:txBody>
          <a:bodyPr/>
          <a:lstStyle/>
          <a:p>
            <a:r>
              <a:rPr lang="en-US" altLang="en-US" sz="2800" b="1" dirty="0" err="1">
                <a:cs typeface="Times New Roman" pitchFamily="18" charset="0"/>
              </a:rPr>
              <a:t>Acondroplasia</a:t>
            </a:r>
            <a:r>
              <a:rPr lang="en-US" altLang="en-US" sz="2800" b="1" dirty="0">
                <a:cs typeface="Times New Roman" pitchFamily="18" charset="0"/>
              </a:rPr>
              <a:t> </a:t>
            </a:r>
          </a:p>
          <a:p>
            <a:pPr lvl="1"/>
            <a:r>
              <a:rPr lang="en-US" altLang="en-US" sz="2400" dirty="0" err="1">
                <a:cs typeface="Times New Roman" pitchFamily="18" charset="0"/>
              </a:rPr>
              <a:t>Falla</a:t>
            </a:r>
            <a:r>
              <a:rPr lang="en-US" altLang="en-US" sz="2400" dirty="0">
                <a:cs typeface="Times New Roman" pitchFamily="18" charset="0"/>
              </a:rPr>
              <a:t> la conversion de </a:t>
            </a:r>
            <a:r>
              <a:rPr lang="en-US" altLang="en-US" sz="2400" dirty="0" err="1">
                <a:cs typeface="Times New Roman" pitchFamily="18" charset="0"/>
              </a:rPr>
              <a:t>cartilago</a:t>
            </a:r>
            <a:r>
              <a:rPr lang="en-US" altLang="en-US" sz="2400" dirty="0">
                <a:cs typeface="Times New Roman" pitchFamily="18" charset="0"/>
              </a:rPr>
              <a:t> a </a:t>
            </a:r>
            <a:r>
              <a:rPr lang="en-US" altLang="en-US" sz="2400" dirty="0" err="1">
                <a:cs typeface="Times New Roman" pitchFamily="18" charset="0"/>
              </a:rPr>
              <a:t>hueso</a:t>
            </a:r>
            <a:endParaRPr lang="en-US" altLang="en-US" sz="2400" dirty="0">
              <a:cs typeface="Times New Roman" pitchFamily="18" charset="0"/>
            </a:endParaRPr>
          </a:p>
          <a:p>
            <a:pPr lvl="2"/>
            <a:r>
              <a:rPr lang="en-US" altLang="en-US" sz="2000" dirty="0" err="1">
                <a:cs typeface="Times New Roman" pitchFamily="18" charset="0"/>
              </a:rPr>
              <a:t>Hueso</a:t>
            </a:r>
            <a:r>
              <a:rPr lang="en-US" altLang="en-US" sz="2000" dirty="0">
                <a:cs typeface="Times New Roman" pitchFamily="18" charset="0"/>
              </a:rPr>
              <a:t> de </a:t>
            </a:r>
            <a:r>
              <a:rPr lang="en-US" altLang="en-US" sz="2000" dirty="0" err="1">
                <a:cs typeface="Times New Roman" pitchFamily="18" charset="0"/>
              </a:rPr>
              <a:t>extremidades</a:t>
            </a:r>
            <a:r>
              <a:rPr lang="en-US" altLang="en-US" sz="2000" dirty="0">
                <a:cs typeface="Times New Roman" pitchFamily="18" charset="0"/>
              </a:rPr>
              <a:t> </a:t>
            </a:r>
            <a:r>
              <a:rPr lang="en-US" altLang="en-US" sz="2000" dirty="0" err="1">
                <a:cs typeface="Times New Roman" pitchFamily="18" charset="0"/>
              </a:rPr>
              <a:t>dejan</a:t>
            </a:r>
            <a:r>
              <a:rPr lang="en-US" altLang="en-US" sz="2000" dirty="0">
                <a:cs typeface="Times New Roman" pitchFamily="18" charset="0"/>
              </a:rPr>
              <a:t> de </a:t>
            </a:r>
            <a:r>
              <a:rPr lang="en-US" altLang="en-US" sz="2000" dirty="0" err="1">
                <a:cs typeface="Times New Roman" pitchFamily="18" charset="0"/>
              </a:rPr>
              <a:t>crecer</a:t>
            </a:r>
            <a:r>
              <a:rPr lang="en-US" altLang="en-US" sz="2000" dirty="0">
                <a:cs typeface="Times New Roman" pitchFamily="18" charset="0"/>
              </a:rPr>
              <a:t> </a:t>
            </a:r>
            <a:r>
              <a:rPr lang="en-US" altLang="en-US" sz="2000" dirty="0" err="1">
                <a:cs typeface="Times New Roman" pitchFamily="18" charset="0"/>
              </a:rPr>
              <a:t>en</a:t>
            </a:r>
            <a:r>
              <a:rPr lang="en-US" altLang="en-US" sz="2000" dirty="0">
                <a:cs typeface="Times New Roman" pitchFamily="18" charset="0"/>
              </a:rPr>
              <a:t> la </a:t>
            </a:r>
            <a:r>
              <a:rPr lang="en-US" altLang="en-US" sz="2000" dirty="0" err="1">
                <a:cs typeface="Times New Roman" pitchFamily="18" charset="0"/>
              </a:rPr>
              <a:t>niñez</a:t>
            </a:r>
            <a:endParaRPr lang="en-US" altLang="en-US" sz="2000" dirty="0">
              <a:cs typeface="Times New Roman" pitchFamily="18" charset="0"/>
            </a:endParaRPr>
          </a:p>
          <a:p>
            <a:pPr lvl="2"/>
            <a:r>
              <a:rPr lang="en-US" altLang="en-US" sz="2000" dirty="0" err="1">
                <a:cs typeface="Times New Roman" pitchFamily="18" charset="0"/>
              </a:rPr>
              <a:t>Otros</a:t>
            </a:r>
            <a:r>
              <a:rPr lang="en-US" altLang="en-US" sz="2000" dirty="0">
                <a:cs typeface="Times New Roman" pitchFamily="18" charset="0"/>
              </a:rPr>
              <a:t> </a:t>
            </a:r>
            <a:r>
              <a:rPr lang="en-US" altLang="en-US" sz="2000" dirty="0" err="1">
                <a:cs typeface="Times New Roman" pitchFamily="18" charset="0"/>
              </a:rPr>
              <a:t>huesos</a:t>
            </a:r>
            <a:r>
              <a:rPr lang="en-US" altLang="en-US" sz="2000" dirty="0">
                <a:cs typeface="Times New Roman" pitchFamily="18" charset="0"/>
              </a:rPr>
              <a:t> </a:t>
            </a:r>
            <a:r>
              <a:rPr lang="en-US" altLang="en-US" sz="2000" dirty="0" err="1">
                <a:cs typeface="Times New Roman" pitchFamily="18" charset="0"/>
              </a:rPr>
              <a:t>crecen</a:t>
            </a:r>
            <a:r>
              <a:rPr lang="en-US" altLang="en-US" sz="2000" dirty="0">
                <a:cs typeface="Times New Roman" pitchFamily="18" charset="0"/>
              </a:rPr>
              <a:t> normal</a:t>
            </a:r>
          </a:p>
          <a:p>
            <a:pPr lvl="1"/>
            <a:r>
              <a:rPr lang="en-US" altLang="en-US" sz="2400" dirty="0">
                <a:cs typeface="Times New Roman" pitchFamily="18" charset="0"/>
              </a:rPr>
              <a:t>Cabeza </a:t>
            </a:r>
            <a:r>
              <a:rPr lang="en-US" altLang="en-US" sz="2400" dirty="0" err="1">
                <a:cs typeface="Times New Roman" pitchFamily="18" charset="0"/>
              </a:rPr>
              <a:t>grande</a:t>
            </a:r>
            <a:r>
              <a:rPr lang="en-US" altLang="en-US" sz="2400" dirty="0">
                <a:cs typeface="Times New Roman" pitchFamily="18" charset="0"/>
              </a:rPr>
              <a:t>, de </a:t>
            </a:r>
            <a:r>
              <a:rPr lang="en-US" altLang="en-US" sz="2400" dirty="0" err="1">
                <a:cs typeface="Times New Roman" pitchFamily="18" charset="0"/>
              </a:rPr>
              <a:t>baja</a:t>
            </a:r>
            <a:r>
              <a:rPr lang="en-US" altLang="en-US" sz="2400" dirty="0">
                <a:cs typeface="Times New Roman" pitchFamily="18" charset="0"/>
              </a:rPr>
              <a:t> </a:t>
            </a:r>
            <a:r>
              <a:rPr lang="en-US" altLang="en-US" sz="2400" dirty="0" err="1">
                <a:cs typeface="Times New Roman" pitchFamily="18" charset="0"/>
              </a:rPr>
              <a:t>estatura</a:t>
            </a:r>
            <a:endParaRPr lang="en-US" altLang="en-US" sz="2400" dirty="0">
              <a:cs typeface="Times New Roman" pitchFamily="18" charset="0"/>
            </a:endParaRPr>
          </a:p>
          <a:p>
            <a:pPr lvl="1"/>
            <a:r>
              <a:rPr lang="en-US" altLang="en-US" sz="2400" dirty="0" err="1">
                <a:cs typeface="Times New Roman" pitchFamily="18" charset="0"/>
              </a:rPr>
              <a:t>Fallo</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los </a:t>
            </a:r>
            <a:r>
              <a:rPr lang="en-US" altLang="en-US" sz="2400" dirty="0" err="1">
                <a:cs typeface="Times New Roman" pitchFamily="18" charset="0"/>
              </a:rPr>
              <a:t>condrocitos</a:t>
            </a:r>
            <a:r>
              <a:rPr lang="en-US" altLang="en-US" sz="2400" dirty="0">
                <a:cs typeface="Times New Roman" pitchFamily="18" charset="0"/>
              </a:rPr>
              <a:t> de la </a:t>
            </a:r>
            <a:r>
              <a:rPr lang="en-US" altLang="en-US" sz="2400" dirty="0" err="1">
                <a:cs typeface="Times New Roman" pitchFamily="18" charset="0"/>
              </a:rPr>
              <a:t>placa</a:t>
            </a:r>
            <a:r>
              <a:rPr lang="en-US" altLang="en-US" sz="2400" dirty="0">
                <a:cs typeface="Times New Roman" pitchFamily="18" charset="0"/>
              </a:rPr>
              <a:t> </a:t>
            </a:r>
            <a:r>
              <a:rPr lang="en-US" altLang="en-US" sz="2400" dirty="0" err="1">
                <a:cs typeface="Times New Roman" pitchFamily="18" charset="0"/>
              </a:rPr>
              <a:t>epifisial</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a:t>
            </a:r>
            <a:r>
              <a:rPr lang="en-US" altLang="en-US" sz="2400" dirty="0" err="1">
                <a:cs typeface="Times New Roman" pitchFamily="18" charset="0"/>
              </a:rPr>
              <a:t>crecer</a:t>
            </a:r>
            <a:r>
              <a:rPr lang="en-US" altLang="en-US" sz="2400" dirty="0">
                <a:cs typeface="Times New Roman" pitchFamily="18" charset="0"/>
              </a:rPr>
              <a:t> y </a:t>
            </a:r>
            <a:r>
              <a:rPr lang="en-US" altLang="en-US" sz="2400" dirty="0" err="1">
                <a:cs typeface="Times New Roman" pitchFamily="18" charset="0"/>
              </a:rPr>
              <a:t>agrandarse</a:t>
            </a:r>
            <a:endParaRPr lang="en-US" altLang="en-US" sz="2400" dirty="0">
              <a:cs typeface="Times New Roman" pitchFamily="18" charset="0"/>
            </a:endParaRPr>
          </a:p>
          <a:p>
            <a:pPr lvl="1"/>
            <a:r>
              <a:rPr lang="en-US" altLang="en-US" sz="2400" dirty="0" err="1">
                <a:cs typeface="Times New Roman" pitchFamily="18" charset="0"/>
              </a:rPr>
              <a:t>Osificacion</a:t>
            </a:r>
            <a:r>
              <a:rPr lang="en-US" altLang="en-US" sz="2400" dirty="0">
                <a:cs typeface="Times New Roman" pitchFamily="18" charset="0"/>
              </a:rPr>
              <a:t> </a:t>
            </a:r>
            <a:r>
              <a:rPr lang="en-US" altLang="en-US" sz="2400" dirty="0" err="1">
                <a:cs typeface="Times New Roman" pitchFamily="18" charset="0"/>
              </a:rPr>
              <a:t>endocondral</a:t>
            </a:r>
            <a:r>
              <a:rPr lang="en-US" altLang="en-US" sz="2400" dirty="0">
                <a:cs typeface="Times New Roman" pitchFamily="18" charset="0"/>
              </a:rPr>
              <a:t> </a:t>
            </a:r>
            <a:r>
              <a:rPr lang="en-US" altLang="en-US" sz="2400" dirty="0" err="1">
                <a:cs typeface="Times New Roman" pitchFamily="18" charset="0"/>
              </a:rPr>
              <a:t>inadecuada</a:t>
            </a:r>
            <a:endParaRPr lang="en-US" altLang="en-US" sz="2400" dirty="0">
              <a:cs typeface="Times New Roman" pitchFamily="18" charset="0"/>
            </a:endParaRPr>
          </a:p>
        </p:txBody>
      </p:sp>
    </p:spTree>
    <p:extLst>
      <p:ext uri="{BB962C8B-B14F-4D97-AF65-F5344CB8AC3E}">
        <p14:creationId xmlns:p14="http://schemas.microsoft.com/office/powerpoint/2010/main" val="12501267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7.5b </a:t>
            </a:r>
            <a:r>
              <a:rPr lang="en-US" dirty="0" err="1"/>
              <a:t>Remodelación</a:t>
            </a:r>
            <a:r>
              <a:rPr lang="en-US" dirty="0"/>
              <a:t> ósea</a:t>
            </a:r>
            <a:r>
              <a:rPr lang="en-US" sz="1500" dirty="0"/>
              <a:t>1</a:t>
            </a:r>
          </a:p>
        </p:txBody>
      </p:sp>
      <p:sp>
        <p:nvSpPr>
          <p:cNvPr id="8" name="Content Placeholder 2"/>
          <p:cNvSpPr>
            <a:spLocks noGrp="1"/>
          </p:cNvSpPr>
          <p:nvPr>
            <p:ph idx="1"/>
          </p:nvPr>
        </p:nvSpPr>
        <p:spPr/>
        <p:txBody>
          <a:bodyPr/>
          <a:lstStyle/>
          <a:p>
            <a:pPr lvl="1">
              <a:spcBef>
                <a:spcPts val="600"/>
              </a:spcBef>
              <a:defRPr/>
            </a:pPr>
            <a:r>
              <a:rPr lang="en-US" altLang="en-US" sz="2400" dirty="0" err="1">
                <a:cs typeface="Times New Roman" pitchFamily="18" charset="0"/>
              </a:rPr>
              <a:t>Contínuo</a:t>
            </a:r>
            <a:r>
              <a:rPr lang="en-US" altLang="en-US" sz="2400" dirty="0">
                <a:cs typeface="Times New Roman" pitchFamily="18" charset="0"/>
              </a:rPr>
              <a:t> </a:t>
            </a:r>
            <a:r>
              <a:rPr lang="en-US" altLang="en-US" sz="2400" dirty="0" err="1">
                <a:cs typeface="Times New Roman" pitchFamily="18" charset="0"/>
              </a:rPr>
              <a:t>durante</a:t>
            </a:r>
            <a:r>
              <a:rPr lang="en-US" altLang="en-US" sz="2400" dirty="0">
                <a:cs typeface="Times New Roman" pitchFamily="18" charset="0"/>
              </a:rPr>
              <a:t> la </a:t>
            </a:r>
            <a:r>
              <a:rPr lang="en-US" altLang="en-US" sz="2400" dirty="0" err="1">
                <a:cs typeface="Times New Roman" pitchFamily="18" charset="0"/>
              </a:rPr>
              <a:t>adultez</a:t>
            </a:r>
            <a:endParaRPr lang="en-US" altLang="en-US" sz="2400" dirty="0">
              <a:cs typeface="Times New Roman" pitchFamily="18" charset="0"/>
            </a:endParaRPr>
          </a:p>
          <a:p>
            <a:pPr lvl="1">
              <a:spcBef>
                <a:spcPts val="600"/>
              </a:spcBef>
              <a:defRPr/>
            </a:pPr>
            <a:r>
              <a:rPr lang="en-US" altLang="en-US" sz="2400" dirty="0" err="1">
                <a:cs typeface="Times New Roman" pitchFamily="18" charset="0"/>
              </a:rPr>
              <a:t>Occurre</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las superficies: </a:t>
            </a:r>
            <a:r>
              <a:rPr lang="en-US" altLang="en-US" sz="2400" dirty="0" err="1">
                <a:cs typeface="Times New Roman" pitchFamily="18" charset="0"/>
              </a:rPr>
              <a:t>endosteo</a:t>
            </a:r>
            <a:r>
              <a:rPr lang="en-US" altLang="en-US" sz="2400" dirty="0">
                <a:cs typeface="Times New Roman" pitchFamily="18" charset="0"/>
              </a:rPr>
              <a:t> y </a:t>
            </a:r>
            <a:r>
              <a:rPr lang="en-US" altLang="en-US" sz="2400" dirty="0" err="1">
                <a:cs typeface="Times New Roman" pitchFamily="18" charset="0"/>
              </a:rPr>
              <a:t>periosteo</a:t>
            </a:r>
            <a:endParaRPr lang="en-US" altLang="en-US" sz="2400" dirty="0">
              <a:cs typeface="Times New Roman" pitchFamily="18" charset="0"/>
            </a:endParaRPr>
          </a:p>
          <a:p>
            <a:pPr lvl="1">
              <a:spcBef>
                <a:spcPts val="600"/>
              </a:spcBef>
              <a:defRPr/>
            </a:pPr>
            <a:r>
              <a:rPr lang="en-US" altLang="en-US" sz="2400" dirty="0" err="1">
                <a:cs typeface="Times New Roman" pitchFamily="18" charset="0"/>
              </a:rPr>
              <a:t>Varia</a:t>
            </a:r>
            <a:r>
              <a:rPr lang="en-US" altLang="en-US" sz="2400" dirty="0">
                <a:cs typeface="Times New Roman" pitchFamily="18" charset="0"/>
              </a:rPr>
              <a:t> la </a:t>
            </a:r>
            <a:r>
              <a:rPr lang="en-US" altLang="en-US" sz="2400" dirty="0" err="1">
                <a:cs typeface="Times New Roman" pitchFamily="18" charset="0"/>
              </a:rPr>
              <a:t>velocidad</a:t>
            </a:r>
            <a:endParaRPr lang="en-US" altLang="en-US" sz="2400" dirty="0">
              <a:cs typeface="Times New Roman" pitchFamily="18" charset="0"/>
            </a:endParaRPr>
          </a:p>
          <a:p>
            <a:pPr lvl="2">
              <a:spcBef>
                <a:spcPts val="600"/>
              </a:spcBef>
              <a:defRPr/>
            </a:pPr>
            <a:r>
              <a:rPr lang="en-US" altLang="en-US" sz="2000" dirty="0">
                <a:cs typeface="Times New Roman" pitchFamily="18" charset="0"/>
              </a:rPr>
              <a:t>E.g., Femur distal </a:t>
            </a:r>
            <a:r>
              <a:rPr lang="en-US" altLang="en-US" sz="2000" dirty="0" err="1">
                <a:cs typeface="Times New Roman" pitchFamily="18" charset="0"/>
              </a:rPr>
              <a:t>cada</a:t>
            </a:r>
            <a:r>
              <a:rPr lang="en-US" altLang="en-US" sz="2000" dirty="0">
                <a:cs typeface="Times New Roman" pitchFamily="18" charset="0"/>
              </a:rPr>
              <a:t> 4-6 </a:t>
            </a:r>
            <a:r>
              <a:rPr lang="en-US" altLang="en-US" sz="2000" dirty="0" err="1">
                <a:cs typeface="Times New Roman" pitchFamily="18" charset="0"/>
              </a:rPr>
              <a:t>meses</a:t>
            </a:r>
            <a:endParaRPr lang="en-US" altLang="en-US" sz="2000" dirty="0">
              <a:cs typeface="Times New Roman" pitchFamily="18" charset="0"/>
            </a:endParaRPr>
          </a:p>
          <a:p>
            <a:pPr lvl="2">
              <a:spcBef>
                <a:spcPts val="600"/>
              </a:spcBef>
              <a:defRPr/>
            </a:pPr>
            <a:r>
              <a:rPr lang="en-US" altLang="en-US" sz="2000" dirty="0">
                <a:cs typeface="Times New Roman" pitchFamily="18" charset="0"/>
              </a:rPr>
              <a:t>E.g., </a:t>
            </a:r>
            <a:r>
              <a:rPr lang="en-US" altLang="en-US" sz="2000" dirty="0" err="1">
                <a:cs typeface="Times New Roman" pitchFamily="18" charset="0"/>
              </a:rPr>
              <a:t>Diafisis</a:t>
            </a:r>
            <a:r>
              <a:rPr lang="en-US" altLang="en-US" sz="2000" dirty="0">
                <a:cs typeface="Times New Roman" pitchFamily="18" charset="0"/>
              </a:rPr>
              <a:t> de femur </a:t>
            </a:r>
            <a:r>
              <a:rPr lang="en-US" altLang="en-US" sz="2000" dirty="0" err="1">
                <a:cs typeface="Times New Roman" pitchFamily="18" charset="0"/>
              </a:rPr>
              <a:t>muchos</a:t>
            </a:r>
            <a:r>
              <a:rPr lang="en-US" altLang="en-US" sz="2000" dirty="0">
                <a:cs typeface="Times New Roman" pitchFamily="18" charset="0"/>
              </a:rPr>
              <a:t> </a:t>
            </a:r>
            <a:r>
              <a:rPr lang="en-US" altLang="en-US" sz="2000" dirty="0" err="1">
                <a:cs typeface="Times New Roman" pitchFamily="18" charset="0"/>
              </a:rPr>
              <a:t>años</a:t>
            </a:r>
            <a:r>
              <a:rPr lang="en-US" altLang="en-US" sz="2000" dirty="0">
                <a:cs typeface="Times New Roman" pitchFamily="18" charset="0"/>
              </a:rPr>
              <a:t> </a:t>
            </a:r>
            <a:r>
              <a:rPr lang="en-US" altLang="en-US" sz="2000" dirty="0" err="1">
                <a:cs typeface="Times New Roman" pitchFamily="18" charset="0"/>
              </a:rPr>
              <a:t>durante</a:t>
            </a:r>
            <a:r>
              <a:rPr lang="en-US" altLang="en-US" sz="2000" dirty="0">
                <a:cs typeface="Times New Roman" pitchFamily="18" charset="0"/>
              </a:rPr>
              <a:t> la </a:t>
            </a:r>
            <a:r>
              <a:rPr lang="en-US" altLang="en-US" sz="2000" dirty="0" err="1">
                <a:cs typeface="Times New Roman" pitchFamily="18" charset="0"/>
              </a:rPr>
              <a:t>vida</a:t>
            </a:r>
            <a:endParaRPr lang="en-US" altLang="en-US" sz="2000" dirty="0">
              <a:cs typeface="Times New Roman" pitchFamily="18" charset="0"/>
            </a:endParaRPr>
          </a:p>
          <a:p>
            <a:pPr lvl="1">
              <a:spcBef>
                <a:spcPts val="600"/>
              </a:spcBef>
              <a:defRPr/>
            </a:pPr>
            <a:r>
              <a:rPr lang="en-US" altLang="en-US" sz="2400" dirty="0">
                <a:cs typeface="Times New Roman" pitchFamily="18" charset="0"/>
              </a:rPr>
              <a:t>~20% se </a:t>
            </a:r>
            <a:r>
              <a:rPr lang="en-US" altLang="en-US" sz="2400" dirty="0" err="1">
                <a:cs typeface="Times New Roman" pitchFamily="18" charset="0"/>
              </a:rPr>
              <a:t>reemplaza</a:t>
            </a:r>
            <a:r>
              <a:rPr lang="en-US" altLang="en-US" sz="2400" dirty="0">
                <a:cs typeface="Times New Roman" pitchFamily="18" charset="0"/>
              </a:rPr>
              <a:t> </a:t>
            </a:r>
            <a:r>
              <a:rPr lang="en-US" altLang="en-US" sz="2400" dirty="0" err="1">
                <a:cs typeface="Times New Roman" pitchFamily="18" charset="0"/>
              </a:rPr>
              <a:t>anualmente</a:t>
            </a:r>
            <a:endParaRPr lang="en-US" altLang="en-US" sz="2400" dirty="0">
              <a:cs typeface="Times New Roman" pitchFamily="18" charset="0"/>
            </a:endParaRPr>
          </a:p>
          <a:p>
            <a:pPr lvl="1">
              <a:spcBef>
                <a:spcPts val="600"/>
              </a:spcBef>
              <a:defRPr/>
            </a:pPr>
            <a:r>
              <a:rPr lang="en-US" altLang="en-US" sz="2400" dirty="0" err="1">
                <a:cs typeface="Times New Roman" pitchFamily="18" charset="0"/>
              </a:rPr>
              <a:t>Depende</a:t>
            </a:r>
            <a:r>
              <a:rPr lang="en-US" altLang="en-US" sz="2400" dirty="0">
                <a:cs typeface="Times New Roman" pitchFamily="18" charset="0"/>
              </a:rPr>
              <a:t> de </a:t>
            </a:r>
            <a:r>
              <a:rPr lang="en-US" altLang="en-US" sz="2400" dirty="0" err="1">
                <a:cs typeface="Times New Roman" pitchFamily="18" charset="0"/>
              </a:rPr>
              <a:t>actividad</a:t>
            </a:r>
            <a:r>
              <a:rPr lang="en-US" altLang="en-US" sz="2400" dirty="0">
                <a:cs typeface="Times New Roman" pitchFamily="18" charset="0"/>
              </a:rPr>
              <a:t> </a:t>
            </a:r>
            <a:r>
              <a:rPr lang="en-US" altLang="en-US" sz="2400" dirty="0" err="1">
                <a:cs typeface="Times New Roman" pitchFamily="18" charset="0"/>
              </a:rPr>
              <a:t>coordinada</a:t>
            </a:r>
            <a:r>
              <a:rPr lang="en-US" altLang="en-US" sz="2400" dirty="0">
                <a:cs typeface="Times New Roman" pitchFamily="18" charset="0"/>
              </a:rPr>
              <a:t> de </a:t>
            </a:r>
            <a:r>
              <a:rPr lang="en-US" altLang="en-US" sz="2400" dirty="0" err="1">
                <a:cs typeface="Times New Roman" pitchFamily="18" charset="0"/>
              </a:rPr>
              <a:t>osteoblastos</a:t>
            </a:r>
            <a:r>
              <a:rPr lang="en-US" altLang="en-US" sz="2400" dirty="0">
                <a:cs typeface="Times New Roman" pitchFamily="18" charset="0"/>
              </a:rPr>
              <a:t>, </a:t>
            </a:r>
            <a:r>
              <a:rPr lang="en-US" altLang="en-US" sz="2400" dirty="0" err="1">
                <a:cs typeface="Times New Roman" pitchFamily="18" charset="0"/>
              </a:rPr>
              <a:t>osteocitos</a:t>
            </a:r>
            <a:r>
              <a:rPr lang="en-US" altLang="en-US" sz="2400" dirty="0">
                <a:cs typeface="Times New Roman" pitchFamily="18" charset="0"/>
              </a:rPr>
              <a:t> y </a:t>
            </a:r>
            <a:r>
              <a:rPr lang="en-US" altLang="en-US" sz="2400" dirty="0" err="1">
                <a:cs typeface="Times New Roman" pitchFamily="18" charset="0"/>
              </a:rPr>
              <a:t>osteoclastos</a:t>
            </a:r>
            <a:endParaRPr lang="en-US" altLang="en-US" sz="2400" dirty="0">
              <a:cs typeface="Times New Roman" pitchFamily="18" charset="0"/>
            </a:endParaRPr>
          </a:p>
          <a:p>
            <a:pPr lvl="1">
              <a:spcBef>
                <a:spcPts val="600"/>
              </a:spcBef>
              <a:defRPr/>
            </a:pPr>
            <a:r>
              <a:rPr lang="en-US" altLang="en-US" sz="2400" dirty="0" err="1">
                <a:cs typeface="Times New Roman" pitchFamily="18" charset="0"/>
              </a:rPr>
              <a:t>Afectado</a:t>
            </a:r>
            <a:r>
              <a:rPr lang="en-US" altLang="en-US" sz="2400" dirty="0">
                <a:cs typeface="Times New Roman" pitchFamily="18" charset="0"/>
              </a:rPr>
              <a:t> por </a:t>
            </a:r>
            <a:r>
              <a:rPr lang="en-US" altLang="en-US" sz="2400" dirty="0" err="1">
                <a:cs typeface="Times New Roman" pitchFamily="18" charset="0"/>
              </a:rPr>
              <a:t>hormonas</a:t>
            </a:r>
            <a:r>
              <a:rPr lang="en-US" altLang="en-US" sz="2400" dirty="0">
                <a:cs typeface="Times New Roman" pitchFamily="18" charset="0"/>
              </a:rPr>
              <a:t> y </a:t>
            </a:r>
            <a:r>
              <a:rPr lang="en-US" altLang="en-US" sz="2400" dirty="0" err="1">
                <a:cs typeface="Times New Roman" pitchFamily="18" charset="0"/>
              </a:rPr>
              <a:t>estres</a:t>
            </a:r>
            <a:r>
              <a:rPr lang="en-US" altLang="en-US" sz="2400" dirty="0">
                <a:cs typeface="Times New Roman" pitchFamily="18" charset="0"/>
              </a:rPr>
              <a:t> </a:t>
            </a:r>
            <a:r>
              <a:rPr lang="en-US" altLang="en-US" sz="2400" dirty="0" err="1">
                <a:cs typeface="Times New Roman" pitchFamily="18" charset="0"/>
              </a:rPr>
              <a:t>mecánico</a:t>
            </a:r>
            <a:endParaRPr lang="en-US" altLang="en-US" sz="2400" dirty="0">
              <a:cs typeface="Times New Roman" pitchFamily="18" charset="0"/>
            </a:endParaRPr>
          </a:p>
        </p:txBody>
      </p:sp>
    </p:spTree>
    <p:extLst>
      <p:ext uri="{BB962C8B-B14F-4D97-AF65-F5344CB8AC3E}">
        <p14:creationId xmlns:p14="http://schemas.microsoft.com/office/powerpoint/2010/main" val="40036999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7.5b </a:t>
            </a:r>
            <a:r>
              <a:rPr lang="en-US" dirty="0" err="1"/>
              <a:t>Remodelación</a:t>
            </a:r>
            <a:r>
              <a:rPr lang="en-US" dirty="0"/>
              <a:t> ósea</a:t>
            </a:r>
            <a:r>
              <a:rPr lang="en-US" sz="1500" dirty="0"/>
              <a:t>2</a:t>
            </a:r>
          </a:p>
        </p:txBody>
      </p:sp>
      <p:sp>
        <p:nvSpPr>
          <p:cNvPr id="8" name="Content Placeholder 2"/>
          <p:cNvSpPr>
            <a:spLocks noGrp="1"/>
          </p:cNvSpPr>
          <p:nvPr>
            <p:ph idx="1"/>
          </p:nvPr>
        </p:nvSpPr>
        <p:spPr/>
        <p:txBody>
          <a:bodyPr/>
          <a:lstStyle/>
          <a:p>
            <a:r>
              <a:rPr lang="en-US" altLang="en-US" sz="2800" b="1" dirty="0" err="1">
                <a:cs typeface="Times New Roman" pitchFamily="18" charset="0"/>
              </a:rPr>
              <a:t>Estres</a:t>
            </a:r>
            <a:r>
              <a:rPr lang="en-US" altLang="en-US" sz="2800" b="1" dirty="0">
                <a:cs typeface="Times New Roman" pitchFamily="18" charset="0"/>
              </a:rPr>
              <a:t> </a:t>
            </a:r>
            <a:r>
              <a:rPr lang="en-US" altLang="en-US" sz="2800" b="1" dirty="0" err="1">
                <a:cs typeface="Times New Roman" pitchFamily="18" charset="0"/>
              </a:rPr>
              <a:t>mecanico</a:t>
            </a:r>
            <a:endParaRPr lang="en-US" altLang="en-US" sz="2000" b="1" dirty="0">
              <a:cs typeface="Times New Roman" pitchFamily="18" charset="0"/>
            </a:endParaRPr>
          </a:p>
          <a:p>
            <a:pPr lvl="1"/>
            <a:r>
              <a:rPr lang="en-US" altLang="en-US" sz="2400" dirty="0" err="1">
                <a:cs typeface="Times New Roman" pitchFamily="18" charset="0"/>
              </a:rPr>
              <a:t>Ocurre</a:t>
            </a:r>
            <a:r>
              <a:rPr lang="en-US" altLang="en-US" sz="2400" dirty="0">
                <a:cs typeface="Times New Roman" pitchFamily="18" charset="0"/>
              </a:rPr>
              <a:t> por el </a:t>
            </a:r>
            <a:r>
              <a:rPr lang="en-US" altLang="en-US" sz="2400" dirty="0" err="1">
                <a:cs typeface="Times New Roman" pitchFamily="18" charset="0"/>
              </a:rPr>
              <a:t>ejercicio</a:t>
            </a:r>
            <a:r>
              <a:rPr lang="en-US" altLang="en-US" sz="2400" dirty="0">
                <a:cs typeface="Times New Roman" pitchFamily="18" charset="0"/>
              </a:rPr>
              <a:t> </a:t>
            </a:r>
            <a:r>
              <a:rPr lang="en-US" altLang="en-US" sz="2400" dirty="0" err="1">
                <a:cs typeface="Times New Roman" pitchFamily="18" charset="0"/>
              </a:rPr>
              <a:t>moviendo</a:t>
            </a:r>
            <a:r>
              <a:rPr lang="en-US" altLang="en-US" sz="2400" dirty="0">
                <a:cs typeface="Times New Roman" pitchFamily="18" charset="0"/>
              </a:rPr>
              <a:t> </a:t>
            </a:r>
            <a:r>
              <a:rPr lang="en-US" altLang="en-US" sz="2400" dirty="0" err="1">
                <a:cs typeface="Times New Roman" pitchFamily="18" charset="0"/>
              </a:rPr>
              <a:t>cosas</a:t>
            </a:r>
            <a:r>
              <a:rPr lang="en-US" altLang="en-US" sz="2400" dirty="0">
                <a:cs typeface="Times New Roman" pitchFamily="18" charset="0"/>
              </a:rPr>
              <a:t> </a:t>
            </a:r>
            <a:r>
              <a:rPr lang="en-US" altLang="en-US" sz="2400" dirty="0" err="1">
                <a:cs typeface="Times New Roman" pitchFamily="18" charset="0"/>
              </a:rPr>
              <a:t>pesadas</a:t>
            </a:r>
            <a:endParaRPr lang="en-US" altLang="en-US" sz="2400" dirty="0">
              <a:cs typeface="Times New Roman" pitchFamily="18" charset="0"/>
            </a:endParaRPr>
          </a:p>
          <a:p>
            <a:pPr lvl="1"/>
            <a:r>
              <a:rPr lang="en-US" altLang="en-US" sz="2400" dirty="0" err="1">
                <a:cs typeface="Times New Roman" pitchFamily="18" charset="0"/>
              </a:rPr>
              <a:t>Necesario</a:t>
            </a:r>
            <a:r>
              <a:rPr lang="en-US" altLang="en-US" sz="2400" dirty="0">
                <a:cs typeface="Times New Roman" pitchFamily="18" charset="0"/>
              </a:rPr>
              <a:t> para la </a:t>
            </a:r>
            <a:r>
              <a:rPr lang="en-US" altLang="en-US" sz="2400" dirty="0" err="1">
                <a:cs typeface="Times New Roman" pitchFamily="18" charset="0"/>
              </a:rPr>
              <a:t>remodelacion</a:t>
            </a:r>
            <a:r>
              <a:rPr lang="en-US" altLang="en-US" sz="2400" dirty="0">
                <a:cs typeface="Times New Roman" pitchFamily="18" charset="0"/>
              </a:rPr>
              <a:t> normal… PLT </a:t>
            </a:r>
            <a:r>
              <a:rPr lang="en-US" altLang="en-US" sz="2400" dirty="0" err="1">
                <a:cs typeface="Times New Roman" pitchFamily="18" charset="0"/>
              </a:rPr>
              <a:t>si</a:t>
            </a:r>
            <a:r>
              <a:rPr lang="en-US" altLang="en-US" sz="2400" dirty="0">
                <a:cs typeface="Times New Roman" pitchFamily="18" charset="0"/>
              </a:rPr>
              <a:t> no se </a:t>
            </a:r>
            <a:r>
              <a:rPr lang="en-US" altLang="en-US" sz="2400" dirty="0" err="1">
                <a:cs typeface="Times New Roman" pitchFamily="18" charset="0"/>
              </a:rPr>
              <a:t>hace</a:t>
            </a:r>
            <a:r>
              <a:rPr lang="en-US" altLang="en-US" sz="2400" dirty="0">
                <a:cs typeface="Times New Roman" pitchFamily="18" charset="0"/>
              </a:rPr>
              <a:t> </a:t>
            </a:r>
            <a:r>
              <a:rPr lang="en-US" altLang="en-US" sz="2400" dirty="0" err="1">
                <a:cs typeface="Times New Roman" pitchFamily="18" charset="0"/>
              </a:rPr>
              <a:t>ejercicio</a:t>
            </a:r>
            <a:r>
              <a:rPr lang="en-US" altLang="en-US" sz="2400" dirty="0">
                <a:cs typeface="Times New Roman" pitchFamily="18" charset="0"/>
              </a:rPr>
              <a:t> con peso?</a:t>
            </a:r>
          </a:p>
          <a:p>
            <a:pPr lvl="1"/>
            <a:r>
              <a:rPr lang="en-US" altLang="en-US" sz="2400" dirty="0" err="1">
                <a:cs typeface="Times New Roman" pitchFamily="18" charset="0"/>
              </a:rPr>
              <a:t>Detectado</a:t>
            </a:r>
            <a:r>
              <a:rPr lang="en-US" altLang="en-US" sz="2400" dirty="0">
                <a:cs typeface="Times New Roman" pitchFamily="18" charset="0"/>
              </a:rPr>
              <a:t> por </a:t>
            </a:r>
            <a:r>
              <a:rPr lang="en-US" altLang="en-US" sz="2400" dirty="0" err="1">
                <a:cs typeface="Times New Roman" pitchFamily="18" charset="0"/>
              </a:rPr>
              <a:t>osteocitos</a:t>
            </a:r>
            <a:r>
              <a:rPr lang="en-US" altLang="en-US" sz="2400" dirty="0">
                <a:cs typeface="Times New Roman" pitchFamily="18" charset="0"/>
              </a:rPr>
              <a:t> que se </a:t>
            </a:r>
            <a:r>
              <a:rPr lang="en-US" altLang="en-US" sz="2400" dirty="0" err="1">
                <a:cs typeface="Times New Roman" pitchFamily="18" charset="0"/>
              </a:rPr>
              <a:t>comunican</a:t>
            </a:r>
            <a:r>
              <a:rPr lang="en-US" altLang="en-US" sz="2400" dirty="0">
                <a:cs typeface="Times New Roman" pitchFamily="18" charset="0"/>
              </a:rPr>
              <a:t> con </a:t>
            </a:r>
            <a:r>
              <a:rPr lang="en-US" altLang="en-US" sz="2400" dirty="0" err="1">
                <a:cs typeface="Times New Roman" pitchFamily="18" charset="0"/>
              </a:rPr>
              <a:t>osteoblastos</a:t>
            </a:r>
            <a:endParaRPr lang="en-US" altLang="en-US" sz="2400" dirty="0">
              <a:cs typeface="Times New Roman" pitchFamily="18" charset="0"/>
            </a:endParaRPr>
          </a:p>
          <a:p>
            <a:pPr lvl="2"/>
            <a:r>
              <a:rPr lang="en-US" altLang="en-US" dirty="0" err="1">
                <a:cs typeface="Times New Roman" pitchFamily="18" charset="0"/>
              </a:rPr>
              <a:t>Aumenta</a:t>
            </a:r>
            <a:r>
              <a:rPr lang="en-US" altLang="en-US" dirty="0">
                <a:cs typeface="Times New Roman" pitchFamily="18" charset="0"/>
              </a:rPr>
              <a:t> la </a:t>
            </a:r>
            <a:r>
              <a:rPr lang="en-US" altLang="en-US" dirty="0" err="1">
                <a:cs typeface="Times New Roman" pitchFamily="18" charset="0"/>
              </a:rPr>
              <a:t>sintesis</a:t>
            </a:r>
            <a:r>
              <a:rPr lang="en-US" altLang="en-US" dirty="0">
                <a:cs typeface="Times New Roman" pitchFamily="18" charset="0"/>
              </a:rPr>
              <a:t> y </a:t>
            </a:r>
            <a:r>
              <a:rPr lang="en-US" altLang="en-US" dirty="0" err="1">
                <a:cs typeface="Times New Roman" pitchFamily="18" charset="0"/>
              </a:rPr>
              <a:t>secrecion</a:t>
            </a:r>
            <a:r>
              <a:rPr lang="en-US" altLang="en-US" dirty="0">
                <a:cs typeface="Times New Roman" pitchFamily="18" charset="0"/>
              </a:rPr>
              <a:t> de </a:t>
            </a:r>
            <a:r>
              <a:rPr lang="en-US" altLang="en-US" dirty="0" err="1">
                <a:cs typeface="Times New Roman" pitchFamily="18" charset="0"/>
              </a:rPr>
              <a:t>osteoide</a:t>
            </a:r>
            <a:endParaRPr lang="en-US" altLang="en-US" dirty="0">
              <a:cs typeface="Times New Roman" pitchFamily="18" charset="0"/>
            </a:endParaRPr>
          </a:p>
          <a:p>
            <a:pPr lvl="1"/>
            <a:r>
              <a:rPr lang="en-US" altLang="en-US" sz="2400" dirty="0" err="1">
                <a:cs typeface="Times New Roman" pitchFamily="18" charset="0"/>
              </a:rPr>
              <a:t>Aumenta</a:t>
            </a:r>
            <a:r>
              <a:rPr lang="en-US" altLang="en-US" sz="2400" dirty="0">
                <a:cs typeface="Times New Roman" pitchFamily="18" charset="0"/>
              </a:rPr>
              <a:t> masa </a:t>
            </a:r>
            <a:r>
              <a:rPr lang="en-US" altLang="en-US" sz="2400" dirty="0" err="1">
                <a:cs typeface="Times New Roman" pitchFamily="18" charset="0"/>
              </a:rPr>
              <a:t>ósea</a:t>
            </a:r>
            <a:r>
              <a:rPr lang="en-US" altLang="en-US" sz="2400" dirty="0">
                <a:cs typeface="Times New Roman" pitchFamily="18" charset="0"/>
              </a:rPr>
              <a:t> </a:t>
            </a:r>
            <a:r>
              <a:rPr lang="en-US" altLang="en-US" sz="2400" dirty="0" err="1">
                <a:cs typeface="Times New Roman" pitchFamily="18" charset="0"/>
              </a:rPr>
              <a:t>si</a:t>
            </a:r>
            <a:r>
              <a:rPr lang="en-US" altLang="en-US" sz="2400" dirty="0">
                <a:cs typeface="Times New Roman" pitchFamily="18" charset="0"/>
              </a:rPr>
              <a:t> que?</a:t>
            </a:r>
            <a:endParaRPr lang="en-US" altLang="en-US" sz="1600" dirty="0">
              <a:cs typeface="Times New Roman" pitchFamily="18" charset="0"/>
            </a:endParaRPr>
          </a:p>
          <a:p>
            <a:pPr lvl="1"/>
            <a:r>
              <a:rPr lang="en-US" altLang="en-US" sz="2400" dirty="0" err="1">
                <a:cs typeface="Times New Roman" pitchFamily="18" charset="0"/>
              </a:rPr>
              <a:t>Disminuye</a:t>
            </a:r>
            <a:r>
              <a:rPr lang="en-US" altLang="en-US" sz="2400" dirty="0">
                <a:cs typeface="Times New Roman" pitchFamily="18" charset="0"/>
              </a:rPr>
              <a:t> masa </a:t>
            </a:r>
            <a:r>
              <a:rPr lang="en-US" altLang="en-US" sz="2400" dirty="0" err="1">
                <a:cs typeface="Times New Roman" pitchFamily="18" charset="0"/>
              </a:rPr>
              <a:t>osea</a:t>
            </a:r>
            <a:r>
              <a:rPr lang="en-US" altLang="en-US" sz="2400" dirty="0">
                <a:cs typeface="Times New Roman" pitchFamily="18" charset="0"/>
              </a:rPr>
              <a:t> </a:t>
            </a:r>
            <a:r>
              <a:rPr lang="en-US" altLang="en-US" sz="2400" dirty="0" err="1">
                <a:cs typeface="Times New Roman" pitchFamily="18" charset="0"/>
              </a:rPr>
              <a:t>si</a:t>
            </a:r>
            <a:r>
              <a:rPr lang="en-US" altLang="en-US" sz="2400" dirty="0">
                <a:cs typeface="Times New Roman" pitchFamily="18" charset="0"/>
              </a:rPr>
              <a:t> que? </a:t>
            </a:r>
          </a:p>
          <a:p>
            <a:pPr lvl="2"/>
            <a:r>
              <a:rPr lang="en-US" altLang="en-US" dirty="0" err="1">
                <a:cs typeface="Times New Roman" pitchFamily="18" charset="0"/>
              </a:rPr>
              <a:t>Astronautas</a:t>
            </a:r>
            <a:r>
              <a:rPr lang="en-US" altLang="en-US" sz="1600" dirty="0">
                <a:cs typeface="Times New Roman" pitchFamily="18" charset="0"/>
              </a:rPr>
              <a:t>?</a:t>
            </a:r>
          </a:p>
        </p:txBody>
      </p:sp>
    </p:spTree>
    <p:extLst>
      <p:ext uri="{BB962C8B-B14F-4D97-AF65-F5344CB8AC3E}">
        <p14:creationId xmlns:p14="http://schemas.microsoft.com/office/powerpoint/2010/main" val="2882070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7.4</a:t>
            </a:r>
            <a:r>
              <a:rPr lang="en-US" sz="3600" b="0" dirty="0">
                <a:solidFill>
                  <a:srgbClr val="B60000"/>
                </a:solidFill>
              </a:rPr>
              <a:t> </a:t>
            </a:r>
            <a:r>
              <a:rPr lang="en-US" sz="3600" b="0" dirty="0" err="1">
                <a:solidFill>
                  <a:srgbClr val="B60000"/>
                </a:solidFill>
              </a:rPr>
              <a:t>Objetivos</a:t>
            </a:r>
            <a:r>
              <a:rPr lang="en-US" sz="3600" b="0" dirty="0">
                <a:solidFill>
                  <a:srgbClr val="B60000"/>
                </a:solidFill>
              </a:rPr>
              <a:t>:</a:t>
            </a:r>
          </a:p>
        </p:txBody>
      </p:sp>
      <p:sp>
        <p:nvSpPr>
          <p:cNvPr id="8" name="Content Placeholder 2"/>
          <p:cNvSpPr>
            <a:spLocks noGrp="1"/>
          </p:cNvSpPr>
          <p:nvPr>
            <p:ph idx="1"/>
          </p:nvPr>
        </p:nvSpPr>
        <p:spPr/>
        <p:txBody>
          <a:bodyPr/>
          <a:lstStyle/>
          <a:p>
            <a:pPr marL="640080" indent="-640080">
              <a:buFont typeface="Calibri" pitchFamily="34" charset="0"/>
              <a:buAutoNum type="arabicPeriod" startAt="16"/>
            </a:pPr>
            <a:r>
              <a:rPr lang="en-US" altLang="en-US" sz="2800" dirty="0" err="1">
                <a:cs typeface="Times New Roman" pitchFamily="18" charset="0"/>
              </a:rPr>
              <a:t>Identificar</a:t>
            </a:r>
            <a:r>
              <a:rPr lang="en-US" altLang="en-US" sz="2800" dirty="0">
                <a:cs typeface="Times New Roman" pitchFamily="18" charset="0"/>
              </a:rPr>
              <a:t> </a:t>
            </a:r>
            <a:r>
              <a:rPr lang="en-US" altLang="en-US" sz="2800" dirty="0" err="1">
                <a:cs typeface="Times New Roman" pitchFamily="18" charset="0"/>
              </a:rPr>
              <a:t>huesos</a:t>
            </a:r>
            <a:r>
              <a:rPr lang="en-US" altLang="en-US" sz="2800" dirty="0">
                <a:cs typeface="Times New Roman" pitchFamily="18" charset="0"/>
              </a:rPr>
              <a:t> </a:t>
            </a:r>
            <a:r>
              <a:rPr lang="en-US" altLang="en-US" sz="2800" dirty="0" err="1">
                <a:cs typeface="Times New Roman" pitchFamily="18" charset="0"/>
              </a:rPr>
              <a:t>producidos</a:t>
            </a:r>
            <a:r>
              <a:rPr lang="en-US" altLang="en-US" sz="2800" dirty="0">
                <a:cs typeface="Times New Roman" pitchFamily="18" charset="0"/>
              </a:rPr>
              <a:t> por </a:t>
            </a:r>
            <a:r>
              <a:rPr lang="en-US" altLang="en-US" sz="2800" dirty="0" err="1">
                <a:cs typeface="Times New Roman" pitchFamily="18" charset="0"/>
              </a:rPr>
              <a:t>osificación</a:t>
            </a:r>
            <a:r>
              <a:rPr lang="en-US" altLang="en-US" sz="2800" dirty="0">
                <a:cs typeface="Times New Roman" pitchFamily="18" charset="0"/>
              </a:rPr>
              <a:t> </a:t>
            </a:r>
            <a:r>
              <a:rPr lang="en-US" altLang="en-US" sz="2800" dirty="0" err="1">
                <a:cs typeface="Times New Roman" pitchFamily="18" charset="0"/>
              </a:rPr>
              <a:t>intramembranosa</a:t>
            </a:r>
            <a:r>
              <a:rPr lang="en-US" altLang="en-US" sz="2800" dirty="0">
                <a:cs typeface="Times New Roman" pitchFamily="18" charset="0"/>
              </a:rPr>
              <a:t> .</a:t>
            </a:r>
          </a:p>
          <a:p>
            <a:pPr marL="640080" indent="-640080">
              <a:buFont typeface="Calibri" pitchFamily="34" charset="0"/>
              <a:buAutoNum type="arabicPeriod" startAt="16"/>
            </a:pPr>
            <a:r>
              <a:rPr lang="en-US" altLang="en-US" sz="2800" dirty="0" err="1">
                <a:cs typeface="Times New Roman" pitchFamily="18" charset="0"/>
              </a:rPr>
              <a:t>Explicar</a:t>
            </a:r>
            <a:r>
              <a:rPr lang="en-US" altLang="en-US" sz="2800" dirty="0">
                <a:cs typeface="Times New Roman" pitchFamily="18" charset="0"/>
              </a:rPr>
              <a:t> los 4 </a:t>
            </a:r>
            <a:r>
              <a:rPr lang="en-US" altLang="en-US" sz="2800" dirty="0" err="1">
                <a:cs typeface="Times New Roman" pitchFamily="18" charset="0"/>
              </a:rPr>
              <a:t>paso</a:t>
            </a:r>
            <a:r>
              <a:rPr lang="en-US" altLang="en-US" sz="2800" dirty="0">
                <a:cs typeface="Times New Roman" pitchFamily="18" charset="0"/>
              </a:rPr>
              <a:t> </a:t>
            </a:r>
            <a:r>
              <a:rPr lang="en-US" altLang="en-US" sz="2800" dirty="0" err="1">
                <a:cs typeface="Times New Roman" pitchFamily="18" charset="0"/>
              </a:rPr>
              <a:t>en</a:t>
            </a:r>
            <a:r>
              <a:rPr lang="en-US" altLang="en-US" sz="2800" dirty="0">
                <a:cs typeface="Times New Roman" pitchFamily="18" charset="0"/>
              </a:rPr>
              <a:t> la </a:t>
            </a:r>
            <a:r>
              <a:rPr lang="en-US" altLang="en-US" sz="2800" dirty="0" err="1">
                <a:cs typeface="Times New Roman" pitchFamily="18" charset="0"/>
              </a:rPr>
              <a:t>osificación</a:t>
            </a:r>
            <a:r>
              <a:rPr lang="en-US" altLang="en-US" sz="2800" dirty="0">
                <a:cs typeface="Times New Roman" pitchFamily="18" charset="0"/>
              </a:rPr>
              <a:t> </a:t>
            </a:r>
            <a:r>
              <a:rPr lang="en-US" altLang="en-US" sz="2800" dirty="0" err="1">
                <a:cs typeface="Times New Roman" pitchFamily="18" charset="0"/>
              </a:rPr>
              <a:t>intramembranosa</a:t>
            </a:r>
            <a:r>
              <a:rPr lang="en-US" altLang="en-US" sz="2800" dirty="0">
                <a:cs typeface="Times New Roman" pitchFamily="18" charset="0"/>
              </a:rPr>
              <a:t>.</a:t>
            </a:r>
          </a:p>
          <a:p>
            <a:pPr marL="640080" indent="-640080">
              <a:buFont typeface="Calibri" pitchFamily="34" charset="0"/>
              <a:buAutoNum type="arabicPeriod" startAt="16"/>
            </a:pPr>
            <a:r>
              <a:rPr lang="en-US" altLang="en-US" sz="2800" dirty="0" err="1">
                <a:cs typeface="Times New Roman" pitchFamily="18" charset="0"/>
              </a:rPr>
              <a:t>Explicar</a:t>
            </a:r>
            <a:r>
              <a:rPr lang="en-US" altLang="en-US" sz="2800" dirty="0">
                <a:cs typeface="Times New Roman" pitchFamily="18" charset="0"/>
              </a:rPr>
              <a:t> los </a:t>
            </a:r>
            <a:r>
              <a:rPr lang="en-US" altLang="en-US" sz="2800" dirty="0" err="1">
                <a:cs typeface="Times New Roman" pitchFamily="18" charset="0"/>
              </a:rPr>
              <a:t>pasos</a:t>
            </a:r>
            <a:r>
              <a:rPr lang="en-US" altLang="en-US" sz="2800" dirty="0">
                <a:cs typeface="Times New Roman" pitchFamily="18" charset="0"/>
              </a:rPr>
              <a:t> </a:t>
            </a:r>
            <a:r>
              <a:rPr lang="en-US" altLang="en-US" sz="2800" dirty="0" err="1">
                <a:cs typeface="Times New Roman" pitchFamily="18" charset="0"/>
              </a:rPr>
              <a:t>en</a:t>
            </a:r>
            <a:r>
              <a:rPr lang="en-US" altLang="en-US" sz="2800" dirty="0">
                <a:cs typeface="Times New Roman" pitchFamily="18" charset="0"/>
              </a:rPr>
              <a:t> la </a:t>
            </a:r>
            <a:r>
              <a:rPr lang="en-US" altLang="en-US" sz="2800" dirty="0" err="1">
                <a:cs typeface="Times New Roman" pitchFamily="18" charset="0"/>
              </a:rPr>
              <a:t>osificación</a:t>
            </a:r>
            <a:r>
              <a:rPr lang="en-US" altLang="en-US" sz="2800" dirty="0">
                <a:cs typeface="Times New Roman" pitchFamily="18" charset="0"/>
              </a:rPr>
              <a:t> </a:t>
            </a:r>
            <a:r>
              <a:rPr lang="en-US" altLang="en-US" sz="2800" dirty="0" err="1">
                <a:cs typeface="Times New Roman" pitchFamily="18" charset="0"/>
              </a:rPr>
              <a:t>endocondral</a:t>
            </a:r>
            <a:endParaRPr lang="en-US" altLang="en-US" sz="2800" dirty="0">
              <a:cs typeface="Times New Roman" pitchFamily="18" charset="0"/>
            </a:endParaRPr>
          </a:p>
          <a:p>
            <a:pPr marL="640080" indent="-640080">
              <a:buFont typeface="Calibri" pitchFamily="34" charset="0"/>
              <a:buAutoNum type="arabicPeriod" startAt="16"/>
            </a:pPr>
            <a:r>
              <a:rPr lang="en-US" altLang="en-US" sz="2800" dirty="0" err="1">
                <a:cs typeface="Times New Roman" pitchFamily="18" charset="0"/>
              </a:rPr>
              <a:t>Distinguir</a:t>
            </a:r>
            <a:r>
              <a:rPr lang="en-US" altLang="en-US" sz="2800" dirty="0">
                <a:cs typeface="Times New Roman" pitchFamily="18" charset="0"/>
              </a:rPr>
              <a:t> entre ambos </a:t>
            </a:r>
            <a:r>
              <a:rPr lang="en-US" altLang="en-US" sz="2800" dirty="0" err="1">
                <a:cs typeface="Times New Roman" pitchFamily="18" charset="0"/>
              </a:rPr>
              <a:t>tipos</a:t>
            </a:r>
            <a:r>
              <a:rPr lang="en-US" altLang="en-US" sz="2800" dirty="0">
                <a:cs typeface="Times New Roman" pitchFamily="18" charset="0"/>
              </a:rPr>
              <a:t>.</a:t>
            </a:r>
          </a:p>
        </p:txBody>
      </p:sp>
    </p:spTree>
    <p:extLst>
      <p:ext uri="{BB962C8B-B14F-4D97-AF65-F5344CB8AC3E}">
        <p14:creationId xmlns:p14="http://schemas.microsoft.com/office/powerpoint/2010/main" val="2821331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7.5c </a:t>
            </a:r>
            <a:r>
              <a:rPr lang="en-US" dirty="0" err="1"/>
              <a:t>Hormonas</a:t>
            </a:r>
            <a:r>
              <a:rPr lang="en-US" dirty="0"/>
              <a:t> que </a:t>
            </a:r>
            <a:r>
              <a:rPr lang="en-US" dirty="0" err="1"/>
              <a:t>afectan</a:t>
            </a:r>
            <a:r>
              <a:rPr lang="en-US" dirty="0"/>
              <a:t> </a:t>
            </a:r>
            <a:r>
              <a:rPr lang="en-US" dirty="0" err="1"/>
              <a:t>crecimiento</a:t>
            </a:r>
            <a:r>
              <a:rPr lang="en-US"/>
              <a:t> y remodelación</a:t>
            </a:r>
            <a:r>
              <a:rPr lang="en-US" sz="1500"/>
              <a:t>1</a:t>
            </a:r>
            <a:endParaRPr lang="en-US" sz="1500" dirty="0"/>
          </a:p>
        </p:txBody>
      </p:sp>
      <p:sp>
        <p:nvSpPr>
          <p:cNvPr id="8" name="Content Placeholder 2"/>
          <p:cNvSpPr>
            <a:spLocks noGrp="1"/>
          </p:cNvSpPr>
          <p:nvPr>
            <p:ph idx="1"/>
          </p:nvPr>
        </p:nvSpPr>
        <p:spPr/>
        <p:txBody>
          <a:bodyPr/>
          <a:lstStyle/>
          <a:p>
            <a:r>
              <a:rPr lang="en-US" altLang="en-US" sz="3000" b="1" dirty="0" err="1">
                <a:cs typeface="Times New Roman" pitchFamily="18" charset="0"/>
              </a:rPr>
              <a:t>Hormonas</a:t>
            </a:r>
            <a:endParaRPr lang="en-US" altLang="en-US" sz="3000" b="1" dirty="0">
              <a:cs typeface="Times New Roman" pitchFamily="18" charset="0"/>
            </a:endParaRPr>
          </a:p>
          <a:p>
            <a:pPr lvl="1"/>
            <a:r>
              <a:rPr lang="en-US" altLang="en-US" sz="2600" dirty="0" err="1">
                <a:cs typeface="Times New Roman" pitchFamily="18" charset="0"/>
              </a:rPr>
              <a:t>Producto</a:t>
            </a:r>
            <a:r>
              <a:rPr lang="en-US" altLang="en-US" sz="2600" dirty="0">
                <a:cs typeface="Times New Roman" pitchFamily="18" charset="0"/>
              </a:rPr>
              <a:t> de </a:t>
            </a:r>
            <a:r>
              <a:rPr lang="en-US" altLang="en-US" sz="2600" dirty="0" err="1">
                <a:cs typeface="Times New Roman" pitchFamily="18" charset="0"/>
              </a:rPr>
              <a:t>células</a:t>
            </a:r>
            <a:r>
              <a:rPr lang="en-US" altLang="en-US" sz="2600" dirty="0">
                <a:cs typeface="Times New Roman" pitchFamily="18" charset="0"/>
              </a:rPr>
              <a:t> y </a:t>
            </a:r>
            <a:r>
              <a:rPr lang="en-US" altLang="en-US" sz="2600" dirty="0" err="1">
                <a:cs typeface="Times New Roman" pitchFamily="18" charset="0"/>
              </a:rPr>
              <a:t>glándulas</a:t>
            </a:r>
            <a:r>
              <a:rPr lang="en-US" altLang="en-US" sz="2600" dirty="0">
                <a:cs typeface="Times New Roman" pitchFamily="18" charset="0"/>
              </a:rPr>
              <a:t> </a:t>
            </a:r>
            <a:r>
              <a:rPr lang="en-US" altLang="en-US" sz="2600" dirty="0" err="1">
                <a:cs typeface="Times New Roman" pitchFamily="18" charset="0"/>
              </a:rPr>
              <a:t>endocrinas</a:t>
            </a:r>
            <a:r>
              <a:rPr lang="en-US" altLang="en-US" sz="2600" dirty="0">
                <a:cs typeface="Times New Roman" pitchFamily="18" charset="0"/>
              </a:rPr>
              <a:t> PLT…</a:t>
            </a:r>
          </a:p>
          <a:p>
            <a:pPr lvl="1"/>
            <a:r>
              <a:rPr lang="en-US" altLang="en-US" sz="2600" dirty="0" err="1">
                <a:cs typeface="Times New Roman" pitchFamily="18" charset="0"/>
              </a:rPr>
              <a:t>Viajan</a:t>
            </a:r>
            <a:r>
              <a:rPr lang="en-US" altLang="en-US" sz="2600" dirty="0">
                <a:cs typeface="Times New Roman" pitchFamily="18" charset="0"/>
              </a:rPr>
              <a:t> por el </a:t>
            </a:r>
            <a:r>
              <a:rPr lang="en-US" altLang="en-US" sz="2600" dirty="0" err="1">
                <a:cs typeface="Times New Roman" pitchFamily="18" charset="0"/>
              </a:rPr>
              <a:t>cuerpo</a:t>
            </a:r>
            <a:r>
              <a:rPr lang="en-US" altLang="en-US" sz="2600" dirty="0">
                <a:cs typeface="Times New Roman" pitchFamily="18" charset="0"/>
              </a:rPr>
              <a:t> </a:t>
            </a:r>
            <a:r>
              <a:rPr lang="en-US" altLang="en-US" sz="2600" dirty="0" err="1">
                <a:cs typeface="Times New Roman" pitchFamily="18" charset="0"/>
              </a:rPr>
              <a:t>afectando</a:t>
            </a:r>
            <a:r>
              <a:rPr lang="en-US" altLang="en-US" sz="2600" dirty="0">
                <a:cs typeface="Times New Roman" pitchFamily="18" charset="0"/>
              </a:rPr>
              <a:t> </a:t>
            </a:r>
            <a:r>
              <a:rPr lang="en-US" altLang="en-US" sz="2600" dirty="0" err="1">
                <a:cs typeface="Times New Roman" pitchFamily="18" charset="0"/>
              </a:rPr>
              <a:t>distintos</a:t>
            </a:r>
            <a:r>
              <a:rPr lang="en-US" altLang="en-US" sz="2600" dirty="0">
                <a:cs typeface="Times New Roman" pitchFamily="18" charset="0"/>
              </a:rPr>
              <a:t> </a:t>
            </a:r>
            <a:r>
              <a:rPr lang="en-US" altLang="en-US" sz="2600" dirty="0" err="1">
                <a:cs typeface="Times New Roman" pitchFamily="18" charset="0"/>
              </a:rPr>
              <a:t>lugares</a:t>
            </a:r>
            <a:endParaRPr lang="en-US" altLang="en-US" sz="2600" dirty="0">
              <a:cs typeface="Times New Roman" pitchFamily="18" charset="0"/>
            </a:endParaRPr>
          </a:p>
          <a:p>
            <a:pPr lvl="1"/>
            <a:r>
              <a:rPr lang="en-US" altLang="en-US" sz="2600" dirty="0">
                <a:cs typeface="Times New Roman" pitchFamily="18" charset="0"/>
              </a:rPr>
              <a:t>Se </a:t>
            </a:r>
            <a:r>
              <a:rPr lang="en-US" altLang="en-US" sz="2600" dirty="0" err="1">
                <a:cs typeface="Times New Roman" pitchFamily="18" charset="0"/>
              </a:rPr>
              <a:t>unen</a:t>
            </a:r>
            <a:r>
              <a:rPr lang="en-US" altLang="en-US" sz="2600" dirty="0">
                <a:cs typeface="Times New Roman" pitchFamily="18" charset="0"/>
              </a:rPr>
              <a:t> a receptors: </a:t>
            </a:r>
            <a:r>
              <a:rPr lang="en-US" altLang="en-US" sz="2600" dirty="0" err="1">
                <a:cs typeface="Times New Roman" pitchFamily="18" charset="0"/>
              </a:rPr>
              <a:t>especificidad</a:t>
            </a:r>
            <a:endParaRPr lang="en-US" altLang="en-US" sz="2600" dirty="0">
              <a:cs typeface="Times New Roman" pitchFamily="18" charset="0"/>
            </a:endParaRPr>
          </a:p>
          <a:p>
            <a:pPr lvl="1"/>
            <a:r>
              <a:rPr lang="en-US" altLang="en-US" sz="2600" dirty="0" err="1">
                <a:cs typeface="Times New Roman" pitchFamily="18" charset="0"/>
              </a:rPr>
              <a:t>Activan</a:t>
            </a:r>
            <a:r>
              <a:rPr lang="en-US" altLang="en-US" sz="2600" dirty="0">
                <a:cs typeface="Times New Roman" pitchFamily="18" charset="0"/>
              </a:rPr>
              <a:t> </a:t>
            </a:r>
            <a:r>
              <a:rPr lang="en-US" altLang="en-US" sz="2600" dirty="0" err="1">
                <a:cs typeface="Times New Roman" pitchFamily="18" charset="0"/>
              </a:rPr>
              <a:t>cambios</a:t>
            </a:r>
            <a:r>
              <a:rPr lang="en-US" altLang="en-US" sz="2600" dirty="0">
                <a:cs typeface="Times New Roman" pitchFamily="18" charset="0"/>
              </a:rPr>
              <a:t> </a:t>
            </a:r>
            <a:r>
              <a:rPr lang="en-US" altLang="en-US" sz="2600" dirty="0" err="1">
                <a:cs typeface="Times New Roman" pitchFamily="18" charset="0"/>
              </a:rPr>
              <a:t>celulares</a:t>
            </a:r>
            <a:endParaRPr lang="en-US" altLang="en-US" sz="2600" dirty="0">
              <a:cs typeface="Times New Roman" pitchFamily="18" charset="0"/>
            </a:endParaRPr>
          </a:p>
          <a:p>
            <a:pPr lvl="1"/>
            <a:r>
              <a:rPr lang="en-US" altLang="en-US" sz="2600" dirty="0" err="1">
                <a:cs typeface="Times New Roman" pitchFamily="18" charset="0"/>
              </a:rPr>
              <a:t>Algunas</a:t>
            </a:r>
            <a:r>
              <a:rPr lang="en-US" altLang="en-US" sz="2600" dirty="0">
                <a:cs typeface="Times New Roman" pitchFamily="18" charset="0"/>
              </a:rPr>
              <a:t> </a:t>
            </a:r>
            <a:r>
              <a:rPr lang="en-US" altLang="en-US" sz="2600" dirty="0" err="1">
                <a:cs typeface="Times New Roman" pitchFamily="18" charset="0"/>
              </a:rPr>
              <a:t>alternas</a:t>
            </a:r>
            <a:r>
              <a:rPr lang="en-US" altLang="en-US" sz="2600" dirty="0">
                <a:cs typeface="Times New Roman" pitchFamily="18" charset="0"/>
              </a:rPr>
              <a:t> </a:t>
            </a:r>
            <a:r>
              <a:rPr lang="en-US" altLang="en-US" sz="2600" dirty="0" err="1">
                <a:cs typeface="Times New Roman" pitchFamily="18" charset="0"/>
              </a:rPr>
              <a:t>actividad</a:t>
            </a:r>
            <a:r>
              <a:rPr lang="en-US" altLang="en-US" sz="2600" dirty="0">
                <a:cs typeface="Times New Roman" pitchFamily="18" charset="0"/>
              </a:rPr>
              <a:t> de </a:t>
            </a:r>
            <a:r>
              <a:rPr lang="en-US" altLang="en-US" sz="2600" dirty="0" err="1">
                <a:cs typeface="Times New Roman" pitchFamily="18" charset="0"/>
              </a:rPr>
              <a:t>condrocitos</a:t>
            </a:r>
            <a:r>
              <a:rPr lang="en-US" altLang="en-US" sz="2600" dirty="0">
                <a:cs typeface="Times New Roman" pitchFamily="18" charset="0"/>
              </a:rPr>
              <a:t>, </a:t>
            </a:r>
            <a:r>
              <a:rPr lang="en-US" altLang="en-US" sz="2600" dirty="0" err="1">
                <a:cs typeface="Times New Roman" pitchFamily="18" charset="0"/>
              </a:rPr>
              <a:t>osteoblasot</a:t>
            </a:r>
            <a:r>
              <a:rPr lang="en-US" altLang="en-US" sz="2600" dirty="0">
                <a:cs typeface="Times New Roman" pitchFamily="18" charset="0"/>
              </a:rPr>
              <a:t> y </a:t>
            </a:r>
            <a:r>
              <a:rPr lang="en-US" altLang="en-US" sz="2600" dirty="0" err="1">
                <a:cs typeface="Times New Roman" pitchFamily="18" charset="0"/>
              </a:rPr>
              <a:t>osteoclastos</a:t>
            </a:r>
            <a:endParaRPr lang="en-US" altLang="en-US" sz="2600" dirty="0">
              <a:cs typeface="Times New Roman" pitchFamily="18" charset="0"/>
            </a:endParaRPr>
          </a:p>
          <a:p>
            <a:pPr lvl="1"/>
            <a:r>
              <a:rPr lang="en-US" altLang="en-US" sz="2600" dirty="0">
                <a:cs typeface="Times New Roman" pitchFamily="18" charset="0"/>
              </a:rPr>
              <a:t>PLT </a:t>
            </a:r>
            <a:r>
              <a:rPr lang="en-US" altLang="en-US" sz="2600" dirty="0" err="1">
                <a:cs typeface="Times New Roman" pitchFamily="18" charset="0"/>
              </a:rPr>
              <a:t>afectarán</a:t>
            </a:r>
            <a:r>
              <a:rPr lang="en-US" altLang="en-US" sz="2600" dirty="0">
                <a:cs typeface="Times New Roman" pitchFamily="18" charset="0"/>
              </a:rPr>
              <a:t> </a:t>
            </a:r>
            <a:r>
              <a:rPr lang="en-US" altLang="en-US" sz="2600" dirty="0" err="1">
                <a:cs typeface="Times New Roman" pitchFamily="18" charset="0"/>
              </a:rPr>
              <a:t>patrones</a:t>
            </a:r>
            <a:r>
              <a:rPr lang="en-US" altLang="en-US" sz="2600" dirty="0">
                <a:cs typeface="Times New Roman" pitchFamily="18" charset="0"/>
              </a:rPr>
              <a:t> de </a:t>
            </a:r>
            <a:r>
              <a:rPr lang="en-US" altLang="en-US" sz="2600" dirty="0" err="1">
                <a:cs typeface="Times New Roman" pitchFamily="18" charset="0"/>
              </a:rPr>
              <a:t>crecimiento</a:t>
            </a:r>
            <a:r>
              <a:rPr lang="en-US" altLang="en-US" sz="2600" dirty="0">
                <a:cs typeface="Times New Roman" pitchFamily="18" charset="0"/>
              </a:rPr>
              <a:t>, </a:t>
            </a:r>
            <a:r>
              <a:rPr lang="en-US" altLang="en-US" sz="2600" dirty="0" err="1">
                <a:cs typeface="Times New Roman" pitchFamily="18" charset="0"/>
              </a:rPr>
              <a:t>remodelacion</a:t>
            </a:r>
            <a:r>
              <a:rPr lang="en-US" altLang="en-US" sz="2600" dirty="0">
                <a:cs typeface="Times New Roman" pitchFamily="18" charset="0"/>
              </a:rPr>
              <a:t> y </a:t>
            </a:r>
            <a:r>
              <a:rPr lang="en-US" altLang="en-US" sz="2600" dirty="0" err="1">
                <a:cs typeface="Times New Roman" pitchFamily="18" charset="0"/>
              </a:rPr>
              <a:t>mantenimiento</a:t>
            </a:r>
            <a:r>
              <a:rPr lang="en-US" altLang="en-US" sz="2600" dirty="0">
                <a:cs typeface="Times New Roman" pitchFamily="18" charset="0"/>
              </a:rPr>
              <a:t>  </a:t>
            </a:r>
            <a:r>
              <a:rPr lang="en-US" altLang="en-US" sz="2600" dirty="0" err="1">
                <a:cs typeface="Times New Roman" pitchFamily="18" charset="0"/>
              </a:rPr>
              <a:t>óseo</a:t>
            </a:r>
            <a:endParaRPr lang="en-US" altLang="en-US" sz="2600" dirty="0">
              <a:cs typeface="Times New Roman" pitchFamily="18" charset="0"/>
            </a:endParaRPr>
          </a:p>
        </p:txBody>
      </p:sp>
    </p:spTree>
    <p:extLst>
      <p:ext uri="{BB962C8B-B14F-4D97-AF65-F5344CB8AC3E}">
        <p14:creationId xmlns:p14="http://schemas.microsoft.com/office/powerpoint/2010/main" val="1479091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7.5c </a:t>
            </a:r>
            <a:r>
              <a:rPr lang="en-US" dirty="0" err="1"/>
              <a:t>Hormas</a:t>
            </a:r>
            <a:r>
              <a:rPr lang="en-US" dirty="0"/>
              <a:t> </a:t>
            </a:r>
            <a:endParaRPr lang="en-US" sz="1500" dirty="0"/>
          </a:p>
        </p:txBody>
      </p:sp>
      <p:sp>
        <p:nvSpPr>
          <p:cNvPr id="8" name="Content Placeholder 2"/>
          <p:cNvSpPr>
            <a:spLocks noGrp="1"/>
          </p:cNvSpPr>
          <p:nvPr>
            <p:ph idx="1"/>
          </p:nvPr>
        </p:nvSpPr>
        <p:spPr/>
        <p:txBody>
          <a:bodyPr/>
          <a:lstStyle/>
          <a:p>
            <a:r>
              <a:rPr lang="en-US" altLang="en-US" sz="2800" b="1" dirty="0" err="1">
                <a:cs typeface="Times New Roman" pitchFamily="18" charset="0"/>
              </a:rPr>
              <a:t>Hormona</a:t>
            </a:r>
            <a:r>
              <a:rPr lang="en-US" altLang="en-US" sz="2800" b="1" dirty="0">
                <a:cs typeface="Times New Roman" pitchFamily="18" charset="0"/>
              </a:rPr>
              <a:t> de </a:t>
            </a:r>
            <a:r>
              <a:rPr lang="en-US" altLang="en-US" sz="2800" b="1" dirty="0" err="1">
                <a:cs typeface="Times New Roman" pitchFamily="18" charset="0"/>
              </a:rPr>
              <a:t>crecimiento</a:t>
            </a:r>
            <a:endParaRPr lang="en-US" altLang="en-US" sz="2000" b="1" dirty="0">
              <a:cs typeface="Times New Roman" pitchFamily="18" charset="0"/>
            </a:endParaRPr>
          </a:p>
          <a:p>
            <a:pPr lvl="1"/>
            <a:r>
              <a:rPr lang="en-US" altLang="en-US" sz="2400" i="1" dirty="0" err="1">
                <a:cs typeface="Times New Roman" pitchFamily="18" charset="0"/>
              </a:rPr>
              <a:t>Somatotropina</a:t>
            </a:r>
            <a:r>
              <a:rPr lang="en-US" altLang="en-US" sz="2400" i="1" dirty="0">
                <a:cs typeface="Times New Roman" pitchFamily="18" charset="0"/>
              </a:rPr>
              <a:t> – </a:t>
            </a:r>
            <a:r>
              <a:rPr lang="en-US" altLang="en-US" sz="2400" i="1" dirty="0" err="1">
                <a:cs typeface="Times New Roman" pitchFamily="18" charset="0"/>
              </a:rPr>
              <a:t>producida</a:t>
            </a:r>
            <a:r>
              <a:rPr lang="en-US" altLang="en-US" sz="2400" i="1" dirty="0">
                <a:cs typeface="Times New Roman" pitchFamily="18" charset="0"/>
              </a:rPr>
              <a:t> </a:t>
            </a:r>
            <a:r>
              <a:rPr lang="en-US" altLang="en-US" sz="2400" i="1" dirty="0" err="1">
                <a:cs typeface="Times New Roman" pitchFamily="18" charset="0"/>
              </a:rPr>
              <a:t>en</a:t>
            </a:r>
            <a:r>
              <a:rPr lang="en-US" altLang="en-US" sz="2400" i="1" dirty="0">
                <a:cs typeface="Times New Roman" pitchFamily="18" charset="0"/>
              </a:rPr>
              <a:t> </a:t>
            </a:r>
            <a:r>
              <a:rPr lang="en-US" altLang="en-US" sz="2400" i="1" dirty="0" err="1">
                <a:cs typeface="Times New Roman" pitchFamily="18" charset="0"/>
              </a:rPr>
              <a:t>adenohipofisis</a:t>
            </a:r>
            <a:endParaRPr lang="en-US" altLang="en-US" sz="2400" dirty="0">
              <a:cs typeface="Times New Roman" pitchFamily="18" charset="0"/>
            </a:endParaRPr>
          </a:p>
          <a:p>
            <a:pPr lvl="1"/>
            <a:r>
              <a:rPr lang="en-US" altLang="en-US" sz="2400" dirty="0" err="1">
                <a:cs typeface="Times New Roman" pitchFamily="18" charset="0"/>
              </a:rPr>
              <a:t>Estimula</a:t>
            </a:r>
            <a:r>
              <a:rPr lang="en-US" altLang="en-US" sz="2400" dirty="0">
                <a:cs typeface="Times New Roman" pitchFamily="18" charset="0"/>
              </a:rPr>
              <a:t> al </a:t>
            </a:r>
            <a:r>
              <a:rPr lang="en-US" altLang="en-US" sz="2400" dirty="0" err="1">
                <a:cs typeface="Times New Roman" pitchFamily="18" charset="0"/>
              </a:rPr>
              <a:t>hígado</a:t>
            </a:r>
            <a:r>
              <a:rPr lang="en-US" altLang="en-US" sz="2400" dirty="0">
                <a:cs typeface="Times New Roman" pitchFamily="18" charset="0"/>
              </a:rPr>
              <a:t> a producer </a:t>
            </a:r>
            <a:r>
              <a:rPr lang="en-US" altLang="en-US" sz="2400" dirty="0" err="1">
                <a:cs typeface="Times New Roman" pitchFamily="18" charset="0"/>
              </a:rPr>
              <a:t>somatomedina</a:t>
            </a:r>
            <a:endParaRPr lang="en-US" altLang="en-US" sz="2400" i="1" dirty="0">
              <a:cs typeface="Times New Roman" pitchFamily="18" charset="0"/>
            </a:endParaRPr>
          </a:p>
          <a:p>
            <a:pPr lvl="2"/>
            <a:r>
              <a:rPr lang="en-US" altLang="en-US" sz="2000" dirty="0" err="1">
                <a:cs typeface="Times New Roman" pitchFamily="18" charset="0"/>
              </a:rPr>
              <a:t>Ambas</a:t>
            </a:r>
            <a:r>
              <a:rPr lang="en-US" altLang="en-US" sz="2000" dirty="0">
                <a:cs typeface="Times New Roman" pitchFamily="18" charset="0"/>
              </a:rPr>
              <a:t> </a:t>
            </a:r>
            <a:r>
              <a:rPr lang="en-US" altLang="en-US" sz="2000" dirty="0" err="1">
                <a:cs typeface="Times New Roman" pitchFamily="18" charset="0"/>
              </a:rPr>
              <a:t>estimula</a:t>
            </a:r>
            <a:r>
              <a:rPr lang="en-US" altLang="en-US" sz="2000" dirty="0">
                <a:cs typeface="Times New Roman" pitchFamily="18" charset="0"/>
              </a:rPr>
              <a:t> </a:t>
            </a:r>
            <a:r>
              <a:rPr lang="en-US" altLang="en-US" sz="2000" dirty="0" err="1">
                <a:cs typeface="Times New Roman" pitchFamily="18" charset="0"/>
              </a:rPr>
              <a:t>crecimiento</a:t>
            </a:r>
            <a:r>
              <a:rPr lang="en-US" altLang="en-US" sz="2000" dirty="0">
                <a:cs typeface="Times New Roman" pitchFamily="18" charset="0"/>
              </a:rPr>
              <a:t> de la </a:t>
            </a:r>
            <a:r>
              <a:rPr lang="en-US" altLang="en-US" sz="2000" dirty="0" err="1">
                <a:cs typeface="Times New Roman" pitchFamily="18" charset="0"/>
              </a:rPr>
              <a:t>placa</a:t>
            </a:r>
            <a:r>
              <a:rPr lang="en-US" altLang="en-US" sz="2000" dirty="0">
                <a:cs typeface="Times New Roman" pitchFamily="18" charset="0"/>
              </a:rPr>
              <a:t> </a:t>
            </a:r>
            <a:r>
              <a:rPr lang="en-US" altLang="en-US" sz="2000" dirty="0" err="1">
                <a:cs typeface="Times New Roman" pitchFamily="18" charset="0"/>
              </a:rPr>
              <a:t>epifisial</a:t>
            </a:r>
            <a:r>
              <a:rPr lang="en-US" altLang="en-US" sz="2000" dirty="0">
                <a:cs typeface="Times New Roman" pitchFamily="18" charset="0"/>
              </a:rPr>
              <a:t> (</a:t>
            </a:r>
            <a:r>
              <a:rPr lang="en-US" altLang="en-US" sz="2000" dirty="0" err="1">
                <a:cs typeface="Times New Roman" pitchFamily="18" charset="0"/>
              </a:rPr>
              <a:t>cartilago</a:t>
            </a:r>
            <a:r>
              <a:rPr lang="en-US" altLang="en-US" sz="2000" dirty="0">
                <a:cs typeface="Times New Roman" pitchFamily="18" charset="0"/>
              </a:rPr>
              <a:t> )</a:t>
            </a:r>
          </a:p>
          <a:p>
            <a:r>
              <a:rPr lang="en-US" altLang="en-US" sz="2800" b="1" dirty="0" err="1">
                <a:cs typeface="Times New Roman" pitchFamily="18" charset="0"/>
              </a:rPr>
              <a:t>Tiroides</a:t>
            </a:r>
            <a:endParaRPr lang="en-US" altLang="en-US" sz="2000" b="1" dirty="0">
              <a:cs typeface="Times New Roman" pitchFamily="18" charset="0"/>
            </a:endParaRPr>
          </a:p>
          <a:p>
            <a:pPr lvl="1"/>
            <a:r>
              <a:rPr lang="en-US" altLang="en-US" sz="2400" dirty="0" err="1">
                <a:cs typeface="Times New Roman" pitchFamily="18" charset="0"/>
              </a:rPr>
              <a:t>Glandula</a:t>
            </a:r>
            <a:r>
              <a:rPr lang="en-US" altLang="en-US" sz="2400" dirty="0">
                <a:cs typeface="Times New Roman" pitchFamily="18" charset="0"/>
              </a:rPr>
              <a:t> </a:t>
            </a:r>
            <a:r>
              <a:rPr lang="en-US" altLang="en-US" sz="2400" dirty="0" err="1">
                <a:cs typeface="Times New Roman" pitchFamily="18" charset="0"/>
              </a:rPr>
              <a:t>tiroide</a:t>
            </a:r>
            <a:endParaRPr lang="en-US" altLang="en-US" sz="2400" dirty="0">
              <a:cs typeface="Times New Roman" pitchFamily="18" charset="0"/>
            </a:endParaRPr>
          </a:p>
          <a:p>
            <a:pPr lvl="1"/>
            <a:r>
              <a:rPr lang="en-US" altLang="en-US" sz="2400" dirty="0" err="1">
                <a:cs typeface="Times New Roman" pitchFamily="18" charset="0"/>
              </a:rPr>
              <a:t>Afecta</a:t>
            </a:r>
            <a:r>
              <a:rPr lang="en-US" altLang="en-US" sz="2400" dirty="0">
                <a:cs typeface="Times New Roman" pitchFamily="18" charset="0"/>
              </a:rPr>
              <a:t> razon de metabolism basal </a:t>
            </a:r>
            <a:r>
              <a:rPr lang="en-US" altLang="en-US" sz="2400" dirty="0" err="1">
                <a:cs typeface="Times New Roman" pitchFamily="18" charset="0"/>
              </a:rPr>
              <a:t>en</a:t>
            </a:r>
            <a:r>
              <a:rPr lang="en-US" altLang="en-US" sz="2400" dirty="0">
                <a:cs typeface="Times New Roman" pitchFamily="18" charset="0"/>
              </a:rPr>
              <a:t> </a:t>
            </a:r>
            <a:r>
              <a:rPr lang="en-US" altLang="en-US" sz="2400" dirty="0" err="1">
                <a:cs typeface="Times New Roman" pitchFamily="18" charset="0"/>
              </a:rPr>
              <a:t>celulas</a:t>
            </a:r>
            <a:r>
              <a:rPr lang="en-US" altLang="en-US" sz="2400" dirty="0">
                <a:cs typeface="Times New Roman" pitchFamily="18" charset="0"/>
              </a:rPr>
              <a:t> </a:t>
            </a:r>
            <a:r>
              <a:rPr lang="en-US" altLang="en-US" sz="2400" dirty="0" err="1">
                <a:cs typeface="Times New Roman" pitchFamily="18" charset="0"/>
              </a:rPr>
              <a:t>óseas</a:t>
            </a:r>
            <a:endParaRPr lang="en-US" altLang="en-US" sz="2400" dirty="0">
              <a:cs typeface="Times New Roman" pitchFamily="18" charset="0"/>
            </a:endParaRPr>
          </a:p>
          <a:p>
            <a:pPr lvl="1"/>
            <a:r>
              <a:rPr lang="en-US" altLang="en-US" sz="2400" dirty="0">
                <a:cs typeface="Times New Roman" pitchFamily="18" charset="0"/>
              </a:rPr>
              <a:t>Regula </a:t>
            </a:r>
            <a:r>
              <a:rPr lang="en-US" altLang="en-US" sz="2400" dirty="0" err="1">
                <a:cs typeface="Times New Roman" pitchFamily="18" charset="0"/>
              </a:rPr>
              <a:t>catividad</a:t>
            </a:r>
            <a:r>
              <a:rPr lang="en-US" altLang="en-US" sz="2400" dirty="0">
                <a:cs typeface="Times New Roman" pitchFamily="18" charset="0"/>
              </a:rPr>
              <a:t> normal </a:t>
            </a:r>
            <a:r>
              <a:rPr lang="en-US" altLang="en-US" sz="2400" dirty="0" err="1">
                <a:cs typeface="Times New Roman" pitchFamily="18" charset="0"/>
              </a:rPr>
              <a:t>en</a:t>
            </a:r>
            <a:r>
              <a:rPr lang="en-US" altLang="en-US" sz="2400" dirty="0">
                <a:cs typeface="Times New Roman" pitchFamily="18" charset="0"/>
              </a:rPr>
              <a:t> la </a:t>
            </a:r>
            <a:r>
              <a:rPr lang="en-US" altLang="en-US" sz="2400" dirty="0" err="1">
                <a:cs typeface="Times New Roman" pitchFamily="18" charset="0"/>
              </a:rPr>
              <a:t>placa</a:t>
            </a:r>
            <a:r>
              <a:rPr lang="en-US" altLang="en-US" sz="2400" dirty="0">
                <a:cs typeface="Times New Roman" pitchFamily="18" charset="0"/>
              </a:rPr>
              <a:t> </a:t>
            </a:r>
            <a:r>
              <a:rPr lang="en-US" altLang="en-US" sz="2400" dirty="0" err="1">
                <a:cs typeface="Times New Roman" pitchFamily="18" charset="0"/>
              </a:rPr>
              <a:t>epifisial</a:t>
            </a:r>
            <a:endParaRPr lang="en-US" altLang="en-US" sz="2400" dirty="0">
              <a:cs typeface="Times New Roman" pitchFamily="18" charset="0"/>
            </a:endParaRPr>
          </a:p>
        </p:txBody>
      </p:sp>
    </p:spTree>
    <p:extLst>
      <p:ext uri="{BB962C8B-B14F-4D97-AF65-F5344CB8AC3E}">
        <p14:creationId xmlns:p14="http://schemas.microsoft.com/office/powerpoint/2010/main" val="2408943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914400"/>
          </a:xfrm>
        </p:spPr>
        <p:txBody>
          <a:bodyPr/>
          <a:lstStyle/>
          <a:p>
            <a:r>
              <a:rPr lang="en-US" dirty="0"/>
              <a:t>7.5c Hormonas</a:t>
            </a:r>
            <a:r>
              <a:rPr lang="en-US" sz="1500" dirty="0"/>
              <a:t>3</a:t>
            </a:r>
          </a:p>
        </p:txBody>
      </p:sp>
      <p:sp>
        <p:nvSpPr>
          <p:cNvPr id="8" name="Content Placeholder 2"/>
          <p:cNvSpPr>
            <a:spLocks noGrp="1"/>
          </p:cNvSpPr>
          <p:nvPr>
            <p:ph idx="1"/>
          </p:nvPr>
        </p:nvSpPr>
        <p:spPr>
          <a:xfrm>
            <a:off x="152400" y="914400"/>
            <a:ext cx="8839200" cy="5257800"/>
          </a:xfrm>
        </p:spPr>
        <p:txBody>
          <a:bodyPr/>
          <a:lstStyle/>
          <a:p>
            <a:r>
              <a:rPr lang="en-US" altLang="en-US" b="1" dirty="0" err="1">
                <a:cs typeface="Times New Roman" pitchFamily="18" charset="0"/>
              </a:rPr>
              <a:t>Sexuales</a:t>
            </a:r>
            <a:endParaRPr lang="en-US" altLang="en-US" b="1" dirty="0">
              <a:cs typeface="Times New Roman" pitchFamily="18" charset="0"/>
            </a:endParaRPr>
          </a:p>
          <a:p>
            <a:pPr lvl="1"/>
            <a:r>
              <a:rPr lang="en-US" altLang="en-US" b="1" dirty="0" err="1">
                <a:cs typeface="Times New Roman" pitchFamily="18" charset="0"/>
              </a:rPr>
              <a:t>Estrogeno</a:t>
            </a:r>
            <a:r>
              <a:rPr lang="en-US" altLang="en-US" dirty="0">
                <a:cs typeface="Times New Roman" pitchFamily="18" charset="0"/>
              </a:rPr>
              <a:t> y </a:t>
            </a:r>
            <a:r>
              <a:rPr lang="en-US" altLang="en-US" b="1" dirty="0" err="1">
                <a:cs typeface="Times New Roman" pitchFamily="18" charset="0"/>
              </a:rPr>
              <a:t>testosterona</a:t>
            </a:r>
            <a:endParaRPr lang="en-US" altLang="en-US" b="1" dirty="0">
              <a:cs typeface="Times New Roman" pitchFamily="18" charset="0"/>
            </a:endParaRPr>
          </a:p>
          <a:p>
            <a:pPr lvl="1"/>
            <a:r>
              <a:rPr lang="en-US" altLang="en-US" dirty="0" err="1">
                <a:cs typeface="Times New Roman" pitchFamily="18" charset="0"/>
              </a:rPr>
              <a:t>Niveles</a:t>
            </a:r>
            <a:r>
              <a:rPr lang="en-US" altLang="en-US" dirty="0">
                <a:cs typeface="Times New Roman" pitchFamily="18" charset="0"/>
              </a:rPr>
              <a:t> </a:t>
            </a:r>
            <a:r>
              <a:rPr lang="en-US" altLang="en-US" dirty="0" err="1">
                <a:cs typeface="Times New Roman" pitchFamily="18" charset="0"/>
              </a:rPr>
              <a:t>suben</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la </a:t>
            </a:r>
            <a:r>
              <a:rPr lang="en-US" altLang="en-US" dirty="0" err="1">
                <a:cs typeface="Times New Roman" pitchFamily="18" charset="0"/>
              </a:rPr>
              <a:t>pubertad</a:t>
            </a:r>
            <a:endParaRPr lang="en-US" altLang="en-US" dirty="0">
              <a:cs typeface="Times New Roman" pitchFamily="18" charset="0"/>
            </a:endParaRPr>
          </a:p>
          <a:p>
            <a:pPr lvl="2"/>
            <a:r>
              <a:rPr lang="en-US" altLang="en-US" dirty="0" err="1">
                <a:cs typeface="Times New Roman" pitchFamily="18" charset="0"/>
              </a:rPr>
              <a:t>Aceleran</a:t>
            </a:r>
            <a:r>
              <a:rPr lang="en-US" altLang="en-US" dirty="0">
                <a:cs typeface="Times New Roman" pitchFamily="18" charset="0"/>
              </a:rPr>
              <a:t> </a:t>
            </a:r>
            <a:r>
              <a:rPr lang="en-US" altLang="en-US" dirty="0" err="1">
                <a:cs typeface="Times New Roman" pitchFamily="18" charset="0"/>
              </a:rPr>
              <a:t>dramáticametne</a:t>
            </a:r>
            <a:r>
              <a:rPr lang="en-US" altLang="en-US" dirty="0">
                <a:cs typeface="Times New Roman" pitchFamily="18" charset="0"/>
              </a:rPr>
              <a:t> </a:t>
            </a:r>
            <a:r>
              <a:rPr lang="en-US" altLang="en-US" dirty="0" err="1">
                <a:cs typeface="Times New Roman" pitchFamily="18" charset="0"/>
              </a:rPr>
              <a:t>crecimiento</a:t>
            </a:r>
            <a:r>
              <a:rPr lang="en-US" altLang="en-US" dirty="0">
                <a:cs typeface="Times New Roman" pitchFamily="18" charset="0"/>
              </a:rPr>
              <a:t> </a:t>
            </a:r>
            <a:r>
              <a:rPr lang="en-US" altLang="en-US" dirty="0" err="1">
                <a:cs typeface="Times New Roman" pitchFamily="18" charset="0"/>
              </a:rPr>
              <a:t>óseo</a:t>
            </a:r>
            <a:endParaRPr lang="en-US" altLang="en-US" dirty="0">
              <a:cs typeface="Times New Roman" pitchFamily="18" charset="0"/>
            </a:endParaRPr>
          </a:p>
          <a:p>
            <a:pPr lvl="1"/>
            <a:r>
              <a:rPr lang="en-US" altLang="en-US" dirty="0" err="1">
                <a:cs typeface="Times New Roman" pitchFamily="18" charset="0"/>
              </a:rPr>
              <a:t>Iaumentan</a:t>
            </a:r>
            <a:r>
              <a:rPr lang="en-US" altLang="en-US" dirty="0">
                <a:cs typeface="Times New Roman" pitchFamily="18" charset="0"/>
              </a:rPr>
              <a:t> </a:t>
            </a:r>
            <a:r>
              <a:rPr lang="en-US" altLang="en-US" dirty="0" err="1">
                <a:cs typeface="Times New Roman" pitchFamily="18" charset="0"/>
              </a:rPr>
              <a:t>velocidad</a:t>
            </a:r>
            <a:r>
              <a:rPr lang="en-US" altLang="en-US" dirty="0">
                <a:cs typeface="Times New Roman" pitchFamily="18" charset="0"/>
              </a:rPr>
              <a:t> de </a:t>
            </a:r>
            <a:r>
              <a:rPr lang="en-US" altLang="en-US" dirty="0" err="1">
                <a:cs typeface="Times New Roman" pitchFamily="18" charset="0"/>
              </a:rPr>
              <a:t>crecimiento</a:t>
            </a:r>
            <a:r>
              <a:rPr lang="en-US" altLang="en-US" dirty="0">
                <a:cs typeface="Times New Roman" pitchFamily="18" charset="0"/>
              </a:rPr>
              <a:t> de </a:t>
            </a:r>
            <a:r>
              <a:rPr lang="en-US" altLang="en-US" dirty="0" err="1">
                <a:cs typeface="Times New Roman" pitchFamily="18" charset="0"/>
              </a:rPr>
              <a:t>cartilago</a:t>
            </a:r>
            <a:r>
              <a:rPr lang="en-US" altLang="en-US" dirty="0">
                <a:cs typeface="Times New Roman" pitchFamily="18" charset="0"/>
              </a:rPr>
              <a:t> y de </a:t>
            </a:r>
            <a:r>
              <a:rPr lang="en-US" altLang="en-US" dirty="0" err="1">
                <a:cs typeface="Times New Roman" pitchFamily="18" charset="0"/>
              </a:rPr>
              <a:t>formación</a:t>
            </a:r>
            <a:r>
              <a:rPr lang="en-US" altLang="en-US" dirty="0">
                <a:cs typeface="Times New Roman" pitchFamily="18" charset="0"/>
              </a:rPr>
              <a:t> </a:t>
            </a:r>
            <a:r>
              <a:rPr lang="en-US" altLang="en-US" dirty="0" err="1">
                <a:cs typeface="Times New Roman" pitchFamily="18" charset="0"/>
              </a:rPr>
              <a:t>ósea</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la </a:t>
            </a:r>
            <a:r>
              <a:rPr lang="en-US" altLang="en-US" dirty="0" err="1">
                <a:cs typeface="Times New Roman" pitchFamily="18" charset="0"/>
              </a:rPr>
              <a:t>placa</a:t>
            </a:r>
            <a:r>
              <a:rPr lang="en-US" altLang="en-US" dirty="0">
                <a:cs typeface="Times New Roman" pitchFamily="18" charset="0"/>
              </a:rPr>
              <a:t> </a:t>
            </a:r>
            <a:r>
              <a:rPr lang="en-US" altLang="en-US" dirty="0" err="1">
                <a:cs typeface="Times New Roman" pitchFamily="18" charset="0"/>
              </a:rPr>
              <a:t>epifisial</a:t>
            </a:r>
            <a:endParaRPr lang="en-US" altLang="en-US" dirty="0">
              <a:cs typeface="Times New Roman" pitchFamily="18" charset="0"/>
            </a:endParaRPr>
          </a:p>
          <a:p>
            <a:pPr lvl="1"/>
            <a:r>
              <a:rPr lang="en-US" altLang="en-US" dirty="0" err="1">
                <a:cs typeface="Times New Roman" pitchFamily="18" charset="0"/>
              </a:rPr>
              <a:t>Osteogénesis</a:t>
            </a:r>
            <a:r>
              <a:rPr lang="en-US" altLang="en-US" dirty="0">
                <a:cs typeface="Times New Roman" pitchFamily="18" charset="0"/>
              </a:rPr>
              <a:t> mayor que </a:t>
            </a:r>
            <a:r>
              <a:rPr lang="en-US" altLang="en-US" dirty="0" err="1">
                <a:cs typeface="Times New Roman" pitchFamily="18" charset="0"/>
              </a:rPr>
              <a:t>crecimiento</a:t>
            </a:r>
            <a:r>
              <a:rPr lang="en-US" altLang="en-US" dirty="0">
                <a:cs typeface="Times New Roman" pitchFamily="18" charset="0"/>
              </a:rPr>
              <a:t> de cartilage PLT</a:t>
            </a:r>
          </a:p>
          <a:p>
            <a:pPr lvl="2"/>
            <a:r>
              <a:rPr lang="en-US" altLang="en-US" dirty="0" err="1">
                <a:cs typeface="Times New Roman" pitchFamily="18" charset="0"/>
              </a:rPr>
              <a:t>Eventualmente</a:t>
            </a:r>
            <a:r>
              <a:rPr lang="en-US" altLang="en-US" dirty="0">
                <a:cs typeface="Times New Roman" pitchFamily="18" charset="0"/>
              </a:rPr>
              <a:t> el </a:t>
            </a:r>
            <a:r>
              <a:rPr lang="en-US" altLang="en-US" dirty="0" err="1">
                <a:cs typeface="Times New Roman" pitchFamily="18" charset="0"/>
              </a:rPr>
              <a:t>hueso</a:t>
            </a:r>
            <a:r>
              <a:rPr lang="en-US" altLang="en-US" dirty="0">
                <a:cs typeface="Times New Roman" pitchFamily="18" charset="0"/>
              </a:rPr>
              <a:t> </a:t>
            </a:r>
            <a:r>
              <a:rPr lang="en-US" altLang="en-US" dirty="0" err="1">
                <a:cs typeface="Times New Roman" pitchFamily="18" charset="0"/>
              </a:rPr>
              <a:t>reemplaza</a:t>
            </a:r>
            <a:r>
              <a:rPr lang="en-US" altLang="en-US" dirty="0">
                <a:cs typeface="Times New Roman" pitchFamily="18" charset="0"/>
              </a:rPr>
              <a:t> al cartilage y se </a:t>
            </a:r>
            <a:r>
              <a:rPr lang="en-US" altLang="en-US" dirty="0" err="1">
                <a:cs typeface="Times New Roman" pitchFamily="18" charset="0"/>
              </a:rPr>
              <a:t>detiene</a:t>
            </a:r>
            <a:r>
              <a:rPr lang="en-US" altLang="en-US" dirty="0">
                <a:cs typeface="Times New Roman" pitchFamily="18" charset="0"/>
              </a:rPr>
              <a:t> el </a:t>
            </a:r>
            <a:r>
              <a:rPr lang="en-US" altLang="en-US" dirty="0" err="1">
                <a:cs typeface="Times New Roman" pitchFamily="18" charset="0"/>
              </a:rPr>
              <a:t>crecimiento</a:t>
            </a:r>
            <a:endParaRPr lang="en-US" altLang="en-US" dirty="0">
              <a:cs typeface="Times New Roman" pitchFamily="18" charset="0"/>
            </a:endParaRPr>
          </a:p>
        </p:txBody>
      </p:sp>
    </p:spTree>
    <p:extLst>
      <p:ext uri="{BB962C8B-B14F-4D97-AF65-F5344CB8AC3E}">
        <p14:creationId xmlns:p14="http://schemas.microsoft.com/office/powerpoint/2010/main" val="2744013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7.5c </a:t>
            </a:r>
            <a:r>
              <a:rPr lang="en-US" dirty="0" err="1"/>
              <a:t>Hormonas</a:t>
            </a:r>
            <a:endParaRPr lang="en-US" sz="1500" dirty="0"/>
          </a:p>
        </p:txBody>
      </p:sp>
      <p:sp>
        <p:nvSpPr>
          <p:cNvPr id="8" name="Content Placeholder 2"/>
          <p:cNvSpPr>
            <a:spLocks noGrp="1"/>
          </p:cNvSpPr>
          <p:nvPr>
            <p:ph idx="1"/>
          </p:nvPr>
        </p:nvSpPr>
        <p:spPr/>
        <p:txBody>
          <a:bodyPr/>
          <a:lstStyle/>
          <a:p>
            <a:pPr>
              <a:defRPr/>
            </a:pPr>
            <a:r>
              <a:rPr lang="en-US" altLang="en-US" b="1" dirty="0" err="1">
                <a:cs typeface="Times New Roman" pitchFamily="18" charset="0"/>
              </a:rPr>
              <a:t>Glucocorticoides</a:t>
            </a:r>
            <a:endParaRPr lang="en-US" altLang="en-US" b="1" dirty="0">
              <a:cs typeface="Times New Roman" pitchFamily="18" charset="0"/>
            </a:endParaRPr>
          </a:p>
          <a:p>
            <a:pPr lvl="1">
              <a:defRPr/>
            </a:pPr>
            <a:r>
              <a:rPr lang="en-US" altLang="en-US" dirty="0" err="1">
                <a:cs typeface="Times New Roman" pitchFamily="18" charset="0"/>
              </a:rPr>
              <a:t>Esteroidales</a:t>
            </a:r>
            <a:r>
              <a:rPr lang="en-US" altLang="en-US" dirty="0">
                <a:cs typeface="Times New Roman" pitchFamily="18" charset="0"/>
              </a:rPr>
              <a:t> </a:t>
            </a:r>
          </a:p>
          <a:p>
            <a:pPr lvl="1">
              <a:defRPr/>
            </a:pPr>
            <a:r>
              <a:rPr lang="en-US" altLang="en-US" dirty="0" err="1">
                <a:cs typeface="Times New Roman" pitchFamily="18" charset="0"/>
              </a:rPr>
              <a:t>Corteza</a:t>
            </a:r>
            <a:r>
              <a:rPr lang="en-US" altLang="en-US" dirty="0">
                <a:cs typeface="Times New Roman" pitchFamily="18" charset="0"/>
              </a:rPr>
              <a:t> adrenal</a:t>
            </a:r>
          </a:p>
          <a:p>
            <a:pPr lvl="1">
              <a:defRPr/>
            </a:pPr>
            <a:r>
              <a:rPr lang="en-US" altLang="en-US" dirty="0" err="1">
                <a:cs typeface="Times New Roman" pitchFamily="18" charset="0"/>
              </a:rPr>
              <a:t>Glucocorticoides</a:t>
            </a:r>
            <a:r>
              <a:rPr lang="en-US" altLang="en-US" dirty="0">
                <a:cs typeface="Times New Roman" pitchFamily="18" charset="0"/>
              </a:rPr>
              <a:t> – </a:t>
            </a:r>
            <a:r>
              <a:rPr lang="en-US" altLang="en-US" dirty="0" err="1">
                <a:cs typeface="Times New Roman" pitchFamily="18" charset="0"/>
              </a:rPr>
              <a:t>regulan</a:t>
            </a:r>
            <a:r>
              <a:rPr lang="en-US" altLang="en-US" dirty="0">
                <a:cs typeface="Times New Roman" pitchFamily="18" charset="0"/>
              </a:rPr>
              <a:t> </a:t>
            </a:r>
            <a:r>
              <a:rPr lang="en-US" altLang="en-US" dirty="0" err="1">
                <a:cs typeface="Times New Roman" pitchFamily="18" charset="0"/>
              </a:rPr>
              <a:t>niveles</a:t>
            </a:r>
            <a:r>
              <a:rPr lang="en-US" altLang="en-US" dirty="0">
                <a:cs typeface="Times New Roman" pitchFamily="18" charset="0"/>
              </a:rPr>
              <a:t> de </a:t>
            </a:r>
            <a:r>
              <a:rPr lang="en-US" altLang="en-US" dirty="0" err="1">
                <a:cs typeface="Times New Roman" pitchFamily="18" charset="0"/>
              </a:rPr>
              <a:t>glucosa</a:t>
            </a:r>
            <a:r>
              <a:rPr lang="en-US" altLang="en-US" dirty="0">
                <a:cs typeface="Times New Roman" pitchFamily="18" charset="0"/>
              </a:rPr>
              <a:t> </a:t>
            </a:r>
          </a:p>
          <a:p>
            <a:pPr lvl="1">
              <a:defRPr/>
            </a:pPr>
            <a:r>
              <a:rPr lang="en-US" altLang="en-US" dirty="0">
                <a:cs typeface="Times New Roman" pitchFamily="18" charset="0"/>
              </a:rPr>
              <a:t>Altos </a:t>
            </a:r>
            <a:r>
              <a:rPr lang="en-US" altLang="en-US" dirty="0" err="1">
                <a:cs typeface="Times New Roman" pitchFamily="18" charset="0"/>
              </a:rPr>
              <a:t>niveles</a:t>
            </a:r>
            <a:r>
              <a:rPr lang="en-US" altLang="en-US" dirty="0">
                <a:cs typeface="Times New Roman" pitchFamily="18" charset="0"/>
              </a:rPr>
              <a:t> </a:t>
            </a:r>
            <a:r>
              <a:rPr lang="en-US" altLang="en-US" dirty="0" err="1">
                <a:cs typeface="Times New Roman" pitchFamily="18" charset="0"/>
              </a:rPr>
              <a:t>aumentan</a:t>
            </a:r>
            <a:r>
              <a:rPr lang="en-US" altLang="en-US" dirty="0">
                <a:cs typeface="Times New Roman" pitchFamily="18" charset="0"/>
              </a:rPr>
              <a:t> osteopenia </a:t>
            </a:r>
          </a:p>
          <a:p>
            <a:pPr lvl="2">
              <a:defRPr/>
            </a:pPr>
            <a:r>
              <a:rPr lang="en-US" altLang="en-US" dirty="0" err="1">
                <a:cs typeface="Times New Roman" pitchFamily="18" charset="0"/>
              </a:rPr>
              <a:t>Afectan</a:t>
            </a:r>
            <a:r>
              <a:rPr lang="en-US" altLang="en-US" dirty="0">
                <a:cs typeface="Times New Roman" pitchFamily="18" charset="0"/>
              </a:rPr>
              <a:t> el </a:t>
            </a:r>
            <a:r>
              <a:rPr lang="en-US" altLang="en-US" dirty="0" err="1">
                <a:cs typeface="Times New Roman" pitchFamily="18" charset="0"/>
              </a:rPr>
              <a:t>crecimiento</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la </a:t>
            </a:r>
            <a:r>
              <a:rPr lang="en-US" altLang="en-US" dirty="0" err="1">
                <a:cs typeface="Times New Roman" pitchFamily="18" charset="0"/>
              </a:rPr>
              <a:t>placa</a:t>
            </a:r>
            <a:r>
              <a:rPr lang="en-US" altLang="en-US" dirty="0">
                <a:cs typeface="Times New Roman" pitchFamily="18" charset="0"/>
              </a:rPr>
              <a:t> </a:t>
            </a:r>
            <a:r>
              <a:rPr lang="en-US" altLang="en-US" dirty="0" err="1">
                <a:cs typeface="Times New Roman" pitchFamily="18" charset="0"/>
              </a:rPr>
              <a:t>epifisial</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niños</a:t>
            </a:r>
            <a:endParaRPr lang="en-US" altLang="en-US" dirty="0">
              <a:cs typeface="Times New Roman" pitchFamily="18" charset="0"/>
            </a:endParaRPr>
          </a:p>
          <a:p>
            <a:pPr lvl="2">
              <a:defRPr/>
            </a:pPr>
            <a:r>
              <a:rPr lang="en-US" altLang="en-US" dirty="0" err="1">
                <a:cs typeface="Times New Roman" pitchFamily="18" charset="0"/>
              </a:rPr>
              <a:t>Vigilar</a:t>
            </a:r>
            <a:r>
              <a:rPr lang="en-US" altLang="en-US" dirty="0">
                <a:cs typeface="Times New Roman" pitchFamily="18" charset="0"/>
              </a:rPr>
              <a:t> </a:t>
            </a:r>
            <a:r>
              <a:rPr lang="en-US" altLang="en-US" dirty="0" err="1">
                <a:cs typeface="Times New Roman" pitchFamily="18" charset="0"/>
              </a:rPr>
              <a:t>si</a:t>
            </a:r>
            <a:r>
              <a:rPr lang="en-US" altLang="en-US" dirty="0">
                <a:cs typeface="Times New Roman" pitchFamily="18" charset="0"/>
              </a:rPr>
              <a:t> lo </a:t>
            </a:r>
            <a:r>
              <a:rPr lang="en-US" altLang="en-US" dirty="0" err="1">
                <a:cs typeface="Times New Roman" pitchFamily="18" charset="0"/>
              </a:rPr>
              <a:t>niños</a:t>
            </a:r>
            <a:r>
              <a:rPr lang="en-US" altLang="en-US" dirty="0">
                <a:cs typeface="Times New Roman" pitchFamily="18" charset="0"/>
              </a:rPr>
              <a:t> son </a:t>
            </a:r>
            <a:r>
              <a:rPr lang="en-US" altLang="en-US" dirty="0" err="1">
                <a:cs typeface="Times New Roman" pitchFamily="18" charset="0"/>
              </a:rPr>
              <a:t>tratados</a:t>
            </a:r>
            <a:r>
              <a:rPr lang="en-US" altLang="en-US" dirty="0">
                <a:cs typeface="Times New Roman" pitchFamily="18" charset="0"/>
              </a:rPr>
              <a:t> con glucocorticoids</a:t>
            </a:r>
          </a:p>
          <a:p>
            <a:pPr lvl="3">
              <a:defRPr/>
            </a:pPr>
            <a:r>
              <a:rPr lang="en-US" altLang="en-US" sz="2400" dirty="0" err="1">
                <a:cs typeface="Times New Roman" pitchFamily="18" charset="0"/>
              </a:rPr>
              <a:t>Antiinflamatorios</a:t>
            </a:r>
            <a:r>
              <a:rPr lang="en-US" altLang="en-US" sz="2400" dirty="0">
                <a:cs typeface="Times New Roman" pitchFamily="18" charset="0"/>
              </a:rPr>
              <a:t> </a:t>
            </a:r>
            <a:r>
              <a:rPr lang="en-US" altLang="en-US" sz="2400" dirty="0" err="1">
                <a:cs typeface="Times New Roman" pitchFamily="18" charset="0"/>
              </a:rPr>
              <a:t>potentes</a:t>
            </a:r>
            <a:r>
              <a:rPr lang="en-US" altLang="en-US" sz="2400" dirty="0">
                <a:cs typeface="Times New Roman" pitchFamily="18" charset="0"/>
              </a:rPr>
              <a:t> (</a:t>
            </a:r>
            <a:r>
              <a:rPr lang="en-US" altLang="en-US" sz="2400" dirty="0" err="1">
                <a:cs typeface="Times New Roman" pitchFamily="18" charset="0"/>
              </a:rPr>
              <a:t>asma</a:t>
            </a:r>
            <a:r>
              <a:rPr lang="en-US" altLang="en-US" sz="2400" dirty="0">
                <a:cs typeface="Times New Roman" pitchFamily="18" charset="0"/>
              </a:rPr>
              <a:t>)</a:t>
            </a:r>
          </a:p>
        </p:txBody>
      </p:sp>
    </p:spTree>
    <p:extLst>
      <p:ext uri="{BB962C8B-B14F-4D97-AF65-F5344CB8AC3E}">
        <p14:creationId xmlns:p14="http://schemas.microsoft.com/office/powerpoint/2010/main" val="1024994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7.5c </a:t>
            </a:r>
            <a:r>
              <a:rPr lang="en-US" dirty="0" err="1"/>
              <a:t>Hormonas</a:t>
            </a:r>
            <a:endParaRPr lang="en-US" sz="1500" dirty="0"/>
          </a:p>
        </p:txBody>
      </p:sp>
      <p:sp>
        <p:nvSpPr>
          <p:cNvPr id="8" name="Content Placeholder 2"/>
          <p:cNvSpPr>
            <a:spLocks noGrp="1"/>
          </p:cNvSpPr>
          <p:nvPr>
            <p:ph idx="1"/>
          </p:nvPr>
        </p:nvSpPr>
        <p:spPr/>
        <p:txBody>
          <a:bodyPr/>
          <a:lstStyle/>
          <a:p>
            <a:r>
              <a:rPr lang="en-US" altLang="en-US" b="1" dirty="0" err="1">
                <a:cs typeface="Times New Roman" pitchFamily="18" charset="0"/>
              </a:rPr>
              <a:t>Serotonina</a:t>
            </a:r>
            <a:endParaRPr lang="en-US" altLang="en-US" b="1" dirty="0">
              <a:cs typeface="Times New Roman" pitchFamily="18" charset="0"/>
            </a:endParaRPr>
          </a:p>
          <a:p>
            <a:pPr lvl="1"/>
            <a:r>
              <a:rPr lang="en-US" altLang="en-US" dirty="0" err="1">
                <a:cs typeface="Times New Roman" pitchFamily="18" charset="0"/>
              </a:rPr>
              <a:t>Hormona</a:t>
            </a:r>
            <a:r>
              <a:rPr lang="en-US" altLang="en-US" dirty="0">
                <a:cs typeface="Times New Roman" pitchFamily="18" charset="0"/>
              </a:rPr>
              <a:t> y </a:t>
            </a:r>
            <a:r>
              <a:rPr lang="en-US" altLang="en-US" dirty="0" err="1">
                <a:cs typeface="Times New Roman" pitchFamily="18" charset="0"/>
              </a:rPr>
              <a:t>Neurotransmisor</a:t>
            </a:r>
            <a:endParaRPr lang="en-US" altLang="en-US" dirty="0">
              <a:cs typeface="Times New Roman" pitchFamily="18" charset="0"/>
            </a:endParaRPr>
          </a:p>
          <a:p>
            <a:pPr lvl="1"/>
            <a:r>
              <a:rPr lang="en-US" altLang="en-US" dirty="0" err="1">
                <a:cs typeface="Times New Roman" pitchFamily="18" charset="0"/>
              </a:rPr>
              <a:t>Huesos</a:t>
            </a:r>
            <a:r>
              <a:rPr lang="en-US" altLang="en-US" dirty="0">
                <a:cs typeface="Times New Roman" pitchFamily="18" charset="0"/>
              </a:rPr>
              <a:t> </a:t>
            </a:r>
            <a:r>
              <a:rPr lang="en-US" altLang="en-US" dirty="0" err="1">
                <a:cs typeface="Times New Roman" pitchFamily="18" charset="0"/>
              </a:rPr>
              <a:t>tienen</a:t>
            </a:r>
            <a:r>
              <a:rPr lang="en-US" altLang="en-US" dirty="0">
                <a:cs typeface="Times New Roman" pitchFamily="18" charset="0"/>
              </a:rPr>
              <a:t> receptor para </a:t>
            </a:r>
            <a:r>
              <a:rPr lang="en-US" altLang="en-US" dirty="0" err="1">
                <a:cs typeface="Times New Roman" pitchFamily="18" charset="0"/>
              </a:rPr>
              <a:t>ella</a:t>
            </a:r>
            <a:endParaRPr lang="en-US" altLang="en-US" dirty="0">
              <a:cs typeface="Times New Roman" pitchFamily="18" charset="0"/>
            </a:endParaRPr>
          </a:p>
          <a:p>
            <a:pPr lvl="1"/>
            <a:r>
              <a:rPr lang="en-US" altLang="en-US" dirty="0" err="1">
                <a:cs typeface="Times New Roman" pitchFamily="18" charset="0"/>
              </a:rPr>
              <a:t>Afecta</a:t>
            </a:r>
            <a:r>
              <a:rPr lang="en-US" altLang="en-US" dirty="0">
                <a:cs typeface="Times New Roman" pitchFamily="18" charset="0"/>
              </a:rPr>
              <a:t> la </a:t>
            </a:r>
            <a:r>
              <a:rPr lang="en-US" altLang="en-US" dirty="0" err="1">
                <a:cs typeface="Times New Roman" pitchFamily="18" charset="0"/>
              </a:rPr>
              <a:t>remodelacion</a:t>
            </a:r>
            <a:r>
              <a:rPr lang="en-US" altLang="en-US" dirty="0">
                <a:cs typeface="Times New Roman" pitchFamily="18" charset="0"/>
              </a:rPr>
              <a:t> </a:t>
            </a:r>
            <a:r>
              <a:rPr lang="en-US" altLang="en-US" dirty="0" err="1">
                <a:cs typeface="Times New Roman" pitchFamily="18" charset="0"/>
              </a:rPr>
              <a:t>osea</a:t>
            </a:r>
            <a:endParaRPr lang="en-US" altLang="en-US" dirty="0">
              <a:cs typeface="Times New Roman" pitchFamily="18" charset="0"/>
            </a:endParaRPr>
          </a:p>
          <a:p>
            <a:pPr lvl="1"/>
            <a:r>
              <a:rPr lang="en-US" altLang="en-US" dirty="0">
                <a:cs typeface="Times New Roman" pitchFamily="18" charset="0"/>
              </a:rPr>
              <a:t>Altos </a:t>
            </a:r>
            <a:r>
              <a:rPr lang="en-US" altLang="en-US" dirty="0" err="1">
                <a:cs typeface="Times New Roman" pitchFamily="18" charset="0"/>
              </a:rPr>
              <a:t>niveles</a:t>
            </a:r>
            <a:endParaRPr lang="en-US" altLang="en-US" dirty="0">
              <a:cs typeface="Times New Roman" pitchFamily="18" charset="0"/>
            </a:endParaRPr>
          </a:p>
          <a:p>
            <a:pPr lvl="2"/>
            <a:r>
              <a:rPr lang="en-US" altLang="en-US" dirty="0" err="1">
                <a:cs typeface="Times New Roman" pitchFamily="18" charset="0"/>
              </a:rPr>
              <a:t>Osteoprogenitoras</a:t>
            </a:r>
            <a:r>
              <a:rPr lang="en-US" altLang="en-US" dirty="0">
                <a:cs typeface="Times New Roman" pitchFamily="18" charset="0"/>
              </a:rPr>
              <a:t> no se </a:t>
            </a:r>
            <a:r>
              <a:rPr lang="en-US" altLang="en-US" dirty="0" err="1">
                <a:cs typeface="Times New Roman" pitchFamily="18" charset="0"/>
              </a:rPr>
              <a:t>diferencian</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osteoblastos</a:t>
            </a:r>
            <a:endParaRPr lang="en-US" altLang="en-US" dirty="0">
              <a:cs typeface="Times New Roman" pitchFamily="18" charset="0"/>
            </a:endParaRPr>
          </a:p>
          <a:p>
            <a:pPr lvl="2"/>
            <a:r>
              <a:rPr lang="en-US" altLang="en-US" dirty="0" err="1">
                <a:cs typeface="Times New Roman" pitchFamily="18" charset="0"/>
              </a:rPr>
              <a:t>Asociada</a:t>
            </a:r>
            <a:r>
              <a:rPr lang="en-US" altLang="en-US" dirty="0">
                <a:cs typeface="Times New Roman" pitchFamily="18" charset="0"/>
              </a:rPr>
              <a:t> a </a:t>
            </a:r>
            <a:r>
              <a:rPr lang="en-US" altLang="en-US" dirty="0" err="1">
                <a:cs typeface="Times New Roman" pitchFamily="18" charset="0"/>
              </a:rPr>
              <a:t>desordenes</a:t>
            </a:r>
            <a:r>
              <a:rPr lang="en-US" altLang="en-US" dirty="0">
                <a:cs typeface="Times New Roman" pitchFamily="18" charset="0"/>
              </a:rPr>
              <a:t> de </a:t>
            </a:r>
            <a:r>
              <a:rPr lang="en-US" altLang="en-US" dirty="0" err="1">
                <a:cs typeface="Times New Roman" pitchFamily="18" charset="0"/>
              </a:rPr>
              <a:t>densidad</a:t>
            </a:r>
            <a:r>
              <a:rPr lang="en-US" altLang="en-US" dirty="0">
                <a:cs typeface="Times New Roman" pitchFamily="18" charset="0"/>
              </a:rPr>
              <a:t> </a:t>
            </a:r>
            <a:r>
              <a:rPr lang="en-US" altLang="en-US" dirty="0" err="1">
                <a:cs typeface="Times New Roman" pitchFamily="18" charset="0"/>
              </a:rPr>
              <a:t>osea</a:t>
            </a:r>
            <a:endParaRPr lang="en-US" altLang="en-US" dirty="0">
              <a:cs typeface="Times New Roman" pitchFamily="18" charset="0"/>
            </a:endParaRPr>
          </a:p>
        </p:txBody>
      </p:sp>
    </p:spTree>
    <p:extLst>
      <p:ext uri="{BB962C8B-B14F-4D97-AF65-F5344CB8AC3E}">
        <p14:creationId xmlns:p14="http://schemas.microsoft.com/office/powerpoint/2010/main" val="3453258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7.5 Que </a:t>
            </a:r>
            <a:r>
              <a:rPr lang="en-US" dirty="0" err="1">
                <a:solidFill>
                  <a:srgbClr val="B60000"/>
                </a:solidFill>
              </a:rPr>
              <a:t>sabemos</a:t>
            </a:r>
            <a:r>
              <a:rPr lang="en-US" dirty="0">
                <a:solidFill>
                  <a:srgbClr val="B60000"/>
                </a:solidFill>
              </a:rPr>
              <a:t>?</a:t>
            </a:r>
            <a:endParaRPr lang="en-US" sz="3000" b="0" dirty="0">
              <a:solidFill>
                <a:srgbClr val="B60000"/>
              </a:solidFill>
            </a:endParaRPr>
          </a:p>
        </p:txBody>
      </p:sp>
      <p:sp>
        <p:nvSpPr>
          <p:cNvPr id="8" name="Content Placeholder 2"/>
          <p:cNvSpPr>
            <a:spLocks noGrp="1"/>
          </p:cNvSpPr>
          <p:nvPr>
            <p:ph idx="1"/>
          </p:nvPr>
        </p:nvSpPr>
        <p:spPr/>
        <p:txBody>
          <a:bodyPr/>
          <a:lstStyle/>
          <a:p>
            <a:pPr>
              <a:defRPr/>
            </a:pPr>
            <a:r>
              <a:rPr lang="en-US" sz="2800" dirty="0"/>
              <a:t>Como se llama el </a:t>
            </a:r>
            <a:r>
              <a:rPr lang="en-US" sz="2800" dirty="0" err="1"/>
              <a:t>crecimiento</a:t>
            </a:r>
            <a:r>
              <a:rPr lang="en-US" sz="2800" dirty="0"/>
              <a:t> a lo ancho?</a:t>
            </a:r>
          </a:p>
          <a:p>
            <a:pPr>
              <a:defRPr/>
            </a:pPr>
            <a:r>
              <a:rPr lang="en-US" altLang="en-US" sz="2800" dirty="0" err="1">
                <a:solidFill>
                  <a:srgbClr val="000000"/>
                </a:solidFill>
                <a:cs typeface="Times New Roman" panose="02020603050405020304" pitchFamily="18" charset="0"/>
              </a:rPr>
              <a:t>Periostio</a:t>
            </a:r>
            <a:endParaRPr lang="en-US" altLang="en-US" sz="2800" dirty="0">
              <a:solidFill>
                <a:srgbClr val="000000"/>
              </a:solidFill>
              <a:cs typeface="Times New Roman" panose="02020603050405020304" pitchFamily="18" charset="0"/>
            </a:endParaRPr>
          </a:p>
          <a:p>
            <a:pPr>
              <a:defRPr/>
            </a:pPr>
            <a:r>
              <a:rPr lang="en-US" altLang="en-US" sz="2800" dirty="0" err="1">
                <a:solidFill>
                  <a:srgbClr val="000000"/>
                </a:solidFill>
                <a:cs typeface="Times New Roman" panose="02020603050405020304" pitchFamily="18" charset="0"/>
              </a:rPr>
              <a:t>Osteoblastos</a:t>
            </a:r>
            <a:endParaRPr lang="en-US" altLang="en-US" sz="2800" dirty="0">
              <a:solidFill>
                <a:srgbClr val="000000"/>
              </a:solidFill>
              <a:cs typeface="Times New Roman" panose="02020603050405020304" pitchFamily="18" charset="0"/>
            </a:endParaRPr>
          </a:p>
          <a:p>
            <a:pPr>
              <a:defRPr/>
            </a:pPr>
            <a:r>
              <a:rPr lang="en-US" altLang="en-US" sz="2800" dirty="0" err="1">
                <a:solidFill>
                  <a:srgbClr val="000000"/>
                </a:solidFill>
                <a:cs typeface="Times New Roman" panose="02020603050405020304" pitchFamily="18" charset="0"/>
              </a:rPr>
              <a:t>Osteoclastos</a:t>
            </a:r>
            <a:endParaRPr lang="en-US" altLang="en-US" sz="2800" dirty="0">
              <a:solidFill>
                <a:srgbClr val="000000"/>
              </a:solidFill>
              <a:cs typeface="Times New Roman" panose="02020603050405020304" pitchFamily="18" charset="0"/>
            </a:endParaRPr>
          </a:p>
        </p:txBody>
      </p:sp>
    </p:spTree>
    <p:extLst>
      <p:ext uri="{BB962C8B-B14F-4D97-AF65-F5344CB8AC3E}">
        <p14:creationId xmlns:p14="http://schemas.microsoft.com/office/powerpoint/2010/main" val="3730409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7.6 </a:t>
            </a:r>
            <a:r>
              <a:rPr lang="en-US" sz="3600" b="0" dirty="0" err="1">
                <a:solidFill>
                  <a:srgbClr val="B60000"/>
                </a:solidFill>
              </a:rPr>
              <a:t>Objetivos</a:t>
            </a:r>
            <a:r>
              <a:rPr lang="en-US" sz="3600" b="0" dirty="0">
                <a:solidFill>
                  <a:srgbClr val="B60000"/>
                </a:solidFill>
              </a:rPr>
              <a:t>:</a:t>
            </a:r>
          </a:p>
        </p:txBody>
      </p:sp>
      <p:sp>
        <p:nvSpPr>
          <p:cNvPr id="8" name="Content Placeholder 2"/>
          <p:cNvSpPr>
            <a:spLocks noGrp="1"/>
          </p:cNvSpPr>
          <p:nvPr>
            <p:ph idx="1"/>
          </p:nvPr>
        </p:nvSpPr>
        <p:spPr/>
        <p:txBody>
          <a:bodyPr/>
          <a:lstStyle/>
          <a:p>
            <a:pPr marL="640080" indent="-640080">
              <a:buFont typeface="Calibri" pitchFamily="34" charset="0"/>
              <a:buAutoNum type="arabicPeriod" startAt="25"/>
            </a:pPr>
            <a:r>
              <a:rPr lang="en-US" altLang="en-US" sz="2800" dirty="0" err="1">
                <a:cs typeface="Times New Roman" pitchFamily="18" charset="0"/>
              </a:rPr>
              <a:t>Explica</a:t>
            </a:r>
            <a:r>
              <a:rPr lang="en-US" altLang="en-US" sz="2800" dirty="0">
                <a:cs typeface="Times New Roman" pitchFamily="18" charset="0"/>
              </a:rPr>
              <a:t> la </a:t>
            </a:r>
            <a:r>
              <a:rPr lang="en-US" altLang="en-US" sz="2800" dirty="0" err="1">
                <a:cs typeface="Times New Roman" pitchFamily="18" charset="0"/>
              </a:rPr>
              <a:t>activacion</a:t>
            </a:r>
            <a:r>
              <a:rPr lang="en-US" altLang="en-US" sz="2800" dirty="0">
                <a:cs typeface="Times New Roman" pitchFamily="18" charset="0"/>
              </a:rPr>
              <a:t> de Vit D a calcitriol </a:t>
            </a:r>
          </a:p>
          <a:p>
            <a:pPr marL="640080" indent="-640080">
              <a:buFont typeface="Calibri" pitchFamily="34" charset="0"/>
              <a:buAutoNum type="arabicPeriod" startAt="25"/>
            </a:pPr>
            <a:r>
              <a:rPr lang="en-US" altLang="en-US" sz="2800" dirty="0">
                <a:cs typeface="Times New Roman" pitchFamily="18" charset="0"/>
              </a:rPr>
              <a:t>Como se libera PTH.</a:t>
            </a:r>
          </a:p>
          <a:p>
            <a:pPr marL="640080" indent="-640080">
              <a:buFont typeface="Calibri" pitchFamily="34" charset="0"/>
              <a:buAutoNum type="arabicPeriod" startAt="25"/>
            </a:pPr>
            <a:r>
              <a:rPr lang="en-US" altLang="en-US" sz="2800" dirty="0" err="1">
                <a:cs typeface="Times New Roman" pitchFamily="18" charset="0"/>
              </a:rPr>
              <a:t>Explicar</a:t>
            </a:r>
            <a:r>
              <a:rPr lang="en-US" altLang="en-US" sz="2800" dirty="0">
                <a:cs typeface="Times New Roman" pitchFamily="18" charset="0"/>
              </a:rPr>
              <a:t> los roles de PTH y calcitriol </a:t>
            </a:r>
            <a:r>
              <a:rPr lang="en-US" altLang="en-US" sz="2800" dirty="0" err="1">
                <a:cs typeface="Times New Roman" pitchFamily="18" charset="0"/>
              </a:rPr>
              <a:t>en</a:t>
            </a:r>
            <a:r>
              <a:rPr lang="en-US" altLang="en-US" sz="2800" dirty="0">
                <a:cs typeface="Times New Roman" pitchFamily="18" charset="0"/>
              </a:rPr>
              <a:t> la </a:t>
            </a:r>
            <a:r>
              <a:rPr lang="en-US" altLang="en-US" sz="2800" dirty="0" err="1">
                <a:cs typeface="Times New Roman" pitchFamily="18" charset="0"/>
              </a:rPr>
              <a:t>regulacion</a:t>
            </a:r>
            <a:r>
              <a:rPr lang="en-US" altLang="en-US" sz="2800" dirty="0">
                <a:cs typeface="Times New Roman" pitchFamily="18" charset="0"/>
              </a:rPr>
              <a:t> de </a:t>
            </a:r>
            <a:r>
              <a:rPr lang="en-US" altLang="en-US" sz="2800" dirty="0" err="1">
                <a:cs typeface="Times New Roman" pitchFamily="18" charset="0"/>
              </a:rPr>
              <a:t>niveles</a:t>
            </a:r>
            <a:r>
              <a:rPr lang="en-US" altLang="en-US" sz="2800" dirty="0">
                <a:cs typeface="Times New Roman" pitchFamily="18" charset="0"/>
              </a:rPr>
              <a:t> de calcio</a:t>
            </a:r>
          </a:p>
          <a:p>
            <a:pPr marL="640080" indent="-640080">
              <a:buFont typeface="Calibri" pitchFamily="34" charset="0"/>
              <a:buAutoNum type="arabicPeriod" startAt="25"/>
            </a:pPr>
            <a:r>
              <a:rPr lang="en-US" altLang="en-US" sz="2800" dirty="0">
                <a:cs typeface="Times New Roman" pitchFamily="18" charset="0"/>
              </a:rPr>
              <a:t>Como </a:t>
            </a:r>
            <a:r>
              <a:rPr lang="en-US" altLang="en-US" sz="2800" dirty="0" err="1">
                <a:cs typeface="Times New Roman" pitchFamily="18" charset="0"/>
              </a:rPr>
              <a:t>ocurre</a:t>
            </a:r>
            <a:r>
              <a:rPr lang="en-US" altLang="en-US" sz="2800" dirty="0">
                <a:cs typeface="Times New Roman" pitchFamily="18" charset="0"/>
              </a:rPr>
              <a:t> </a:t>
            </a:r>
            <a:r>
              <a:rPr lang="en-US" altLang="en-US" sz="2800" dirty="0" err="1">
                <a:cs typeface="Times New Roman" pitchFamily="18" charset="0"/>
              </a:rPr>
              <a:t>esta</a:t>
            </a:r>
            <a:r>
              <a:rPr lang="en-US" altLang="en-US" sz="2800" dirty="0">
                <a:cs typeface="Times New Roman" pitchFamily="18" charset="0"/>
              </a:rPr>
              <a:t> homeostasis</a:t>
            </a:r>
          </a:p>
        </p:txBody>
      </p:sp>
    </p:spTree>
    <p:extLst>
      <p:ext uri="{BB962C8B-B14F-4D97-AF65-F5344CB8AC3E}">
        <p14:creationId xmlns:p14="http://schemas.microsoft.com/office/powerpoint/2010/main" val="2589392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7.6 </a:t>
            </a:r>
            <a:r>
              <a:rPr lang="en-US" dirty="0" err="1"/>
              <a:t>Regulacion</a:t>
            </a:r>
            <a:r>
              <a:rPr lang="en-US" dirty="0"/>
              <a:t> de </a:t>
            </a:r>
            <a:r>
              <a:rPr lang="en-US" dirty="0" err="1"/>
              <a:t>niveles</a:t>
            </a:r>
            <a:r>
              <a:rPr lang="en-US" dirty="0"/>
              <a:t> de calcio</a:t>
            </a:r>
            <a:endParaRPr lang="en-US" sz="1500" dirty="0"/>
          </a:p>
        </p:txBody>
      </p:sp>
      <p:sp>
        <p:nvSpPr>
          <p:cNvPr id="8" name="Content Placeholder 2"/>
          <p:cNvSpPr>
            <a:spLocks noGrp="1"/>
          </p:cNvSpPr>
          <p:nvPr>
            <p:ph idx="1"/>
          </p:nvPr>
        </p:nvSpPr>
        <p:spPr>
          <a:xfrm>
            <a:off x="304800" y="914400"/>
            <a:ext cx="8503920" cy="5257800"/>
          </a:xfrm>
        </p:spPr>
        <p:txBody>
          <a:bodyPr/>
          <a:lstStyle/>
          <a:p>
            <a:pPr>
              <a:spcAft>
                <a:spcPts val="0"/>
              </a:spcAft>
              <a:defRPr/>
            </a:pPr>
            <a:r>
              <a:rPr lang="en-US" sz="3000" dirty="0">
                <a:cs typeface="Times New Roman" pitchFamily="18" charset="0"/>
              </a:rPr>
              <a:t>Calcio se </a:t>
            </a:r>
            <a:r>
              <a:rPr lang="en-US" sz="3000" dirty="0" err="1">
                <a:cs typeface="Times New Roman" pitchFamily="18" charset="0"/>
              </a:rPr>
              <a:t>requiere</a:t>
            </a:r>
            <a:r>
              <a:rPr lang="en-US" sz="3000" dirty="0">
                <a:cs typeface="Times New Roman" pitchFamily="18" charset="0"/>
              </a:rPr>
              <a:t> para:</a:t>
            </a:r>
          </a:p>
          <a:p>
            <a:pPr lvl="1">
              <a:spcAft>
                <a:spcPts val="0"/>
              </a:spcAft>
              <a:defRPr/>
            </a:pPr>
            <a:r>
              <a:rPr lang="en-US" sz="2600" dirty="0" err="1">
                <a:cs typeface="Times New Roman" pitchFamily="18" charset="0"/>
              </a:rPr>
              <a:t>Iniciar</a:t>
            </a:r>
            <a:r>
              <a:rPr lang="en-US" sz="2600" dirty="0">
                <a:cs typeface="Times New Roman" pitchFamily="18" charset="0"/>
              </a:rPr>
              <a:t> </a:t>
            </a:r>
            <a:r>
              <a:rPr lang="en-US" sz="2600" dirty="0" err="1">
                <a:cs typeface="Times New Roman" pitchFamily="18" charset="0"/>
              </a:rPr>
              <a:t>contracción</a:t>
            </a:r>
            <a:r>
              <a:rPr lang="en-US" sz="2600" dirty="0">
                <a:cs typeface="Times New Roman" pitchFamily="18" charset="0"/>
              </a:rPr>
              <a:t> muscular</a:t>
            </a:r>
          </a:p>
          <a:p>
            <a:pPr lvl="1">
              <a:spcAft>
                <a:spcPts val="0"/>
              </a:spcAft>
              <a:defRPr/>
            </a:pPr>
            <a:r>
              <a:rPr lang="en-US" sz="2600" dirty="0" err="1">
                <a:cs typeface="Times New Roman" pitchFamily="18" charset="0"/>
              </a:rPr>
              <a:t>Exocitosis</a:t>
            </a:r>
            <a:r>
              <a:rPr lang="en-US" sz="2600" dirty="0">
                <a:cs typeface="Times New Roman" pitchFamily="18" charset="0"/>
              </a:rPr>
              <a:t> cellular, </a:t>
            </a:r>
            <a:r>
              <a:rPr lang="en-US" sz="2600" dirty="0" err="1">
                <a:cs typeface="Times New Roman" pitchFamily="18" charset="0"/>
              </a:rPr>
              <a:t>incluyendo</a:t>
            </a:r>
            <a:r>
              <a:rPr lang="en-US" sz="2600" dirty="0">
                <a:cs typeface="Times New Roman" pitchFamily="18" charset="0"/>
              </a:rPr>
              <a:t> las </a:t>
            </a:r>
            <a:r>
              <a:rPr lang="en-US" sz="2600" dirty="0" err="1">
                <a:cs typeface="Times New Roman" pitchFamily="18" charset="0"/>
              </a:rPr>
              <a:t>neuronas</a:t>
            </a:r>
            <a:endParaRPr lang="en-US" sz="2600" dirty="0">
              <a:cs typeface="Times New Roman" pitchFamily="18" charset="0"/>
            </a:endParaRPr>
          </a:p>
          <a:p>
            <a:pPr lvl="1">
              <a:spcAft>
                <a:spcPts val="0"/>
              </a:spcAft>
              <a:defRPr/>
            </a:pPr>
            <a:r>
              <a:rPr lang="en-US" sz="2600" dirty="0" err="1">
                <a:cs typeface="Times New Roman" pitchFamily="18" charset="0"/>
              </a:rPr>
              <a:t>Estimulacion</a:t>
            </a:r>
            <a:r>
              <a:rPr lang="en-US" sz="2600" dirty="0">
                <a:cs typeface="Times New Roman" pitchFamily="18" charset="0"/>
              </a:rPr>
              <a:t> del </a:t>
            </a:r>
            <a:r>
              <a:rPr lang="en-US" sz="2600" dirty="0" err="1">
                <a:cs typeface="Times New Roman" pitchFamily="18" charset="0"/>
              </a:rPr>
              <a:t>marcapaso</a:t>
            </a:r>
            <a:r>
              <a:rPr lang="en-US" sz="2600" dirty="0">
                <a:cs typeface="Times New Roman" pitchFamily="18" charset="0"/>
              </a:rPr>
              <a:t> cardiac (NSA)</a:t>
            </a:r>
          </a:p>
          <a:p>
            <a:pPr lvl="1">
              <a:spcAft>
                <a:spcPts val="0"/>
              </a:spcAft>
              <a:defRPr/>
            </a:pPr>
            <a:r>
              <a:rPr lang="en-US" sz="2600" dirty="0" err="1">
                <a:cs typeface="Times New Roman" pitchFamily="18" charset="0"/>
              </a:rPr>
              <a:t>Cascada</a:t>
            </a:r>
            <a:r>
              <a:rPr lang="en-US" sz="2600" dirty="0">
                <a:cs typeface="Times New Roman" pitchFamily="18" charset="0"/>
              </a:rPr>
              <a:t> de </a:t>
            </a:r>
            <a:r>
              <a:rPr lang="en-US" sz="2600" dirty="0" err="1">
                <a:cs typeface="Times New Roman" pitchFamily="18" charset="0"/>
              </a:rPr>
              <a:t>coagulacion</a:t>
            </a:r>
            <a:endParaRPr lang="en-US" sz="2600" dirty="0">
              <a:cs typeface="Times New Roman" pitchFamily="18" charset="0"/>
            </a:endParaRPr>
          </a:p>
          <a:p>
            <a:pPr marL="114300" lvl="1" indent="0">
              <a:spcAft>
                <a:spcPts val="0"/>
              </a:spcAft>
              <a:buNone/>
              <a:defRPr/>
            </a:pPr>
            <a:r>
              <a:rPr lang="en-US" sz="3200" dirty="0">
                <a:cs typeface="Times New Roman" pitchFamily="18" charset="0"/>
              </a:rPr>
              <a:t>PLT  es bien </a:t>
            </a:r>
            <a:r>
              <a:rPr lang="en-US" sz="3200" dirty="0" err="1">
                <a:cs typeface="Times New Roman" pitchFamily="18" charset="0"/>
              </a:rPr>
              <a:t>importante</a:t>
            </a:r>
            <a:r>
              <a:rPr lang="en-US" sz="3200" dirty="0">
                <a:cs typeface="Times New Roman" pitchFamily="18" charset="0"/>
              </a:rPr>
              <a:t> </a:t>
            </a:r>
            <a:r>
              <a:rPr lang="en-US" sz="3200" dirty="0" err="1">
                <a:cs typeface="Times New Roman" pitchFamily="18" charset="0"/>
              </a:rPr>
              <a:t>su</a:t>
            </a:r>
            <a:r>
              <a:rPr lang="en-US" sz="3200" dirty="0">
                <a:cs typeface="Times New Roman" pitchFamily="18" charset="0"/>
              </a:rPr>
              <a:t> </a:t>
            </a:r>
            <a:r>
              <a:rPr lang="en-US" sz="3200" dirty="0" err="1">
                <a:cs typeface="Times New Roman" pitchFamily="18" charset="0"/>
              </a:rPr>
              <a:t>regulación</a:t>
            </a:r>
            <a:r>
              <a:rPr lang="en-US" sz="3200" dirty="0">
                <a:cs typeface="Times New Roman" pitchFamily="18" charset="0"/>
              </a:rPr>
              <a:t> !!!!</a:t>
            </a:r>
          </a:p>
          <a:p>
            <a:pPr>
              <a:spcAft>
                <a:spcPts val="0"/>
              </a:spcAft>
              <a:defRPr/>
            </a:pPr>
            <a:r>
              <a:rPr lang="en-US" sz="3000" dirty="0">
                <a:cs typeface="Times New Roman" pitchFamily="18" charset="0"/>
              </a:rPr>
              <a:t>Dos </a:t>
            </a:r>
            <a:r>
              <a:rPr lang="en-US" sz="3000" dirty="0" err="1">
                <a:cs typeface="Times New Roman" pitchFamily="18" charset="0"/>
              </a:rPr>
              <a:t>hormonas</a:t>
            </a:r>
            <a:r>
              <a:rPr lang="en-US" sz="3000" dirty="0">
                <a:cs typeface="Times New Roman" pitchFamily="18" charset="0"/>
              </a:rPr>
              <a:t> </a:t>
            </a:r>
            <a:r>
              <a:rPr lang="en-US" sz="3000" dirty="0" err="1">
                <a:cs typeface="Times New Roman" pitchFamily="18" charset="0"/>
              </a:rPr>
              <a:t>principales</a:t>
            </a:r>
            <a:r>
              <a:rPr lang="en-US" sz="3000" dirty="0">
                <a:cs typeface="Times New Roman" pitchFamily="18" charset="0"/>
              </a:rPr>
              <a:t> </a:t>
            </a:r>
            <a:r>
              <a:rPr lang="en-US" sz="3000" dirty="0" err="1">
                <a:cs typeface="Times New Roman" pitchFamily="18" charset="0"/>
              </a:rPr>
              <a:t>regulan</a:t>
            </a:r>
            <a:r>
              <a:rPr lang="en-US" sz="3000" dirty="0">
                <a:cs typeface="Times New Roman" pitchFamily="18" charset="0"/>
              </a:rPr>
              <a:t> sus </a:t>
            </a:r>
            <a:r>
              <a:rPr lang="en-US" sz="3000" dirty="0" err="1">
                <a:cs typeface="Times New Roman" pitchFamily="18" charset="0"/>
              </a:rPr>
              <a:t>niveles</a:t>
            </a:r>
            <a:r>
              <a:rPr lang="en-US" sz="3000" dirty="0">
                <a:cs typeface="Times New Roman" pitchFamily="18" charset="0"/>
              </a:rPr>
              <a:t> </a:t>
            </a:r>
            <a:r>
              <a:rPr lang="en-US" sz="3000" dirty="0" err="1">
                <a:cs typeface="Times New Roman" pitchFamily="18" charset="0"/>
              </a:rPr>
              <a:t>en</a:t>
            </a:r>
            <a:r>
              <a:rPr lang="en-US" sz="3000" dirty="0">
                <a:cs typeface="Times New Roman" pitchFamily="18" charset="0"/>
              </a:rPr>
              <a:t> </a:t>
            </a:r>
            <a:r>
              <a:rPr lang="en-US" sz="3000" dirty="0" err="1">
                <a:cs typeface="Times New Roman" pitchFamily="18" charset="0"/>
              </a:rPr>
              <a:t>sangre</a:t>
            </a:r>
            <a:endParaRPr lang="en-US" sz="3000" dirty="0">
              <a:cs typeface="Times New Roman" pitchFamily="18" charset="0"/>
            </a:endParaRPr>
          </a:p>
          <a:p>
            <a:pPr lvl="1">
              <a:spcAft>
                <a:spcPts val="0"/>
              </a:spcAft>
              <a:defRPr/>
            </a:pPr>
            <a:r>
              <a:rPr lang="en-US" sz="2600" dirty="0">
                <a:cs typeface="Times New Roman" pitchFamily="18" charset="0"/>
              </a:rPr>
              <a:t>Calcitriol</a:t>
            </a:r>
          </a:p>
          <a:p>
            <a:pPr lvl="1">
              <a:spcAft>
                <a:spcPts val="0"/>
              </a:spcAft>
              <a:defRPr/>
            </a:pPr>
            <a:r>
              <a:rPr lang="en-US" sz="2600" dirty="0" err="1">
                <a:cs typeface="Times New Roman" pitchFamily="18" charset="0"/>
              </a:rPr>
              <a:t>Hormona</a:t>
            </a:r>
            <a:r>
              <a:rPr lang="en-US" sz="2600" dirty="0">
                <a:cs typeface="Times New Roman" pitchFamily="18" charset="0"/>
              </a:rPr>
              <a:t> </a:t>
            </a:r>
            <a:r>
              <a:rPr lang="en-US" sz="2600" dirty="0" err="1">
                <a:cs typeface="Times New Roman" pitchFamily="18" charset="0"/>
              </a:rPr>
              <a:t>paratiroidea</a:t>
            </a:r>
            <a:r>
              <a:rPr lang="en-US" sz="2600" dirty="0">
                <a:cs typeface="Times New Roman" pitchFamily="18" charset="0"/>
              </a:rPr>
              <a:t> PTH</a:t>
            </a:r>
          </a:p>
        </p:txBody>
      </p:sp>
    </p:spTree>
    <p:extLst>
      <p:ext uri="{BB962C8B-B14F-4D97-AF65-F5344CB8AC3E}">
        <p14:creationId xmlns:p14="http://schemas.microsoft.com/office/powerpoint/2010/main" val="4134760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85800"/>
          </a:xfrm>
        </p:spPr>
        <p:txBody>
          <a:bodyPr/>
          <a:lstStyle/>
          <a:p>
            <a:r>
              <a:rPr lang="en-US" dirty="0"/>
              <a:t>7.6a Vit D a Calcitriol</a:t>
            </a:r>
            <a:endParaRPr lang="en-US" sz="1500" dirty="0"/>
          </a:p>
        </p:txBody>
      </p:sp>
      <p:sp>
        <p:nvSpPr>
          <p:cNvPr id="8" name="Content Placeholder 2"/>
          <p:cNvSpPr>
            <a:spLocks noGrp="1"/>
          </p:cNvSpPr>
          <p:nvPr>
            <p:ph idx="1"/>
          </p:nvPr>
        </p:nvSpPr>
        <p:spPr>
          <a:xfrm>
            <a:off x="152400" y="663388"/>
            <a:ext cx="5791200" cy="5257800"/>
          </a:xfrm>
        </p:spPr>
        <p:txBody>
          <a:bodyPr/>
          <a:lstStyle/>
          <a:p>
            <a:pPr marL="457200" indent="-457200">
              <a:spcBef>
                <a:spcPts val="600"/>
              </a:spcBef>
              <a:defRPr/>
            </a:pPr>
            <a:r>
              <a:rPr lang="en-US" sz="2400" dirty="0">
                <a:cs typeface="Times New Roman" pitchFamily="18" charset="0"/>
              </a:rPr>
              <a:t>1)  Luz UV </a:t>
            </a:r>
            <a:r>
              <a:rPr lang="en-US" sz="2400" dirty="0" err="1">
                <a:cs typeface="Times New Roman" pitchFamily="18" charset="0"/>
              </a:rPr>
              <a:t>convierte</a:t>
            </a:r>
            <a:r>
              <a:rPr lang="en-US" sz="2400" dirty="0">
                <a:cs typeface="Times New Roman" pitchFamily="18" charset="0"/>
              </a:rPr>
              <a:t> 7 </a:t>
            </a:r>
            <a:r>
              <a:rPr lang="en-US" sz="2400" dirty="0" err="1">
                <a:cs typeface="Times New Roman" pitchFamily="18" charset="0"/>
              </a:rPr>
              <a:t>dehidrocolesterol</a:t>
            </a:r>
            <a:r>
              <a:rPr lang="en-US" sz="2400" dirty="0">
                <a:cs typeface="Times New Roman" pitchFamily="18" charset="0"/>
              </a:rPr>
              <a:t> a </a:t>
            </a:r>
            <a:r>
              <a:rPr lang="en-US" sz="2400" b="1" dirty="0">
                <a:cs typeface="Times New Roman" pitchFamily="18" charset="0"/>
              </a:rPr>
              <a:t>Vit D3 - </a:t>
            </a:r>
            <a:r>
              <a:rPr lang="en-US" sz="2400" b="1" dirty="0" err="1">
                <a:cs typeface="Times New Roman" pitchFamily="18" charset="0"/>
              </a:rPr>
              <a:t>colecalciferol</a:t>
            </a:r>
            <a:endParaRPr lang="en-US" sz="2400" b="1" baseline="-25000" dirty="0">
              <a:cs typeface="Times New Roman" pitchFamily="18" charset="0"/>
            </a:endParaRPr>
          </a:p>
          <a:p>
            <a:pPr marL="457200" lvl="2" indent="-347472">
              <a:spcBef>
                <a:spcPts val="600"/>
              </a:spcBef>
              <a:buClr>
                <a:srgbClr val="B60000"/>
              </a:buClr>
              <a:defRPr/>
            </a:pPr>
            <a:r>
              <a:rPr lang="en-US" b="1" dirty="0" err="1">
                <a:cs typeface="Times New Roman" pitchFamily="18" charset="0"/>
              </a:rPr>
              <a:t>En</a:t>
            </a:r>
            <a:r>
              <a:rPr lang="en-US" b="1" dirty="0">
                <a:cs typeface="Times New Roman" pitchFamily="18" charset="0"/>
              </a:rPr>
              <a:t> la </a:t>
            </a:r>
            <a:r>
              <a:rPr lang="en-US" b="1" dirty="0" err="1">
                <a:cs typeface="Times New Roman" pitchFamily="18" charset="0"/>
              </a:rPr>
              <a:t>piel</a:t>
            </a:r>
            <a:r>
              <a:rPr lang="en-US" b="1" dirty="0">
                <a:cs typeface="Times New Roman" pitchFamily="18" charset="0"/>
              </a:rPr>
              <a:t>, </a:t>
            </a:r>
            <a:r>
              <a:rPr lang="en-US" b="1" dirty="0" err="1">
                <a:cs typeface="Times New Roman" pitchFamily="18" charset="0"/>
              </a:rPr>
              <a:t>liberada</a:t>
            </a:r>
            <a:r>
              <a:rPr lang="en-US" b="1" dirty="0">
                <a:cs typeface="Times New Roman" pitchFamily="18" charset="0"/>
              </a:rPr>
              <a:t> </a:t>
            </a:r>
            <a:r>
              <a:rPr lang="en-US" b="1" dirty="0" err="1">
                <a:cs typeface="Times New Roman" pitchFamily="18" charset="0"/>
              </a:rPr>
              <a:t>hacia</a:t>
            </a:r>
            <a:r>
              <a:rPr lang="en-US" b="1" dirty="0">
                <a:cs typeface="Times New Roman" pitchFamily="18" charset="0"/>
              </a:rPr>
              <a:t> la </a:t>
            </a:r>
            <a:r>
              <a:rPr lang="en-US" b="1" dirty="0" err="1">
                <a:cs typeface="Times New Roman" pitchFamily="18" charset="0"/>
              </a:rPr>
              <a:t>sangre</a:t>
            </a:r>
            <a:r>
              <a:rPr lang="en-US" b="1" dirty="0">
                <a:cs typeface="Times New Roman" pitchFamily="18" charset="0"/>
              </a:rPr>
              <a:t> </a:t>
            </a:r>
          </a:p>
          <a:p>
            <a:pPr marL="457200" lvl="2" indent="-347472">
              <a:spcBef>
                <a:spcPts val="600"/>
              </a:spcBef>
              <a:buClr>
                <a:srgbClr val="B60000"/>
              </a:buClr>
              <a:defRPr/>
            </a:pPr>
            <a:r>
              <a:rPr lang="en-US" dirty="0" err="1">
                <a:cs typeface="Times New Roman" pitchFamily="18" charset="0"/>
              </a:rPr>
              <a:t>Absorbida</a:t>
            </a:r>
            <a:r>
              <a:rPr lang="en-US" dirty="0">
                <a:cs typeface="Times New Roman" pitchFamily="18" charset="0"/>
              </a:rPr>
              <a:t> </a:t>
            </a:r>
            <a:r>
              <a:rPr lang="en-US" dirty="0" err="1">
                <a:cs typeface="Times New Roman" pitchFamily="18" charset="0"/>
              </a:rPr>
              <a:t>en</a:t>
            </a:r>
            <a:r>
              <a:rPr lang="en-US" dirty="0">
                <a:cs typeface="Times New Roman" pitchFamily="18" charset="0"/>
              </a:rPr>
              <a:t> el IG del GI </a:t>
            </a:r>
            <a:r>
              <a:rPr lang="en-US" dirty="0" err="1">
                <a:cs typeface="Times New Roman" pitchFamily="18" charset="0"/>
              </a:rPr>
              <a:t>desde</a:t>
            </a:r>
            <a:r>
              <a:rPr lang="en-US" dirty="0">
                <a:cs typeface="Times New Roman" pitchFamily="18" charset="0"/>
              </a:rPr>
              <a:t> la </a:t>
            </a:r>
            <a:r>
              <a:rPr lang="en-US" dirty="0" err="1">
                <a:cs typeface="Times New Roman" pitchFamily="18" charset="0"/>
              </a:rPr>
              <a:t>dieta</a:t>
            </a:r>
            <a:endParaRPr lang="en-US" dirty="0">
              <a:cs typeface="Times New Roman" pitchFamily="18" charset="0"/>
            </a:endParaRPr>
          </a:p>
          <a:p>
            <a:pPr lvl="1" indent="-457200">
              <a:spcBef>
                <a:spcPts val="600"/>
              </a:spcBef>
              <a:buNone/>
              <a:defRPr/>
            </a:pPr>
            <a:r>
              <a:rPr lang="en-US" sz="2400" dirty="0">
                <a:cs typeface="Times New Roman" pitchFamily="18" charset="0"/>
              </a:rPr>
              <a:t>2)  Vit D3 </a:t>
            </a:r>
            <a:r>
              <a:rPr lang="en-US" sz="2400" dirty="0" err="1">
                <a:cs typeface="Times New Roman" pitchFamily="18" charset="0"/>
              </a:rPr>
              <a:t>circula</a:t>
            </a:r>
            <a:r>
              <a:rPr lang="en-US" sz="2400" dirty="0">
                <a:cs typeface="Times New Roman" pitchFamily="18" charset="0"/>
              </a:rPr>
              <a:t> por el </a:t>
            </a:r>
            <a:r>
              <a:rPr lang="en-US" sz="2400" dirty="0" err="1">
                <a:cs typeface="Times New Roman" pitchFamily="18" charset="0"/>
              </a:rPr>
              <a:t>cuerpo</a:t>
            </a:r>
            <a:endParaRPr lang="en-US" sz="2400" dirty="0">
              <a:cs typeface="Times New Roman" pitchFamily="18" charset="0"/>
            </a:endParaRPr>
          </a:p>
          <a:p>
            <a:pPr marL="457200" lvl="2" indent="-347472">
              <a:spcBef>
                <a:spcPts val="600"/>
              </a:spcBef>
              <a:buClr>
                <a:srgbClr val="B60000"/>
              </a:buClr>
              <a:defRPr/>
            </a:pPr>
            <a:r>
              <a:rPr lang="en-US" dirty="0" err="1">
                <a:cs typeface="Times New Roman" pitchFamily="18" charset="0"/>
              </a:rPr>
              <a:t>Convertida</a:t>
            </a:r>
            <a:r>
              <a:rPr lang="en-US" dirty="0">
                <a:cs typeface="Times New Roman" pitchFamily="18" charset="0"/>
              </a:rPr>
              <a:t> a </a:t>
            </a:r>
            <a:r>
              <a:rPr lang="en-US" b="1" dirty="0" err="1">
                <a:cs typeface="Times New Roman" pitchFamily="18" charset="0"/>
              </a:rPr>
              <a:t>Calcidiol</a:t>
            </a:r>
            <a:r>
              <a:rPr lang="en-US" dirty="0">
                <a:cs typeface="Times New Roman" pitchFamily="18" charset="0"/>
              </a:rPr>
              <a:t> </a:t>
            </a:r>
            <a:r>
              <a:rPr lang="en-US" dirty="0" err="1">
                <a:cs typeface="Times New Roman" pitchFamily="18" charset="0"/>
              </a:rPr>
              <a:t>en</a:t>
            </a:r>
            <a:r>
              <a:rPr lang="en-US" dirty="0">
                <a:cs typeface="Times New Roman" pitchFamily="18" charset="0"/>
              </a:rPr>
              <a:t> el </a:t>
            </a:r>
            <a:r>
              <a:rPr lang="en-US" dirty="0" err="1">
                <a:cs typeface="Times New Roman" pitchFamily="18" charset="0"/>
              </a:rPr>
              <a:t>higado</a:t>
            </a:r>
            <a:endParaRPr lang="en-US" dirty="0">
              <a:cs typeface="Times New Roman" pitchFamily="18" charset="0"/>
            </a:endParaRPr>
          </a:p>
          <a:p>
            <a:pPr marL="457200" lvl="2" indent="-347472">
              <a:spcBef>
                <a:spcPts val="600"/>
              </a:spcBef>
              <a:buClr>
                <a:srgbClr val="B60000"/>
              </a:buClr>
              <a:defRPr/>
            </a:pPr>
            <a:r>
              <a:rPr lang="en-US" dirty="0" err="1">
                <a:cs typeface="Times New Roman" pitchFamily="18" charset="0"/>
              </a:rPr>
              <a:t>Continuamente</a:t>
            </a:r>
            <a:r>
              <a:rPr lang="en-US" dirty="0">
                <a:cs typeface="Times New Roman" pitchFamily="18" charset="0"/>
              </a:rPr>
              <a:t> </a:t>
            </a:r>
          </a:p>
          <a:p>
            <a:pPr marL="457200" indent="-457200">
              <a:spcBef>
                <a:spcPts val="600"/>
              </a:spcBef>
              <a:defRPr/>
            </a:pPr>
            <a:r>
              <a:rPr lang="en-US" altLang="en-US" sz="2400" dirty="0">
                <a:cs typeface="Times New Roman" panose="02020603050405020304" pitchFamily="18" charset="0"/>
              </a:rPr>
              <a:t>3)  </a:t>
            </a:r>
            <a:r>
              <a:rPr lang="en-US" altLang="en-US" sz="2400" b="1" dirty="0" err="1">
                <a:cs typeface="Times New Roman" panose="02020603050405020304" pitchFamily="18" charset="0"/>
              </a:rPr>
              <a:t>Calcidiol</a:t>
            </a:r>
            <a:r>
              <a:rPr lang="en-US" altLang="en-US" sz="2400" dirty="0">
                <a:cs typeface="Times New Roman" panose="02020603050405020304" pitchFamily="18" charset="0"/>
              </a:rPr>
              <a:t> </a:t>
            </a:r>
            <a:r>
              <a:rPr lang="en-US" altLang="en-US" sz="2400" dirty="0" err="1">
                <a:cs typeface="Times New Roman" panose="02020603050405020304" pitchFamily="18" charset="0"/>
              </a:rPr>
              <a:t>circula</a:t>
            </a:r>
            <a:r>
              <a:rPr lang="en-US" altLang="en-US" sz="2400" dirty="0">
                <a:cs typeface="Times New Roman" panose="02020603050405020304" pitchFamily="18" charset="0"/>
              </a:rPr>
              <a:t> </a:t>
            </a:r>
            <a:r>
              <a:rPr lang="en-US" altLang="en-US" sz="2400" dirty="0" err="1">
                <a:cs typeface="Times New Roman" panose="02020603050405020304" pitchFamily="18" charset="0"/>
              </a:rPr>
              <a:t>en</a:t>
            </a:r>
            <a:r>
              <a:rPr lang="en-US" altLang="en-US" sz="2400" dirty="0">
                <a:cs typeface="Times New Roman" panose="02020603050405020304" pitchFamily="18" charset="0"/>
              </a:rPr>
              <a:t> la </a:t>
            </a:r>
            <a:r>
              <a:rPr lang="en-US" altLang="en-US" sz="2400" dirty="0" err="1">
                <a:cs typeface="Times New Roman" panose="02020603050405020304" pitchFamily="18" charset="0"/>
              </a:rPr>
              <a:t>sangre</a:t>
            </a:r>
            <a:endParaRPr lang="en-US" altLang="en-US" sz="2400" baseline="-25000" dirty="0">
              <a:cs typeface="Times New Roman" panose="02020603050405020304" pitchFamily="18" charset="0"/>
            </a:endParaRPr>
          </a:p>
          <a:p>
            <a:pPr marL="457200" lvl="2" indent="-347472">
              <a:spcBef>
                <a:spcPts val="600"/>
              </a:spcBef>
              <a:buClr>
                <a:srgbClr val="B60000"/>
              </a:buClr>
              <a:defRPr/>
            </a:pPr>
            <a:r>
              <a:rPr lang="en-US" altLang="en-US" dirty="0" err="1">
                <a:cs typeface="Times New Roman" panose="02020603050405020304" pitchFamily="18" charset="0"/>
              </a:rPr>
              <a:t>Convertida</a:t>
            </a:r>
            <a:r>
              <a:rPr lang="en-US" altLang="en-US" dirty="0">
                <a:cs typeface="Times New Roman" panose="02020603050405020304" pitchFamily="18" charset="0"/>
              </a:rPr>
              <a:t> a </a:t>
            </a:r>
            <a:r>
              <a:rPr lang="en-US" altLang="en-US" b="1" dirty="0">
                <a:cs typeface="Times New Roman" panose="02020603050405020304" pitchFamily="18" charset="0"/>
              </a:rPr>
              <a:t>calcitriol</a:t>
            </a:r>
            <a:r>
              <a:rPr lang="en-US" altLang="en-US" dirty="0">
                <a:cs typeface="Times New Roman" panose="02020603050405020304" pitchFamily="18" charset="0"/>
              </a:rPr>
              <a:t> </a:t>
            </a:r>
            <a:r>
              <a:rPr lang="en-US" altLang="en-US" dirty="0" err="1">
                <a:cs typeface="Times New Roman" panose="02020603050405020304" pitchFamily="18" charset="0"/>
              </a:rPr>
              <a:t>en</a:t>
            </a:r>
            <a:r>
              <a:rPr lang="en-US" altLang="en-US" dirty="0">
                <a:cs typeface="Times New Roman" panose="02020603050405020304" pitchFamily="18" charset="0"/>
              </a:rPr>
              <a:t> el </a:t>
            </a:r>
            <a:r>
              <a:rPr lang="en-US" altLang="en-US" dirty="0" err="1">
                <a:cs typeface="Times New Roman" panose="02020603050405020304" pitchFamily="18" charset="0"/>
              </a:rPr>
              <a:t>riñon</a:t>
            </a:r>
            <a:endParaRPr lang="en-US" altLang="en-US" dirty="0">
              <a:cs typeface="Times New Roman" panose="02020603050405020304" pitchFamily="18" charset="0"/>
            </a:endParaRPr>
          </a:p>
          <a:p>
            <a:pPr marL="457200" lvl="2" indent="-347472">
              <a:spcBef>
                <a:spcPts val="600"/>
              </a:spcBef>
              <a:buClr>
                <a:srgbClr val="B60000"/>
              </a:buClr>
              <a:defRPr/>
            </a:pPr>
            <a:r>
              <a:rPr lang="en-US" altLang="en-US" dirty="0">
                <a:cs typeface="Times New Roman" panose="02020603050405020304" pitchFamily="18" charset="0"/>
              </a:rPr>
              <a:t>PTH </a:t>
            </a:r>
            <a:r>
              <a:rPr lang="en-US" altLang="en-US" dirty="0" err="1">
                <a:cs typeface="Times New Roman" panose="02020603050405020304" pitchFamily="18" charset="0"/>
              </a:rPr>
              <a:t>aumenta</a:t>
            </a:r>
            <a:r>
              <a:rPr lang="en-US" altLang="en-US" dirty="0">
                <a:cs typeface="Times New Roman" panose="02020603050405020304" pitchFamily="18" charset="0"/>
              </a:rPr>
              <a:t> </a:t>
            </a:r>
            <a:r>
              <a:rPr lang="en-US" altLang="en-US" dirty="0" err="1">
                <a:cs typeface="Times New Roman" panose="02020603050405020304" pitchFamily="18" charset="0"/>
              </a:rPr>
              <a:t>esta</a:t>
            </a:r>
            <a:r>
              <a:rPr lang="en-US" altLang="en-US" dirty="0">
                <a:cs typeface="Times New Roman" panose="02020603050405020304" pitchFamily="18" charset="0"/>
              </a:rPr>
              <a:t> </a:t>
            </a:r>
            <a:r>
              <a:rPr lang="en-US" altLang="en-US" dirty="0" err="1">
                <a:cs typeface="Times New Roman" panose="02020603050405020304" pitchFamily="18" charset="0"/>
              </a:rPr>
              <a:t>reacción</a:t>
            </a:r>
            <a:r>
              <a:rPr lang="en-US" altLang="en-US" dirty="0">
                <a:cs typeface="Times New Roman" panose="02020603050405020304" pitchFamily="18" charset="0"/>
              </a:rPr>
              <a:t> PLT mas calcitriol se forma</a:t>
            </a:r>
          </a:p>
          <a:p>
            <a:pPr marL="457200" lvl="2" indent="-347472">
              <a:spcBef>
                <a:spcPts val="600"/>
              </a:spcBef>
              <a:buClr>
                <a:srgbClr val="B60000"/>
              </a:buClr>
              <a:defRPr/>
            </a:pPr>
            <a:r>
              <a:rPr lang="en-US" altLang="en-US" b="1" dirty="0">
                <a:cs typeface="Times New Roman" panose="02020603050405020304" pitchFamily="18" charset="0"/>
              </a:rPr>
              <a:t>Calcitriol</a:t>
            </a:r>
            <a:r>
              <a:rPr lang="en-US" altLang="en-US" dirty="0">
                <a:cs typeface="Times New Roman" panose="02020603050405020304" pitchFamily="18" charset="0"/>
              </a:rPr>
              <a:t> – </a:t>
            </a:r>
            <a:r>
              <a:rPr lang="en-US" altLang="en-US" dirty="0" err="1">
                <a:cs typeface="Times New Roman" panose="02020603050405020304" pitchFamily="18" charset="0"/>
              </a:rPr>
              <a:t>estimula</a:t>
            </a:r>
            <a:r>
              <a:rPr lang="en-US" altLang="en-US" dirty="0">
                <a:cs typeface="Times New Roman" panose="02020603050405020304" pitchFamily="18" charset="0"/>
              </a:rPr>
              <a:t> la </a:t>
            </a:r>
            <a:r>
              <a:rPr lang="en-US" altLang="en-US" dirty="0" err="1">
                <a:cs typeface="Times New Roman" panose="02020603050405020304" pitchFamily="18" charset="0"/>
              </a:rPr>
              <a:t>absorcion</a:t>
            </a:r>
            <a:r>
              <a:rPr lang="en-US" altLang="en-US" dirty="0">
                <a:cs typeface="Times New Roman" panose="02020603050405020304" pitchFamily="18" charset="0"/>
              </a:rPr>
              <a:t> de Ca </a:t>
            </a:r>
            <a:r>
              <a:rPr lang="en-US" altLang="en-US" dirty="0" err="1">
                <a:cs typeface="Times New Roman" panose="02020603050405020304" pitchFamily="18" charset="0"/>
              </a:rPr>
              <a:t>en</a:t>
            </a:r>
            <a:r>
              <a:rPr lang="en-US" altLang="en-US" dirty="0">
                <a:cs typeface="Times New Roman" panose="02020603050405020304" pitchFamily="18" charset="0"/>
              </a:rPr>
              <a:t> el IG </a:t>
            </a:r>
            <a:r>
              <a:rPr lang="en-US" altLang="en-US" dirty="0" err="1">
                <a:cs typeface="Times New Roman" panose="02020603050405020304" pitchFamily="18" charset="0"/>
              </a:rPr>
              <a:t>hacia</a:t>
            </a:r>
            <a:r>
              <a:rPr lang="en-US" altLang="en-US" dirty="0">
                <a:cs typeface="Times New Roman" panose="02020603050405020304" pitchFamily="18" charset="0"/>
              </a:rPr>
              <a:t> la </a:t>
            </a:r>
            <a:r>
              <a:rPr lang="en-US" altLang="en-US" dirty="0" err="1">
                <a:cs typeface="Times New Roman" panose="02020603050405020304" pitchFamily="18" charset="0"/>
              </a:rPr>
              <a:t>sangre</a:t>
            </a:r>
            <a:endParaRPr lang="en-US" altLang="en-US" dirty="0">
              <a:cs typeface="Times New Roman" panose="02020603050405020304" pitchFamily="18" charset="0"/>
            </a:endParaRPr>
          </a:p>
        </p:txBody>
      </p:sp>
      <p:sp>
        <p:nvSpPr>
          <p:cNvPr id="2" name="TextBox 1">
            <a:extLst>
              <a:ext uri="{FF2B5EF4-FFF2-40B4-BE49-F238E27FC236}">
                <a16:creationId xmlns:a16="http://schemas.microsoft.com/office/drawing/2014/main" id="{D800F34E-C9CD-9541-B93B-AC8F33C7E83C}"/>
              </a:ext>
            </a:extLst>
          </p:cNvPr>
          <p:cNvSpPr txBox="1"/>
          <p:nvPr/>
        </p:nvSpPr>
        <p:spPr>
          <a:xfrm>
            <a:off x="6335777" y="1420975"/>
            <a:ext cx="2416046" cy="4062651"/>
          </a:xfrm>
          <a:prstGeom prst="rect">
            <a:avLst/>
          </a:prstGeom>
          <a:noFill/>
        </p:spPr>
        <p:txBody>
          <a:bodyPr wrap="none" rtlCol="0">
            <a:spAutoFit/>
          </a:bodyPr>
          <a:lstStyle/>
          <a:p>
            <a:pPr algn="ctr"/>
            <a:r>
              <a:rPr lang="en-US" sz="2400" dirty="0"/>
              <a:t>UV - </a:t>
            </a:r>
            <a:r>
              <a:rPr lang="en-US" sz="2400" dirty="0" err="1"/>
              <a:t>piel</a:t>
            </a:r>
            <a:endParaRPr lang="en-US" sz="2400" dirty="0"/>
          </a:p>
          <a:p>
            <a:pPr algn="ctr"/>
            <a:r>
              <a:rPr lang="en-US" sz="2400" dirty="0"/>
              <a:t>|</a:t>
            </a:r>
          </a:p>
          <a:p>
            <a:pPr algn="ctr"/>
            <a:r>
              <a:rPr lang="en-US" sz="2400" dirty="0" err="1"/>
              <a:t>Dehidrocolesterol</a:t>
            </a:r>
            <a:endParaRPr lang="en-US" sz="2400" dirty="0"/>
          </a:p>
          <a:p>
            <a:pPr algn="ctr"/>
            <a:r>
              <a:rPr lang="en-US" sz="2400" dirty="0"/>
              <a:t>|</a:t>
            </a:r>
          </a:p>
          <a:p>
            <a:pPr algn="ctr"/>
            <a:r>
              <a:rPr lang="en-US" sz="2400" dirty="0"/>
              <a:t>Vit D3</a:t>
            </a:r>
          </a:p>
          <a:p>
            <a:pPr algn="ctr"/>
            <a:r>
              <a:rPr lang="en-US" sz="2400" dirty="0"/>
              <a:t>|</a:t>
            </a:r>
          </a:p>
          <a:p>
            <a:pPr algn="ctr"/>
            <a:r>
              <a:rPr lang="en-US" sz="2400" dirty="0" err="1"/>
              <a:t>Calcidiol</a:t>
            </a:r>
            <a:r>
              <a:rPr lang="en-US" sz="2400" dirty="0"/>
              <a:t> - </a:t>
            </a:r>
            <a:r>
              <a:rPr lang="en-US" sz="2400" dirty="0" err="1"/>
              <a:t>higado</a:t>
            </a:r>
            <a:endParaRPr lang="en-US" sz="2400" dirty="0"/>
          </a:p>
          <a:p>
            <a:pPr algn="ctr"/>
            <a:r>
              <a:rPr lang="en-US" sz="2400" dirty="0"/>
              <a:t>|</a:t>
            </a:r>
          </a:p>
          <a:p>
            <a:pPr algn="ctr"/>
            <a:r>
              <a:rPr lang="en-US" sz="2400" dirty="0"/>
              <a:t>Calcitriol – </a:t>
            </a:r>
            <a:r>
              <a:rPr lang="en-US" sz="2400" dirty="0" err="1"/>
              <a:t>riñon</a:t>
            </a:r>
            <a:endParaRPr lang="en-US" sz="2400" dirty="0"/>
          </a:p>
          <a:p>
            <a:pPr algn="ctr"/>
            <a:endParaRPr lang="en-US" sz="2400" dirty="0"/>
          </a:p>
          <a:p>
            <a:endParaRPr lang="en-US" dirty="0"/>
          </a:p>
        </p:txBody>
      </p:sp>
    </p:spTree>
    <p:extLst>
      <p:ext uri="{BB962C8B-B14F-4D97-AF65-F5344CB8AC3E}">
        <p14:creationId xmlns:p14="http://schemas.microsoft.com/office/powerpoint/2010/main" val="31312925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Calcitriol Production</a:t>
            </a:r>
          </a:p>
        </p:txBody>
      </p:sp>
      <p:pic>
        <p:nvPicPr>
          <p:cNvPr id="8" name="Picture 2" descr="Calcitriol is produced through the combined actions of the skin, liver, and kidneys."/>
          <p:cNvPicPr>
            <a:picLocks noGrp="1" noChangeAspect="1" noChangeArrowheads="1"/>
          </p:cNvPicPr>
          <p:nvPr>
            <p:ph idx="1"/>
          </p:nvPr>
        </p:nvPicPr>
        <p:blipFill>
          <a:blip r:embed="rId2"/>
          <a:stretch>
            <a:fillRect/>
          </a:stretch>
        </p:blipFill>
        <p:spPr bwMode="auto">
          <a:xfrm>
            <a:off x="-5965" y="891941"/>
            <a:ext cx="8235565" cy="5813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152400" y="6096000"/>
            <a:ext cx="1447800" cy="381000"/>
          </a:xfrm>
        </p:spPr>
        <p:txBody>
          <a:bodyPr/>
          <a:lstStyle/>
          <a:p>
            <a:pPr algn="ctr"/>
            <a:r>
              <a:rPr lang="en-US" altLang="en-US" sz="1800" dirty="0">
                <a:cs typeface="Times New Roman" pitchFamily="18" charset="0"/>
              </a:rPr>
              <a:t>Figure 7.14</a:t>
            </a:r>
            <a:endParaRPr lang="en-US" sz="1800" dirty="0"/>
          </a:p>
        </p:txBody>
      </p:sp>
      <p:sp>
        <p:nvSpPr>
          <p:cNvPr id="6" name="TextBox 5">
            <a:extLst>
              <a:ext uri="{FF2B5EF4-FFF2-40B4-BE49-F238E27FC236}">
                <a16:creationId xmlns:a16="http://schemas.microsoft.com/office/drawing/2014/main" id="{E214A442-EFB5-F642-B110-C1E480AA99C8}"/>
              </a:ext>
            </a:extLst>
          </p:cNvPr>
          <p:cNvSpPr txBox="1"/>
          <p:nvPr/>
        </p:nvSpPr>
        <p:spPr>
          <a:xfrm>
            <a:off x="6507549" y="914400"/>
            <a:ext cx="2416046" cy="4062651"/>
          </a:xfrm>
          <a:prstGeom prst="rect">
            <a:avLst/>
          </a:prstGeom>
          <a:noFill/>
        </p:spPr>
        <p:txBody>
          <a:bodyPr wrap="none" rtlCol="0">
            <a:spAutoFit/>
          </a:bodyPr>
          <a:lstStyle/>
          <a:p>
            <a:pPr algn="ctr"/>
            <a:r>
              <a:rPr lang="en-US" sz="2400" dirty="0"/>
              <a:t>UV - </a:t>
            </a:r>
            <a:r>
              <a:rPr lang="en-US" sz="2400" dirty="0" err="1"/>
              <a:t>piel</a:t>
            </a:r>
            <a:endParaRPr lang="en-US" sz="2400" dirty="0"/>
          </a:p>
          <a:p>
            <a:pPr algn="ctr"/>
            <a:r>
              <a:rPr lang="en-US" sz="2400" dirty="0"/>
              <a:t>|</a:t>
            </a:r>
          </a:p>
          <a:p>
            <a:pPr algn="ctr"/>
            <a:r>
              <a:rPr lang="en-US" sz="2400" dirty="0" err="1"/>
              <a:t>Dehidrocolesterol</a:t>
            </a:r>
            <a:endParaRPr lang="en-US" sz="2400" dirty="0"/>
          </a:p>
          <a:p>
            <a:pPr algn="ctr"/>
            <a:r>
              <a:rPr lang="en-US" sz="2400" dirty="0"/>
              <a:t>|</a:t>
            </a:r>
          </a:p>
          <a:p>
            <a:pPr algn="ctr"/>
            <a:r>
              <a:rPr lang="en-US" sz="2400" dirty="0"/>
              <a:t>Vit D3</a:t>
            </a:r>
          </a:p>
          <a:p>
            <a:pPr algn="ctr"/>
            <a:r>
              <a:rPr lang="en-US" sz="2400" dirty="0"/>
              <a:t>|</a:t>
            </a:r>
          </a:p>
          <a:p>
            <a:pPr algn="ctr"/>
            <a:r>
              <a:rPr lang="en-US" sz="2400" dirty="0" err="1"/>
              <a:t>Calcidiol</a:t>
            </a:r>
            <a:r>
              <a:rPr lang="en-US" sz="2400" dirty="0"/>
              <a:t> - </a:t>
            </a:r>
            <a:r>
              <a:rPr lang="en-US" sz="2400" dirty="0" err="1"/>
              <a:t>higado</a:t>
            </a:r>
            <a:endParaRPr lang="en-US" sz="2400" dirty="0"/>
          </a:p>
          <a:p>
            <a:pPr algn="ctr"/>
            <a:r>
              <a:rPr lang="en-US" sz="2400" dirty="0"/>
              <a:t>|</a:t>
            </a:r>
          </a:p>
          <a:p>
            <a:pPr algn="ctr"/>
            <a:r>
              <a:rPr lang="en-US" sz="2400" dirty="0"/>
              <a:t>Calcitriol – </a:t>
            </a:r>
            <a:r>
              <a:rPr lang="en-US" sz="2400" dirty="0" err="1"/>
              <a:t>riñon</a:t>
            </a:r>
            <a:endParaRPr lang="en-US" sz="2400" dirty="0"/>
          </a:p>
          <a:p>
            <a:pPr algn="ctr"/>
            <a:endParaRPr lang="en-US" sz="2400" dirty="0"/>
          </a:p>
          <a:p>
            <a:endParaRPr lang="en-US" dirty="0"/>
          </a:p>
        </p:txBody>
      </p:sp>
    </p:spTree>
    <p:extLst>
      <p:ext uri="{BB962C8B-B14F-4D97-AF65-F5344CB8AC3E}">
        <p14:creationId xmlns:p14="http://schemas.microsoft.com/office/powerpoint/2010/main" val="487741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7.4 </a:t>
            </a:r>
            <a:r>
              <a:rPr lang="en-US" dirty="0" err="1"/>
              <a:t>Producción</a:t>
            </a:r>
            <a:r>
              <a:rPr lang="en-US" dirty="0"/>
              <a:t> de </a:t>
            </a:r>
            <a:r>
              <a:rPr lang="en-US" dirty="0" err="1"/>
              <a:t>Huesos</a:t>
            </a:r>
            <a:r>
              <a:rPr lang="en-US" dirty="0"/>
              <a:t> </a:t>
            </a:r>
            <a:endParaRPr lang="en-US" sz="3000" dirty="0"/>
          </a:p>
        </p:txBody>
      </p:sp>
      <p:sp>
        <p:nvSpPr>
          <p:cNvPr id="8" name="Content Placeholder 2"/>
          <p:cNvSpPr>
            <a:spLocks noGrp="1"/>
          </p:cNvSpPr>
          <p:nvPr>
            <p:ph idx="1"/>
          </p:nvPr>
        </p:nvSpPr>
        <p:spPr>
          <a:xfrm>
            <a:off x="457200" y="1295400"/>
            <a:ext cx="8229600" cy="5334000"/>
          </a:xfrm>
        </p:spPr>
        <p:txBody>
          <a:bodyPr/>
          <a:lstStyle/>
          <a:p>
            <a:pPr>
              <a:defRPr/>
            </a:pPr>
            <a:r>
              <a:rPr lang="en-US" b="1" dirty="0" err="1">
                <a:cs typeface="Times New Roman" pitchFamily="18" charset="0"/>
              </a:rPr>
              <a:t>Osificación</a:t>
            </a:r>
            <a:r>
              <a:rPr lang="en-US" b="1" dirty="0">
                <a:cs typeface="Times New Roman" pitchFamily="18" charset="0"/>
              </a:rPr>
              <a:t> (</a:t>
            </a:r>
            <a:r>
              <a:rPr lang="en-US" b="1" dirty="0" err="1">
                <a:cs typeface="Times New Roman" pitchFamily="18" charset="0"/>
              </a:rPr>
              <a:t>osteogénesis</a:t>
            </a:r>
            <a:r>
              <a:rPr lang="en-US" b="1" dirty="0">
                <a:cs typeface="Times New Roman" pitchFamily="18" charset="0"/>
              </a:rPr>
              <a:t>)</a:t>
            </a:r>
          </a:p>
          <a:p>
            <a:pPr lvl="1">
              <a:defRPr/>
            </a:pPr>
            <a:r>
              <a:rPr lang="en-US" dirty="0" err="1">
                <a:cs typeface="Times New Roman" pitchFamily="18" charset="0"/>
              </a:rPr>
              <a:t>Producción</a:t>
            </a:r>
            <a:r>
              <a:rPr lang="en-US" dirty="0">
                <a:cs typeface="Times New Roman" pitchFamily="18" charset="0"/>
              </a:rPr>
              <a:t> y </a:t>
            </a:r>
            <a:r>
              <a:rPr lang="en-US" dirty="0" err="1">
                <a:cs typeface="Times New Roman" pitchFamily="18" charset="0"/>
              </a:rPr>
              <a:t>desarrollo</a:t>
            </a:r>
            <a:r>
              <a:rPr lang="en-US" dirty="0">
                <a:cs typeface="Times New Roman" pitchFamily="18" charset="0"/>
              </a:rPr>
              <a:t> de TC </a:t>
            </a:r>
            <a:r>
              <a:rPr lang="en-US" dirty="0" err="1">
                <a:cs typeface="Times New Roman" pitchFamily="18" charset="0"/>
              </a:rPr>
              <a:t>óseo</a:t>
            </a:r>
            <a:endParaRPr lang="en-US" dirty="0">
              <a:cs typeface="Times New Roman" pitchFamily="18" charset="0"/>
            </a:endParaRPr>
          </a:p>
          <a:p>
            <a:pPr lvl="1">
              <a:defRPr/>
            </a:pPr>
            <a:r>
              <a:rPr lang="en-US" dirty="0" err="1">
                <a:cs typeface="Times New Roman" pitchFamily="18" charset="0"/>
              </a:rPr>
              <a:t>Desde</a:t>
            </a:r>
            <a:r>
              <a:rPr lang="en-US" dirty="0">
                <a:cs typeface="Times New Roman" pitchFamily="18" charset="0"/>
              </a:rPr>
              <a:t> el </a:t>
            </a:r>
            <a:r>
              <a:rPr lang="en-US" dirty="0" err="1">
                <a:cs typeface="Times New Roman" pitchFamily="18" charset="0"/>
              </a:rPr>
              <a:t>embrión</a:t>
            </a:r>
            <a:r>
              <a:rPr lang="en-US" dirty="0">
                <a:cs typeface="Times New Roman" pitchFamily="18" charset="0"/>
              </a:rPr>
              <a:t>, a </a:t>
            </a:r>
            <a:r>
              <a:rPr lang="en-US" dirty="0" err="1">
                <a:cs typeface="Times New Roman" pitchFamily="18" charset="0"/>
              </a:rPr>
              <a:t>través</a:t>
            </a:r>
            <a:r>
              <a:rPr lang="en-US" dirty="0">
                <a:cs typeface="Times New Roman" pitchFamily="18" charset="0"/>
              </a:rPr>
              <a:t> de </a:t>
            </a:r>
            <a:r>
              <a:rPr lang="en-US" dirty="0" err="1">
                <a:cs typeface="Times New Roman" pitchFamily="18" charset="0"/>
              </a:rPr>
              <a:t>niñez</a:t>
            </a:r>
            <a:r>
              <a:rPr lang="en-US" dirty="0">
                <a:cs typeface="Times New Roman" pitchFamily="18" charset="0"/>
              </a:rPr>
              <a:t> y </a:t>
            </a:r>
            <a:r>
              <a:rPr lang="en-US" dirty="0" err="1">
                <a:cs typeface="Times New Roman" pitchFamily="18" charset="0"/>
              </a:rPr>
              <a:t>adolescencia</a:t>
            </a:r>
            <a:endParaRPr lang="en-US" dirty="0">
              <a:cs typeface="Times New Roman" pitchFamily="18" charset="0"/>
            </a:endParaRPr>
          </a:p>
          <a:p>
            <a:pPr lvl="1">
              <a:defRPr/>
            </a:pPr>
            <a:r>
              <a:rPr lang="en-US" dirty="0" err="1">
                <a:cs typeface="Times New Roman" pitchFamily="18" charset="0"/>
              </a:rPr>
              <a:t>Semanas</a:t>
            </a:r>
            <a:r>
              <a:rPr lang="en-US" dirty="0">
                <a:cs typeface="Times New Roman" pitchFamily="18" charset="0"/>
              </a:rPr>
              <a:t> 8 al 12</a:t>
            </a:r>
          </a:p>
          <a:p>
            <a:pPr marL="822960" lvl="1" indent="-274320">
              <a:buClr>
                <a:srgbClr val="085367"/>
              </a:buClr>
              <a:defRPr/>
            </a:pPr>
            <a:r>
              <a:rPr lang="en-US" sz="2600" dirty="0">
                <a:cs typeface="Times New Roman" pitchFamily="18" charset="0"/>
              </a:rPr>
              <a:t>Se forma el </a:t>
            </a:r>
            <a:r>
              <a:rPr lang="en-US" sz="2600" dirty="0" err="1">
                <a:cs typeface="Times New Roman" pitchFamily="18" charset="0"/>
              </a:rPr>
              <a:t>molde</a:t>
            </a:r>
            <a:r>
              <a:rPr lang="en-US" sz="2600" dirty="0">
                <a:cs typeface="Times New Roman" pitchFamily="18" charset="0"/>
              </a:rPr>
              <a:t> del </a:t>
            </a:r>
            <a:r>
              <a:rPr lang="en-US" sz="2600" dirty="0" err="1">
                <a:cs typeface="Times New Roman" pitchFamily="18" charset="0"/>
              </a:rPr>
              <a:t>esqueleto</a:t>
            </a:r>
            <a:endParaRPr lang="en-US" sz="2600" dirty="0">
              <a:cs typeface="Times New Roman" pitchFamily="18" charset="0"/>
            </a:endParaRPr>
          </a:p>
          <a:p>
            <a:pPr marL="822960" lvl="1" indent="-274320">
              <a:buClr>
                <a:srgbClr val="085367"/>
              </a:buClr>
              <a:defRPr/>
            </a:pPr>
            <a:r>
              <a:rPr lang="en-US" sz="2600" dirty="0" err="1">
                <a:cs typeface="Times New Roman" pitchFamily="18" charset="0"/>
              </a:rPr>
              <a:t>Intramembranosa</a:t>
            </a:r>
            <a:endParaRPr lang="en-US" sz="2600" dirty="0">
              <a:cs typeface="Times New Roman" pitchFamily="18" charset="0"/>
            </a:endParaRPr>
          </a:p>
          <a:p>
            <a:pPr marL="822960" lvl="1" indent="-274320">
              <a:buClr>
                <a:srgbClr val="085367"/>
              </a:buClr>
              <a:defRPr/>
            </a:pPr>
            <a:r>
              <a:rPr lang="en-US" sz="2600" dirty="0" err="1">
                <a:cs typeface="Times New Roman" pitchFamily="18" charset="0"/>
              </a:rPr>
              <a:t>Endocondral</a:t>
            </a:r>
            <a:endParaRPr lang="en-US" sz="2200" dirty="0">
              <a:cs typeface="Times New Roman" pitchFamily="18" charset="0"/>
            </a:endParaRPr>
          </a:p>
        </p:txBody>
      </p:sp>
    </p:spTree>
    <p:extLst>
      <p:ext uri="{BB962C8B-B14F-4D97-AF65-F5344CB8AC3E}">
        <p14:creationId xmlns:p14="http://schemas.microsoft.com/office/powerpoint/2010/main" val="616866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7.6b PTH y Calcitriol</a:t>
            </a:r>
            <a:endParaRPr lang="en-US" sz="1500" dirty="0"/>
          </a:p>
        </p:txBody>
      </p:sp>
      <p:sp>
        <p:nvSpPr>
          <p:cNvPr id="8" name="Content Placeholder 2"/>
          <p:cNvSpPr>
            <a:spLocks noGrp="1"/>
          </p:cNvSpPr>
          <p:nvPr>
            <p:ph idx="1"/>
          </p:nvPr>
        </p:nvSpPr>
        <p:spPr>
          <a:xfrm>
            <a:off x="304800" y="990600"/>
            <a:ext cx="8564880" cy="5562600"/>
          </a:xfrm>
        </p:spPr>
        <p:txBody>
          <a:bodyPr/>
          <a:lstStyle/>
          <a:p>
            <a:pPr>
              <a:lnSpc>
                <a:spcPct val="90000"/>
              </a:lnSpc>
              <a:spcBef>
                <a:spcPts val="600"/>
              </a:spcBef>
              <a:spcAft>
                <a:spcPts val="0"/>
              </a:spcAft>
              <a:defRPr/>
            </a:pPr>
            <a:r>
              <a:rPr lang="en-US" altLang="en-US" sz="2400" b="1" dirty="0" err="1">
                <a:cs typeface="Times New Roman" pitchFamily="18" charset="0"/>
              </a:rPr>
              <a:t>Hormona</a:t>
            </a:r>
            <a:r>
              <a:rPr lang="en-US" altLang="en-US" sz="2400" b="1" dirty="0">
                <a:cs typeface="Times New Roman" pitchFamily="18" charset="0"/>
              </a:rPr>
              <a:t> </a:t>
            </a:r>
            <a:r>
              <a:rPr lang="en-US" altLang="en-US" sz="2400" b="1" dirty="0" err="1">
                <a:cs typeface="Times New Roman" pitchFamily="18" charset="0"/>
              </a:rPr>
              <a:t>Paratiroidea</a:t>
            </a:r>
            <a:r>
              <a:rPr lang="en-US" altLang="en-US" sz="2400" b="1" dirty="0">
                <a:cs typeface="Times New Roman" pitchFamily="18" charset="0"/>
              </a:rPr>
              <a:t> (PTH)</a:t>
            </a:r>
          </a:p>
          <a:p>
            <a:pPr lvl="1">
              <a:lnSpc>
                <a:spcPct val="90000"/>
              </a:lnSpc>
              <a:spcBef>
                <a:spcPts val="600"/>
              </a:spcBef>
              <a:spcAft>
                <a:spcPts val="0"/>
              </a:spcAft>
              <a:defRPr/>
            </a:pPr>
            <a:r>
              <a:rPr lang="en-US" altLang="en-US" sz="2400" dirty="0" err="1">
                <a:cs typeface="Times New Roman" pitchFamily="18" charset="0"/>
              </a:rPr>
              <a:t>Secretada</a:t>
            </a:r>
            <a:r>
              <a:rPr lang="en-US" altLang="en-US" sz="2400" dirty="0">
                <a:cs typeface="Times New Roman" pitchFamily="18" charset="0"/>
              </a:rPr>
              <a:t> por la </a:t>
            </a:r>
            <a:r>
              <a:rPr lang="en-US" altLang="en-US" sz="2400" dirty="0" err="1">
                <a:cs typeface="Times New Roman" pitchFamily="18" charset="0"/>
              </a:rPr>
              <a:t>glandula</a:t>
            </a:r>
            <a:r>
              <a:rPr lang="en-US" altLang="en-US" sz="2400" dirty="0">
                <a:cs typeface="Times New Roman" pitchFamily="18" charset="0"/>
              </a:rPr>
              <a:t> PTH</a:t>
            </a:r>
          </a:p>
          <a:p>
            <a:pPr lvl="1">
              <a:lnSpc>
                <a:spcPct val="90000"/>
              </a:lnSpc>
              <a:spcBef>
                <a:spcPts val="600"/>
              </a:spcBef>
              <a:spcAft>
                <a:spcPts val="0"/>
              </a:spcAft>
              <a:defRPr/>
            </a:pPr>
            <a:r>
              <a:rPr lang="en-US" altLang="en-US" sz="2400" dirty="0" err="1">
                <a:cs typeface="Times New Roman" pitchFamily="18" charset="0"/>
              </a:rPr>
              <a:t>En</a:t>
            </a:r>
            <a:r>
              <a:rPr lang="en-US" altLang="en-US" sz="2400" dirty="0">
                <a:cs typeface="Times New Roman" pitchFamily="18" charset="0"/>
              </a:rPr>
              <a:t> </a:t>
            </a:r>
            <a:r>
              <a:rPr lang="en-US" altLang="en-US" sz="2400" dirty="0" err="1">
                <a:cs typeface="Times New Roman" pitchFamily="18" charset="0"/>
              </a:rPr>
              <a:t>respuesta</a:t>
            </a:r>
            <a:r>
              <a:rPr lang="en-US" altLang="en-US" sz="2400" dirty="0">
                <a:cs typeface="Times New Roman" pitchFamily="18" charset="0"/>
              </a:rPr>
              <a:t> a </a:t>
            </a:r>
            <a:r>
              <a:rPr lang="en-US" altLang="en-US" sz="2400" dirty="0" err="1">
                <a:cs typeface="Times New Roman" pitchFamily="18" charset="0"/>
              </a:rPr>
              <a:t>hipocalcemia</a:t>
            </a:r>
            <a:endParaRPr lang="en-US" altLang="en-US" sz="2400" dirty="0">
              <a:cs typeface="Times New Roman" pitchFamily="18" charset="0"/>
            </a:endParaRPr>
          </a:p>
          <a:p>
            <a:pPr lvl="1">
              <a:lnSpc>
                <a:spcPct val="90000"/>
              </a:lnSpc>
              <a:spcBef>
                <a:spcPts val="600"/>
              </a:spcBef>
              <a:spcAft>
                <a:spcPts val="0"/>
              </a:spcAft>
              <a:defRPr/>
            </a:pPr>
            <a:r>
              <a:rPr lang="en-US" altLang="en-US" sz="2400" dirty="0" err="1">
                <a:cs typeface="Times New Roman" pitchFamily="18" charset="0"/>
              </a:rPr>
              <a:t>Acelera</a:t>
            </a:r>
            <a:r>
              <a:rPr lang="en-US" altLang="en-US" sz="2400" dirty="0">
                <a:cs typeface="Times New Roman" pitchFamily="18" charset="0"/>
              </a:rPr>
              <a:t> conversion a calcitriol </a:t>
            </a:r>
            <a:r>
              <a:rPr lang="en-US" altLang="en-US" sz="2400" dirty="0" err="1">
                <a:cs typeface="Times New Roman" pitchFamily="18" charset="0"/>
              </a:rPr>
              <a:t>en</a:t>
            </a:r>
            <a:r>
              <a:rPr lang="en-US" altLang="en-US" sz="2400" dirty="0">
                <a:cs typeface="Times New Roman" pitchFamily="18" charset="0"/>
              </a:rPr>
              <a:t> los </a:t>
            </a:r>
            <a:r>
              <a:rPr lang="en-US" altLang="en-US" sz="2400" dirty="0" err="1">
                <a:cs typeface="Times New Roman" pitchFamily="18" charset="0"/>
              </a:rPr>
              <a:t>riñones</a:t>
            </a:r>
            <a:endParaRPr lang="en-US" altLang="en-US" sz="2400" dirty="0">
              <a:cs typeface="Times New Roman" pitchFamily="18" charset="0"/>
            </a:endParaRPr>
          </a:p>
          <a:p>
            <a:pPr marL="0" lvl="1" indent="0">
              <a:lnSpc>
                <a:spcPct val="90000"/>
              </a:lnSpc>
              <a:spcBef>
                <a:spcPts val="600"/>
              </a:spcBef>
              <a:spcAft>
                <a:spcPts val="0"/>
              </a:spcAft>
              <a:buNone/>
              <a:defRPr/>
            </a:pPr>
            <a:r>
              <a:rPr lang="en-US" altLang="en-US" sz="2400" dirty="0">
                <a:cs typeface="Times New Roman" pitchFamily="18" charset="0"/>
              </a:rPr>
              <a:t>PTH y calcitriol </a:t>
            </a:r>
            <a:r>
              <a:rPr lang="en-US" altLang="en-US" sz="2400" dirty="0" err="1">
                <a:cs typeface="Times New Roman" pitchFamily="18" charset="0"/>
              </a:rPr>
              <a:t>interactuan</a:t>
            </a:r>
            <a:r>
              <a:rPr lang="en-US" altLang="en-US" sz="2400" dirty="0">
                <a:cs typeface="Times New Roman" pitchFamily="18" charset="0"/>
              </a:rPr>
              <a:t> con:</a:t>
            </a:r>
          </a:p>
          <a:p>
            <a:pPr lvl="1">
              <a:lnSpc>
                <a:spcPct val="90000"/>
              </a:lnSpc>
              <a:spcBef>
                <a:spcPts val="600"/>
              </a:spcBef>
              <a:spcAft>
                <a:spcPts val="0"/>
              </a:spcAft>
              <a:defRPr/>
            </a:pPr>
            <a:r>
              <a:rPr lang="en-US" altLang="en-US" sz="2400" b="1" dirty="0" err="1">
                <a:cs typeface="Times New Roman" pitchFamily="18" charset="0"/>
              </a:rPr>
              <a:t>Huesos</a:t>
            </a:r>
            <a:endParaRPr lang="en-US" altLang="en-US" sz="2400" dirty="0">
              <a:cs typeface="Times New Roman" pitchFamily="18" charset="0"/>
            </a:endParaRPr>
          </a:p>
          <a:p>
            <a:pPr marL="822960" lvl="1" indent="-274320">
              <a:lnSpc>
                <a:spcPct val="90000"/>
              </a:lnSpc>
              <a:spcBef>
                <a:spcPts val="600"/>
              </a:spcBef>
              <a:spcAft>
                <a:spcPts val="0"/>
              </a:spcAft>
              <a:buClr>
                <a:srgbClr val="085367"/>
              </a:buClr>
              <a:defRPr/>
            </a:pPr>
            <a:r>
              <a:rPr lang="en-US" altLang="en-US" sz="2400" dirty="0" err="1">
                <a:cs typeface="Times New Roman" pitchFamily="18" charset="0"/>
              </a:rPr>
              <a:t>Sinergismo</a:t>
            </a:r>
            <a:r>
              <a:rPr lang="en-US" altLang="en-US" sz="2400" dirty="0">
                <a:cs typeface="Times New Roman" pitchFamily="18" charset="0"/>
              </a:rPr>
              <a:t> para </a:t>
            </a:r>
            <a:r>
              <a:rPr lang="en-US" altLang="en-US" sz="2400" dirty="0" err="1">
                <a:cs typeface="Times New Roman" pitchFamily="18" charset="0"/>
              </a:rPr>
              <a:t>aumentar</a:t>
            </a:r>
            <a:r>
              <a:rPr lang="en-US" altLang="en-US" sz="2400" dirty="0">
                <a:cs typeface="Times New Roman" pitchFamily="18" charset="0"/>
              </a:rPr>
              <a:t> </a:t>
            </a:r>
            <a:r>
              <a:rPr lang="en-US" altLang="en-US" sz="2400" dirty="0" err="1">
                <a:cs typeface="Times New Roman" pitchFamily="18" charset="0"/>
              </a:rPr>
              <a:t>liberacion</a:t>
            </a:r>
            <a:r>
              <a:rPr lang="en-US" altLang="en-US" sz="2400" dirty="0">
                <a:cs typeface="Times New Roman" pitchFamily="18" charset="0"/>
              </a:rPr>
              <a:t> de calcio de los </a:t>
            </a:r>
            <a:r>
              <a:rPr lang="en-US" altLang="en-US" sz="2400" dirty="0" err="1">
                <a:cs typeface="Times New Roman" pitchFamily="18" charset="0"/>
              </a:rPr>
              <a:t>huesos</a:t>
            </a:r>
            <a:endParaRPr lang="en-US" altLang="en-US" sz="2400" dirty="0">
              <a:cs typeface="Times New Roman" pitchFamily="18" charset="0"/>
            </a:endParaRPr>
          </a:p>
          <a:p>
            <a:pPr marL="822960" lvl="1" indent="-274320">
              <a:lnSpc>
                <a:spcPct val="90000"/>
              </a:lnSpc>
              <a:spcBef>
                <a:spcPts val="600"/>
              </a:spcBef>
              <a:spcAft>
                <a:spcPts val="0"/>
              </a:spcAft>
              <a:buClr>
                <a:srgbClr val="085367"/>
              </a:buClr>
              <a:defRPr/>
            </a:pPr>
            <a:r>
              <a:rPr lang="en-US" altLang="en-US" sz="2400" dirty="0" err="1">
                <a:cs typeface="Times New Roman" pitchFamily="18" charset="0"/>
              </a:rPr>
              <a:t>Activa</a:t>
            </a:r>
            <a:r>
              <a:rPr lang="en-US" altLang="en-US" sz="2400" dirty="0">
                <a:cs typeface="Times New Roman" pitchFamily="18" charset="0"/>
              </a:rPr>
              <a:t> </a:t>
            </a:r>
            <a:r>
              <a:rPr lang="en-US" altLang="en-US" sz="2400" dirty="0" err="1">
                <a:cs typeface="Times New Roman" pitchFamily="18" charset="0"/>
              </a:rPr>
              <a:t>osteoclastos</a:t>
            </a:r>
            <a:endParaRPr lang="en-US" altLang="en-US" sz="2400" dirty="0">
              <a:cs typeface="Times New Roman" pitchFamily="18" charset="0"/>
            </a:endParaRPr>
          </a:p>
          <a:p>
            <a:pPr lvl="1">
              <a:lnSpc>
                <a:spcPct val="90000"/>
              </a:lnSpc>
              <a:spcBef>
                <a:spcPts val="600"/>
              </a:spcBef>
              <a:spcAft>
                <a:spcPts val="0"/>
              </a:spcAft>
              <a:defRPr/>
            </a:pPr>
            <a:r>
              <a:rPr lang="en-US" altLang="en-US" sz="2400" b="1" dirty="0" err="1">
                <a:cs typeface="Times New Roman" pitchFamily="18" charset="0"/>
              </a:rPr>
              <a:t>Riñón</a:t>
            </a:r>
            <a:endParaRPr lang="en-US" altLang="en-US" sz="2400" b="1" dirty="0">
              <a:cs typeface="Times New Roman" pitchFamily="18" charset="0"/>
            </a:endParaRPr>
          </a:p>
          <a:p>
            <a:pPr lvl="2">
              <a:lnSpc>
                <a:spcPct val="90000"/>
              </a:lnSpc>
              <a:spcBef>
                <a:spcPts val="600"/>
              </a:spcBef>
              <a:spcAft>
                <a:spcPts val="0"/>
              </a:spcAft>
              <a:defRPr/>
            </a:pPr>
            <a:r>
              <a:rPr lang="en-US" altLang="en-US" dirty="0" err="1">
                <a:cs typeface="Times New Roman" pitchFamily="18" charset="0"/>
              </a:rPr>
              <a:t>Estimulo</a:t>
            </a:r>
            <a:r>
              <a:rPr lang="en-US" altLang="en-US" dirty="0">
                <a:cs typeface="Times New Roman" pitchFamily="18" charset="0"/>
              </a:rPr>
              <a:t> a </a:t>
            </a:r>
            <a:r>
              <a:rPr lang="en-US" altLang="en-US" dirty="0" err="1">
                <a:cs typeface="Times New Roman" pitchFamily="18" charset="0"/>
              </a:rPr>
              <a:t>excretar</a:t>
            </a:r>
            <a:r>
              <a:rPr lang="en-US" altLang="en-US" dirty="0">
                <a:cs typeface="Times New Roman" pitchFamily="18" charset="0"/>
              </a:rPr>
              <a:t> </a:t>
            </a:r>
            <a:r>
              <a:rPr lang="en-US" altLang="en-US" dirty="0" err="1">
                <a:cs typeface="Times New Roman" pitchFamily="18" charset="0"/>
              </a:rPr>
              <a:t>menos</a:t>
            </a:r>
            <a:r>
              <a:rPr lang="en-US" altLang="en-US" dirty="0">
                <a:cs typeface="Times New Roman" pitchFamily="18" charset="0"/>
              </a:rPr>
              <a:t> Ca y </a:t>
            </a:r>
            <a:r>
              <a:rPr lang="en-US" altLang="en-US" dirty="0" err="1">
                <a:cs typeface="Times New Roman" pitchFamily="18" charset="0"/>
              </a:rPr>
              <a:t>aumentar</a:t>
            </a:r>
            <a:r>
              <a:rPr lang="en-US" altLang="en-US" dirty="0">
                <a:cs typeface="Times New Roman" pitchFamily="18" charset="0"/>
              </a:rPr>
              <a:t> </a:t>
            </a:r>
            <a:r>
              <a:rPr lang="en-US" altLang="en-US" dirty="0" err="1">
                <a:cs typeface="Times New Roman" pitchFamily="18" charset="0"/>
              </a:rPr>
              <a:t>reabsorción</a:t>
            </a:r>
            <a:r>
              <a:rPr lang="en-US" altLang="en-US" dirty="0">
                <a:cs typeface="Times New Roman" pitchFamily="18" charset="0"/>
              </a:rPr>
              <a:t> </a:t>
            </a:r>
            <a:r>
              <a:rPr lang="en-US" altLang="en-US" dirty="0" err="1">
                <a:cs typeface="Times New Roman" pitchFamily="18" charset="0"/>
              </a:rPr>
              <a:t>reanl</a:t>
            </a:r>
            <a:r>
              <a:rPr lang="en-US" altLang="en-US" dirty="0">
                <a:cs typeface="Times New Roman" pitchFamily="18" charset="0"/>
              </a:rPr>
              <a:t> de Ca</a:t>
            </a:r>
          </a:p>
          <a:p>
            <a:pPr lvl="1">
              <a:lnSpc>
                <a:spcPct val="90000"/>
              </a:lnSpc>
              <a:spcBef>
                <a:spcPts val="600"/>
              </a:spcBef>
              <a:spcAft>
                <a:spcPts val="0"/>
              </a:spcAft>
              <a:defRPr/>
            </a:pPr>
            <a:r>
              <a:rPr lang="en-US" altLang="en-US" sz="2400" b="1" dirty="0">
                <a:cs typeface="Times New Roman" pitchFamily="18" charset="0"/>
              </a:rPr>
              <a:t>ID</a:t>
            </a:r>
          </a:p>
          <a:p>
            <a:pPr lvl="2">
              <a:lnSpc>
                <a:spcPct val="90000"/>
              </a:lnSpc>
              <a:spcBef>
                <a:spcPts val="600"/>
              </a:spcBef>
              <a:spcAft>
                <a:spcPts val="0"/>
              </a:spcAft>
              <a:defRPr/>
            </a:pPr>
            <a:r>
              <a:rPr lang="en-US" altLang="en-US" dirty="0">
                <a:cs typeface="Times New Roman" pitchFamily="18" charset="0"/>
              </a:rPr>
              <a:t>Calcitriol </a:t>
            </a:r>
            <a:r>
              <a:rPr lang="en-US" altLang="en-US" dirty="0" err="1">
                <a:cs typeface="Times New Roman" pitchFamily="18" charset="0"/>
              </a:rPr>
              <a:t>aumenta</a:t>
            </a:r>
            <a:r>
              <a:rPr lang="en-US" altLang="en-US" dirty="0">
                <a:cs typeface="Times New Roman" pitchFamily="18" charset="0"/>
              </a:rPr>
              <a:t> </a:t>
            </a:r>
            <a:r>
              <a:rPr lang="en-US" altLang="en-US" dirty="0" err="1">
                <a:cs typeface="Times New Roman" pitchFamily="18" charset="0"/>
              </a:rPr>
              <a:t>absorción</a:t>
            </a:r>
            <a:r>
              <a:rPr lang="en-US" altLang="en-US" dirty="0">
                <a:cs typeface="Times New Roman" pitchFamily="18" charset="0"/>
              </a:rPr>
              <a:t> de Ca de la </a:t>
            </a:r>
            <a:r>
              <a:rPr lang="en-US" altLang="en-US" dirty="0" err="1">
                <a:cs typeface="Times New Roman" pitchFamily="18" charset="0"/>
              </a:rPr>
              <a:t>dieta</a:t>
            </a:r>
            <a:r>
              <a:rPr lang="en-US" altLang="en-US" dirty="0">
                <a:cs typeface="Times New Roman" pitchFamily="18" charset="0"/>
              </a:rPr>
              <a:t>  </a:t>
            </a:r>
            <a:r>
              <a:rPr lang="en-US" altLang="en-US" dirty="0" err="1">
                <a:cs typeface="Times New Roman" pitchFamily="18" charset="0"/>
              </a:rPr>
              <a:t>hacia</a:t>
            </a:r>
            <a:r>
              <a:rPr lang="en-US" altLang="en-US" dirty="0">
                <a:cs typeface="Times New Roman" pitchFamily="18" charset="0"/>
              </a:rPr>
              <a:t> la </a:t>
            </a:r>
            <a:r>
              <a:rPr lang="en-US" altLang="en-US" dirty="0" err="1">
                <a:cs typeface="Times New Roman" pitchFamily="18" charset="0"/>
              </a:rPr>
              <a:t>sangre</a:t>
            </a:r>
            <a:r>
              <a:rPr lang="en-US" altLang="en-US" dirty="0">
                <a:cs typeface="Times New Roman" pitchFamily="18" charset="0"/>
              </a:rPr>
              <a:t> </a:t>
            </a:r>
          </a:p>
        </p:txBody>
      </p:sp>
    </p:spTree>
    <p:extLst>
      <p:ext uri="{BB962C8B-B14F-4D97-AF65-F5344CB8AC3E}">
        <p14:creationId xmlns:p14="http://schemas.microsoft.com/office/powerpoint/2010/main" val="4201361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Efectos</a:t>
            </a:r>
            <a:r>
              <a:rPr lang="en-US" dirty="0"/>
              <a:t> de PTH y Calcitriol </a:t>
            </a:r>
            <a:r>
              <a:rPr lang="en-US" dirty="0" err="1"/>
              <a:t>en</a:t>
            </a:r>
            <a:r>
              <a:rPr lang="en-US" dirty="0"/>
              <a:t> </a:t>
            </a:r>
            <a:r>
              <a:rPr lang="en-US" dirty="0" err="1"/>
              <a:t>niveles</a:t>
            </a:r>
            <a:r>
              <a:rPr lang="en-US" dirty="0"/>
              <a:t> de Ca </a:t>
            </a:r>
            <a:r>
              <a:rPr lang="en-US" dirty="0" err="1"/>
              <a:t>en</a:t>
            </a:r>
            <a:r>
              <a:rPr lang="en-US" dirty="0"/>
              <a:t> </a:t>
            </a:r>
            <a:r>
              <a:rPr lang="en-US" dirty="0" err="1"/>
              <a:t>sangre</a:t>
            </a:r>
            <a:endParaRPr lang="en-US" dirty="0"/>
          </a:p>
        </p:txBody>
      </p:sp>
      <p:pic>
        <p:nvPicPr>
          <p:cNvPr id="6" name="Picture 2" descr="A low blood calcium level is the initial stimulus for the parathyroid glands to release parathyroid hormone. Together, PTH and calcitriol target various effectors to ultimately cause a rise in blood calcium levels and return to homeostasis."/>
          <p:cNvPicPr>
            <a:picLocks noGrp="1" noChangeAspect="1" noChangeArrowheads="1"/>
          </p:cNvPicPr>
          <p:nvPr>
            <p:ph idx="1"/>
          </p:nvPr>
        </p:nvPicPr>
        <p:blipFill>
          <a:blip r:embed="rId2"/>
          <a:stretch>
            <a:fillRect/>
          </a:stretch>
        </p:blipFill>
        <p:spPr bwMode="auto">
          <a:xfrm>
            <a:off x="533400" y="1295400"/>
            <a:ext cx="8627923" cy="522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152400" y="6096000"/>
            <a:ext cx="1447800" cy="381000"/>
          </a:xfrm>
        </p:spPr>
        <p:txBody>
          <a:bodyPr/>
          <a:lstStyle/>
          <a:p>
            <a:pPr algn="ctr"/>
            <a:r>
              <a:rPr lang="en-US" altLang="en-US" sz="1800" dirty="0">
                <a:cs typeface="Times New Roman" pitchFamily="18" charset="0"/>
              </a:rPr>
              <a:t>Figure 7.15</a:t>
            </a:r>
            <a:endParaRPr lang="en-US" sz="1800" dirty="0"/>
          </a:p>
        </p:txBody>
      </p:sp>
    </p:spTree>
    <p:extLst>
      <p:ext uri="{BB962C8B-B14F-4D97-AF65-F5344CB8AC3E}">
        <p14:creationId xmlns:p14="http://schemas.microsoft.com/office/powerpoint/2010/main" val="3238298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solidFill>
                  <a:srgbClr val="FF0000"/>
                </a:solidFill>
              </a:rPr>
              <a:t>Raquitismo</a:t>
            </a:r>
            <a:r>
              <a:rPr lang="en-US" dirty="0">
                <a:solidFill>
                  <a:srgbClr val="FF0000"/>
                </a:solidFill>
              </a:rPr>
              <a:t> - </a:t>
            </a:r>
            <a:r>
              <a:rPr lang="en-US" dirty="0" err="1">
                <a:solidFill>
                  <a:srgbClr val="FF0000"/>
                </a:solidFill>
              </a:rPr>
              <a:t>asignado</a:t>
            </a:r>
            <a:endParaRPr lang="en-US" sz="1500" dirty="0">
              <a:solidFill>
                <a:srgbClr val="FF0000"/>
              </a:solidFill>
            </a:endParaRPr>
          </a:p>
        </p:txBody>
      </p:sp>
      <p:sp>
        <p:nvSpPr>
          <p:cNvPr id="8" name="Content Placeholder 2"/>
          <p:cNvSpPr>
            <a:spLocks noGrp="1"/>
          </p:cNvSpPr>
          <p:nvPr>
            <p:ph idx="1"/>
          </p:nvPr>
        </p:nvSpPr>
        <p:spPr/>
        <p:txBody>
          <a:bodyPr/>
          <a:lstStyle/>
          <a:p>
            <a:pPr lvl="1" indent="-457200">
              <a:spcBef>
                <a:spcPts val="600"/>
              </a:spcBef>
            </a:pPr>
            <a:r>
              <a:rPr lang="en-US" altLang="en-US" sz="3000" dirty="0" err="1">
                <a:cs typeface="Times New Roman" pitchFamily="18" charset="0"/>
              </a:rPr>
              <a:t>Deficiencia</a:t>
            </a:r>
            <a:r>
              <a:rPr lang="en-US" altLang="en-US" sz="3000" dirty="0">
                <a:cs typeface="Times New Roman" pitchFamily="18" charset="0"/>
              </a:rPr>
              <a:t> de Vit D </a:t>
            </a:r>
            <a:r>
              <a:rPr lang="en-US" altLang="en-US" sz="3000" dirty="0" err="1">
                <a:cs typeface="Times New Roman" pitchFamily="18" charset="0"/>
              </a:rPr>
              <a:t>en</a:t>
            </a:r>
            <a:r>
              <a:rPr lang="en-US" altLang="en-US" sz="3000" dirty="0">
                <a:cs typeface="Times New Roman" pitchFamily="18" charset="0"/>
              </a:rPr>
              <a:t> </a:t>
            </a:r>
            <a:r>
              <a:rPr lang="en-US" altLang="en-US" sz="3000" dirty="0" err="1">
                <a:cs typeface="Times New Roman" pitchFamily="18" charset="0"/>
              </a:rPr>
              <a:t>niños</a:t>
            </a:r>
            <a:endParaRPr lang="en-US" altLang="en-US" sz="3000" dirty="0">
              <a:cs typeface="Times New Roman" pitchFamily="18" charset="0"/>
            </a:endParaRPr>
          </a:p>
          <a:p>
            <a:pPr lvl="1" indent="-457200">
              <a:spcBef>
                <a:spcPts val="600"/>
              </a:spcBef>
            </a:pPr>
            <a:r>
              <a:rPr lang="en-US" altLang="en-US" sz="3000" dirty="0" err="1">
                <a:cs typeface="Times New Roman" pitchFamily="18" charset="0"/>
              </a:rPr>
              <a:t>Pobre</a:t>
            </a:r>
            <a:r>
              <a:rPr lang="en-US" altLang="en-US" sz="3000" dirty="0">
                <a:cs typeface="Times New Roman" pitchFamily="18" charset="0"/>
              </a:rPr>
              <a:t> </a:t>
            </a:r>
            <a:r>
              <a:rPr lang="en-US" altLang="en-US" sz="3000" dirty="0" err="1">
                <a:cs typeface="Times New Roman" pitchFamily="18" charset="0"/>
              </a:rPr>
              <a:t>tejido</a:t>
            </a:r>
            <a:r>
              <a:rPr lang="en-US" altLang="en-US" sz="3000" dirty="0">
                <a:cs typeface="Times New Roman" pitchFamily="18" charset="0"/>
              </a:rPr>
              <a:t> </a:t>
            </a:r>
            <a:r>
              <a:rPr lang="en-US" altLang="en-US" sz="3000" dirty="0" err="1">
                <a:cs typeface="Times New Roman" pitchFamily="18" charset="0"/>
              </a:rPr>
              <a:t>ostoide</a:t>
            </a:r>
            <a:endParaRPr lang="en-US" altLang="en-US" sz="3000" dirty="0">
              <a:cs typeface="Times New Roman" pitchFamily="18" charset="0"/>
            </a:endParaRPr>
          </a:p>
          <a:p>
            <a:pPr lvl="1" indent="-457200">
              <a:spcBef>
                <a:spcPts val="600"/>
              </a:spcBef>
            </a:pPr>
            <a:r>
              <a:rPr lang="en-US" altLang="en-US" sz="3000" dirty="0" err="1">
                <a:cs typeface="Times New Roman" pitchFamily="18" charset="0"/>
              </a:rPr>
              <a:t>Piernas</a:t>
            </a:r>
            <a:r>
              <a:rPr lang="en-US" altLang="en-US" sz="3000" dirty="0">
                <a:cs typeface="Times New Roman" pitchFamily="18" charset="0"/>
              </a:rPr>
              <a:t> </a:t>
            </a:r>
            <a:r>
              <a:rPr lang="en-US" altLang="en-US" sz="3000" dirty="0" err="1">
                <a:cs typeface="Times New Roman" pitchFamily="18" charset="0"/>
              </a:rPr>
              <a:t>arqueadas</a:t>
            </a:r>
            <a:r>
              <a:rPr lang="en-US" altLang="en-US" sz="3000" dirty="0">
                <a:cs typeface="Times New Roman" pitchFamily="18" charset="0"/>
              </a:rPr>
              <a:t> </a:t>
            </a:r>
          </a:p>
          <a:p>
            <a:pPr lvl="1" indent="-457200">
              <a:spcBef>
                <a:spcPts val="600"/>
              </a:spcBef>
            </a:pPr>
            <a:r>
              <a:rPr lang="en-US" altLang="en-US" sz="3000" dirty="0" err="1">
                <a:cs typeface="Times New Roman" pitchFamily="18" charset="0"/>
              </a:rPr>
              <a:t>Hipocalcemia</a:t>
            </a:r>
            <a:r>
              <a:rPr lang="en-US" altLang="en-US" sz="3000" dirty="0">
                <a:cs typeface="Times New Roman" pitchFamily="18" charset="0"/>
              </a:rPr>
              <a:t>, </a:t>
            </a:r>
            <a:r>
              <a:rPr lang="en-US" altLang="en-US" sz="3000" dirty="0" err="1">
                <a:cs typeface="Times New Roman" pitchFamily="18" charset="0"/>
              </a:rPr>
              <a:t>tetano</a:t>
            </a:r>
            <a:endParaRPr lang="en-US" altLang="en-US" sz="3000" dirty="0">
              <a:cs typeface="Times New Roman" pitchFamily="18" charset="0"/>
            </a:endParaRPr>
          </a:p>
          <a:p>
            <a:pPr lvl="1" indent="-457200">
              <a:spcBef>
                <a:spcPts val="600"/>
              </a:spcBef>
            </a:pPr>
            <a:r>
              <a:rPr lang="en-US" altLang="en-US" sz="3000" dirty="0" err="1">
                <a:cs typeface="Times New Roman" pitchFamily="18" charset="0"/>
              </a:rPr>
              <a:t>Presente</a:t>
            </a:r>
            <a:r>
              <a:rPr lang="en-US" altLang="en-US" sz="3000" dirty="0">
                <a:cs typeface="Times New Roman" pitchFamily="18" charset="0"/>
              </a:rPr>
              <a:t> </a:t>
            </a:r>
            <a:r>
              <a:rPr lang="en-US" altLang="en-US" sz="3000" dirty="0" err="1">
                <a:cs typeface="Times New Roman" pitchFamily="18" charset="0"/>
              </a:rPr>
              <a:t>en</a:t>
            </a:r>
            <a:r>
              <a:rPr lang="en-US" altLang="en-US" sz="3000" dirty="0">
                <a:cs typeface="Times New Roman" pitchFamily="18" charset="0"/>
              </a:rPr>
              <a:t> </a:t>
            </a:r>
            <a:r>
              <a:rPr lang="en-US" altLang="en-US" sz="3000" dirty="0" err="1">
                <a:cs typeface="Times New Roman" pitchFamily="18" charset="0"/>
              </a:rPr>
              <a:t>paises</a:t>
            </a:r>
            <a:r>
              <a:rPr lang="en-US" altLang="en-US" sz="3000" dirty="0">
                <a:cs typeface="Times New Roman" pitchFamily="18" charset="0"/>
              </a:rPr>
              <a:t> </a:t>
            </a:r>
            <a:r>
              <a:rPr lang="en-US" altLang="en-US" sz="3000" dirty="0" err="1">
                <a:cs typeface="Times New Roman" pitchFamily="18" charset="0"/>
              </a:rPr>
              <a:t>desarrollados</a:t>
            </a:r>
            <a:endParaRPr lang="en-US" altLang="en-US" sz="3000" dirty="0">
              <a:cs typeface="Times New Roman" pitchFamily="18" charset="0"/>
            </a:endParaRPr>
          </a:p>
          <a:p>
            <a:pPr marL="0" lvl="1" indent="0">
              <a:spcBef>
                <a:spcPts val="600"/>
              </a:spcBef>
              <a:buNone/>
            </a:pPr>
            <a:endParaRPr lang="en-US" altLang="en-US" sz="3000" dirty="0">
              <a:cs typeface="Times New Roman" pitchFamily="18" charset="0"/>
            </a:endParaRPr>
          </a:p>
        </p:txBody>
      </p:sp>
    </p:spTree>
    <p:extLst>
      <p:ext uri="{BB962C8B-B14F-4D97-AF65-F5344CB8AC3E}">
        <p14:creationId xmlns:p14="http://schemas.microsoft.com/office/powerpoint/2010/main" val="1054837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7.6c </a:t>
            </a:r>
            <a:r>
              <a:rPr lang="en-US" dirty="0" err="1"/>
              <a:t>Calcitonina</a:t>
            </a:r>
            <a:endParaRPr lang="en-US" sz="1500" dirty="0"/>
          </a:p>
        </p:txBody>
      </p:sp>
      <p:sp>
        <p:nvSpPr>
          <p:cNvPr id="8" name="Content Placeholder 2"/>
          <p:cNvSpPr>
            <a:spLocks noGrp="1"/>
          </p:cNvSpPr>
          <p:nvPr>
            <p:ph idx="1"/>
          </p:nvPr>
        </p:nvSpPr>
        <p:spPr>
          <a:xfrm>
            <a:off x="457200" y="1295400"/>
            <a:ext cx="8321040" cy="5257800"/>
          </a:xfrm>
        </p:spPr>
        <p:txBody>
          <a:bodyPr/>
          <a:lstStyle/>
          <a:p>
            <a:pPr>
              <a:spcBef>
                <a:spcPts val="600"/>
              </a:spcBef>
              <a:spcAft>
                <a:spcPts val="0"/>
              </a:spcAft>
            </a:pPr>
            <a:r>
              <a:rPr lang="en-US" altLang="en-US" sz="2800" b="1" dirty="0" err="1">
                <a:cs typeface="Times New Roman" pitchFamily="18" charset="0"/>
              </a:rPr>
              <a:t>Calcitonina</a:t>
            </a:r>
            <a:endParaRPr lang="en-US" altLang="en-US" sz="2800" b="1" dirty="0">
              <a:cs typeface="Times New Roman" pitchFamily="18" charset="0"/>
            </a:endParaRPr>
          </a:p>
          <a:p>
            <a:pPr lvl="1">
              <a:spcBef>
                <a:spcPts val="600"/>
              </a:spcBef>
              <a:spcAft>
                <a:spcPts val="0"/>
              </a:spcAft>
            </a:pPr>
            <a:r>
              <a:rPr lang="en-US" altLang="en-US" sz="2400" dirty="0" err="1">
                <a:cs typeface="Times New Roman" pitchFamily="18" charset="0"/>
              </a:rPr>
              <a:t>Participa</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la </a:t>
            </a:r>
            <a:r>
              <a:rPr lang="en-US" altLang="en-US" sz="2400" dirty="0" err="1">
                <a:cs typeface="Times New Roman" pitchFamily="18" charset="0"/>
              </a:rPr>
              <a:t>regulacion</a:t>
            </a:r>
            <a:r>
              <a:rPr lang="en-US" altLang="en-US" sz="2400" dirty="0">
                <a:cs typeface="Times New Roman" pitchFamily="18" charset="0"/>
              </a:rPr>
              <a:t> de </a:t>
            </a:r>
            <a:r>
              <a:rPr lang="en-US" altLang="en-US" sz="2400" dirty="0" err="1">
                <a:cs typeface="Times New Roman" pitchFamily="18" charset="0"/>
              </a:rPr>
              <a:t>niveles</a:t>
            </a:r>
            <a:r>
              <a:rPr lang="en-US" altLang="en-US" sz="2400" dirty="0">
                <a:cs typeface="Times New Roman" pitchFamily="18" charset="0"/>
              </a:rPr>
              <a:t> de calcio </a:t>
            </a:r>
            <a:r>
              <a:rPr lang="en-US" altLang="en-US" sz="2400" dirty="0" err="1">
                <a:cs typeface="Times New Roman" pitchFamily="18" charset="0"/>
              </a:rPr>
              <a:t>en</a:t>
            </a:r>
            <a:r>
              <a:rPr lang="en-US" altLang="en-US" sz="2400" dirty="0">
                <a:cs typeface="Times New Roman" pitchFamily="18" charset="0"/>
              </a:rPr>
              <a:t> </a:t>
            </a:r>
            <a:r>
              <a:rPr lang="en-US" altLang="en-US" sz="2400" dirty="0" err="1">
                <a:cs typeface="Times New Roman" pitchFamily="18" charset="0"/>
              </a:rPr>
              <a:t>sangre</a:t>
            </a:r>
            <a:endParaRPr lang="en-US" altLang="en-US" sz="2400" dirty="0">
              <a:cs typeface="Times New Roman" pitchFamily="18" charset="0"/>
            </a:endParaRPr>
          </a:p>
          <a:p>
            <a:pPr lvl="1">
              <a:spcBef>
                <a:spcPts val="600"/>
              </a:spcBef>
              <a:spcAft>
                <a:spcPts val="0"/>
              </a:spcAft>
            </a:pPr>
            <a:r>
              <a:rPr lang="en-US" altLang="en-US" sz="2400" dirty="0" err="1">
                <a:cs typeface="Times New Roman" pitchFamily="18" charset="0"/>
              </a:rPr>
              <a:t>Menos</a:t>
            </a:r>
            <a:r>
              <a:rPr lang="en-US" altLang="en-US" sz="2400" dirty="0">
                <a:cs typeface="Times New Roman" pitchFamily="18" charset="0"/>
              </a:rPr>
              <a:t> </a:t>
            </a:r>
            <a:r>
              <a:rPr lang="en-US" altLang="en-US" sz="2400" dirty="0" err="1">
                <a:cs typeface="Times New Roman" pitchFamily="18" charset="0"/>
              </a:rPr>
              <a:t>importante</a:t>
            </a:r>
            <a:r>
              <a:rPr lang="en-US" altLang="en-US" sz="2400" dirty="0">
                <a:cs typeface="Times New Roman" pitchFamily="18" charset="0"/>
              </a:rPr>
              <a:t> que PTH y calcitriol</a:t>
            </a:r>
          </a:p>
          <a:p>
            <a:pPr lvl="1">
              <a:spcBef>
                <a:spcPts val="600"/>
              </a:spcBef>
              <a:spcAft>
                <a:spcPts val="0"/>
              </a:spcAft>
            </a:pPr>
            <a:r>
              <a:rPr lang="en-US" altLang="en-US" sz="2400" dirty="0" err="1">
                <a:cs typeface="Times New Roman" pitchFamily="18" charset="0"/>
              </a:rPr>
              <a:t>Liberada</a:t>
            </a:r>
            <a:r>
              <a:rPr lang="en-US" altLang="en-US" sz="2400" dirty="0">
                <a:cs typeface="Times New Roman" pitchFamily="18" charset="0"/>
              </a:rPr>
              <a:t> por la </a:t>
            </a:r>
            <a:r>
              <a:rPr lang="en-US" altLang="en-US" sz="2400" dirty="0" err="1">
                <a:cs typeface="Times New Roman" pitchFamily="18" charset="0"/>
              </a:rPr>
              <a:t>Tiroide</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a:t>
            </a:r>
            <a:r>
              <a:rPr lang="en-US" altLang="en-US" sz="2400" dirty="0" err="1">
                <a:cs typeface="Times New Roman" pitchFamily="18" charset="0"/>
              </a:rPr>
              <a:t>respuesta</a:t>
            </a:r>
            <a:r>
              <a:rPr lang="en-US" altLang="en-US" sz="2400" dirty="0">
                <a:cs typeface="Times New Roman" pitchFamily="18" charset="0"/>
              </a:rPr>
              <a:t> a </a:t>
            </a:r>
            <a:r>
              <a:rPr lang="en-US" altLang="en-US" sz="2400" dirty="0" err="1">
                <a:cs typeface="Times New Roman" pitchFamily="18" charset="0"/>
              </a:rPr>
              <a:t>Hipercalcemia</a:t>
            </a:r>
            <a:endParaRPr lang="en-US" altLang="en-US" sz="2400" dirty="0">
              <a:cs typeface="Times New Roman" pitchFamily="18" charset="0"/>
            </a:endParaRPr>
          </a:p>
          <a:p>
            <a:pPr lvl="1">
              <a:spcBef>
                <a:spcPts val="600"/>
              </a:spcBef>
              <a:spcAft>
                <a:spcPts val="0"/>
              </a:spcAft>
            </a:pPr>
            <a:r>
              <a:rPr lang="en-US" altLang="en-US" sz="2400" dirty="0" err="1">
                <a:cs typeface="Times New Roman" pitchFamily="18" charset="0"/>
              </a:rPr>
              <a:t>Inhibe</a:t>
            </a:r>
            <a:r>
              <a:rPr lang="en-US" altLang="en-US" sz="2400" dirty="0">
                <a:cs typeface="Times New Roman" pitchFamily="18" charset="0"/>
              </a:rPr>
              <a:t> </a:t>
            </a:r>
            <a:r>
              <a:rPr lang="en-US" altLang="en-US" sz="2400" dirty="0" err="1">
                <a:cs typeface="Times New Roman" pitchFamily="18" charset="0"/>
              </a:rPr>
              <a:t>actividad</a:t>
            </a:r>
            <a:r>
              <a:rPr lang="en-US" altLang="en-US" sz="2400" dirty="0">
                <a:cs typeface="Times New Roman" pitchFamily="18" charset="0"/>
              </a:rPr>
              <a:t> de </a:t>
            </a:r>
            <a:r>
              <a:rPr lang="en-US" altLang="en-US" sz="2400" dirty="0" err="1">
                <a:cs typeface="Times New Roman" pitchFamily="18" charset="0"/>
              </a:rPr>
              <a:t>osteoclastos</a:t>
            </a:r>
            <a:endParaRPr lang="en-US" altLang="en-US" sz="2400" dirty="0">
              <a:cs typeface="Times New Roman" pitchFamily="18" charset="0"/>
            </a:endParaRPr>
          </a:p>
          <a:p>
            <a:pPr lvl="1">
              <a:spcBef>
                <a:spcPts val="600"/>
              </a:spcBef>
              <a:spcAft>
                <a:spcPts val="0"/>
              </a:spcAft>
            </a:pPr>
            <a:r>
              <a:rPr lang="en-US" altLang="en-US" sz="2400" dirty="0" err="1">
                <a:cs typeface="Times New Roman" pitchFamily="18" charset="0"/>
              </a:rPr>
              <a:t>Estimula</a:t>
            </a:r>
            <a:r>
              <a:rPr lang="en-US" altLang="en-US" sz="2400" dirty="0">
                <a:cs typeface="Times New Roman" pitchFamily="18" charset="0"/>
              </a:rPr>
              <a:t> </a:t>
            </a:r>
            <a:r>
              <a:rPr lang="en-US" altLang="en-US" sz="2400" dirty="0" err="1">
                <a:cs typeface="Times New Roman" pitchFamily="18" charset="0"/>
              </a:rPr>
              <a:t>riñones</a:t>
            </a:r>
            <a:r>
              <a:rPr lang="en-US" altLang="en-US" sz="2400" dirty="0">
                <a:cs typeface="Times New Roman" pitchFamily="18" charset="0"/>
              </a:rPr>
              <a:t> a </a:t>
            </a:r>
            <a:r>
              <a:rPr lang="en-US" altLang="en-US" sz="2400" dirty="0" err="1">
                <a:cs typeface="Times New Roman" pitchFamily="18" charset="0"/>
              </a:rPr>
              <a:t>excretar</a:t>
            </a:r>
            <a:r>
              <a:rPr lang="en-US" altLang="en-US" sz="2400" dirty="0">
                <a:cs typeface="Times New Roman" pitchFamily="18" charset="0"/>
              </a:rPr>
              <a:t> mas Ca </a:t>
            </a:r>
            <a:r>
              <a:rPr lang="en-US" altLang="en-US" sz="2400" dirty="0" err="1">
                <a:cs typeface="Times New Roman" pitchFamily="18" charset="0"/>
              </a:rPr>
              <a:t>en</a:t>
            </a:r>
            <a:r>
              <a:rPr lang="en-US" altLang="en-US" sz="2400" dirty="0">
                <a:cs typeface="Times New Roman" pitchFamily="18" charset="0"/>
              </a:rPr>
              <a:t> la </a:t>
            </a:r>
            <a:r>
              <a:rPr lang="en-US" altLang="en-US" sz="2400" dirty="0" err="1">
                <a:cs typeface="Times New Roman" pitchFamily="18" charset="0"/>
              </a:rPr>
              <a:t>orina</a:t>
            </a:r>
            <a:r>
              <a:rPr lang="en-US" altLang="en-US" sz="2400" dirty="0">
                <a:cs typeface="Times New Roman" pitchFamily="18" charset="0"/>
              </a:rPr>
              <a:t> </a:t>
            </a:r>
            <a:endParaRPr lang="en-US" altLang="en-US" sz="2000" dirty="0">
              <a:cs typeface="Times New Roman" pitchFamily="18" charset="0"/>
            </a:endParaRPr>
          </a:p>
          <a:p>
            <a:pPr lvl="1">
              <a:spcBef>
                <a:spcPts val="600"/>
              </a:spcBef>
              <a:spcAft>
                <a:spcPts val="0"/>
              </a:spcAft>
            </a:pPr>
            <a:r>
              <a:rPr lang="en-US" altLang="en-US" sz="2400" dirty="0" err="1">
                <a:cs typeface="Times New Roman" pitchFamily="18" charset="0"/>
              </a:rPr>
              <a:t>Efectos</a:t>
            </a:r>
            <a:r>
              <a:rPr lang="en-US" altLang="en-US" sz="2400" dirty="0">
                <a:cs typeface="Times New Roman" pitchFamily="18" charset="0"/>
              </a:rPr>
              <a:t> </a:t>
            </a:r>
            <a:r>
              <a:rPr lang="en-US" altLang="en-US" sz="2400" dirty="0" err="1">
                <a:cs typeface="Times New Roman" pitchFamily="18" charset="0"/>
              </a:rPr>
              <a:t>mayores</a:t>
            </a:r>
            <a:r>
              <a:rPr lang="en-US" altLang="en-US" sz="2400" dirty="0">
                <a:cs typeface="Times New Roman" pitchFamily="18" charset="0"/>
              </a:rPr>
              <a:t> </a:t>
            </a:r>
            <a:r>
              <a:rPr lang="en-US" altLang="en-US" sz="2400" dirty="0" err="1">
                <a:cs typeface="Times New Roman" pitchFamily="18" charset="0"/>
              </a:rPr>
              <a:t>durante</a:t>
            </a:r>
            <a:r>
              <a:rPr lang="en-US" altLang="en-US" sz="2400" dirty="0">
                <a:cs typeface="Times New Roman" pitchFamily="18" charset="0"/>
              </a:rPr>
              <a:t> </a:t>
            </a:r>
            <a:r>
              <a:rPr lang="en-US" altLang="en-US" sz="2400" dirty="0" err="1">
                <a:cs typeface="Times New Roman" pitchFamily="18" charset="0"/>
              </a:rPr>
              <a:t>crecimiento</a:t>
            </a:r>
            <a:r>
              <a:rPr lang="en-US" altLang="en-US" sz="2400" dirty="0">
                <a:cs typeface="Times New Roman" pitchFamily="18" charset="0"/>
              </a:rPr>
              <a:t> de </a:t>
            </a:r>
            <a:r>
              <a:rPr lang="en-US" altLang="en-US" sz="2400" dirty="0" err="1">
                <a:cs typeface="Times New Roman" pitchFamily="18" charset="0"/>
              </a:rPr>
              <a:t>niños</a:t>
            </a:r>
            <a:r>
              <a:rPr lang="en-US" altLang="en-US" sz="2400" dirty="0">
                <a:cs typeface="Times New Roman" pitchFamily="18" charset="0"/>
              </a:rPr>
              <a:t> </a:t>
            </a:r>
            <a:r>
              <a:rPr lang="en-US" altLang="en-US" sz="2400" dirty="0" err="1">
                <a:cs typeface="Times New Roman" pitchFamily="18" charset="0"/>
              </a:rPr>
              <a:t>porque</a:t>
            </a:r>
            <a:r>
              <a:rPr lang="en-US" altLang="en-US" sz="2400" dirty="0">
                <a:cs typeface="Times New Roman" pitchFamily="18" charset="0"/>
              </a:rPr>
              <a:t> el rate de </a:t>
            </a:r>
            <a:r>
              <a:rPr lang="en-US" altLang="en-US" sz="2400" dirty="0" err="1">
                <a:cs typeface="Times New Roman" pitchFamily="18" charset="0"/>
              </a:rPr>
              <a:t>reciclaje</a:t>
            </a:r>
            <a:r>
              <a:rPr lang="en-US" altLang="en-US" sz="2400" dirty="0">
                <a:cs typeface="Times New Roman" pitchFamily="18" charset="0"/>
              </a:rPr>
              <a:t> </a:t>
            </a:r>
            <a:r>
              <a:rPr lang="en-US" altLang="en-US" sz="2400" dirty="0" err="1">
                <a:cs typeface="Times New Roman" pitchFamily="18" charset="0"/>
              </a:rPr>
              <a:t>óseo</a:t>
            </a:r>
            <a:r>
              <a:rPr lang="en-US" altLang="en-US" sz="2400" dirty="0">
                <a:cs typeface="Times New Roman" pitchFamily="18" charset="0"/>
              </a:rPr>
              <a:t> es mayor</a:t>
            </a:r>
            <a:endParaRPr lang="en-US" altLang="en-US" dirty="0">
              <a:cs typeface="Times New Roman" pitchFamily="18" charset="0"/>
            </a:endParaRPr>
          </a:p>
        </p:txBody>
      </p:sp>
    </p:spTree>
    <p:extLst>
      <p:ext uri="{BB962C8B-B14F-4D97-AF65-F5344CB8AC3E}">
        <p14:creationId xmlns:p14="http://schemas.microsoft.com/office/powerpoint/2010/main" val="20258503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7.6 Que </a:t>
            </a:r>
            <a:r>
              <a:rPr lang="en-US" dirty="0" err="1">
                <a:solidFill>
                  <a:srgbClr val="B60000"/>
                </a:solidFill>
              </a:rPr>
              <a:t>sabemos</a:t>
            </a:r>
            <a:r>
              <a:rPr lang="en-US" dirty="0">
                <a:solidFill>
                  <a:srgbClr val="B60000"/>
                </a:solidFill>
              </a:rPr>
              <a:t>?</a:t>
            </a:r>
            <a:endParaRPr lang="en-US" sz="3000" b="0" dirty="0">
              <a:solidFill>
                <a:srgbClr val="B60000"/>
              </a:solidFill>
            </a:endParaRPr>
          </a:p>
        </p:txBody>
      </p:sp>
      <p:sp>
        <p:nvSpPr>
          <p:cNvPr id="8" name="Content Placeholder 2"/>
          <p:cNvSpPr>
            <a:spLocks noGrp="1"/>
          </p:cNvSpPr>
          <p:nvPr>
            <p:ph idx="1"/>
          </p:nvPr>
        </p:nvSpPr>
        <p:spPr/>
        <p:txBody>
          <a:bodyPr/>
          <a:lstStyle/>
          <a:p>
            <a:r>
              <a:rPr lang="en-US" altLang="en-US" sz="2800" dirty="0" err="1">
                <a:solidFill>
                  <a:srgbClr val="000000"/>
                </a:solidFill>
                <a:cs typeface="Times New Roman" pitchFamily="18" charset="0"/>
              </a:rPr>
              <a:t>Organos</a:t>
            </a:r>
            <a:r>
              <a:rPr lang="en-US" altLang="en-US" sz="2800" dirty="0">
                <a:solidFill>
                  <a:srgbClr val="000000"/>
                </a:solidFill>
                <a:cs typeface="Times New Roman" pitchFamily="18" charset="0"/>
              </a:rPr>
              <a:t> </a:t>
            </a:r>
            <a:r>
              <a:rPr lang="en-US" altLang="en-US" sz="2800" dirty="0" err="1">
                <a:solidFill>
                  <a:srgbClr val="000000"/>
                </a:solidFill>
                <a:cs typeface="Times New Roman" pitchFamily="18" charset="0"/>
              </a:rPr>
              <a:t>involucrados</a:t>
            </a:r>
            <a:r>
              <a:rPr lang="en-US" altLang="en-US" sz="2800" dirty="0">
                <a:solidFill>
                  <a:srgbClr val="000000"/>
                </a:solidFill>
                <a:cs typeface="Times New Roman" pitchFamily="18" charset="0"/>
              </a:rPr>
              <a:t> </a:t>
            </a:r>
            <a:r>
              <a:rPr lang="en-US" altLang="en-US" sz="2800" dirty="0" err="1">
                <a:solidFill>
                  <a:srgbClr val="000000"/>
                </a:solidFill>
                <a:cs typeface="Times New Roman" pitchFamily="18" charset="0"/>
              </a:rPr>
              <a:t>en</a:t>
            </a:r>
            <a:r>
              <a:rPr lang="en-US" altLang="en-US" sz="2800" dirty="0">
                <a:solidFill>
                  <a:srgbClr val="000000"/>
                </a:solidFill>
                <a:cs typeface="Times New Roman" pitchFamily="18" charset="0"/>
              </a:rPr>
              <a:t> la </a:t>
            </a:r>
            <a:r>
              <a:rPr lang="en-US" altLang="en-US" sz="2800" dirty="0" err="1">
                <a:solidFill>
                  <a:srgbClr val="000000"/>
                </a:solidFill>
                <a:cs typeface="Times New Roman" pitchFamily="18" charset="0"/>
              </a:rPr>
              <a:t>activacion</a:t>
            </a:r>
            <a:r>
              <a:rPr lang="en-US" altLang="en-US" sz="2800" dirty="0">
                <a:solidFill>
                  <a:srgbClr val="000000"/>
                </a:solidFill>
                <a:cs typeface="Times New Roman" pitchFamily="18" charset="0"/>
              </a:rPr>
              <a:t> de Vit D3 a Calcitriol? </a:t>
            </a:r>
            <a:br>
              <a:rPr lang="en-US" altLang="en-US" sz="2800" dirty="0">
                <a:solidFill>
                  <a:srgbClr val="000000"/>
                </a:solidFill>
                <a:cs typeface="Times New Roman" pitchFamily="18" charset="0"/>
              </a:rPr>
            </a:br>
            <a:r>
              <a:rPr lang="en-US" altLang="en-US" sz="2800" dirty="0">
                <a:solidFill>
                  <a:srgbClr val="000000"/>
                </a:solidFill>
                <a:cs typeface="Times New Roman" pitchFamily="18" charset="0"/>
              </a:rPr>
              <a:t>a. </a:t>
            </a:r>
            <a:r>
              <a:rPr lang="en-US" altLang="en-US" sz="2800" dirty="0" err="1">
                <a:solidFill>
                  <a:srgbClr val="000000"/>
                </a:solidFill>
                <a:cs typeface="Times New Roman" pitchFamily="18" charset="0"/>
              </a:rPr>
              <a:t>Estomago</a:t>
            </a:r>
            <a:r>
              <a:rPr lang="en-US" altLang="en-US" sz="2800" dirty="0">
                <a:solidFill>
                  <a:srgbClr val="000000"/>
                </a:solidFill>
                <a:cs typeface="Times New Roman" pitchFamily="18" charset="0"/>
              </a:rPr>
              <a:t>					c. </a:t>
            </a:r>
            <a:r>
              <a:rPr lang="en-US" altLang="en-US" sz="2800" dirty="0" err="1">
                <a:solidFill>
                  <a:srgbClr val="000000"/>
                </a:solidFill>
                <a:cs typeface="Times New Roman" pitchFamily="18" charset="0"/>
              </a:rPr>
              <a:t>riñón</a:t>
            </a:r>
            <a:br>
              <a:rPr lang="en-US" altLang="en-US" sz="2800" dirty="0">
                <a:solidFill>
                  <a:srgbClr val="000000"/>
                </a:solidFill>
                <a:cs typeface="Times New Roman" pitchFamily="18" charset="0"/>
              </a:rPr>
            </a:br>
            <a:r>
              <a:rPr lang="en-US" altLang="en-US" sz="2800" dirty="0">
                <a:solidFill>
                  <a:srgbClr val="000000"/>
                </a:solidFill>
                <a:cs typeface="Times New Roman" pitchFamily="18" charset="0"/>
              </a:rPr>
              <a:t>b. </a:t>
            </a:r>
            <a:r>
              <a:rPr lang="en-US" altLang="en-US" sz="2800" dirty="0" err="1">
                <a:solidFill>
                  <a:srgbClr val="000000"/>
                </a:solidFill>
                <a:cs typeface="Times New Roman" pitchFamily="18" charset="0"/>
              </a:rPr>
              <a:t>Higado</a:t>
            </a:r>
            <a:r>
              <a:rPr lang="en-US" altLang="en-US" sz="2800" dirty="0">
                <a:solidFill>
                  <a:srgbClr val="000000"/>
                </a:solidFill>
                <a:cs typeface="Times New Roman" pitchFamily="18" charset="0"/>
              </a:rPr>
              <a:t>						d. </a:t>
            </a:r>
            <a:r>
              <a:rPr lang="en-US" altLang="en-US" sz="2800" dirty="0" err="1">
                <a:solidFill>
                  <a:srgbClr val="000000"/>
                </a:solidFill>
                <a:cs typeface="Times New Roman" pitchFamily="18" charset="0"/>
              </a:rPr>
              <a:t>tiroides</a:t>
            </a:r>
            <a:r>
              <a:rPr lang="en-US" altLang="en-US" sz="2800" dirty="0">
                <a:solidFill>
                  <a:srgbClr val="000000"/>
                </a:solidFill>
                <a:cs typeface="Times New Roman" pitchFamily="18" charset="0"/>
              </a:rPr>
              <a:t>		</a:t>
            </a:r>
          </a:p>
          <a:p>
            <a:endParaRPr lang="en-US" altLang="en-US" sz="2800" dirty="0">
              <a:cs typeface="Times New Roman" pitchFamily="18" charset="0"/>
            </a:endParaRPr>
          </a:p>
          <a:p>
            <a:r>
              <a:rPr lang="en-US" altLang="en-US" sz="2800" dirty="0" err="1">
                <a:cs typeface="Times New Roman" pitchFamily="18" charset="0"/>
              </a:rPr>
              <a:t>Cuales</a:t>
            </a:r>
            <a:r>
              <a:rPr lang="en-US" altLang="en-US" sz="2800" dirty="0">
                <a:cs typeface="Times New Roman" pitchFamily="18" charset="0"/>
              </a:rPr>
              <a:t> son los </a:t>
            </a:r>
            <a:r>
              <a:rPr lang="en-US" altLang="en-US" sz="2800" dirty="0" err="1">
                <a:cs typeface="Times New Roman" pitchFamily="18" charset="0"/>
              </a:rPr>
              <a:t>organos</a:t>
            </a:r>
            <a:r>
              <a:rPr lang="en-US" altLang="en-US" sz="2800" dirty="0">
                <a:cs typeface="Times New Roman" pitchFamily="18" charset="0"/>
              </a:rPr>
              <a:t> </a:t>
            </a:r>
            <a:r>
              <a:rPr lang="en-US" altLang="en-US" sz="2800" dirty="0" err="1">
                <a:cs typeface="Times New Roman" pitchFamily="18" charset="0"/>
              </a:rPr>
              <a:t>blancos</a:t>
            </a:r>
            <a:r>
              <a:rPr lang="en-US" altLang="en-US" sz="2800" dirty="0">
                <a:cs typeface="Times New Roman" pitchFamily="18" charset="0"/>
              </a:rPr>
              <a:t> de:?</a:t>
            </a:r>
            <a:br>
              <a:rPr lang="en-US" altLang="en-US" sz="2800" dirty="0">
                <a:cs typeface="Times New Roman" pitchFamily="18" charset="0"/>
              </a:rPr>
            </a:br>
            <a:r>
              <a:rPr lang="en-US" altLang="en-US" sz="2800" dirty="0">
                <a:cs typeface="Times New Roman" pitchFamily="18" charset="0"/>
              </a:rPr>
              <a:t>A) PTH</a:t>
            </a:r>
          </a:p>
          <a:p>
            <a:r>
              <a:rPr lang="en-US" altLang="en-US" sz="2800" dirty="0">
                <a:cs typeface="Times New Roman" pitchFamily="18" charset="0"/>
              </a:rPr>
              <a:t>B) </a:t>
            </a:r>
            <a:r>
              <a:rPr lang="en-US" altLang="en-US" sz="2800" dirty="0" err="1">
                <a:cs typeface="Times New Roman" pitchFamily="18" charset="0"/>
              </a:rPr>
              <a:t>Calcitonina</a:t>
            </a:r>
            <a:endParaRPr lang="en-US" altLang="en-US" sz="2800" dirty="0">
              <a:cs typeface="Times New Roman" pitchFamily="18" charset="0"/>
            </a:endParaRPr>
          </a:p>
          <a:p>
            <a:r>
              <a:rPr lang="en-US" altLang="en-US" sz="2800" dirty="0">
                <a:cs typeface="Times New Roman" pitchFamily="18" charset="0"/>
              </a:rPr>
              <a:t>C) Calcitriol</a:t>
            </a:r>
          </a:p>
        </p:txBody>
      </p:sp>
    </p:spTree>
    <p:extLst>
      <p:ext uri="{BB962C8B-B14F-4D97-AF65-F5344CB8AC3E}">
        <p14:creationId xmlns:p14="http://schemas.microsoft.com/office/powerpoint/2010/main" val="2004300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Desde</a:t>
            </a:r>
            <a:r>
              <a:rPr lang="en-US" dirty="0"/>
              <a:t> el </a:t>
            </a:r>
            <a:r>
              <a:rPr lang="en-US" dirty="0" err="1"/>
              <a:t>lado</a:t>
            </a:r>
            <a:r>
              <a:rPr lang="en-US" dirty="0"/>
              <a:t> </a:t>
            </a:r>
            <a:r>
              <a:rPr lang="en-US" dirty="0" err="1"/>
              <a:t>clínico</a:t>
            </a:r>
            <a:r>
              <a:rPr lang="en-US" dirty="0"/>
              <a:t> : Osteoporosis</a:t>
            </a:r>
            <a:endParaRPr lang="en-US" sz="1500" dirty="0"/>
          </a:p>
        </p:txBody>
      </p:sp>
      <p:sp>
        <p:nvSpPr>
          <p:cNvPr id="8" name="Content Placeholder 2"/>
          <p:cNvSpPr>
            <a:spLocks noGrp="1"/>
          </p:cNvSpPr>
          <p:nvPr>
            <p:ph idx="1"/>
          </p:nvPr>
        </p:nvSpPr>
        <p:spPr/>
        <p:txBody>
          <a:bodyPr/>
          <a:lstStyle/>
          <a:p>
            <a:pPr marL="114300" lvl="1" indent="0">
              <a:spcBef>
                <a:spcPts val="600"/>
              </a:spcBef>
              <a:spcAft>
                <a:spcPts val="0"/>
              </a:spcAft>
              <a:buNone/>
            </a:pPr>
            <a:r>
              <a:rPr lang="en-US" altLang="en-US" dirty="0" err="1">
                <a:cs typeface="Times New Roman" pitchFamily="18" charset="0"/>
              </a:rPr>
              <a:t>Disminución</a:t>
            </a:r>
            <a:r>
              <a:rPr lang="en-US" altLang="en-US" dirty="0">
                <a:cs typeface="Times New Roman" pitchFamily="18" charset="0"/>
              </a:rPr>
              <a:t> de masa </a:t>
            </a:r>
            <a:r>
              <a:rPr lang="en-US" altLang="en-US" dirty="0" err="1">
                <a:cs typeface="Times New Roman" pitchFamily="18" charset="0"/>
              </a:rPr>
              <a:t>ósea</a:t>
            </a:r>
            <a:r>
              <a:rPr lang="en-US" altLang="en-US" dirty="0">
                <a:cs typeface="Times New Roman" pitchFamily="18" charset="0"/>
              </a:rPr>
              <a:t>, </a:t>
            </a:r>
          </a:p>
          <a:p>
            <a:pPr marL="114300" lvl="1" indent="0">
              <a:spcBef>
                <a:spcPts val="600"/>
              </a:spcBef>
              <a:spcAft>
                <a:spcPts val="0"/>
              </a:spcAft>
              <a:buNone/>
            </a:pPr>
            <a:r>
              <a:rPr lang="en-US" altLang="en-US" dirty="0" err="1">
                <a:cs typeface="Times New Roman" pitchFamily="18" charset="0"/>
              </a:rPr>
              <a:t>Huesos</a:t>
            </a:r>
            <a:r>
              <a:rPr lang="en-US" altLang="en-US" dirty="0">
                <a:cs typeface="Times New Roman" pitchFamily="18" charset="0"/>
              </a:rPr>
              <a:t> </a:t>
            </a:r>
            <a:r>
              <a:rPr lang="en-US" altLang="en-US" dirty="0" err="1">
                <a:cs typeface="Times New Roman" pitchFamily="18" charset="0"/>
              </a:rPr>
              <a:t>debilitados</a:t>
            </a:r>
            <a:r>
              <a:rPr lang="en-US" altLang="en-US" dirty="0">
                <a:cs typeface="Times New Roman" pitchFamily="18" charset="0"/>
              </a:rPr>
              <a:t> ,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riesdgo</a:t>
            </a:r>
            <a:r>
              <a:rPr lang="en-US" altLang="en-US" dirty="0">
                <a:cs typeface="Times New Roman" pitchFamily="18" charset="0"/>
              </a:rPr>
              <a:t> de </a:t>
            </a:r>
            <a:r>
              <a:rPr lang="en-US" altLang="en-US" dirty="0" err="1">
                <a:cs typeface="Times New Roman" pitchFamily="18" charset="0"/>
              </a:rPr>
              <a:t>fractura</a:t>
            </a:r>
            <a:endParaRPr lang="en-US" altLang="en-US" dirty="0">
              <a:cs typeface="Times New Roman" pitchFamily="18" charset="0"/>
            </a:endParaRPr>
          </a:p>
          <a:p>
            <a:pPr marL="114300" lvl="1" indent="0">
              <a:spcBef>
                <a:spcPts val="600"/>
              </a:spcBef>
              <a:spcAft>
                <a:spcPts val="0"/>
              </a:spcAft>
              <a:buNone/>
            </a:pPr>
            <a:r>
              <a:rPr lang="en-US" altLang="en-US" dirty="0" err="1">
                <a:cs typeface="Times New Roman" pitchFamily="18" charset="0"/>
              </a:rPr>
              <a:t>Asociado</a:t>
            </a:r>
            <a:r>
              <a:rPr lang="en-US" altLang="en-US" dirty="0">
                <a:cs typeface="Times New Roman" pitchFamily="18" charset="0"/>
              </a:rPr>
              <a:t> a : </a:t>
            </a:r>
            <a:r>
              <a:rPr lang="en-US" altLang="en-US" dirty="0" err="1">
                <a:cs typeface="Times New Roman" pitchFamily="18" charset="0"/>
              </a:rPr>
              <a:t>Edad</a:t>
            </a:r>
            <a:r>
              <a:rPr lang="en-US" altLang="en-US" dirty="0">
                <a:cs typeface="Times New Roman" pitchFamily="18" charset="0"/>
              </a:rPr>
              <a:t> / </a:t>
            </a:r>
            <a:r>
              <a:rPr lang="en-US" altLang="en-US" dirty="0" err="1">
                <a:cs typeface="Times New Roman" pitchFamily="18" charset="0"/>
              </a:rPr>
              <a:t>menopausia</a:t>
            </a:r>
            <a:r>
              <a:rPr lang="en-US" altLang="en-US" dirty="0">
                <a:cs typeface="Times New Roman" pitchFamily="18" charset="0"/>
              </a:rPr>
              <a:t>/ </a:t>
            </a:r>
            <a:r>
              <a:rPr lang="en-US" altLang="en-US" dirty="0" err="1">
                <a:cs typeface="Times New Roman" pitchFamily="18" charset="0"/>
              </a:rPr>
              <a:t>fumar</a:t>
            </a:r>
            <a:r>
              <a:rPr lang="en-US" altLang="en-US" dirty="0">
                <a:cs typeface="Times New Roman" pitchFamily="18" charset="0"/>
              </a:rPr>
              <a:t> / </a:t>
            </a:r>
            <a:r>
              <a:rPr lang="en-US" altLang="en-US" dirty="0" err="1">
                <a:cs typeface="Times New Roman" pitchFamily="18" charset="0"/>
              </a:rPr>
              <a:t>raza</a:t>
            </a:r>
            <a:r>
              <a:rPr lang="en-US" altLang="en-US" dirty="0">
                <a:cs typeface="Times New Roman" pitchFamily="18" charset="0"/>
              </a:rPr>
              <a:t> </a:t>
            </a:r>
            <a:r>
              <a:rPr lang="en-US" altLang="en-US" dirty="0" err="1">
                <a:cs typeface="Times New Roman" pitchFamily="18" charset="0"/>
              </a:rPr>
              <a:t>blanca</a:t>
            </a:r>
            <a:endParaRPr lang="en-US" altLang="en-US" dirty="0">
              <a:cs typeface="Times New Roman" pitchFamily="18" charset="0"/>
            </a:endParaRPr>
          </a:p>
          <a:p>
            <a:pPr marL="114300" lvl="1" indent="0">
              <a:spcBef>
                <a:spcPts val="600"/>
              </a:spcBef>
              <a:spcAft>
                <a:spcPts val="0"/>
              </a:spcAft>
              <a:buNone/>
            </a:pPr>
            <a:r>
              <a:rPr lang="en-US" altLang="en-US" dirty="0" err="1">
                <a:cs typeface="Times New Roman" pitchFamily="18" charset="0"/>
              </a:rPr>
              <a:t>Riesgo</a:t>
            </a:r>
            <a:r>
              <a:rPr lang="en-US" altLang="en-US" dirty="0">
                <a:cs typeface="Times New Roman" pitchFamily="18" charset="0"/>
              </a:rPr>
              <a:t> mayor: </a:t>
            </a:r>
            <a:r>
              <a:rPr lang="en-US" altLang="en-US" dirty="0" err="1">
                <a:cs typeface="Times New Roman" pitchFamily="18" charset="0"/>
              </a:rPr>
              <a:t>mujer</a:t>
            </a:r>
            <a:r>
              <a:rPr lang="en-US" altLang="en-US" dirty="0">
                <a:cs typeface="Times New Roman" pitchFamily="18" charset="0"/>
              </a:rPr>
              <a:t> </a:t>
            </a:r>
            <a:r>
              <a:rPr lang="en-US" altLang="en-US" dirty="0" err="1">
                <a:cs typeface="Times New Roman" pitchFamily="18" charset="0"/>
              </a:rPr>
              <a:t>postmenopausica</a:t>
            </a:r>
            <a:endParaRPr lang="en-US" altLang="en-US" dirty="0">
              <a:cs typeface="Times New Roman" pitchFamily="18" charset="0"/>
            </a:endParaRPr>
          </a:p>
          <a:p>
            <a:pPr marL="114300" lvl="1" indent="0">
              <a:spcBef>
                <a:spcPts val="600"/>
              </a:spcBef>
              <a:spcAft>
                <a:spcPts val="0"/>
              </a:spcAft>
              <a:buNone/>
            </a:pPr>
            <a:r>
              <a:rPr lang="en-US" altLang="en-US" dirty="0" err="1">
                <a:cs typeface="Times New Roman" pitchFamily="18" charset="0"/>
              </a:rPr>
              <a:t>Riesgos</a:t>
            </a:r>
            <a:r>
              <a:rPr lang="en-US" altLang="en-US" dirty="0">
                <a:cs typeface="Times New Roman" pitchFamily="18" charset="0"/>
              </a:rPr>
              <a:t> de </a:t>
            </a:r>
            <a:r>
              <a:rPr lang="en-US" altLang="en-US" dirty="0" err="1">
                <a:cs typeface="Times New Roman" pitchFamily="18" charset="0"/>
              </a:rPr>
              <a:t>fracturas</a:t>
            </a:r>
            <a:r>
              <a:rPr lang="en-US" altLang="en-US" dirty="0">
                <a:cs typeface="Times New Roman" pitchFamily="18" charset="0"/>
              </a:rPr>
              <a:t>: </a:t>
            </a:r>
            <a:r>
              <a:rPr lang="en-US" altLang="en-US" dirty="0" err="1">
                <a:cs typeface="Times New Roman" pitchFamily="18" charset="0"/>
              </a:rPr>
              <a:t>muñeca</a:t>
            </a:r>
            <a:r>
              <a:rPr lang="en-US" altLang="en-US" dirty="0">
                <a:cs typeface="Times New Roman" pitchFamily="18" charset="0"/>
              </a:rPr>
              <a:t>, </a:t>
            </a:r>
            <a:r>
              <a:rPr lang="en-US" altLang="en-US" dirty="0" err="1">
                <a:cs typeface="Times New Roman" pitchFamily="18" charset="0"/>
              </a:rPr>
              <a:t>cadera</a:t>
            </a:r>
            <a:r>
              <a:rPr lang="en-US" altLang="en-US" dirty="0">
                <a:cs typeface="Times New Roman" pitchFamily="18" charset="0"/>
              </a:rPr>
              <a:t>, </a:t>
            </a:r>
            <a:r>
              <a:rPr lang="en-US" altLang="en-US" dirty="0" err="1">
                <a:cs typeface="Times New Roman" pitchFamily="18" charset="0"/>
              </a:rPr>
              <a:t>columna</a:t>
            </a:r>
            <a:r>
              <a:rPr lang="en-US" altLang="en-US" dirty="0">
                <a:cs typeface="Times New Roman" pitchFamily="18" charset="0"/>
              </a:rPr>
              <a:t> </a:t>
            </a:r>
          </a:p>
          <a:p>
            <a:pPr marL="457200" lvl="2" indent="-347472">
              <a:spcBef>
                <a:spcPts val="600"/>
              </a:spcBef>
              <a:spcAft>
                <a:spcPts val="0"/>
              </a:spcAft>
              <a:buClr>
                <a:srgbClr val="B60000"/>
              </a:buClr>
            </a:pPr>
            <a:r>
              <a:rPr lang="en-US" altLang="en-US" sz="2800" dirty="0">
                <a:cs typeface="Times New Roman" pitchFamily="18" charset="0"/>
              </a:rPr>
              <a:t>Especially at wrist, hip, vertebral column</a:t>
            </a:r>
          </a:p>
          <a:p>
            <a:pPr marL="114300" lvl="1" indent="0">
              <a:spcBef>
                <a:spcPts val="600"/>
              </a:spcBef>
              <a:spcAft>
                <a:spcPts val="0"/>
              </a:spcAft>
              <a:buNone/>
            </a:pPr>
            <a:r>
              <a:rPr lang="en-US" altLang="en-US" dirty="0" err="1">
                <a:cs typeface="Times New Roman" pitchFamily="18" charset="0"/>
              </a:rPr>
              <a:t>Mejor</a:t>
            </a:r>
            <a:r>
              <a:rPr lang="en-US" altLang="en-US" dirty="0">
                <a:cs typeface="Times New Roman" pitchFamily="18" charset="0"/>
              </a:rPr>
              <a:t> </a:t>
            </a:r>
            <a:r>
              <a:rPr lang="en-US" altLang="en-US" dirty="0" err="1">
                <a:cs typeface="Times New Roman" pitchFamily="18" charset="0"/>
              </a:rPr>
              <a:t>tratamiento</a:t>
            </a:r>
            <a:r>
              <a:rPr lang="en-US" altLang="en-US" dirty="0">
                <a:cs typeface="Times New Roman" pitchFamily="18" charset="0"/>
              </a:rPr>
              <a:t>: </a:t>
            </a:r>
            <a:r>
              <a:rPr lang="en-US" altLang="en-US" dirty="0" err="1">
                <a:cs typeface="Times New Roman" pitchFamily="18" charset="0"/>
              </a:rPr>
              <a:t>prevención</a:t>
            </a:r>
            <a:r>
              <a:rPr lang="en-US" altLang="en-US" dirty="0">
                <a:cs typeface="Times New Roman" pitchFamily="18" charset="0"/>
              </a:rPr>
              <a:t> y </a:t>
            </a:r>
            <a:r>
              <a:rPr lang="en-US" altLang="en-US" dirty="0" err="1">
                <a:cs typeface="Times New Roman" pitchFamily="18" charset="0"/>
              </a:rPr>
              <a:t>jestilo</a:t>
            </a:r>
            <a:r>
              <a:rPr lang="en-US" altLang="en-US" dirty="0">
                <a:cs typeface="Times New Roman" pitchFamily="18" charset="0"/>
              </a:rPr>
              <a:t> de </a:t>
            </a:r>
            <a:r>
              <a:rPr lang="en-US" altLang="en-US" dirty="0" err="1">
                <a:cs typeface="Times New Roman" pitchFamily="18" charset="0"/>
              </a:rPr>
              <a:t>vida</a:t>
            </a:r>
            <a:endParaRPr lang="en-US" altLang="en-US" dirty="0">
              <a:cs typeface="Times New Roman" pitchFamily="18" charset="0"/>
            </a:endParaRPr>
          </a:p>
          <a:p>
            <a:pPr marL="114300" lvl="1" indent="0">
              <a:spcBef>
                <a:spcPts val="600"/>
              </a:spcBef>
              <a:spcAft>
                <a:spcPts val="0"/>
              </a:spcAft>
              <a:buNone/>
            </a:pPr>
            <a:r>
              <a:rPr lang="en-US" altLang="en-US" dirty="0">
                <a:cs typeface="Times New Roman" pitchFamily="18" charset="0"/>
              </a:rPr>
              <a:t>	- </a:t>
            </a:r>
            <a:r>
              <a:rPr lang="en-US" altLang="en-US" dirty="0" err="1">
                <a:cs typeface="Times New Roman" pitchFamily="18" charset="0"/>
              </a:rPr>
              <a:t>dieta</a:t>
            </a:r>
            <a:r>
              <a:rPr lang="en-US" altLang="en-US" dirty="0">
                <a:cs typeface="Times New Roman" pitchFamily="18" charset="0"/>
              </a:rPr>
              <a:t> y </a:t>
            </a:r>
            <a:r>
              <a:rPr lang="en-US" altLang="en-US" dirty="0" err="1">
                <a:cs typeface="Times New Roman" pitchFamily="18" charset="0"/>
              </a:rPr>
              <a:t>actividad</a:t>
            </a:r>
            <a:r>
              <a:rPr lang="en-US" altLang="en-US" dirty="0">
                <a:cs typeface="Times New Roman" pitchFamily="18" charset="0"/>
              </a:rPr>
              <a:t> </a:t>
            </a:r>
            <a:r>
              <a:rPr lang="en-US" altLang="en-US" dirty="0" err="1">
                <a:cs typeface="Times New Roman" pitchFamily="18" charset="0"/>
              </a:rPr>
              <a:t>fisica</a:t>
            </a:r>
            <a:r>
              <a:rPr lang="en-US" altLang="en-US" dirty="0">
                <a:cs typeface="Times New Roman" pitchFamily="18" charset="0"/>
              </a:rPr>
              <a:t> </a:t>
            </a:r>
            <a:r>
              <a:rPr lang="en-US" altLang="en-US" dirty="0" err="1">
                <a:cs typeface="Times New Roman" pitchFamily="18" charset="0"/>
              </a:rPr>
              <a:t>cuando</a:t>
            </a:r>
            <a:r>
              <a:rPr lang="en-US" altLang="en-US" dirty="0">
                <a:cs typeface="Times New Roman" pitchFamily="18" charset="0"/>
              </a:rPr>
              <a:t> </a:t>
            </a:r>
            <a:r>
              <a:rPr lang="en-US" altLang="en-US" dirty="0" err="1">
                <a:cs typeface="Times New Roman" pitchFamily="18" charset="0"/>
              </a:rPr>
              <a:t>adultos</a:t>
            </a:r>
            <a:r>
              <a:rPr lang="en-US" altLang="en-US" dirty="0">
                <a:cs typeface="Times New Roman" pitchFamily="18" charset="0"/>
              </a:rPr>
              <a:t> </a:t>
            </a:r>
            <a:r>
              <a:rPr lang="en-US" altLang="en-US" dirty="0" err="1">
                <a:cs typeface="Times New Roman" pitchFamily="18" charset="0"/>
              </a:rPr>
              <a:t>jovenes</a:t>
            </a:r>
            <a:r>
              <a:rPr lang="en-US" altLang="en-US" dirty="0">
                <a:cs typeface="Times New Roman" pitchFamily="18" charset="0"/>
              </a:rPr>
              <a:t> ]</a:t>
            </a:r>
          </a:p>
        </p:txBody>
      </p:sp>
    </p:spTree>
    <p:extLst>
      <p:ext uri="{BB962C8B-B14F-4D97-AF65-F5344CB8AC3E}">
        <p14:creationId xmlns:p14="http://schemas.microsoft.com/office/powerpoint/2010/main" val="19186079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7.8 Fracturas</a:t>
            </a:r>
            <a:r>
              <a:rPr lang="en-US" sz="1500" dirty="0"/>
              <a:t>1</a:t>
            </a:r>
          </a:p>
        </p:txBody>
      </p:sp>
      <p:sp>
        <p:nvSpPr>
          <p:cNvPr id="8" name="Content Placeholder 2"/>
          <p:cNvSpPr>
            <a:spLocks noGrp="1"/>
          </p:cNvSpPr>
          <p:nvPr>
            <p:ph idx="1"/>
          </p:nvPr>
        </p:nvSpPr>
        <p:spPr/>
        <p:txBody>
          <a:bodyPr/>
          <a:lstStyle/>
          <a:p>
            <a:pPr>
              <a:spcBef>
                <a:spcPts val="600"/>
              </a:spcBef>
              <a:spcAft>
                <a:spcPts val="300"/>
              </a:spcAft>
              <a:defRPr/>
            </a:pPr>
            <a:r>
              <a:rPr lang="en-US" b="1" dirty="0" err="1">
                <a:cs typeface="Times New Roman" pitchFamily="18" charset="0"/>
              </a:rPr>
              <a:t>Fracturas</a:t>
            </a:r>
            <a:r>
              <a:rPr lang="en-US" dirty="0">
                <a:cs typeface="Times New Roman" pitchFamily="18" charset="0"/>
              </a:rPr>
              <a:t> – se </a:t>
            </a:r>
            <a:r>
              <a:rPr lang="en-US" dirty="0" err="1">
                <a:cs typeface="Times New Roman" pitchFamily="18" charset="0"/>
              </a:rPr>
              <a:t>rompe</a:t>
            </a:r>
            <a:r>
              <a:rPr lang="en-US" dirty="0">
                <a:cs typeface="Times New Roman" pitchFamily="18" charset="0"/>
              </a:rPr>
              <a:t> la </a:t>
            </a:r>
            <a:r>
              <a:rPr lang="en-US" dirty="0" err="1">
                <a:cs typeface="Times New Roman" pitchFamily="18" charset="0"/>
              </a:rPr>
              <a:t>integridad</a:t>
            </a:r>
            <a:r>
              <a:rPr lang="en-US" dirty="0">
                <a:cs typeface="Times New Roman" pitchFamily="18" charset="0"/>
              </a:rPr>
              <a:t> </a:t>
            </a:r>
            <a:r>
              <a:rPr lang="en-US" dirty="0" err="1">
                <a:cs typeface="Times New Roman" pitchFamily="18" charset="0"/>
              </a:rPr>
              <a:t>osea</a:t>
            </a:r>
            <a:endParaRPr lang="en-US" dirty="0">
              <a:cs typeface="Times New Roman" pitchFamily="18" charset="0"/>
            </a:endParaRPr>
          </a:p>
          <a:p>
            <a:pPr>
              <a:spcBef>
                <a:spcPts val="600"/>
              </a:spcBef>
              <a:spcAft>
                <a:spcPts val="300"/>
              </a:spcAft>
              <a:defRPr/>
            </a:pPr>
            <a:r>
              <a:rPr lang="en-US" dirty="0" err="1">
                <a:cs typeface="Times New Roman" pitchFamily="18" charset="0"/>
              </a:rPr>
              <a:t>Tipos</a:t>
            </a:r>
            <a:endParaRPr lang="en-US" dirty="0">
              <a:cs typeface="Times New Roman" pitchFamily="18" charset="0"/>
            </a:endParaRPr>
          </a:p>
          <a:p>
            <a:pPr lvl="1">
              <a:spcBef>
                <a:spcPts val="600"/>
              </a:spcBef>
              <a:spcAft>
                <a:spcPts val="300"/>
              </a:spcAft>
              <a:defRPr/>
            </a:pPr>
            <a:r>
              <a:rPr lang="en-US" sz="3200" b="1" dirty="0" err="1">
                <a:cs typeface="Times New Roman" pitchFamily="18" charset="0"/>
              </a:rPr>
              <a:t>Estress</a:t>
            </a:r>
            <a:r>
              <a:rPr lang="en-US" sz="3200" dirty="0">
                <a:cs typeface="Times New Roman" pitchFamily="18" charset="0"/>
              </a:rPr>
              <a:t> – por </a:t>
            </a:r>
            <a:r>
              <a:rPr lang="en-US" sz="3200" dirty="0" err="1">
                <a:cs typeface="Times New Roman" pitchFamily="18" charset="0"/>
              </a:rPr>
              <a:t>actividad</a:t>
            </a:r>
            <a:r>
              <a:rPr lang="en-US" sz="3200" dirty="0">
                <a:cs typeface="Times New Roman" pitchFamily="18" charset="0"/>
              </a:rPr>
              <a:t> </a:t>
            </a:r>
            <a:r>
              <a:rPr lang="en-US" sz="3200" dirty="0" err="1">
                <a:cs typeface="Times New Roman" pitchFamily="18" charset="0"/>
              </a:rPr>
              <a:t>fisica</a:t>
            </a:r>
            <a:endParaRPr lang="en-US" sz="3200" dirty="0">
              <a:cs typeface="Times New Roman" pitchFamily="18" charset="0"/>
            </a:endParaRPr>
          </a:p>
          <a:p>
            <a:pPr lvl="1">
              <a:spcBef>
                <a:spcPts val="600"/>
              </a:spcBef>
              <a:spcAft>
                <a:spcPts val="300"/>
              </a:spcAft>
              <a:defRPr/>
            </a:pPr>
            <a:r>
              <a:rPr lang="en-US" sz="3200" b="1" dirty="0" err="1">
                <a:cs typeface="Times New Roman" pitchFamily="18" charset="0"/>
              </a:rPr>
              <a:t>Patologica</a:t>
            </a:r>
            <a:r>
              <a:rPr lang="en-US" sz="3200" dirty="0">
                <a:cs typeface="Times New Roman" pitchFamily="18" charset="0"/>
              </a:rPr>
              <a:t> – por </a:t>
            </a:r>
            <a:r>
              <a:rPr lang="en-US" sz="3200" dirty="0" err="1">
                <a:cs typeface="Times New Roman" pitchFamily="18" charset="0"/>
              </a:rPr>
              <a:t>debilidad</a:t>
            </a:r>
            <a:r>
              <a:rPr lang="en-US" sz="3200" dirty="0">
                <a:cs typeface="Times New Roman" pitchFamily="18" charset="0"/>
              </a:rPr>
              <a:t> a causa de </a:t>
            </a:r>
            <a:r>
              <a:rPr lang="en-US" sz="3200" dirty="0" err="1">
                <a:cs typeface="Times New Roman" pitchFamily="18" charset="0"/>
              </a:rPr>
              <a:t>enfermedad</a:t>
            </a:r>
            <a:endParaRPr lang="en-US" sz="3200" dirty="0">
              <a:cs typeface="Times New Roman" pitchFamily="18" charset="0"/>
            </a:endParaRPr>
          </a:p>
          <a:p>
            <a:pPr marL="114300" lvl="1" indent="0">
              <a:spcBef>
                <a:spcPts val="600"/>
              </a:spcBef>
              <a:spcAft>
                <a:spcPts val="300"/>
              </a:spcAft>
              <a:buNone/>
              <a:defRPr/>
            </a:pPr>
            <a:r>
              <a:rPr lang="en-US" sz="3200" b="1" dirty="0">
                <a:cs typeface="Times New Roman" pitchFamily="18" charset="0"/>
              </a:rPr>
              <a:t>Simple</a:t>
            </a:r>
            <a:r>
              <a:rPr lang="en-US" sz="3200" dirty="0">
                <a:cs typeface="Times New Roman" pitchFamily="18" charset="0"/>
              </a:rPr>
              <a:t> – </a:t>
            </a:r>
            <a:r>
              <a:rPr lang="en-US" sz="3200" dirty="0" err="1">
                <a:cs typeface="Times New Roman" pitchFamily="18" charset="0"/>
              </a:rPr>
              <a:t>hueso</a:t>
            </a:r>
            <a:r>
              <a:rPr lang="en-US" sz="3200" dirty="0">
                <a:cs typeface="Times New Roman" pitchFamily="18" charset="0"/>
              </a:rPr>
              <a:t> roto, no </a:t>
            </a:r>
            <a:r>
              <a:rPr lang="en-US" sz="3200" dirty="0" err="1">
                <a:cs typeface="Times New Roman" pitchFamily="18" charset="0"/>
              </a:rPr>
              <a:t>romple</a:t>
            </a:r>
            <a:r>
              <a:rPr lang="en-US" sz="3200" dirty="0">
                <a:cs typeface="Times New Roman" pitchFamily="18" charset="0"/>
              </a:rPr>
              <a:t> la </a:t>
            </a:r>
            <a:r>
              <a:rPr lang="en-US" sz="3200" dirty="0" err="1">
                <a:cs typeface="Times New Roman" pitchFamily="18" charset="0"/>
              </a:rPr>
              <a:t>piel</a:t>
            </a:r>
            <a:endParaRPr lang="en-US" sz="3200" dirty="0">
              <a:cs typeface="Times New Roman" pitchFamily="18" charset="0"/>
            </a:endParaRPr>
          </a:p>
          <a:p>
            <a:pPr marL="114300" lvl="1" indent="0">
              <a:spcBef>
                <a:spcPts val="600"/>
              </a:spcBef>
              <a:spcAft>
                <a:spcPts val="300"/>
              </a:spcAft>
              <a:buNone/>
              <a:defRPr/>
            </a:pPr>
            <a:r>
              <a:rPr lang="en-US" sz="3200" dirty="0">
                <a:cs typeface="Times New Roman" pitchFamily="18" charset="0"/>
              </a:rPr>
              <a:t>	- 2-3. </a:t>
            </a:r>
            <a:r>
              <a:rPr lang="en-US" sz="3200" dirty="0" err="1">
                <a:cs typeface="Times New Roman" pitchFamily="18" charset="0"/>
              </a:rPr>
              <a:t>meses</a:t>
            </a:r>
            <a:r>
              <a:rPr lang="en-US" sz="3200" dirty="0">
                <a:cs typeface="Times New Roman" pitchFamily="18" charset="0"/>
              </a:rPr>
              <a:t> </a:t>
            </a:r>
            <a:r>
              <a:rPr lang="en-US" sz="3200" dirty="0" err="1">
                <a:cs typeface="Times New Roman" pitchFamily="18" charset="0"/>
              </a:rPr>
              <a:t>en</a:t>
            </a:r>
            <a:r>
              <a:rPr lang="en-US" sz="3200" dirty="0">
                <a:cs typeface="Times New Roman" pitchFamily="18" charset="0"/>
              </a:rPr>
              <a:t> </a:t>
            </a:r>
            <a:r>
              <a:rPr lang="en-US" sz="3200" dirty="0" err="1">
                <a:cs typeface="Times New Roman" pitchFamily="18" charset="0"/>
              </a:rPr>
              <a:t>sanar</a:t>
            </a:r>
            <a:r>
              <a:rPr lang="en-US" sz="3200" dirty="0">
                <a:cs typeface="Times New Roman" pitchFamily="18" charset="0"/>
              </a:rPr>
              <a:t> </a:t>
            </a:r>
          </a:p>
          <a:p>
            <a:pPr lvl="1">
              <a:spcBef>
                <a:spcPts val="600"/>
              </a:spcBef>
              <a:spcAft>
                <a:spcPts val="300"/>
              </a:spcAft>
              <a:defRPr/>
            </a:pPr>
            <a:r>
              <a:rPr lang="en-US" sz="3200" b="1" dirty="0" err="1">
                <a:cs typeface="Times New Roman" pitchFamily="18" charset="0"/>
              </a:rPr>
              <a:t>Compuestas</a:t>
            </a:r>
            <a:r>
              <a:rPr lang="en-US" sz="3200" dirty="0">
                <a:cs typeface="Times New Roman" pitchFamily="18" charset="0"/>
              </a:rPr>
              <a:t> – </a:t>
            </a:r>
            <a:r>
              <a:rPr lang="en-US" sz="3200" dirty="0" err="1">
                <a:cs typeface="Times New Roman" pitchFamily="18" charset="0"/>
              </a:rPr>
              <a:t>algun</a:t>
            </a:r>
            <a:r>
              <a:rPr lang="en-US" sz="3200" dirty="0">
                <a:cs typeface="Times New Roman" pitchFamily="18" charset="0"/>
              </a:rPr>
              <a:t> </a:t>
            </a:r>
            <a:r>
              <a:rPr lang="en-US" sz="3200" dirty="0" err="1">
                <a:cs typeface="Times New Roman" pitchFamily="18" charset="0"/>
              </a:rPr>
              <a:t>extremo</a:t>
            </a:r>
            <a:r>
              <a:rPr lang="en-US" sz="3200" dirty="0">
                <a:cs typeface="Times New Roman" pitchFamily="18" charset="0"/>
              </a:rPr>
              <a:t> del </a:t>
            </a:r>
            <a:r>
              <a:rPr lang="en-US" sz="3200" dirty="0" err="1">
                <a:cs typeface="Times New Roman" pitchFamily="18" charset="0"/>
              </a:rPr>
              <a:t>hueso</a:t>
            </a:r>
            <a:r>
              <a:rPr lang="en-US" sz="3200" dirty="0">
                <a:cs typeface="Times New Roman" pitchFamily="18" charset="0"/>
              </a:rPr>
              <a:t> sale de la </a:t>
            </a:r>
            <a:r>
              <a:rPr lang="en-US" sz="3200" dirty="0" err="1">
                <a:cs typeface="Times New Roman" pitchFamily="18" charset="0"/>
              </a:rPr>
              <a:t>piel</a:t>
            </a:r>
            <a:endParaRPr lang="en-US" sz="3200" dirty="0">
              <a:cs typeface="Times New Roman" pitchFamily="18" charset="0"/>
            </a:endParaRPr>
          </a:p>
        </p:txBody>
      </p:sp>
    </p:spTree>
    <p:extLst>
      <p:ext uri="{BB962C8B-B14F-4D97-AF65-F5344CB8AC3E}">
        <p14:creationId xmlns:p14="http://schemas.microsoft.com/office/powerpoint/2010/main" val="40724482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Fracturas</a:t>
            </a:r>
            <a:r>
              <a:rPr lang="en-US" dirty="0"/>
              <a:t>: </a:t>
            </a:r>
            <a:r>
              <a:rPr lang="en-US" dirty="0" err="1"/>
              <a:t>Clasificacion</a:t>
            </a:r>
            <a:endParaRPr lang="en-US" dirty="0"/>
          </a:p>
        </p:txBody>
      </p:sp>
      <p:pic>
        <p:nvPicPr>
          <p:cNvPr id="9" name="Picture 2" descr="There are many types of bone fractures as classified by their structure and severity."/>
          <p:cNvPicPr>
            <a:picLocks noGrp="1" noChangeAspect="1" noChangeArrowheads="1"/>
          </p:cNvPicPr>
          <p:nvPr>
            <p:ph idx="1"/>
          </p:nvPr>
        </p:nvPicPr>
        <p:blipFill rotWithShape="1">
          <a:blip r:embed="rId2"/>
          <a:srcRect b="3101"/>
          <a:stretch/>
        </p:blipFill>
        <p:spPr bwMode="auto">
          <a:xfrm>
            <a:off x="762000" y="973598"/>
            <a:ext cx="7772400" cy="565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7848600" y="6248400"/>
            <a:ext cx="1447800" cy="381000"/>
          </a:xfrm>
        </p:spPr>
        <p:txBody>
          <a:bodyPr/>
          <a:lstStyle/>
          <a:p>
            <a:pPr algn="ctr"/>
            <a:r>
              <a:rPr lang="en-US" altLang="en-US" sz="1800" dirty="0">
                <a:cs typeface="Times New Roman" pitchFamily="18" charset="0"/>
              </a:rPr>
              <a:t>Figure 7.16</a:t>
            </a:r>
            <a:endParaRPr lang="en-US" sz="1800" dirty="0"/>
          </a:p>
        </p:txBody>
      </p:sp>
      <p:sp>
        <p:nvSpPr>
          <p:cNvPr id="3" name="Text Placeholder 4"/>
          <p:cNvSpPr>
            <a:spLocks noGrp="1"/>
          </p:cNvSpPr>
          <p:nvPr>
            <p:ph type="body" sz="quarter" idx="15"/>
          </p:nvPr>
        </p:nvSpPr>
        <p:spPr>
          <a:xfrm>
            <a:off x="3200400" y="6705600"/>
            <a:ext cx="5943600" cy="152400"/>
          </a:xfrm>
        </p:spPr>
        <p:txBody>
          <a:bodyPr/>
          <a:lstStyle/>
          <a:p>
            <a:r>
              <a:rPr lang="en-US" dirty="0">
                <a:latin typeface="+mj-lt"/>
              </a:rPr>
              <a:t>(Comminuted) ©Medical-on-Line/</a:t>
            </a:r>
            <a:r>
              <a:rPr lang="en-US" dirty="0" err="1">
                <a:latin typeface="+mj-lt"/>
              </a:rPr>
              <a:t>Alamy</a:t>
            </a:r>
            <a:r>
              <a:rPr lang="en-US" dirty="0">
                <a:latin typeface="+mj-lt"/>
              </a:rPr>
              <a:t>; (Compression) ©ISM/Medical Images; (Transverse) ©</a:t>
            </a:r>
            <a:r>
              <a:rPr lang="en-US" dirty="0" err="1">
                <a:latin typeface="+mj-lt"/>
              </a:rPr>
              <a:t>Wellcome</a:t>
            </a:r>
            <a:r>
              <a:rPr lang="en-US" dirty="0">
                <a:latin typeface="+mj-lt"/>
              </a:rPr>
              <a:t> Photo Library, </a:t>
            </a:r>
            <a:r>
              <a:rPr lang="en-US" dirty="0" err="1">
                <a:latin typeface="+mj-lt"/>
              </a:rPr>
              <a:t>Wellcome</a:t>
            </a:r>
            <a:r>
              <a:rPr lang="en-US" dirty="0">
                <a:latin typeface="+mj-lt"/>
              </a:rPr>
              <a:t> Images</a:t>
            </a:r>
          </a:p>
        </p:txBody>
      </p:sp>
    </p:spTree>
    <p:extLst>
      <p:ext uri="{BB962C8B-B14F-4D97-AF65-F5344CB8AC3E}">
        <p14:creationId xmlns:p14="http://schemas.microsoft.com/office/powerpoint/2010/main" val="20065661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7.8 </a:t>
            </a:r>
            <a:r>
              <a:rPr lang="en-US" dirty="0" err="1"/>
              <a:t>Fractura</a:t>
            </a:r>
            <a:r>
              <a:rPr lang="en-US" dirty="0"/>
              <a:t> y Reparación</a:t>
            </a:r>
            <a:r>
              <a:rPr lang="en-US" sz="1500" dirty="0"/>
              <a:t>2</a:t>
            </a:r>
          </a:p>
        </p:txBody>
      </p:sp>
      <p:sp>
        <p:nvSpPr>
          <p:cNvPr id="8" name="Content Placeholder 2"/>
          <p:cNvSpPr>
            <a:spLocks noGrp="1"/>
          </p:cNvSpPr>
          <p:nvPr>
            <p:ph idx="1"/>
          </p:nvPr>
        </p:nvSpPr>
        <p:spPr/>
        <p:txBody>
          <a:bodyPr/>
          <a:lstStyle/>
          <a:p>
            <a:pPr marL="339725" indent="-339725">
              <a:spcBef>
                <a:spcPts val="600"/>
              </a:spcBef>
              <a:defRPr/>
            </a:pPr>
            <a:r>
              <a:rPr lang="en-US" altLang="en-US" dirty="0" err="1">
                <a:cs typeface="Times New Roman" panose="02020603050405020304" pitchFamily="18" charset="0"/>
              </a:rPr>
              <a:t>Reparacion</a:t>
            </a:r>
            <a:r>
              <a:rPr lang="en-US" altLang="en-US" dirty="0">
                <a:cs typeface="Times New Roman" panose="02020603050405020304" pitchFamily="18" charset="0"/>
              </a:rPr>
              <a:t> </a:t>
            </a:r>
            <a:endParaRPr lang="en-US" altLang="en-US" sz="2800" dirty="0">
              <a:cs typeface="Times New Roman" panose="02020603050405020304" pitchFamily="18" charset="0"/>
            </a:endParaRPr>
          </a:p>
          <a:p>
            <a:pPr lvl="1" indent="-457200">
              <a:spcBef>
                <a:spcPts val="600"/>
              </a:spcBef>
              <a:buClrTx/>
              <a:buFont typeface="Arial" pitchFamily="34" charset="0"/>
              <a:buAutoNum type="arabicParenR"/>
              <a:defRPr/>
            </a:pPr>
            <a:r>
              <a:rPr lang="en-US" altLang="en-US" sz="2400" b="1" dirty="0">
                <a:cs typeface="Times New Roman" panose="02020603050405020304" pitchFamily="18" charset="0"/>
              </a:rPr>
              <a:t> Hematoma de </a:t>
            </a:r>
            <a:r>
              <a:rPr lang="en-US" altLang="en-US" sz="2400" b="1" dirty="0" err="1">
                <a:cs typeface="Times New Roman" panose="02020603050405020304" pitchFamily="18" charset="0"/>
              </a:rPr>
              <a:t>sangre</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coagulada</a:t>
            </a:r>
            <a:endParaRPr lang="en-US" altLang="en-US" sz="2400" b="1" dirty="0">
              <a:cs typeface="Times New Roman" panose="02020603050405020304" pitchFamily="18" charset="0"/>
            </a:endParaRPr>
          </a:p>
          <a:p>
            <a:pPr lvl="2">
              <a:spcBef>
                <a:spcPts val="600"/>
              </a:spcBef>
              <a:defRPr/>
            </a:pPr>
            <a:r>
              <a:rPr lang="en-US" altLang="en-US" dirty="0" err="1">
                <a:cs typeface="Times New Roman" panose="02020603050405020304" pitchFamily="18" charset="0"/>
              </a:rPr>
              <a:t>Vascularización</a:t>
            </a:r>
            <a:r>
              <a:rPr lang="en-US" altLang="en-US" dirty="0">
                <a:cs typeface="Times New Roman" panose="02020603050405020304" pitchFamily="18" charset="0"/>
              </a:rPr>
              <a:t> periosteal </a:t>
            </a:r>
          </a:p>
          <a:p>
            <a:pPr lvl="1" indent="-457200">
              <a:spcBef>
                <a:spcPts val="600"/>
              </a:spcBef>
              <a:buClrTx/>
              <a:buFont typeface="Arial" pitchFamily="34" charset="0"/>
              <a:buAutoNum type="arabicParenR"/>
              <a:defRPr/>
            </a:pPr>
            <a:r>
              <a:rPr lang="en-US" altLang="en-US" sz="2400" b="1" dirty="0">
                <a:cs typeface="Times New Roman" panose="02020603050405020304" pitchFamily="18" charset="0"/>
              </a:rPr>
              <a:t> Se forma </a:t>
            </a:r>
            <a:r>
              <a:rPr lang="en-US" altLang="en-US" sz="2400" b="1" dirty="0" err="1">
                <a:cs typeface="Times New Roman" panose="02020603050405020304" pitchFamily="18" charset="0"/>
              </a:rPr>
              <a:t>callo</a:t>
            </a:r>
            <a:r>
              <a:rPr lang="en-US" altLang="en-US" sz="2400" b="1" dirty="0">
                <a:cs typeface="Times New Roman" panose="02020603050405020304" pitchFamily="18" charset="0"/>
              </a:rPr>
              <a:t> </a:t>
            </a:r>
            <a:r>
              <a:rPr lang="en-US" altLang="en-US" sz="2400" b="1" dirty="0" err="1">
                <a:cs typeface="Times New Roman" panose="02020603050405020304" pitchFamily="18" charset="0"/>
              </a:rPr>
              <a:t>Fibrocartilaginoso</a:t>
            </a:r>
            <a:endParaRPr lang="en-US" altLang="en-US" sz="2400" b="1" dirty="0">
              <a:cs typeface="Times New Roman" panose="02020603050405020304" pitchFamily="18" charset="0"/>
            </a:endParaRPr>
          </a:p>
          <a:p>
            <a:pPr lvl="2">
              <a:spcBef>
                <a:spcPts val="600"/>
              </a:spcBef>
              <a:defRPr/>
            </a:pPr>
            <a:r>
              <a:rPr lang="en-US" altLang="en-US" dirty="0">
                <a:cs typeface="Times New Roman" panose="02020603050405020304" pitchFamily="18" charset="0"/>
              </a:rPr>
              <a:t>Hematoma se </a:t>
            </a:r>
            <a:r>
              <a:rPr lang="en-US" altLang="en-US" dirty="0" err="1">
                <a:cs typeface="Times New Roman" panose="02020603050405020304" pitchFamily="18" charset="0"/>
              </a:rPr>
              <a:t>reorganiza</a:t>
            </a:r>
            <a:r>
              <a:rPr lang="en-US" altLang="en-US" dirty="0">
                <a:cs typeface="Times New Roman" panose="02020603050405020304" pitchFamily="18" charset="0"/>
              </a:rPr>
              <a:t> </a:t>
            </a:r>
            <a:r>
              <a:rPr lang="en-US" altLang="en-US" dirty="0" err="1">
                <a:cs typeface="Times New Roman" panose="02020603050405020304" pitchFamily="18" charset="0"/>
              </a:rPr>
              <a:t>en</a:t>
            </a:r>
            <a:r>
              <a:rPr lang="en-US" altLang="en-US" dirty="0">
                <a:cs typeface="Times New Roman" panose="02020603050405020304" pitchFamily="18" charset="0"/>
              </a:rPr>
              <a:t> </a:t>
            </a:r>
            <a:r>
              <a:rPr lang="en-US" altLang="en-US" dirty="0" err="1">
                <a:cs typeface="Times New Roman" panose="02020603050405020304" pitchFamily="18" charset="0"/>
              </a:rPr>
              <a:t>callo</a:t>
            </a:r>
            <a:r>
              <a:rPr lang="en-US" altLang="en-US" dirty="0">
                <a:cs typeface="Times New Roman" panose="02020603050405020304" pitchFamily="18" charset="0"/>
              </a:rPr>
              <a:t> de TC</a:t>
            </a:r>
            <a:endParaRPr lang="en-US" altLang="en-US" i="1" dirty="0">
              <a:cs typeface="Times New Roman" panose="02020603050405020304" pitchFamily="18" charset="0"/>
            </a:endParaRPr>
          </a:p>
          <a:p>
            <a:pPr lvl="2">
              <a:spcBef>
                <a:spcPts val="600"/>
              </a:spcBef>
              <a:defRPr/>
            </a:pPr>
            <a:r>
              <a:rPr lang="en-US" altLang="en-US" dirty="0" err="1">
                <a:cs typeface="Times New Roman" panose="02020603050405020304" pitchFamily="18" charset="0"/>
              </a:rPr>
              <a:t>Fibroblastos</a:t>
            </a:r>
            <a:r>
              <a:rPr lang="en-US" altLang="en-US" dirty="0">
                <a:cs typeface="Times New Roman" panose="02020603050405020304" pitchFamily="18" charset="0"/>
              </a:rPr>
              <a:t> </a:t>
            </a:r>
            <a:r>
              <a:rPr lang="en-US" altLang="en-US" dirty="0" err="1">
                <a:cs typeface="Times New Roman" panose="02020603050405020304" pitchFamily="18" charset="0"/>
              </a:rPr>
              <a:t>producen</a:t>
            </a:r>
            <a:r>
              <a:rPr lang="en-US" altLang="en-US" dirty="0">
                <a:cs typeface="Times New Roman" panose="02020603050405020304" pitchFamily="18" charset="0"/>
              </a:rPr>
              <a:t> </a:t>
            </a:r>
            <a:r>
              <a:rPr lang="en-US" altLang="en-US" dirty="0" err="1">
                <a:cs typeface="Times New Roman" panose="02020603050405020304" pitchFamily="18" charset="0"/>
              </a:rPr>
              <a:t>colageno</a:t>
            </a:r>
            <a:endParaRPr lang="en-US" altLang="en-US" dirty="0">
              <a:cs typeface="Times New Roman" panose="02020603050405020304" pitchFamily="18" charset="0"/>
            </a:endParaRPr>
          </a:p>
          <a:p>
            <a:pPr lvl="2">
              <a:spcBef>
                <a:spcPts val="600"/>
              </a:spcBef>
              <a:defRPr/>
            </a:pPr>
            <a:r>
              <a:rPr lang="en-US" altLang="en-US" dirty="0" err="1">
                <a:cs typeface="Times New Roman" panose="02020603050405020304" pitchFamily="18" charset="0"/>
              </a:rPr>
              <a:t>Condroblastos</a:t>
            </a:r>
            <a:r>
              <a:rPr lang="en-US" altLang="en-US" dirty="0">
                <a:cs typeface="Times New Roman" panose="02020603050405020304" pitchFamily="18" charset="0"/>
              </a:rPr>
              <a:t> </a:t>
            </a:r>
            <a:r>
              <a:rPr lang="en-US" altLang="en-US" dirty="0" err="1">
                <a:cs typeface="Times New Roman" panose="02020603050405020304" pitchFamily="18" charset="0"/>
              </a:rPr>
              <a:t>producen</a:t>
            </a:r>
            <a:r>
              <a:rPr lang="en-US" altLang="en-US" dirty="0">
                <a:cs typeface="Times New Roman" panose="02020603050405020304" pitchFamily="18" charset="0"/>
              </a:rPr>
              <a:t> TC </a:t>
            </a:r>
            <a:r>
              <a:rPr lang="en-US" altLang="en-US" dirty="0" err="1">
                <a:cs typeface="Times New Roman" panose="02020603050405020304" pitchFamily="18" charset="0"/>
              </a:rPr>
              <a:t>denso</a:t>
            </a:r>
            <a:r>
              <a:rPr lang="en-US" altLang="en-US" dirty="0">
                <a:cs typeface="Times New Roman" panose="02020603050405020304" pitchFamily="18" charset="0"/>
              </a:rPr>
              <a:t> regular </a:t>
            </a:r>
          </a:p>
          <a:p>
            <a:pPr lvl="2">
              <a:spcBef>
                <a:spcPts val="600"/>
              </a:spcBef>
              <a:defRPr/>
            </a:pPr>
            <a:r>
              <a:rPr lang="en-US" altLang="en-US" dirty="0">
                <a:cs typeface="Times New Roman" panose="02020603050405020304" pitchFamily="18" charset="0"/>
              </a:rPr>
              <a:t>Prose forma pro-</a:t>
            </a:r>
            <a:r>
              <a:rPr lang="en-US" altLang="en-US" dirty="0" err="1">
                <a:cs typeface="Times New Roman" panose="02020603050405020304" pitchFamily="18" charset="0"/>
              </a:rPr>
              <a:t>callo</a:t>
            </a:r>
            <a:endParaRPr lang="en-US" altLang="en-US" dirty="0">
              <a:cs typeface="Times New Roman" panose="02020603050405020304" pitchFamily="18" charset="0"/>
            </a:endParaRPr>
          </a:p>
          <a:p>
            <a:pPr lvl="2">
              <a:spcBef>
                <a:spcPts val="600"/>
              </a:spcBef>
              <a:defRPr/>
            </a:pPr>
            <a:r>
              <a:rPr lang="en-US" altLang="en-US" b="1" dirty="0" err="1">
                <a:cs typeface="Times New Roman" panose="02020603050405020304" pitchFamily="18" charset="0"/>
              </a:rPr>
              <a:t>Callo</a:t>
            </a:r>
            <a:r>
              <a:rPr lang="en-US" altLang="en-US" b="1" dirty="0">
                <a:cs typeface="Times New Roman" panose="02020603050405020304" pitchFamily="18" charset="0"/>
              </a:rPr>
              <a:t> suave: </a:t>
            </a:r>
            <a:r>
              <a:rPr lang="en-US" altLang="en-US" b="1" dirty="0" err="1">
                <a:cs typeface="Times New Roman" panose="02020603050405020304" pitchFamily="18" charset="0"/>
              </a:rPr>
              <a:t>fibrocartilago</a:t>
            </a:r>
            <a:endParaRPr lang="en-US" altLang="en-US" b="1" dirty="0">
              <a:cs typeface="Times New Roman" panose="02020603050405020304" pitchFamily="18" charset="0"/>
            </a:endParaRPr>
          </a:p>
        </p:txBody>
      </p:sp>
    </p:spTree>
    <p:extLst>
      <p:ext uri="{BB962C8B-B14F-4D97-AF65-F5344CB8AC3E}">
        <p14:creationId xmlns:p14="http://schemas.microsoft.com/office/powerpoint/2010/main" val="2871487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7.8 </a:t>
            </a:r>
            <a:r>
              <a:rPr lang="en-US" dirty="0" err="1"/>
              <a:t>Fractura</a:t>
            </a:r>
            <a:r>
              <a:rPr lang="en-US" dirty="0"/>
              <a:t> y Reparación</a:t>
            </a:r>
            <a:r>
              <a:rPr lang="en-US" sz="1500" dirty="0"/>
              <a:t>2 3</a:t>
            </a:r>
          </a:p>
        </p:txBody>
      </p:sp>
      <p:sp>
        <p:nvSpPr>
          <p:cNvPr id="8" name="Content Placeholder 2"/>
          <p:cNvSpPr>
            <a:spLocks noGrp="1"/>
          </p:cNvSpPr>
          <p:nvPr>
            <p:ph idx="1"/>
          </p:nvPr>
        </p:nvSpPr>
        <p:spPr>
          <a:xfrm>
            <a:off x="457200" y="1143000"/>
            <a:ext cx="8229600" cy="5257800"/>
          </a:xfrm>
        </p:spPr>
        <p:txBody>
          <a:bodyPr/>
          <a:lstStyle/>
          <a:p>
            <a:pPr lvl="1" indent="-457200">
              <a:spcBef>
                <a:spcPts val="600"/>
              </a:spcBef>
              <a:spcAft>
                <a:spcPts val="300"/>
              </a:spcAft>
              <a:buNone/>
            </a:pPr>
            <a:r>
              <a:rPr lang="en-US" altLang="en-US" sz="2400" b="1" dirty="0">
                <a:cs typeface="Times New Roman" pitchFamily="18" charset="0"/>
              </a:rPr>
              <a:t>3)	Se forma </a:t>
            </a:r>
            <a:r>
              <a:rPr lang="en-US" altLang="en-US" sz="2400" b="1" dirty="0" err="1">
                <a:cs typeface="Times New Roman" pitchFamily="18" charset="0"/>
              </a:rPr>
              <a:t>callo</a:t>
            </a:r>
            <a:r>
              <a:rPr lang="en-US" altLang="en-US" sz="2400" b="1" dirty="0">
                <a:cs typeface="Times New Roman" pitchFamily="18" charset="0"/>
              </a:rPr>
              <a:t> </a:t>
            </a:r>
            <a:r>
              <a:rPr lang="en-US" altLang="en-US" sz="2400" b="1" dirty="0" err="1">
                <a:cs typeface="Times New Roman" pitchFamily="18" charset="0"/>
              </a:rPr>
              <a:t>solido</a:t>
            </a:r>
            <a:r>
              <a:rPr lang="en-US" altLang="en-US" sz="2400" b="1" dirty="0">
                <a:cs typeface="Times New Roman" pitchFamily="18" charset="0"/>
              </a:rPr>
              <a:t> (</a:t>
            </a:r>
            <a:r>
              <a:rPr lang="en-US" altLang="en-US" sz="2400" b="1" dirty="0" err="1">
                <a:cs typeface="Times New Roman" pitchFamily="18" charset="0"/>
              </a:rPr>
              <a:t>oseo</a:t>
            </a:r>
            <a:r>
              <a:rPr lang="en-US" altLang="en-US" sz="2400" b="1" dirty="0">
                <a:cs typeface="Times New Roman" pitchFamily="18" charset="0"/>
              </a:rPr>
              <a:t>)</a:t>
            </a:r>
          </a:p>
          <a:p>
            <a:pPr marL="457200" lvl="2" indent="-342900">
              <a:spcBef>
                <a:spcPts val="600"/>
              </a:spcBef>
              <a:spcAft>
                <a:spcPts val="300"/>
              </a:spcAft>
              <a:buClr>
                <a:srgbClr val="B60000"/>
              </a:buClr>
            </a:pPr>
            <a:r>
              <a:rPr lang="en-US" altLang="en-US" dirty="0" err="1">
                <a:cs typeface="Times New Roman" pitchFamily="18" charset="0"/>
              </a:rPr>
              <a:t>Osteoblastos</a:t>
            </a:r>
            <a:r>
              <a:rPr lang="en-US" altLang="en-US" dirty="0">
                <a:cs typeface="Times New Roman" pitchFamily="18" charset="0"/>
              </a:rPr>
              <a:t> </a:t>
            </a:r>
            <a:r>
              <a:rPr lang="en-US" altLang="en-US" dirty="0" err="1">
                <a:cs typeface="Times New Roman" pitchFamily="18" charset="0"/>
              </a:rPr>
              <a:t>cercanos</a:t>
            </a:r>
            <a:r>
              <a:rPr lang="en-US" altLang="en-US" dirty="0">
                <a:cs typeface="Times New Roman" pitchFamily="18" charset="0"/>
              </a:rPr>
              <a:t> </a:t>
            </a:r>
            <a:r>
              <a:rPr lang="en-US" altLang="en-US" dirty="0" err="1">
                <a:cs typeface="Times New Roman" pitchFamily="18" charset="0"/>
              </a:rPr>
              <a:t>producen</a:t>
            </a:r>
            <a:r>
              <a:rPr lang="en-US" altLang="en-US" dirty="0">
                <a:cs typeface="Times New Roman" pitchFamily="18" charset="0"/>
              </a:rPr>
              <a:t> </a:t>
            </a:r>
            <a:r>
              <a:rPr lang="en-US" altLang="en-US" dirty="0" err="1">
                <a:cs typeface="Times New Roman" pitchFamily="18" charset="0"/>
              </a:rPr>
              <a:t>trabeculas</a:t>
            </a:r>
            <a:endParaRPr lang="en-US" altLang="en-US" dirty="0">
              <a:cs typeface="Times New Roman" pitchFamily="18" charset="0"/>
            </a:endParaRPr>
          </a:p>
          <a:p>
            <a:pPr marL="457200" lvl="2" indent="-342900">
              <a:spcBef>
                <a:spcPts val="600"/>
              </a:spcBef>
              <a:spcAft>
                <a:spcPts val="300"/>
              </a:spcAft>
              <a:buClr>
                <a:srgbClr val="B60000"/>
              </a:buClr>
            </a:pPr>
            <a:r>
              <a:rPr lang="en-US" altLang="en-US" dirty="0" err="1">
                <a:cs typeface="Times New Roman" pitchFamily="18" charset="0"/>
              </a:rPr>
              <a:t>Remplazan</a:t>
            </a:r>
            <a:r>
              <a:rPr lang="en-US" altLang="en-US" dirty="0">
                <a:cs typeface="Times New Roman" pitchFamily="18" charset="0"/>
              </a:rPr>
              <a:t> el </a:t>
            </a:r>
            <a:r>
              <a:rPr lang="en-US" altLang="en-US" dirty="0" err="1">
                <a:cs typeface="Times New Roman" pitchFamily="18" charset="0"/>
              </a:rPr>
              <a:t>callo</a:t>
            </a:r>
            <a:r>
              <a:rPr lang="en-US" altLang="en-US" dirty="0">
                <a:cs typeface="Times New Roman" pitchFamily="18" charset="0"/>
              </a:rPr>
              <a:t> suave</a:t>
            </a:r>
          </a:p>
          <a:p>
            <a:pPr marL="457200" lvl="2" indent="-342900">
              <a:spcBef>
                <a:spcPts val="600"/>
              </a:spcBef>
              <a:spcAft>
                <a:spcPts val="300"/>
              </a:spcAft>
              <a:buClr>
                <a:srgbClr val="B60000"/>
              </a:buClr>
            </a:pPr>
            <a:r>
              <a:rPr lang="en-US" altLang="en-US" dirty="0">
                <a:cs typeface="Times New Roman" pitchFamily="18" charset="0"/>
              </a:rPr>
              <a:t>Se forma </a:t>
            </a:r>
            <a:r>
              <a:rPr lang="en-US" altLang="en-US" dirty="0" err="1">
                <a:cs typeface="Times New Roman" pitchFamily="18" charset="0"/>
              </a:rPr>
              <a:t>callo</a:t>
            </a:r>
            <a:r>
              <a:rPr lang="en-US" altLang="en-US" dirty="0">
                <a:cs typeface="Times New Roman" pitchFamily="18" charset="0"/>
              </a:rPr>
              <a:t> </a:t>
            </a:r>
            <a:r>
              <a:rPr lang="en-US" altLang="en-US" dirty="0" err="1">
                <a:cs typeface="Times New Roman" pitchFamily="18" charset="0"/>
              </a:rPr>
              <a:t>duro</a:t>
            </a:r>
            <a:r>
              <a:rPr lang="en-US" altLang="en-US" dirty="0">
                <a:cs typeface="Times New Roman" pitchFamily="18" charset="0"/>
              </a:rPr>
              <a:t> que </a:t>
            </a:r>
            <a:r>
              <a:rPr lang="en-US" altLang="en-US" dirty="0" err="1">
                <a:cs typeface="Times New Roman" pitchFamily="18" charset="0"/>
              </a:rPr>
              <a:t>seguire</a:t>
            </a:r>
            <a:r>
              <a:rPr lang="en-US" altLang="en-US" dirty="0">
                <a:cs typeface="Times New Roman" pitchFamily="18" charset="0"/>
              </a:rPr>
              <a:t> </a:t>
            </a:r>
            <a:r>
              <a:rPr lang="en-US" altLang="en-US" dirty="0" err="1">
                <a:cs typeface="Times New Roman" pitchFamily="18" charset="0"/>
              </a:rPr>
              <a:t>creciendo</a:t>
            </a:r>
            <a:r>
              <a:rPr lang="en-US" altLang="en-US" dirty="0">
                <a:cs typeface="Times New Roman" pitchFamily="18" charset="0"/>
              </a:rPr>
              <a:t> y </a:t>
            </a:r>
            <a:r>
              <a:rPr lang="en-US" altLang="en-US" dirty="0" err="1">
                <a:cs typeface="Times New Roman" pitchFamily="18" charset="0"/>
              </a:rPr>
              <a:t>engrosandose</a:t>
            </a:r>
            <a:endParaRPr lang="en-US" altLang="en-US" b="1" dirty="0">
              <a:cs typeface="Times New Roman" pitchFamily="18" charset="0"/>
            </a:endParaRPr>
          </a:p>
          <a:p>
            <a:pPr lvl="1" indent="-457200">
              <a:spcBef>
                <a:spcPts val="600"/>
              </a:spcBef>
              <a:spcAft>
                <a:spcPts val="300"/>
              </a:spcAft>
              <a:buNone/>
            </a:pPr>
            <a:r>
              <a:rPr lang="en-US" altLang="en-US" sz="2400" b="1" dirty="0">
                <a:cs typeface="Times New Roman" pitchFamily="18" charset="0"/>
              </a:rPr>
              <a:t>4)	 </a:t>
            </a:r>
            <a:r>
              <a:rPr lang="en-US" altLang="en-US" sz="2400" b="1" dirty="0" err="1">
                <a:cs typeface="Times New Roman" pitchFamily="18" charset="0"/>
              </a:rPr>
              <a:t>Remodelación</a:t>
            </a:r>
            <a:endParaRPr lang="en-US" altLang="en-US" sz="2400" b="1" dirty="0">
              <a:cs typeface="Times New Roman" pitchFamily="18" charset="0"/>
            </a:endParaRPr>
          </a:p>
          <a:p>
            <a:pPr marL="457200" lvl="2" indent="-342900">
              <a:spcBef>
                <a:spcPts val="600"/>
              </a:spcBef>
              <a:spcAft>
                <a:spcPts val="300"/>
              </a:spcAft>
              <a:buClr>
                <a:srgbClr val="B60000"/>
              </a:buClr>
            </a:pPr>
            <a:r>
              <a:rPr lang="en-US" altLang="en-US" dirty="0" err="1">
                <a:cs typeface="Times New Roman" pitchFamily="18" charset="0"/>
              </a:rPr>
              <a:t>Fase</a:t>
            </a:r>
            <a:r>
              <a:rPr lang="en-US" altLang="en-US" dirty="0">
                <a:cs typeface="Times New Roman" pitchFamily="18" charset="0"/>
              </a:rPr>
              <a:t> final</a:t>
            </a:r>
          </a:p>
          <a:p>
            <a:pPr marL="457200" lvl="2" indent="-342900">
              <a:spcBef>
                <a:spcPts val="600"/>
              </a:spcBef>
              <a:spcAft>
                <a:spcPts val="300"/>
              </a:spcAft>
              <a:buClr>
                <a:srgbClr val="B60000"/>
              </a:buClr>
            </a:pPr>
            <a:r>
              <a:rPr lang="en-US" altLang="en-US" dirty="0" err="1">
                <a:cs typeface="Times New Roman" pitchFamily="18" charset="0"/>
              </a:rPr>
              <a:t>Osteoclastos</a:t>
            </a:r>
            <a:r>
              <a:rPr lang="en-US" altLang="en-US" dirty="0">
                <a:cs typeface="Times New Roman" pitchFamily="18" charset="0"/>
              </a:rPr>
              <a:t> </a:t>
            </a:r>
            <a:r>
              <a:rPr lang="en-US" altLang="en-US" dirty="0" err="1">
                <a:cs typeface="Times New Roman" pitchFamily="18" charset="0"/>
              </a:rPr>
              <a:t>remueven</a:t>
            </a:r>
            <a:r>
              <a:rPr lang="en-US" altLang="en-US" dirty="0">
                <a:cs typeface="Times New Roman" pitchFamily="18" charset="0"/>
              </a:rPr>
              <a:t> </a:t>
            </a:r>
            <a:r>
              <a:rPr lang="en-US" altLang="en-US" dirty="0" err="1">
                <a:cs typeface="Times New Roman" pitchFamily="18" charset="0"/>
              </a:rPr>
              <a:t>excesos</a:t>
            </a:r>
            <a:r>
              <a:rPr lang="en-US" altLang="en-US" dirty="0">
                <a:cs typeface="Times New Roman" pitchFamily="18" charset="0"/>
              </a:rPr>
              <a:t> de material </a:t>
            </a:r>
            <a:r>
              <a:rPr lang="en-US" altLang="en-US" dirty="0" err="1">
                <a:cs typeface="Times New Roman" pitchFamily="18" charset="0"/>
              </a:rPr>
              <a:t>oseo</a:t>
            </a:r>
            <a:endParaRPr lang="en-US" altLang="en-US" dirty="0">
              <a:cs typeface="Times New Roman" pitchFamily="18" charset="0"/>
            </a:endParaRPr>
          </a:p>
          <a:p>
            <a:pPr marL="457200" lvl="2" indent="-342900">
              <a:spcBef>
                <a:spcPts val="600"/>
              </a:spcBef>
              <a:spcAft>
                <a:spcPts val="300"/>
              </a:spcAft>
              <a:buClr>
                <a:srgbClr val="B60000"/>
              </a:buClr>
            </a:pPr>
            <a:r>
              <a:rPr lang="en-US" altLang="en-US" dirty="0" err="1">
                <a:cs typeface="Times New Roman" pitchFamily="18" charset="0"/>
              </a:rPr>
              <a:t>Hueso</a:t>
            </a:r>
            <a:r>
              <a:rPr lang="en-US" altLang="en-US" dirty="0">
                <a:cs typeface="Times New Roman" pitchFamily="18" charset="0"/>
              </a:rPr>
              <a:t> </a:t>
            </a:r>
            <a:r>
              <a:rPr lang="en-US" altLang="en-US" dirty="0" err="1">
                <a:cs typeface="Times New Roman" pitchFamily="18" charset="0"/>
              </a:rPr>
              <a:t>compacto</a:t>
            </a:r>
            <a:r>
              <a:rPr lang="en-US" altLang="en-US" dirty="0">
                <a:cs typeface="Times New Roman" pitchFamily="18" charset="0"/>
              </a:rPr>
              <a:t> </a:t>
            </a:r>
            <a:r>
              <a:rPr lang="en-US" altLang="en-US" dirty="0" err="1">
                <a:cs typeface="Times New Roman" pitchFamily="18" charset="0"/>
              </a:rPr>
              <a:t>reemplazo</a:t>
            </a:r>
            <a:r>
              <a:rPr lang="en-US" altLang="en-US" dirty="0">
                <a:cs typeface="Times New Roman" pitchFamily="18" charset="0"/>
              </a:rPr>
              <a:t> el trabecular</a:t>
            </a:r>
          </a:p>
          <a:p>
            <a:pPr marL="457200" lvl="2" indent="-342900">
              <a:spcBef>
                <a:spcPts val="600"/>
              </a:spcBef>
              <a:spcAft>
                <a:spcPts val="300"/>
              </a:spcAft>
              <a:buClr>
                <a:srgbClr val="B60000"/>
              </a:buClr>
            </a:pPr>
            <a:r>
              <a:rPr lang="en-US" altLang="en-US" dirty="0">
                <a:cs typeface="Times New Roman" pitchFamily="18" charset="0"/>
              </a:rPr>
              <a:t>El area </a:t>
            </a:r>
            <a:r>
              <a:rPr lang="en-US" altLang="en-US" dirty="0" err="1">
                <a:cs typeface="Times New Roman" pitchFamily="18" charset="0"/>
              </a:rPr>
              <a:t>resulta</a:t>
            </a:r>
            <a:r>
              <a:rPr lang="en-US" altLang="en-US" dirty="0">
                <a:cs typeface="Times New Roman" pitchFamily="18" charset="0"/>
              </a:rPr>
              <a:t> </a:t>
            </a:r>
            <a:r>
              <a:rPr lang="en-US" altLang="en-US" dirty="0" err="1">
                <a:cs typeface="Times New Roman" pitchFamily="18" charset="0"/>
              </a:rPr>
              <a:t>ligeramente</a:t>
            </a:r>
            <a:r>
              <a:rPr lang="en-US" altLang="en-US" dirty="0">
                <a:cs typeface="Times New Roman" pitchFamily="18" charset="0"/>
              </a:rPr>
              <a:t> mas </a:t>
            </a:r>
            <a:r>
              <a:rPr lang="en-US" altLang="en-US" dirty="0" err="1">
                <a:cs typeface="Times New Roman" pitchFamily="18" charset="0"/>
              </a:rPr>
              <a:t>grueso</a:t>
            </a:r>
            <a:endParaRPr lang="en-US" altLang="en-US" dirty="0">
              <a:cs typeface="Times New Roman" pitchFamily="18" charset="0"/>
            </a:endParaRPr>
          </a:p>
        </p:txBody>
      </p:sp>
    </p:spTree>
    <p:extLst>
      <p:ext uri="{BB962C8B-B14F-4D97-AF65-F5344CB8AC3E}">
        <p14:creationId xmlns:p14="http://schemas.microsoft.com/office/powerpoint/2010/main" val="2846679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7.4a Intramembranosa</a:t>
            </a:r>
            <a:r>
              <a:rPr lang="en-US" sz="1500" dirty="0"/>
              <a:t>1</a:t>
            </a:r>
          </a:p>
        </p:txBody>
      </p:sp>
      <p:sp>
        <p:nvSpPr>
          <p:cNvPr id="8" name="Content Placeholder 2"/>
          <p:cNvSpPr>
            <a:spLocks noGrp="1"/>
          </p:cNvSpPr>
          <p:nvPr>
            <p:ph idx="1"/>
          </p:nvPr>
        </p:nvSpPr>
        <p:spPr>
          <a:xfrm>
            <a:off x="457200" y="1295400"/>
            <a:ext cx="8229600" cy="5334000"/>
          </a:xfrm>
        </p:spPr>
        <p:txBody>
          <a:bodyPr/>
          <a:lstStyle/>
          <a:p>
            <a:pPr lvl="1" indent="-344488"/>
            <a:r>
              <a:rPr lang="en-US" altLang="en-US" dirty="0" err="1">
                <a:cs typeface="Times New Roman" pitchFamily="18" charset="0"/>
              </a:rPr>
              <a:t>Crecimiento</a:t>
            </a:r>
            <a:r>
              <a:rPr lang="en-US" altLang="en-US" dirty="0">
                <a:cs typeface="Times New Roman" pitchFamily="18" charset="0"/>
              </a:rPr>
              <a:t> </a:t>
            </a:r>
            <a:r>
              <a:rPr lang="en-US" altLang="en-US" dirty="0" err="1">
                <a:cs typeface="Times New Roman" pitchFamily="18" charset="0"/>
              </a:rPr>
              <a:t>óseo</a:t>
            </a:r>
            <a:r>
              <a:rPr lang="en-US" altLang="en-US" dirty="0">
                <a:cs typeface="Times New Roman" pitchFamily="18" charset="0"/>
              </a:rPr>
              <a:t> dentro de una </a:t>
            </a:r>
            <a:r>
              <a:rPr lang="en-US" altLang="en-US" dirty="0" err="1">
                <a:cs typeface="Times New Roman" pitchFamily="18" charset="0"/>
              </a:rPr>
              <a:t>membrana</a:t>
            </a:r>
            <a:r>
              <a:rPr lang="en-US" altLang="en-US" dirty="0">
                <a:cs typeface="Times New Roman" pitchFamily="18" charset="0"/>
              </a:rPr>
              <a:t> </a:t>
            </a:r>
          </a:p>
          <a:p>
            <a:pPr lvl="1" indent="-344488"/>
            <a:r>
              <a:rPr lang="en-US" altLang="en-US" i="1" dirty="0" err="1">
                <a:cs typeface="Times New Roman" pitchFamily="18" charset="0"/>
              </a:rPr>
              <a:t>Osificación</a:t>
            </a:r>
            <a:r>
              <a:rPr lang="en-US" altLang="en-US" i="1" dirty="0">
                <a:cs typeface="Times New Roman" pitchFamily="18" charset="0"/>
              </a:rPr>
              <a:t> dermal</a:t>
            </a:r>
          </a:p>
          <a:p>
            <a:pPr lvl="1" indent="-344488"/>
            <a:r>
              <a:rPr lang="en-US" altLang="en-US" dirty="0">
                <a:cs typeface="Times New Roman" pitchFamily="18" charset="0"/>
              </a:rPr>
              <a:t>Produce</a:t>
            </a:r>
          </a:p>
          <a:p>
            <a:pPr lvl="2" indent="-342900"/>
            <a:r>
              <a:rPr lang="en-US" altLang="en-US" dirty="0" err="1">
                <a:cs typeface="Times New Roman" pitchFamily="18" charset="0"/>
              </a:rPr>
              <a:t>Huesos</a:t>
            </a:r>
            <a:r>
              <a:rPr lang="en-US" altLang="en-US" dirty="0">
                <a:cs typeface="Times New Roman" pitchFamily="18" charset="0"/>
              </a:rPr>
              <a:t> </a:t>
            </a:r>
            <a:r>
              <a:rPr lang="en-US" altLang="en-US" dirty="0" err="1">
                <a:cs typeface="Times New Roman" pitchFamily="18" charset="0"/>
              </a:rPr>
              <a:t>planos</a:t>
            </a:r>
            <a:r>
              <a:rPr lang="en-US" altLang="en-US" dirty="0">
                <a:cs typeface="Times New Roman" pitchFamily="18" charset="0"/>
              </a:rPr>
              <a:t> del </a:t>
            </a:r>
            <a:r>
              <a:rPr lang="en-US" altLang="en-US" dirty="0" err="1">
                <a:cs typeface="Times New Roman" pitchFamily="18" charset="0"/>
              </a:rPr>
              <a:t>cráneo</a:t>
            </a:r>
            <a:endParaRPr lang="en-US" altLang="en-US" dirty="0">
              <a:cs typeface="Times New Roman" pitchFamily="18" charset="0"/>
            </a:endParaRPr>
          </a:p>
          <a:p>
            <a:pPr lvl="2" indent="-342900"/>
            <a:r>
              <a:rPr lang="en-US" altLang="en-US" dirty="0" err="1">
                <a:cs typeface="Times New Roman" pitchFamily="18" charset="0"/>
              </a:rPr>
              <a:t>Algunos</a:t>
            </a:r>
            <a:r>
              <a:rPr lang="en-US" altLang="en-US" dirty="0">
                <a:cs typeface="Times New Roman" pitchFamily="18" charset="0"/>
              </a:rPr>
              <a:t> </a:t>
            </a:r>
            <a:r>
              <a:rPr lang="en-US" altLang="en-US" dirty="0" err="1">
                <a:cs typeface="Times New Roman" pitchFamily="18" charset="0"/>
              </a:rPr>
              <a:t>faciales</a:t>
            </a:r>
            <a:endParaRPr lang="en-US" altLang="en-US" dirty="0">
              <a:cs typeface="Times New Roman" pitchFamily="18" charset="0"/>
            </a:endParaRPr>
          </a:p>
          <a:p>
            <a:pPr lvl="2" indent="-342900"/>
            <a:r>
              <a:rPr lang="en-US" altLang="en-US" dirty="0" err="1">
                <a:cs typeface="Times New Roman" pitchFamily="18" charset="0"/>
              </a:rPr>
              <a:t>Mandíbula</a:t>
            </a:r>
            <a:endParaRPr lang="en-US" altLang="en-US" dirty="0">
              <a:cs typeface="Times New Roman" pitchFamily="18" charset="0"/>
            </a:endParaRPr>
          </a:p>
          <a:p>
            <a:pPr lvl="2" indent="-342900"/>
            <a:r>
              <a:rPr lang="en-US" altLang="en-US" dirty="0" err="1">
                <a:cs typeface="Times New Roman" pitchFamily="18" charset="0"/>
              </a:rPr>
              <a:t>Parte</a:t>
            </a:r>
            <a:r>
              <a:rPr lang="en-US" altLang="en-US" dirty="0">
                <a:cs typeface="Times New Roman" pitchFamily="18" charset="0"/>
              </a:rPr>
              <a:t> central de las </a:t>
            </a:r>
            <a:r>
              <a:rPr lang="en-US" altLang="en-US" dirty="0" err="1">
                <a:cs typeface="Times New Roman" pitchFamily="18" charset="0"/>
              </a:rPr>
              <a:t>clavículas</a:t>
            </a:r>
            <a:endParaRPr lang="en-US" altLang="en-US" dirty="0">
              <a:cs typeface="Times New Roman" pitchFamily="18" charset="0"/>
            </a:endParaRPr>
          </a:p>
        </p:txBody>
      </p:sp>
    </p:spTree>
    <p:extLst>
      <p:ext uri="{BB962C8B-B14F-4D97-AF65-F5344CB8AC3E}">
        <p14:creationId xmlns:p14="http://schemas.microsoft.com/office/powerpoint/2010/main" val="22341794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Reparación</a:t>
            </a:r>
            <a:endParaRPr lang="en-US" dirty="0"/>
          </a:p>
        </p:txBody>
      </p:sp>
      <p:pic>
        <p:nvPicPr>
          <p:cNvPr id="8" name="Picture 2" descr="Fracture healing progresses through formation of a hematoma, fibrocartilaginous callus, hard callus, and finishes with bone remodeling."/>
          <p:cNvPicPr>
            <a:picLocks noGrp="1" noChangeAspect="1" noChangeArrowheads="1"/>
          </p:cNvPicPr>
          <p:nvPr>
            <p:ph idx="1"/>
          </p:nvPr>
        </p:nvPicPr>
        <p:blipFill>
          <a:blip r:embed="rId2"/>
          <a:stretch>
            <a:fillRect/>
          </a:stretch>
        </p:blipFill>
        <p:spPr bwMode="auto">
          <a:xfrm>
            <a:off x="261978" y="2057400"/>
            <a:ext cx="862004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152400" y="6096000"/>
            <a:ext cx="1447800" cy="381000"/>
          </a:xfrm>
        </p:spPr>
        <p:txBody>
          <a:bodyPr/>
          <a:lstStyle/>
          <a:p>
            <a:pPr algn="ctr"/>
            <a:r>
              <a:rPr lang="en-US" altLang="en-US" sz="1800" dirty="0">
                <a:cs typeface="Times New Roman" pitchFamily="18" charset="0"/>
              </a:rPr>
              <a:t>Figure 7.17</a:t>
            </a:r>
            <a:endParaRPr lang="en-US" sz="1800" dirty="0"/>
          </a:p>
        </p:txBody>
      </p:sp>
      <p:sp>
        <p:nvSpPr>
          <p:cNvPr id="2" name="TextBox 1">
            <a:extLst>
              <a:ext uri="{FF2B5EF4-FFF2-40B4-BE49-F238E27FC236}">
                <a16:creationId xmlns:a16="http://schemas.microsoft.com/office/drawing/2014/main" id="{B46C4D1F-9FCF-7B4A-8ED6-2E63146A087F}"/>
              </a:ext>
            </a:extLst>
          </p:cNvPr>
          <p:cNvSpPr txBox="1"/>
          <p:nvPr/>
        </p:nvSpPr>
        <p:spPr>
          <a:xfrm>
            <a:off x="1238159" y="1027093"/>
            <a:ext cx="7448641" cy="954107"/>
          </a:xfrm>
          <a:prstGeom prst="rect">
            <a:avLst/>
          </a:prstGeom>
          <a:noFill/>
        </p:spPr>
        <p:txBody>
          <a:bodyPr wrap="square" rtlCol="0">
            <a:spAutoFit/>
          </a:bodyPr>
          <a:lstStyle/>
          <a:p>
            <a:r>
              <a:rPr lang="en-US" sz="2800" dirty="0"/>
              <a:t>Hematoma – de </a:t>
            </a:r>
            <a:r>
              <a:rPr lang="en-US" sz="2800" dirty="0" err="1"/>
              <a:t>sangre</a:t>
            </a:r>
            <a:r>
              <a:rPr lang="en-US" sz="2800" dirty="0"/>
              <a:t> </a:t>
            </a:r>
            <a:r>
              <a:rPr lang="en-US" sz="2800" dirty="0" err="1"/>
              <a:t>coagulada</a:t>
            </a:r>
            <a:endParaRPr lang="en-US" sz="2800" dirty="0"/>
          </a:p>
          <a:p>
            <a:r>
              <a:rPr lang="en-US" sz="2800" dirty="0"/>
              <a:t>	- </a:t>
            </a:r>
            <a:r>
              <a:rPr lang="en-US" sz="2800" dirty="0" err="1"/>
              <a:t>vascularizacion</a:t>
            </a:r>
            <a:r>
              <a:rPr lang="en-US" sz="2800" dirty="0"/>
              <a:t> periosteal</a:t>
            </a:r>
          </a:p>
        </p:txBody>
      </p:sp>
      <p:sp>
        <p:nvSpPr>
          <p:cNvPr id="3" name="TextBox 2">
            <a:extLst>
              <a:ext uri="{FF2B5EF4-FFF2-40B4-BE49-F238E27FC236}">
                <a16:creationId xmlns:a16="http://schemas.microsoft.com/office/drawing/2014/main" id="{3E033E0D-1FCB-3849-9A21-5CB2B162C09A}"/>
              </a:ext>
            </a:extLst>
          </p:cNvPr>
          <p:cNvSpPr txBox="1"/>
          <p:nvPr/>
        </p:nvSpPr>
        <p:spPr>
          <a:xfrm>
            <a:off x="2311316" y="5029200"/>
            <a:ext cx="3860884" cy="954107"/>
          </a:xfrm>
          <a:prstGeom prst="rect">
            <a:avLst/>
          </a:prstGeom>
          <a:noFill/>
        </p:spPr>
        <p:txBody>
          <a:bodyPr wrap="square" rtlCol="0">
            <a:spAutoFit/>
          </a:bodyPr>
          <a:lstStyle/>
          <a:p>
            <a:r>
              <a:rPr lang="en-US" sz="2800" dirty="0" err="1"/>
              <a:t>Callo</a:t>
            </a:r>
            <a:r>
              <a:rPr lang="en-US" sz="2800" dirty="0"/>
              <a:t> </a:t>
            </a:r>
            <a:r>
              <a:rPr lang="en-US" sz="2800" dirty="0" err="1"/>
              <a:t>duro</a:t>
            </a:r>
            <a:endParaRPr lang="en-US" sz="2800" dirty="0"/>
          </a:p>
          <a:p>
            <a:r>
              <a:rPr lang="en-US" sz="2800" dirty="0" err="1"/>
              <a:t>Remodelación</a:t>
            </a:r>
            <a:endParaRPr lang="en-US" sz="2800" dirty="0"/>
          </a:p>
        </p:txBody>
      </p:sp>
    </p:spTree>
    <p:extLst>
      <p:ext uri="{BB962C8B-B14F-4D97-AF65-F5344CB8AC3E}">
        <p14:creationId xmlns:p14="http://schemas.microsoft.com/office/powerpoint/2010/main" val="39354520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err="1"/>
              <a:t>Reparación</a:t>
            </a:r>
            <a:endParaRPr lang="en-US" dirty="0"/>
          </a:p>
        </p:txBody>
      </p:sp>
      <p:pic>
        <p:nvPicPr>
          <p:cNvPr id="8" name="Picture 2" descr="Fracture healing progresses through formation of a hematoma, fibrocartilaginous callus, hard callus, and finishes with bone remodeling."/>
          <p:cNvPicPr>
            <a:picLocks noGrp="1" noChangeAspect="1" noChangeArrowheads="1"/>
          </p:cNvPicPr>
          <p:nvPr>
            <p:ph idx="1"/>
          </p:nvPr>
        </p:nvPicPr>
        <p:blipFill>
          <a:blip r:embed="rId2"/>
          <a:stretch>
            <a:fillRect/>
          </a:stretch>
        </p:blipFill>
        <p:spPr bwMode="auto">
          <a:xfrm>
            <a:off x="261978" y="2057400"/>
            <a:ext cx="862004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152400" y="6096000"/>
            <a:ext cx="1447800" cy="381000"/>
          </a:xfrm>
        </p:spPr>
        <p:txBody>
          <a:bodyPr/>
          <a:lstStyle/>
          <a:p>
            <a:pPr algn="ctr"/>
            <a:r>
              <a:rPr lang="en-US" altLang="en-US" sz="1800" dirty="0">
                <a:cs typeface="Times New Roman" pitchFamily="18" charset="0"/>
              </a:rPr>
              <a:t>Figure 7.17</a:t>
            </a:r>
            <a:endParaRPr lang="en-US" sz="1800" dirty="0"/>
          </a:p>
        </p:txBody>
      </p:sp>
      <p:sp>
        <p:nvSpPr>
          <p:cNvPr id="2" name="TextBox 1">
            <a:extLst>
              <a:ext uri="{FF2B5EF4-FFF2-40B4-BE49-F238E27FC236}">
                <a16:creationId xmlns:a16="http://schemas.microsoft.com/office/drawing/2014/main" id="{B46C4D1F-9FCF-7B4A-8ED6-2E63146A087F}"/>
              </a:ext>
            </a:extLst>
          </p:cNvPr>
          <p:cNvSpPr txBox="1"/>
          <p:nvPr/>
        </p:nvSpPr>
        <p:spPr>
          <a:xfrm>
            <a:off x="1752600" y="990600"/>
            <a:ext cx="6580904" cy="5693866"/>
          </a:xfrm>
          <a:prstGeom prst="rect">
            <a:avLst/>
          </a:prstGeom>
          <a:noFill/>
        </p:spPr>
        <p:txBody>
          <a:bodyPr wrap="none" rtlCol="0">
            <a:spAutoFit/>
          </a:bodyPr>
          <a:lstStyle/>
          <a:p>
            <a:r>
              <a:rPr lang="en-US" sz="2800" dirty="0" err="1"/>
              <a:t>Callo</a:t>
            </a:r>
            <a:r>
              <a:rPr lang="en-US" sz="2800" dirty="0"/>
              <a:t> </a:t>
            </a:r>
            <a:r>
              <a:rPr lang="en-US" sz="2800" dirty="0" err="1"/>
              <a:t>óseo</a:t>
            </a:r>
            <a:r>
              <a:rPr lang="en-US" sz="2800" dirty="0"/>
              <a:t> – </a:t>
            </a:r>
            <a:r>
              <a:rPr lang="en-US" sz="2800" dirty="0" err="1"/>
              <a:t>solido</a:t>
            </a:r>
            <a:endParaRPr lang="en-US" sz="2800" dirty="0"/>
          </a:p>
          <a:p>
            <a:r>
              <a:rPr lang="en-US" sz="2800" dirty="0" err="1"/>
              <a:t>Osteoblastos</a:t>
            </a:r>
            <a:r>
              <a:rPr lang="en-US" sz="2800" dirty="0"/>
              <a:t> se activin </a:t>
            </a:r>
            <a:r>
              <a:rPr lang="en-US" sz="2800" dirty="0" err="1"/>
              <a:t>producen</a:t>
            </a:r>
            <a:r>
              <a:rPr lang="en-US" sz="2800" dirty="0"/>
              <a:t> </a:t>
            </a:r>
            <a:r>
              <a:rPr lang="en-US" sz="2800" dirty="0" err="1"/>
              <a:t>trabeculas</a:t>
            </a:r>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a:p>
            <a:r>
              <a:rPr lang="en-US" sz="2800" dirty="0" err="1"/>
              <a:t>Remodelación</a:t>
            </a:r>
            <a:endParaRPr lang="en-US" sz="2800" dirty="0"/>
          </a:p>
          <a:p>
            <a:r>
              <a:rPr lang="en-US" sz="2800" dirty="0" err="1"/>
              <a:t>Osteoclastos</a:t>
            </a:r>
            <a:r>
              <a:rPr lang="en-US" sz="2800" dirty="0"/>
              <a:t> </a:t>
            </a:r>
            <a:r>
              <a:rPr lang="en-US" sz="2800" dirty="0" err="1"/>
              <a:t>remueven</a:t>
            </a:r>
            <a:r>
              <a:rPr lang="en-US" sz="2800" dirty="0"/>
              <a:t> </a:t>
            </a:r>
            <a:r>
              <a:rPr lang="en-US" sz="2800" dirty="0" err="1"/>
              <a:t>excesos</a:t>
            </a:r>
            <a:endParaRPr lang="en-US" sz="2800" dirty="0"/>
          </a:p>
          <a:p>
            <a:r>
              <a:rPr lang="en-US" sz="2800" dirty="0" err="1"/>
              <a:t>Hueso</a:t>
            </a:r>
            <a:r>
              <a:rPr lang="en-US" sz="2800" dirty="0"/>
              <a:t> </a:t>
            </a:r>
            <a:r>
              <a:rPr lang="en-US" sz="2800" dirty="0" err="1"/>
              <a:t>compacto</a:t>
            </a:r>
            <a:r>
              <a:rPr lang="en-US" sz="2800" dirty="0"/>
              <a:t> </a:t>
            </a:r>
            <a:r>
              <a:rPr lang="en-US" sz="2800" dirty="0" err="1"/>
              <a:t>reemplaza</a:t>
            </a:r>
            <a:r>
              <a:rPr lang="en-US" sz="2800" dirty="0"/>
              <a:t> el trabecular</a:t>
            </a:r>
          </a:p>
          <a:p>
            <a:r>
              <a:rPr lang="en-US" sz="2800" dirty="0"/>
              <a:t>Se </a:t>
            </a:r>
            <a:r>
              <a:rPr lang="en-US" sz="2800" dirty="0" err="1"/>
              <a:t>agranda</a:t>
            </a:r>
            <a:r>
              <a:rPr lang="en-US" sz="2800" dirty="0"/>
              <a:t> </a:t>
            </a:r>
            <a:r>
              <a:rPr lang="en-US" sz="2800" dirty="0" err="1"/>
              <a:t>levemente</a:t>
            </a:r>
            <a:r>
              <a:rPr lang="en-US" sz="2800" dirty="0"/>
              <a:t> la zona</a:t>
            </a:r>
          </a:p>
        </p:txBody>
      </p:sp>
    </p:spTree>
    <p:extLst>
      <p:ext uri="{BB962C8B-B14F-4D97-AF65-F5344CB8AC3E}">
        <p14:creationId xmlns:p14="http://schemas.microsoft.com/office/powerpoint/2010/main" val="8235957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solidFill>
                  <a:srgbClr val="B60000"/>
                </a:solidFill>
              </a:rPr>
              <a:t>7.7</a:t>
            </a:r>
            <a:br>
              <a:rPr lang="en-US" dirty="0">
                <a:solidFill>
                  <a:srgbClr val="B60000"/>
                </a:solidFill>
              </a:rPr>
            </a:br>
            <a:r>
              <a:rPr lang="en-US" sz="3600" b="0" dirty="0" err="1">
                <a:solidFill>
                  <a:srgbClr val="B60000"/>
                </a:solidFill>
              </a:rPr>
              <a:t>Objetivos</a:t>
            </a:r>
            <a:r>
              <a:rPr lang="en-US" sz="3600" b="0" dirty="0">
                <a:solidFill>
                  <a:srgbClr val="B60000"/>
                </a:solidFill>
              </a:rPr>
              <a:t>:</a:t>
            </a:r>
          </a:p>
        </p:txBody>
      </p:sp>
      <p:sp>
        <p:nvSpPr>
          <p:cNvPr id="8" name="Content Placeholder 2"/>
          <p:cNvSpPr>
            <a:spLocks noGrp="1"/>
          </p:cNvSpPr>
          <p:nvPr>
            <p:ph idx="1"/>
          </p:nvPr>
        </p:nvSpPr>
        <p:spPr/>
        <p:txBody>
          <a:bodyPr/>
          <a:lstStyle/>
          <a:p>
            <a:pPr marL="640080" indent="-640080">
              <a:buFont typeface="Calibri" pitchFamily="34" charset="0"/>
              <a:buAutoNum type="arabicPeriod" startAt="29"/>
            </a:pPr>
            <a:r>
              <a:rPr lang="en-US" altLang="en-US" sz="2800" dirty="0">
                <a:cs typeface="Times New Roman" pitchFamily="18" charset="0"/>
              </a:rPr>
              <a:t>Como </a:t>
            </a:r>
            <a:r>
              <a:rPr lang="en-US" altLang="en-US" sz="2800" dirty="0" err="1">
                <a:cs typeface="Times New Roman" pitchFamily="18" charset="0"/>
              </a:rPr>
              <a:t>afecta</a:t>
            </a:r>
            <a:r>
              <a:rPr lang="en-US" altLang="en-US" sz="2800" dirty="0">
                <a:cs typeface="Times New Roman" pitchFamily="18" charset="0"/>
              </a:rPr>
              <a:t> el </a:t>
            </a:r>
            <a:r>
              <a:rPr lang="en-US" altLang="en-US" sz="2800" dirty="0" err="1">
                <a:cs typeface="Times New Roman" pitchFamily="18" charset="0"/>
              </a:rPr>
              <a:t>envejecimiento</a:t>
            </a:r>
            <a:r>
              <a:rPr lang="en-US" altLang="en-US" sz="2800" dirty="0">
                <a:cs typeface="Times New Roman" pitchFamily="18" charset="0"/>
              </a:rPr>
              <a:t> el </a:t>
            </a:r>
            <a:r>
              <a:rPr lang="en-US" altLang="en-US" sz="2800" dirty="0" err="1">
                <a:cs typeface="Times New Roman" pitchFamily="18" charset="0"/>
              </a:rPr>
              <a:t>tejido</a:t>
            </a:r>
            <a:r>
              <a:rPr lang="en-US" altLang="en-US" sz="2800" dirty="0">
                <a:cs typeface="Times New Roman" pitchFamily="18" charset="0"/>
              </a:rPr>
              <a:t> </a:t>
            </a:r>
            <a:r>
              <a:rPr lang="en-US" altLang="en-US" sz="2800" dirty="0" err="1">
                <a:cs typeface="Times New Roman" pitchFamily="18" charset="0"/>
              </a:rPr>
              <a:t>oseo</a:t>
            </a:r>
            <a:r>
              <a:rPr lang="en-US" altLang="en-US" sz="2800" dirty="0">
                <a:cs typeface="Times New Roman" pitchFamily="18" charset="0"/>
              </a:rPr>
              <a:t>.</a:t>
            </a:r>
          </a:p>
        </p:txBody>
      </p:sp>
    </p:spTree>
    <p:extLst>
      <p:ext uri="{BB962C8B-B14F-4D97-AF65-F5344CB8AC3E}">
        <p14:creationId xmlns:p14="http://schemas.microsoft.com/office/powerpoint/2010/main" val="19253088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7.7 </a:t>
            </a:r>
            <a:r>
              <a:rPr lang="en-US" dirty="0" err="1"/>
              <a:t>Envejecimiento</a:t>
            </a:r>
            <a:endParaRPr lang="en-US" sz="1500" dirty="0"/>
          </a:p>
        </p:txBody>
      </p:sp>
      <p:sp>
        <p:nvSpPr>
          <p:cNvPr id="8" name="Content Placeholder 2"/>
          <p:cNvSpPr>
            <a:spLocks noGrp="1"/>
          </p:cNvSpPr>
          <p:nvPr>
            <p:ph idx="1"/>
          </p:nvPr>
        </p:nvSpPr>
        <p:spPr>
          <a:xfrm>
            <a:off x="457200" y="1066800"/>
            <a:ext cx="8229600" cy="5257800"/>
          </a:xfrm>
        </p:spPr>
        <p:txBody>
          <a:bodyPr/>
          <a:lstStyle/>
          <a:p>
            <a:pPr marL="339725" indent="-339725"/>
            <a:r>
              <a:rPr lang="en-US" altLang="en-US" sz="2800" dirty="0">
                <a:cs typeface="Times New Roman" pitchFamily="18" charset="0"/>
              </a:rPr>
              <a:t>Dos </a:t>
            </a:r>
            <a:r>
              <a:rPr lang="en-US" altLang="en-US" sz="2800" dirty="0" err="1">
                <a:cs typeface="Times New Roman" pitchFamily="18" charset="0"/>
              </a:rPr>
              <a:t>efectos</a:t>
            </a:r>
            <a:r>
              <a:rPr lang="en-US" altLang="en-US" sz="2800" dirty="0">
                <a:cs typeface="Times New Roman" pitchFamily="18" charset="0"/>
              </a:rPr>
              <a:t> </a:t>
            </a:r>
            <a:r>
              <a:rPr lang="en-US" altLang="en-US" sz="2800" dirty="0" err="1">
                <a:cs typeface="Times New Roman" pitchFamily="18" charset="0"/>
              </a:rPr>
              <a:t>principales</a:t>
            </a:r>
            <a:r>
              <a:rPr lang="en-US" altLang="en-US" sz="2800" dirty="0">
                <a:cs typeface="Times New Roman" pitchFamily="18" charset="0"/>
              </a:rPr>
              <a:t> :</a:t>
            </a:r>
          </a:p>
          <a:p>
            <a:pPr lvl="1" indent="-457200">
              <a:buClrTx/>
              <a:buFont typeface="+mj-lt"/>
              <a:buAutoNum type="arabicParenR"/>
            </a:pPr>
            <a:r>
              <a:rPr lang="en-US" altLang="en-US" sz="2400" dirty="0" err="1">
                <a:cs typeface="Times New Roman" pitchFamily="18" charset="0"/>
              </a:rPr>
              <a:t>Disminuye</a:t>
            </a:r>
            <a:r>
              <a:rPr lang="en-US" altLang="en-US" sz="2400" dirty="0">
                <a:cs typeface="Times New Roman" pitchFamily="18" charset="0"/>
              </a:rPr>
              <a:t> la Fortaleza </a:t>
            </a:r>
            <a:r>
              <a:rPr lang="en-US" altLang="en-US" sz="2400" dirty="0" err="1">
                <a:cs typeface="Times New Roman" pitchFamily="18" charset="0"/>
              </a:rPr>
              <a:t>tensil</a:t>
            </a:r>
            <a:r>
              <a:rPr lang="en-US" altLang="en-US" sz="2400" dirty="0">
                <a:cs typeface="Times New Roman" pitchFamily="18" charset="0"/>
              </a:rPr>
              <a:t> del </a:t>
            </a:r>
            <a:r>
              <a:rPr lang="en-US" altLang="en-US" sz="2400" dirty="0" err="1">
                <a:cs typeface="Times New Roman" pitchFamily="18" charset="0"/>
              </a:rPr>
              <a:t>hueso</a:t>
            </a:r>
            <a:endParaRPr lang="en-US" altLang="en-US" sz="2400" dirty="0">
              <a:cs typeface="Times New Roman" pitchFamily="18" charset="0"/>
            </a:endParaRPr>
          </a:p>
          <a:p>
            <a:pPr marL="457200" lvl="2" indent="-347472">
              <a:buClr>
                <a:srgbClr val="B60000"/>
              </a:buClr>
            </a:pPr>
            <a:r>
              <a:rPr lang="en-US" altLang="en-US" dirty="0" err="1">
                <a:cs typeface="Times New Roman" pitchFamily="18" charset="0"/>
              </a:rPr>
              <a:t>Osteoblastos</a:t>
            </a:r>
            <a:r>
              <a:rPr lang="en-US" altLang="en-US" dirty="0">
                <a:cs typeface="Times New Roman" pitchFamily="18" charset="0"/>
              </a:rPr>
              <a:t> </a:t>
            </a:r>
            <a:r>
              <a:rPr lang="en-US" altLang="en-US" dirty="0" err="1">
                <a:cs typeface="Times New Roman" pitchFamily="18" charset="0"/>
              </a:rPr>
              <a:t>bajan</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su</a:t>
            </a:r>
            <a:r>
              <a:rPr lang="en-US" altLang="en-US" dirty="0">
                <a:cs typeface="Times New Roman" pitchFamily="18" charset="0"/>
              </a:rPr>
              <a:t> </a:t>
            </a:r>
            <a:r>
              <a:rPr lang="en-US" altLang="en-US" dirty="0" err="1">
                <a:cs typeface="Times New Roman" pitchFamily="18" charset="0"/>
              </a:rPr>
              <a:t>síntesis</a:t>
            </a:r>
            <a:r>
              <a:rPr lang="en-US" altLang="en-US" dirty="0">
                <a:cs typeface="Times New Roman" pitchFamily="18" charset="0"/>
              </a:rPr>
              <a:t> de </a:t>
            </a:r>
            <a:r>
              <a:rPr lang="en-US" altLang="en-US" dirty="0" err="1">
                <a:cs typeface="Times New Roman" pitchFamily="18" charset="0"/>
              </a:rPr>
              <a:t>proteina</a:t>
            </a:r>
            <a:endParaRPr lang="en-US" altLang="en-US" dirty="0">
              <a:cs typeface="Times New Roman" pitchFamily="18" charset="0"/>
            </a:endParaRPr>
          </a:p>
          <a:p>
            <a:pPr marL="457200" lvl="2" indent="-347472">
              <a:buClr>
                <a:srgbClr val="B60000"/>
              </a:buClr>
            </a:pPr>
            <a:r>
              <a:rPr lang="en-US" altLang="en-US" dirty="0" err="1">
                <a:cs typeface="Times New Roman" pitchFamily="18" charset="0"/>
              </a:rPr>
              <a:t>Aumenta</a:t>
            </a:r>
            <a:r>
              <a:rPr lang="en-US" altLang="en-US" dirty="0">
                <a:cs typeface="Times New Roman" pitchFamily="18" charset="0"/>
              </a:rPr>
              <a:t> </a:t>
            </a:r>
            <a:r>
              <a:rPr lang="en-US" altLang="en-US" dirty="0" err="1">
                <a:cs typeface="Times New Roman" pitchFamily="18" charset="0"/>
              </a:rPr>
              <a:t>proporción</a:t>
            </a:r>
            <a:r>
              <a:rPr lang="en-US" altLang="en-US" dirty="0">
                <a:cs typeface="Times New Roman" pitchFamily="18" charset="0"/>
              </a:rPr>
              <a:t> mineral</a:t>
            </a:r>
          </a:p>
          <a:p>
            <a:pPr marL="457200" lvl="2" indent="-347472">
              <a:buClr>
                <a:srgbClr val="B60000"/>
              </a:buClr>
            </a:pPr>
            <a:r>
              <a:rPr lang="en-US" altLang="en-US" dirty="0" err="1">
                <a:cs typeface="Times New Roman" pitchFamily="18" charset="0"/>
              </a:rPr>
              <a:t>Hueso</a:t>
            </a:r>
            <a:r>
              <a:rPr lang="en-US" altLang="en-US" dirty="0">
                <a:cs typeface="Times New Roman" pitchFamily="18" charset="0"/>
              </a:rPr>
              <a:t> mas </a:t>
            </a:r>
            <a:r>
              <a:rPr lang="en-US" altLang="en-US" dirty="0" err="1">
                <a:cs typeface="Times New Roman" pitchFamily="18" charset="0"/>
              </a:rPr>
              <a:t>propenso</a:t>
            </a:r>
            <a:r>
              <a:rPr lang="en-US" altLang="en-US" dirty="0">
                <a:cs typeface="Times New Roman" pitchFamily="18" charset="0"/>
              </a:rPr>
              <a:t> a </a:t>
            </a:r>
            <a:r>
              <a:rPr lang="en-US" altLang="en-US" dirty="0" err="1">
                <a:cs typeface="Times New Roman" pitchFamily="18" charset="0"/>
              </a:rPr>
              <a:t>fractura</a:t>
            </a:r>
            <a:endParaRPr lang="en-US" altLang="en-US" dirty="0">
              <a:cs typeface="Times New Roman" pitchFamily="18" charset="0"/>
            </a:endParaRPr>
          </a:p>
          <a:p>
            <a:pPr lvl="1" indent="-457200">
              <a:buClrTx/>
              <a:buFont typeface="Arial" pitchFamily="34" charset="0"/>
              <a:buAutoNum type="arabicParenR" startAt="2"/>
            </a:pPr>
            <a:r>
              <a:rPr lang="en-US" altLang="en-US" sz="2400" dirty="0">
                <a:cs typeface="Times New Roman" pitchFamily="18" charset="0"/>
              </a:rPr>
              <a:t>Perdida de Calcio y </a:t>
            </a:r>
            <a:r>
              <a:rPr lang="en-US" altLang="en-US" sz="2400" dirty="0" err="1">
                <a:cs typeface="Times New Roman" pitchFamily="18" charset="0"/>
              </a:rPr>
              <a:t>otros</a:t>
            </a:r>
            <a:r>
              <a:rPr lang="en-US" altLang="en-US" sz="2400" dirty="0">
                <a:cs typeface="Times New Roman" pitchFamily="18" charset="0"/>
              </a:rPr>
              <a:t> </a:t>
            </a:r>
            <a:r>
              <a:rPr lang="en-US" altLang="en-US" sz="2400" dirty="0" err="1">
                <a:cs typeface="Times New Roman" pitchFamily="18" charset="0"/>
              </a:rPr>
              <a:t>minerales</a:t>
            </a:r>
            <a:r>
              <a:rPr lang="en-US" altLang="en-US" sz="2400" dirty="0">
                <a:cs typeface="Times New Roman" pitchFamily="18" charset="0"/>
              </a:rPr>
              <a:t> </a:t>
            </a:r>
          </a:p>
          <a:p>
            <a:pPr marL="457200" lvl="2" indent="-347472">
              <a:buClr>
                <a:srgbClr val="B60000"/>
              </a:buClr>
            </a:pPr>
            <a:r>
              <a:rPr lang="en-US" altLang="en-US" dirty="0" err="1">
                <a:cs typeface="Times New Roman" pitchFamily="18" charset="0"/>
              </a:rPr>
              <a:t>Huesos</a:t>
            </a:r>
            <a:r>
              <a:rPr lang="en-US" altLang="en-US" dirty="0">
                <a:cs typeface="Times New Roman" pitchFamily="18" charset="0"/>
              </a:rPr>
              <a:t> </a:t>
            </a:r>
            <a:r>
              <a:rPr lang="en-US" altLang="en-US" dirty="0" err="1">
                <a:cs typeface="Times New Roman" pitchFamily="18" charset="0"/>
              </a:rPr>
              <a:t>débiles</a:t>
            </a:r>
            <a:r>
              <a:rPr lang="en-US" altLang="en-US" dirty="0">
                <a:cs typeface="Times New Roman" pitchFamily="18" charset="0"/>
              </a:rPr>
              <a:t> y </a:t>
            </a:r>
            <a:r>
              <a:rPr lang="en-US" altLang="en-US" dirty="0" err="1">
                <a:cs typeface="Times New Roman" pitchFamily="18" charset="0"/>
              </a:rPr>
              <a:t>finos</a:t>
            </a:r>
            <a:endParaRPr lang="en-US" altLang="en-US" dirty="0">
              <a:cs typeface="Times New Roman" pitchFamily="18" charset="0"/>
            </a:endParaRPr>
          </a:p>
          <a:p>
            <a:pPr marL="457200" lvl="2" indent="-347472">
              <a:buClr>
                <a:srgbClr val="B60000"/>
              </a:buClr>
            </a:pPr>
            <a:r>
              <a:rPr lang="en-US" altLang="en-US" dirty="0">
                <a:cs typeface="Times New Roman" pitchFamily="18" charset="0"/>
              </a:rPr>
              <a:t>Osteopenia – </a:t>
            </a:r>
            <a:r>
              <a:rPr lang="en-US" altLang="en-US" dirty="0" err="1">
                <a:cs typeface="Times New Roman" pitchFamily="18" charset="0"/>
              </a:rPr>
              <a:t>pobre</a:t>
            </a:r>
            <a:r>
              <a:rPr lang="en-US" altLang="en-US" dirty="0">
                <a:cs typeface="Times New Roman" pitchFamily="18" charset="0"/>
              </a:rPr>
              <a:t> </a:t>
            </a:r>
            <a:r>
              <a:rPr lang="en-US" altLang="en-US" dirty="0" err="1">
                <a:cs typeface="Times New Roman" pitchFamily="18" charset="0"/>
              </a:rPr>
              <a:t>osificación</a:t>
            </a:r>
            <a:endParaRPr lang="en-US" altLang="en-US" b="1" dirty="0">
              <a:cs typeface="Times New Roman" pitchFamily="18" charset="0"/>
            </a:endParaRPr>
          </a:p>
        </p:txBody>
      </p:sp>
    </p:spTree>
    <p:extLst>
      <p:ext uri="{BB962C8B-B14F-4D97-AF65-F5344CB8AC3E}">
        <p14:creationId xmlns:p14="http://schemas.microsoft.com/office/powerpoint/2010/main" val="39543053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7.7 </a:t>
            </a:r>
            <a:r>
              <a:rPr lang="en-US" dirty="0" err="1"/>
              <a:t>Envejecimiento</a:t>
            </a:r>
            <a:r>
              <a:rPr lang="en-US" dirty="0"/>
              <a:t> </a:t>
            </a:r>
            <a:r>
              <a:rPr lang="en-US" sz="1500" dirty="0"/>
              <a:t>2</a:t>
            </a:r>
          </a:p>
        </p:txBody>
      </p:sp>
      <p:sp>
        <p:nvSpPr>
          <p:cNvPr id="8" name="Content Placeholder 2"/>
          <p:cNvSpPr>
            <a:spLocks noGrp="1"/>
          </p:cNvSpPr>
          <p:nvPr>
            <p:ph idx="1"/>
          </p:nvPr>
        </p:nvSpPr>
        <p:spPr>
          <a:xfrm>
            <a:off x="304800" y="1132300"/>
            <a:ext cx="8839200" cy="5257800"/>
          </a:xfrm>
        </p:spPr>
        <p:txBody>
          <a:bodyPr/>
          <a:lstStyle/>
          <a:p>
            <a:pPr marL="339725" indent="-339725"/>
            <a:r>
              <a:rPr lang="en-US" altLang="en-US" b="1" dirty="0">
                <a:cs typeface="Times New Roman" pitchFamily="18" charset="0"/>
              </a:rPr>
              <a:t>Osteopenia</a:t>
            </a:r>
          </a:p>
          <a:p>
            <a:pPr lvl="1" indent="-344488"/>
            <a:r>
              <a:rPr lang="en-US" altLang="en-US" dirty="0" err="1">
                <a:cs typeface="Times New Roman" pitchFamily="18" charset="0"/>
              </a:rPr>
              <a:t>Ocurre</a:t>
            </a:r>
            <a:r>
              <a:rPr lang="en-US" altLang="en-US" dirty="0">
                <a:cs typeface="Times New Roman" pitchFamily="18" charset="0"/>
              </a:rPr>
              <a:t> a </a:t>
            </a:r>
            <a:r>
              <a:rPr lang="en-US" altLang="en-US" dirty="0" err="1">
                <a:cs typeface="Times New Roman" pitchFamily="18" charset="0"/>
              </a:rPr>
              <a:t>medida</a:t>
            </a:r>
            <a:r>
              <a:rPr lang="en-US" altLang="en-US" dirty="0">
                <a:cs typeface="Times New Roman" pitchFamily="18" charset="0"/>
              </a:rPr>
              <a:t> que </a:t>
            </a:r>
            <a:r>
              <a:rPr lang="en-US" altLang="en-US" dirty="0" err="1">
                <a:cs typeface="Times New Roman" pitchFamily="18" charset="0"/>
              </a:rPr>
              <a:t>envejecen</a:t>
            </a:r>
            <a:r>
              <a:rPr lang="en-US" altLang="en-US" dirty="0">
                <a:cs typeface="Times New Roman" pitchFamily="18" charset="0"/>
              </a:rPr>
              <a:t> las personas</a:t>
            </a:r>
          </a:p>
          <a:p>
            <a:pPr lvl="1" indent="-344488"/>
            <a:r>
              <a:rPr lang="en-US" altLang="en-US" dirty="0" err="1">
                <a:cs typeface="Times New Roman" pitchFamily="18" charset="0"/>
              </a:rPr>
              <a:t>Desde</a:t>
            </a:r>
            <a:r>
              <a:rPr lang="en-US" altLang="en-US" dirty="0">
                <a:cs typeface="Times New Roman" pitchFamily="18" charset="0"/>
              </a:rPr>
              <a:t> los 35 - 40</a:t>
            </a:r>
          </a:p>
          <a:p>
            <a:pPr lvl="1" indent="-344488"/>
            <a:r>
              <a:rPr lang="en-US" altLang="en-US" dirty="0" err="1">
                <a:cs typeface="Times New Roman" pitchFamily="18" charset="0"/>
              </a:rPr>
              <a:t>Osteoblastos</a:t>
            </a:r>
            <a:r>
              <a:rPr lang="en-US" altLang="en-US" dirty="0">
                <a:cs typeface="Times New Roman" pitchFamily="18" charset="0"/>
              </a:rPr>
              <a:t>; </a:t>
            </a:r>
            <a:r>
              <a:rPr lang="en-US" altLang="en-US" dirty="0" err="1">
                <a:cs typeface="Times New Roman" pitchFamily="18" charset="0"/>
              </a:rPr>
              <a:t>declinan</a:t>
            </a:r>
            <a:r>
              <a:rPr lang="en-US" altLang="en-US" dirty="0">
                <a:cs typeface="Times New Roman" pitchFamily="18" charset="0"/>
              </a:rPr>
              <a:t> – </a:t>
            </a:r>
            <a:r>
              <a:rPr lang="en-US" altLang="en-US" dirty="0" err="1">
                <a:cs typeface="Times New Roman" pitchFamily="18" charset="0"/>
              </a:rPr>
              <a:t>Osteclastos</a:t>
            </a:r>
            <a:r>
              <a:rPr lang="en-US" altLang="en-US" dirty="0">
                <a:cs typeface="Times New Roman" pitchFamily="18" charset="0"/>
              </a:rPr>
              <a:t> se </a:t>
            </a:r>
            <a:r>
              <a:rPr lang="en-US" altLang="en-US" dirty="0" err="1">
                <a:cs typeface="Times New Roman" pitchFamily="18" charset="0"/>
              </a:rPr>
              <a:t>mantienen</a:t>
            </a:r>
            <a:endParaRPr lang="en-US" altLang="en-US" dirty="0">
              <a:cs typeface="Times New Roman" pitchFamily="18" charset="0"/>
            </a:endParaRPr>
          </a:p>
          <a:p>
            <a:pPr lvl="1" indent="-344488"/>
            <a:r>
              <a:rPr lang="en-US" altLang="en-US" dirty="0">
                <a:cs typeface="Times New Roman" pitchFamily="18" charset="0"/>
              </a:rPr>
              <a:t>Vertebras</a:t>
            </a:r>
          </a:p>
          <a:p>
            <a:pPr lvl="1" indent="-344488"/>
            <a:r>
              <a:rPr lang="en-US" altLang="en-US" dirty="0" err="1">
                <a:cs typeface="Times New Roman" pitchFamily="18" charset="0"/>
              </a:rPr>
              <a:t>Mandibulas</a:t>
            </a:r>
            <a:endParaRPr lang="en-US" altLang="en-US" dirty="0">
              <a:cs typeface="Times New Roman" pitchFamily="18" charset="0"/>
            </a:endParaRPr>
          </a:p>
          <a:p>
            <a:pPr lvl="1" indent="-344488"/>
            <a:r>
              <a:rPr lang="en-US" altLang="en-US" dirty="0" err="1">
                <a:cs typeface="Times New Roman" pitchFamily="18" charset="0"/>
              </a:rPr>
              <a:t>Epifisis</a:t>
            </a:r>
            <a:r>
              <a:rPr lang="en-US" altLang="en-US" dirty="0">
                <a:cs typeface="Times New Roman" pitchFamily="18" charset="0"/>
              </a:rPr>
              <a:t> </a:t>
            </a:r>
          </a:p>
          <a:p>
            <a:pPr lvl="1" indent="-344488"/>
            <a:r>
              <a:rPr lang="en-US" altLang="en-US" dirty="0" err="1">
                <a:cs typeface="Times New Roman" pitchFamily="18" charset="0"/>
              </a:rPr>
              <a:t>Proporcionalmente</a:t>
            </a:r>
            <a:r>
              <a:rPr lang="en-US" altLang="en-US" dirty="0">
                <a:cs typeface="Times New Roman" pitchFamily="18" charset="0"/>
              </a:rPr>
              <a:t> </a:t>
            </a:r>
            <a:r>
              <a:rPr lang="en-US" altLang="en-US" dirty="0" err="1">
                <a:cs typeface="Times New Roman" pitchFamily="18" charset="0"/>
              </a:rPr>
              <a:t>ayor</a:t>
            </a:r>
            <a:r>
              <a:rPr lang="en-US" altLang="en-US" dirty="0">
                <a:cs typeface="Times New Roman" pitchFamily="18" charset="0"/>
              </a:rPr>
              <a:t> </a:t>
            </a:r>
            <a:r>
              <a:rPr lang="en-US" altLang="en-US" dirty="0" err="1">
                <a:cs typeface="Times New Roman" pitchFamily="18" charset="0"/>
              </a:rPr>
              <a:t>en</a:t>
            </a:r>
            <a:r>
              <a:rPr lang="en-US" altLang="en-US" dirty="0">
                <a:cs typeface="Times New Roman" pitchFamily="18" charset="0"/>
              </a:rPr>
              <a:t> </a:t>
            </a:r>
            <a:r>
              <a:rPr lang="en-US" altLang="en-US" dirty="0" err="1">
                <a:cs typeface="Times New Roman" pitchFamily="18" charset="0"/>
              </a:rPr>
              <a:t>mujeres</a:t>
            </a:r>
            <a:r>
              <a:rPr lang="en-US" altLang="en-US" dirty="0">
                <a:cs typeface="Times New Roman" pitchFamily="18" charset="0"/>
              </a:rPr>
              <a:t> que </a:t>
            </a:r>
            <a:r>
              <a:rPr lang="en-US" altLang="en-US" dirty="0" err="1">
                <a:cs typeface="Times New Roman" pitchFamily="18" charset="0"/>
              </a:rPr>
              <a:t>en</a:t>
            </a:r>
            <a:r>
              <a:rPr lang="en-US" altLang="en-US" dirty="0">
                <a:cs typeface="Times New Roman" pitchFamily="18" charset="0"/>
              </a:rPr>
              <a:t> hombres </a:t>
            </a:r>
          </a:p>
        </p:txBody>
      </p:sp>
    </p:spTree>
    <p:extLst>
      <p:ext uri="{BB962C8B-B14F-4D97-AF65-F5344CB8AC3E}">
        <p14:creationId xmlns:p14="http://schemas.microsoft.com/office/powerpoint/2010/main" val="17945328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7.7 </a:t>
            </a:r>
            <a:r>
              <a:rPr lang="en-US" dirty="0" err="1"/>
              <a:t>Envejecimiento</a:t>
            </a:r>
            <a:endParaRPr lang="en-US" sz="1500" dirty="0"/>
          </a:p>
        </p:txBody>
      </p:sp>
      <p:sp>
        <p:nvSpPr>
          <p:cNvPr id="8" name="Content Placeholder 2"/>
          <p:cNvSpPr>
            <a:spLocks noGrp="1"/>
          </p:cNvSpPr>
          <p:nvPr>
            <p:ph idx="1"/>
          </p:nvPr>
        </p:nvSpPr>
        <p:spPr/>
        <p:txBody>
          <a:bodyPr/>
          <a:lstStyle/>
          <a:p>
            <a:pPr>
              <a:spcBef>
                <a:spcPts val="600"/>
              </a:spcBef>
              <a:defRPr/>
            </a:pPr>
            <a:r>
              <a:rPr lang="en-US" b="1" dirty="0">
                <a:cs typeface="Times New Roman" pitchFamily="18" charset="0"/>
              </a:rPr>
              <a:t>Osteoporosis</a:t>
            </a:r>
          </a:p>
          <a:p>
            <a:pPr lvl="1">
              <a:spcBef>
                <a:spcPts val="600"/>
              </a:spcBef>
              <a:defRPr/>
            </a:pPr>
            <a:r>
              <a:rPr lang="en-US" dirty="0" err="1">
                <a:cs typeface="Times New Roman" pitchFamily="18" charset="0"/>
              </a:rPr>
              <a:t>Reducción</a:t>
            </a:r>
            <a:r>
              <a:rPr lang="en-US" dirty="0">
                <a:cs typeface="Times New Roman" pitchFamily="18" charset="0"/>
              </a:rPr>
              <a:t> de masa </a:t>
            </a:r>
            <a:r>
              <a:rPr lang="en-US" dirty="0" err="1">
                <a:cs typeface="Times New Roman" pitchFamily="18" charset="0"/>
              </a:rPr>
              <a:t>osea</a:t>
            </a:r>
            <a:endParaRPr lang="en-US" dirty="0">
              <a:cs typeface="Times New Roman" pitchFamily="18" charset="0"/>
            </a:endParaRPr>
          </a:p>
          <a:p>
            <a:pPr lvl="1">
              <a:spcBef>
                <a:spcPts val="600"/>
              </a:spcBef>
              <a:defRPr/>
            </a:pPr>
            <a:r>
              <a:rPr lang="en-US" dirty="0" err="1">
                <a:cs typeface="Times New Roman" pitchFamily="18" charset="0"/>
              </a:rPr>
              <a:t>Suficiente</a:t>
            </a:r>
            <a:r>
              <a:rPr lang="en-US" dirty="0">
                <a:cs typeface="Times New Roman" pitchFamily="18" charset="0"/>
              </a:rPr>
              <a:t> </a:t>
            </a:r>
            <a:r>
              <a:rPr lang="en-US" dirty="0" err="1">
                <a:cs typeface="Times New Roman" pitchFamily="18" charset="0"/>
              </a:rPr>
              <a:t>como</a:t>
            </a:r>
            <a:r>
              <a:rPr lang="en-US" dirty="0">
                <a:cs typeface="Times New Roman" pitchFamily="18" charset="0"/>
              </a:rPr>
              <a:t> para </a:t>
            </a:r>
            <a:r>
              <a:rPr lang="en-US" dirty="0" err="1">
                <a:cs typeface="Times New Roman" pitchFamily="18" charset="0"/>
              </a:rPr>
              <a:t>comprometer</a:t>
            </a:r>
            <a:r>
              <a:rPr lang="en-US" dirty="0">
                <a:cs typeface="Times New Roman" pitchFamily="18" charset="0"/>
              </a:rPr>
              <a:t> la </a:t>
            </a:r>
            <a:r>
              <a:rPr lang="en-US" dirty="0" err="1">
                <a:cs typeface="Times New Roman" pitchFamily="18" charset="0"/>
              </a:rPr>
              <a:t>función</a:t>
            </a:r>
            <a:endParaRPr lang="en-US" dirty="0">
              <a:cs typeface="Times New Roman" pitchFamily="18" charset="0"/>
            </a:endParaRPr>
          </a:p>
          <a:p>
            <a:pPr lvl="1">
              <a:spcBef>
                <a:spcPts val="600"/>
              </a:spcBef>
              <a:defRPr/>
            </a:pPr>
            <a:r>
              <a:rPr lang="en-US" dirty="0" err="1">
                <a:cs typeface="Times New Roman" pitchFamily="18" charset="0"/>
              </a:rPr>
              <a:t>Ocurre</a:t>
            </a:r>
            <a:r>
              <a:rPr lang="en-US" dirty="0">
                <a:cs typeface="Times New Roman" pitchFamily="18" charset="0"/>
              </a:rPr>
              <a:t> mas </a:t>
            </a:r>
            <a:r>
              <a:rPr lang="en-US" dirty="0" err="1">
                <a:cs typeface="Times New Roman" pitchFamily="18" charset="0"/>
              </a:rPr>
              <a:t>en</a:t>
            </a:r>
            <a:r>
              <a:rPr lang="en-US" dirty="0">
                <a:cs typeface="Times New Roman" pitchFamily="18" charset="0"/>
              </a:rPr>
              <a:t> </a:t>
            </a:r>
            <a:r>
              <a:rPr lang="en-US" dirty="0" err="1">
                <a:cs typeface="Times New Roman" pitchFamily="18" charset="0"/>
              </a:rPr>
              <a:t>mujeres</a:t>
            </a:r>
            <a:r>
              <a:rPr lang="en-US" dirty="0">
                <a:cs typeface="Times New Roman" pitchFamily="18" charset="0"/>
              </a:rPr>
              <a:t> que </a:t>
            </a:r>
            <a:r>
              <a:rPr lang="en-US" dirty="0" err="1">
                <a:cs typeface="Times New Roman" pitchFamily="18" charset="0"/>
              </a:rPr>
              <a:t>en</a:t>
            </a:r>
            <a:r>
              <a:rPr lang="en-US" dirty="0">
                <a:cs typeface="Times New Roman" pitchFamily="18" charset="0"/>
              </a:rPr>
              <a:t> hombres</a:t>
            </a:r>
          </a:p>
          <a:p>
            <a:pPr>
              <a:spcBef>
                <a:spcPts val="600"/>
              </a:spcBef>
              <a:defRPr/>
            </a:pPr>
            <a:r>
              <a:rPr lang="en-US" dirty="0" err="1">
                <a:cs typeface="Times New Roman" pitchFamily="18" charset="0"/>
              </a:rPr>
              <a:t>Niveles</a:t>
            </a:r>
            <a:r>
              <a:rPr lang="en-US" dirty="0">
                <a:cs typeface="Times New Roman" pitchFamily="18" charset="0"/>
              </a:rPr>
              <a:t> de </a:t>
            </a:r>
            <a:r>
              <a:rPr lang="en-US" dirty="0" err="1">
                <a:cs typeface="Times New Roman" pitchFamily="18" charset="0"/>
              </a:rPr>
              <a:t>hormonas</a:t>
            </a:r>
            <a:r>
              <a:rPr lang="en-US" dirty="0">
                <a:cs typeface="Times New Roman" pitchFamily="18" charset="0"/>
              </a:rPr>
              <a:t> </a:t>
            </a:r>
            <a:r>
              <a:rPr lang="en-US" dirty="0" err="1">
                <a:cs typeface="Times New Roman" pitchFamily="18" charset="0"/>
              </a:rPr>
              <a:t>declinan</a:t>
            </a:r>
            <a:r>
              <a:rPr lang="en-US" dirty="0">
                <a:cs typeface="Times New Roman" pitchFamily="18" charset="0"/>
              </a:rPr>
              <a:t> con la </a:t>
            </a:r>
            <a:r>
              <a:rPr lang="en-US" dirty="0" err="1">
                <a:cs typeface="Times New Roman" pitchFamily="18" charset="0"/>
              </a:rPr>
              <a:t>edad</a:t>
            </a:r>
            <a:endParaRPr lang="en-US" dirty="0">
              <a:cs typeface="Times New Roman" pitchFamily="18" charset="0"/>
            </a:endParaRPr>
          </a:p>
          <a:p>
            <a:pPr lvl="1">
              <a:spcBef>
                <a:spcPts val="600"/>
              </a:spcBef>
              <a:defRPr/>
            </a:pPr>
            <a:r>
              <a:rPr lang="en-US" dirty="0">
                <a:cs typeface="Times New Roman" pitchFamily="18" charset="0"/>
              </a:rPr>
              <a:t>Vit D, GH, estrogen, </a:t>
            </a:r>
            <a:r>
              <a:rPr lang="en-US" dirty="0" err="1">
                <a:cs typeface="Times New Roman" pitchFamily="18" charset="0"/>
              </a:rPr>
              <a:t>Testo</a:t>
            </a:r>
            <a:endParaRPr lang="en-US" dirty="0">
              <a:cs typeface="Times New Roman" pitchFamily="18" charset="0"/>
            </a:endParaRPr>
          </a:p>
          <a:p>
            <a:pPr lvl="1">
              <a:spcBef>
                <a:spcPts val="600"/>
              </a:spcBef>
              <a:defRPr/>
            </a:pPr>
            <a:r>
              <a:rPr lang="en-US" dirty="0" err="1">
                <a:cs typeface="Times New Roman" pitchFamily="18" charset="0"/>
              </a:rPr>
              <a:t>Afectan</a:t>
            </a:r>
            <a:r>
              <a:rPr lang="en-US" dirty="0">
                <a:cs typeface="Times New Roman" pitchFamily="18" charset="0"/>
              </a:rPr>
              <a:t> </a:t>
            </a:r>
            <a:r>
              <a:rPr lang="en-US" dirty="0" err="1">
                <a:cs typeface="Times New Roman" pitchFamily="18" charset="0"/>
              </a:rPr>
              <a:t>en</a:t>
            </a:r>
            <a:r>
              <a:rPr lang="en-US" dirty="0">
                <a:cs typeface="Times New Roman" pitchFamily="18" charset="0"/>
              </a:rPr>
              <a:t> la osteopenia</a:t>
            </a:r>
          </a:p>
        </p:txBody>
      </p:sp>
    </p:spTree>
    <p:extLst>
      <p:ext uri="{BB962C8B-B14F-4D97-AF65-F5344CB8AC3E}">
        <p14:creationId xmlns:p14="http://schemas.microsoft.com/office/powerpoint/2010/main" val="4175618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7.4a Intramembranosa</a:t>
            </a:r>
            <a:r>
              <a:rPr lang="en-US" sz="1500" dirty="0"/>
              <a:t>2</a:t>
            </a:r>
          </a:p>
        </p:txBody>
      </p:sp>
      <p:sp>
        <p:nvSpPr>
          <p:cNvPr id="8" name="Content Placeholder 2"/>
          <p:cNvSpPr>
            <a:spLocks noGrp="1"/>
          </p:cNvSpPr>
          <p:nvPr>
            <p:ph idx="1"/>
          </p:nvPr>
        </p:nvSpPr>
        <p:spPr>
          <a:xfrm>
            <a:off x="457200" y="1295400"/>
            <a:ext cx="8229600" cy="5334000"/>
          </a:xfrm>
        </p:spPr>
        <p:txBody>
          <a:bodyPr/>
          <a:lstStyle/>
          <a:p>
            <a:pPr marL="457200" indent="-457200">
              <a:buFont typeface="Arial" charset="0"/>
              <a:buAutoNum type="arabicParenR"/>
              <a:defRPr/>
            </a:pPr>
            <a:r>
              <a:rPr lang="en-US" sz="2800" b="1" dirty="0">
                <a:cs typeface="Times New Roman" pitchFamily="18" charset="0"/>
              </a:rPr>
              <a:t>Se </a:t>
            </a:r>
            <a:r>
              <a:rPr lang="en-US" sz="2800" b="1" dirty="0" err="1">
                <a:cs typeface="Times New Roman" pitchFamily="18" charset="0"/>
              </a:rPr>
              <a:t>forman</a:t>
            </a:r>
            <a:r>
              <a:rPr lang="en-US" sz="2800" b="1" dirty="0">
                <a:cs typeface="Times New Roman" pitchFamily="18" charset="0"/>
              </a:rPr>
              <a:t> </a:t>
            </a:r>
            <a:r>
              <a:rPr lang="en-US" sz="2800" b="1" dirty="0" err="1">
                <a:cs typeface="Times New Roman" pitchFamily="18" charset="0"/>
              </a:rPr>
              <a:t>centros</a:t>
            </a:r>
            <a:r>
              <a:rPr lang="en-US" sz="2800" b="1" dirty="0">
                <a:cs typeface="Times New Roman" pitchFamily="18" charset="0"/>
              </a:rPr>
              <a:t> de </a:t>
            </a:r>
            <a:r>
              <a:rPr lang="en-US" sz="2800" b="1" dirty="0" err="1">
                <a:cs typeface="Times New Roman" pitchFamily="18" charset="0"/>
              </a:rPr>
              <a:t>osificiación</a:t>
            </a:r>
            <a:r>
              <a:rPr lang="en-US" sz="2800" b="1" dirty="0">
                <a:cs typeface="Times New Roman" pitchFamily="18" charset="0"/>
              </a:rPr>
              <a:t> </a:t>
            </a:r>
            <a:r>
              <a:rPr lang="en-US" sz="2800" b="1" dirty="0" err="1">
                <a:cs typeface="Times New Roman" pitchFamily="18" charset="0"/>
              </a:rPr>
              <a:t>en</a:t>
            </a:r>
            <a:r>
              <a:rPr lang="en-US" sz="2800" b="1" dirty="0">
                <a:cs typeface="Times New Roman" pitchFamily="18" charset="0"/>
              </a:rPr>
              <a:t> </a:t>
            </a:r>
            <a:r>
              <a:rPr lang="en-US" sz="2800" b="1" dirty="0" err="1">
                <a:cs typeface="Times New Roman" pitchFamily="18" charset="0"/>
              </a:rPr>
              <a:t>regiones</a:t>
            </a:r>
            <a:r>
              <a:rPr lang="en-US" sz="2800" b="1" dirty="0">
                <a:cs typeface="Times New Roman" pitchFamily="18" charset="0"/>
              </a:rPr>
              <a:t> </a:t>
            </a:r>
            <a:r>
              <a:rPr lang="en-US" sz="2800" b="1" dirty="0" err="1">
                <a:cs typeface="Times New Roman" pitchFamily="18" charset="0"/>
              </a:rPr>
              <a:t>gruesas</a:t>
            </a:r>
            <a:r>
              <a:rPr lang="en-US" sz="2800" b="1" dirty="0">
                <a:cs typeface="Times New Roman" pitchFamily="18" charset="0"/>
              </a:rPr>
              <a:t> de la </a:t>
            </a:r>
            <a:r>
              <a:rPr lang="en-US" sz="2800" b="1" dirty="0" err="1">
                <a:cs typeface="Times New Roman" pitchFamily="18" charset="0"/>
              </a:rPr>
              <a:t>mesénquima</a:t>
            </a:r>
            <a:endParaRPr lang="en-US" sz="2800" b="1" dirty="0">
              <a:cs typeface="Times New Roman" pitchFamily="18" charset="0"/>
            </a:endParaRPr>
          </a:p>
          <a:p>
            <a:pPr lvl="1">
              <a:defRPr/>
            </a:pPr>
            <a:r>
              <a:rPr lang="en-US" dirty="0" err="1">
                <a:cs typeface="Times New Roman" pitchFamily="18" charset="0"/>
              </a:rPr>
              <a:t>Células</a:t>
            </a:r>
            <a:r>
              <a:rPr lang="en-US" dirty="0">
                <a:cs typeface="Times New Roman" pitchFamily="18" charset="0"/>
              </a:rPr>
              <a:t> </a:t>
            </a:r>
            <a:r>
              <a:rPr lang="en-US" dirty="0" err="1">
                <a:cs typeface="Times New Roman" pitchFamily="18" charset="0"/>
              </a:rPr>
              <a:t>osteoprogenitoras</a:t>
            </a:r>
            <a:r>
              <a:rPr lang="en-US" dirty="0">
                <a:cs typeface="Times New Roman" pitchFamily="18" charset="0"/>
              </a:rPr>
              <a:t> </a:t>
            </a:r>
            <a:r>
              <a:rPr lang="en-US" dirty="0" err="1">
                <a:cs typeface="Times New Roman" pitchFamily="18" charset="0"/>
              </a:rPr>
              <a:t>aparecen</a:t>
            </a:r>
            <a:endParaRPr lang="en-US" dirty="0">
              <a:cs typeface="Times New Roman" pitchFamily="18" charset="0"/>
            </a:endParaRPr>
          </a:p>
          <a:p>
            <a:pPr lvl="1">
              <a:defRPr/>
            </a:pPr>
            <a:r>
              <a:rPr lang="en-US" dirty="0" err="1">
                <a:cs typeface="Times New Roman" pitchFamily="18" charset="0"/>
              </a:rPr>
              <a:t>Células</a:t>
            </a:r>
            <a:r>
              <a:rPr lang="en-US" dirty="0">
                <a:cs typeface="Times New Roman" pitchFamily="18" charset="0"/>
              </a:rPr>
              <a:t> </a:t>
            </a:r>
            <a:r>
              <a:rPr lang="en-US" dirty="0" err="1">
                <a:cs typeface="Times New Roman" pitchFamily="18" charset="0"/>
              </a:rPr>
              <a:t>osteoblásticas</a:t>
            </a:r>
            <a:r>
              <a:rPr lang="en-US" dirty="0">
                <a:cs typeface="Times New Roman" pitchFamily="18" charset="0"/>
              </a:rPr>
              <a:t> </a:t>
            </a:r>
            <a:r>
              <a:rPr lang="en-US" dirty="0" err="1">
                <a:cs typeface="Times New Roman" pitchFamily="18" charset="0"/>
              </a:rPr>
              <a:t>aparecen</a:t>
            </a:r>
            <a:endParaRPr lang="en-US" dirty="0">
              <a:cs typeface="Times New Roman" pitchFamily="18" charset="0"/>
            </a:endParaRPr>
          </a:p>
          <a:p>
            <a:pPr marL="457200" indent="-457200">
              <a:buFont typeface="Arial" charset="0"/>
              <a:buAutoNum type="arabicParenR"/>
              <a:defRPr/>
            </a:pPr>
            <a:r>
              <a:rPr lang="en-US" sz="2800" b="1" dirty="0" err="1">
                <a:cs typeface="Times New Roman" pitchFamily="18" charset="0"/>
              </a:rPr>
              <a:t>Ostoide</a:t>
            </a:r>
            <a:r>
              <a:rPr lang="en-US" sz="2800" b="1" dirty="0">
                <a:cs typeface="Times New Roman" pitchFamily="18" charset="0"/>
              </a:rPr>
              <a:t> </a:t>
            </a:r>
            <a:r>
              <a:rPr lang="en-US" sz="2800" b="1" dirty="0" err="1">
                <a:cs typeface="Times New Roman" pitchFamily="18" charset="0"/>
              </a:rPr>
              <a:t>secretado</a:t>
            </a:r>
            <a:r>
              <a:rPr lang="en-US" sz="2800" b="1" dirty="0">
                <a:cs typeface="Times New Roman" pitchFamily="18" charset="0"/>
              </a:rPr>
              <a:t> se </a:t>
            </a:r>
            <a:r>
              <a:rPr lang="en-US" sz="2800" b="1" dirty="0" err="1">
                <a:cs typeface="Times New Roman" pitchFamily="18" charset="0"/>
              </a:rPr>
              <a:t>calcifica</a:t>
            </a:r>
            <a:r>
              <a:rPr lang="en-US" sz="2800" b="1" dirty="0">
                <a:cs typeface="Times New Roman" pitchFamily="18" charset="0"/>
              </a:rPr>
              <a:t> </a:t>
            </a:r>
          </a:p>
          <a:p>
            <a:pPr lvl="1">
              <a:defRPr/>
            </a:pPr>
            <a:r>
              <a:rPr lang="en-US" dirty="0" err="1">
                <a:cs typeface="Times New Roman" pitchFamily="18" charset="0"/>
              </a:rPr>
              <a:t>Cristalización</a:t>
            </a:r>
            <a:r>
              <a:rPr lang="en-US" dirty="0">
                <a:cs typeface="Times New Roman" pitchFamily="18" charset="0"/>
              </a:rPr>
              <a:t> de sales </a:t>
            </a:r>
            <a:r>
              <a:rPr lang="en-US" dirty="0" err="1">
                <a:cs typeface="Times New Roman" pitchFamily="18" charset="0"/>
              </a:rPr>
              <a:t>en</a:t>
            </a:r>
            <a:r>
              <a:rPr lang="en-US" dirty="0">
                <a:cs typeface="Times New Roman" pitchFamily="18" charset="0"/>
              </a:rPr>
              <a:t> </a:t>
            </a:r>
            <a:r>
              <a:rPr lang="en-US" dirty="0" err="1">
                <a:cs typeface="Times New Roman" pitchFamily="18" charset="0"/>
              </a:rPr>
              <a:t>osteoide</a:t>
            </a:r>
            <a:endParaRPr lang="en-US" dirty="0">
              <a:cs typeface="Times New Roman" pitchFamily="18" charset="0"/>
            </a:endParaRPr>
          </a:p>
          <a:p>
            <a:pPr lvl="1">
              <a:defRPr/>
            </a:pPr>
            <a:r>
              <a:rPr lang="en-US" dirty="0" err="1">
                <a:cs typeface="Times New Roman" pitchFamily="18" charset="0"/>
              </a:rPr>
              <a:t>Osteoblastos</a:t>
            </a:r>
            <a:r>
              <a:rPr lang="en-US" dirty="0">
                <a:cs typeface="Times New Roman" pitchFamily="18" charset="0"/>
              </a:rPr>
              <a:t> </a:t>
            </a:r>
            <a:r>
              <a:rPr lang="en-US" dirty="0">
                <a:cs typeface="Times New Roman" pitchFamily="18" charset="0"/>
                <a:sym typeface="Wingdings" pitchFamily="2" charset="2"/>
              </a:rPr>
              <a:t> </a:t>
            </a:r>
            <a:r>
              <a:rPr lang="en-US" dirty="0" err="1">
                <a:cs typeface="Times New Roman" pitchFamily="18" charset="0"/>
                <a:sym typeface="Wingdings" pitchFamily="2" charset="2"/>
              </a:rPr>
              <a:t>osteocitos</a:t>
            </a:r>
            <a:endParaRPr lang="en-US" dirty="0">
              <a:cs typeface="Times New Roman" pitchFamily="18" charset="0"/>
            </a:endParaRPr>
          </a:p>
        </p:txBody>
      </p:sp>
    </p:spTree>
    <p:extLst>
      <p:ext uri="{BB962C8B-B14F-4D97-AF65-F5344CB8AC3E}">
        <p14:creationId xmlns:p14="http://schemas.microsoft.com/office/powerpoint/2010/main" val="241698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US" dirty="0"/>
              <a:t>7.4a Intramembranosa</a:t>
            </a:r>
            <a:r>
              <a:rPr lang="en-US" sz="1500" dirty="0"/>
              <a:t>3</a:t>
            </a:r>
          </a:p>
        </p:txBody>
      </p:sp>
      <p:sp>
        <p:nvSpPr>
          <p:cNvPr id="8" name="Content Placeholder 2"/>
          <p:cNvSpPr>
            <a:spLocks noGrp="1"/>
          </p:cNvSpPr>
          <p:nvPr>
            <p:ph idx="1"/>
          </p:nvPr>
        </p:nvSpPr>
        <p:spPr>
          <a:xfrm>
            <a:off x="457200" y="1295400"/>
            <a:ext cx="8229600" cy="5334000"/>
          </a:xfrm>
        </p:spPr>
        <p:txBody>
          <a:bodyPr/>
          <a:lstStyle/>
          <a:p>
            <a:pPr marL="457200" indent="-457200">
              <a:spcAft>
                <a:spcPts val="300"/>
              </a:spcAft>
              <a:buFont typeface="Arial" charset="0"/>
              <a:buAutoNum type="arabicParenR" startAt="3"/>
              <a:defRPr/>
            </a:pPr>
            <a:r>
              <a:rPr lang="en-US" sz="2800" b="1" dirty="0" err="1">
                <a:cs typeface="Times New Roman" pitchFamily="18" charset="0"/>
              </a:rPr>
              <a:t>Hueso</a:t>
            </a:r>
            <a:r>
              <a:rPr lang="en-US" sz="2800" b="1" dirty="0">
                <a:cs typeface="Times New Roman" pitchFamily="18" charset="0"/>
              </a:rPr>
              <a:t> </a:t>
            </a:r>
            <a:r>
              <a:rPr lang="en-US" sz="2800" b="1" dirty="0" err="1">
                <a:cs typeface="Times New Roman" pitchFamily="18" charset="0"/>
              </a:rPr>
              <a:t>desorganizado</a:t>
            </a:r>
            <a:r>
              <a:rPr lang="en-US" sz="2800" b="1" dirty="0">
                <a:cs typeface="Times New Roman" pitchFamily="18" charset="0"/>
              </a:rPr>
              <a:t> se forma, </a:t>
            </a:r>
            <a:r>
              <a:rPr lang="en-US" sz="2800" b="1" dirty="0" err="1">
                <a:cs typeface="Times New Roman" pitchFamily="18" charset="0"/>
              </a:rPr>
              <a:t>aparece</a:t>
            </a:r>
            <a:r>
              <a:rPr lang="en-US" sz="2800" b="1" dirty="0">
                <a:cs typeface="Times New Roman" pitchFamily="18" charset="0"/>
              </a:rPr>
              <a:t> </a:t>
            </a:r>
            <a:r>
              <a:rPr lang="en-US" sz="2800" b="1" dirty="0" err="1">
                <a:cs typeface="Times New Roman" pitchFamily="18" charset="0"/>
              </a:rPr>
              <a:t>perisoteo</a:t>
            </a:r>
            <a:endParaRPr lang="en-US" sz="2800" b="1" dirty="0">
              <a:cs typeface="Times New Roman" pitchFamily="18" charset="0"/>
            </a:endParaRPr>
          </a:p>
          <a:p>
            <a:pPr lvl="1">
              <a:spcAft>
                <a:spcPts val="300"/>
              </a:spcAft>
              <a:defRPr/>
            </a:pPr>
            <a:r>
              <a:rPr lang="en-US" sz="2400" b="1" dirty="0" err="1">
                <a:cs typeface="Times New Roman" pitchFamily="18" charset="0"/>
              </a:rPr>
              <a:t>Hueso</a:t>
            </a:r>
            <a:r>
              <a:rPr lang="en-US" sz="2400" b="1" dirty="0">
                <a:cs typeface="Times New Roman" pitchFamily="18" charset="0"/>
              </a:rPr>
              <a:t> </a:t>
            </a:r>
            <a:r>
              <a:rPr lang="en-US" sz="2400" b="1" dirty="0" err="1">
                <a:cs typeface="Times New Roman" pitchFamily="18" charset="0"/>
              </a:rPr>
              <a:t>primario</a:t>
            </a:r>
            <a:r>
              <a:rPr lang="en-US" sz="2400" b="1" dirty="0">
                <a:cs typeface="Times New Roman" pitchFamily="18" charset="0"/>
              </a:rPr>
              <a:t>, </a:t>
            </a:r>
            <a:r>
              <a:rPr lang="en-US" sz="2400" b="1" dirty="0" err="1">
                <a:cs typeface="Times New Roman" pitchFamily="18" charset="0"/>
              </a:rPr>
              <a:t>inmaduro</a:t>
            </a:r>
            <a:r>
              <a:rPr lang="en-US" sz="2400" b="1" dirty="0">
                <a:cs typeface="Times New Roman" pitchFamily="18" charset="0"/>
              </a:rPr>
              <a:t>, </a:t>
            </a:r>
            <a:r>
              <a:rPr lang="en-US" sz="2400" b="1" dirty="0" err="1">
                <a:cs typeface="Times New Roman" pitchFamily="18" charset="0"/>
              </a:rPr>
              <a:t>desorganizado</a:t>
            </a:r>
            <a:r>
              <a:rPr lang="en-US" sz="2400" b="1" dirty="0">
                <a:cs typeface="Times New Roman" pitchFamily="18" charset="0"/>
              </a:rPr>
              <a:t> </a:t>
            </a:r>
            <a:endParaRPr lang="en-US" sz="2400" dirty="0">
              <a:cs typeface="Times New Roman" pitchFamily="18" charset="0"/>
            </a:endParaRPr>
          </a:p>
          <a:p>
            <a:pPr lvl="1">
              <a:spcAft>
                <a:spcPts val="300"/>
              </a:spcAft>
              <a:defRPr/>
            </a:pPr>
            <a:r>
              <a:rPr lang="en-US" sz="2400" dirty="0" err="1">
                <a:cs typeface="Times New Roman" pitchFamily="18" charset="0"/>
              </a:rPr>
              <a:t>Mesénquima</a:t>
            </a:r>
            <a:r>
              <a:rPr lang="en-US" sz="2400" dirty="0">
                <a:cs typeface="Times New Roman" pitchFamily="18" charset="0"/>
              </a:rPr>
              <a:t> </a:t>
            </a:r>
            <a:r>
              <a:rPr lang="en-US" sz="2400" dirty="0" err="1">
                <a:cs typeface="Times New Roman" pitchFamily="18" charset="0"/>
              </a:rPr>
              <a:t>circundante</a:t>
            </a:r>
            <a:r>
              <a:rPr lang="en-US" sz="2400" dirty="0">
                <a:cs typeface="Times New Roman" pitchFamily="18" charset="0"/>
              </a:rPr>
              <a:t> se </a:t>
            </a:r>
            <a:r>
              <a:rPr lang="en-US" sz="2400" dirty="0" err="1">
                <a:cs typeface="Times New Roman" pitchFamily="18" charset="0"/>
              </a:rPr>
              <a:t>diferencia</a:t>
            </a:r>
            <a:r>
              <a:rPr lang="en-US" sz="2400" dirty="0">
                <a:cs typeface="Times New Roman" pitchFamily="18" charset="0"/>
              </a:rPr>
              <a:t> </a:t>
            </a:r>
            <a:r>
              <a:rPr lang="en-US" sz="2400" dirty="0" err="1">
                <a:cs typeface="Times New Roman" pitchFamily="18" charset="0"/>
              </a:rPr>
              <a:t>en</a:t>
            </a:r>
            <a:r>
              <a:rPr lang="en-US" sz="2400" dirty="0">
                <a:cs typeface="Times New Roman" pitchFamily="18" charset="0"/>
              </a:rPr>
              <a:t> </a:t>
            </a:r>
            <a:r>
              <a:rPr lang="en-US" sz="2400" dirty="0" err="1">
                <a:cs typeface="Times New Roman" pitchFamily="18" charset="0"/>
              </a:rPr>
              <a:t>periosteo</a:t>
            </a:r>
            <a:endParaRPr lang="en-US" sz="2400" dirty="0">
              <a:cs typeface="Times New Roman" pitchFamily="18" charset="0"/>
            </a:endParaRPr>
          </a:p>
          <a:p>
            <a:pPr marL="457200" indent="-457200">
              <a:spcAft>
                <a:spcPts val="300"/>
              </a:spcAft>
              <a:defRPr/>
            </a:pPr>
            <a:r>
              <a:rPr lang="en-US" sz="2800" b="1" dirty="0">
                <a:cs typeface="Times New Roman" pitchFamily="18" charset="0"/>
              </a:rPr>
              <a:t>4)	</a:t>
            </a:r>
            <a:r>
              <a:rPr lang="en-US" sz="2800" b="1" dirty="0" err="1">
                <a:cs typeface="Times New Roman" pitchFamily="18" charset="0"/>
              </a:rPr>
              <a:t>Hueso</a:t>
            </a:r>
            <a:r>
              <a:rPr lang="en-US" sz="2800" b="1" dirty="0">
                <a:cs typeface="Times New Roman" pitchFamily="18" charset="0"/>
              </a:rPr>
              <a:t> </a:t>
            </a:r>
            <a:r>
              <a:rPr lang="en-US" sz="2800" b="1" dirty="0" err="1">
                <a:cs typeface="Times New Roman" pitchFamily="18" charset="0"/>
              </a:rPr>
              <a:t>lamelar</a:t>
            </a:r>
            <a:r>
              <a:rPr lang="en-US" sz="2800" b="1" dirty="0">
                <a:cs typeface="Times New Roman" pitchFamily="18" charset="0"/>
              </a:rPr>
              <a:t> (</a:t>
            </a:r>
            <a:r>
              <a:rPr lang="en-US" sz="2800" b="1" i="1" dirty="0" err="1">
                <a:cs typeface="Times New Roman" pitchFamily="18" charset="0"/>
              </a:rPr>
              <a:t>secundario</a:t>
            </a:r>
            <a:r>
              <a:rPr lang="en-US" sz="2800" b="1" dirty="0">
                <a:cs typeface="Times New Roman" pitchFamily="18" charset="0"/>
              </a:rPr>
              <a:t>) </a:t>
            </a:r>
            <a:r>
              <a:rPr lang="en-US" sz="2800" b="1" dirty="0" err="1">
                <a:cs typeface="Times New Roman" pitchFamily="18" charset="0"/>
              </a:rPr>
              <a:t>remplaza</a:t>
            </a:r>
            <a:r>
              <a:rPr lang="en-US" sz="2800" b="1" dirty="0">
                <a:cs typeface="Times New Roman" pitchFamily="18" charset="0"/>
              </a:rPr>
              <a:t> el </a:t>
            </a:r>
            <a:r>
              <a:rPr lang="en-US" sz="2800" b="1" dirty="0" err="1">
                <a:cs typeface="Times New Roman" pitchFamily="18" charset="0"/>
              </a:rPr>
              <a:t>primario</a:t>
            </a:r>
            <a:endParaRPr lang="en-US" sz="2800" b="1" dirty="0">
              <a:cs typeface="Times New Roman" pitchFamily="18" charset="0"/>
            </a:endParaRPr>
          </a:p>
          <a:p>
            <a:pPr lvl="1">
              <a:spcAft>
                <a:spcPts val="300"/>
              </a:spcAft>
              <a:defRPr/>
            </a:pPr>
            <a:r>
              <a:rPr lang="en-US" sz="2400" dirty="0" err="1">
                <a:cs typeface="Times New Roman" pitchFamily="18" charset="0"/>
              </a:rPr>
              <a:t>Trabéculas</a:t>
            </a:r>
            <a:r>
              <a:rPr lang="en-US" sz="2400" dirty="0">
                <a:cs typeface="Times New Roman" pitchFamily="18" charset="0"/>
              </a:rPr>
              <a:t> </a:t>
            </a:r>
            <a:r>
              <a:rPr lang="en-US" sz="2400" dirty="0" err="1">
                <a:cs typeface="Times New Roman" pitchFamily="18" charset="0"/>
              </a:rPr>
              <a:t>forman</a:t>
            </a:r>
            <a:r>
              <a:rPr lang="en-US" sz="2400" dirty="0">
                <a:cs typeface="Times New Roman" pitchFamily="18" charset="0"/>
              </a:rPr>
              <a:t> </a:t>
            </a:r>
            <a:r>
              <a:rPr lang="en-US" sz="2400" dirty="0" err="1">
                <a:cs typeface="Times New Roman" pitchFamily="18" charset="0"/>
              </a:rPr>
              <a:t>tejido</a:t>
            </a:r>
            <a:r>
              <a:rPr lang="en-US" sz="2400" dirty="0">
                <a:cs typeface="Times New Roman" pitchFamily="18" charset="0"/>
              </a:rPr>
              <a:t> </a:t>
            </a:r>
            <a:r>
              <a:rPr lang="en-US" sz="2400" dirty="0" err="1">
                <a:cs typeface="Times New Roman" pitchFamily="18" charset="0"/>
              </a:rPr>
              <a:t>esponjoso</a:t>
            </a:r>
            <a:r>
              <a:rPr lang="en-US" sz="2400" dirty="0">
                <a:cs typeface="Times New Roman" pitchFamily="18" charset="0"/>
              </a:rPr>
              <a:t> y </a:t>
            </a:r>
            <a:r>
              <a:rPr lang="en-US" sz="2400" dirty="0" err="1">
                <a:cs typeface="Times New Roman" pitchFamily="18" charset="0"/>
              </a:rPr>
              <a:t>compacto</a:t>
            </a:r>
            <a:endParaRPr lang="en-US" sz="2400" dirty="0">
              <a:cs typeface="Times New Roman" pitchFamily="18" charset="0"/>
            </a:endParaRPr>
          </a:p>
          <a:p>
            <a:pPr lvl="1">
              <a:spcAft>
                <a:spcPts val="300"/>
              </a:spcAft>
              <a:defRPr/>
            </a:pPr>
            <a:r>
              <a:rPr lang="en-US" sz="2400" dirty="0" err="1">
                <a:cs typeface="Times New Roman" pitchFamily="18" charset="0"/>
              </a:rPr>
              <a:t>Ej</a:t>
            </a:r>
            <a:r>
              <a:rPr lang="en-US" sz="2400" dirty="0">
                <a:cs typeface="Times New Roman" pitchFamily="18" charset="0"/>
              </a:rPr>
              <a:t>: </a:t>
            </a:r>
            <a:r>
              <a:rPr lang="en-US" sz="2400" dirty="0" err="1">
                <a:cs typeface="Times New Roman" pitchFamily="18" charset="0"/>
              </a:rPr>
              <a:t>Hueso</a:t>
            </a:r>
            <a:r>
              <a:rPr lang="en-US" sz="2400" dirty="0">
                <a:cs typeface="Times New Roman" pitchFamily="18" charset="0"/>
              </a:rPr>
              <a:t> </a:t>
            </a:r>
            <a:r>
              <a:rPr lang="en-US" sz="2400" dirty="0" err="1">
                <a:cs typeface="Times New Roman" pitchFamily="18" charset="0"/>
              </a:rPr>
              <a:t>craneal</a:t>
            </a:r>
            <a:r>
              <a:rPr lang="en-US" sz="2400" dirty="0">
                <a:cs typeface="Times New Roman" pitchFamily="18" charset="0"/>
              </a:rPr>
              <a:t> </a:t>
            </a:r>
            <a:r>
              <a:rPr lang="en-US" sz="2400" dirty="0" err="1">
                <a:cs typeface="Times New Roman" pitchFamily="18" charset="0"/>
              </a:rPr>
              <a:t>plano</a:t>
            </a:r>
            <a:endParaRPr lang="en-US" sz="2400" dirty="0">
              <a:cs typeface="Times New Roman" pitchFamily="18" charset="0"/>
            </a:endParaRPr>
          </a:p>
          <a:p>
            <a:pPr lvl="2">
              <a:spcAft>
                <a:spcPts val="300"/>
              </a:spcAft>
              <a:defRPr/>
            </a:pPr>
            <a:r>
              <a:rPr lang="en-US" dirty="0" err="1">
                <a:cs typeface="Times New Roman" pitchFamily="18" charset="0"/>
              </a:rPr>
              <a:t>Capas</a:t>
            </a:r>
            <a:r>
              <a:rPr lang="en-US" dirty="0">
                <a:cs typeface="Times New Roman" pitchFamily="18" charset="0"/>
              </a:rPr>
              <a:t> </a:t>
            </a:r>
            <a:r>
              <a:rPr lang="en-US" dirty="0" err="1">
                <a:cs typeface="Times New Roman" pitchFamily="18" charset="0"/>
              </a:rPr>
              <a:t>externas</a:t>
            </a:r>
            <a:r>
              <a:rPr lang="en-US" dirty="0">
                <a:cs typeface="Times New Roman" pitchFamily="18" charset="0"/>
              </a:rPr>
              <a:t> </a:t>
            </a:r>
            <a:r>
              <a:rPr lang="en-US" dirty="0" err="1">
                <a:cs typeface="Times New Roman" pitchFamily="18" charset="0"/>
              </a:rPr>
              <a:t>compactas</a:t>
            </a:r>
            <a:endParaRPr lang="en-US" dirty="0">
              <a:cs typeface="Times New Roman" pitchFamily="18" charset="0"/>
            </a:endParaRPr>
          </a:p>
          <a:p>
            <a:pPr lvl="2">
              <a:spcAft>
                <a:spcPts val="300"/>
              </a:spcAft>
              <a:defRPr/>
            </a:pPr>
            <a:r>
              <a:rPr lang="en-US" dirty="0" err="1">
                <a:cs typeface="Times New Roman" pitchFamily="18" charset="0"/>
              </a:rPr>
              <a:t>Capa</a:t>
            </a:r>
            <a:r>
              <a:rPr lang="en-US" dirty="0">
                <a:cs typeface="Times New Roman" pitchFamily="18" charset="0"/>
              </a:rPr>
              <a:t> de </a:t>
            </a:r>
            <a:r>
              <a:rPr lang="en-US" dirty="0" err="1">
                <a:cs typeface="Times New Roman" pitchFamily="18" charset="0"/>
              </a:rPr>
              <a:t>esponjos</a:t>
            </a:r>
            <a:r>
              <a:rPr lang="en-US" dirty="0">
                <a:cs typeface="Times New Roman" pitchFamily="18" charset="0"/>
              </a:rPr>
              <a:t> entre </a:t>
            </a:r>
            <a:r>
              <a:rPr lang="en-US" dirty="0" err="1">
                <a:cs typeface="Times New Roman" pitchFamily="18" charset="0"/>
              </a:rPr>
              <a:t>ellas</a:t>
            </a:r>
            <a:endParaRPr lang="en-US" dirty="0">
              <a:cs typeface="Times New Roman" pitchFamily="18" charset="0"/>
            </a:endParaRPr>
          </a:p>
        </p:txBody>
      </p:sp>
    </p:spTree>
    <p:extLst>
      <p:ext uri="{BB962C8B-B14F-4D97-AF65-F5344CB8AC3E}">
        <p14:creationId xmlns:p14="http://schemas.microsoft.com/office/powerpoint/2010/main" val="3427050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762000"/>
          </a:xfrm>
        </p:spPr>
        <p:txBody>
          <a:bodyPr/>
          <a:lstStyle/>
          <a:p>
            <a:r>
              <a:rPr lang="en-US" dirty="0" err="1"/>
              <a:t>Intramembranosa</a:t>
            </a:r>
            <a:endParaRPr lang="en-US" dirty="0"/>
          </a:p>
        </p:txBody>
      </p:sp>
      <p:pic>
        <p:nvPicPr>
          <p:cNvPr id="6" name="Picture 2" descr="Intramembranous ossification occurs for a flat bone of the skull. The bone forms from a membranous sheet of mesenchyme."/>
          <p:cNvPicPr>
            <a:picLocks noGrp="1" noChangeAspect="1" noChangeArrowheads="1"/>
          </p:cNvPicPr>
          <p:nvPr>
            <p:ph idx="1"/>
          </p:nvPr>
        </p:nvPicPr>
        <p:blipFill>
          <a:blip r:embed="rId2"/>
          <a:stretch>
            <a:fillRect/>
          </a:stretch>
        </p:blipFill>
        <p:spPr bwMode="auto">
          <a:xfrm>
            <a:off x="560832" y="2286000"/>
            <a:ext cx="8022336"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7696200" y="6324600"/>
            <a:ext cx="1447800" cy="381000"/>
          </a:xfrm>
        </p:spPr>
        <p:txBody>
          <a:bodyPr/>
          <a:lstStyle/>
          <a:p>
            <a:pPr algn="ctr"/>
            <a:r>
              <a:rPr lang="en-US" altLang="en-US" sz="1800" dirty="0">
                <a:cs typeface="Times New Roman" pitchFamily="18" charset="0"/>
              </a:rPr>
              <a:t>Figure 7.10</a:t>
            </a:r>
            <a:endParaRPr lang="en-US" sz="1800" dirty="0"/>
          </a:p>
        </p:txBody>
      </p:sp>
      <p:sp>
        <p:nvSpPr>
          <p:cNvPr id="2" name="TextBox 1">
            <a:extLst>
              <a:ext uri="{FF2B5EF4-FFF2-40B4-BE49-F238E27FC236}">
                <a16:creationId xmlns:a16="http://schemas.microsoft.com/office/drawing/2014/main" id="{DBAFEE8F-FE45-8144-8BE2-3F8CAE28B917}"/>
              </a:ext>
            </a:extLst>
          </p:cNvPr>
          <p:cNvSpPr txBox="1"/>
          <p:nvPr/>
        </p:nvSpPr>
        <p:spPr>
          <a:xfrm>
            <a:off x="914400" y="746502"/>
            <a:ext cx="4339008" cy="2123658"/>
          </a:xfrm>
          <a:prstGeom prst="rect">
            <a:avLst/>
          </a:prstGeom>
          <a:noFill/>
        </p:spPr>
        <p:txBody>
          <a:bodyPr wrap="none" rtlCol="0">
            <a:spAutoFit/>
          </a:bodyPr>
          <a:lstStyle/>
          <a:p>
            <a:pPr marL="342900" indent="-342900">
              <a:buFont typeface="Arial" panose="020B0604020202020204" pitchFamily="34" charset="0"/>
              <a:buChar char="•"/>
            </a:pPr>
            <a:r>
              <a:rPr lang="en-US" sz="2400" dirty="0" err="1"/>
              <a:t>Mesénquima</a:t>
            </a:r>
            <a:r>
              <a:rPr lang="en-US" sz="2400" dirty="0"/>
              <a:t> </a:t>
            </a:r>
            <a:r>
              <a:rPr lang="en-US" sz="2400" dirty="0" err="1"/>
              <a:t>osificada</a:t>
            </a:r>
            <a:endParaRPr lang="en-US" sz="2400" dirty="0"/>
          </a:p>
          <a:p>
            <a:pPr marL="342900" indent="-342900">
              <a:buFont typeface="Arial" panose="020B0604020202020204" pitchFamily="34" charset="0"/>
              <a:buChar char="•"/>
            </a:pPr>
            <a:r>
              <a:rPr lang="en-US" sz="2400" dirty="0" err="1"/>
              <a:t>Osteoide</a:t>
            </a:r>
            <a:r>
              <a:rPr lang="en-US" sz="2400" dirty="0"/>
              <a:t> </a:t>
            </a:r>
            <a:r>
              <a:rPr lang="en-US" sz="2400" dirty="0" err="1"/>
              <a:t>calcifiado</a:t>
            </a:r>
            <a:endParaRPr lang="en-US" sz="2400" dirty="0"/>
          </a:p>
          <a:p>
            <a:pPr marL="342900" indent="-342900">
              <a:buFont typeface="Arial" panose="020B0604020202020204" pitchFamily="34" charset="0"/>
              <a:buChar char="•"/>
            </a:pPr>
            <a:r>
              <a:rPr lang="en-US" sz="2400" dirty="0" err="1"/>
              <a:t>Hueso</a:t>
            </a:r>
            <a:r>
              <a:rPr lang="en-US" sz="2400" dirty="0"/>
              <a:t> </a:t>
            </a:r>
            <a:r>
              <a:rPr lang="en-US" sz="2400" dirty="0" err="1"/>
              <a:t>primario</a:t>
            </a:r>
            <a:r>
              <a:rPr lang="en-US" sz="2400" dirty="0"/>
              <a:t> </a:t>
            </a:r>
            <a:r>
              <a:rPr lang="en-US" sz="2400" dirty="0" err="1"/>
              <a:t>desorganizado</a:t>
            </a:r>
            <a:endParaRPr lang="en-US" sz="2400" dirty="0"/>
          </a:p>
          <a:p>
            <a:pPr marL="342900" indent="-342900">
              <a:buFont typeface="Arial" panose="020B0604020202020204" pitchFamily="34" charset="0"/>
              <a:buChar char="•"/>
            </a:pPr>
            <a:r>
              <a:rPr lang="en-US" sz="2400" dirty="0" err="1"/>
              <a:t>Hueso</a:t>
            </a:r>
            <a:r>
              <a:rPr lang="en-US" sz="2400" dirty="0"/>
              <a:t> </a:t>
            </a:r>
            <a:r>
              <a:rPr lang="en-US" sz="2400" dirty="0" err="1"/>
              <a:t>secundario</a:t>
            </a:r>
            <a:r>
              <a:rPr lang="en-US" sz="2400" dirty="0"/>
              <a:t> </a:t>
            </a:r>
            <a:r>
              <a:rPr lang="en-US" sz="2400" dirty="0" err="1"/>
              <a:t>organizado</a:t>
            </a:r>
            <a:endParaRPr lang="en-US" sz="2400"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114212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0"/>
            <a:ext cx="9144000" cy="685800"/>
          </a:xfrm>
        </p:spPr>
        <p:txBody>
          <a:bodyPr/>
          <a:lstStyle/>
          <a:p>
            <a:r>
              <a:rPr lang="en-US" dirty="0" err="1"/>
              <a:t>Endocondral</a:t>
            </a:r>
            <a:r>
              <a:rPr lang="en-US" dirty="0"/>
              <a:t> </a:t>
            </a:r>
            <a:r>
              <a:rPr lang="en-US" sz="1500" dirty="0"/>
              <a:t>1</a:t>
            </a:r>
          </a:p>
        </p:txBody>
      </p:sp>
      <p:pic>
        <p:nvPicPr>
          <p:cNvPr id="9" name="Picture 2" descr="Endochondral ossification begins in the fetus with a hyaline cartilage model. The primary ossification center is the first to appear and the secondary ossification centers develop after birth."/>
          <p:cNvPicPr>
            <a:picLocks noGrp="1" noChangeAspect="1" noChangeArrowheads="1"/>
          </p:cNvPicPr>
          <p:nvPr>
            <p:ph idx="1"/>
          </p:nvPr>
        </p:nvPicPr>
        <p:blipFill rotWithShape="1">
          <a:blip r:embed="rId2"/>
          <a:srcRect b="4736"/>
          <a:stretch/>
        </p:blipFill>
        <p:spPr bwMode="auto">
          <a:xfrm>
            <a:off x="3236530" y="697424"/>
            <a:ext cx="5783945" cy="577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a:spLocks noGrp="1"/>
          </p:cNvSpPr>
          <p:nvPr>
            <p:ph idx="13"/>
          </p:nvPr>
        </p:nvSpPr>
        <p:spPr>
          <a:xfrm>
            <a:off x="5410200" y="6248400"/>
            <a:ext cx="1447800" cy="381000"/>
          </a:xfrm>
        </p:spPr>
        <p:txBody>
          <a:bodyPr/>
          <a:lstStyle/>
          <a:p>
            <a:pPr algn="ctr"/>
            <a:r>
              <a:rPr lang="en-US" altLang="en-US" sz="1800" dirty="0">
                <a:cs typeface="Times New Roman" pitchFamily="18" charset="0"/>
              </a:rPr>
              <a:t>Figure 7.11</a:t>
            </a:r>
            <a:endParaRPr lang="en-US" sz="1800" dirty="0"/>
          </a:p>
        </p:txBody>
      </p:sp>
      <p:sp>
        <p:nvSpPr>
          <p:cNvPr id="3" name="Text Placeholder 4"/>
          <p:cNvSpPr>
            <a:spLocks noGrp="1"/>
          </p:cNvSpPr>
          <p:nvPr>
            <p:ph type="body" sz="quarter" idx="15"/>
          </p:nvPr>
        </p:nvSpPr>
        <p:spPr>
          <a:xfrm>
            <a:off x="1600200" y="6705600"/>
            <a:ext cx="7543800" cy="152400"/>
          </a:xfrm>
        </p:spPr>
        <p:txBody>
          <a:bodyPr/>
          <a:lstStyle/>
          <a:p>
            <a:r>
              <a:rPr lang="en-US" dirty="0">
                <a:latin typeface="+mj-lt"/>
              </a:rPr>
              <a:t>(Ten-week fetus) ©Biophoto Associates/Science Source; (Sixteen-week fetus) ©Tissuepix/Science Source; (Skeleton) ©MShieldsPhotos/</a:t>
            </a:r>
            <a:r>
              <a:rPr lang="en-US" dirty="0" err="1">
                <a:latin typeface="+mj-lt"/>
              </a:rPr>
              <a:t>Alamy</a:t>
            </a:r>
            <a:r>
              <a:rPr lang="en-US" dirty="0">
                <a:latin typeface="+mj-lt"/>
              </a:rPr>
              <a:t>; </a:t>
            </a:r>
          </a:p>
        </p:txBody>
      </p:sp>
      <p:sp>
        <p:nvSpPr>
          <p:cNvPr id="2" name="Rectangle 1">
            <a:extLst>
              <a:ext uri="{FF2B5EF4-FFF2-40B4-BE49-F238E27FC236}">
                <a16:creationId xmlns:a16="http://schemas.microsoft.com/office/drawing/2014/main" id="{EC61CF74-9A38-7946-AF5C-FE875C33DB4F}"/>
              </a:ext>
            </a:extLst>
          </p:cNvPr>
          <p:cNvSpPr/>
          <p:nvPr/>
        </p:nvSpPr>
        <p:spPr>
          <a:xfrm>
            <a:off x="18081" y="381000"/>
            <a:ext cx="3715720" cy="6063198"/>
          </a:xfrm>
          <a:prstGeom prst="rect">
            <a:avLst/>
          </a:prstGeom>
        </p:spPr>
        <p:txBody>
          <a:bodyPr wrap="square">
            <a:spAutoFit/>
          </a:bodyPr>
          <a:lstStyle/>
          <a:p>
            <a:pPr lvl="1">
              <a:defRPr/>
            </a:pPr>
            <a:r>
              <a:rPr lang="en-US" altLang="en-US" sz="2400" dirty="0" err="1">
                <a:cs typeface="Times New Roman" pitchFamily="18" charset="0"/>
              </a:rPr>
              <a:t>Comienza</a:t>
            </a:r>
            <a:r>
              <a:rPr lang="en-US" altLang="en-US" sz="2400" dirty="0">
                <a:cs typeface="Times New Roman" pitchFamily="18" charset="0"/>
              </a:rPr>
              <a:t> con </a:t>
            </a:r>
            <a:r>
              <a:rPr lang="en-US" altLang="en-US" sz="2400" dirty="0" err="1">
                <a:cs typeface="Times New Roman" pitchFamily="18" charset="0"/>
              </a:rPr>
              <a:t>cartílago</a:t>
            </a:r>
            <a:r>
              <a:rPr lang="en-US" altLang="en-US" sz="2400" dirty="0">
                <a:cs typeface="Times New Roman" pitchFamily="18" charset="0"/>
              </a:rPr>
              <a:t>  </a:t>
            </a:r>
            <a:r>
              <a:rPr lang="en-US" altLang="en-US" sz="2400" dirty="0" err="1">
                <a:cs typeface="Times New Roman" pitchFamily="18" charset="0"/>
              </a:rPr>
              <a:t>hialino</a:t>
            </a:r>
            <a:endParaRPr lang="en-US" altLang="en-US" sz="2400" dirty="0">
              <a:cs typeface="Times New Roman" pitchFamily="18" charset="0"/>
            </a:endParaRPr>
          </a:p>
          <a:p>
            <a:pPr lvl="1">
              <a:defRPr/>
            </a:pPr>
            <a:r>
              <a:rPr lang="en-US" altLang="en-US" sz="2400" dirty="0">
                <a:cs typeface="Times New Roman" pitchFamily="18" charset="0"/>
              </a:rPr>
              <a:t>La </a:t>
            </a:r>
            <a:r>
              <a:rPr lang="en-US" altLang="en-US" sz="2400" dirty="0" err="1">
                <a:cs typeface="Times New Roman" pitchFamily="18" charset="0"/>
              </a:rPr>
              <a:t>mayoría</a:t>
            </a:r>
            <a:r>
              <a:rPr lang="en-US" altLang="en-US" sz="2400" dirty="0">
                <a:cs typeface="Times New Roman" pitchFamily="18" charset="0"/>
              </a:rPr>
              <a:t> de los </a:t>
            </a:r>
            <a:r>
              <a:rPr lang="en-US" altLang="en-US" sz="2400" dirty="0" err="1">
                <a:cs typeface="Times New Roman" pitchFamily="18" charset="0"/>
              </a:rPr>
              <a:t>huesos</a:t>
            </a:r>
            <a:r>
              <a:rPr lang="en-US" altLang="en-US" sz="2400" dirty="0">
                <a:cs typeface="Times New Roman" pitchFamily="18" charset="0"/>
              </a:rPr>
              <a:t> </a:t>
            </a:r>
          </a:p>
          <a:p>
            <a:pPr lvl="2">
              <a:defRPr/>
            </a:pPr>
            <a:r>
              <a:rPr lang="en-US" altLang="en-US" sz="2400" dirty="0" err="1">
                <a:cs typeface="Times New Roman" pitchFamily="18" charset="0"/>
              </a:rPr>
              <a:t>Extremidades</a:t>
            </a:r>
            <a:r>
              <a:rPr lang="en-US" altLang="en-US" sz="2400" dirty="0">
                <a:cs typeface="Times New Roman" pitchFamily="18" charset="0"/>
              </a:rPr>
              <a:t>, pelvis, vertebras, </a:t>
            </a:r>
            <a:r>
              <a:rPr lang="en-US" altLang="en-US" sz="2400" dirty="0" err="1">
                <a:cs typeface="Times New Roman" pitchFamily="18" charset="0"/>
              </a:rPr>
              <a:t>extremo</a:t>
            </a:r>
            <a:r>
              <a:rPr lang="en-US" altLang="en-US" sz="2400" dirty="0">
                <a:cs typeface="Times New Roman" pitchFamily="18" charset="0"/>
              </a:rPr>
              <a:t> de </a:t>
            </a:r>
            <a:r>
              <a:rPr lang="en-US" altLang="en-US" sz="2400" dirty="0" err="1">
                <a:cs typeface="Times New Roman" pitchFamily="18" charset="0"/>
              </a:rPr>
              <a:t>clavículas</a:t>
            </a:r>
            <a:endParaRPr lang="en-US" altLang="en-US" sz="2400" dirty="0">
              <a:cs typeface="Times New Roman" pitchFamily="18" charset="0"/>
            </a:endParaRPr>
          </a:p>
          <a:p>
            <a:pPr marL="339725" indent="-339725">
              <a:defRPr/>
            </a:pPr>
            <a:r>
              <a:rPr lang="en-US" altLang="en-US" sz="2800" b="1" dirty="0" err="1">
                <a:cs typeface="Times New Roman" pitchFamily="18" charset="0"/>
              </a:rPr>
              <a:t>Pasos</a:t>
            </a:r>
            <a:endParaRPr lang="en-US" altLang="en-US" sz="2800" b="1" dirty="0">
              <a:cs typeface="Times New Roman" pitchFamily="18" charset="0"/>
            </a:endParaRPr>
          </a:p>
          <a:p>
            <a:pPr marL="457200" indent="-457200">
              <a:buFont typeface="+mj-lt"/>
              <a:buAutoNum type="arabicPeriod"/>
              <a:defRPr/>
            </a:pPr>
            <a:r>
              <a:rPr lang="en-US" altLang="en-US" sz="2400" dirty="0">
                <a:cs typeface="Times New Roman" pitchFamily="18" charset="0"/>
              </a:rPr>
              <a:t>Se </a:t>
            </a:r>
            <a:r>
              <a:rPr lang="en-US" altLang="en-US" sz="2400" dirty="0" err="1">
                <a:cs typeface="Times New Roman" pitchFamily="18" charset="0"/>
              </a:rPr>
              <a:t>desarrolla</a:t>
            </a:r>
            <a:r>
              <a:rPr lang="en-US" altLang="en-US" sz="2400" dirty="0">
                <a:cs typeface="Times New Roman" pitchFamily="18" charset="0"/>
              </a:rPr>
              <a:t> un </a:t>
            </a:r>
            <a:r>
              <a:rPr lang="en-US" altLang="en-US" sz="2400" dirty="0" err="1">
                <a:cs typeface="Times New Roman" pitchFamily="18" charset="0"/>
              </a:rPr>
              <a:t>modelo</a:t>
            </a:r>
            <a:r>
              <a:rPr lang="en-US" altLang="en-US" sz="2400" dirty="0">
                <a:cs typeface="Times New Roman" pitchFamily="18" charset="0"/>
              </a:rPr>
              <a:t> de </a:t>
            </a:r>
            <a:r>
              <a:rPr lang="en-US" altLang="en-US" sz="2400" dirty="0" err="1">
                <a:cs typeface="Times New Roman" pitchFamily="18" charset="0"/>
              </a:rPr>
              <a:t>cartilago</a:t>
            </a:r>
            <a:r>
              <a:rPr lang="en-US" altLang="en-US" sz="2400" dirty="0">
                <a:cs typeface="Times New Roman" pitchFamily="18" charset="0"/>
              </a:rPr>
              <a:t> </a:t>
            </a:r>
            <a:r>
              <a:rPr lang="en-US" altLang="en-US" sz="2400" dirty="0" err="1">
                <a:cs typeface="Times New Roman" pitchFamily="18" charset="0"/>
              </a:rPr>
              <a:t>hialino</a:t>
            </a:r>
            <a:r>
              <a:rPr lang="en-US" altLang="en-US" sz="2400" dirty="0">
                <a:cs typeface="Times New Roman" pitchFamily="18" charset="0"/>
              </a:rPr>
              <a:t> </a:t>
            </a:r>
            <a:r>
              <a:rPr lang="en-US" altLang="en-US" sz="2400" dirty="0" err="1">
                <a:cs typeface="Times New Roman" pitchFamily="18" charset="0"/>
              </a:rPr>
              <a:t>en</a:t>
            </a:r>
            <a:r>
              <a:rPr lang="en-US" altLang="en-US" sz="2400" dirty="0">
                <a:cs typeface="Times New Roman" pitchFamily="18" charset="0"/>
              </a:rPr>
              <a:t> el </a:t>
            </a:r>
            <a:r>
              <a:rPr lang="en-US" altLang="en-US" sz="2400" dirty="0" err="1">
                <a:cs typeface="Times New Roman" pitchFamily="18" charset="0"/>
              </a:rPr>
              <a:t>feto</a:t>
            </a:r>
            <a:endParaRPr lang="en-US" altLang="en-US" sz="2400" dirty="0">
              <a:cs typeface="Times New Roman" pitchFamily="18" charset="0"/>
            </a:endParaRPr>
          </a:p>
          <a:p>
            <a:pPr lvl="1">
              <a:defRPr/>
            </a:pPr>
            <a:r>
              <a:rPr lang="en-US" altLang="en-US" sz="2400" dirty="0" err="1">
                <a:cs typeface="Times New Roman" pitchFamily="18" charset="0"/>
              </a:rPr>
              <a:t>Condroblastos</a:t>
            </a:r>
            <a:r>
              <a:rPr lang="en-US" altLang="en-US" sz="2400" dirty="0">
                <a:cs typeface="Times New Roman" pitchFamily="18" charset="0"/>
              </a:rPr>
              <a:t> </a:t>
            </a:r>
            <a:r>
              <a:rPr lang="en-US" altLang="en-US" sz="2400" dirty="0" err="1">
                <a:cs typeface="Times New Roman" pitchFamily="18" charset="0"/>
              </a:rPr>
              <a:t>secretan</a:t>
            </a:r>
            <a:r>
              <a:rPr lang="en-US" altLang="en-US" sz="2400" dirty="0">
                <a:cs typeface="Times New Roman" pitchFamily="18" charset="0"/>
              </a:rPr>
              <a:t> </a:t>
            </a:r>
            <a:r>
              <a:rPr lang="en-US" altLang="en-US" sz="2400" dirty="0" err="1">
                <a:cs typeface="Times New Roman" pitchFamily="18" charset="0"/>
              </a:rPr>
              <a:t>matriz</a:t>
            </a:r>
            <a:r>
              <a:rPr lang="en-US" altLang="en-US" sz="2400" dirty="0">
                <a:cs typeface="Times New Roman" pitchFamily="18" charset="0"/>
              </a:rPr>
              <a:t> de </a:t>
            </a:r>
            <a:r>
              <a:rPr lang="en-US" altLang="en-US" sz="2400" dirty="0" err="1">
                <a:cs typeface="Times New Roman" pitchFamily="18" charset="0"/>
              </a:rPr>
              <a:t>cartilago</a:t>
            </a:r>
            <a:endParaRPr lang="en-US" altLang="en-US" sz="2400" dirty="0">
              <a:cs typeface="Times New Roman" pitchFamily="18" charset="0"/>
            </a:endParaRPr>
          </a:p>
          <a:p>
            <a:pPr lvl="2">
              <a:defRPr/>
            </a:pPr>
            <a:r>
              <a:rPr lang="en-US" altLang="en-US" sz="2400" dirty="0" err="1">
                <a:cs typeface="Times New Roman" pitchFamily="18" charset="0"/>
              </a:rPr>
              <a:t>Semanas</a:t>
            </a:r>
            <a:r>
              <a:rPr lang="en-US" altLang="en-US" sz="2400" dirty="0">
                <a:cs typeface="Times New Roman" pitchFamily="18" charset="0"/>
              </a:rPr>
              <a:t> 8 – 12 de </a:t>
            </a:r>
            <a:r>
              <a:rPr lang="en-US" altLang="en-US" sz="2400" dirty="0" err="1">
                <a:cs typeface="Times New Roman" pitchFamily="18" charset="0"/>
              </a:rPr>
              <a:t>desarrollo</a:t>
            </a:r>
            <a:endParaRPr lang="en-US" altLang="en-US" sz="2400" dirty="0">
              <a:cs typeface="Times New Roman" pitchFamily="18" charset="0"/>
            </a:endParaRPr>
          </a:p>
        </p:txBody>
      </p:sp>
    </p:spTree>
    <p:extLst>
      <p:ext uri="{BB962C8B-B14F-4D97-AF65-F5344CB8AC3E}">
        <p14:creationId xmlns:p14="http://schemas.microsoft.com/office/powerpoint/2010/main" val="225109525"/>
      </p:ext>
    </p:extLst>
  </p:cSld>
  <p:clrMapOvr>
    <a:masterClrMapping/>
  </p:clrMapOvr>
</p:sld>
</file>

<file path=ppt/theme/theme1.xml><?xml version="1.0" encoding="utf-8"?>
<a:theme xmlns:a="http://schemas.openxmlformats.org/drawingml/2006/main" name="FIRST, BREAK, LAST slides ">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ernate FIRST, BREAK, LAST slide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Plain BODY/MAIN CONTENT">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Red bar footer BODY/MAIN CONTENT">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LAIN Section Divider, Quotes, Callout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RED FOOTER Section Divider, Quotes, Callout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BLUE Section Divider, Quotes, Callouts">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lain_APPENDIX">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Red Bar Footer_APPENDIX">
  <a:themeElements>
    <a:clrScheme name="MHHE Branding">
      <a:dk1>
        <a:sysClr val="windowText" lastClr="000000"/>
      </a:dk1>
      <a:lt1>
        <a:sysClr val="window" lastClr="FFFFFF"/>
      </a:lt1>
      <a:dk2>
        <a:srgbClr val="E6E4CC"/>
      </a:dk2>
      <a:lt2>
        <a:srgbClr val="C30C20"/>
      </a:lt2>
      <a:accent1>
        <a:srgbClr val="7AC1AC"/>
      </a:accent1>
      <a:accent2>
        <a:srgbClr val="802754"/>
      </a:accent2>
      <a:accent3>
        <a:srgbClr val="777777"/>
      </a:accent3>
      <a:accent4>
        <a:srgbClr val="DC5A20"/>
      </a:accent4>
      <a:accent5>
        <a:srgbClr val="39858E"/>
      </a:accent5>
      <a:accent6>
        <a:srgbClr val="FFCE00"/>
      </a:accent6>
      <a:hlink>
        <a:srgbClr val="39858E"/>
      </a:hlink>
      <a:folHlink>
        <a:srgbClr val="39858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MHHE_Accessible_PPT_Template-v4</Template>
  <TotalTime>7604</TotalTime>
  <Words>2037</Words>
  <Application>Microsoft Macintosh PowerPoint</Application>
  <PresentationFormat>On-screen Show (4:3)</PresentationFormat>
  <Paragraphs>427</Paragraphs>
  <Slides>55</Slides>
  <Notes>2</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55</vt:i4>
      </vt:variant>
    </vt:vector>
  </HeadingPairs>
  <TitlesOfParts>
    <vt:vector size="73" baseType="lpstr">
      <vt:lpstr>Arial</vt:lpstr>
      <vt:lpstr>Arial Black</vt:lpstr>
      <vt:lpstr>ArumSans Bold</vt:lpstr>
      <vt:lpstr>ArumSans Lt</vt:lpstr>
      <vt:lpstr>ArumSans Regular</vt:lpstr>
      <vt:lpstr>Calibri</vt:lpstr>
      <vt:lpstr>Times</vt:lpstr>
      <vt:lpstr>Times New Roman</vt:lpstr>
      <vt:lpstr>Vectipede Rg</vt:lpstr>
      <vt:lpstr>FIRST, BREAK, LAST slides </vt:lpstr>
      <vt:lpstr>Alternate FIRST, BREAK, LAST slides</vt:lpstr>
      <vt:lpstr>Plain BODY/MAIN CONTENT</vt:lpstr>
      <vt:lpstr>Red bar footer BODY/MAIN CONTENT</vt:lpstr>
      <vt:lpstr>PLAIN Section Divider, Quotes, Callouts</vt:lpstr>
      <vt:lpstr>RED FOOTER Section Divider, Quotes, Callouts</vt:lpstr>
      <vt:lpstr>BLUE Section Divider, Quotes, Callouts</vt:lpstr>
      <vt:lpstr>Plain_APPENDIX</vt:lpstr>
      <vt:lpstr>Red Bar Footer_APPENDIX</vt:lpstr>
      <vt:lpstr>Anatomy &amp; Physiology  AN INTEGRATIVE APPROACH  Third Edition</vt:lpstr>
      <vt:lpstr>7.3 Crecimiento de Cartilago</vt:lpstr>
      <vt:lpstr>7.4 Objetivos:</vt:lpstr>
      <vt:lpstr>7.4 Producción de Huesos </vt:lpstr>
      <vt:lpstr>7.4a Intramembranosa1</vt:lpstr>
      <vt:lpstr>7.4a Intramembranosa2</vt:lpstr>
      <vt:lpstr>7.4a Intramembranosa3</vt:lpstr>
      <vt:lpstr>Intramembranosa</vt:lpstr>
      <vt:lpstr>Endocondral 1</vt:lpstr>
      <vt:lpstr>7.4b Endocondral 2</vt:lpstr>
      <vt:lpstr>7.4b Endocondral 3</vt:lpstr>
      <vt:lpstr>7.4b Endocondral 4</vt:lpstr>
      <vt:lpstr>7.4b Endochondral 5</vt:lpstr>
      <vt:lpstr>Figure 6-10a Bone Growth at an Epiphyseal Cartilage.</vt:lpstr>
      <vt:lpstr>Placa Epifisial - </vt:lpstr>
      <vt:lpstr>Figure 6-10b Bone Growth at an Epiphyseal Cartilage.</vt:lpstr>
      <vt:lpstr>Que sabemos?</vt:lpstr>
      <vt:lpstr>7.5 Objetivos:</vt:lpstr>
      <vt:lpstr>7.5a Crecimiento óseo1</vt:lpstr>
      <vt:lpstr>7.5a Crecimiento óseo1</vt:lpstr>
      <vt:lpstr>7.5a Crecimiento óseo1</vt:lpstr>
      <vt:lpstr>7.5a Crecimiento óseo1 4</vt:lpstr>
      <vt:lpstr>Mano de un niño  - Radiografía Coloreada</vt:lpstr>
      <vt:lpstr>Antropología Forense</vt:lpstr>
      <vt:lpstr>Crecimiento Oseo Apositional </vt:lpstr>
      <vt:lpstr>María - 19-20 Sept 2017.</vt:lpstr>
      <vt:lpstr>Acondroplasia – Enanismo - Asignado</vt:lpstr>
      <vt:lpstr>7.5b Remodelación ósea1</vt:lpstr>
      <vt:lpstr>7.5b Remodelación ósea2</vt:lpstr>
      <vt:lpstr>7.5c Hormonas que afectan crecimiento y remodelación1</vt:lpstr>
      <vt:lpstr>7.5c Hormas </vt:lpstr>
      <vt:lpstr>7.5c Hormonas3</vt:lpstr>
      <vt:lpstr>7.5c Hormonas</vt:lpstr>
      <vt:lpstr>7.5c Hormonas</vt:lpstr>
      <vt:lpstr>7.5 Que sabemos?</vt:lpstr>
      <vt:lpstr>7.6 Objetivos:</vt:lpstr>
      <vt:lpstr>7.6 Regulacion de niveles de calcio</vt:lpstr>
      <vt:lpstr>7.6a Vit D a Calcitriol</vt:lpstr>
      <vt:lpstr>Calcitriol Production</vt:lpstr>
      <vt:lpstr>7.6b PTH y Calcitriol</vt:lpstr>
      <vt:lpstr>Efectos de PTH y Calcitriol en niveles de Ca en sangre</vt:lpstr>
      <vt:lpstr>Raquitismo - asignado</vt:lpstr>
      <vt:lpstr>7.6c Calcitonina</vt:lpstr>
      <vt:lpstr>7.6 Que sabemos?</vt:lpstr>
      <vt:lpstr>Desde el lado clínico : Osteoporosis</vt:lpstr>
      <vt:lpstr>7.8 Fracturas1</vt:lpstr>
      <vt:lpstr>Fracturas: Clasificacion</vt:lpstr>
      <vt:lpstr>7.8 Fractura y Reparación2</vt:lpstr>
      <vt:lpstr>7.8 Fractura y Reparación2 3</vt:lpstr>
      <vt:lpstr>Reparación</vt:lpstr>
      <vt:lpstr>Reparación</vt:lpstr>
      <vt:lpstr>7.7 Objetivos:</vt:lpstr>
      <vt:lpstr>7.7 Envejecimiento</vt:lpstr>
      <vt:lpstr>7.7 Envejecimiento 2</vt:lpstr>
      <vt:lpstr>7.7 Envejecimiento</vt:lpstr>
    </vt:vector>
  </TitlesOfParts>
  <Company>The McGraw-Hill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With 1 of These Slides</dc:title>
  <dc:creator>Hahn, Sandra</dc:creator>
  <cp:lastModifiedBy>JOSE A. CARDE SERRANO</cp:lastModifiedBy>
  <cp:revision>359</cp:revision>
  <dcterms:created xsi:type="dcterms:W3CDTF">2017-12-05T17:18:18Z</dcterms:created>
  <dcterms:modified xsi:type="dcterms:W3CDTF">2019-09-22T23:05:55Z</dcterms:modified>
</cp:coreProperties>
</file>