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39"/>
  </p:notesMasterIdLst>
  <p:sldIdLst>
    <p:sldId id="349" r:id="rId2"/>
    <p:sldId id="350" r:id="rId3"/>
    <p:sldId id="351" r:id="rId4"/>
    <p:sldId id="307" r:id="rId5"/>
    <p:sldId id="308" r:id="rId6"/>
    <p:sldId id="309" r:id="rId7"/>
    <p:sldId id="352" r:id="rId8"/>
    <p:sldId id="310" r:id="rId9"/>
    <p:sldId id="353" r:id="rId10"/>
    <p:sldId id="354" r:id="rId11"/>
    <p:sldId id="355" r:id="rId12"/>
    <p:sldId id="311" r:id="rId13"/>
    <p:sldId id="312" r:id="rId14"/>
    <p:sldId id="328" r:id="rId15"/>
    <p:sldId id="313" r:id="rId16"/>
    <p:sldId id="314" r:id="rId17"/>
    <p:sldId id="315" r:id="rId18"/>
    <p:sldId id="316" r:id="rId19"/>
    <p:sldId id="317" r:id="rId20"/>
    <p:sldId id="356" r:id="rId21"/>
    <p:sldId id="318" r:id="rId22"/>
    <p:sldId id="357" r:id="rId23"/>
    <p:sldId id="319" r:id="rId24"/>
    <p:sldId id="358" r:id="rId25"/>
    <p:sldId id="335" r:id="rId26"/>
    <p:sldId id="320" r:id="rId27"/>
    <p:sldId id="359" r:id="rId28"/>
    <p:sldId id="334" r:id="rId29"/>
    <p:sldId id="360" r:id="rId30"/>
    <p:sldId id="361" r:id="rId31"/>
    <p:sldId id="362" r:id="rId32"/>
    <p:sldId id="363" r:id="rId33"/>
    <p:sldId id="364" r:id="rId34"/>
    <p:sldId id="365" r:id="rId35"/>
    <p:sldId id="366" r:id="rId36"/>
    <p:sldId id="367" r:id="rId37"/>
    <p:sldId id="3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3"/>
    <p:restoredTop sz="85801"/>
  </p:normalViewPr>
  <p:slideViewPr>
    <p:cSldViewPr snapToGrid="0" snapToObjects="1">
      <p:cViewPr varScale="1">
        <p:scale>
          <a:sx n="83" d="100"/>
          <a:sy n="83" d="100"/>
        </p:scale>
        <p:origin x="23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023AB-230D-EB4B-8A36-DBB4688718F9}" type="datetimeFigureOut">
              <a:rPr lang="en-US" smtClean="0"/>
              <a:t>3/4/20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28E6A-78BE-0D4E-9CB5-98CA25E607AB}" type="slidenum">
              <a:rPr lang="en-US" smtClean="0"/>
              <a:t>‹#›</a:t>
            </a:fld>
            <a:endParaRPr lang="en-US"/>
          </a:p>
        </p:txBody>
      </p:sp>
    </p:spTree>
    <p:extLst>
      <p:ext uri="{BB962C8B-B14F-4D97-AF65-F5344CB8AC3E}">
        <p14:creationId xmlns:p14="http://schemas.microsoft.com/office/powerpoint/2010/main" val="138458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3768184C-C84D-4C44-9904-B990F280F267}"/>
              </a:ext>
            </a:extLst>
          </p:cNvPr>
          <p:cNvSpPr>
            <a:spLocks noGrp="1" noRot="1" noChangeAspect="1" noChangeArrowheads="1" noTextEdit="1"/>
          </p:cNvSpPr>
          <p:nvPr>
            <p:ph type="sldImg"/>
          </p:nvPr>
        </p:nvSpPr>
        <p:spPr>
          <a:solidFill>
            <a:srgbClr val="FFFFFF"/>
          </a:solidFill>
          <a:ln/>
        </p:spPr>
      </p:sp>
      <p:sp>
        <p:nvSpPr>
          <p:cNvPr id="15362" name="Rectangle 2">
            <a:extLst>
              <a:ext uri="{FF2B5EF4-FFF2-40B4-BE49-F238E27FC236}">
                <a16:creationId xmlns:a16="http://schemas.microsoft.com/office/drawing/2014/main" id="{0F03EC6C-ED84-4D48-8572-261002016B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Desarrollo: proceso lento de cambios por el cual se origina un organismo multicelular a partir de una sola celula (huevo, ovulo fecundado) o cigoto.</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p:txBody>
      </p:sp>
    </p:spTree>
    <p:extLst>
      <p:ext uri="{BB962C8B-B14F-4D97-AF65-F5344CB8AC3E}">
        <p14:creationId xmlns:p14="http://schemas.microsoft.com/office/powerpoint/2010/main" val="130503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429FD38E-2B18-934B-AF3F-A02DE706F8BB}"/>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78857DBD-4066-4D4F-8F43-15545D9A7C8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No HH Patched inhibe a Smooth</a:t>
            </a:r>
          </a:p>
          <a:p>
            <a:r>
              <a:rPr lang="en-US" altLang="en-US">
                <a:latin typeface="Gill Sans" panose="020B0502020104020203" pitchFamily="34" charset="-79"/>
                <a:ea typeface="ＭＳ Ｐゴシック" panose="020B0600070205080204" pitchFamily="34" charset="-128"/>
              </a:rPr>
              <a:t>Patched no</a:t>
            </a:r>
            <a:r>
              <a:rPr lang="en-US" altLang="en-US" b="1">
                <a:latin typeface="Gill Sans" panose="020B0502020104020203" pitchFamily="34" charset="-79"/>
                <a:ea typeface="ＭＳ Ｐゴシック" panose="020B0600070205080204" pitchFamily="34" charset="-128"/>
              </a:rPr>
              <a:t> es un transductor de señales</a:t>
            </a:r>
          </a:p>
          <a:p>
            <a:r>
              <a:rPr lang="en-US" altLang="en-US">
                <a:latin typeface="Gill Sans" panose="020B0502020104020203" pitchFamily="34" charset="-79"/>
                <a:ea typeface="ＭＳ Ｐゴシック" panose="020B0600070205080204" pitchFamily="34" charset="-128"/>
              </a:rPr>
              <a:t>Ci o Gli estan pegados a microtubulos inactivos</a:t>
            </a:r>
          </a:p>
          <a:p>
            <a:r>
              <a:rPr lang="en-US" altLang="en-US">
                <a:latin typeface="Gill Sans" panose="020B0502020104020203" pitchFamily="34" charset="-79"/>
                <a:ea typeface="ＭＳ Ｐゴシック" panose="020B0600070205080204" pitchFamily="34" charset="-128"/>
              </a:rPr>
              <a:t>Proteosoma Slimb lo corta en dos o tres</a:t>
            </a:r>
          </a:p>
          <a:p>
            <a:r>
              <a:rPr lang="en-US" altLang="en-US">
                <a:latin typeface="Gill Sans" panose="020B0502020104020203" pitchFamily="34" charset="-79"/>
                <a:ea typeface="ＭＳ Ｐゴシック" panose="020B0600070205080204" pitchFamily="34" charset="-128"/>
              </a:rPr>
              <a:t>No activacion</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03024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DD1D7320-FA35-FA4B-BE4B-CD9CDB1EB5ED}"/>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07F7AFEB-C1F0-074B-942E-D080A5B31E5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No HH Patched inhibe a Smooth</a:t>
            </a:r>
          </a:p>
          <a:p>
            <a:r>
              <a:rPr lang="en-US" altLang="en-US">
                <a:latin typeface="Gill Sans" panose="020B0502020104020203" pitchFamily="34" charset="-79"/>
                <a:ea typeface="ＭＳ Ｐゴシック" panose="020B0600070205080204" pitchFamily="34" charset="-128"/>
              </a:rPr>
              <a:t>Patched no</a:t>
            </a:r>
            <a:r>
              <a:rPr lang="en-US" altLang="en-US" b="1">
                <a:latin typeface="Gill Sans" panose="020B0502020104020203" pitchFamily="34" charset="-79"/>
                <a:ea typeface="ＭＳ Ｐゴシック" panose="020B0600070205080204" pitchFamily="34" charset="-128"/>
              </a:rPr>
              <a:t> es un transductor de señales</a:t>
            </a:r>
          </a:p>
          <a:p>
            <a:r>
              <a:rPr lang="en-US" altLang="en-US">
                <a:latin typeface="Gill Sans" panose="020B0502020104020203" pitchFamily="34" charset="-79"/>
                <a:ea typeface="ＭＳ Ｐゴシック" panose="020B0600070205080204" pitchFamily="34" charset="-128"/>
              </a:rPr>
              <a:t>Ci o Gli estan pegados a microtubulos inactivos</a:t>
            </a:r>
          </a:p>
          <a:p>
            <a:r>
              <a:rPr lang="en-US" altLang="en-US">
                <a:latin typeface="Gill Sans" panose="020B0502020104020203" pitchFamily="34" charset="-79"/>
                <a:ea typeface="ＭＳ Ｐゴシック" panose="020B0600070205080204" pitchFamily="34" charset="-128"/>
              </a:rPr>
              <a:t>Proteasa Slimb lo corta en dos o tres</a:t>
            </a:r>
          </a:p>
          <a:p>
            <a:r>
              <a:rPr lang="en-US" altLang="en-US">
                <a:latin typeface="Gill Sans" panose="020B0502020104020203" pitchFamily="34" charset="-79"/>
                <a:ea typeface="ＭＳ Ｐゴシック" panose="020B0600070205080204" pitchFamily="34" charset="-128"/>
              </a:rPr>
              <a:t>No activacion</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30078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DD05D83E-020C-FA43-A42F-532A98BA0994}"/>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5405E7B2-6002-8D4A-8572-04F38F3E00A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No colesterol</a:t>
            </a:r>
          </a:p>
          <a:p>
            <a:r>
              <a:rPr lang="en-US" altLang="en-US">
                <a:latin typeface="Gill Sans" panose="020B0502020104020203" pitchFamily="34" charset="-79"/>
                <a:ea typeface="ＭＳ Ｐゴシック" panose="020B0600070205080204" pitchFamily="34" charset="-128"/>
              </a:rPr>
              <a:t>No hh</a:t>
            </a:r>
          </a:p>
          <a:p>
            <a:r>
              <a:rPr lang="en-US" altLang="en-US">
                <a:latin typeface="Gill Sans" panose="020B0502020104020203" pitchFamily="34" charset="-79"/>
                <a:ea typeface="ＭＳ Ｐゴシック" panose="020B0600070205080204" pitchFamily="34" charset="-128"/>
              </a:rPr>
              <a:t>Se funden los hemisferios caraneales</a:t>
            </a:r>
          </a:p>
          <a:p>
            <a:r>
              <a:rPr lang="en-US" altLang="en-US">
                <a:latin typeface="Gill Sans" panose="020B0502020104020203" pitchFamily="34" charset="-79"/>
                <a:ea typeface="ＭＳ Ｐゴシック" panose="020B0600070205080204" pitchFamily="34" charset="-128"/>
              </a:rPr>
              <a:t>Un solo ojo no pituitaria</a:t>
            </a:r>
          </a:p>
          <a:p>
            <a:r>
              <a:rPr lang="en-US" altLang="en-US">
                <a:latin typeface="Gill Sans" panose="020B0502020104020203" pitchFamily="34" charset="-79"/>
                <a:ea typeface="ＭＳ Ｐゴシック" panose="020B0600070205080204" pitchFamily="34" charset="-128"/>
              </a:rPr>
              <a:t>La planta venenosa  </a:t>
            </a:r>
            <a:r>
              <a:rPr lang="en-US" altLang="en-US" i="1">
                <a:latin typeface="Gill Sans" panose="020B0502020104020203" pitchFamily="34" charset="-79"/>
                <a:ea typeface="ＭＳ Ｐゴシック" panose="020B0600070205080204" pitchFamily="34" charset="-128"/>
              </a:rPr>
              <a:t>Veratrum</a:t>
            </a:r>
          </a:p>
          <a:p>
            <a:r>
              <a:rPr lang="en-US" altLang="en-US">
                <a:latin typeface="Gill Sans" panose="020B0502020104020203" pitchFamily="34" charset="-79"/>
                <a:ea typeface="ＭＳ Ｐゴシック" panose="020B0600070205080204" pitchFamily="34" charset="-128"/>
              </a:rPr>
              <a:t>Produce alcaloide que inhibe sintesis de colesterol</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18041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D20230E-14CC-674F-A19E-CFBB670821AE}"/>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C48E9071-5195-C241-B8F7-816408186F8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Wnt – el nombre sale de una fusión entre:</a:t>
            </a:r>
          </a:p>
          <a:p>
            <a:r>
              <a:rPr lang="en-US" altLang="en-US">
                <a:latin typeface="Gill Sans" panose="020B0502020104020203" pitchFamily="34" charset="-79"/>
                <a:ea typeface="ＭＳ Ｐゴシック" panose="020B0600070205080204" pitchFamily="34" charset="-128"/>
              </a:rPr>
              <a:t>Wingless de Drosophila (determina polaridad antero-posterior, alas) con</a:t>
            </a:r>
          </a:p>
          <a:p>
            <a:r>
              <a:rPr lang="en-US" altLang="en-US">
                <a:latin typeface="Gill Sans" panose="020B0502020104020203" pitchFamily="34" charset="-79"/>
                <a:ea typeface="ＭＳ Ｐゴシック" panose="020B0600070205080204" pitchFamily="34" charset="-128"/>
              </a:rPr>
              <a:t>Integrated – homologo en vertebrados (polaridad, proliferación celular extremidades</a:t>
            </a:r>
          </a:p>
          <a:p>
            <a:endParaRPr lang="en-US" altLang="en-US">
              <a:latin typeface="Gill Sans" panose="020B0502020104020203" pitchFamily="34" charset="-79"/>
              <a:ea typeface="ＭＳ Ｐゴシック" panose="020B0600070205080204" pitchFamily="34" charset="-128"/>
            </a:endParaRP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65974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F381CBBE-2991-CD4B-A516-B84EB03D83C4}"/>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E997C79B-6A69-154D-AF4F-8CEB78C7923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Canonico – El primero dilucidado</a:t>
            </a:r>
          </a:p>
          <a:p>
            <a:r>
              <a:rPr lang="en-US" altLang="en-US">
                <a:latin typeface="Gill Sans" panose="020B0502020104020203" pitchFamily="34" charset="-79"/>
                <a:ea typeface="ＭＳ Ｐゴシック" panose="020B0600070205080204" pitchFamily="34" charset="-128"/>
              </a:rPr>
              <a:t>En esencia envia senales al nucleo</a:t>
            </a:r>
          </a:p>
          <a:p>
            <a:r>
              <a:rPr lang="en-US" altLang="en-US">
                <a:latin typeface="Gill Sans" panose="020B0502020104020203" pitchFamily="34" charset="-79"/>
                <a:ea typeface="ＭＳ Ｐゴシック" panose="020B0600070205080204" pitchFamily="34" charset="-128"/>
              </a:rPr>
              <a:t>Friz y LRP – receptores transmembranales </a:t>
            </a:r>
          </a:p>
        </p:txBody>
      </p:sp>
    </p:spTree>
    <p:extLst>
      <p:ext uri="{BB962C8B-B14F-4D97-AF65-F5344CB8AC3E}">
        <p14:creationId xmlns:p14="http://schemas.microsoft.com/office/powerpoint/2010/main" val="81131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DE7989B6-C2E7-7C4B-9E9F-EFAF9AB9BE5C}"/>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35C47A28-1804-934C-9EBF-31F460D4EC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Hh y wnt – inhiben inhibidores</a:t>
            </a:r>
          </a:p>
          <a:p>
            <a:r>
              <a:rPr lang="en-US" altLang="en-US">
                <a:latin typeface="Gill Sans" panose="020B0502020104020203" pitchFamily="34" charset="-79"/>
                <a:ea typeface="ＭＳ Ｐゴシック" panose="020B0600070205080204" pitchFamily="34" charset="-128"/>
              </a:rPr>
              <a:t>PCP route regula: morfologia, migracion y divisioncelular</a:t>
            </a:r>
          </a:p>
          <a:p>
            <a:r>
              <a:rPr lang="en-US" altLang="en-US">
                <a:latin typeface="Gill Sans" panose="020B0502020104020203" pitchFamily="34" charset="-79"/>
                <a:ea typeface="ＭＳ Ｐゴシック" panose="020B0600070205080204" pitchFamily="34" charset="-128"/>
              </a:rPr>
              <a:t>PLC – fosfolipasa C</a:t>
            </a:r>
          </a:p>
          <a:p>
            <a:r>
              <a:rPr lang="en-US" altLang="en-US">
                <a:latin typeface="Gill Sans" panose="020B0502020104020203" pitchFamily="34" charset="-79"/>
                <a:ea typeface="ＭＳ Ｐゴシック" panose="020B0600070205080204" pitchFamily="34" charset="-128"/>
              </a:rPr>
              <a:t>Liberacion de Ca2+</a:t>
            </a:r>
          </a:p>
          <a:p>
            <a:r>
              <a:rPr lang="en-US" altLang="en-US">
                <a:latin typeface="Gill Sans" panose="020B0502020104020203" pitchFamily="34" charset="-79"/>
                <a:ea typeface="ＭＳ Ｐゴシック" panose="020B0600070205080204" pitchFamily="34" charset="-128"/>
              </a:rPr>
              <a:t>Inhibicion de Ausencia de Ryk  afecta el flujo de Ca2+ intracelular</a:t>
            </a:r>
          </a:p>
          <a:p>
            <a:endParaRPr lang="en-US" altLang="en-US">
              <a:latin typeface="Gill Sans" panose="020B0502020104020203" pitchFamily="34" charset="-79"/>
              <a:ea typeface="ＭＳ Ｐゴシック" panose="020B0600070205080204" pitchFamily="34" charset="-128"/>
            </a:endParaRP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48382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86053B3E-ACF4-A14E-AA99-6D00332EB0E3}"/>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id="{78AEA833-78DF-1441-B6B6-73DFA929F63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82776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2AF47A85-6138-1F40-A986-5AA0A20AB3E5}"/>
              </a:ext>
            </a:extLst>
          </p:cNvPr>
          <p:cNvSpPr>
            <a:spLocks noGrp="1" noRot="1" noChangeAspect="1" noChangeArrowheads="1" noTextEdit="1"/>
          </p:cNvSpPr>
          <p:nvPr>
            <p:ph type="sldImg"/>
          </p:nvPr>
        </p:nvSpPr>
        <p:spPr>
          <a:ln/>
        </p:spPr>
      </p:sp>
      <p:sp>
        <p:nvSpPr>
          <p:cNvPr id="51202" name="Notes Placeholder 2">
            <a:extLst>
              <a:ext uri="{FF2B5EF4-FFF2-40B4-BE49-F238E27FC236}">
                <a16:creationId xmlns:a16="http://schemas.microsoft.com/office/drawing/2014/main" id="{840D9D21-4969-7C4F-B6E7-9C7ABCF60E6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Porque en humanos no hace falta una enorme cantidad de genoma?</a:t>
            </a:r>
          </a:p>
          <a:p>
            <a:r>
              <a:rPr lang="en-US" altLang="en-US">
                <a:latin typeface="Gill Sans" panose="020B0502020104020203" pitchFamily="34" charset="-79"/>
                <a:ea typeface="ＭＳ Ｐゴシック" panose="020B0600070205080204" pitchFamily="34" charset="-128"/>
              </a:rPr>
              <a:t> porq muchas proteinas son multifuncionales!!</a:t>
            </a:r>
          </a:p>
          <a:p>
            <a:r>
              <a:rPr lang="en-US" altLang="en-US">
                <a:latin typeface="Gill Sans" panose="020B0502020104020203" pitchFamily="34" charset="-79"/>
                <a:ea typeface="ＭＳ Ｐゴシック" panose="020B0600070205080204" pitchFamily="34" charset="-128"/>
              </a:rPr>
              <a:t>Nocion equivocada por el hecho del enfasis q se da a la mayoria de las proteinas q conocemos:</a:t>
            </a:r>
          </a:p>
          <a:p>
            <a:r>
              <a:rPr lang="en-US" altLang="en-US">
                <a:latin typeface="Gill Sans" panose="020B0502020104020203" pitchFamily="34" charset="-79"/>
                <a:ea typeface="ＭＳ Ｐゴシック" panose="020B0600070205080204" pitchFamily="34" charset="-128"/>
              </a:rPr>
              <a:t>Hgb, actina, insuina, keratina, .. Una sola función!</a:t>
            </a:r>
          </a:p>
          <a:p>
            <a:endParaRPr lang="en-US" altLang="en-US">
              <a:latin typeface="Gill Sans" panose="020B0502020104020203" pitchFamily="34" charset="-79"/>
              <a:ea typeface="ＭＳ Ｐゴシック" panose="020B0600070205080204" pitchFamily="34" charset="-128"/>
            </a:endParaRPr>
          </a:p>
          <a:p>
            <a:r>
              <a:rPr lang="en-US" altLang="en-US">
                <a:latin typeface="Gill Sans" panose="020B0502020104020203" pitchFamily="34" charset="-79"/>
                <a:ea typeface="ＭＳ Ｐゴシック" panose="020B0600070205080204" pitchFamily="34" charset="-128"/>
              </a:rPr>
              <a:t>Conclusion equivocada!</a:t>
            </a:r>
          </a:p>
        </p:txBody>
      </p:sp>
    </p:spTree>
    <p:extLst>
      <p:ext uri="{BB962C8B-B14F-4D97-AF65-F5344CB8AC3E}">
        <p14:creationId xmlns:p14="http://schemas.microsoft.com/office/powerpoint/2010/main" val="136559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12A67D37-A2C8-DC4E-A93B-A17B00EE583A}"/>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D8C404E2-784B-204E-8E3C-A8C63162D78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TGFß 1,2,3 –Transforming Growth Factors -  Formacion de matriz extracelular, mitosis, Riñon, Pulmones, Salivares</a:t>
            </a:r>
          </a:p>
          <a:p>
            <a:r>
              <a:rPr lang="en-US" altLang="en-US">
                <a:latin typeface="Gill Sans" panose="020B0502020104020203" pitchFamily="34" charset="-79"/>
                <a:ea typeface="ＭＳ Ｐゴシック" panose="020B0600070205080204" pitchFamily="34" charset="-128"/>
              </a:rPr>
              <a:t>BMP – Bpne Morphogenetic Proteins – Descubiertos asociado a induccion de huesos pero son multifuncionales</a:t>
            </a:r>
          </a:p>
          <a:p>
            <a:r>
              <a:rPr lang="en-US" altLang="en-US">
                <a:latin typeface="Gill Sans" panose="020B0502020104020203" pitchFamily="34" charset="-79"/>
                <a:ea typeface="ＭＳ Ｐゴシック" panose="020B0600070205080204" pitchFamily="34" charset="-128"/>
              </a:rPr>
              <a:t>Mitosis, apoptosis, migracion y diferenciacion</a:t>
            </a:r>
          </a:p>
          <a:p>
            <a:pPr>
              <a:buFontTx/>
              <a:buChar char="-"/>
            </a:pPr>
            <a:endParaRPr lang="en-US" altLang="en-US">
              <a:latin typeface="Gill Sans" panose="020B0502020104020203" pitchFamily="34" charset="-79"/>
              <a:ea typeface="ＭＳ Ｐゴシック" panose="020B0600070205080204" pitchFamily="34" charset="-128"/>
            </a:endParaRPr>
          </a:p>
          <a:p>
            <a:pPr>
              <a:buFontTx/>
              <a:buChar char="-"/>
            </a:pPr>
            <a:r>
              <a:rPr lang="en-US" altLang="en-US">
                <a:latin typeface="Gill Sans" panose="020B0502020104020203" pitchFamily="34" charset="-79"/>
                <a:ea typeface="ＭＳ Ｐゴシック" panose="020B0600070205080204" pitchFamily="34" charset="-128"/>
              </a:rPr>
              <a:t>Nodal y activinas – Especifican  regiones del mesodermo y la simetria bilateral en vertebrados</a:t>
            </a:r>
          </a:p>
          <a:p>
            <a:pPr>
              <a:buFontTx/>
              <a:buChar char="-"/>
            </a:pPr>
            <a:endParaRPr lang="en-US" altLang="en-US">
              <a:latin typeface="Gill Sans" panose="020B0502020104020203" pitchFamily="34" charset="-79"/>
              <a:ea typeface="ＭＳ Ｐゴシック" panose="020B0600070205080204" pitchFamily="34" charset="-128"/>
            </a:endParaRP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561124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A7E08CA8-A3B4-9442-87B7-B4DF88F6872F}"/>
              </a:ext>
            </a:extLst>
          </p:cNvPr>
          <p:cNvSpPr>
            <a:spLocks noGrp="1" noRot="1" noChangeAspect="1" noChangeArrowheads="1" noTextEdit="1"/>
          </p:cNvSpPr>
          <p:nvPr>
            <p:ph type="sldImg"/>
          </p:nvPr>
        </p:nvSpPr>
        <p:spPr>
          <a:ln/>
        </p:spPr>
      </p:sp>
      <p:sp>
        <p:nvSpPr>
          <p:cNvPr id="55298" name="Notes Placeholder 2">
            <a:extLst>
              <a:ext uri="{FF2B5EF4-FFF2-40B4-BE49-F238E27FC236}">
                <a16:creationId xmlns:a16="http://schemas.microsoft.com/office/drawing/2014/main" id="{987B1F84-9683-824B-9ADE-A668CA7D45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Gill Sans" panose="020B0502020104020203" pitchFamily="34" charset="-79"/>
                <a:ea typeface="ＭＳ Ｐゴシック" panose="020B0600070205080204" pitchFamily="34" charset="-128"/>
              </a:rPr>
              <a:t>Smad Family  son TFs</a:t>
            </a:r>
          </a:p>
          <a:p>
            <a:pPr marL="171450" indent="-171450">
              <a:buFontTx/>
              <a:buChar char="-"/>
            </a:pPr>
            <a:r>
              <a:rPr lang="en-US" altLang="en-US">
                <a:latin typeface="Gill Sans" panose="020B0502020104020203" pitchFamily="34" charset="-79"/>
                <a:ea typeface="ＭＳ Ｐゴシック" panose="020B0600070205080204" pitchFamily="34" charset="-128"/>
              </a:rPr>
              <a:t>TGFBRs… ligan su factor </a:t>
            </a:r>
          </a:p>
          <a:p>
            <a:pPr marL="171450" indent="-171450">
              <a:buFontTx/>
              <a:buChar char="-"/>
            </a:pPr>
            <a:r>
              <a:rPr lang="en-US" altLang="en-US">
                <a:latin typeface="Gill Sans" panose="020B0502020104020203" pitchFamily="34" charset="-79"/>
                <a:ea typeface="ＭＳ Ｐゴシック" panose="020B0600070205080204" pitchFamily="34" charset="-128"/>
              </a:rPr>
              <a:t>Heterodimerizan</a:t>
            </a:r>
          </a:p>
          <a:p>
            <a:pPr marL="171450" indent="-171450">
              <a:buFontTx/>
              <a:buChar char="-"/>
            </a:pPr>
            <a:r>
              <a:rPr lang="en-US" altLang="en-US">
                <a:latin typeface="Gill Sans" panose="020B0502020104020203" pitchFamily="34" charset="-79"/>
                <a:ea typeface="ＭＳ Ｐゴシック" panose="020B0600070205080204" pitchFamily="34" charset="-128"/>
              </a:rPr>
              <a:t>Activan a Smad</a:t>
            </a:r>
          </a:p>
          <a:p>
            <a:pPr marL="171450" indent="-171450">
              <a:buFontTx/>
              <a:buChar char="-"/>
            </a:pPr>
            <a:endParaRPr lang="en-US" altLang="en-US">
              <a:latin typeface="Gill Sans" panose="020B0502020104020203" pitchFamily="34" charset="-79"/>
              <a:ea typeface="ＭＳ Ｐゴシック" panose="020B0600070205080204" pitchFamily="34" charset="-128"/>
            </a:endParaRPr>
          </a:p>
          <a:p>
            <a:pPr marL="171450" indent="-171450"/>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63883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80382AFC-3915-EC4B-92F5-15DA05770662}"/>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CDF0533E-1425-A147-9ADC-278A2A2E34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PDGF induce mitosis acelerada </a:t>
            </a:r>
          </a:p>
        </p:txBody>
      </p:sp>
    </p:spTree>
    <p:extLst>
      <p:ext uri="{BB962C8B-B14F-4D97-AF65-F5344CB8AC3E}">
        <p14:creationId xmlns:p14="http://schemas.microsoft.com/office/powerpoint/2010/main" val="230397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3824EEBC-179C-1445-BACF-AB587CB9A7D1}"/>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id="{2ABAA295-A1C9-2246-B992-3C1B45577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14075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E4D249B1-65B9-A14A-9A9C-E294FCBBCAD2}"/>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2FC9D3B7-A540-C744-91CA-6207CCD5F33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59844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9836C8FF-725C-DA43-A794-7F4B1B2196B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9B6F9F8-624D-C543-9207-489C61851B27}"/>
              </a:ext>
            </a:extLst>
          </p:cNvPr>
          <p:cNvSpPr>
            <a:spLocks noGrp="1"/>
          </p:cNvSpPr>
          <p:nvPr>
            <p:ph type="body" idx="1"/>
          </p:nvPr>
        </p:nvSpPr>
        <p:spPr/>
        <p:txBody>
          <a:bodyPr/>
          <a:lstStyle/>
          <a:p>
            <a:pPr>
              <a:defRPr/>
            </a:pPr>
            <a:r>
              <a:rPr lang="en-US" dirty="0"/>
              <a:t>Of the 5,000 best-known human genes 75 percent have matches in the C. </a:t>
            </a:r>
            <a:r>
              <a:rPr lang="en-US" dirty="0" err="1"/>
              <a:t>Elegans</a:t>
            </a:r>
            <a:r>
              <a:rPr lang="en-US" dirty="0"/>
              <a:t>, a tiny worm. 2. It has only 959 cells yet ...</a:t>
            </a:r>
          </a:p>
          <a:p>
            <a:pPr>
              <a:defRPr/>
            </a:pPr>
            <a:endParaRPr lang="en-US" dirty="0"/>
          </a:p>
          <a:p>
            <a:pPr>
              <a:defRPr/>
            </a:pPr>
            <a:r>
              <a:rPr lang="en-US" dirty="0" err="1"/>
              <a:t>Rutas</a:t>
            </a:r>
            <a:r>
              <a:rPr lang="en-US" dirty="0"/>
              <a:t> de </a:t>
            </a:r>
            <a:r>
              <a:rPr lang="en-US" dirty="0" err="1"/>
              <a:t>Apop</a:t>
            </a:r>
            <a:r>
              <a:rPr lang="en-US" dirty="0"/>
              <a:t> en </a:t>
            </a:r>
            <a:r>
              <a:rPr lang="en-US" dirty="0" err="1"/>
              <a:t>nematodos</a:t>
            </a:r>
            <a:r>
              <a:rPr lang="en-US" dirty="0"/>
              <a:t> y </a:t>
            </a:r>
            <a:r>
              <a:rPr lang="en-US" dirty="0" err="1"/>
              <a:t>mamiferos</a:t>
            </a:r>
            <a:r>
              <a:rPr lang="en-US" dirty="0"/>
              <a:t> 0 </a:t>
            </a:r>
            <a:r>
              <a:rPr lang="en-US" dirty="0" err="1"/>
              <a:t>Colores</a:t>
            </a:r>
            <a:r>
              <a:rPr lang="en-US" dirty="0"/>
              <a:t> </a:t>
            </a:r>
            <a:r>
              <a:rPr lang="en-US" dirty="0" err="1"/>
              <a:t>representa</a:t>
            </a:r>
            <a:r>
              <a:rPr lang="en-US" dirty="0"/>
              <a:t> </a:t>
            </a:r>
            <a:r>
              <a:rPr lang="en-US" dirty="0" err="1"/>
              <a:t>homologias</a:t>
            </a:r>
            <a:endParaRPr lang="en-US" dirty="0"/>
          </a:p>
          <a:p>
            <a:pPr marL="228600" indent="-228600">
              <a:buFontTx/>
              <a:buAutoNum type="alphaUcParenR"/>
              <a:defRPr/>
            </a:pPr>
            <a:r>
              <a:rPr lang="en-US" dirty="0"/>
              <a:t>CED4 </a:t>
            </a:r>
            <a:r>
              <a:rPr lang="en-US" dirty="0" err="1"/>
              <a:t>activa</a:t>
            </a:r>
            <a:r>
              <a:rPr lang="en-US" dirty="0"/>
              <a:t> a </a:t>
            </a:r>
            <a:r>
              <a:rPr lang="en-US" dirty="0" err="1"/>
              <a:t>proteasa</a:t>
            </a:r>
            <a:r>
              <a:rPr lang="en-US" dirty="0"/>
              <a:t> CED3, CED9 </a:t>
            </a:r>
            <a:r>
              <a:rPr lang="en-US" dirty="0" err="1"/>
              <a:t>puede</a:t>
            </a:r>
            <a:r>
              <a:rPr lang="en-US" dirty="0"/>
              <a:t> </a:t>
            </a:r>
            <a:r>
              <a:rPr lang="en-US" dirty="0" err="1"/>
              <a:t>inhibir</a:t>
            </a:r>
            <a:r>
              <a:rPr lang="en-US" dirty="0"/>
              <a:t> a CED4 y </a:t>
            </a:r>
            <a:r>
              <a:rPr lang="en-US" dirty="0" err="1"/>
              <a:t>ser</a:t>
            </a:r>
            <a:r>
              <a:rPr lang="en-US" dirty="0"/>
              <a:t> </a:t>
            </a:r>
            <a:r>
              <a:rPr lang="en-US" dirty="0" err="1"/>
              <a:t>inhibida</a:t>
            </a:r>
            <a:r>
              <a:rPr lang="en-US" dirty="0"/>
              <a:t> </a:t>
            </a:r>
            <a:r>
              <a:rPr lang="en-US" dirty="0" err="1"/>
              <a:t>por</a:t>
            </a:r>
            <a:r>
              <a:rPr lang="en-US" dirty="0"/>
              <a:t> EGl1</a:t>
            </a:r>
          </a:p>
          <a:p>
            <a:pPr marL="228600" indent="-228600">
              <a:buFontTx/>
              <a:buAutoNum type="alphaUcParenR"/>
              <a:defRPr/>
            </a:pPr>
            <a:r>
              <a:rPr lang="en-US" dirty="0" err="1"/>
              <a:t>Bcl</a:t>
            </a:r>
            <a:r>
              <a:rPr lang="en-US" dirty="0"/>
              <a:t> Kl se </a:t>
            </a:r>
            <a:r>
              <a:rPr lang="en-US" dirty="0" err="1"/>
              <a:t>une</a:t>
            </a:r>
            <a:r>
              <a:rPr lang="en-US" dirty="0"/>
              <a:t> a Apaf1 </a:t>
            </a:r>
            <a:r>
              <a:rPr lang="en-US" dirty="0" err="1"/>
              <a:t>para</a:t>
            </a:r>
            <a:r>
              <a:rPr lang="en-US" dirty="0"/>
              <a:t> q no se active </a:t>
            </a:r>
            <a:r>
              <a:rPr lang="en-US" dirty="0" err="1"/>
              <a:t>Casp</a:t>
            </a:r>
            <a:r>
              <a:rPr lang="en-US" dirty="0"/>
              <a:t> 9</a:t>
            </a:r>
          </a:p>
          <a:p>
            <a:pPr>
              <a:defRPr/>
            </a:pPr>
            <a:r>
              <a:rPr lang="en-US" dirty="0"/>
              <a:t>Si </a:t>
            </a:r>
            <a:r>
              <a:rPr lang="en-US" dirty="0" err="1"/>
              <a:t>Bkl</a:t>
            </a:r>
            <a:r>
              <a:rPr lang="en-US" dirty="0"/>
              <a:t> </a:t>
            </a:r>
            <a:r>
              <a:rPr lang="en-US" dirty="0" err="1"/>
              <a:t>bloqeua</a:t>
            </a:r>
            <a:r>
              <a:rPr lang="en-US" dirty="0"/>
              <a:t> la union de </a:t>
            </a:r>
            <a:r>
              <a:rPr lang="en-US" dirty="0" err="1"/>
              <a:t>Bcl</a:t>
            </a:r>
            <a:r>
              <a:rPr lang="en-US" dirty="0"/>
              <a:t> con Apaf1, </a:t>
            </a:r>
            <a:r>
              <a:rPr lang="en-US" dirty="0" err="1"/>
              <a:t>Apaf</a:t>
            </a:r>
            <a:r>
              <a:rPr lang="en-US" dirty="0"/>
              <a:t> 1 </a:t>
            </a:r>
            <a:r>
              <a:rPr lang="en-US" dirty="0" err="1"/>
              <a:t>esta</a:t>
            </a:r>
            <a:r>
              <a:rPr lang="en-US" dirty="0"/>
              <a:t> </a:t>
            </a:r>
            <a:r>
              <a:rPr lang="en-US" dirty="0" err="1"/>
              <a:t>libre</a:t>
            </a:r>
            <a:r>
              <a:rPr lang="en-US" dirty="0"/>
              <a:t> </a:t>
            </a:r>
            <a:r>
              <a:rPr lang="en-US" dirty="0" err="1"/>
              <a:t>para</a:t>
            </a:r>
            <a:r>
              <a:rPr lang="en-US" dirty="0"/>
              <a:t> </a:t>
            </a:r>
            <a:r>
              <a:rPr lang="en-US" dirty="0" err="1"/>
              <a:t>activas</a:t>
            </a:r>
            <a:r>
              <a:rPr lang="en-US" dirty="0"/>
              <a:t> Casp9 y </a:t>
            </a:r>
            <a:r>
              <a:rPr lang="en-US" dirty="0" err="1"/>
              <a:t>esta</a:t>
            </a:r>
            <a:r>
              <a:rPr lang="en-US" dirty="0"/>
              <a:t> a 3 </a:t>
            </a:r>
          </a:p>
          <a:p>
            <a:pPr>
              <a:defRPr/>
            </a:pPr>
            <a:endParaRPr lang="en-US" dirty="0"/>
          </a:p>
        </p:txBody>
      </p:sp>
    </p:spTree>
    <p:extLst>
      <p:ext uri="{BB962C8B-B14F-4D97-AF65-F5344CB8AC3E}">
        <p14:creationId xmlns:p14="http://schemas.microsoft.com/office/powerpoint/2010/main" val="2071483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E809E34D-C5FE-AA48-A780-E2E2E4B0DFD7}"/>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B133317E-08BD-1B4C-BE11-51803B39B3D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189759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FC248782-3AAE-384C-9E25-25416D0C36CB}"/>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4C978945-6A2D-C74F-99F8-3A56C248AE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200">
                <a:latin typeface="Gill Sans" panose="020B0502020104020203" pitchFamily="34" charset="-79"/>
                <a:ea typeface="ＭＳ Ｐゴシック" panose="020B0600070205080204" pitchFamily="34" charset="-128"/>
              </a:rPr>
              <a:t>factores paracrinos dependen de “la competencia” de su blanco. </a:t>
            </a:r>
          </a:p>
          <a:p>
            <a:pPr marL="0" lvl="1"/>
            <a:r>
              <a:rPr lang="en-US" altLang="en-US" sz="3200">
                <a:latin typeface="Gill Sans" panose="020B0502020104020203" pitchFamily="34" charset="-79"/>
                <a:ea typeface="ＭＳ Ｐゴシック" panose="020B0600070205080204" pitchFamily="34" charset="-128"/>
              </a:rPr>
              <a:t>Blancos NO son pasivos!!!</a:t>
            </a:r>
          </a:p>
          <a:p>
            <a:endParaRPr lang="en-US" altLang="en-US">
              <a:latin typeface="Gill Sans" panose="020B0502020104020203" pitchFamily="34" charset="-79"/>
              <a:ea typeface="ＭＳ Ｐゴシック" panose="020B0600070205080204" pitchFamily="34" charset="-128"/>
            </a:endParaRPr>
          </a:p>
          <a:p>
            <a:r>
              <a:rPr lang="en-US" altLang="en-US">
                <a:latin typeface="Gill Sans" panose="020B0502020104020203" pitchFamily="34" charset="-79"/>
                <a:ea typeface="ＭＳ Ｐゴシック" panose="020B0600070205080204" pitchFamily="34" charset="-128"/>
              </a:rPr>
              <a:t>Ap</a:t>
            </a:r>
            <a:r>
              <a:rPr lang="en-US" altLang="en-US" b="1">
                <a:latin typeface="Gill Sans" panose="020B0502020104020203" pitchFamily="34" charset="-79"/>
                <a:ea typeface="ＭＳ Ｐゴシック" panose="020B0600070205080204" pitchFamily="34" charset="-128"/>
              </a:rPr>
              <a:t>af 1- Apoptotic protease activating factor 1</a:t>
            </a:r>
          </a:p>
          <a:p>
            <a:r>
              <a:rPr lang="en-US" altLang="en-US">
                <a:latin typeface="Gill Sans" panose="020B0502020104020203" pitchFamily="34" charset="-79"/>
                <a:ea typeface="ＭＳ Ｐゴシック" panose="020B0600070205080204" pitchFamily="34" charset="-128"/>
              </a:rPr>
              <a:t>Rutas de Apop en nematodos y mamiferos 0 Colores representa homologias</a:t>
            </a:r>
          </a:p>
          <a:p>
            <a:pPr>
              <a:buFontTx/>
              <a:buAutoNum type="alphaUcParenR"/>
            </a:pPr>
            <a:r>
              <a:rPr lang="en-US" altLang="en-US">
                <a:latin typeface="Gill Sans" panose="020B0502020104020203" pitchFamily="34" charset="-79"/>
                <a:ea typeface="ＭＳ Ｐゴシック" panose="020B0600070205080204" pitchFamily="34" charset="-128"/>
              </a:rPr>
              <a:t>CED4 activa a proteasa CED3, CED9 puede inhibir a CED4 y ser inhibida por EGl1</a:t>
            </a:r>
          </a:p>
          <a:p>
            <a:pPr>
              <a:buFontTx/>
              <a:buAutoNum type="alphaUcParenR"/>
            </a:pPr>
            <a:r>
              <a:rPr lang="en-US" altLang="en-US">
                <a:latin typeface="Gill Sans" panose="020B0502020104020203" pitchFamily="34" charset="-79"/>
                <a:ea typeface="ＭＳ Ｐゴシック" panose="020B0600070205080204" pitchFamily="34" charset="-128"/>
              </a:rPr>
              <a:t>Bcl Kl se une a Apaf1 para q no se active Casp 9</a:t>
            </a:r>
          </a:p>
          <a:p>
            <a:r>
              <a:rPr lang="en-US" altLang="en-US">
                <a:latin typeface="Gill Sans" panose="020B0502020104020203" pitchFamily="34" charset="-79"/>
                <a:ea typeface="ＭＳ Ｐゴシック" panose="020B0600070205080204" pitchFamily="34" charset="-128"/>
              </a:rPr>
              <a:t>Si Bkl bloqeua la union de Bcl con Apaf1, Apaf 1 esta libre para activas Casp9 y esta a 3 </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406058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97AB1080-7ECC-6E4D-9EEE-1498CA3CF13B}"/>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84D6E02F-0B71-6F4C-B463-2D74E02C7E3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036938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6625E2E4-1677-C444-BAA3-E093F4A75BF6}"/>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03B58875-D852-F540-9701-946E3A76F55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548242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F1965379-06AB-0744-BD62-E4F45717A71D}"/>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A0CF21D6-BCDF-9143-A14D-DF91207813A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4173123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5113B4B4-2129-274E-8F7E-2427BD3E55BA}"/>
              </a:ext>
            </a:extLst>
          </p:cNvPr>
          <p:cNvSpPr>
            <a:spLocks noGrp="1" noRot="1" noChangeAspect="1" noChangeArrowheads="1" noTextEdit="1"/>
          </p:cNvSpPr>
          <p:nvPr>
            <p:ph type="sldImg"/>
          </p:nvPr>
        </p:nvSpPr>
        <p:spPr>
          <a:ln/>
        </p:spPr>
      </p:sp>
      <p:sp>
        <p:nvSpPr>
          <p:cNvPr id="74754" name="Notes Placeholder 2">
            <a:extLst>
              <a:ext uri="{FF2B5EF4-FFF2-40B4-BE49-F238E27FC236}">
                <a16:creationId xmlns:a16="http://schemas.microsoft.com/office/drawing/2014/main" id="{32EC427A-3D24-3647-9D27-2D1E6414D30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sym typeface="Wingdings" pitchFamily="2" charset="2"/>
              </a:rPr>
              <a:t>Su adhesividad permite a las celulas organizarse en lineas luego de migración</a:t>
            </a:r>
          </a:p>
          <a:p>
            <a:endParaRPr lang="en-US" altLang="en-US">
              <a:latin typeface="Gill Sans" panose="020B0502020104020203" pitchFamily="34" charset="-79"/>
              <a:ea typeface="ＭＳ Ｐゴシック" panose="020B0600070205080204" pitchFamily="34" charset="-128"/>
              <a:sym typeface="Wingdings" pitchFamily="2" charset="2"/>
            </a:endParaRPr>
          </a:p>
          <a:p>
            <a:r>
              <a:rPr lang="en-US" altLang="en-US">
                <a:latin typeface="Gill Sans" panose="020B0502020104020203" pitchFamily="34" charset="-79"/>
                <a:ea typeface="ＭＳ Ｐゴシック" panose="020B0600070205080204" pitchFamily="34" charset="-128"/>
              </a:rPr>
              <a:t>Figure 3: Two sources of myocardial cells in the developing heart.a | Myocardial cells in the chick embryo. The location and contribution of the 'secondary heart field' (orange) that was identified by Waldo et al.21 and the 'anterior heart field' (blue) that was identified by Mjaatvedt et al.20 are shown for a stage-16 embryo (lateral view) and at stage 22 (frontal view). Before stage 16, the cardiac crescent is present, but it is not clear where the cells of the anterior or secondary heart field are located.</a:t>
            </a:r>
          </a:p>
          <a:p>
            <a:endParaRPr lang="en-US" altLang="en-US">
              <a:latin typeface="Gill Sans" panose="020B0502020104020203" pitchFamily="34" charset="-79"/>
              <a:ea typeface="ＭＳ Ｐゴシック" panose="020B0600070205080204" pitchFamily="34" charset="-128"/>
              <a:sym typeface="Wingdings" pitchFamily="2" charset="2"/>
            </a:endParaRPr>
          </a:p>
          <a:p>
            <a:r>
              <a:rPr lang="en-US" altLang="en-US">
                <a:latin typeface="Gill Sans" panose="020B0502020104020203" pitchFamily="34" charset="-79"/>
                <a:ea typeface="ＭＳ Ｐゴシック" panose="020B0600070205080204" pitchFamily="34" charset="-128"/>
                <a:sym typeface="Wingdings" pitchFamily="2" charset="2"/>
              </a:rPr>
              <a:t>Laminina (glucoproteina  y Colageno tipo IV) – lamina basal, tipo de matriz</a:t>
            </a:r>
          </a:p>
          <a:p>
            <a:endParaRPr lang="en-US" altLang="en-US">
              <a:latin typeface="Gill Sans" panose="020B0502020104020203" pitchFamily="34" charset="-79"/>
              <a:ea typeface="ＭＳ Ｐゴシック" panose="020B0600070205080204" pitchFamily="34" charset="-128"/>
            </a:endParaRPr>
          </a:p>
          <a:p>
            <a:endParaRPr lang="en-US" altLang="en-US">
              <a:latin typeface="Gill Sans" panose="020B0502020104020203" pitchFamily="34" charset="-79"/>
              <a:ea typeface="ＭＳ Ｐゴシック" panose="020B0600070205080204" pitchFamily="34" charset="-128"/>
              <a:sym typeface="Wingdings" pitchFamily="2" charset="2"/>
            </a:endParaRPr>
          </a:p>
          <a:p>
            <a:endParaRPr lang="en-US" altLang="en-US" sz="1100">
              <a:latin typeface="Gill Sans" panose="020B0502020104020203" pitchFamily="34" charset="-79"/>
              <a:ea typeface="ＭＳ Ｐゴシック" panose="020B0600070205080204" pitchFamily="34" charset="-128"/>
            </a:endParaRP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97248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F3AB148F-F1C5-DB42-85EB-943E840255C5}"/>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0D36DB87-1DD6-F54A-8570-0287F9BF75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RGD – Arginina – Glicina – Aspartico</a:t>
            </a:r>
          </a:p>
          <a:p>
            <a:r>
              <a:rPr lang="en-US" altLang="en-US">
                <a:latin typeface="Gill Sans" panose="020B0502020104020203" pitchFamily="34" charset="-79"/>
                <a:ea typeface="ＭＳ Ｐゴシック" panose="020B0600070205080204" pitchFamily="34" charset="-128"/>
              </a:rPr>
              <a:t>Reconocido por integrinas en fibronectina, vitronectina, laminina, </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24337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72D9269D-CB70-E241-87F4-95B88D4BB2B5}"/>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D699CE4B-7EEF-6A48-885A-88F410C90C5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FGF – Factor de crecimiento de Fibroblastos</a:t>
            </a:r>
          </a:p>
          <a:p>
            <a:r>
              <a:rPr lang="en-US" altLang="en-US">
                <a:latin typeface="Gill Sans" panose="020B0502020104020203" pitchFamily="34" charset="-79"/>
                <a:ea typeface="ＭＳ Ｐゴシック" panose="020B0600070205080204" pitchFamily="34" charset="-128"/>
              </a:rPr>
              <a:t>Se dimerizan y se auto fosforilan entre si!</a:t>
            </a:r>
          </a:p>
          <a:p>
            <a:endParaRPr lang="en-US" altLang="en-US">
              <a:latin typeface="Gill Sans" panose="020B0502020104020203" pitchFamily="34" charset="-79"/>
              <a:ea typeface="ＭＳ Ｐゴシック" panose="020B0600070205080204" pitchFamily="34" charset="-128"/>
            </a:endParaRPr>
          </a:p>
          <a:p>
            <a:r>
              <a:rPr lang="en-US" altLang="en-US">
                <a:latin typeface="Gill Sans" panose="020B0502020104020203" pitchFamily="34" charset="-79"/>
                <a:ea typeface="ＭＳ Ｐゴシック" panose="020B0600070205080204" pitchFamily="34" charset="-128"/>
              </a:rPr>
              <a:t>Activan expresion de factores de transcripcion</a:t>
            </a:r>
          </a:p>
          <a:p>
            <a:r>
              <a:rPr lang="en-US" altLang="en-US">
                <a:latin typeface="Gill Sans" panose="020B0502020104020203" pitchFamily="34" charset="-79"/>
                <a:ea typeface="ＭＳ Ｐゴシック" panose="020B0600070205080204" pitchFamily="34" charset="-128"/>
              </a:rPr>
              <a:t>O Actividad citoesqueletal</a:t>
            </a:r>
          </a:p>
        </p:txBody>
      </p:sp>
    </p:spTree>
    <p:extLst>
      <p:ext uri="{BB962C8B-B14F-4D97-AF65-F5344CB8AC3E}">
        <p14:creationId xmlns:p14="http://schemas.microsoft.com/office/powerpoint/2010/main" val="3100205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B0E6CBF5-9BFB-9441-9E1D-6E0CB24ED520}"/>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00172991-1D20-C045-BC37-C08FC8737B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RGD – Arginina – Glicina – Aspartico</a:t>
            </a:r>
          </a:p>
          <a:p>
            <a:r>
              <a:rPr lang="en-US" altLang="en-US">
                <a:latin typeface="Gill Sans" panose="020B0502020104020203" pitchFamily="34" charset="-79"/>
                <a:ea typeface="ＭＳ Ｐゴシック" panose="020B0600070205080204" pitchFamily="34" charset="-128"/>
              </a:rPr>
              <a:t>Reconocido por integrinas en fibronectina, vitronectina, laminina, </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98928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6DED13D5-CAB7-3445-8142-69B50F779232}"/>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F09FF2CE-445D-8B41-9EC7-F0EF5705C52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Gill Sans" panose="020B0502020104020203" pitchFamily="34" charset="-79"/>
                <a:ea typeface="ＭＳ Ｐゴシック" panose="020B0600070205080204" pitchFamily="34" charset="-128"/>
                <a:sym typeface="Wingdings" pitchFamily="2" charset="2"/>
              </a:rPr>
              <a:t>Dispersión de células de la cresta neural – formar  cresta neural a partir de celulas dorsales del tubo neural _ Epi a Meso</a:t>
            </a:r>
          </a:p>
          <a:p>
            <a:pPr eaLnBrk="1" hangingPunct="1">
              <a:buFontTx/>
              <a:buChar char="-"/>
            </a:pPr>
            <a:r>
              <a:rPr lang="en-US" altLang="en-US">
                <a:latin typeface="Gill Sans" panose="020B0502020104020203" pitchFamily="34" charset="-79"/>
                <a:ea typeface="ＭＳ Ｐゴシック" panose="020B0600070205080204" pitchFamily="34" charset="-128"/>
                <a:sym typeface="Wingdings" pitchFamily="2" charset="2"/>
              </a:rPr>
              <a:t>Conversión de somitas a vertebras – Somitas </a:t>
            </a:r>
          </a:p>
          <a:p>
            <a:pPr eaLnBrk="1" hangingPunct="1">
              <a:buFontTx/>
              <a:buChar char="-"/>
            </a:pPr>
            <a:r>
              <a:rPr lang="en-US" altLang="en-US">
                <a:latin typeface="Gill Sans" panose="020B0502020104020203" pitchFamily="34" charset="-79"/>
                <a:ea typeface="ＭＳ Ｐゴシック" panose="020B0600070205080204" pitchFamily="34" charset="-128"/>
                <a:sym typeface="Wingdings" pitchFamily="2" charset="2"/>
              </a:rPr>
              <a:t>Reparación de heridas </a:t>
            </a:r>
          </a:p>
          <a:p>
            <a:pPr eaLnBrk="1" hangingPunct="1">
              <a:buFontTx/>
              <a:buChar char="-"/>
            </a:pPr>
            <a:r>
              <a:rPr lang="en-US" altLang="en-US">
                <a:latin typeface="Gill Sans" panose="020B0502020104020203" pitchFamily="34" charset="-79"/>
                <a:ea typeface="ＭＳ Ｐゴシック" panose="020B0600070205080204" pitchFamily="34" charset="-128"/>
                <a:sym typeface="Wingdings" pitchFamily="2" charset="2"/>
              </a:rPr>
              <a:t>metástasis – Forma mas crítica de EMT</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986121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0D63312E-6818-744C-B739-7D6A67950C4D}"/>
              </a:ext>
            </a:extLst>
          </p:cNvPr>
          <p:cNvSpPr>
            <a:spLocks noGrp="1" noRot="1" noChangeAspect="1" noChangeArrowheads="1" noTextEdit="1"/>
          </p:cNvSpPr>
          <p:nvPr>
            <p:ph type="sldImg"/>
          </p:nvPr>
        </p:nvSpPr>
        <p:spPr>
          <a:ln/>
        </p:spPr>
      </p:sp>
      <p:sp>
        <p:nvSpPr>
          <p:cNvPr id="82946" name="Notes Placeholder 2">
            <a:extLst>
              <a:ext uri="{FF2B5EF4-FFF2-40B4-BE49-F238E27FC236}">
                <a16:creationId xmlns:a16="http://schemas.microsoft.com/office/drawing/2014/main" id="{3DBAFD0E-7789-9A48-A85F-D071C20100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Gill Sans" panose="020B0502020104020203" pitchFamily="34" charset="-79"/>
                <a:ea typeface="ＭＳ Ｐゴシック" panose="020B0600070205080204" pitchFamily="34" charset="-128"/>
                <a:sym typeface="Wingdings" pitchFamily="2" charset="2"/>
              </a:rPr>
              <a:t>Dispersión de células de la cresta neural – formar  cresta neural a partir de celulas dorsales del tubo neural _ Epi a Meso</a:t>
            </a:r>
          </a:p>
          <a:p>
            <a:pPr eaLnBrk="1" hangingPunct="1">
              <a:buFontTx/>
              <a:buChar char="-"/>
            </a:pPr>
            <a:r>
              <a:rPr lang="en-US" altLang="en-US">
                <a:latin typeface="Gill Sans" panose="020B0502020104020203" pitchFamily="34" charset="-79"/>
                <a:ea typeface="ＭＳ Ｐゴシック" panose="020B0600070205080204" pitchFamily="34" charset="-128"/>
                <a:sym typeface="Wingdings" pitchFamily="2" charset="2"/>
              </a:rPr>
              <a:t>Conversión de somitas a vertebras – Somitas </a:t>
            </a:r>
          </a:p>
          <a:p>
            <a:pPr eaLnBrk="1" hangingPunct="1">
              <a:buFontTx/>
              <a:buChar char="-"/>
            </a:pPr>
            <a:r>
              <a:rPr lang="en-US" altLang="en-US">
                <a:latin typeface="Gill Sans" panose="020B0502020104020203" pitchFamily="34" charset="-79"/>
                <a:ea typeface="ＭＳ Ｐゴシック" panose="020B0600070205080204" pitchFamily="34" charset="-128"/>
                <a:sym typeface="Wingdings" pitchFamily="2" charset="2"/>
              </a:rPr>
              <a:t>Reparación de heridas </a:t>
            </a:r>
          </a:p>
          <a:p>
            <a:pPr eaLnBrk="1" hangingPunct="1">
              <a:buFontTx/>
              <a:buChar char="-"/>
            </a:pPr>
            <a:r>
              <a:rPr lang="en-US" altLang="en-US">
                <a:latin typeface="Gill Sans" panose="020B0502020104020203" pitchFamily="34" charset="-79"/>
                <a:ea typeface="ＭＳ Ｐゴシック" panose="020B0600070205080204" pitchFamily="34" charset="-128"/>
                <a:sym typeface="Wingdings" pitchFamily="2" charset="2"/>
              </a:rPr>
              <a:t>metástasis – Forma mas crítica de EMT</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7468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80A3ADA9-D0E7-FD45-9263-A47163121C55}"/>
              </a:ext>
            </a:extLst>
          </p:cNvPr>
          <p:cNvSpPr>
            <a:spLocks noGrp="1" noRot="1" noChangeAspect="1" noChangeArrowheads="1" noTextEdit="1"/>
          </p:cNvSpPr>
          <p:nvPr>
            <p:ph type="sldImg"/>
          </p:nvPr>
        </p:nvSpPr>
        <p:spPr>
          <a:ln/>
        </p:spPr>
      </p:sp>
      <p:sp>
        <p:nvSpPr>
          <p:cNvPr id="84994" name="Notes Placeholder 2">
            <a:extLst>
              <a:ext uri="{FF2B5EF4-FFF2-40B4-BE49-F238E27FC236}">
                <a16:creationId xmlns:a16="http://schemas.microsoft.com/office/drawing/2014/main" id="{F6AEEB7D-B134-7640-B02D-8473F75D567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35325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9CDFBA8-82E0-0C45-9D8B-A8BCD4457541}"/>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9260C36B-5A0C-4947-A28E-DD0DD3B23E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FGFs pueden sustituirse uno al otro.. Pero</a:t>
            </a:r>
          </a:p>
          <a:p>
            <a:r>
              <a:rPr lang="en-US" altLang="en-US">
                <a:latin typeface="Gill Sans" panose="020B0502020104020203" pitchFamily="34" charset="-79"/>
                <a:ea typeface="ＭＳ Ｐゴシック" panose="020B0600070205080204" pitchFamily="34" charset="-128"/>
              </a:rPr>
              <a:t>Tienen su propio patron de expresion </a:t>
            </a:r>
          </a:p>
          <a:p>
            <a:r>
              <a:rPr lang="en-US" altLang="en-US">
                <a:latin typeface="Gill Sans" panose="020B0502020104020203" pitchFamily="34" charset="-79"/>
                <a:ea typeface="ＭＳ Ｐゴシック" panose="020B0600070205080204" pitchFamily="34" charset="-128"/>
              </a:rPr>
              <a:t>Y sus receptores les adscriben funciones</a:t>
            </a:r>
          </a:p>
          <a:p>
            <a:endParaRPr lang="en-US" altLang="en-US">
              <a:latin typeface="Gill Sans" panose="020B0502020104020203" pitchFamily="34" charset="-79"/>
              <a:ea typeface="ＭＳ Ｐゴシック" panose="020B0600070205080204" pitchFamily="34" charset="-128"/>
            </a:endParaRPr>
          </a:p>
          <a:p>
            <a:r>
              <a:rPr lang="en-US" altLang="en-US">
                <a:latin typeface="Gill Sans" panose="020B0502020104020203" pitchFamily="34" charset="-79"/>
                <a:ea typeface="ＭＳ Ｐゴシック" panose="020B0600070205080204" pitchFamily="34" charset="-128"/>
              </a:rPr>
              <a:t>Fgf8 – Hibridizacion in sito para mRNA en extremidades</a:t>
            </a:r>
          </a:p>
          <a:p>
            <a:r>
              <a:rPr lang="en-US" altLang="en-US">
                <a:latin typeface="Gill Sans" panose="020B0502020104020203" pitchFamily="34" charset="-79"/>
                <a:ea typeface="ＭＳ Ｐゴシック" panose="020B0600070205080204" pitchFamily="34" charset="-128"/>
              </a:rPr>
              <a:t>Somitas</a:t>
            </a:r>
          </a:p>
          <a:p>
            <a:r>
              <a:rPr lang="en-US" altLang="en-US">
                <a:latin typeface="Gill Sans" panose="020B0502020104020203" pitchFamily="34" charset="-79"/>
                <a:ea typeface="ＭＳ Ｐゴシック" panose="020B0600070205080204" pitchFamily="34" charset="-128"/>
              </a:rPr>
              <a:t>arcos branquias</a:t>
            </a:r>
          </a:p>
          <a:p>
            <a:r>
              <a:rPr lang="en-US" altLang="en-US">
                <a:latin typeface="Gill Sans" panose="020B0502020104020203" pitchFamily="34" charset="-79"/>
                <a:ea typeface="ＭＳ Ｐゴシック" panose="020B0600070205080204" pitchFamily="34" charset="-128"/>
              </a:rPr>
              <a:t>Cerebro y lente del ojo</a:t>
            </a:r>
          </a:p>
          <a:p>
            <a:r>
              <a:rPr lang="en-US" altLang="en-US">
                <a:latin typeface="Gill Sans" panose="020B0502020104020203" pitchFamily="34" charset="-79"/>
                <a:ea typeface="ＭＳ Ｐゴシック" panose="020B0600070205080204" pitchFamily="34" charset="-128"/>
              </a:rPr>
              <a:t>cola</a:t>
            </a:r>
          </a:p>
          <a:p>
            <a:r>
              <a:rPr lang="en-US" altLang="en-US">
                <a:latin typeface="Gill Sans" panose="020B0502020104020203" pitchFamily="34" charset="-79"/>
                <a:ea typeface="ＭＳ Ｐゴシック" panose="020B0600070205080204" pitchFamily="34" charset="-128"/>
              </a:rPr>
              <a:t>Lentes ectopicos (transplante de copa optica Fgf8 – incubado con ectodermo)</a:t>
            </a:r>
          </a:p>
          <a:p>
            <a:r>
              <a:rPr lang="en-US" altLang="en-US">
                <a:latin typeface="Gill Sans" panose="020B0502020104020203" pitchFamily="34" charset="-79"/>
                <a:ea typeface="ＭＳ Ｐゴシック" panose="020B0600070205080204" pitchFamily="34" charset="-128"/>
              </a:rPr>
              <a:t>Transplantar beads con Fgf8  a ectodermo cabeza resulta en lentes ectopicos</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41945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8728888C-EFA7-E44D-ADD8-633ECDF6EFBC}"/>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FB82F7A0-A53C-0C43-BA18-B6FA89E4D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Ligando se pega, </a:t>
            </a:r>
          </a:p>
          <a:p>
            <a:r>
              <a:rPr lang="en-US" altLang="en-US">
                <a:latin typeface="Gill Sans" panose="020B0502020104020203" pitchFamily="34" charset="-79"/>
                <a:ea typeface="ＭＳ Ｐゴシック" panose="020B0600070205080204" pitchFamily="34" charset="-128"/>
              </a:rPr>
              <a:t>Receptor cambia conformacion se dimeriza </a:t>
            </a:r>
          </a:p>
          <a:p>
            <a:r>
              <a:rPr lang="en-US" altLang="en-US">
                <a:latin typeface="Gill Sans" panose="020B0502020104020203" pitchFamily="34" charset="-79"/>
                <a:ea typeface="ＭＳ Ｐゴシック" panose="020B0600070205080204" pitchFamily="34" charset="-128"/>
              </a:rPr>
              <a:t>fosforilan uno al otro</a:t>
            </a:r>
          </a:p>
          <a:p>
            <a:r>
              <a:rPr lang="en-US" altLang="en-US">
                <a:latin typeface="Gill Sans" panose="020B0502020104020203" pitchFamily="34" charset="-79"/>
                <a:ea typeface="ＭＳ Ｐゴシック" panose="020B0600070205080204" pitchFamily="34" charset="-128"/>
              </a:rPr>
              <a:t>SOS proteina adapter conecta al RTK Ras via GEF, con (GTP Exchange Factor)</a:t>
            </a:r>
          </a:p>
          <a:p>
            <a:r>
              <a:rPr lang="en-US" altLang="en-US">
                <a:latin typeface="Gill Sans" panose="020B0502020104020203" pitchFamily="34" charset="-79"/>
                <a:ea typeface="ＭＳ Ｐゴシック" panose="020B0600070205080204" pitchFamily="34" charset="-128"/>
              </a:rPr>
              <a:t>Ras (Es un G protein) hidroliza GTP con ayuda de GAP y se asocia a RAF otra kinasa</a:t>
            </a:r>
          </a:p>
          <a:p>
            <a:r>
              <a:rPr lang="en-US" altLang="en-US">
                <a:latin typeface="Gill Sans" panose="020B0502020104020203" pitchFamily="34" charset="-79"/>
                <a:ea typeface="ＭＳ Ｐゴシック" panose="020B0600070205080204" pitchFamily="34" charset="-128"/>
              </a:rPr>
              <a:t>Raf fosforila MEK</a:t>
            </a:r>
          </a:p>
          <a:p>
            <a:r>
              <a:rPr lang="en-US" altLang="en-US">
                <a:latin typeface="Gill Sans" panose="020B0502020104020203" pitchFamily="34" charset="-79"/>
                <a:ea typeface="ＭＳ Ｐゴシック" panose="020B0600070205080204" pitchFamily="34" charset="-128"/>
              </a:rPr>
              <a:t>MEK fosforila ERK</a:t>
            </a:r>
          </a:p>
          <a:p>
            <a:r>
              <a:rPr lang="en-US" altLang="en-US">
                <a:latin typeface="Gill Sans" panose="020B0502020104020203" pitchFamily="34" charset="-79"/>
                <a:ea typeface="ＭＳ Ｐゴシック" panose="020B0600070205080204" pitchFamily="34" charset="-128"/>
              </a:rPr>
              <a:t>ERK fosforila TF</a:t>
            </a:r>
          </a:p>
          <a:p>
            <a:r>
              <a:rPr lang="en-US" altLang="en-US">
                <a:latin typeface="Gill Sans" panose="020B0502020104020203" pitchFamily="34" charset="-79"/>
                <a:ea typeface="ＭＳ Ｐゴシック" panose="020B0600070205080204" pitchFamily="34" charset="-128"/>
              </a:rPr>
              <a:t>Y transcripcion ocurre</a:t>
            </a:r>
          </a:p>
          <a:p>
            <a:endParaRPr lang="en-US" altLang="en-US">
              <a:latin typeface="Gill Sans" panose="020B0502020104020203" pitchFamily="34" charset="-79"/>
              <a:ea typeface="ＭＳ Ｐゴシック" panose="020B0600070205080204" pitchFamily="34" charset="-128"/>
            </a:endParaRP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6808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FA136EDC-C36C-6D42-A08E-D9748913E7E9}"/>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FD018196-D2C7-664A-9D18-4EACB93CD36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RUTA JAK /STAT – Janus Kinase / Signaling Transduccion And Activators for Transcription</a:t>
            </a:r>
          </a:p>
          <a:p>
            <a:r>
              <a:rPr lang="en-US" altLang="en-US">
                <a:latin typeface="Gill Sans" panose="020B0502020104020203" pitchFamily="34" charset="-79"/>
                <a:ea typeface="ＭＳ Ｐゴシック" panose="020B0600070205080204" pitchFamily="34" charset="-128"/>
              </a:rPr>
              <a:t>Diferenciación de RBC, limbs, expresion de caseina</a:t>
            </a:r>
          </a:p>
        </p:txBody>
      </p:sp>
    </p:spTree>
    <p:extLst>
      <p:ext uri="{BB962C8B-B14F-4D97-AF65-F5344CB8AC3E}">
        <p14:creationId xmlns:p14="http://schemas.microsoft.com/office/powerpoint/2010/main" val="5972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9D9331AD-7920-8941-85AD-29F5A264A36A}"/>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E921FD73-6BBD-AA40-BC08-951F25EB39F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RUTA JAK /STAT – Janus Kinase / Signaling Transduccion And Activators for Transcription</a:t>
            </a:r>
          </a:p>
          <a:p>
            <a:r>
              <a:rPr lang="en-US" altLang="en-US">
                <a:latin typeface="Gill Sans" panose="020B0502020104020203" pitchFamily="34" charset="-79"/>
                <a:ea typeface="ＭＳ Ｐゴシック" panose="020B0600070205080204" pitchFamily="34" charset="-128"/>
              </a:rPr>
              <a:t>Diferenciación de RBC, limbs, expresion de caseina</a:t>
            </a:r>
          </a:p>
          <a:p>
            <a:r>
              <a:rPr lang="en-US" altLang="en-US">
                <a:latin typeface="Gill Sans" panose="020B0502020104020203" pitchFamily="34" charset="-79"/>
                <a:ea typeface="ＭＳ Ｐゴシック" panose="020B0600070205080204" pitchFamily="34" charset="-128"/>
              </a:rPr>
              <a:t>Fgf3 expresado en condrocitos de huesos largos</a:t>
            </a:r>
          </a:p>
          <a:p>
            <a:r>
              <a:rPr lang="en-US" altLang="en-US">
                <a:latin typeface="Gill Sans" panose="020B0502020104020203" pitchFamily="34" charset="-79"/>
                <a:ea typeface="ＭＳ Ｐゴシック" panose="020B0600070205080204" pitchFamily="34" charset="-128"/>
              </a:rPr>
              <a:t>Cuando FGF lo activa detiene el crecimiento de </a:t>
            </a:r>
          </a:p>
          <a:p>
            <a:r>
              <a:rPr lang="en-US" altLang="en-US">
                <a:latin typeface="Gill Sans" panose="020B0502020104020203" pitchFamily="34" charset="-79"/>
                <a:ea typeface="ＭＳ Ｐゴシック" panose="020B0600070205080204" pitchFamily="34" charset="-128"/>
              </a:rPr>
              <a:t>condroblastos y condrocitos y los diferencia en cartilago</a:t>
            </a:r>
          </a:p>
          <a:p>
            <a:r>
              <a:rPr lang="en-US" altLang="en-US">
                <a:latin typeface="Gill Sans" panose="020B0502020104020203" pitchFamily="34" charset="-79"/>
                <a:ea typeface="ＭＳ Ｐゴシック" panose="020B0600070205080204" pitchFamily="34" charset="-128"/>
              </a:rPr>
              <a:t>Fosforila a STAT</a:t>
            </a:r>
          </a:p>
          <a:p>
            <a:r>
              <a:rPr lang="en-US" altLang="en-US">
                <a:latin typeface="Gill Sans" panose="020B0502020104020203" pitchFamily="34" charset="-79"/>
                <a:ea typeface="ＭＳ Ｐゴシック" panose="020B0600070205080204" pitchFamily="34" charset="-128"/>
              </a:rPr>
              <a:t>Stat va al nucleo y activa a p21 quien inibe mitosis</a:t>
            </a:r>
          </a:p>
          <a:p>
            <a:r>
              <a:rPr lang="en-US" altLang="en-US">
                <a:latin typeface="Gill Sans" panose="020B0502020104020203" pitchFamily="34" charset="-79"/>
                <a:ea typeface="ＭＳ Ｐゴシック" panose="020B0600070205080204" pitchFamily="34" charset="-128"/>
              </a:rPr>
              <a:t>Fgf3 mutado se activa sin FGF</a:t>
            </a:r>
          </a:p>
          <a:p>
            <a:r>
              <a:rPr lang="en-US" altLang="en-US">
                <a:latin typeface="Gill Sans" panose="020B0502020104020203" pitchFamily="34" charset="-79"/>
                <a:ea typeface="ＭＳ Ｐゴシック" panose="020B0600070205080204" pitchFamily="34" charset="-128"/>
              </a:rPr>
              <a:t>Se detiene el crecimiento antes de tiempo</a:t>
            </a:r>
          </a:p>
          <a:p>
            <a:endParaRPr lang="en-US" altLang="en-US">
              <a:latin typeface="Gill Sans" panose="020B0502020104020203" pitchFamily="34" charset="-79"/>
              <a:ea typeface="ＭＳ Ｐゴシック" panose="020B0600070205080204" pitchFamily="34" charset="-128"/>
            </a:endParaRP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59624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68309F04-3B4D-AF46-8B66-CE23FDFF4D36}"/>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F49E0028-D0D9-524B-A1AD-10A7DB3B30F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Fg</a:t>
            </a:r>
          </a:p>
        </p:txBody>
      </p:sp>
    </p:spTree>
    <p:extLst>
      <p:ext uri="{BB962C8B-B14F-4D97-AF65-F5344CB8AC3E}">
        <p14:creationId xmlns:p14="http://schemas.microsoft.com/office/powerpoint/2010/main" val="97443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D59379C-E07C-1344-ADC6-4CB5B6AAEB75}"/>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323FFACE-DA48-B840-9DDE-0039CCCD4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anose="020B0502020104020203" pitchFamily="34" charset="-79"/>
                <a:ea typeface="ＭＳ Ｐゴシック" panose="020B0600070205080204" pitchFamily="34" charset="-128"/>
              </a:rPr>
              <a:t>"Yes, it is named after the Sega Genesis character. </a:t>
            </a:r>
          </a:p>
          <a:p>
            <a:r>
              <a:rPr lang="en-US" altLang="en-US">
                <a:latin typeface="Gill Sans" panose="020B0502020104020203" pitchFamily="34" charset="-79"/>
                <a:ea typeface="ＭＳ Ｐゴシック" panose="020B0600070205080204" pitchFamily="34" charset="-128"/>
              </a:rPr>
              <a:t>The original </a:t>
            </a:r>
            <a:r>
              <a:rPr lang="en-US" altLang="en-US" i="1">
                <a:latin typeface="Gill Sans" panose="020B0502020104020203" pitchFamily="34" charset="-79"/>
                <a:ea typeface="ＭＳ Ｐゴシック" panose="020B0600070205080204" pitchFamily="34" charset="-128"/>
              </a:rPr>
              <a:t>hedgehog </a:t>
            </a:r>
            <a:r>
              <a:rPr lang="en-US" altLang="en-US">
                <a:latin typeface="Gill Sans" panose="020B0502020104020203" pitchFamily="34" charset="-79"/>
                <a:ea typeface="ＭＳ Ｐゴシック" panose="020B0600070205080204" pitchFamily="34" charset="-128"/>
              </a:rPr>
              <a:t>gene was found in </a:t>
            </a:r>
            <a:r>
              <a:rPr lang="en-US" altLang="en-US" i="1">
                <a:latin typeface="Gill Sans" panose="020B0502020104020203" pitchFamily="34" charset="-79"/>
                <a:ea typeface="ＭＳ Ｐゴシック" panose="020B0600070205080204" pitchFamily="34" charset="-128"/>
              </a:rPr>
              <a:t>Drosophila, </a:t>
            </a:r>
            <a:r>
              <a:rPr lang="en-US" altLang="en-US">
                <a:latin typeface="Gill Sans" panose="020B0502020104020203" pitchFamily="34" charset="-79"/>
                <a:ea typeface="ＭＳ Ｐゴシック" panose="020B0600070205080204" pitchFamily="34" charset="-128"/>
              </a:rPr>
              <a:t>in which genes are named after their mutant phenotypes—the loss-of-function </a:t>
            </a:r>
            <a:r>
              <a:rPr lang="en-US" altLang="en-US" i="1">
                <a:latin typeface="Gill Sans" panose="020B0502020104020203" pitchFamily="34" charset="-79"/>
                <a:ea typeface="ＭＳ Ｐゴシック" panose="020B0600070205080204" pitchFamily="34" charset="-128"/>
              </a:rPr>
              <a:t>hedgehog </a:t>
            </a:r>
            <a:r>
              <a:rPr lang="en-US" altLang="en-US">
                <a:latin typeface="Gill Sans" panose="020B0502020104020203" pitchFamily="34" charset="-79"/>
                <a:ea typeface="ＭＳ Ｐゴシック" panose="020B0600070205080204" pitchFamily="34" charset="-128"/>
              </a:rPr>
              <a:t>mutation causes the flye mbryo to be covered with pointy' denticles on its cuticle, so it looks like a hedgehog. </a:t>
            </a:r>
          </a:p>
          <a:p>
            <a:endParaRPr lang="en-US" altLang="en-US">
              <a:latin typeface="Gill Sans" panose="020B0502020104020203" pitchFamily="34" charset="-79"/>
              <a:ea typeface="ＭＳ Ｐゴシック" panose="020B0600070205080204" pitchFamily="34" charset="-128"/>
            </a:endParaRPr>
          </a:p>
          <a:p>
            <a:r>
              <a:rPr lang="en-US" altLang="en-US">
                <a:latin typeface="Gill Sans" panose="020B0502020104020203" pitchFamily="34" charset="-79"/>
                <a:ea typeface="ＭＳ Ｐゴシック" panose="020B0600070205080204" pitchFamily="34" charset="-128"/>
              </a:rPr>
              <a:t>The vertebrate Hedgehog genes were discovered by searching vertebrate gene libraries (chick, rat, zebrafish) with probes that would find sequences similar to that of the fruit fly </a:t>
            </a:r>
            <a:r>
              <a:rPr lang="en-US" altLang="en-US" i="1">
                <a:latin typeface="Gill Sans" panose="020B0502020104020203" pitchFamily="34" charset="-79"/>
                <a:ea typeface="ＭＳ Ｐゴシック" panose="020B0600070205080204" pitchFamily="34" charset="-128"/>
              </a:rPr>
              <a:t>hedgehog </a:t>
            </a:r>
            <a:r>
              <a:rPr lang="en-US" altLang="en-US">
                <a:latin typeface="Gill Sans" panose="020B0502020104020203" pitchFamily="34" charset="-79"/>
                <a:ea typeface="ＭＳ Ｐゴシック" panose="020B0600070205080204" pitchFamily="34" charset="-128"/>
              </a:rPr>
              <a:t>gene. </a:t>
            </a:r>
          </a:p>
          <a:p>
            <a:r>
              <a:rPr lang="en-US" altLang="en-US">
                <a:latin typeface="Gill Sans" panose="020B0502020104020203" pitchFamily="34" charset="-79"/>
                <a:ea typeface="ＭＳ Ｐゴシック" panose="020B0600070205080204" pitchFamily="34" charset="-128"/>
              </a:rPr>
              <a:t>Riddle and colleagues (1993) discovered three genes homologous to </a:t>
            </a:r>
            <a:r>
              <a:rPr lang="en-US" altLang="en-US" i="1">
                <a:latin typeface="Gill Sans" panose="020B0502020104020203" pitchFamily="34" charset="-79"/>
                <a:ea typeface="ＭＳ Ｐゴシック" panose="020B0600070205080204" pitchFamily="34" charset="-128"/>
              </a:rPr>
              <a:t>Drosophila hedgehog- </a:t>
            </a:r>
          </a:p>
          <a:p>
            <a:r>
              <a:rPr lang="en-US" altLang="en-US">
                <a:latin typeface="Gill Sans" panose="020B0502020104020203" pitchFamily="34" charset="-79"/>
                <a:ea typeface="ＭＳ Ｐゴシック" panose="020B0600070205080204" pitchFamily="34" charset="-128"/>
              </a:rPr>
              <a:t>Two were named after existing species of hedgehog; the third was named after the animated character. </a:t>
            </a:r>
          </a:p>
          <a:p>
            <a:r>
              <a:rPr lang="en-US" altLang="en-US">
                <a:latin typeface="Gill Sans" panose="020B0502020104020203" pitchFamily="34" charset="-79"/>
                <a:ea typeface="ＭＳ Ｐゴシック" panose="020B0600070205080204" pitchFamily="34" charset="-128"/>
              </a:rPr>
              <a:t>Two other Hedgehog genes, found only in fish, are named </a:t>
            </a:r>
            <a:r>
              <a:rPr lang="en-US" altLang="en-US" i="1">
                <a:latin typeface="Gill Sans" panose="020B0502020104020203" pitchFamily="34" charset="-79"/>
                <a:ea typeface="ＭＳ Ｐゴシック" panose="020B0600070205080204" pitchFamily="34" charset="-128"/>
              </a:rPr>
              <a:t>echidna hedgehog </a:t>
            </a:r>
            <a:r>
              <a:rPr lang="en-US" altLang="en-US">
                <a:latin typeface="Gill Sans" panose="020B0502020104020203" pitchFamily="34" charset="-79"/>
                <a:ea typeface="ＭＳ Ｐゴシック" panose="020B0600070205080204" pitchFamily="34" charset="-128"/>
              </a:rPr>
              <a:t>(after the spiny Australian marsupial mammal)</a:t>
            </a:r>
          </a:p>
          <a:p>
            <a:r>
              <a:rPr lang="en-US" altLang="en-US">
                <a:latin typeface="Gill Sans" panose="020B0502020104020203" pitchFamily="34" charset="-79"/>
                <a:ea typeface="ＭＳ Ｐゴシック" panose="020B0600070205080204" pitchFamily="34" charset="-128"/>
              </a:rPr>
              <a:t> and </a:t>
            </a:r>
            <a:r>
              <a:rPr lang="en-US" altLang="en-US" i="1">
                <a:latin typeface="Gill Sans" panose="020B0502020104020203" pitchFamily="34" charset="-79"/>
                <a:ea typeface="ＭＳ Ｐゴシック" panose="020B0600070205080204" pitchFamily="34" charset="-128"/>
              </a:rPr>
              <a:t>Tiggywinkle hedgehog </a:t>
            </a:r>
            <a:r>
              <a:rPr lang="en-US" altLang="en-US">
                <a:latin typeface="Gill Sans" panose="020B0502020104020203" pitchFamily="34" charset="-79"/>
                <a:ea typeface="ＭＳ Ｐゴシック" panose="020B0600070205080204" pitchFamily="34" charset="-128"/>
              </a:rPr>
              <a:t>(after Beatrix Potter's fictional hedgehog). </a:t>
            </a:r>
          </a:p>
          <a:p>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56775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3/4/20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57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3/4/20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467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3/4/20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28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3/4/20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84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3/4/20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499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3/4/20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596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3/4/20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72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3/4/20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381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3/4/20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6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3/4/20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6334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3/4/20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60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3/4/20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15848741"/>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ki-galleries.mit.edu/2016/pate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wiley.com/college/fob/quiz/quiz21/21-15.html"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oup-arc.com/access/content/barresi-12e-student-resources/barresi-12e-further-development-4-7-fgf-receptor-mutations?previousFilter=tag_chapter-04"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2B19F43D-4EC5-0243-8B75-B46C923BAC62}"/>
              </a:ext>
            </a:extLst>
          </p:cNvPr>
          <p:cNvSpPr>
            <a:spLocks noGrp="1" noChangeArrowheads="1"/>
          </p:cNvSpPr>
          <p:nvPr>
            <p:ph type="title"/>
          </p:nvPr>
        </p:nvSpPr>
        <p:spPr>
          <a:xfrm>
            <a:off x="666117" y="550964"/>
            <a:ext cx="10168128" cy="1179576"/>
          </a:xfrm>
        </p:spPr>
        <p:txBody>
          <a:bodyPr/>
          <a:lstStyle/>
          <a:p>
            <a:pPr eaLnBrk="1" hangingPunct="1"/>
            <a:r>
              <a:rPr lang="en-US" altLang="en-US" dirty="0" err="1"/>
              <a:t>Biología</a:t>
            </a:r>
            <a:r>
              <a:rPr lang="en-US" altLang="en-US" dirty="0"/>
              <a:t> del Desarrollo</a:t>
            </a:r>
          </a:p>
        </p:txBody>
      </p:sp>
      <p:sp>
        <p:nvSpPr>
          <p:cNvPr id="14338" name="Rectangle 2">
            <a:extLst>
              <a:ext uri="{FF2B5EF4-FFF2-40B4-BE49-F238E27FC236}">
                <a16:creationId xmlns:a16="http://schemas.microsoft.com/office/drawing/2014/main" id="{4BECE327-2CFB-BE47-AD58-84573D5CE722}"/>
              </a:ext>
            </a:extLst>
          </p:cNvPr>
          <p:cNvSpPr>
            <a:spLocks noGrp="1" noChangeArrowheads="1"/>
          </p:cNvSpPr>
          <p:nvPr>
            <p:ph type="body" idx="1"/>
          </p:nvPr>
        </p:nvSpPr>
        <p:spPr>
          <a:xfrm>
            <a:off x="444417" y="2758301"/>
            <a:ext cx="7358063" cy="1643063"/>
          </a:xfrm>
        </p:spPr>
        <p:txBody>
          <a:bodyPr>
            <a:noAutofit/>
          </a:bodyPr>
          <a:lstStyle/>
          <a:p>
            <a:pPr marL="0" indent="0"/>
            <a:r>
              <a:rPr lang="en-US" altLang="en-US" sz="4000" dirty="0" err="1">
                <a:solidFill>
                  <a:srgbClr val="FB0106"/>
                </a:solidFill>
              </a:rPr>
              <a:t>Interacción</a:t>
            </a:r>
            <a:r>
              <a:rPr lang="en-US" altLang="en-US" sz="4000" dirty="0">
                <a:solidFill>
                  <a:srgbClr val="FB0106"/>
                </a:solidFill>
              </a:rPr>
              <a:t> </a:t>
            </a:r>
            <a:r>
              <a:rPr lang="en-US" altLang="en-US" sz="4000" dirty="0" err="1">
                <a:solidFill>
                  <a:srgbClr val="FB0106"/>
                </a:solidFill>
              </a:rPr>
              <a:t>Celular</a:t>
            </a:r>
            <a:r>
              <a:rPr lang="en-US" altLang="en-US" sz="4000" dirty="0">
                <a:solidFill>
                  <a:srgbClr val="FB0106"/>
                </a:solidFill>
              </a:rPr>
              <a:t> II</a:t>
            </a:r>
          </a:p>
          <a:p>
            <a:pPr marL="0" indent="0"/>
            <a:endParaRPr lang="en-US" altLang="en-US" dirty="0">
              <a:solidFill>
                <a:srgbClr val="FB0106"/>
              </a:solidFill>
            </a:endParaRPr>
          </a:p>
          <a:p>
            <a:pPr marL="0" indent="0"/>
            <a:endParaRPr lang="en-US" altLang="en-US" sz="2400" dirty="0">
              <a:solidFill>
                <a:srgbClr val="FB0106"/>
              </a:solidFill>
            </a:endParaRPr>
          </a:p>
          <a:p>
            <a:pPr marL="0" indent="0"/>
            <a:r>
              <a:rPr lang="en-US" altLang="en-US" sz="2400" dirty="0"/>
              <a:t>Biol 3019 - JA </a:t>
            </a:r>
            <a:r>
              <a:rPr lang="en-US" altLang="en-US" sz="2400" dirty="0" err="1"/>
              <a:t>Cardé</a:t>
            </a:r>
            <a:r>
              <a:rPr lang="en-US" altLang="en-US" sz="2400" dirty="0"/>
              <a:t>, PhD</a:t>
            </a:r>
          </a:p>
          <a:p>
            <a:pPr marL="0" indent="0"/>
            <a:r>
              <a:rPr lang="en-US" altLang="en-US" sz="2400" dirty="0"/>
              <a:t>Universidad de Puerto Rico - Aguadilla</a:t>
            </a:r>
          </a:p>
          <a:p>
            <a:pPr marL="0" indent="0"/>
            <a:r>
              <a:rPr lang="en-US" altLang="en-US" sz="2400" dirty="0" err="1"/>
              <a:t>Enero</a:t>
            </a:r>
            <a:r>
              <a:rPr lang="en-US" altLang="en-US" sz="2400" dirty="0"/>
              <a:t> - Mayo 2020</a:t>
            </a:r>
          </a:p>
        </p:txBody>
      </p:sp>
      <p:pic>
        <p:nvPicPr>
          <p:cNvPr id="3" name="Picture 2">
            <a:extLst>
              <a:ext uri="{FF2B5EF4-FFF2-40B4-BE49-F238E27FC236}">
                <a16:creationId xmlns:a16="http://schemas.microsoft.com/office/drawing/2014/main" id="{1380AC2D-4E48-3E4D-8414-A4E8B379B611}"/>
              </a:ext>
            </a:extLst>
          </p:cNvPr>
          <p:cNvPicPr>
            <a:picLocks noChangeAspect="1"/>
          </p:cNvPicPr>
          <p:nvPr/>
        </p:nvPicPr>
        <p:blipFill>
          <a:blip r:embed="rId3"/>
          <a:stretch>
            <a:fillRect/>
          </a:stretch>
        </p:blipFill>
        <p:spPr>
          <a:xfrm>
            <a:off x="6740288" y="702779"/>
            <a:ext cx="5451712" cy="5754105"/>
          </a:xfrm>
          <a:prstGeom prst="rect">
            <a:avLst/>
          </a:prstGeom>
        </p:spPr>
      </p:pic>
      <p:sp>
        <p:nvSpPr>
          <p:cNvPr id="4" name="Rectangle 3">
            <a:extLst>
              <a:ext uri="{FF2B5EF4-FFF2-40B4-BE49-F238E27FC236}">
                <a16:creationId xmlns:a16="http://schemas.microsoft.com/office/drawing/2014/main" id="{42DBD2AF-5063-A14C-A60D-AA03BCDCDE83}"/>
              </a:ext>
            </a:extLst>
          </p:cNvPr>
          <p:cNvSpPr/>
          <p:nvPr/>
        </p:nvSpPr>
        <p:spPr>
          <a:xfrm>
            <a:off x="7367781" y="6488668"/>
            <a:ext cx="4196726" cy="369332"/>
          </a:xfrm>
          <a:prstGeom prst="rect">
            <a:avLst/>
          </a:prstGeom>
        </p:spPr>
        <p:txBody>
          <a:bodyPr wrap="none">
            <a:spAutoFit/>
          </a:bodyPr>
          <a:lstStyle/>
          <a:p>
            <a:r>
              <a:rPr lang="en-US" dirty="0">
                <a:hlinkClick r:id="rId4"/>
              </a:rPr>
              <a:t>https://ki-galleries.mit.edu/2016/patel</a:t>
            </a:r>
            <a:endParaRPr lang="en-US" dirty="0"/>
          </a:p>
        </p:txBody>
      </p:sp>
    </p:spTree>
    <p:extLst>
      <p:ext uri="{BB962C8B-B14F-4D97-AF65-F5344CB8AC3E}">
        <p14:creationId xmlns:p14="http://schemas.microsoft.com/office/powerpoint/2010/main" val="195199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a:extLst>
              <a:ext uri="{FF2B5EF4-FFF2-40B4-BE49-F238E27FC236}">
                <a16:creationId xmlns:a16="http://schemas.microsoft.com/office/drawing/2014/main" id="{B2412BB1-F4C4-E24A-B719-6256554034AA}"/>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solidFill>
                  <a:schemeClr val="tx1">
                    <a:lumMod val="95000"/>
                    <a:lumOff val="5000"/>
                  </a:schemeClr>
                </a:solidFill>
              </a:rPr>
              <a:t>Factores</a:t>
            </a:r>
            <a:r>
              <a:rPr lang="en-US" altLang="en-US" sz="2953" dirty="0">
                <a:solidFill>
                  <a:schemeClr val="tx1">
                    <a:lumMod val="95000"/>
                    <a:lumOff val="5000"/>
                  </a:schemeClr>
                </a:solidFill>
              </a:rPr>
              <a:t> </a:t>
            </a:r>
            <a:r>
              <a:rPr lang="en-US" altLang="en-US" sz="2953" dirty="0" err="1">
                <a:solidFill>
                  <a:schemeClr val="tx1">
                    <a:lumMod val="95000"/>
                    <a:lumOff val="5000"/>
                  </a:schemeClr>
                </a:solidFill>
              </a:rPr>
              <a:t>Paracrinos</a:t>
            </a:r>
            <a:r>
              <a:rPr lang="en-US" altLang="en-US" sz="2953" dirty="0">
                <a:solidFill>
                  <a:schemeClr val="tx1">
                    <a:lumMod val="95000"/>
                    <a:lumOff val="5000"/>
                  </a:schemeClr>
                </a:solidFill>
              </a:rPr>
              <a:t>  - Familia Hedgehog</a:t>
            </a:r>
          </a:p>
        </p:txBody>
      </p:sp>
      <p:sp>
        <p:nvSpPr>
          <p:cNvPr id="30722" name="TextBox 5">
            <a:extLst>
              <a:ext uri="{FF2B5EF4-FFF2-40B4-BE49-F238E27FC236}">
                <a16:creationId xmlns:a16="http://schemas.microsoft.com/office/drawing/2014/main" id="{60016FBD-B652-D44A-AE00-6F2FB5915A7F}"/>
              </a:ext>
            </a:extLst>
          </p:cNvPr>
          <p:cNvSpPr txBox="1">
            <a:spLocks noChangeArrowheads="1"/>
          </p:cNvSpPr>
          <p:nvPr/>
        </p:nvSpPr>
        <p:spPr bwMode="auto">
          <a:xfrm>
            <a:off x="681926" y="1480096"/>
            <a:ext cx="7361694" cy="388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800" dirty="0">
                <a:solidFill>
                  <a:schemeClr val="tx1">
                    <a:lumMod val="95000"/>
                    <a:lumOff val="5000"/>
                  </a:schemeClr>
                </a:solidFill>
              </a:rPr>
              <a:t>Para </a:t>
            </a:r>
            <a:r>
              <a:rPr lang="en-US" altLang="en-US" sz="2800" dirty="0" err="1">
                <a:solidFill>
                  <a:schemeClr val="tx1">
                    <a:lumMod val="95000"/>
                    <a:lumOff val="5000"/>
                  </a:schemeClr>
                </a:solidFill>
              </a:rPr>
              <a:t>inducir</a:t>
            </a:r>
            <a:r>
              <a:rPr lang="en-US" altLang="en-US" sz="2800" dirty="0">
                <a:solidFill>
                  <a:schemeClr val="tx1">
                    <a:lumMod val="95000"/>
                    <a:lumOff val="5000"/>
                  </a:schemeClr>
                </a:solidFill>
              </a:rPr>
              <a:t> </a:t>
            </a:r>
            <a:r>
              <a:rPr lang="en-US" altLang="en-US" sz="2800" dirty="0" err="1">
                <a:solidFill>
                  <a:schemeClr val="tx1">
                    <a:lumMod val="95000"/>
                    <a:lumOff val="5000"/>
                  </a:schemeClr>
                </a:solidFill>
              </a:rPr>
              <a:t>tipos</a:t>
            </a:r>
            <a:r>
              <a:rPr lang="en-US" altLang="en-US" sz="2800" dirty="0">
                <a:solidFill>
                  <a:schemeClr val="tx1">
                    <a:lumMod val="95000"/>
                    <a:lumOff val="5000"/>
                  </a:schemeClr>
                </a:solidFill>
              </a:rPr>
              <a:t> de </a:t>
            </a:r>
            <a:r>
              <a:rPr lang="en-US" altLang="en-US" sz="2800" dirty="0" err="1">
                <a:solidFill>
                  <a:schemeClr val="tx1">
                    <a:lumMod val="95000"/>
                    <a:lumOff val="5000"/>
                  </a:schemeClr>
                </a:solidFill>
              </a:rPr>
              <a:t>células</a:t>
            </a:r>
            <a:endParaRPr lang="en-US" altLang="en-US" sz="2800" dirty="0">
              <a:solidFill>
                <a:schemeClr val="tx1">
                  <a:lumMod val="95000"/>
                  <a:lumOff val="5000"/>
                </a:schemeClr>
              </a:solidFill>
            </a:endParaRPr>
          </a:p>
          <a:p>
            <a:pPr eaLnBrk="1" hangingPunct="1">
              <a:spcBef>
                <a:spcPct val="0"/>
              </a:spcBef>
              <a:buClrTx/>
              <a:buSzTx/>
              <a:buFontTx/>
              <a:buChar char="-"/>
            </a:pPr>
            <a:r>
              <a:rPr lang="en-US" altLang="en-US" sz="2800" dirty="0">
                <a:solidFill>
                  <a:schemeClr val="tx1">
                    <a:lumMod val="95000"/>
                    <a:lumOff val="5000"/>
                  </a:schemeClr>
                </a:solidFill>
              </a:rPr>
              <a:t>Para </a:t>
            </a:r>
            <a:r>
              <a:rPr lang="en-US" altLang="en-US" sz="2800" dirty="0" err="1">
                <a:solidFill>
                  <a:schemeClr val="tx1">
                    <a:lumMod val="95000"/>
                    <a:lumOff val="5000"/>
                  </a:schemeClr>
                </a:solidFill>
              </a:rPr>
              <a:t>crear</a:t>
            </a:r>
            <a:r>
              <a:rPr lang="en-US" altLang="en-US" sz="2800" dirty="0">
                <a:solidFill>
                  <a:schemeClr val="tx1">
                    <a:lumMod val="95000"/>
                    <a:lumOff val="5000"/>
                  </a:schemeClr>
                </a:solidFill>
              </a:rPr>
              <a:t> </a:t>
            </a:r>
            <a:r>
              <a:rPr lang="en-US" altLang="en-US" sz="2800" dirty="0" err="1">
                <a:solidFill>
                  <a:schemeClr val="tx1">
                    <a:lumMod val="95000"/>
                    <a:lumOff val="5000"/>
                  </a:schemeClr>
                </a:solidFill>
              </a:rPr>
              <a:t>límites</a:t>
            </a:r>
            <a:r>
              <a:rPr lang="en-US" altLang="en-US" sz="2800" dirty="0">
                <a:solidFill>
                  <a:schemeClr val="tx1">
                    <a:lumMod val="95000"/>
                    <a:lumOff val="5000"/>
                  </a:schemeClr>
                </a:solidFill>
              </a:rPr>
              <a:t> entre </a:t>
            </a:r>
            <a:r>
              <a:rPr lang="en-US" altLang="en-US" sz="2800" dirty="0" err="1">
                <a:solidFill>
                  <a:schemeClr val="tx1">
                    <a:lumMod val="95000"/>
                    <a:lumOff val="5000"/>
                  </a:schemeClr>
                </a:solidFill>
              </a:rPr>
              <a:t>tejidos</a:t>
            </a:r>
            <a:endParaRPr lang="en-US" altLang="en-US" sz="2800" dirty="0">
              <a:solidFill>
                <a:schemeClr val="tx1">
                  <a:lumMod val="95000"/>
                  <a:lumOff val="5000"/>
                </a:schemeClr>
              </a:solidFill>
            </a:endParaRPr>
          </a:p>
          <a:p>
            <a:pPr eaLnBrk="1" hangingPunct="1">
              <a:spcBef>
                <a:spcPct val="0"/>
              </a:spcBef>
              <a:buClrTx/>
              <a:buSzTx/>
              <a:buFontTx/>
              <a:buChar char="-"/>
            </a:pPr>
            <a:r>
              <a:rPr lang="en-US" altLang="en-US" sz="2800" dirty="0" err="1">
                <a:solidFill>
                  <a:schemeClr val="tx1">
                    <a:lumMod val="95000"/>
                    <a:lumOff val="5000"/>
                  </a:schemeClr>
                </a:solidFill>
              </a:rPr>
              <a:t>Procesado</a:t>
            </a:r>
            <a:r>
              <a:rPr lang="en-US" altLang="en-US" sz="2800" dirty="0">
                <a:solidFill>
                  <a:schemeClr val="tx1">
                    <a:lumMod val="95000"/>
                    <a:lumOff val="5000"/>
                  </a:schemeClr>
                </a:solidFill>
              </a:rPr>
              <a:t> de forma que 2/3 terminal amino es </a:t>
            </a:r>
            <a:r>
              <a:rPr lang="en-US" altLang="en-US" sz="2800" dirty="0" err="1">
                <a:solidFill>
                  <a:schemeClr val="tx1">
                    <a:lumMod val="95000"/>
                    <a:lumOff val="5000"/>
                  </a:schemeClr>
                </a:solidFill>
              </a:rPr>
              <a:t>secretado</a:t>
            </a:r>
            <a:endParaRPr lang="en-US" altLang="en-US" sz="2800" dirty="0">
              <a:solidFill>
                <a:schemeClr val="tx1">
                  <a:lumMod val="95000"/>
                  <a:lumOff val="5000"/>
                </a:schemeClr>
              </a:solidFill>
            </a:endParaRPr>
          </a:p>
          <a:p>
            <a:pPr eaLnBrk="1" hangingPunct="1">
              <a:spcBef>
                <a:spcPct val="0"/>
              </a:spcBef>
              <a:buClrTx/>
              <a:buSzTx/>
              <a:buFontTx/>
              <a:buChar char="-"/>
            </a:pPr>
            <a:r>
              <a:rPr lang="en-US" altLang="en-US" sz="2800" dirty="0" err="1">
                <a:solidFill>
                  <a:schemeClr val="tx1">
                    <a:lumMod val="95000"/>
                    <a:lumOff val="5000"/>
                  </a:schemeClr>
                </a:solidFill>
              </a:rPr>
              <a:t>Acoplado</a:t>
            </a:r>
            <a:r>
              <a:rPr lang="en-US" altLang="en-US" sz="2800" dirty="0">
                <a:solidFill>
                  <a:schemeClr val="tx1">
                    <a:lumMod val="95000"/>
                    <a:lumOff val="5000"/>
                  </a:schemeClr>
                </a:solidFill>
              </a:rPr>
              <a:t> a </a:t>
            </a:r>
            <a:r>
              <a:rPr lang="en-US" altLang="en-US" sz="2800" dirty="0" err="1">
                <a:solidFill>
                  <a:schemeClr val="tx1">
                    <a:lumMod val="95000"/>
                    <a:lumOff val="5000"/>
                  </a:schemeClr>
                </a:solidFill>
              </a:rPr>
              <a:t>colesterol</a:t>
            </a:r>
            <a:r>
              <a:rPr lang="en-US" altLang="en-US" sz="2800" dirty="0">
                <a:solidFill>
                  <a:schemeClr val="tx1">
                    <a:lumMod val="95000"/>
                    <a:lumOff val="5000"/>
                  </a:schemeClr>
                </a:solidFill>
              </a:rPr>
              <a:t> para ser </a:t>
            </a:r>
            <a:r>
              <a:rPr lang="en-US" altLang="en-US" sz="2800" dirty="0" err="1">
                <a:solidFill>
                  <a:schemeClr val="tx1">
                    <a:lumMod val="95000"/>
                    <a:lumOff val="5000"/>
                  </a:schemeClr>
                </a:solidFill>
              </a:rPr>
              <a:t>funcional</a:t>
            </a:r>
            <a:r>
              <a:rPr lang="en-US" altLang="en-US" sz="2800" dirty="0">
                <a:solidFill>
                  <a:schemeClr val="tx1">
                    <a:lumMod val="95000"/>
                    <a:lumOff val="5000"/>
                  </a:schemeClr>
                </a:solidFill>
              </a:rPr>
              <a:t>;   y  </a:t>
            </a:r>
            <a:r>
              <a:rPr lang="en-US" altLang="en-US" sz="2800" dirty="0" err="1">
                <a:solidFill>
                  <a:schemeClr val="tx1">
                    <a:lumMod val="95000"/>
                    <a:lumOff val="5000"/>
                  </a:schemeClr>
                </a:solidFill>
              </a:rPr>
              <a:t>reconocer</a:t>
            </a:r>
            <a:r>
              <a:rPr lang="en-US" altLang="en-US" sz="2800" dirty="0">
                <a:solidFill>
                  <a:schemeClr val="tx1">
                    <a:lumMod val="95000"/>
                    <a:lumOff val="5000"/>
                  </a:schemeClr>
                </a:solidFill>
              </a:rPr>
              <a:t> el receptor</a:t>
            </a:r>
          </a:p>
          <a:p>
            <a:pPr eaLnBrk="1" hangingPunct="1">
              <a:spcBef>
                <a:spcPct val="0"/>
              </a:spcBef>
              <a:buClrTx/>
              <a:buSzTx/>
              <a:buFontTx/>
              <a:buChar char="-"/>
            </a:pPr>
            <a:r>
              <a:rPr lang="en-US" altLang="en-US" sz="2800" dirty="0" err="1">
                <a:solidFill>
                  <a:schemeClr val="tx1">
                    <a:lumMod val="95000"/>
                    <a:lumOff val="5000"/>
                  </a:schemeClr>
                </a:solidFill>
              </a:rPr>
              <a:t>Anclaje</a:t>
            </a:r>
            <a:r>
              <a:rPr lang="en-US" altLang="en-US" sz="2800" dirty="0">
                <a:solidFill>
                  <a:schemeClr val="tx1">
                    <a:lumMod val="95000"/>
                    <a:lumOff val="5000"/>
                  </a:schemeClr>
                </a:solidFill>
              </a:rPr>
              <a:t> a </a:t>
            </a:r>
            <a:r>
              <a:rPr lang="en-US" altLang="en-US" sz="2800" dirty="0" err="1">
                <a:solidFill>
                  <a:schemeClr val="tx1">
                    <a:lumMod val="95000"/>
                    <a:lumOff val="5000"/>
                  </a:schemeClr>
                </a:solidFill>
              </a:rPr>
              <a:t>membrana</a:t>
            </a:r>
            <a:r>
              <a:rPr lang="en-US" altLang="en-US" sz="2800" dirty="0">
                <a:solidFill>
                  <a:schemeClr val="tx1">
                    <a:lumMod val="95000"/>
                    <a:lumOff val="5000"/>
                  </a:schemeClr>
                </a:solidFill>
              </a:rPr>
              <a:t> </a:t>
            </a:r>
            <a:r>
              <a:rPr lang="en-US" altLang="en-US" sz="2800" dirty="0" err="1">
                <a:solidFill>
                  <a:schemeClr val="tx1">
                    <a:lumMod val="95000"/>
                    <a:lumOff val="5000"/>
                  </a:schemeClr>
                </a:solidFill>
              </a:rPr>
              <a:t>celular</a:t>
            </a:r>
            <a:r>
              <a:rPr lang="en-US" altLang="en-US" sz="2800" dirty="0">
                <a:solidFill>
                  <a:schemeClr val="tx1">
                    <a:lumMod val="95000"/>
                    <a:lumOff val="5000"/>
                  </a:schemeClr>
                </a:solidFill>
              </a:rPr>
              <a:t> de la </a:t>
            </a:r>
            <a:r>
              <a:rPr lang="en-US" altLang="en-US" sz="2800" dirty="0" err="1">
                <a:solidFill>
                  <a:schemeClr val="tx1">
                    <a:lumMod val="95000"/>
                    <a:lumOff val="5000"/>
                  </a:schemeClr>
                </a:solidFill>
              </a:rPr>
              <a:t>célula</a:t>
            </a:r>
            <a:r>
              <a:rPr lang="en-US" altLang="en-US" sz="2800" dirty="0">
                <a:solidFill>
                  <a:schemeClr val="tx1">
                    <a:lumMod val="95000"/>
                    <a:lumOff val="5000"/>
                  </a:schemeClr>
                </a:solidFill>
              </a:rPr>
              <a:t> </a:t>
            </a:r>
            <a:r>
              <a:rPr lang="en-US" altLang="en-US" sz="2800" dirty="0" err="1">
                <a:solidFill>
                  <a:schemeClr val="tx1">
                    <a:lumMod val="95000"/>
                    <a:lumOff val="5000"/>
                  </a:schemeClr>
                </a:solidFill>
              </a:rPr>
              <a:t>blanco</a:t>
            </a:r>
            <a:r>
              <a:rPr lang="en-US" altLang="en-US" sz="2800" dirty="0">
                <a:solidFill>
                  <a:schemeClr val="tx1">
                    <a:lumMod val="95000"/>
                    <a:lumOff val="5000"/>
                  </a:schemeClr>
                </a:solidFill>
              </a:rPr>
              <a:t> y </a:t>
            </a:r>
            <a:r>
              <a:rPr lang="en-US" altLang="en-US" sz="2800" dirty="0" err="1">
                <a:solidFill>
                  <a:schemeClr val="tx1">
                    <a:lumMod val="95000"/>
                    <a:lumOff val="5000"/>
                  </a:schemeClr>
                </a:solidFill>
              </a:rPr>
              <a:t>fijarse</a:t>
            </a:r>
            <a:r>
              <a:rPr lang="en-US" altLang="en-US" sz="2800" dirty="0">
                <a:solidFill>
                  <a:schemeClr val="tx1">
                    <a:lumMod val="95000"/>
                    <a:lumOff val="5000"/>
                  </a:schemeClr>
                </a:solidFill>
              </a:rPr>
              <a:t> al receptor</a:t>
            </a:r>
          </a:p>
          <a:p>
            <a:pPr eaLnBrk="1" hangingPunct="1">
              <a:spcBef>
                <a:spcPct val="0"/>
              </a:spcBef>
              <a:buClrTx/>
              <a:buSzTx/>
              <a:buFontTx/>
              <a:buChar char="-"/>
            </a:pPr>
            <a:endParaRPr lang="en-US" altLang="en-US" sz="2250" dirty="0">
              <a:solidFill>
                <a:schemeClr val="tx1">
                  <a:lumMod val="95000"/>
                  <a:lumOff val="5000"/>
                </a:schemeClr>
              </a:solidFill>
            </a:endParaRPr>
          </a:p>
        </p:txBody>
      </p:sp>
      <p:pic>
        <p:nvPicPr>
          <p:cNvPr id="30723" name="Picture 1">
            <a:extLst>
              <a:ext uri="{FF2B5EF4-FFF2-40B4-BE49-F238E27FC236}">
                <a16:creationId xmlns:a16="http://schemas.microsoft.com/office/drawing/2014/main" id="{89400D57-1607-2D42-9C20-936E285EEA71}"/>
              </a:ext>
            </a:extLst>
          </p:cNvPr>
          <p:cNvPicPr>
            <a:picLocks noChangeAspect="1"/>
          </p:cNvPicPr>
          <p:nvPr/>
        </p:nvPicPr>
        <p:blipFill>
          <a:blip r:embed="rId3">
            <a:extLst>
              <a:ext uri="{28A0092B-C50C-407E-A947-70E740481C1C}">
                <a14:useLocalDpi xmlns:a14="http://schemas.microsoft.com/office/drawing/2010/main" val="0"/>
              </a:ext>
            </a:extLst>
          </a:blip>
          <a:srcRect l="24480" r="25278"/>
          <a:stretch>
            <a:fillRect/>
          </a:stretch>
        </p:blipFill>
        <p:spPr bwMode="auto">
          <a:xfrm>
            <a:off x="8170371" y="930436"/>
            <a:ext cx="3339703" cy="498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2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DFAFB75-E53D-7B45-88B7-899F06F6A2EA}"/>
              </a:ext>
            </a:extLst>
          </p:cNvPr>
          <p:cNvSpPr>
            <a:spLocks noGrp="1" noChangeArrowheads="1"/>
          </p:cNvSpPr>
          <p:nvPr>
            <p:ph type="title"/>
          </p:nvPr>
        </p:nvSpPr>
        <p:spPr/>
        <p:txBody>
          <a:bodyPr/>
          <a:lstStyle/>
          <a:p>
            <a:r>
              <a:rPr lang="en-US" altLang="en-US"/>
              <a:t>Sonic HH y Colesterol </a:t>
            </a:r>
          </a:p>
        </p:txBody>
      </p:sp>
      <p:pic>
        <p:nvPicPr>
          <p:cNvPr id="32770" name="Picture 3">
            <a:extLst>
              <a:ext uri="{FF2B5EF4-FFF2-40B4-BE49-F238E27FC236}">
                <a16:creationId xmlns:a16="http://schemas.microsoft.com/office/drawing/2014/main" id="{66C63F14-9011-ED4D-AFAE-DE524AC37A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6571" y="1714500"/>
            <a:ext cx="8018859" cy="459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FAB73F15-B33E-F540-86BE-7B80D117B686}"/>
              </a:ext>
            </a:extLst>
          </p:cNvPr>
          <p:cNvSpPr txBox="1">
            <a:spLocks noChangeArrowheads="1"/>
          </p:cNvSpPr>
          <p:nvPr/>
        </p:nvSpPr>
        <p:spPr bwMode="auto">
          <a:xfrm>
            <a:off x="-3823301" y="1311548"/>
            <a:ext cx="184731"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Tree>
    <p:extLst>
      <p:ext uri="{BB962C8B-B14F-4D97-AF65-F5344CB8AC3E}">
        <p14:creationId xmlns:p14="http://schemas.microsoft.com/office/powerpoint/2010/main" val="237192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4">
            <a:extLst>
              <a:ext uri="{FF2B5EF4-FFF2-40B4-BE49-F238E27FC236}">
                <a16:creationId xmlns:a16="http://schemas.microsoft.com/office/drawing/2014/main" id="{A57443F9-B962-A440-B734-67F894E1FFA0}"/>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solidFill>
                  <a:schemeClr val="tx1">
                    <a:lumMod val="95000"/>
                    <a:lumOff val="5000"/>
                  </a:schemeClr>
                </a:solidFill>
              </a:rPr>
              <a:t>Factores</a:t>
            </a:r>
            <a:r>
              <a:rPr lang="en-US" altLang="en-US" sz="2953" dirty="0">
                <a:solidFill>
                  <a:schemeClr val="tx1">
                    <a:lumMod val="95000"/>
                    <a:lumOff val="5000"/>
                  </a:schemeClr>
                </a:solidFill>
              </a:rPr>
              <a:t> </a:t>
            </a:r>
            <a:r>
              <a:rPr lang="en-US" altLang="en-US" sz="2953" dirty="0" err="1">
                <a:solidFill>
                  <a:schemeClr val="tx1">
                    <a:lumMod val="95000"/>
                    <a:lumOff val="5000"/>
                  </a:schemeClr>
                </a:solidFill>
              </a:rPr>
              <a:t>Paracrinos</a:t>
            </a:r>
            <a:r>
              <a:rPr lang="en-US" altLang="en-US" sz="2953" dirty="0">
                <a:solidFill>
                  <a:schemeClr val="tx1">
                    <a:lumMod val="95000"/>
                    <a:lumOff val="5000"/>
                  </a:schemeClr>
                </a:solidFill>
              </a:rPr>
              <a:t>  - Familia Hedgehog</a:t>
            </a:r>
          </a:p>
        </p:txBody>
      </p:sp>
      <p:sp>
        <p:nvSpPr>
          <p:cNvPr id="33794" name="TextBox 5">
            <a:extLst>
              <a:ext uri="{FF2B5EF4-FFF2-40B4-BE49-F238E27FC236}">
                <a16:creationId xmlns:a16="http://schemas.microsoft.com/office/drawing/2014/main" id="{9752B2BC-1619-8C4B-80C3-758D691C61EB}"/>
              </a:ext>
            </a:extLst>
          </p:cNvPr>
          <p:cNvSpPr txBox="1">
            <a:spLocks noChangeArrowheads="1"/>
          </p:cNvSpPr>
          <p:nvPr/>
        </p:nvSpPr>
        <p:spPr bwMode="auto">
          <a:xfrm>
            <a:off x="588935" y="696516"/>
            <a:ext cx="76744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9144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3 </a:t>
            </a:r>
            <a:r>
              <a:rPr lang="en-US" altLang="en-US" sz="2400" dirty="0" err="1">
                <a:solidFill>
                  <a:schemeClr val="tx1">
                    <a:lumMod val="95000"/>
                    <a:lumOff val="5000"/>
                  </a:schemeClr>
                </a:solidFill>
              </a:rPr>
              <a:t>homólogos</a:t>
            </a:r>
            <a:r>
              <a:rPr lang="en-US" altLang="en-US" sz="2400" dirty="0">
                <a:solidFill>
                  <a:schemeClr val="tx1">
                    <a:lumMod val="95000"/>
                    <a:lumOff val="5000"/>
                  </a:schemeClr>
                </a:solidFill>
              </a:rPr>
              <a:t> del </a:t>
            </a:r>
            <a:r>
              <a:rPr lang="en-US" altLang="en-US" sz="2400" dirty="0" err="1">
                <a:solidFill>
                  <a:schemeClr val="tx1">
                    <a:lumMod val="95000"/>
                    <a:lumOff val="5000"/>
                  </a:schemeClr>
                </a:solidFill>
              </a:rPr>
              <a:t>hh</a:t>
            </a:r>
            <a:r>
              <a:rPr lang="en-US" altLang="en-US" sz="2400" dirty="0">
                <a:solidFill>
                  <a:schemeClr val="tx1">
                    <a:lumMod val="95000"/>
                    <a:lumOff val="5000"/>
                  </a:schemeClr>
                </a:solidFill>
              </a:rPr>
              <a:t> de Drosophila </a:t>
            </a:r>
            <a:r>
              <a:rPr lang="en-US" altLang="en-US" sz="2400" dirty="0" err="1">
                <a:solidFill>
                  <a:schemeClr val="tx1">
                    <a:lumMod val="95000"/>
                    <a:lumOff val="5000"/>
                  </a:schemeClr>
                </a:solidFill>
              </a:rPr>
              <a:t>en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vertebrados</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err="1">
                <a:solidFill>
                  <a:schemeClr val="tx1">
                    <a:lumMod val="95000"/>
                    <a:lumOff val="5000"/>
                  </a:schemeClr>
                </a:solidFill>
              </a:rPr>
              <a:t>Descubierto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en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Drosphila</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err="1">
                <a:solidFill>
                  <a:schemeClr val="tx1">
                    <a:lumMod val="95000"/>
                    <a:lumOff val="5000"/>
                  </a:schemeClr>
                </a:solidFill>
              </a:rPr>
              <a:t>Mutaciones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toman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nombre</a:t>
            </a:r>
            <a:r>
              <a:rPr lang="en-US" altLang="en-US" sz="2400" dirty="0">
                <a:solidFill>
                  <a:schemeClr val="tx1">
                    <a:lumMod val="95000"/>
                    <a:lumOff val="5000"/>
                  </a:schemeClr>
                </a:solidFill>
              </a:rPr>
              <a:t> de </a:t>
            </a:r>
            <a:r>
              <a:rPr lang="en-US" altLang="en-US" sz="2400" dirty="0" err="1">
                <a:solidFill>
                  <a:schemeClr val="tx1">
                    <a:lumMod val="95000"/>
                    <a:lumOff val="5000"/>
                  </a:schemeClr>
                </a:solidFill>
              </a:rPr>
              <a:t>fenotipo</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err="1">
                <a:solidFill>
                  <a:schemeClr val="tx1">
                    <a:lumMod val="95000"/>
                    <a:lumOff val="5000"/>
                  </a:schemeClr>
                </a:solidFill>
              </a:rPr>
              <a:t>Mosca</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llena</a:t>
            </a:r>
            <a:r>
              <a:rPr lang="en-US" altLang="en-US" sz="2400" dirty="0">
                <a:solidFill>
                  <a:schemeClr val="tx1">
                    <a:lumMod val="95000"/>
                    <a:lumOff val="5000"/>
                  </a:schemeClr>
                </a:solidFill>
              </a:rPr>
              <a:t> de </a:t>
            </a:r>
            <a:r>
              <a:rPr lang="en-US" altLang="en-US" sz="2400" dirty="0" err="1">
                <a:solidFill>
                  <a:schemeClr val="tx1">
                    <a:lumMod val="95000"/>
                    <a:lumOff val="5000"/>
                  </a:schemeClr>
                </a:solidFill>
              </a:rPr>
              <a:t>denticulos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Desert (</a:t>
            </a:r>
            <a:r>
              <a:rPr lang="en-US" altLang="en-US" sz="2400" dirty="0" err="1">
                <a:solidFill>
                  <a:schemeClr val="tx1">
                    <a:lumMod val="95000"/>
                    <a:lumOff val="5000"/>
                  </a:schemeClr>
                </a:solidFill>
              </a:rPr>
              <a:t>dhh</a:t>
            </a:r>
            <a:r>
              <a:rPr lang="en-US" altLang="en-US" sz="2400" dirty="0">
                <a:solidFill>
                  <a:schemeClr val="tx1">
                    <a:lumMod val="95000"/>
                    <a:lumOff val="5000"/>
                  </a:schemeClr>
                </a:solidFill>
              </a:rPr>
              <a:t>) – </a:t>
            </a:r>
            <a:r>
              <a:rPr lang="en-US" altLang="en-US" sz="2400" dirty="0" err="1">
                <a:solidFill>
                  <a:schemeClr val="tx1">
                    <a:lumMod val="95000"/>
                    <a:lumOff val="5000"/>
                  </a:schemeClr>
                </a:solidFill>
              </a:rPr>
              <a:t>Sertolli</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espermatogénesis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Indian (</a:t>
            </a:r>
            <a:r>
              <a:rPr lang="en-US" altLang="en-US" sz="2400" dirty="0" err="1">
                <a:solidFill>
                  <a:schemeClr val="tx1">
                    <a:lumMod val="95000"/>
                    <a:lumOff val="5000"/>
                  </a:schemeClr>
                </a:solidFill>
              </a:rPr>
              <a:t>ihh</a:t>
            </a:r>
            <a:r>
              <a:rPr lang="en-US" altLang="en-US" sz="2400" dirty="0">
                <a:solidFill>
                  <a:schemeClr val="tx1">
                    <a:lumMod val="95000"/>
                    <a:lumOff val="5000"/>
                  </a:schemeClr>
                </a:solidFill>
              </a:rPr>
              <a:t>) – GI, </a:t>
            </a:r>
            <a:r>
              <a:rPr lang="en-US" altLang="en-US" sz="2400" dirty="0" err="1">
                <a:solidFill>
                  <a:schemeClr val="tx1">
                    <a:lumMod val="95000"/>
                    <a:lumOff val="5000"/>
                  </a:schemeClr>
                </a:solidFill>
              </a:rPr>
              <a:t>condro</a:t>
            </a:r>
            <a:r>
              <a:rPr lang="en-US" altLang="en-US" sz="2400" dirty="0">
                <a:solidFill>
                  <a:schemeClr val="tx1">
                    <a:lumMod val="95000"/>
                    <a:lumOff val="5000"/>
                  </a:schemeClr>
                </a:solidFill>
              </a:rPr>
              <a:t> y osteo</a:t>
            </a:r>
          </a:p>
          <a:p>
            <a:pPr eaLnBrk="1" hangingPunct="1">
              <a:spcBef>
                <a:spcPct val="0"/>
              </a:spcBef>
              <a:buClrTx/>
              <a:buSzTx/>
              <a:buFontTx/>
              <a:buChar char="-"/>
            </a:pPr>
            <a:r>
              <a:rPr lang="en-US" altLang="en-US" sz="2400" dirty="0">
                <a:solidFill>
                  <a:schemeClr val="tx1">
                    <a:lumMod val="95000"/>
                    <a:lumOff val="5000"/>
                  </a:schemeClr>
                </a:solidFill>
              </a:rPr>
              <a:t>Sonic (shh) – </a:t>
            </a:r>
          </a:p>
          <a:p>
            <a:pPr lvl="1" eaLnBrk="1" hangingPunct="1">
              <a:spcBef>
                <a:spcPct val="0"/>
              </a:spcBef>
              <a:buClrTx/>
              <a:buSzTx/>
              <a:buFontTx/>
              <a:buChar char="-"/>
            </a:pPr>
            <a:r>
              <a:rPr lang="en-US" altLang="en-US" sz="2400" dirty="0" err="1">
                <a:solidFill>
                  <a:schemeClr val="tx1">
                    <a:lumMod val="95000"/>
                    <a:lumOff val="5000"/>
                  </a:schemeClr>
                </a:solidFill>
              </a:rPr>
              <a:t>Neuronas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motoras</a:t>
            </a:r>
            <a:r>
              <a:rPr lang="en-US" altLang="en-US" sz="2400" dirty="0">
                <a:solidFill>
                  <a:schemeClr val="tx1">
                    <a:lumMod val="95000"/>
                    <a:lumOff val="5000"/>
                  </a:schemeClr>
                </a:solidFill>
              </a:rPr>
              <a:t> que </a:t>
            </a:r>
            <a:r>
              <a:rPr lang="en-US" altLang="en-US" sz="2400" dirty="0" err="1">
                <a:solidFill>
                  <a:schemeClr val="tx1">
                    <a:lumMod val="95000"/>
                    <a:lumOff val="5000"/>
                  </a:schemeClr>
                </a:solidFill>
              </a:rPr>
              <a:t>provengan</a:t>
            </a:r>
            <a:r>
              <a:rPr lang="en-US" altLang="en-US" sz="2400" dirty="0">
                <a:solidFill>
                  <a:schemeClr val="tx1">
                    <a:lumMod val="95000"/>
                    <a:lumOff val="5000"/>
                  </a:schemeClr>
                </a:solidFill>
              </a:rPr>
              <a:t> de la  </a:t>
            </a:r>
            <a:r>
              <a:rPr lang="en-US" altLang="en-US" sz="2400" dirty="0" err="1">
                <a:solidFill>
                  <a:schemeClr val="tx1">
                    <a:lumMod val="95000"/>
                    <a:lumOff val="5000"/>
                  </a:schemeClr>
                </a:solidFill>
              </a:rPr>
              <a:t>porción</a:t>
            </a:r>
            <a:r>
              <a:rPr lang="en-US" altLang="en-US" sz="2400" dirty="0">
                <a:solidFill>
                  <a:schemeClr val="tx1">
                    <a:lumMod val="95000"/>
                    <a:lumOff val="5000"/>
                  </a:schemeClr>
                </a:solidFill>
              </a:rPr>
              <a:t> ventral (no dorsal) del </a:t>
            </a:r>
            <a:r>
              <a:rPr lang="en-US" altLang="en-US" sz="2400" dirty="0" err="1">
                <a:solidFill>
                  <a:schemeClr val="tx1">
                    <a:lumMod val="95000"/>
                    <a:lumOff val="5000"/>
                  </a:schemeClr>
                </a:solidFill>
              </a:rPr>
              <a:t>tubo</a:t>
            </a:r>
            <a:r>
              <a:rPr lang="en-US" altLang="en-US" sz="2400" dirty="0">
                <a:solidFill>
                  <a:schemeClr val="tx1">
                    <a:lumMod val="95000"/>
                    <a:lumOff val="5000"/>
                  </a:schemeClr>
                </a:solidFill>
              </a:rPr>
              <a:t> neural</a:t>
            </a:r>
          </a:p>
          <a:p>
            <a:pPr lvl="1" eaLnBrk="1" hangingPunct="1">
              <a:spcBef>
                <a:spcPct val="0"/>
              </a:spcBef>
              <a:buClrTx/>
              <a:buSzTx/>
              <a:buFontTx/>
              <a:buChar char="-"/>
            </a:pPr>
            <a:r>
              <a:rPr lang="en-US" altLang="en-US" sz="2400" dirty="0" err="1">
                <a:solidFill>
                  <a:schemeClr val="tx1">
                    <a:lumMod val="95000"/>
                    <a:lumOff val="5000"/>
                  </a:schemeClr>
                </a:solidFill>
              </a:rPr>
              <a:t>Cada</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somita</a:t>
            </a:r>
            <a:r>
              <a:rPr lang="en-US" altLang="en-US" sz="2400" dirty="0">
                <a:solidFill>
                  <a:schemeClr val="tx1">
                    <a:lumMod val="95000"/>
                    <a:lumOff val="5000"/>
                  </a:schemeClr>
                </a:solidFill>
              </a:rPr>
              <a:t> una </a:t>
            </a:r>
            <a:r>
              <a:rPr lang="en-US" altLang="en-US" sz="2400" dirty="0" err="1">
                <a:solidFill>
                  <a:schemeClr val="tx1">
                    <a:lumMod val="95000"/>
                    <a:lumOff val="5000"/>
                  </a:schemeClr>
                </a:solidFill>
              </a:rPr>
              <a:t>vértebra</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a:solidFill>
                  <a:schemeClr val="tx1">
                    <a:lumMod val="95000"/>
                    <a:lumOff val="5000"/>
                  </a:schemeClr>
                </a:solidFill>
              </a:rPr>
              <a:t>Plumas </a:t>
            </a:r>
            <a:r>
              <a:rPr lang="en-US" altLang="en-US" sz="2400" dirty="0" err="1">
                <a:solidFill>
                  <a:schemeClr val="tx1">
                    <a:lumMod val="95000"/>
                    <a:lumOff val="5000"/>
                  </a:schemeClr>
                </a:solidFill>
              </a:rPr>
              <a:t>en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ubicación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correcta</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err="1">
                <a:solidFill>
                  <a:schemeClr val="tx1">
                    <a:lumMod val="95000"/>
                    <a:lumOff val="5000"/>
                  </a:schemeClr>
                </a:solidFill>
              </a:rPr>
              <a:t>Meñique</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nuestro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dedo</a:t>
            </a:r>
            <a:r>
              <a:rPr lang="en-US" altLang="en-US" sz="2400" dirty="0">
                <a:solidFill>
                  <a:schemeClr val="tx1">
                    <a:lumMod val="95000"/>
                    <a:lumOff val="5000"/>
                  </a:schemeClr>
                </a:solidFill>
              </a:rPr>
              <a:t> mas posterior</a:t>
            </a:r>
          </a:p>
          <a:p>
            <a:pPr lvl="1" eaLnBrk="1" hangingPunct="1">
              <a:spcBef>
                <a:spcPct val="0"/>
              </a:spcBef>
              <a:buClrTx/>
              <a:buSzTx/>
              <a:buFontTx/>
              <a:buChar char="-"/>
            </a:pPr>
            <a:r>
              <a:rPr lang="en-US" altLang="en-US" sz="2400" dirty="0" err="1">
                <a:solidFill>
                  <a:schemeClr val="tx1">
                    <a:lumMod val="95000"/>
                    <a:lumOff val="5000"/>
                  </a:schemeClr>
                </a:solidFill>
              </a:rPr>
              <a:t>Puede</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combinar</a:t>
            </a:r>
            <a:r>
              <a:rPr lang="en-US" altLang="en-US" sz="2400" dirty="0">
                <a:solidFill>
                  <a:schemeClr val="tx1">
                    <a:lumMod val="95000"/>
                    <a:lumOff val="5000"/>
                  </a:schemeClr>
                </a:solidFill>
              </a:rPr>
              <a:t> con </a:t>
            </a:r>
            <a:r>
              <a:rPr lang="en-US" altLang="en-US" sz="2400" dirty="0" err="1">
                <a:solidFill>
                  <a:schemeClr val="tx1">
                    <a:lumMod val="95000"/>
                    <a:lumOff val="5000"/>
                  </a:schemeClr>
                </a:solidFill>
              </a:rPr>
              <a:t>factores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paracrinos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como</a:t>
            </a:r>
            <a:r>
              <a:rPr lang="en-US" altLang="en-US" sz="2400" dirty="0">
                <a:solidFill>
                  <a:schemeClr val="tx1">
                    <a:lumMod val="95000"/>
                    <a:lumOff val="5000"/>
                  </a:schemeClr>
                </a:solidFill>
              </a:rPr>
              <a:t>  FGF y con </a:t>
            </a:r>
            <a:r>
              <a:rPr lang="en-US" altLang="en-US" sz="2400" dirty="0" err="1">
                <a:solidFill>
                  <a:schemeClr val="tx1">
                    <a:lumMod val="95000"/>
                    <a:lumOff val="5000"/>
                  </a:schemeClr>
                </a:solidFill>
              </a:rPr>
              <a:t>Wnt</a:t>
            </a:r>
            <a:endParaRPr lang="en-US" altLang="en-US" sz="2400" dirty="0">
              <a:solidFill>
                <a:schemeClr val="tx1">
                  <a:lumMod val="95000"/>
                  <a:lumOff val="5000"/>
                </a:schemeClr>
              </a:solidFill>
            </a:endParaRPr>
          </a:p>
        </p:txBody>
      </p:sp>
      <p:pic>
        <p:nvPicPr>
          <p:cNvPr id="33795" name="Picture 1">
            <a:extLst>
              <a:ext uri="{FF2B5EF4-FFF2-40B4-BE49-F238E27FC236}">
                <a16:creationId xmlns:a16="http://schemas.microsoft.com/office/drawing/2014/main" id="{045E6922-FF31-AD41-8970-358602116D08}"/>
              </a:ext>
            </a:extLst>
          </p:cNvPr>
          <p:cNvPicPr>
            <a:picLocks noChangeAspect="1"/>
          </p:cNvPicPr>
          <p:nvPr/>
        </p:nvPicPr>
        <p:blipFill>
          <a:blip r:embed="rId3">
            <a:extLst>
              <a:ext uri="{28A0092B-C50C-407E-A947-70E740481C1C}">
                <a14:useLocalDpi xmlns:a14="http://schemas.microsoft.com/office/drawing/2010/main" val="0"/>
              </a:ext>
            </a:extLst>
          </a:blip>
          <a:srcRect l="24480" r="25278"/>
          <a:stretch>
            <a:fillRect/>
          </a:stretch>
        </p:blipFill>
        <p:spPr bwMode="auto">
          <a:xfrm>
            <a:off x="8263361" y="936501"/>
            <a:ext cx="3339703" cy="498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63DB860-5B87-B649-9142-D54456B110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9048" y="1641662"/>
            <a:ext cx="3554016" cy="289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885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4">
            <a:extLst>
              <a:ext uri="{FF2B5EF4-FFF2-40B4-BE49-F238E27FC236}">
                <a16:creationId xmlns:a16="http://schemas.microsoft.com/office/drawing/2014/main" id="{C487421F-6DCD-AF47-B0F6-10BF45CD02CC}"/>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chemeClr val="tx1">
                    <a:lumMod val="95000"/>
                    <a:lumOff val="5000"/>
                  </a:schemeClr>
                </a:solidFill>
              </a:rPr>
              <a:t>Factores Paracrinos  - Ruta Hedgehog</a:t>
            </a:r>
          </a:p>
        </p:txBody>
      </p:sp>
      <p:sp>
        <p:nvSpPr>
          <p:cNvPr id="35842" name="TextBox 5">
            <a:extLst>
              <a:ext uri="{FF2B5EF4-FFF2-40B4-BE49-F238E27FC236}">
                <a16:creationId xmlns:a16="http://schemas.microsoft.com/office/drawing/2014/main" id="{D9122B60-B3AC-A347-9E2C-E9AF6F271FA8}"/>
              </a:ext>
            </a:extLst>
          </p:cNvPr>
          <p:cNvSpPr txBox="1">
            <a:spLocks noChangeArrowheads="1"/>
          </p:cNvSpPr>
          <p:nvPr/>
        </p:nvSpPr>
        <p:spPr bwMode="auto">
          <a:xfrm>
            <a:off x="650930" y="1436377"/>
            <a:ext cx="8074616"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endParaRPr lang="en-US" altLang="en-US" sz="225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rPr>
              <a:t>Proteínas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hh</a:t>
            </a:r>
            <a:r>
              <a:rPr lang="en-US" altLang="en-US" sz="2400" dirty="0">
                <a:solidFill>
                  <a:schemeClr val="tx1">
                    <a:lumMod val="95000"/>
                    <a:lumOff val="5000"/>
                  </a:schemeClr>
                </a:solidFill>
              </a:rPr>
              <a:t> son </a:t>
            </a:r>
            <a:r>
              <a:rPr lang="en-US" altLang="en-US" sz="2400" dirty="0" err="1">
                <a:solidFill>
                  <a:schemeClr val="tx1">
                    <a:lumMod val="95000"/>
                    <a:lumOff val="5000"/>
                  </a:schemeClr>
                </a:solidFill>
              </a:rPr>
              <a:t>ligando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tienen</a:t>
            </a:r>
            <a:r>
              <a:rPr lang="en-US" altLang="en-US" sz="2400" dirty="0">
                <a:solidFill>
                  <a:schemeClr val="tx1">
                    <a:lumMod val="95000"/>
                    <a:lumOff val="5000"/>
                  </a:schemeClr>
                </a:solidFill>
              </a:rPr>
              <a:t> un receptor </a:t>
            </a:r>
          </a:p>
          <a:p>
            <a:pPr eaLnBrk="1" hangingPunct="1">
              <a:spcBef>
                <a:spcPct val="0"/>
              </a:spcBef>
              <a:buClrTx/>
              <a:buSzTx/>
              <a:buFontTx/>
              <a:buChar char="-"/>
            </a:pPr>
            <a:r>
              <a:rPr lang="en-US" altLang="en-US" sz="2400" dirty="0">
                <a:solidFill>
                  <a:schemeClr val="tx1">
                    <a:lumMod val="95000"/>
                    <a:lumOff val="5000"/>
                  </a:schemeClr>
                </a:solidFill>
              </a:rPr>
              <a:t>Receptor </a:t>
            </a:r>
            <a:r>
              <a:rPr lang="en-US" altLang="en-US" sz="2400" b="1" dirty="0">
                <a:solidFill>
                  <a:schemeClr val="tx1">
                    <a:lumMod val="95000"/>
                    <a:lumOff val="5000"/>
                  </a:schemeClr>
                </a:solidFill>
              </a:rPr>
              <a:t>Patched</a:t>
            </a:r>
            <a:r>
              <a:rPr lang="en-US" altLang="en-US" sz="2400" dirty="0">
                <a:solidFill>
                  <a:schemeClr val="tx1">
                    <a:lumMod val="95000"/>
                    <a:lumOff val="5000"/>
                  </a:schemeClr>
                </a:solidFill>
              </a:rPr>
              <a:t> (es un </a:t>
            </a:r>
            <a:r>
              <a:rPr lang="en-US" altLang="en-US" sz="2400" dirty="0" err="1">
                <a:solidFill>
                  <a:schemeClr val="tx1">
                    <a:lumMod val="95000"/>
                    <a:lumOff val="5000"/>
                  </a:schemeClr>
                </a:solidFill>
              </a:rPr>
              <a:t>inhibidor</a:t>
            </a:r>
            <a:r>
              <a:rPr lang="en-US" altLang="en-US" sz="2400" dirty="0">
                <a:solidFill>
                  <a:schemeClr val="tx1">
                    <a:lumMod val="95000"/>
                    <a:lumOff val="5000"/>
                  </a:schemeClr>
                </a:solidFill>
              </a:rPr>
              <a:t>)</a:t>
            </a:r>
            <a:br>
              <a:rPr lang="en-US" altLang="en-US" sz="2400" dirty="0">
                <a:solidFill>
                  <a:schemeClr val="tx1">
                    <a:lumMod val="95000"/>
                    <a:lumOff val="5000"/>
                  </a:schemeClr>
                </a:solidFill>
              </a:rPr>
            </a:br>
            <a:r>
              <a:rPr lang="en-US" altLang="en-US" sz="2400" dirty="0">
                <a:solidFill>
                  <a:schemeClr val="tx1">
                    <a:lumMod val="95000"/>
                    <a:lumOff val="5000"/>
                  </a:schemeClr>
                </a:solidFill>
              </a:rPr>
              <a:t>Patched (</a:t>
            </a:r>
            <a:r>
              <a:rPr lang="en-US" altLang="en-US" sz="2400" dirty="0" err="1">
                <a:solidFill>
                  <a:schemeClr val="tx1">
                    <a:lumMod val="95000"/>
                    <a:lumOff val="5000"/>
                  </a:schemeClr>
                </a:solidFill>
              </a:rPr>
              <a:t>bloquea</a:t>
            </a:r>
            <a:r>
              <a:rPr lang="en-US" altLang="en-US" sz="2400" dirty="0">
                <a:solidFill>
                  <a:schemeClr val="tx1">
                    <a:lumMod val="95000"/>
                    <a:lumOff val="5000"/>
                  </a:schemeClr>
                </a:solidFill>
              </a:rPr>
              <a:t>) a Smoothened</a:t>
            </a:r>
          </a:p>
          <a:p>
            <a:pPr eaLnBrk="1" hangingPunct="1">
              <a:spcBef>
                <a:spcPct val="0"/>
              </a:spcBef>
              <a:buClrTx/>
              <a:buSzTx/>
              <a:buFontTx/>
              <a:buChar char="-"/>
            </a:pPr>
            <a:r>
              <a:rPr lang="en-US" altLang="en-US" sz="2400" dirty="0">
                <a:solidFill>
                  <a:schemeClr val="tx1">
                    <a:lumMod val="95000"/>
                    <a:lumOff val="5000"/>
                  </a:schemeClr>
                </a:solidFill>
              </a:rPr>
              <a:t>Smoothened </a:t>
            </a:r>
            <a:r>
              <a:rPr lang="en-US" altLang="en-US" sz="2400" dirty="0" err="1">
                <a:solidFill>
                  <a:schemeClr val="tx1">
                    <a:lumMod val="95000"/>
                    <a:lumOff val="5000"/>
                  </a:schemeClr>
                </a:solidFill>
              </a:rPr>
              <a:t>fosforila</a:t>
            </a:r>
            <a:r>
              <a:rPr lang="en-US" altLang="en-US" sz="2400" dirty="0">
                <a:solidFill>
                  <a:schemeClr val="tx1">
                    <a:lumMod val="95000"/>
                    <a:lumOff val="5000"/>
                  </a:schemeClr>
                </a:solidFill>
              </a:rPr>
              <a:t> y </a:t>
            </a:r>
            <a:r>
              <a:rPr lang="en-US" altLang="en-US" sz="2400" dirty="0" err="1">
                <a:solidFill>
                  <a:schemeClr val="tx1">
                    <a:lumMod val="95000"/>
                    <a:lumOff val="5000"/>
                  </a:schemeClr>
                </a:solidFill>
              </a:rPr>
              <a:t>activa</a:t>
            </a:r>
            <a:r>
              <a:rPr lang="en-US" altLang="en-US" sz="2400" dirty="0">
                <a:solidFill>
                  <a:schemeClr val="tx1">
                    <a:lumMod val="95000"/>
                    <a:lumOff val="5000"/>
                  </a:schemeClr>
                </a:solidFill>
              </a:rPr>
              <a:t> a </a:t>
            </a:r>
          </a:p>
          <a:p>
            <a:pPr eaLnBrk="1" hangingPunct="1">
              <a:spcBef>
                <a:spcPct val="0"/>
              </a:spcBef>
              <a:buClrTx/>
              <a:buSzTx/>
              <a:buFontTx/>
              <a:buChar char="-"/>
            </a:pPr>
            <a:r>
              <a:rPr lang="en-US" altLang="en-US" sz="2400" dirty="0">
                <a:solidFill>
                  <a:schemeClr val="tx1">
                    <a:lumMod val="95000"/>
                    <a:lumOff val="5000"/>
                  </a:schemeClr>
                </a:solidFill>
              </a:rPr>
              <a:t>Cubitus interruptus o </a:t>
            </a:r>
            <a:r>
              <a:rPr lang="en-US" altLang="en-US" sz="2400" dirty="0" err="1">
                <a:solidFill>
                  <a:schemeClr val="tx1">
                    <a:lumMod val="95000"/>
                    <a:lumOff val="5000"/>
                  </a:schemeClr>
                </a:solidFill>
              </a:rPr>
              <a:t>Gli</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a:solidFill>
                  <a:schemeClr val="tx1">
                    <a:lumMod val="95000"/>
                    <a:lumOff val="5000"/>
                  </a:schemeClr>
                </a:solidFill>
              </a:rPr>
              <a:t>(Cub y </a:t>
            </a:r>
            <a:r>
              <a:rPr lang="en-US" altLang="en-US" sz="2400" dirty="0" err="1">
                <a:solidFill>
                  <a:schemeClr val="tx1">
                    <a:lumMod val="95000"/>
                    <a:lumOff val="5000"/>
                  </a:schemeClr>
                </a:solidFill>
              </a:rPr>
              <a:t>Gli</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unidos</a:t>
            </a:r>
            <a:r>
              <a:rPr lang="en-US" altLang="en-US" sz="2400" dirty="0">
                <a:solidFill>
                  <a:schemeClr val="tx1">
                    <a:lumMod val="95000"/>
                    <a:lumOff val="5000"/>
                  </a:schemeClr>
                </a:solidFill>
              </a:rPr>
              <a:t> a </a:t>
            </a:r>
            <a:r>
              <a:rPr lang="en-US" altLang="en-US" sz="2400" dirty="0" err="1">
                <a:solidFill>
                  <a:schemeClr val="tx1">
                    <a:lumMod val="95000"/>
                    <a:lumOff val="5000"/>
                  </a:schemeClr>
                </a:solidFill>
              </a:rPr>
              <a:t>microtubulos</a:t>
            </a:r>
            <a:r>
              <a:rPr lang="en-US" altLang="en-US" sz="2400" dirty="0">
                <a:solidFill>
                  <a:schemeClr val="tx1">
                    <a:lumMod val="95000"/>
                    <a:lumOff val="5000"/>
                  </a:schemeClr>
                </a:solidFill>
              </a:rPr>
              <a:t> e </a:t>
            </a:r>
            <a:r>
              <a:rPr lang="en-US" altLang="en-US" sz="2400" dirty="0" err="1">
                <a:solidFill>
                  <a:schemeClr val="tx1">
                    <a:lumMod val="95000"/>
                    <a:lumOff val="5000"/>
                  </a:schemeClr>
                </a:solidFill>
              </a:rPr>
              <a:t>inactivos</a:t>
            </a:r>
            <a:r>
              <a:rPr lang="en-US" altLang="en-US" sz="2400" dirty="0">
                <a:solidFill>
                  <a:schemeClr val="tx1">
                    <a:lumMod val="95000"/>
                    <a:lumOff val="5000"/>
                  </a:schemeClr>
                </a:solidFill>
              </a:rPr>
              <a:t>)</a:t>
            </a:r>
          </a:p>
          <a:p>
            <a:pPr eaLnBrk="1" hangingPunct="1">
              <a:spcBef>
                <a:spcPct val="0"/>
              </a:spcBef>
              <a:buClrTx/>
              <a:buSzTx/>
              <a:buFontTx/>
              <a:buChar char="-"/>
            </a:pPr>
            <a:r>
              <a:rPr lang="en-US" altLang="en-US" sz="2400" dirty="0">
                <a:solidFill>
                  <a:schemeClr val="tx1">
                    <a:lumMod val="95000"/>
                    <a:lumOff val="5000"/>
                  </a:schemeClr>
                </a:solidFill>
              </a:rPr>
              <a:t>Ci  se </a:t>
            </a:r>
            <a:r>
              <a:rPr lang="en-US" altLang="en-US" sz="2400" dirty="0" err="1">
                <a:solidFill>
                  <a:schemeClr val="tx1">
                    <a:lumMod val="95000"/>
                    <a:lumOff val="5000"/>
                  </a:schemeClr>
                </a:solidFill>
              </a:rPr>
              <a:t>suelta</a:t>
            </a:r>
            <a:r>
              <a:rPr lang="en-US" altLang="en-US" sz="2400" dirty="0">
                <a:solidFill>
                  <a:schemeClr val="tx1">
                    <a:lumMod val="95000"/>
                    <a:lumOff val="5000"/>
                  </a:schemeClr>
                </a:solidFill>
              </a:rPr>
              <a:t> de los </a:t>
            </a:r>
            <a:r>
              <a:rPr lang="en-US" altLang="en-US" sz="2400" dirty="0" err="1">
                <a:solidFill>
                  <a:schemeClr val="tx1">
                    <a:lumMod val="95000"/>
                    <a:lumOff val="5000"/>
                  </a:schemeClr>
                </a:solidFill>
              </a:rPr>
              <a:t>microtubulos</a:t>
            </a:r>
            <a:r>
              <a:rPr lang="en-US" altLang="en-US" sz="2400" dirty="0">
                <a:solidFill>
                  <a:schemeClr val="tx1">
                    <a:lumMod val="95000"/>
                    <a:lumOff val="5000"/>
                  </a:schemeClr>
                </a:solidFill>
              </a:rPr>
              <a:t>  o </a:t>
            </a:r>
            <a:r>
              <a:rPr lang="en-US" altLang="en-US" sz="2400" dirty="0" err="1">
                <a:solidFill>
                  <a:schemeClr val="tx1">
                    <a:lumMod val="95000"/>
                    <a:lumOff val="5000"/>
                  </a:schemeClr>
                </a:solidFill>
              </a:rPr>
              <a:t>Gli</a:t>
            </a:r>
            <a:r>
              <a:rPr lang="en-US" altLang="en-US" sz="2400" dirty="0">
                <a:solidFill>
                  <a:schemeClr val="tx1">
                    <a:lumMod val="95000"/>
                    <a:lumOff val="5000"/>
                  </a:schemeClr>
                </a:solidFill>
              </a:rPr>
              <a:t> es </a:t>
            </a:r>
            <a:r>
              <a:rPr lang="en-US" altLang="en-US" sz="2400" dirty="0" err="1">
                <a:solidFill>
                  <a:schemeClr val="tx1">
                    <a:lumMod val="95000"/>
                    <a:lumOff val="5000"/>
                  </a:schemeClr>
                </a:solidFill>
              </a:rPr>
              <a:t>activado</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Ci </a:t>
            </a:r>
            <a:r>
              <a:rPr lang="en-US" altLang="en-US" sz="2400" dirty="0" err="1">
                <a:solidFill>
                  <a:schemeClr val="tx1">
                    <a:lumMod val="95000"/>
                    <a:lumOff val="5000"/>
                  </a:schemeClr>
                </a:solidFill>
              </a:rPr>
              <a:t>entra</a:t>
            </a:r>
            <a:r>
              <a:rPr lang="en-US" altLang="en-US" sz="2400" dirty="0">
                <a:solidFill>
                  <a:schemeClr val="tx1">
                    <a:lumMod val="95000"/>
                    <a:lumOff val="5000"/>
                  </a:schemeClr>
                </a:solidFill>
              </a:rPr>
              <a:t> al </a:t>
            </a:r>
            <a:r>
              <a:rPr lang="en-US" altLang="en-US" sz="2400" dirty="0" err="1">
                <a:solidFill>
                  <a:schemeClr val="tx1">
                    <a:lumMod val="95000"/>
                    <a:lumOff val="5000"/>
                  </a:schemeClr>
                </a:solidFill>
              </a:rPr>
              <a:t>núcleo</a:t>
            </a:r>
            <a:r>
              <a:rPr lang="en-US" altLang="en-US" sz="2400" dirty="0">
                <a:solidFill>
                  <a:schemeClr val="tx1">
                    <a:lumMod val="95000"/>
                    <a:lumOff val="5000"/>
                  </a:schemeClr>
                </a:solidFill>
              </a:rPr>
              <a:t> y </a:t>
            </a:r>
            <a:r>
              <a:rPr lang="en-US" altLang="en-US" sz="2400" dirty="0" err="1">
                <a:solidFill>
                  <a:schemeClr val="tx1">
                    <a:lumMod val="95000"/>
                    <a:lumOff val="5000"/>
                  </a:schemeClr>
                </a:solidFill>
              </a:rPr>
              <a:t>activa</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transcripción</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PLT  </a:t>
            </a:r>
            <a:r>
              <a:rPr lang="en-US" altLang="en-US" sz="2400" dirty="0" err="1">
                <a:solidFill>
                  <a:schemeClr val="tx1">
                    <a:lumMod val="95000"/>
                    <a:lumOff val="5000"/>
                  </a:schemeClr>
                </a:solidFill>
              </a:rPr>
              <a:t>rol</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hh</a:t>
            </a:r>
            <a:r>
              <a:rPr lang="en-US" altLang="en-US" sz="2400" dirty="0">
                <a:solidFill>
                  <a:schemeClr val="tx1">
                    <a:lumMod val="95000"/>
                    <a:lumOff val="5000"/>
                  </a:schemeClr>
                </a:solidFill>
              </a:rPr>
              <a:t> al </a:t>
            </a:r>
            <a:r>
              <a:rPr lang="en-US" altLang="en-US" sz="2400" dirty="0" err="1">
                <a:solidFill>
                  <a:schemeClr val="tx1">
                    <a:lumMod val="95000"/>
                    <a:lumOff val="5000"/>
                  </a:schemeClr>
                </a:solidFill>
              </a:rPr>
              <a:t>Inhibir</a:t>
            </a:r>
            <a:r>
              <a:rPr lang="en-US" altLang="en-US" sz="2400" dirty="0">
                <a:solidFill>
                  <a:schemeClr val="tx1">
                    <a:lumMod val="95000"/>
                    <a:lumOff val="5000"/>
                  </a:schemeClr>
                </a:solidFill>
              </a:rPr>
              <a:t> a Patched es </a:t>
            </a:r>
            <a:r>
              <a:rPr lang="en-US" altLang="en-US" sz="2400" dirty="0" err="1">
                <a:solidFill>
                  <a:schemeClr val="tx1">
                    <a:lumMod val="95000"/>
                    <a:lumOff val="5000"/>
                  </a:schemeClr>
                </a:solidFill>
              </a:rPr>
              <a:t>inhibir</a:t>
            </a:r>
            <a:r>
              <a:rPr lang="en-US" altLang="en-US" sz="2400" dirty="0">
                <a:solidFill>
                  <a:schemeClr val="tx1">
                    <a:lumMod val="95000"/>
                    <a:lumOff val="5000"/>
                  </a:schemeClr>
                </a:solidFill>
              </a:rPr>
              <a:t> un </a:t>
            </a:r>
            <a:r>
              <a:rPr lang="en-US" altLang="en-US" sz="2400" dirty="0" err="1">
                <a:solidFill>
                  <a:schemeClr val="tx1">
                    <a:lumMod val="95000"/>
                    <a:lumOff val="5000"/>
                  </a:schemeClr>
                </a:solidFill>
              </a:rPr>
              <a:t>inhibidor</a:t>
            </a:r>
            <a:endParaRPr lang="en-US" altLang="en-US" sz="2400" dirty="0">
              <a:solidFill>
                <a:schemeClr val="tx1">
                  <a:lumMod val="95000"/>
                  <a:lumOff val="5000"/>
                </a:schemeClr>
              </a:solidFill>
            </a:endParaRPr>
          </a:p>
          <a:p>
            <a:pPr eaLnBrk="1" hangingPunct="1">
              <a:spcBef>
                <a:spcPct val="0"/>
              </a:spcBef>
              <a:buClrTx/>
              <a:buSzTx/>
              <a:buFontTx/>
              <a:buChar char="-"/>
            </a:pPr>
            <a:endParaRPr lang="en-US" altLang="en-US" sz="2400" dirty="0">
              <a:solidFill>
                <a:schemeClr val="tx1">
                  <a:lumMod val="95000"/>
                  <a:lumOff val="5000"/>
                </a:schemeClr>
              </a:solidFill>
            </a:endParaRPr>
          </a:p>
          <a:p>
            <a:pPr eaLnBrk="1" hangingPunct="1">
              <a:spcBef>
                <a:spcPct val="0"/>
              </a:spcBef>
              <a:buClrTx/>
              <a:buSzTx/>
              <a:buFontTx/>
              <a:buChar char="-"/>
            </a:pPr>
            <a:endParaRPr lang="en-US" altLang="en-US" sz="2250" dirty="0">
              <a:solidFill>
                <a:schemeClr val="tx1">
                  <a:lumMod val="95000"/>
                  <a:lumOff val="5000"/>
                </a:schemeClr>
              </a:solidFill>
            </a:endParaRPr>
          </a:p>
        </p:txBody>
      </p:sp>
      <p:pic>
        <p:nvPicPr>
          <p:cNvPr id="35843" name="Picture 2" descr="Screen Shot 2016-02-24 at 12.08.58 PM.png">
            <a:extLst>
              <a:ext uri="{FF2B5EF4-FFF2-40B4-BE49-F238E27FC236}">
                <a16:creationId xmlns:a16="http://schemas.microsoft.com/office/drawing/2014/main" id="{3482DE4A-52A9-0C44-9435-D1CCDBFDCF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4997" y="1446609"/>
            <a:ext cx="2608969" cy="482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2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4">
            <a:extLst>
              <a:ext uri="{FF2B5EF4-FFF2-40B4-BE49-F238E27FC236}">
                <a16:creationId xmlns:a16="http://schemas.microsoft.com/office/drawing/2014/main" id="{A99A857F-80E0-EE43-AC4D-765E46D567BE}"/>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solidFill>
                  <a:schemeClr val="tx1">
                    <a:lumMod val="95000"/>
                    <a:lumOff val="5000"/>
                  </a:schemeClr>
                </a:solidFill>
              </a:rPr>
              <a:t>Factores</a:t>
            </a:r>
            <a:r>
              <a:rPr lang="en-US" altLang="en-US" sz="2953" dirty="0">
                <a:solidFill>
                  <a:schemeClr val="tx1">
                    <a:lumMod val="95000"/>
                    <a:lumOff val="5000"/>
                  </a:schemeClr>
                </a:solidFill>
              </a:rPr>
              <a:t> </a:t>
            </a:r>
            <a:r>
              <a:rPr lang="en-US" altLang="en-US" sz="2953" dirty="0" err="1">
                <a:solidFill>
                  <a:schemeClr val="tx1">
                    <a:lumMod val="95000"/>
                    <a:lumOff val="5000"/>
                  </a:schemeClr>
                </a:solidFill>
              </a:rPr>
              <a:t>Paracrinos</a:t>
            </a:r>
            <a:r>
              <a:rPr lang="en-US" altLang="en-US" sz="2953" dirty="0">
                <a:solidFill>
                  <a:schemeClr val="tx1">
                    <a:lumMod val="95000"/>
                    <a:lumOff val="5000"/>
                  </a:schemeClr>
                </a:solidFill>
              </a:rPr>
              <a:t>  - </a:t>
            </a:r>
            <a:r>
              <a:rPr lang="en-US" altLang="en-US" sz="2953" dirty="0" err="1">
                <a:solidFill>
                  <a:schemeClr val="tx1">
                    <a:lumMod val="95000"/>
                    <a:lumOff val="5000"/>
                  </a:schemeClr>
                </a:solidFill>
              </a:rPr>
              <a:t>Ruta</a:t>
            </a:r>
            <a:r>
              <a:rPr lang="en-US" altLang="en-US" sz="2953" dirty="0">
                <a:solidFill>
                  <a:schemeClr val="tx1">
                    <a:lumMod val="95000"/>
                    <a:lumOff val="5000"/>
                  </a:schemeClr>
                </a:solidFill>
              </a:rPr>
              <a:t> Hedgehog</a:t>
            </a:r>
          </a:p>
        </p:txBody>
      </p:sp>
      <p:pic>
        <p:nvPicPr>
          <p:cNvPr id="37890" name="Picture 1" descr="Screen Shot 2016-02-24 at 12.07.05 PM.png">
            <a:extLst>
              <a:ext uri="{FF2B5EF4-FFF2-40B4-BE49-F238E27FC236}">
                <a16:creationId xmlns:a16="http://schemas.microsoft.com/office/drawing/2014/main" id="{2460DAC4-D7A8-4142-B4D7-8386D7050D24}"/>
              </a:ext>
            </a:extLst>
          </p:cNvPr>
          <p:cNvPicPr>
            <a:picLocks noChangeAspect="1"/>
          </p:cNvPicPr>
          <p:nvPr/>
        </p:nvPicPr>
        <p:blipFill>
          <a:blip r:embed="rId3">
            <a:extLst>
              <a:ext uri="{28A0092B-C50C-407E-A947-70E740481C1C}">
                <a14:useLocalDpi xmlns:a14="http://schemas.microsoft.com/office/drawing/2010/main" val="0"/>
              </a:ext>
            </a:extLst>
          </a:blip>
          <a:srcRect l="23045"/>
          <a:stretch>
            <a:fillRect/>
          </a:stretch>
        </p:blipFill>
        <p:spPr bwMode="auto">
          <a:xfrm>
            <a:off x="4026546" y="1071563"/>
            <a:ext cx="6516439"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descr="Screen Shot 2016-02-24 at 12.08.58 PM.png">
            <a:extLst>
              <a:ext uri="{FF2B5EF4-FFF2-40B4-BE49-F238E27FC236}">
                <a16:creationId xmlns:a16="http://schemas.microsoft.com/office/drawing/2014/main" id="{4D319FB0-CB88-9A43-90C0-665AC4A88E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1071563"/>
            <a:ext cx="2144242" cy="39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6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Screen Shot 2016-02-24 at 12.19.27 PM.png">
            <a:extLst>
              <a:ext uri="{FF2B5EF4-FFF2-40B4-BE49-F238E27FC236}">
                <a16:creationId xmlns:a16="http://schemas.microsoft.com/office/drawing/2014/main" id="{4C8368E3-53D3-1D45-94E2-F1BB613366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5559" y="1072046"/>
            <a:ext cx="4511725"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4">
            <a:extLst>
              <a:ext uri="{FF2B5EF4-FFF2-40B4-BE49-F238E27FC236}">
                <a16:creationId xmlns:a16="http://schemas.microsoft.com/office/drawing/2014/main" id="{C777E12E-8828-E144-B4DB-E1E9D6CCD69E}"/>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chemeClr val="tx1">
                    <a:lumMod val="95000"/>
                    <a:lumOff val="5000"/>
                  </a:schemeClr>
                </a:solidFill>
              </a:rPr>
              <a:t>Factores Paracrinos  - Ruta </a:t>
            </a:r>
            <a:r>
              <a:rPr lang="en-US" altLang="en-US" sz="2953" b="1">
                <a:solidFill>
                  <a:schemeClr val="tx1">
                    <a:lumMod val="95000"/>
                    <a:lumOff val="5000"/>
                  </a:schemeClr>
                </a:solidFill>
              </a:rPr>
              <a:t>Hedgehog</a:t>
            </a:r>
          </a:p>
        </p:txBody>
      </p:sp>
      <p:sp>
        <p:nvSpPr>
          <p:cNvPr id="39939" name="TextBox 5">
            <a:extLst>
              <a:ext uri="{FF2B5EF4-FFF2-40B4-BE49-F238E27FC236}">
                <a16:creationId xmlns:a16="http://schemas.microsoft.com/office/drawing/2014/main" id="{BD0417B8-B050-AC40-BC54-DC8DDCA1E02C}"/>
              </a:ext>
            </a:extLst>
          </p:cNvPr>
          <p:cNvSpPr txBox="1">
            <a:spLocks noChangeArrowheads="1"/>
          </p:cNvSpPr>
          <p:nvPr/>
        </p:nvSpPr>
        <p:spPr bwMode="auto">
          <a:xfrm>
            <a:off x="604433" y="964406"/>
            <a:ext cx="6611125" cy="523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a:solidFill>
                  <a:schemeClr val="tx1">
                    <a:lumMod val="95000"/>
                    <a:lumOff val="5000"/>
                  </a:schemeClr>
                </a:solidFill>
              </a:rPr>
              <a:t>Sonic hedgehog </a:t>
            </a:r>
            <a:r>
              <a:rPr lang="en-US" altLang="en-US" sz="2400" dirty="0" err="1">
                <a:solidFill>
                  <a:schemeClr val="tx1">
                    <a:lumMod val="95000"/>
                    <a:lumOff val="5000"/>
                  </a:schemeClr>
                </a:solidFill>
              </a:rPr>
              <a:t>Importante</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en</a:t>
            </a:r>
            <a:r>
              <a:rPr lang="en-US" altLang="en-US" sz="2400" dirty="0">
                <a:solidFill>
                  <a:schemeClr val="tx1">
                    <a:lumMod val="95000"/>
                    <a:lumOff val="5000"/>
                  </a:schemeClr>
                </a:solidFill>
              </a:rPr>
              <a:t>:</a:t>
            </a:r>
          </a:p>
          <a:p>
            <a:pPr eaLnBrk="1" hangingPunct="1">
              <a:spcBef>
                <a:spcPct val="0"/>
              </a:spcBef>
              <a:buClrTx/>
              <a:buSzTx/>
              <a:buFontTx/>
              <a:buChar char="-"/>
            </a:pPr>
            <a:r>
              <a:rPr lang="en-US" altLang="en-US" sz="2400" dirty="0">
                <a:solidFill>
                  <a:schemeClr val="tx1">
                    <a:lumMod val="95000"/>
                    <a:lumOff val="5000"/>
                  </a:schemeClr>
                </a:solidFill>
              </a:rPr>
              <a:t>Desarrollo de </a:t>
            </a:r>
            <a:r>
              <a:rPr lang="en-US" altLang="en-US" sz="2400" dirty="0" err="1">
                <a:solidFill>
                  <a:schemeClr val="tx1">
                    <a:lumMod val="95000"/>
                    <a:lumOff val="5000"/>
                  </a:schemeClr>
                </a:solidFill>
              </a:rPr>
              <a:t>extremidades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rPr>
              <a:t>Diferenciación</a:t>
            </a:r>
            <a:r>
              <a:rPr lang="en-US" altLang="en-US" sz="2400" dirty="0">
                <a:solidFill>
                  <a:schemeClr val="tx1">
                    <a:lumMod val="95000"/>
                    <a:lumOff val="5000"/>
                  </a:schemeClr>
                </a:solidFill>
              </a:rPr>
              <a:t> neural</a:t>
            </a:r>
          </a:p>
          <a:p>
            <a:pPr eaLnBrk="1" hangingPunct="1">
              <a:spcBef>
                <a:spcPct val="0"/>
              </a:spcBef>
              <a:buClrTx/>
              <a:buSzTx/>
              <a:buFontTx/>
              <a:buChar char="-"/>
            </a:pPr>
            <a:r>
              <a:rPr lang="en-US" altLang="en-US" sz="2400" dirty="0" err="1">
                <a:solidFill>
                  <a:schemeClr val="tx1">
                    <a:lumMod val="95000"/>
                    <a:lumOff val="5000"/>
                  </a:schemeClr>
                </a:solidFill>
              </a:rPr>
              <a:t>Morfogénesis</a:t>
            </a:r>
            <a:r>
              <a:rPr lang="en-US" altLang="en-US" sz="2400" dirty="0">
                <a:solidFill>
                  <a:schemeClr val="tx1">
                    <a:lumMod val="95000"/>
                    <a:lumOff val="5000"/>
                  </a:schemeClr>
                </a:solidFill>
              </a:rPr>
              <a:t> facial</a:t>
            </a:r>
          </a:p>
          <a:p>
            <a:pPr eaLnBrk="1" hangingPunct="1">
              <a:spcBef>
                <a:spcPct val="0"/>
              </a:spcBef>
              <a:buClrTx/>
              <a:buSzTx/>
              <a:buFontTx/>
              <a:buChar char="-"/>
            </a:pPr>
            <a:r>
              <a:rPr lang="en-US" altLang="en-US" sz="2400" dirty="0" err="1">
                <a:solidFill>
                  <a:schemeClr val="tx1">
                    <a:lumMod val="95000"/>
                    <a:lumOff val="5000"/>
                  </a:schemeClr>
                </a:solidFill>
              </a:rPr>
              <a:t>Vello</a:t>
            </a:r>
            <a:r>
              <a:rPr lang="en-US" altLang="en-US" sz="2400" dirty="0">
                <a:solidFill>
                  <a:schemeClr val="tx1">
                    <a:lumMod val="95000"/>
                    <a:lumOff val="5000"/>
                  </a:schemeClr>
                </a:solidFill>
              </a:rPr>
              <a:t> corporal </a:t>
            </a:r>
          </a:p>
          <a:p>
            <a:pPr eaLnBrk="1" hangingPunct="1">
              <a:spcBef>
                <a:spcPct val="0"/>
              </a:spcBef>
              <a:buClrTx/>
              <a:buSzTx/>
              <a:buFontTx/>
              <a:buChar char="-"/>
            </a:pPr>
            <a:r>
              <a:rPr lang="en-US" altLang="en-US" sz="2400" dirty="0">
                <a:solidFill>
                  <a:schemeClr val="tx1">
                    <a:lumMod val="95000"/>
                    <a:lumOff val="5000"/>
                  </a:schemeClr>
                </a:solidFill>
              </a:rPr>
              <a:t>SHH </a:t>
            </a:r>
            <a:r>
              <a:rPr lang="en-US" altLang="en-US" sz="2400" dirty="0" err="1">
                <a:solidFill>
                  <a:schemeClr val="tx1">
                    <a:lumMod val="95000"/>
                    <a:lumOff val="5000"/>
                  </a:schemeClr>
                </a:solidFill>
              </a:rPr>
              <a:t>Inactivado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Malformaciones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rPr>
              <a:t>Activado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constitutivamente</a:t>
            </a:r>
            <a:r>
              <a:rPr lang="en-US" altLang="en-US" sz="2400" dirty="0">
                <a:solidFill>
                  <a:schemeClr val="tx1">
                    <a:lumMod val="95000"/>
                    <a:lumOff val="5000"/>
                  </a:schemeClr>
                </a:solidFill>
              </a:rPr>
              <a:t> = </a:t>
            </a:r>
            <a:r>
              <a:rPr lang="en-US" altLang="en-US" sz="2400" dirty="0" err="1">
                <a:solidFill>
                  <a:schemeClr val="tx1">
                    <a:lumMod val="95000"/>
                    <a:lumOff val="5000"/>
                  </a:schemeClr>
                </a:solidFill>
              </a:rPr>
              <a:t>tumores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rPr>
              <a:t>Colesterol</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crítico</a:t>
            </a:r>
            <a:r>
              <a:rPr lang="en-US" altLang="en-US" sz="2400" dirty="0">
                <a:solidFill>
                  <a:schemeClr val="tx1">
                    <a:lumMod val="95000"/>
                    <a:lumOff val="5000"/>
                  </a:schemeClr>
                </a:solidFill>
              </a:rPr>
              <a:t> para </a:t>
            </a:r>
            <a:r>
              <a:rPr lang="en-US" altLang="en-US" sz="2400" dirty="0" err="1">
                <a:solidFill>
                  <a:schemeClr val="tx1">
                    <a:lumMod val="95000"/>
                    <a:lumOff val="5000"/>
                  </a:schemeClr>
                </a:solidFill>
              </a:rPr>
              <a:t>su</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procesamiento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activador</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i="1" dirty="0">
                <a:solidFill>
                  <a:schemeClr val="tx1">
                    <a:lumMod val="95000"/>
                    <a:lumOff val="5000"/>
                  </a:schemeClr>
                </a:solidFill>
              </a:rPr>
              <a:t>Veratrum </a:t>
            </a:r>
            <a:r>
              <a:rPr lang="en-US" altLang="en-US" sz="2400" i="1" dirty="0" err="1">
                <a:solidFill>
                  <a:schemeClr val="tx1">
                    <a:lumMod val="95000"/>
                    <a:lumOff val="5000"/>
                  </a:schemeClr>
                </a:solidFill>
              </a:rPr>
              <a:t>californicum</a:t>
            </a:r>
            <a:r>
              <a:rPr lang="en-US" altLang="en-US" sz="2400" i="1" dirty="0">
                <a:solidFill>
                  <a:schemeClr val="tx1">
                    <a:lumMod val="95000"/>
                    <a:lumOff val="5000"/>
                  </a:schemeClr>
                </a:solidFill>
              </a:rPr>
              <a:t> </a:t>
            </a:r>
            <a:r>
              <a:rPr lang="en-US" altLang="en-US" sz="2400" i="1" dirty="0" err="1">
                <a:solidFill>
                  <a:schemeClr val="tx1">
                    <a:lumMod val="95000"/>
                    <a:lumOff val="5000"/>
                  </a:schemeClr>
                </a:solidFill>
              </a:rPr>
              <a:t>contiene</a:t>
            </a:r>
            <a:r>
              <a:rPr lang="en-US" altLang="en-US" sz="2400" i="1" dirty="0">
                <a:solidFill>
                  <a:schemeClr val="tx1">
                    <a:lumMod val="95000"/>
                    <a:lumOff val="5000"/>
                  </a:schemeClr>
                </a:solidFill>
              </a:rPr>
              <a:t> </a:t>
            </a:r>
            <a:r>
              <a:rPr lang="en-US" altLang="en-US" sz="2400" dirty="0" err="1">
                <a:solidFill>
                  <a:schemeClr val="tx1">
                    <a:lumMod val="95000"/>
                    <a:lumOff val="5000"/>
                  </a:schemeClr>
                </a:solidFill>
              </a:rPr>
              <a:t>teratógenos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inducen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ciclopia</a:t>
            </a:r>
            <a:r>
              <a:rPr lang="en-US" altLang="en-US" sz="2400" dirty="0">
                <a:solidFill>
                  <a:schemeClr val="tx1">
                    <a:lumMod val="95000"/>
                    <a:lumOff val="5000"/>
                  </a:schemeClr>
                </a:solidFill>
              </a:rPr>
              <a:t>:</a:t>
            </a:r>
          </a:p>
          <a:p>
            <a:pPr lvl="1" eaLnBrk="1" hangingPunct="1">
              <a:spcBef>
                <a:spcPct val="0"/>
              </a:spcBef>
              <a:buClrTx/>
              <a:buSzTx/>
              <a:buFontTx/>
              <a:buNone/>
            </a:pPr>
            <a:r>
              <a:rPr lang="en-US" altLang="en-US" sz="2400" dirty="0" err="1">
                <a:solidFill>
                  <a:schemeClr val="tx1">
                    <a:lumMod val="95000"/>
                    <a:lumOff val="5000"/>
                  </a:schemeClr>
                </a:solidFill>
              </a:rPr>
              <a:t>jervina</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ciclopamina</a:t>
            </a:r>
            <a:endParaRPr lang="en-US" altLang="en-US" sz="2400" dirty="0">
              <a:solidFill>
                <a:schemeClr val="tx1">
                  <a:lumMod val="95000"/>
                  <a:lumOff val="5000"/>
                </a:schemeClr>
              </a:solidFill>
            </a:endParaRPr>
          </a:p>
          <a:p>
            <a:pPr lvl="1" eaLnBrk="1" hangingPunct="1">
              <a:spcBef>
                <a:spcPct val="0"/>
              </a:spcBef>
              <a:buClrTx/>
              <a:buSzTx/>
              <a:buFontTx/>
              <a:buNone/>
            </a:pPr>
            <a:r>
              <a:rPr lang="en-US" altLang="en-US" sz="2400" dirty="0">
                <a:solidFill>
                  <a:schemeClr val="tx1">
                    <a:lumMod val="95000"/>
                    <a:lumOff val="5000"/>
                  </a:schemeClr>
                </a:solidFill>
              </a:rPr>
              <a:t>No HH </a:t>
            </a:r>
            <a:r>
              <a:rPr lang="mr-IN" altLang="en-US" sz="2400" dirty="0">
                <a:solidFill>
                  <a:schemeClr val="tx1">
                    <a:lumMod val="95000"/>
                    <a:lumOff val="5000"/>
                  </a:schemeClr>
                </a:solidFill>
              </a:rPr>
              <a:t>–</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hemisferios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fundidos</a:t>
            </a:r>
            <a:endParaRPr lang="en-US" altLang="en-US" sz="2400" dirty="0">
              <a:solidFill>
                <a:schemeClr val="tx1">
                  <a:lumMod val="95000"/>
                  <a:lumOff val="5000"/>
                </a:schemeClr>
              </a:solidFill>
            </a:endParaRPr>
          </a:p>
          <a:p>
            <a:pPr lvl="1" eaLnBrk="1" hangingPunct="1">
              <a:spcBef>
                <a:spcPct val="0"/>
              </a:spcBef>
              <a:buClrTx/>
              <a:buSzTx/>
              <a:buFontTx/>
              <a:buNone/>
            </a:pPr>
            <a:endParaRPr lang="en-US" altLang="en-US" sz="2250" dirty="0">
              <a:solidFill>
                <a:schemeClr val="tx1">
                  <a:lumMod val="95000"/>
                  <a:lumOff val="5000"/>
                </a:schemeClr>
              </a:solidFill>
            </a:endParaRPr>
          </a:p>
        </p:txBody>
      </p:sp>
      <p:pic>
        <p:nvPicPr>
          <p:cNvPr id="7" name="Picture 6">
            <a:extLst>
              <a:ext uri="{FF2B5EF4-FFF2-40B4-BE49-F238E27FC236}">
                <a16:creationId xmlns:a16="http://schemas.microsoft.com/office/drawing/2014/main" id="{C94E4BED-C597-3F48-8E40-CA1DD42FEB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5559" y="1072046"/>
            <a:ext cx="463897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8">
            <a:extLst>
              <a:ext uri="{FF2B5EF4-FFF2-40B4-BE49-F238E27FC236}">
                <a16:creationId xmlns:a16="http://schemas.microsoft.com/office/drawing/2014/main" id="{077FA0BF-CBA5-2E4C-A1EE-44525B1A8B6A}"/>
              </a:ext>
            </a:extLst>
          </p:cNvPr>
          <p:cNvSpPr txBox="1">
            <a:spLocks noChangeArrowheads="1"/>
          </p:cNvSpPr>
          <p:nvPr/>
        </p:nvSpPr>
        <p:spPr bwMode="auto">
          <a:xfrm>
            <a:off x="6042422" y="5250656"/>
            <a:ext cx="4339828"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250">
                <a:solidFill>
                  <a:srgbClr val="FEFEFE"/>
                </a:solidFill>
              </a:rPr>
              <a:t>- Hibridación in situ</a:t>
            </a:r>
          </a:p>
          <a:p>
            <a:pPr algn="ctr" eaLnBrk="1" hangingPunct="1">
              <a:spcBef>
                <a:spcPct val="0"/>
              </a:spcBef>
              <a:buClrTx/>
              <a:buSzTx/>
              <a:buFontTx/>
              <a:buNone/>
            </a:pPr>
            <a:r>
              <a:rPr lang="en-US" altLang="en-US" sz="2250">
                <a:solidFill>
                  <a:srgbClr val="FEFEFE"/>
                </a:solidFill>
              </a:rPr>
              <a:t>SN, GI, extremidades</a:t>
            </a:r>
          </a:p>
          <a:p>
            <a:pPr algn="ctr" eaLnBrk="1" hangingPunct="1">
              <a:spcBef>
                <a:spcPct val="0"/>
              </a:spcBef>
              <a:buClrTx/>
              <a:buSzTx/>
              <a:buFontTx/>
              <a:buNone/>
            </a:pPr>
            <a:r>
              <a:rPr lang="en-US" altLang="en-US" sz="2250">
                <a:solidFill>
                  <a:srgbClr val="FEFEFE"/>
                </a:solidFill>
              </a:rPr>
              <a:t>- Inhibicion de síntesis de colesterol, oveja preñada + veratrum </a:t>
            </a:r>
          </a:p>
        </p:txBody>
      </p:sp>
    </p:spTree>
    <p:extLst>
      <p:ext uri="{BB962C8B-B14F-4D97-AF65-F5344CB8AC3E}">
        <p14:creationId xmlns:p14="http://schemas.microsoft.com/office/powerpoint/2010/main" val="2346727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4">
            <a:extLst>
              <a:ext uri="{FF2B5EF4-FFF2-40B4-BE49-F238E27FC236}">
                <a16:creationId xmlns:a16="http://schemas.microsoft.com/office/drawing/2014/main" id="{DDF8B11F-48CE-F04E-8A8E-B6677C09132E}"/>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solidFill>
                  <a:schemeClr val="tx1">
                    <a:lumMod val="95000"/>
                    <a:lumOff val="5000"/>
                  </a:schemeClr>
                </a:solidFill>
              </a:rPr>
              <a:t>Factores</a:t>
            </a:r>
            <a:r>
              <a:rPr lang="en-US" altLang="en-US" sz="2953" dirty="0">
                <a:solidFill>
                  <a:schemeClr val="tx1">
                    <a:lumMod val="95000"/>
                    <a:lumOff val="5000"/>
                  </a:schemeClr>
                </a:solidFill>
              </a:rPr>
              <a:t> </a:t>
            </a:r>
            <a:r>
              <a:rPr lang="en-US" altLang="en-US" sz="2953" dirty="0" err="1">
                <a:solidFill>
                  <a:schemeClr val="tx1">
                    <a:lumMod val="95000"/>
                    <a:lumOff val="5000"/>
                  </a:schemeClr>
                </a:solidFill>
              </a:rPr>
              <a:t>Paracrinos</a:t>
            </a:r>
            <a:r>
              <a:rPr lang="en-US" altLang="en-US" sz="2953" dirty="0">
                <a:solidFill>
                  <a:schemeClr val="tx1">
                    <a:lumMod val="95000"/>
                    <a:lumOff val="5000"/>
                  </a:schemeClr>
                </a:solidFill>
              </a:rPr>
              <a:t>  - Familia </a:t>
            </a:r>
            <a:r>
              <a:rPr lang="en-US" altLang="en-US" sz="2953" b="1" dirty="0" err="1">
                <a:solidFill>
                  <a:schemeClr val="tx1">
                    <a:lumMod val="95000"/>
                    <a:lumOff val="5000"/>
                  </a:schemeClr>
                </a:solidFill>
              </a:rPr>
              <a:t>Wnt</a:t>
            </a:r>
            <a:endParaRPr lang="en-US" altLang="en-US" sz="2953" b="1" dirty="0">
              <a:solidFill>
                <a:schemeClr val="tx1">
                  <a:lumMod val="95000"/>
                  <a:lumOff val="5000"/>
                </a:schemeClr>
              </a:solidFill>
            </a:endParaRPr>
          </a:p>
        </p:txBody>
      </p:sp>
      <p:sp>
        <p:nvSpPr>
          <p:cNvPr id="41986" name="TextBox 5">
            <a:extLst>
              <a:ext uri="{FF2B5EF4-FFF2-40B4-BE49-F238E27FC236}">
                <a16:creationId xmlns:a16="http://schemas.microsoft.com/office/drawing/2014/main" id="{C6EDD766-B826-604A-B808-2F88C4796872}"/>
              </a:ext>
            </a:extLst>
          </p:cNvPr>
          <p:cNvSpPr txBox="1">
            <a:spLocks noChangeArrowheads="1"/>
          </p:cNvSpPr>
          <p:nvPr/>
        </p:nvSpPr>
        <p:spPr bwMode="auto">
          <a:xfrm>
            <a:off x="573438" y="1121792"/>
            <a:ext cx="703710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a:t>Familia de </a:t>
            </a:r>
            <a:r>
              <a:rPr lang="en-US" altLang="en-US" sz="2400" dirty="0" err="1"/>
              <a:t>glucoproteínas</a:t>
            </a:r>
            <a:r>
              <a:rPr lang="en-US" altLang="en-US" sz="2400" dirty="0"/>
              <a:t> </a:t>
            </a:r>
            <a:r>
              <a:rPr lang="en-US" altLang="en-US" sz="2400" dirty="0" err="1"/>
              <a:t>ricas</a:t>
            </a:r>
            <a:r>
              <a:rPr lang="en-US" altLang="en-US" sz="2400" dirty="0"/>
              <a:t> </a:t>
            </a:r>
            <a:r>
              <a:rPr lang="en-US" altLang="en-US" sz="2400" dirty="0" err="1"/>
              <a:t>en</a:t>
            </a:r>
            <a:r>
              <a:rPr lang="en-US" altLang="en-US" sz="2400" dirty="0"/>
              <a:t> </a:t>
            </a:r>
            <a:r>
              <a:rPr lang="en-US" altLang="en-US" sz="2400" b="1" dirty="0" err="1"/>
              <a:t>Cisteína</a:t>
            </a:r>
            <a:endParaRPr lang="en-US" altLang="en-US" sz="2400" b="1" dirty="0"/>
          </a:p>
          <a:p>
            <a:pPr eaLnBrk="1" hangingPunct="1">
              <a:spcBef>
                <a:spcPct val="0"/>
              </a:spcBef>
              <a:buClrTx/>
              <a:buSzTx/>
              <a:buFontTx/>
              <a:buChar char="-"/>
            </a:pPr>
            <a:r>
              <a:rPr lang="en-US" altLang="en-US" sz="2400" dirty="0"/>
              <a:t>15 genes </a:t>
            </a:r>
            <a:r>
              <a:rPr lang="en-US" altLang="en-US" sz="2400" dirty="0" err="1"/>
              <a:t>en</a:t>
            </a:r>
            <a:r>
              <a:rPr lang="en-US" altLang="en-US" sz="2400" dirty="0"/>
              <a:t> </a:t>
            </a:r>
            <a:r>
              <a:rPr lang="en-US" altLang="en-US" sz="2400" dirty="0" err="1"/>
              <a:t>vertebrados</a:t>
            </a:r>
            <a:endParaRPr lang="en-US" altLang="en-US" sz="2400" dirty="0"/>
          </a:p>
          <a:p>
            <a:pPr eaLnBrk="1" hangingPunct="1">
              <a:spcBef>
                <a:spcPct val="0"/>
              </a:spcBef>
              <a:buClrTx/>
              <a:buSzTx/>
              <a:buFontTx/>
              <a:buChar char="-"/>
            </a:pPr>
            <a:r>
              <a:rPr lang="en-US" altLang="en-US" sz="2400" dirty="0"/>
              <a:t>wingless/integrated (</a:t>
            </a:r>
            <a:r>
              <a:rPr lang="en-US" altLang="en-US" sz="2400" dirty="0" err="1"/>
              <a:t>Drosoph</a:t>
            </a:r>
            <a:r>
              <a:rPr lang="en-US" altLang="en-US" sz="2400" dirty="0"/>
              <a:t>/Vert)</a:t>
            </a:r>
          </a:p>
          <a:p>
            <a:pPr eaLnBrk="1" hangingPunct="1">
              <a:spcBef>
                <a:spcPct val="0"/>
              </a:spcBef>
              <a:buClrTx/>
              <a:buSzTx/>
              <a:buFontTx/>
              <a:buChar char="-"/>
            </a:pPr>
            <a:r>
              <a:rPr lang="en-US" altLang="en-US" sz="2400" dirty="0" err="1"/>
              <a:t>Mutación</a:t>
            </a:r>
            <a:r>
              <a:rPr lang="en-US" altLang="en-US" sz="2400" dirty="0"/>
              <a:t> </a:t>
            </a:r>
            <a:r>
              <a:rPr lang="en-US" altLang="en-US" sz="2400" dirty="0" err="1"/>
              <a:t>en</a:t>
            </a:r>
            <a:r>
              <a:rPr lang="en-US" altLang="en-US" sz="2400" dirty="0"/>
              <a:t> </a:t>
            </a:r>
            <a:r>
              <a:rPr lang="en-US" altLang="en-US" sz="2400" i="1" dirty="0" err="1"/>
              <a:t>Drosphila</a:t>
            </a:r>
            <a:r>
              <a:rPr lang="en-US" altLang="en-US" sz="2400" dirty="0"/>
              <a:t>:</a:t>
            </a:r>
          </a:p>
          <a:p>
            <a:pPr eaLnBrk="1" hangingPunct="1">
              <a:spcBef>
                <a:spcPct val="0"/>
              </a:spcBef>
              <a:buClrTx/>
              <a:buSzTx/>
              <a:buFontTx/>
              <a:buChar char="-"/>
            </a:pPr>
            <a:r>
              <a:rPr lang="en-US" altLang="en-US" sz="2400" dirty="0"/>
              <a:t>No alas, no </a:t>
            </a:r>
            <a:r>
              <a:rPr lang="en-US" altLang="en-US" sz="2400" dirty="0" err="1"/>
              <a:t>polaridad</a:t>
            </a:r>
            <a:r>
              <a:rPr lang="en-US" altLang="en-US" sz="2400" dirty="0"/>
              <a:t> de </a:t>
            </a:r>
            <a:r>
              <a:rPr lang="en-US" altLang="en-US" sz="2400" dirty="0" err="1"/>
              <a:t>segmentos</a:t>
            </a:r>
            <a:endParaRPr lang="en-US" altLang="en-US" sz="2400" i="1" dirty="0"/>
          </a:p>
          <a:p>
            <a:pPr eaLnBrk="1" hangingPunct="1">
              <a:spcBef>
                <a:spcPct val="0"/>
              </a:spcBef>
              <a:buClrTx/>
              <a:buSzTx/>
              <a:buFontTx/>
              <a:buChar char="-"/>
            </a:pPr>
            <a:r>
              <a:rPr lang="en-US" altLang="en-US" sz="2400" dirty="0" err="1"/>
              <a:t>Vertebrados</a:t>
            </a:r>
            <a:r>
              <a:rPr lang="en-US" altLang="en-US" sz="2400" dirty="0"/>
              <a:t>:  </a:t>
            </a:r>
            <a:r>
              <a:rPr lang="en-US" altLang="en-US" sz="2400" dirty="0" err="1"/>
              <a:t>polaridad</a:t>
            </a:r>
            <a:r>
              <a:rPr lang="en-US" altLang="en-US" sz="2400" dirty="0"/>
              <a:t>, </a:t>
            </a:r>
            <a:r>
              <a:rPr lang="en-US" altLang="en-US" sz="2400" dirty="0" err="1"/>
              <a:t>proliferación</a:t>
            </a:r>
            <a:r>
              <a:rPr lang="en-US" altLang="en-US" sz="2400" dirty="0"/>
              <a:t> </a:t>
            </a:r>
            <a:r>
              <a:rPr lang="en-US" altLang="en-US" sz="2400" dirty="0" err="1"/>
              <a:t>células</a:t>
            </a:r>
            <a:r>
              <a:rPr lang="en-US" altLang="en-US" sz="2400" dirty="0"/>
              <a:t> </a:t>
            </a:r>
            <a:r>
              <a:rPr lang="en-US" altLang="en-US" sz="2400" dirty="0" err="1"/>
              <a:t>madres</a:t>
            </a:r>
            <a:r>
              <a:rPr lang="en-US" altLang="en-US" sz="2400" dirty="0"/>
              <a:t> </a:t>
            </a:r>
            <a:r>
              <a:rPr lang="en-US" altLang="en-US" sz="2400" dirty="0" err="1"/>
              <a:t>extremidades</a:t>
            </a:r>
            <a:r>
              <a:rPr lang="en-US" altLang="en-US" sz="2400" dirty="0"/>
              <a:t>, y </a:t>
            </a:r>
            <a:r>
              <a:rPr lang="en-US" altLang="en-US" sz="2400" dirty="0" err="1"/>
              <a:t>desarrollo</a:t>
            </a:r>
            <a:r>
              <a:rPr lang="en-US" altLang="en-US" sz="2400" dirty="0"/>
              <a:t> urogenital</a:t>
            </a:r>
          </a:p>
          <a:p>
            <a:pPr eaLnBrk="1" hangingPunct="1">
              <a:spcBef>
                <a:spcPct val="0"/>
              </a:spcBef>
              <a:buClrTx/>
              <a:buSzTx/>
              <a:buFontTx/>
              <a:buChar char="-"/>
            </a:pPr>
            <a:endParaRPr lang="en-US" altLang="en-US" sz="2400" dirty="0"/>
          </a:p>
          <a:p>
            <a:pPr eaLnBrk="1" hangingPunct="1">
              <a:spcBef>
                <a:spcPct val="0"/>
              </a:spcBef>
              <a:buClrTx/>
              <a:buSzTx/>
              <a:buFontTx/>
              <a:buChar char="-"/>
            </a:pPr>
            <a:r>
              <a:rPr lang="en-US" altLang="en-US" sz="2400" dirty="0" err="1"/>
              <a:t>Hibridización</a:t>
            </a:r>
            <a:r>
              <a:rPr lang="en-US" altLang="en-US" sz="2400" dirty="0"/>
              <a:t> in situ – </a:t>
            </a:r>
            <a:r>
              <a:rPr lang="en-US" altLang="en-US" sz="2400" dirty="0" err="1"/>
              <a:t>muestra</a:t>
            </a:r>
            <a:r>
              <a:rPr lang="en-US" altLang="en-US" sz="2400" dirty="0"/>
              <a:t> </a:t>
            </a:r>
            <a:r>
              <a:rPr lang="en-US" altLang="en-US" sz="2400" dirty="0" err="1"/>
              <a:t>su</a:t>
            </a:r>
            <a:r>
              <a:rPr lang="en-US" altLang="en-US" sz="2400" dirty="0"/>
              <a:t> </a:t>
            </a:r>
            <a:r>
              <a:rPr lang="en-US" altLang="en-US" sz="2400" dirty="0" err="1"/>
              <a:t>expresión</a:t>
            </a:r>
            <a:r>
              <a:rPr lang="en-US" altLang="en-US" sz="2400" dirty="0"/>
              <a:t> </a:t>
            </a:r>
            <a:r>
              <a:rPr lang="en-US" altLang="en-US" sz="2400" dirty="0" err="1"/>
              <a:t>en</a:t>
            </a:r>
            <a:r>
              <a:rPr lang="en-US" altLang="en-US" sz="2400" dirty="0"/>
              <a:t> la </a:t>
            </a:r>
            <a:r>
              <a:rPr lang="en-US" altLang="en-US" sz="2400" dirty="0" err="1"/>
              <a:t>mesenquima</a:t>
            </a:r>
            <a:r>
              <a:rPr lang="en-US" altLang="en-US" sz="2400" dirty="0"/>
              <a:t> urogenital</a:t>
            </a:r>
          </a:p>
          <a:p>
            <a:pPr eaLnBrk="1" hangingPunct="1">
              <a:spcBef>
                <a:spcPct val="0"/>
              </a:spcBef>
              <a:buClrTx/>
              <a:buSzTx/>
              <a:buFontTx/>
              <a:buChar char="-"/>
            </a:pPr>
            <a:r>
              <a:rPr lang="en-US" altLang="en-US" sz="2400" dirty="0" err="1"/>
              <a:t>Ratón</a:t>
            </a:r>
            <a:r>
              <a:rPr lang="en-US" altLang="en-US" sz="2400" dirty="0"/>
              <a:t> hembra </a:t>
            </a:r>
            <a:r>
              <a:rPr lang="en-US" altLang="en-US" sz="2400" dirty="0" err="1"/>
              <a:t>Wnt</a:t>
            </a:r>
            <a:r>
              <a:rPr lang="en-US" altLang="en-US" sz="2400" dirty="0"/>
              <a:t> +: = normal</a:t>
            </a:r>
          </a:p>
          <a:p>
            <a:pPr eaLnBrk="1" hangingPunct="1">
              <a:spcBef>
                <a:spcPct val="0"/>
              </a:spcBef>
              <a:buClrTx/>
              <a:buSzTx/>
              <a:buFontTx/>
              <a:buChar char="-"/>
            </a:pPr>
            <a:r>
              <a:rPr lang="en-US" altLang="en-US" sz="2400" dirty="0"/>
              <a:t>Raton hembra </a:t>
            </a:r>
            <a:r>
              <a:rPr lang="en-US" altLang="en-US" sz="2400" dirty="0" err="1"/>
              <a:t>Wnt</a:t>
            </a:r>
            <a:r>
              <a:rPr lang="en-US" altLang="en-US" sz="2400" dirty="0"/>
              <a:t> KO,: =</a:t>
            </a:r>
            <a:r>
              <a:rPr lang="en-US" altLang="en-US" sz="2400" dirty="0" err="1"/>
              <a:t>atrofia</a:t>
            </a:r>
            <a:r>
              <a:rPr lang="en-US" altLang="en-US" sz="2400" dirty="0"/>
              <a:t> </a:t>
            </a:r>
            <a:r>
              <a:rPr lang="en-US" altLang="en-US" sz="2400" dirty="0" err="1"/>
              <a:t>desarrollo</a:t>
            </a:r>
            <a:r>
              <a:rPr lang="en-US" altLang="en-US" sz="2400" dirty="0"/>
              <a:t>, </a:t>
            </a:r>
            <a:r>
              <a:rPr lang="en-US" altLang="en-US" sz="2400" dirty="0" err="1"/>
              <a:t>sintesis</a:t>
            </a:r>
            <a:r>
              <a:rPr lang="en-US" altLang="en-US" sz="2400" dirty="0"/>
              <a:t> de </a:t>
            </a:r>
            <a:r>
              <a:rPr lang="en-US" altLang="en-US" sz="2400" dirty="0" err="1"/>
              <a:t>Testoterona</a:t>
            </a:r>
            <a:r>
              <a:rPr lang="en-US" altLang="en-US" sz="2400" dirty="0"/>
              <a:t>,  </a:t>
            </a:r>
            <a:r>
              <a:rPr lang="en-US" altLang="en-US" sz="2400" dirty="0" err="1"/>
              <a:t>ductos</a:t>
            </a:r>
            <a:r>
              <a:rPr lang="en-US" altLang="en-US" sz="2400" dirty="0"/>
              <a:t> </a:t>
            </a:r>
            <a:r>
              <a:rPr lang="en-US" altLang="en-US" sz="2400" dirty="0" err="1"/>
              <a:t>masculinos</a:t>
            </a:r>
            <a:r>
              <a:rPr lang="en-US" altLang="en-US" sz="2400" dirty="0"/>
              <a:t> (W/M)</a:t>
            </a:r>
          </a:p>
        </p:txBody>
      </p:sp>
      <p:pic>
        <p:nvPicPr>
          <p:cNvPr id="3" name="Picture 2">
            <a:extLst>
              <a:ext uri="{FF2B5EF4-FFF2-40B4-BE49-F238E27FC236}">
                <a16:creationId xmlns:a16="http://schemas.microsoft.com/office/drawing/2014/main" id="{76ADA703-BC56-F74C-9335-E520BF47C1D0}"/>
              </a:ext>
            </a:extLst>
          </p:cNvPr>
          <p:cNvPicPr>
            <a:picLocks noChangeAspect="1"/>
          </p:cNvPicPr>
          <p:nvPr/>
        </p:nvPicPr>
        <p:blipFill>
          <a:blip r:embed="rId3">
            <a:extLst>
              <a:ext uri="{28A0092B-C50C-407E-A947-70E740481C1C}">
                <a14:useLocalDpi xmlns:a14="http://schemas.microsoft.com/office/drawing/2010/main" val="0"/>
              </a:ext>
            </a:extLst>
          </a:blip>
          <a:srcRect r="27945"/>
          <a:stretch>
            <a:fillRect/>
          </a:stretch>
        </p:blipFill>
        <p:spPr bwMode="auto">
          <a:xfrm>
            <a:off x="7673089" y="1007381"/>
            <a:ext cx="4201418" cy="289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 descr="Screen Shot 2016-03-04 at 7.29.14 AM.png">
            <a:extLst>
              <a:ext uri="{FF2B5EF4-FFF2-40B4-BE49-F238E27FC236}">
                <a16:creationId xmlns:a16="http://schemas.microsoft.com/office/drawing/2014/main" id="{F7BDFCD1-2E8A-7A47-AD5F-3FC1C5D67B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0802" y="711586"/>
            <a:ext cx="4196953" cy="318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descr="Screen Shot 2016-03-04 at 7.29.22 AM.png">
            <a:extLst>
              <a:ext uri="{FF2B5EF4-FFF2-40B4-BE49-F238E27FC236}">
                <a16:creationId xmlns:a16="http://schemas.microsoft.com/office/drawing/2014/main" id="{A62F485D-CB87-AF46-B25B-40B013028F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44050" y="3839766"/>
            <a:ext cx="4196953" cy="301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83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1988"/>
                                        </p:tgtEl>
                                      </p:cBhvr>
                                    </p:animEffect>
                                    <p:set>
                                      <p:cBhvr>
                                        <p:cTn id="12" dur="1" fill="hold">
                                          <p:stCondLst>
                                            <p:cond delay="499"/>
                                          </p:stCondLst>
                                        </p:cTn>
                                        <p:tgtEl>
                                          <p:spTgt spid="419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4">
            <a:extLst>
              <a:ext uri="{FF2B5EF4-FFF2-40B4-BE49-F238E27FC236}">
                <a16:creationId xmlns:a16="http://schemas.microsoft.com/office/drawing/2014/main" id="{0DD7AE2A-FAD5-294F-A4F9-7A64BA5A2708}"/>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t>Factores</a:t>
            </a:r>
            <a:r>
              <a:rPr lang="en-US" altLang="en-US" sz="2953" dirty="0"/>
              <a:t> </a:t>
            </a:r>
            <a:r>
              <a:rPr lang="en-US" altLang="en-US" sz="2953" dirty="0" err="1"/>
              <a:t>Paracrinos</a:t>
            </a:r>
            <a:r>
              <a:rPr lang="en-US" altLang="en-US" sz="2953" dirty="0"/>
              <a:t>  - </a:t>
            </a:r>
            <a:r>
              <a:rPr lang="en-US" altLang="en-US" sz="2953" dirty="0" err="1"/>
              <a:t>Ruta</a:t>
            </a:r>
            <a:r>
              <a:rPr lang="en-US" altLang="en-US" sz="2953" dirty="0"/>
              <a:t> </a:t>
            </a:r>
            <a:r>
              <a:rPr lang="en-US" altLang="en-US" sz="2953" dirty="0" err="1"/>
              <a:t>Wnt</a:t>
            </a:r>
            <a:r>
              <a:rPr lang="en-US" altLang="en-US" sz="2953" dirty="0"/>
              <a:t> </a:t>
            </a:r>
            <a:r>
              <a:rPr lang="en-US" altLang="en-US" sz="2953" dirty="0" err="1"/>
              <a:t>Canónica</a:t>
            </a:r>
            <a:endParaRPr lang="en-US" altLang="en-US" sz="2953" dirty="0"/>
          </a:p>
        </p:txBody>
      </p:sp>
      <p:sp>
        <p:nvSpPr>
          <p:cNvPr id="44034" name="TextBox 5">
            <a:extLst>
              <a:ext uri="{FF2B5EF4-FFF2-40B4-BE49-F238E27FC236}">
                <a16:creationId xmlns:a16="http://schemas.microsoft.com/office/drawing/2014/main" id="{432B20DE-0DA5-6944-A2F1-EA3CB36A6859}"/>
              </a:ext>
            </a:extLst>
          </p:cNvPr>
          <p:cNvSpPr txBox="1">
            <a:spLocks noChangeArrowheads="1"/>
          </p:cNvSpPr>
          <p:nvPr/>
        </p:nvSpPr>
        <p:spPr bwMode="auto">
          <a:xfrm>
            <a:off x="526941" y="857250"/>
            <a:ext cx="6555784" cy="556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None/>
            </a:pPr>
            <a:endParaRPr lang="en-US" altLang="en-US" sz="2400" dirty="0"/>
          </a:p>
          <a:p>
            <a:pPr eaLnBrk="1" hangingPunct="1">
              <a:spcBef>
                <a:spcPct val="0"/>
              </a:spcBef>
              <a:buClrTx/>
              <a:buSzTx/>
              <a:buFontTx/>
              <a:buChar char="-"/>
            </a:pPr>
            <a:r>
              <a:rPr lang="en-US" altLang="en-US" sz="2400" dirty="0" err="1"/>
              <a:t>Wnt</a:t>
            </a:r>
            <a:r>
              <a:rPr lang="en-US" altLang="en-US" sz="2400" dirty="0"/>
              <a:t> </a:t>
            </a:r>
            <a:r>
              <a:rPr lang="en-US" altLang="en-US" sz="2400" dirty="0">
                <a:sym typeface="Wingdings" pitchFamily="2" charset="2"/>
              </a:rPr>
              <a:t> Frizzled/LRP5/6 Disheveled  GSK3                  </a:t>
            </a:r>
            <a:r>
              <a:rPr lang="en-US" altLang="en-US" sz="2400" dirty="0" err="1">
                <a:sym typeface="Wingdings" pitchFamily="2" charset="2"/>
              </a:rPr>
              <a:t>ß-catenina</a:t>
            </a:r>
            <a:r>
              <a:rPr lang="en-US" altLang="en-US" sz="2400" dirty="0">
                <a:sym typeface="Wingdings" pitchFamily="2" charset="2"/>
              </a:rPr>
              <a:t>  </a:t>
            </a:r>
            <a:r>
              <a:rPr lang="en-US" altLang="en-US" sz="2400" dirty="0" err="1">
                <a:sym typeface="Wingdings" pitchFamily="2" charset="2"/>
              </a:rPr>
              <a:t>Transcripción</a:t>
            </a:r>
            <a:endParaRPr lang="en-US" altLang="en-US" sz="2400" dirty="0">
              <a:sym typeface="Wingdings" pitchFamily="2" charset="2"/>
            </a:endParaRPr>
          </a:p>
          <a:p>
            <a:pPr eaLnBrk="1" hangingPunct="1">
              <a:spcBef>
                <a:spcPct val="0"/>
              </a:spcBef>
              <a:buClrTx/>
              <a:buSzTx/>
              <a:buFontTx/>
              <a:buChar char="-"/>
            </a:pP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Si </a:t>
            </a:r>
            <a:r>
              <a:rPr lang="en-US" altLang="en-US" sz="2400" dirty="0" err="1">
                <a:sym typeface="Wingdings" pitchFamily="2" charset="2"/>
              </a:rPr>
              <a:t>Wnt</a:t>
            </a:r>
            <a:r>
              <a:rPr lang="en-US" altLang="en-US" sz="2400" dirty="0">
                <a:sym typeface="Wingdings" pitchFamily="2" charset="2"/>
              </a:rPr>
              <a:t> no </a:t>
            </a:r>
            <a:r>
              <a:rPr lang="en-US" altLang="en-US" sz="2400" dirty="0" err="1">
                <a:sym typeface="Wingdings" pitchFamily="2" charset="2"/>
              </a:rPr>
              <a:t>está</a:t>
            </a:r>
            <a:r>
              <a:rPr lang="en-US" altLang="en-US" sz="2400" dirty="0">
                <a:sym typeface="Wingdings" pitchFamily="2" charset="2"/>
              </a:rPr>
              <a:t>:</a:t>
            </a:r>
          </a:p>
          <a:p>
            <a:pPr lvl="1" eaLnBrk="1" hangingPunct="1">
              <a:spcBef>
                <a:spcPct val="0"/>
              </a:spcBef>
              <a:buClrTx/>
              <a:buSzTx/>
              <a:buFontTx/>
              <a:buChar char="-"/>
            </a:pPr>
            <a:r>
              <a:rPr lang="en-US" altLang="en-US" sz="2400" dirty="0">
                <a:sym typeface="Wingdings" pitchFamily="2" charset="2"/>
              </a:rPr>
              <a:t>GSK3 – </a:t>
            </a:r>
            <a:r>
              <a:rPr lang="en-US" altLang="en-US" sz="2400" dirty="0" err="1">
                <a:sym typeface="Wingdings" pitchFamily="2" charset="2"/>
              </a:rPr>
              <a:t>cinasa</a:t>
            </a:r>
            <a:r>
              <a:rPr lang="en-US" altLang="en-US" sz="2400" dirty="0">
                <a:sym typeface="Wingdings" pitchFamily="2" charset="2"/>
              </a:rPr>
              <a:t> de </a:t>
            </a:r>
            <a:r>
              <a:rPr lang="en-US" altLang="en-US" sz="2400" dirty="0" err="1">
                <a:sym typeface="Wingdings" pitchFamily="2" charset="2"/>
              </a:rPr>
              <a:t>sintesis</a:t>
            </a:r>
            <a:r>
              <a:rPr lang="en-US" altLang="en-US" sz="2400" dirty="0">
                <a:sym typeface="Wingdings" pitchFamily="2" charset="2"/>
              </a:rPr>
              <a:t> de </a:t>
            </a:r>
            <a:r>
              <a:rPr lang="en-US" altLang="en-US" sz="2400" dirty="0" err="1">
                <a:sym typeface="Wingdings" pitchFamily="2" charset="2"/>
              </a:rPr>
              <a:t>glucógeno</a:t>
            </a:r>
            <a:r>
              <a:rPr lang="en-US" altLang="en-US" sz="2400" dirty="0">
                <a:sym typeface="Wingdings" pitchFamily="2" charset="2"/>
              </a:rPr>
              <a:t> </a:t>
            </a:r>
          </a:p>
          <a:p>
            <a:pPr lvl="1" eaLnBrk="1" hangingPunct="1">
              <a:spcBef>
                <a:spcPct val="0"/>
              </a:spcBef>
              <a:buClrTx/>
              <a:buSzTx/>
              <a:buFontTx/>
              <a:buChar char="-"/>
            </a:pPr>
            <a:r>
              <a:rPr lang="en-US" altLang="en-US" sz="2400" dirty="0">
                <a:sym typeface="Wingdings" pitchFamily="2" charset="2"/>
              </a:rPr>
              <a:t>es un </a:t>
            </a:r>
            <a:r>
              <a:rPr lang="en-US" altLang="en-US" sz="2400" dirty="0" err="1">
                <a:sym typeface="Wingdings" pitchFamily="2" charset="2"/>
              </a:rPr>
              <a:t>inhibidor</a:t>
            </a:r>
            <a:r>
              <a:rPr lang="en-US" altLang="en-US" sz="2400" dirty="0">
                <a:sym typeface="Wingdings" pitchFamily="2" charset="2"/>
              </a:rPr>
              <a:t>,  </a:t>
            </a:r>
            <a:r>
              <a:rPr lang="en-US" altLang="en-US" sz="2400" dirty="0" err="1">
                <a:sym typeface="Wingdings" pitchFamily="2" charset="2"/>
              </a:rPr>
              <a:t>fosforila</a:t>
            </a:r>
            <a:r>
              <a:rPr lang="en-US" altLang="en-US" sz="2400" dirty="0">
                <a:sym typeface="Wingdings" pitchFamily="2" charset="2"/>
              </a:rPr>
              <a:t> a </a:t>
            </a:r>
            <a:r>
              <a:rPr lang="en-US" altLang="en-US" sz="2400" dirty="0" err="1">
                <a:sym typeface="Wingdings" pitchFamily="2" charset="2"/>
              </a:rPr>
              <a:t>ß</a:t>
            </a:r>
            <a:r>
              <a:rPr lang="en-US" altLang="en-US" sz="2400" dirty="0">
                <a:sym typeface="Wingdings" pitchFamily="2" charset="2"/>
              </a:rPr>
              <a:t>-cat</a:t>
            </a:r>
          </a:p>
          <a:p>
            <a:pPr lvl="1" eaLnBrk="1" hangingPunct="1">
              <a:spcBef>
                <a:spcPct val="0"/>
              </a:spcBef>
              <a:buClrTx/>
              <a:buSzTx/>
              <a:buFontTx/>
              <a:buChar char="-"/>
            </a:pPr>
            <a:r>
              <a:rPr lang="en-US" altLang="en-US" sz="2400" dirty="0" err="1">
                <a:sym typeface="Wingdings" pitchFamily="2" charset="2"/>
              </a:rPr>
              <a:t>Facilita</a:t>
            </a:r>
            <a:r>
              <a:rPr lang="en-US" altLang="en-US" sz="2400" dirty="0">
                <a:sym typeface="Wingdings" pitchFamily="2" charset="2"/>
              </a:rPr>
              <a:t> </a:t>
            </a:r>
            <a:r>
              <a:rPr lang="en-US" altLang="en-US" sz="2400" dirty="0" err="1">
                <a:sym typeface="Wingdings" pitchFamily="2" charset="2"/>
              </a:rPr>
              <a:t>su</a:t>
            </a:r>
            <a:r>
              <a:rPr lang="en-US" altLang="en-US" sz="2400" dirty="0">
                <a:sym typeface="Wingdings" pitchFamily="2" charset="2"/>
              </a:rPr>
              <a:t> </a:t>
            </a:r>
            <a:r>
              <a:rPr lang="en-US" altLang="en-US" sz="2400" dirty="0" err="1">
                <a:sym typeface="Wingdings" pitchFamily="2" charset="2"/>
              </a:rPr>
              <a:t>degradación</a:t>
            </a:r>
            <a:r>
              <a:rPr lang="en-US" altLang="en-US" sz="2400" dirty="0">
                <a:sym typeface="Wingdings" pitchFamily="2" charset="2"/>
              </a:rPr>
              <a:t>   </a:t>
            </a:r>
            <a:r>
              <a:rPr lang="en-US" altLang="en-US" sz="2400" dirty="0" err="1">
                <a:sym typeface="Wingdings" pitchFamily="2" charset="2"/>
              </a:rPr>
              <a:t>Axin</a:t>
            </a:r>
            <a:r>
              <a:rPr lang="en-US" altLang="en-US" sz="2400" dirty="0">
                <a:sym typeface="Wingdings" pitchFamily="2" charset="2"/>
              </a:rPr>
              <a:t> y APC</a:t>
            </a:r>
          </a:p>
          <a:p>
            <a:pPr lvl="1" eaLnBrk="1" hangingPunct="1">
              <a:spcBef>
                <a:spcPct val="0"/>
              </a:spcBef>
              <a:buClrTx/>
              <a:buSzTx/>
              <a:buFontTx/>
              <a:buChar char="-"/>
            </a:pP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Si </a:t>
            </a:r>
            <a:r>
              <a:rPr lang="en-US" altLang="en-US" sz="2400" dirty="0" err="1">
                <a:sym typeface="Wingdings" pitchFamily="2" charset="2"/>
              </a:rPr>
              <a:t>Wnt</a:t>
            </a:r>
            <a:r>
              <a:rPr lang="en-US" altLang="en-US" sz="2400" dirty="0">
                <a:sym typeface="Wingdings" pitchFamily="2" charset="2"/>
              </a:rPr>
              <a:t> </a:t>
            </a:r>
            <a:r>
              <a:rPr lang="en-US" altLang="en-US" sz="2400" dirty="0" err="1">
                <a:sym typeface="Wingdings" pitchFamily="2" charset="2"/>
              </a:rPr>
              <a:t>está</a:t>
            </a:r>
            <a:r>
              <a:rPr lang="en-US" altLang="en-US" sz="2400" dirty="0">
                <a:sym typeface="Wingdings" pitchFamily="2" charset="2"/>
              </a:rPr>
              <a:t>, se </a:t>
            </a:r>
            <a:r>
              <a:rPr lang="en-US" altLang="en-US" sz="2400" dirty="0" err="1">
                <a:sym typeface="Wingdings" pitchFamily="2" charset="2"/>
              </a:rPr>
              <a:t>inhibe</a:t>
            </a:r>
            <a:r>
              <a:rPr lang="en-US" altLang="en-US" sz="2400" dirty="0">
                <a:sym typeface="Wingdings" pitchFamily="2" charset="2"/>
              </a:rPr>
              <a:t> al </a:t>
            </a:r>
            <a:r>
              <a:rPr lang="en-US" altLang="en-US" sz="2400" dirty="0" err="1">
                <a:sym typeface="Wingdings" pitchFamily="2" charset="2"/>
              </a:rPr>
              <a:t>inhibidor</a:t>
            </a:r>
            <a:r>
              <a:rPr lang="en-US" altLang="en-US" sz="2400" dirty="0">
                <a:sym typeface="Wingdings" pitchFamily="2" charset="2"/>
              </a:rPr>
              <a:t> – GSK y Ax se </a:t>
            </a:r>
            <a:r>
              <a:rPr lang="en-US" altLang="en-US" sz="2400" dirty="0" err="1">
                <a:sym typeface="Wingdings" pitchFamily="2" charset="2"/>
              </a:rPr>
              <a:t>fijan</a:t>
            </a:r>
            <a:r>
              <a:rPr lang="en-US" altLang="en-US" sz="2400" dirty="0">
                <a:sym typeface="Wingdings" pitchFamily="2" charset="2"/>
              </a:rPr>
              <a:t> a la </a:t>
            </a:r>
            <a:r>
              <a:rPr lang="en-US" altLang="en-US" sz="2400" dirty="0" err="1">
                <a:sym typeface="Wingdings" pitchFamily="2" charset="2"/>
              </a:rPr>
              <a:t>membrana</a:t>
            </a:r>
            <a:r>
              <a:rPr lang="en-US" altLang="en-US" sz="2400" dirty="0">
                <a:sym typeface="Wingdings" pitchFamily="2" charset="2"/>
              </a:rPr>
              <a:t> por Dish, no se </a:t>
            </a:r>
            <a:r>
              <a:rPr lang="en-US" altLang="en-US" sz="2400" dirty="0" err="1">
                <a:sym typeface="Wingdings" pitchFamily="2" charset="2"/>
              </a:rPr>
              <a:t>fosforila</a:t>
            </a:r>
            <a:r>
              <a:rPr lang="en-US" altLang="en-US" sz="2400" dirty="0">
                <a:sym typeface="Wingdings" pitchFamily="2" charset="2"/>
              </a:rPr>
              <a:t> </a:t>
            </a:r>
            <a:r>
              <a:rPr lang="en-US" altLang="en-US" sz="2400" dirty="0" err="1">
                <a:sym typeface="Wingdings" pitchFamily="2" charset="2"/>
              </a:rPr>
              <a:t>ß</a:t>
            </a:r>
            <a:r>
              <a:rPr lang="en-US" altLang="en-US" sz="2400" dirty="0">
                <a:sym typeface="Wingdings" pitchFamily="2" charset="2"/>
              </a:rPr>
              <a:t>-cat, se </a:t>
            </a:r>
            <a:r>
              <a:rPr lang="en-US" altLang="en-US" sz="2400" dirty="0" err="1">
                <a:sym typeface="Wingdings" pitchFamily="2" charset="2"/>
              </a:rPr>
              <a:t>acumula</a:t>
            </a:r>
            <a:r>
              <a:rPr lang="en-US" altLang="en-US" sz="2400" dirty="0">
                <a:sym typeface="Wingdings" pitchFamily="2" charset="2"/>
              </a:rPr>
              <a:t>, </a:t>
            </a:r>
            <a:r>
              <a:rPr lang="en-US" altLang="en-US" sz="2400" dirty="0" err="1">
                <a:sym typeface="Wingdings" pitchFamily="2" charset="2"/>
              </a:rPr>
              <a:t>va</a:t>
            </a:r>
            <a:r>
              <a:rPr lang="en-US" altLang="en-US" sz="2400" dirty="0">
                <a:sym typeface="Wingdings" pitchFamily="2" charset="2"/>
              </a:rPr>
              <a:t> al </a:t>
            </a:r>
            <a:r>
              <a:rPr lang="en-US" altLang="en-US" sz="2400" dirty="0" err="1">
                <a:sym typeface="Wingdings" pitchFamily="2" charset="2"/>
              </a:rPr>
              <a:t>núcleo</a:t>
            </a:r>
            <a:r>
              <a:rPr lang="en-US" altLang="en-US" sz="2400" dirty="0">
                <a:sym typeface="Wingdings" pitchFamily="2" charset="2"/>
              </a:rPr>
              <a:t> +  TFs LEF/TCF</a:t>
            </a:r>
          </a:p>
          <a:p>
            <a:pPr eaLnBrk="1" hangingPunct="1">
              <a:spcBef>
                <a:spcPct val="0"/>
              </a:spcBef>
              <a:buClrTx/>
              <a:buSzTx/>
              <a:buFontTx/>
              <a:buChar char="-"/>
            </a:pPr>
            <a:endParaRPr lang="en-US" altLang="en-US" sz="2250" dirty="0">
              <a:sym typeface="Wingdings" pitchFamily="2" charset="2"/>
            </a:endParaRPr>
          </a:p>
          <a:p>
            <a:pPr eaLnBrk="1" hangingPunct="1">
              <a:spcBef>
                <a:spcPct val="0"/>
              </a:spcBef>
              <a:buClrTx/>
              <a:buSzTx/>
              <a:buNone/>
            </a:pPr>
            <a:endParaRPr lang="en-US" altLang="en-US" sz="2250" dirty="0"/>
          </a:p>
          <a:p>
            <a:pPr eaLnBrk="1" hangingPunct="1">
              <a:spcBef>
                <a:spcPct val="0"/>
              </a:spcBef>
              <a:buClrTx/>
              <a:buSzTx/>
              <a:buFontTx/>
              <a:buChar char="-"/>
            </a:pPr>
            <a:endParaRPr lang="en-US" altLang="en-US" sz="2250" dirty="0"/>
          </a:p>
        </p:txBody>
      </p:sp>
      <p:pic>
        <p:nvPicPr>
          <p:cNvPr id="44035" name="Picture 4">
            <a:extLst>
              <a:ext uri="{FF2B5EF4-FFF2-40B4-BE49-F238E27FC236}">
                <a16:creationId xmlns:a16="http://schemas.microsoft.com/office/drawing/2014/main" id="{5D874DCA-0613-E746-88C5-FAFFBD16AC89}"/>
              </a:ext>
            </a:extLst>
          </p:cNvPr>
          <p:cNvPicPr>
            <a:picLocks noChangeAspect="1"/>
          </p:cNvPicPr>
          <p:nvPr/>
        </p:nvPicPr>
        <p:blipFill>
          <a:blip r:embed="rId3">
            <a:extLst>
              <a:ext uri="{28A0092B-C50C-407E-A947-70E740481C1C}">
                <a14:useLocalDpi xmlns:a14="http://schemas.microsoft.com/office/drawing/2010/main" val="0"/>
              </a:ext>
            </a:extLst>
          </a:blip>
          <a:srcRect r="60161"/>
          <a:stretch>
            <a:fillRect/>
          </a:stretch>
        </p:blipFill>
        <p:spPr bwMode="auto">
          <a:xfrm>
            <a:off x="7385804" y="965736"/>
            <a:ext cx="4108772" cy="577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6-03-04 at 7.37.41 AM.png">
            <a:extLst>
              <a:ext uri="{FF2B5EF4-FFF2-40B4-BE49-F238E27FC236}">
                <a16:creationId xmlns:a16="http://schemas.microsoft.com/office/drawing/2014/main" id="{6BB04453-1C55-1C4E-975A-09ABB5B3C2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1901" y="954427"/>
            <a:ext cx="2320603" cy="578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91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3.7037E-7 L -0.25222 0.00417 " pathEditMode="relative" rAng="0" ptsTypes="AA">
                                      <p:cBhvr>
                                        <p:cTn id="6" dur="2000" fill="hold"/>
                                        <p:tgtEl>
                                          <p:spTgt spid="2"/>
                                        </p:tgtEl>
                                        <p:attrNameLst>
                                          <p:attrName>ppt_x</p:attrName>
                                          <p:attrName>ppt_y</p:attrName>
                                        </p:attrNameLst>
                                      </p:cBhvr>
                                      <p:rCtr x="-12617"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Screen Shot 2016-03-04 at 7.43.57 AM.png">
            <a:extLst>
              <a:ext uri="{FF2B5EF4-FFF2-40B4-BE49-F238E27FC236}">
                <a16:creationId xmlns:a16="http://schemas.microsoft.com/office/drawing/2014/main" id="{91C19C79-0BBD-EE44-80C7-6B6E3E5187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2137" y="964407"/>
            <a:ext cx="2893219" cy="56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A97330A-5B70-8A46-BCBC-4AB8244CB439}"/>
              </a:ext>
            </a:extLst>
          </p:cNvPr>
          <p:cNvSpPr txBox="1"/>
          <p:nvPr/>
        </p:nvSpPr>
        <p:spPr>
          <a:xfrm>
            <a:off x="7617918" y="1500187"/>
            <a:ext cx="321469" cy="643959"/>
          </a:xfrm>
          <a:prstGeom prst="rect">
            <a:avLst/>
          </a:prstGeom>
          <a:solidFill>
            <a:schemeClr val="bg2">
              <a:lumMod val="75000"/>
            </a:schemeClr>
          </a:solidFill>
        </p:spPr>
        <p:txBody>
          <a:bodyPr>
            <a:spAutoFit/>
          </a:bodyPr>
          <a:lstStyle/>
          <a:p>
            <a:pPr algn="ctr" eaLnBrk="1" hangingPunct="1">
              <a:defRPr/>
            </a:pPr>
            <a:endParaRPr lang="en-US" sz="1266" dirty="0">
              <a:latin typeface="Gill Sans" charset="0"/>
              <a:ea typeface="ヒラギノ角ゴ ProN W3" charset="0"/>
              <a:sym typeface="Gill Sans" charset="0"/>
            </a:endParaRPr>
          </a:p>
          <a:p>
            <a:pPr algn="ctr" eaLnBrk="1" hangingPunct="1">
              <a:defRPr/>
            </a:pPr>
            <a:r>
              <a:rPr lang="en-US" sz="773" dirty="0">
                <a:latin typeface="Gill Sans" charset="0"/>
                <a:ea typeface="ヒラギノ角ゴ ProN W3" charset="0"/>
                <a:sym typeface="Gill Sans" charset="0"/>
              </a:rPr>
              <a:t>LPR5/6</a:t>
            </a:r>
          </a:p>
        </p:txBody>
      </p:sp>
      <p:sp>
        <p:nvSpPr>
          <p:cNvPr id="46083" name="TextBox 4">
            <a:extLst>
              <a:ext uri="{FF2B5EF4-FFF2-40B4-BE49-F238E27FC236}">
                <a16:creationId xmlns:a16="http://schemas.microsoft.com/office/drawing/2014/main" id="{4170B778-7882-D84C-9924-36FE6548DCED}"/>
              </a:ext>
            </a:extLst>
          </p:cNvPr>
          <p:cNvSpPr txBox="1">
            <a:spLocks noChangeArrowheads="1"/>
          </p:cNvSpPr>
          <p:nvPr/>
        </p:nvSpPr>
        <p:spPr bwMode="auto">
          <a:xfrm>
            <a:off x="2667000" y="160735"/>
            <a:ext cx="7340203"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t>Factores</a:t>
            </a:r>
            <a:r>
              <a:rPr lang="en-US" altLang="en-US" sz="2953" dirty="0"/>
              <a:t> </a:t>
            </a:r>
            <a:r>
              <a:rPr lang="en-US" altLang="en-US" sz="2953" dirty="0" err="1"/>
              <a:t>Paracrinos</a:t>
            </a:r>
            <a:r>
              <a:rPr lang="en-US" altLang="en-US" sz="2953" dirty="0"/>
              <a:t>  - </a:t>
            </a:r>
            <a:r>
              <a:rPr lang="en-US" altLang="en-US" sz="2953" dirty="0" err="1"/>
              <a:t>Ruta</a:t>
            </a:r>
            <a:r>
              <a:rPr lang="en-US" altLang="en-US" sz="2953" dirty="0"/>
              <a:t> </a:t>
            </a:r>
            <a:r>
              <a:rPr lang="en-US" altLang="en-US" sz="2953" dirty="0" err="1"/>
              <a:t>Wnt</a:t>
            </a:r>
            <a:r>
              <a:rPr lang="en-US" altLang="en-US" sz="2953" dirty="0"/>
              <a:t> No-</a:t>
            </a:r>
            <a:r>
              <a:rPr lang="en-US" altLang="en-US" sz="2953" dirty="0" err="1"/>
              <a:t>Canónica</a:t>
            </a:r>
            <a:endParaRPr lang="en-US" altLang="en-US" sz="2953" dirty="0"/>
          </a:p>
        </p:txBody>
      </p:sp>
      <p:sp>
        <p:nvSpPr>
          <p:cNvPr id="46084" name="TextBox 5">
            <a:extLst>
              <a:ext uri="{FF2B5EF4-FFF2-40B4-BE49-F238E27FC236}">
                <a16:creationId xmlns:a16="http://schemas.microsoft.com/office/drawing/2014/main" id="{F02E728D-79DB-F046-B820-FA288C72A003}"/>
              </a:ext>
            </a:extLst>
          </p:cNvPr>
          <p:cNvSpPr txBox="1">
            <a:spLocks noChangeArrowheads="1"/>
          </p:cNvSpPr>
          <p:nvPr/>
        </p:nvSpPr>
        <p:spPr bwMode="auto">
          <a:xfrm>
            <a:off x="542441" y="1013565"/>
            <a:ext cx="654833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a:sym typeface="Wingdings" pitchFamily="2" charset="2"/>
              </a:rPr>
              <a:t>Si </a:t>
            </a:r>
            <a:r>
              <a:rPr lang="en-US" altLang="en-US" sz="2400" dirty="0" err="1">
                <a:sym typeface="Wingdings" pitchFamily="2" charset="2"/>
              </a:rPr>
              <a:t>Wnt</a:t>
            </a:r>
            <a:r>
              <a:rPr lang="en-US" altLang="en-US" sz="2400" dirty="0">
                <a:sym typeface="Wingdings" pitchFamily="2" charset="2"/>
              </a:rPr>
              <a:t> </a:t>
            </a:r>
            <a:r>
              <a:rPr lang="en-US" altLang="en-US" sz="2400" dirty="0" err="1">
                <a:sym typeface="Wingdings" pitchFamily="2" charset="2"/>
              </a:rPr>
              <a:t>está</a:t>
            </a:r>
            <a:r>
              <a:rPr lang="en-US" altLang="en-US" sz="2400" dirty="0">
                <a:sym typeface="Wingdings" pitchFamily="2" charset="2"/>
              </a:rPr>
              <a:t>, GSK y Ax se </a:t>
            </a:r>
            <a:r>
              <a:rPr lang="en-US" altLang="en-US" sz="2400" dirty="0" err="1">
                <a:sym typeface="Wingdings" pitchFamily="2" charset="2"/>
              </a:rPr>
              <a:t>fijan</a:t>
            </a:r>
            <a:r>
              <a:rPr lang="en-US" altLang="en-US" sz="2400" dirty="0">
                <a:sym typeface="Wingdings" pitchFamily="2" charset="2"/>
              </a:rPr>
              <a:t> a la </a:t>
            </a:r>
            <a:r>
              <a:rPr lang="en-US" altLang="en-US" sz="2400" dirty="0" err="1">
                <a:sym typeface="Wingdings" pitchFamily="2" charset="2"/>
              </a:rPr>
              <a:t>membrana</a:t>
            </a:r>
            <a:r>
              <a:rPr lang="en-US" altLang="en-US" sz="2400" dirty="0">
                <a:sym typeface="Wingdings" pitchFamily="2" charset="2"/>
              </a:rPr>
              <a:t> por Dish, no se </a:t>
            </a:r>
            <a:r>
              <a:rPr lang="en-US" altLang="en-US" sz="2400" dirty="0" err="1">
                <a:sym typeface="Wingdings" pitchFamily="2" charset="2"/>
              </a:rPr>
              <a:t>fosforila</a:t>
            </a:r>
            <a:r>
              <a:rPr lang="en-US" altLang="en-US" sz="2400" dirty="0">
                <a:sym typeface="Wingdings" pitchFamily="2" charset="2"/>
              </a:rPr>
              <a:t> </a:t>
            </a:r>
            <a:r>
              <a:rPr lang="en-US" altLang="en-US" sz="2400" dirty="0" err="1">
                <a:sym typeface="Wingdings" pitchFamily="2" charset="2"/>
              </a:rPr>
              <a:t>ß-catenina</a:t>
            </a:r>
            <a:r>
              <a:rPr lang="en-US" altLang="en-US" sz="2400" dirty="0">
                <a:sym typeface="Wingdings" pitchFamily="2" charset="2"/>
              </a:rPr>
              <a:t>, se </a:t>
            </a:r>
            <a:r>
              <a:rPr lang="en-US" altLang="en-US" sz="2400" dirty="0" err="1">
                <a:sym typeface="Wingdings" pitchFamily="2" charset="2"/>
              </a:rPr>
              <a:t>acumula</a:t>
            </a:r>
            <a:r>
              <a:rPr lang="en-US" altLang="en-US" sz="2400" dirty="0">
                <a:sym typeface="Wingdings" pitchFamily="2" charset="2"/>
              </a:rPr>
              <a:t>, </a:t>
            </a:r>
            <a:r>
              <a:rPr lang="en-US" altLang="en-US" sz="2400" dirty="0" err="1">
                <a:sym typeface="Wingdings" pitchFamily="2" charset="2"/>
              </a:rPr>
              <a:t>va</a:t>
            </a:r>
            <a:r>
              <a:rPr lang="en-US" altLang="en-US" sz="2400" dirty="0">
                <a:sym typeface="Wingdings" pitchFamily="2" charset="2"/>
              </a:rPr>
              <a:t> al </a:t>
            </a:r>
            <a:r>
              <a:rPr lang="en-US" altLang="en-US" sz="2400" dirty="0" err="1">
                <a:sym typeface="Wingdings" pitchFamily="2" charset="2"/>
              </a:rPr>
              <a:t>núcleo</a:t>
            </a:r>
            <a:r>
              <a:rPr lang="en-US" altLang="en-US" sz="2400" dirty="0">
                <a:sym typeface="Wingdings" pitchFamily="2" charset="2"/>
              </a:rPr>
              <a:t> +  TFs LEF/TCF</a:t>
            </a:r>
          </a:p>
          <a:p>
            <a:pPr eaLnBrk="1" hangingPunct="1">
              <a:spcBef>
                <a:spcPct val="0"/>
              </a:spcBef>
              <a:buClrTx/>
              <a:buSzTx/>
              <a:buFontTx/>
              <a:buChar char="-"/>
            </a:pPr>
            <a:endParaRPr lang="en-US" altLang="en-US" sz="2400" dirty="0"/>
          </a:p>
          <a:p>
            <a:pPr eaLnBrk="1" hangingPunct="1">
              <a:spcBef>
                <a:spcPct val="0"/>
              </a:spcBef>
              <a:buClrTx/>
              <a:buSzTx/>
              <a:buFontTx/>
              <a:buChar char="-"/>
            </a:pPr>
            <a:r>
              <a:rPr lang="en-US" altLang="en-US" sz="2400" dirty="0"/>
              <a:t>No </a:t>
            </a:r>
            <a:r>
              <a:rPr lang="en-US" altLang="en-US" sz="2400" dirty="0" err="1"/>
              <a:t>canónicos</a:t>
            </a:r>
            <a:r>
              <a:rPr lang="en-US" altLang="en-US" sz="2400" dirty="0"/>
              <a:t>: [Ca2+], </a:t>
            </a:r>
            <a:r>
              <a:rPr lang="en-US" altLang="en-US" sz="2400" dirty="0" err="1"/>
              <a:t>MicroT</a:t>
            </a:r>
            <a:endParaRPr lang="en-US" altLang="en-US" sz="2400" dirty="0"/>
          </a:p>
          <a:p>
            <a:pPr eaLnBrk="1" hangingPunct="1">
              <a:spcBef>
                <a:spcPct val="0"/>
              </a:spcBef>
              <a:buClrTx/>
              <a:buSzTx/>
              <a:buFontTx/>
              <a:buChar char="-"/>
            </a:pPr>
            <a:endParaRPr lang="en-US" altLang="en-US" sz="2400" dirty="0"/>
          </a:p>
          <a:p>
            <a:pPr eaLnBrk="1" hangingPunct="1">
              <a:spcBef>
                <a:spcPct val="0"/>
              </a:spcBef>
              <a:buClrTx/>
              <a:buSzTx/>
              <a:buFontTx/>
              <a:buChar char="-"/>
            </a:pPr>
            <a:r>
              <a:rPr lang="en-US" altLang="en-US" sz="2400" dirty="0" err="1"/>
              <a:t>Ruta</a:t>
            </a:r>
            <a:r>
              <a:rPr lang="en-US" altLang="en-US" sz="2400" dirty="0"/>
              <a:t> Planar Cell Polarity (PCP)</a:t>
            </a:r>
          </a:p>
          <a:p>
            <a:pPr eaLnBrk="1" hangingPunct="1">
              <a:spcBef>
                <a:spcPct val="0"/>
              </a:spcBef>
              <a:buClrTx/>
              <a:buSzTx/>
              <a:buFontTx/>
              <a:buChar char="-"/>
            </a:pPr>
            <a:r>
              <a:rPr lang="en-US" altLang="en-US" sz="2400" dirty="0"/>
              <a:t>Wnt5a y1 </a:t>
            </a:r>
            <a:r>
              <a:rPr lang="en-US" altLang="en-US" sz="2400" dirty="0">
                <a:sym typeface="Wingdings" pitchFamily="2" charset="2"/>
              </a:rPr>
              <a:t> Frizzled/ROR Disheveled-P  Rho </a:t>
            </a:r>
            <a:r>
              <a:rPr lang="en-US" altLang="en-US" sz="2400" dirty="0" err="1">
                <a:sym typeface="Wingdings" pitchFamily="2" charset="2"/>
              </a:rPr>
              <a:t>Gtpasa</a:t>
            </a:r>
            <a:r>
              <a:rPr lang="en-US" altLang="en-US" sz="2400" dirty="0">
                <a:sym typeface="Wingdings" pitchFamily="2" charset="2"/>
              </a:rPr>
              <a:t> </a:t>
            </a:r>
            <a:r>
              <a:rPr lang="en-US" altLang="en-US" sz="2400" dirty="0" err="1">
                <a:sym typeface="Wingdings" pitchFamily="2" charset="2"/>
              </a:rPr>
              <a:t>Cambios</a:t>
            </a:r>
            <a:r>
              <a:rPr lang="en-US" altLang="en-US" sz="2400" dirty="0">
                <a:sym typeface="Wingdings" pitchFamily="2" charset="2"/>
              </a:rPr>
              <a:t> </a:t>
            </a:r>
            <a:r>
              <a:rPr lang="en-US" altLang="en-US" sz="2400" dirty="0" err="1">
                <a:sym typeface="Wingdings" pitchFamily="2" charset="2"/>
              </a:rPr>
              <a:t>citoesqueletales</a:t>
            </a:r>
            <a:r>
              <a:rPr lang="en-US" altLang="en-US" sz="2400" dirty="0">
                <a:sym typeface="Wingdings" pitchFamily="2" charset="2"/>
              </a:rPr>
              <a:t>,</a:t>
            </a:r>
          </a:p>
          <a:p>
            <a:pPr eaLnBrk="1" hangingPunct="1">
              <a:spcBef>
                <a:spcPct val="0"/>
              </a:spcBef>
              <a:buClrTx/>
              <a:buSzTx/>
              <a:buFontTx/>
              <a:buChar char="-"/>
            </a:pPr>
            <a:r>
              <a:rPr lang="en-US" altLang="en-US" sz="2400" dirty="0">
                <a:sym typeface="Wingdings" pitchFamily="2" charset="2"/>
              </a:rPr>
              <a:t>Monolayer;  </a:t>
            </a:r>
            <a:r>
              <a:rPr lang="en-US" altLang="en-US" sz="2400" dirty="0" err="1">
                <a:sym typeface="Wingdings" pitchFamily="2" charset="2"/>
              </a:rPr>
              <a:t>plano</a:t>
            </a:r>
            <a:r>
              <a:rPr lang="en-US" altLang="en-US" sz="2400" dirty="0">
                <a:sym typeface="Wingdings" pitchFamily="2" charset="2"/>
              </a:rPr>
              <a:t> de </a:t>
            </a:r>
            <a:r>
              <a:rPr lang="en-US" altLang="en-US" sz="2400" dirty="0" err="1">
                <a:sym typeface="Wingdings" pitchFamily="2" charset="2"/>
              </a:rPr>
              <a:t>Mit</a:t>
            </a:r>
            <a:endParaRPr lang="en-US" altLang="en-US" sz="2400" dirty="0">
              <a:sym typeface="Wingdings" pitchFamily="2" charset="2"/>
            </a:endParaRPr>
          </a:p>
          <a:p>
            <a:pPr eaLnBrk="1" hangingPunct="1">
              <a:spcBef>
                <a:spcPct val="0"/>
              </a:spcBef>
              <a:buClrTx/>
              <a:buSzTx/>
              <a:buFontTx/>
              <a:buChar char="-"/>
            </a:pPr>
            <a:endParaRPr lang="en-US" altLang="en-US" sz="2400" dirty="0">
              <a:sym typeface="Wingdings" pitchFamily="2" charset="2"/>
            </a:endParaRPr>
          </a:p>
          <a:p>
            <a:pPr eaLnBrk="1" hangingPunct="1">
              <a:spcBef>
                <a:spcPct val="0"/>
              </a:spcBef>
              <a:buClrTx/>
              <a:buSzTx/>
              <a:buFontTx/>
              <a:buChar char="-"/>
            </a:pPr>
            <a:r>
              <a:rPr lang="en-US" altLang="en-US" sz="2400" dirty="0" err="1">
                <a:sym typeface="Wingdings" pitchFamily="2" charset="2"/>
              </a:rPr>
              <a:t>Gástrula</a:t>
            </a:r>
            <a:r>
              <a:rPr lang="en-US" altLang="en-US" sz="2400" dirty="0">
                <a:sym typeface="Wingdings" pitchFamily="2" charset="2"/>
              </a:rPr>
              <a:t> y </a:t>
            </a:r>
            <a:r>
              <a:rPr lang="en-US" altLang="en-US" sz="2400" dirty="0" err="1">
                <a:sym typeface="Wingdings" pitchFamily="2" charset="2"/>
              </a:rPr>
              <a:t>Néurula</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Ca+2/PLC</a:t>
            </a:r>
          </a:p>
          <a:p>
            <a:pPr eaLnBrk="1" hangingPunct="1">
              <a:spcBef>
                <a:spcPct val="0"/>
              </a:spcBef>
              <a:buClrTx/>
              <a:buSzTx/>
              <a:buFontTx/>
              <a:buNone/>
            </a:pPr>
            <a:r>
              <a:rPr lang="en-US" altLang="en-US" sz="2400" dirty="0">
                <a:sym typeface="Wingdings" pitchFamily="2" charset="2"/>
              </a:rPr>
              <a:t>- </a:t>
            </a:r>
            <a:r>
              <a:rPr lang="en-US" altLang="en-US" sz="2400" dirty="0" err="1">
                <a:sym typeface="Wingdings" pitchFamily="2" charset="2"/>
              </a:rPr>
              <a:t>Wnt</a:t>
            </a:r>
            <a:r>
              <a:rPr lang="en-US" altLang="en-US" sz="2400" dirty="0">
                <a:sym typeface="Wingdings" pitchFamily="2" charset="2"/>
              </a:rPr>
              <a:t>  </a:t>
            </a:r>
            <a:r>
              <a:rPr lang="en-US" altLang="en-US" sz="2400" dirty="0" err="1">
                <a:sym typeface="Wingdings" pitchFamily="2" charset="2"/>
              </a:rPr>
              <a:t>Ryk</a:t>
            </a:r>
            <a:r>
              <a:rPr lang="en-US" altLang="en-US" sz="2400" dirty="0">
                <a:sym typeface="Wingdings" pitchFamily="2" charset="2"/>
              </a:rPr>
              <a:t> Receptor PLC Ca+2 (</a:t>
            </a:r>
            <a:r>
              <a:rPr lang="en-US" altLang="en-US" sz="2400" i="1" dirty="0">
                <a:sym typeface="Wingdings" pitchFamily="2" charset="2"/>
              </a:rPr>
              <a:t>Danio</a:t>
            </a:r>
            <a:r>
              <a:rPr lang="en-US" altLang="en-US" sz="2400" dirty="0">
                <a:sym typeface="Wingdings" pitchFamily="2" charset="2"/>
              </a:rPr>
              <a:t>)</a:t>
            </a:r>
          </a:p>
        </p:txBody>
      </p:sp>
      <p:pic>
        <p:nvPicPr>
          <p:cNvPr id="3" name="Picture 2" descr="Screen Shot 2016-03-04 at 7.44.36 AM.png">
            <a:extLst>
              <a:ext uri="{FF2B5EF4-FFF2-40B4-BE49-F238E27FC236}">
                <a16:creationId xmlns:a16="http://schemas.microsoft.com/office/drawing/2014/main" id="{296F4E46-9431-074C-9F44-05B167539E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0773" y="964407"/>
            <a:ext cx="4930303" cy="568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ED8E411-C232-E74B-9461-5F7AFCAB0373}"/>
              </a:ext>
            </a:extLst>
          </p:cNvPr>
          <p:cNvSpPr txBox="1">
            <a:spLocks noChangeArrowheads="1"/>
          </p:cNvSpPr>
          <p:nvPr/>
        </p:nvSpPr>
        <p:spPr bwMode="auto">
          <a:xfrm>
            <a:off x="7145466" y="1393032"/>
            <a:ext cx="321469" cy="903581"/>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a:p>
            <a:pPr algn="ctr" eaLnBrk="1" hangingPunct="1">
              <a:spcBef>
                <a:spcPct val="0"/>
              </a:spcBef>
              <a:buClrTx/>
              <a:buSzTx/>
              <a:buFontTx/>
              <a:buNone/>
            </a:pPr>
            <a:r>
              <a:rPr lang="en-US" altLang="en-US" sz="773">
                <a:solidFill>
                  <a:srgbClr val="FEFEFE"/>
                </a:solidFill>
              </a:rPr>
              <a:t>ROR</a:t>
            </a:r>
          </a:p>
        </p:txBody>
      </p:sp>
      <p:sp>
        <p:nvSpPr>
          <p:cNvPr id="5" name="TextBox 4">
            <a:extLst>
              <a:ext uri="{FF2B5EF4-FFF2-40B4-BE49-F238E27FC236}">
                <a16:creationId xmlns:a16="http://schemas.microsoft.com/office/drawing/2014/main" id="{95E6A0D1-0D27-C145-A867-CE1518B15916}"/>
              </a:ext>
            </a:extLst>
          </p:cNvPr>
          <p:cNvSpPr txBox="1"/>
          <p:nvPr/>
        </p:nvSpPr>
        <p:spPr>
          <a:xfrm>
            <a:off x="9931529" y="2805039"/>
            <a:ext cx="535781" cy="384401"/>
          </a:xfrm>
          <a:prstGeom prst="rect">
            <a:avLst/>
          </a:prstGeom>
          <a:solidFill>
            <a:schemeClr val="bg2">
              <a:lumMod val="75000"/>
            </a:schemeClr>
          </a:solidFill>
        </p:spPr>
        <p:txBody>
          <a:bodyPr>
            <a:spAutoFit/>
          </a:bodyPr>
          <a:lstStyle/>
          <a:p>
            <a:pPr algn="ctr" eaLnBrk="1" hangingPunct="1">
              <a:defRPr/>
            </a:pPr>
            <a:r>
              <a:rPr lang="en-US" sz="1125" dirty="0" err="1">
                <a:solidFill>
                  <a:schemeClr val="bg1"/>
                </a:solidFill>
                <a:latin typeface="Gill Sans" charset="0"/>
                <a:ea typeface="ヒラギノ角ゴ ProN W3" charset="0"/>
                <a:sym typeface="Gill Sans" charset="0"/>
              </a:rPr>
              <a:t>Ryk</a:t>
            </a:r>
            <a:endParaRPr lang="en-US" sz="1125" dirty="0">
              <a:solidFill>
                <a:schemeClr val="bg1"/>
              </a:solidFill>
              <a:latin typeface="Gill Sans" charset="0"/>
              <a:ea typeface="ヒラギノ角ゴ ProN W3" charset="0"/>
              <a:sym typeface="Gill Sans" charset="0"/>
            </a:endParaRPr>
          </a:p>
          <a:p>
            <a:pPr algn="ctr" eaLnBrk="1" hangingPunct="1">
              <a:defRPr/>
            </a:pPr>
            <a:endParaRPr lang="en-US" sz="773" dirty="0">
              <a:solidFill>
                <a:schemeClr val="bg1"/>
              </a:solidFill>
              <a:latin typeface="Gill Sans" charset="0"/>
              <a:ea typeface="ヒラギノ角ゴ ProN W3" charset="0"/>
              <a:sym typeface="Gill Sans" charset="0"/>
            </a:endParaRPr>
          </a:p>
        </p:txBody>
      </p:sp>
    </p:spTree>
    <p:extLst>
      <p:ext uri="{BB962C8B-B14F-4D97-AF65-F5344CB8AC3E}">
        <p14:creationId xmlns:p14="http://schemas.microsoft.com/office/powerpoint/2010/main" val="2320232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4">
            <a:extLst>
              <a:ext uri="{FF2B5EF4-FFF2-40B4-BE49-F238E27FC236}">
                <a16:creationId xmlns:a16="http://schemas.microsoft.com/office/drawing/2014/main" id="{A6AEC291-330B-6343-8E04-D9D842C05908}"/>
              </a:ext>
            </a:extLst>
          </p:cNvPr>
          <p:cNvSpPr txBox="1">
            <a:spLocks noChangeArrowheads="1"/>
          </p:cNvSpPr>
          <p:nvPr/>
        </p:nvSpPr>
        <p:spPr bwMode="auto">
          <a:xfrm>
            <a:off x="2667000" y="160735"/>
            <a:ext cx="7340203"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t>Factores</a:t>
            </a:r>
            <a:r>
              <a:rPr lang="en-US" altLang="en-US" sz="2953" dirty="0"/>
              <a:t> </a:t>
            </a:r>
            <a:r>
              <a:rPr lang="en-US" altLang="en-US" sz="2953" dirty="0" err="1"/>
              <a:t>Paracrinos</a:t>
            </a:r>
            <a:r>
              <a:rPr lang="en-US" altLang="en-US" sz="2953" dirty="0"/>
              <a:t>  - </a:t>
            </a:r>
            <a:r>
              <a:rPr lang="en-US" altLang="en-US" sz="2953" dirty="0" err="1"/>
              <a:t>Superfamilia</a:t>
            </a:r>
            <a:r>
              <a:rPr lang="en-US" altLang="en-US" sz="2953" dirty="0"/>
              <a:t> TGF-</a:t>
            </a:r>
            <a:r>
              <a:rPr lang="en-US" altLang="en-US" sz="2953" dirty="0" err="1"/>
              <a:t>ß</a:t>
            </a:r>
            <a:endParaRPr lang="en-US" altLang="en-US" sz="2953" dirty="0"/>
          </a:p>
        </p:txBody>
      </p:sp>
      <p:sp>
        <p:nvSpPr>
          <p:cNvPr id="48130" name="TextBox 5">
            <a:extLst>
              <a:ext uri="{FF2B5EF4-FFF2-40B4-BE49-F238E27FC236}">
                <a16:creationId xmlns:a16="http://schemas.microsoft.com/office/drawing/2014/main" id="{0003F3B4-7ED9-554C-8184-CC43179E632A}"/>
              </a:ext>
            </a:extLst>
          </p:cNvPr>
          <p:cNvSpPr txBox="1">
            <a:spLocks noChangeArrowheads="1"/>
          </p:cNvSpPr>
          <p:nvPr/>
        </p:nvSpPr>
        <p:spPr bwMode="auto">
          <a:xfrm>
            <a:off x="604435" y="791394"/>
            <a:ext cx="7671922"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None/>
            </a:pPr>
            <a:endParaRPr lang="en-US" altLang="en-US" sz="2250" dirty="0"/>
          </a:p>
          <a:p>
            <a:pPr eaLnBrk="1" hangingPunct="1">
              <a:spcBef>
                <a:spcPct val="0"/>
              </a:spcBef>
              <a:buClrTx/>
              <a:buSzTx/>
              <a:buFontTx/>
              <a:buChar char="-"/>
            </a:pPr>
            <a:r>
              <a:rPr lang="en-US" altLang="en-US" sz="2400" dirty="0" err="1">
                <a:sym typeface="Wingdings" pitchFamily="2" charset="2"/>
              </a:rPr>
              <a:t>Superfamilia</a:t>
            </a:r>
            <a:r>
              <a:rPr lang="en-US" altLang="en-US" sz="2400" dirty="0">
                <a:sym typeface="Wingdings" pitchFamily="2" charset="2"/>
              </a:rPr>
              <a:t> – </a:t>
            </a:r>
            <a:r>
              <a:rPr lang="en-US" altLang="en-US" sz="2400" dirty="0" err="1">
                <a:sym typeface="Wingdings" pitchFamily="2" charset="2"/>
              </a:rPr>
              <a:t>ciertas</a:t>
            </a:r>
            <a:r>
              <a:rPr lang="en-US" altLang="en-US" sz="2400" dirty="0">
                <a:sym typeface="Wingdings" pitchFamily="2" charset="2"/>
              </a:rPr>
              <a:t> </a:t>
            </a:r>
            <a:r>
              <a:rPr lang="en-US" altLang="en-US" sz="2400" dirty="0" err="1">
                <a:sym typeface="Wingdings" pitchFamily="2" charset="2"/>
              </a:rPr>
              <a:t>similaridades</a:t>
            </a:r>
            <a:r>
              <a:rPr lang="en-US" altLang="en-US" sz="2400" dirty="0">
                <a:sym typeface="Wingdings" pitchFamily="2" charset="2"/>
              </a:rPr>
              <a:t> entre </a:t>
            </a:r>
            <a:r>
              <a:rPr lang="en-US" altLang="en-US" sz="2400" dirty="0" err="1">
                <a:sym typeface="Wingdings" pitchFamily="2" charset="2"/>
              </a:rPr>
              <a:t>todos</a:t>
            </a:r>
            <a:r>
              <a:rPr lang="en-US" altLang="en-US" sz="2400" dirty="0">
                <a:sym typeface="Wingdings" pitchFamily="2" charset="2"/>
              </a:rPr>
              <a:t>, Familia, mas </a:t>
            </a:r>
            <a:r>
              <a:rPr lang="en-US" altLang="en-US" sz="2400" dirty="0" err="1">
                <a:sym typeface="Wingdings" pitchFamily="2" charset="2"/>
              </a:rPr>
              <a:t>parecidos</a:t>
            </a:r>
            <a:r>
              <a:rPr lang="en-US" altLang="en-US" sz="2400" dirty="0">
                <a:sym typeface="Wingdings" pitchFamily="2" charset="2"/>
              </a:rPr>
              <a:t> entre </a:t>
            </a:r>
            <a:r>
              <a:rPr lang="en-US" altLang="en-US" sz="2400" dirty="0" err="1">
                <a:sym typeface="Wingdings" pitchFamily="2" charset="2"/>
              </a:rPr>
              <a:t>si</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TGF – </a:t>
            </a:r>
            <a:r>
              <a:rPr lang="en-US" altLang="en-US" sz="2400" b="1" dirty="0">
                <a:sym typeface="Wingdings" pitchFamily="2" charset="2"/>
              </a:rPr>
              <a:t>Transforming</a:t>
            </a:r>
            <a:r>
              <a:rPr lang="en-US" altLang="en-US" sz="2400" dirty="0">
                <a:sym typeface="Wingdings" pitchFamily="2" charset="2"/>
              </a:rPr>
              <a:t> Growth Factors</a:t>
            </a:r>
          </a:p>
          <a:p>
            <a:pPr eaLnBrk="1" hangingPunct="1">
              <a:spcBef>
                <a:spcPct val="0"/>
              </a:spcBef>
              <a:buClrTx/>
              <a:buSzTx/>
              <a:buFontTx/>
              <a:buChar char="-"/>
            </a:pPr>
            <a:r>
              <a:rPr lang="en-US" altLang="en-US" sz="2400" dirty="0">
                <a:sym typeface="Wingdings" pitchFamily="2" charset="2"/>
              </a:rPr>
              <a:t>Son mas de 30 </a:t>
            </a:r>
            <a:r>
              <a:rPr lang="en-US" altLang="en-US" sz="2400" dirty="0" err="1">
                <a:sym typeface="Wingdings" pitchFamily="2" charset="2"/>
              </a:rPr>
              <a:t>factores</a:t>
            </a:r>
            <a:r>
              <a:rPr lang="en-US" altLang="en-US" sz="2400" dirty="0">
                <a:sym typeface="Wingdings" pitchFamily="2" charset="2"/>
              </a:rPr>
              <a:t> </a:t>
            </a:r>
            <a:r>
              <a:rPr lang="en-US" altLang="en-US" sz="2400" dirty="0" err="1">
                <a:sym typeface="Wingdings" pitchFamily="2" charset="2"/>
              </a:rPr>
              <a:t>estructuralmente</a:t>
            </a:r>
            <a:r>
              <a:rPr lang="en-US" altLang="en-US" sz="2400" dirty="0">
                <a:sym typeface="Wingdings" pitchFamily="2" charset="2"/>
              </a:rPr>
              <a:t> </a:t>
            </a:r>
            <a:r>
              <a:rPr lang="en-US" altLang="en-US" sz="2400" dirty="0" err="1">
                <a:sym typeface="Wingdings" pitchFamily="2" charset="2"/>
              </a:rPr>
              <a:t>relacionados</a:t>
            </a:r>
            <a:r>
              <a:rPr lang="en-US" altLang="en-US" sz="2400" dirty="0">
                <a:sym typeface="Wingdings" pitchFamily="2" charset="2"/>
              </a:rPr>
              <a:t> </a:t>
            </a:r>
            <a:r>
              <a:rPr lang="en-US" altLang="en-US" sz="2400" dirty="0" err="1">
                <a:sym typeface="Wingdings" pitchFamily="2" charset="2"/>
              </a:rPr>
              <a:t>parecidos</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Super </a:t>
            </a:r>
            <a:r>
              <a:rPr lang="en-US" altLang="en-US" sz="2400" dirty="0" err="1">
                <a:sym typeface="Wingdings" pitchFamily="2" charset="2"/>
              </a:rPr>
              <a:t>familia</a:t>
            </a:r>
            <a:r>
              <a:rPr lang="en-US" altLang="en-US" sz="2400" dirty="0">
                <a:sym typeface="Wingdings" pitchFamily="2" charset="2"/>
              </a:rPr>
              <a:t> TGF B </a:t>
            </a:r>
            <a:r>
              <a:rPr lang="en-US" altLang="en-US" sz="2400" dirty="0" err="1">
                <a:sym typeface="Wingdings" pitchFamily="2" charset="2"/>
              </a:rPr>
              <a:t>incluye</a:t>
            </a:r>
            <a:r>
              <a:rPr lang="en-US" altLang="en-US" sz="2400" dirty="0">
                <a:sym typeface="Wingdings" pitchFamily="2" charset="2"/>
              </a:rPr>
              <a:t>:</a:t>
            </a:r>
          </a:p>
          <a:p>
            <a:pPr eaLnBrk="1" hangingPunct="1">
              <a:spcBef>
                <a:spcPct val="0"/>
              </a:spcBef>
              <a:buClrTx/>
              <a:buSzTx/>
              <a:buFontTx/>
              <a:buChar char="-"/>
            </a:pPr>
            <a:r>
              <a:rPr lang="en-US" altLang="en-US" sz="2400" dirty="0">
                <a:sym typeface="Wingdings" pitchFamily="2" charset="2"/>
              </a:rPr>
              <a:t>Familia TGF B</a:t>
            </a:r>
          </a:p>
          <a:p>
            <a:pPr eaLnBrk="1" hangingPunct="1">
              <a:spcBef>
                <a:spcPct val="0"/>
              </a:spcBef>
              <a:buClrTx/>
              <a:buSzTx/>
              <a:buFontTx/>
              <a:buChar char="-"/>
            </a:pPr>
            <a:r>
              <a:rPr lang="en-US" altLang="en-US" sz="2400" dirty="0">
                <a:sym typeface="Wingdings" pitchFamily="2" charset="2"/>
              </a:rPr>
              <a:t>Nodal </a:t>
            </a:r>
          </a:p>
          <a:p>
            <a:pPr eaLnBrk="1" hangingPunct="1">
              <a:spcBef>
                <a:spcPct val="0"/>
              </a:spcBef>
              <a:buClrTx/>
              <a:buSzTx/>
              <a:buFontTx/>
              <a:buChar char="-"/>
            </a:pPr>
            <a:r>
              <a:rPr lang="en-US" altLang="en-US" sz="2400" dirty="0" err="1">
                <a:sym typeface="Wingdings" pitchFamily="2" charset="2"/>
              </a:rPr>
              <a:t>Activinas</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BMPs – Bone morphogenetic proteins</a:t>
            </a:r>
          </a:p>
          <a:p>
            <a:pPr eaLnBrk="1" hangingPunct="1">
              <a:spcBef>
                <a:spcPct val="0"/>
              </a:spcBef>
              <a:buClrTx/>
              <a:buSzTx/>
              <a:buFontTx/>
              <a:buChar char="-"/>
            </a:pPr>
            <a:r>
              <a:rPr lang="en-US" altLang="en-US" sz="2400" dirty="0">
                <a:sym typeface="Wingdings" pitchFamily="2" charset="2"/>
              </a:rPr>
              <a:t>Familia VG1</a:t>
            </a:r>
          </a:p>
          <a:p>
            <a:pPr eaLnBrk="1" hangingPunct="1">
              <a:spcBef>
                <a:spcPct val="0"/>
              </a:spcBef>
              <a:buClrTx/>
              <a:buSzTx/>
              <a:buFontTx/>
              <a:buChar char="-"/>
            </a:pPr>
            <a:r>
              <a:rPr lang="en-US" altLang="en-US" sz="2400" dirty="0">
                <a:sym typeface="Wingdings" pitchFamily="2" charset="2"/>
              </a:rPr>
              <a:t>GDNF – Glial derived neurotrophic GF – </a:t>
            </a:r>
            <a:r>
              <a:rPr lang="en-US" altLang="en-US" sz="2400" dirty="0" err="1">
                <a:sym typeface="Wingdings" pitchFamily="2" charset="2"/>
              </a:rPr>
              <a:t>diferenciación</a:t>
            </a:r>
            <a:r>
              <a:rPr lang="en-US" altLang="en-US" sz="2400" dirty="0">
                <a:sym typeface="Wingdings" pitchFamily="2" charset="2"/>
              </a:rPr>
              <a:t> de </a:t>
            </a:r>
            <a:r>
              <a:rPr lang="en-US" altLang="en-US" sz="2400" dirty="0" err="1">
                <a:sym typeface="Wingdings" pitchFamily="2" charset="2"/>
              </a:rPr>
              <a:t>neuronas</a:t>
            </a:r>
            <a:r>
              <a:rPr lang="en-US" altLang="en-US" sz="2400" dirty="0">
                <a:sym typeface="Wingdings" pitchFamily="2" charset="2"/>
              </a:rPr>
              <a:t> renal y </a:t>
            </a:r>
            <a:r>
              <a:rPr lang="en-US" altLang="en-US" sz="2400" dirty="0" err="1">
                <a:sym typeface="Wingdings" pitchFamily="2" charset="2"/>
              </a:rPr>
              <a:t>entéricas</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AMH – </a:t>
            </a:r>
            <a:r>
              <a:rPr lang="en-US" altLang="en-US" sz="2400" dirty="0" err="1">
                <a:sym typeface="Wingdings" pitchFamily="2" charset="2"/>
              </a:rPr>
              <a:t>antimullerian</a:t>
            </a:r>
            <a:r>
              <a:rPr lang="en-US" altLang="en-US" sz="2400" dirty="0">
                <a:sym typeface="Wingdings" pitchFamily="2" charset="2"/>
              </a:rPr>
              <a:t> hormone – </a:t>
            </a:r>
            <a:r>
              <a:rPr lang="en-US" altLang="en-US" sz="2400" dirty="0" err="1">
                <a:sym typeface="Wingdings" pitchFamily="2" charset="2"/>
              </a:rPr>
              <a:t>determinación</a:t>
            </a:r>
            <a:r>
              <a:rPr lang="en-US" altLang="en-US" sz="2400" dirty="0">
                <a:sym typeface="Wingdings" pitchFamily="2" charset="2"/>
              </a:rPr>
              <a:t> el </a:t>
            </a:r>
            <a:r>
              <a:rPr lang="en-US" altLang="en-US" sz="2400" dirty="0" err="1">
                <a:sym typeface="Wingdings" pitchFamily="2" charset="2"/>
              </a:rPr>
              <a:t>sexo</a:t>
            </a:r>
            <a:endParaRPr lang="en-US" altLang="en-US" sz="2400" dirty="0">
              <a:sym typeface="Wingdings" pitchFamily="2" charset="2"/>
            </a:endParaRPr>
          </a:p>
          <a:p>
            <a:pPr eaLnBrk="1" hangingPunct="1">
              <a:spcBef>
                <a:spcPct val="0"/>
              </a:spcBef>
              <a:buClrTx/>
              <a:buSzTx/>
              <a:buFontTx/>
              <a:buChar char="-"/>
            </a:pPr>
            <a:endParaRPr lang="en-US" altLang="en-US" sz="2250" dirty="0">
              <a:sym typeface="Wingdings" pitchFamily="2" charset="2"/>
            </a:endParaRPr>
          </a:p>
        </p:txBody>
      </p:sp>
      <p:pic>
        <p:nvPicPr>
          <p:cNvPr id="48131" name="Picture 1" descr="Screen Shot 2016-03-04 at 8.21.31 AM.png">
            <a:extLst>
              <a:ext uri="{FF2B5EF4-FFF2-40B4-BE49-F238E27FC236}">
                <a16:creationId xmlns:a16="http://schemas.microsoft.com/office/drawing/2014/main" id="{17EC9861-E660-7E4F-9502-95E3AB98CF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6356" y="750094"/>
            <a:ext cx="3481462" cy="60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otched Right Arrow 2">
            <a:extLst>
              <a:ext uri="{FF2B5EF4-FFF2-40B4-BE49-F238E27FC236}">
                <a16:creationId xmlns:a16="http://schemas.microsoft.com/office/drawing/2014/main" id="{035078C6-0222-664E-A30F-8FF81E1665B7}"/>
              </a:ext>
            </a:extLst>
          </p:cNvPr>
          <p:cNvSpPr>
            <a:spLocks noChangeArrowheads="1"/>
          </p:cNvSpPr>
          <p:nvPr/>
        </p:nvSpPr>
        <p:spPr bwMode="auto">
          <a:xfrm>
            <a:off x="9187184" y="5197078"/>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7" name="Notched Right Arrow 6">
            <a:extLst>
              <a:ext uri="{FF2B5EF4-FFF2-40B4-BE49-F238E27FC236}">
                <a16:creationId xmlns:a16="http://schemas.microsoft.com/office/drawing/2014/main" id="{FAE3CF60-A5DC-104D-8FF3-9B1B3278F7BC}"/>
              </a:ext>
            </a:extLst>
          </p:cNvPr>
          <p:cNvSpPr>
            <a:spLocks noChangeArrowheads="1"/>
          </p:cNvSpPr>
          <p:nvPr/>
        </p:nvSpPr>
        <p:spPr bwMode="auto">
          <a:xfrm>
            <a:off x="9187184" y="6000750"/>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8" name="Notched Right Arrow 7">
            <a:extLst>
              <a:ext uri="{FF2B5EF4-FFF2-40B4-BE49-F238E27FC236}">
                <a16:creationId xmlns:a16="http://schemas.microsoft.com/office/drawing/2014/main" id="{647EBD15-C0EE-4A46-936C-D517EAA5033A}"/>
              </a:ext>
            </a:extLst>
          </p:cNvPr>
          <p:cNvSpPr>
            <a:spLocks noChangeArrowheads="1"/>
          </p:cNvSpPr>
          <p:nvPr/>
        </p:nvSpPr>
        <p:spPr bwMode="auto">
          <a:xfrm>
            <a:off x="9187184" y="3964781"/>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9" name="Notched Right Arrow 8">
            <a:extLst>
              <a:ext uri="{FF2B5EF4-FFF2-40B4-BE49-F238E27FC236}">
                <a16:creationId xmlns:a16="http://schemas.microsoft.com/office/drawing/2014/main" id="{3755D947-4F68-014F-9B35-1A83C6ED4C9C}"/>
              </a:ext>
            </a:extLst>
          </p:cNvPr>
          <p:cNvSpPr>
            <a:spLocks noChangeArrowheads="1"/>
          </p:cNvSpPr>
          <p:nvPr/>
        </p:nvSpPr>
        <p:spPr bwMode="auto">
          <a:xfrm>
            <a:off x="9187184" y="4393406"/>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10" name="Notched Right Arrow 9">
            <a:extLst>
              <a:ext uri="{FF2B5EF4-FFF2-40B4-BE49-F238E27FC236}">
                <a16:creationId xmlns:a16="http://schemas.microsoft.com/office/drawing/2014/main" id="{4863F5DB-9020-3445-8207-0610C1774EDD}"/>
              </a:ext>
            </a:extLst>
          </p:cNvPr>
          <p:cNvSpPr>
            <a:spLocks noChangeArrowheads="1"/>
          </p:cNvSpPr>
          <p:nvPr/>
        </p:nvSpPr>
        <p:spPr bwMode="auto">
          <a:xfrm>
            <a:off x="9240762" y="803672"/>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11" name="Notched Right Arrow 10">
            <a:extLst>
              <a:ext uri="{FF2B5EF4-FFF2-40B4-BE49-F238E27FC236}">
                <a16:creationId xmlns:a16="http://schemas.microsoft.com/office/drawing/2014/main" id="{2D434362-48E3-C742-BE2D-BBDBEA2BFCF3}"/>
              </a:ext>
            </a:extLst>
          </p:cNvPr>
          <p:cNvSpPr>
            <a:spLocks noChangeArrowheads="1"/>
          </p:cNvSpPr>
          <p:nvPr/>
        </p:nvSpPr>
        <p:spPr bwMode="auto">
          <a:xfrm>
            <a:off x="9187184" y="4714875"/>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Tree>
    <p:extLst>
      <p:ext uri="{BB962C8B-B14F-4D97-AF65-F5344CB8AC3E}">
        <p14:creationId xmlns:p14="http://schemas.microsoft.com/office/powerpoint/2010/main" val="501772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442DDA09-A69B-E14D-B4D7-5AD7F17845C8}"/>
              </a:ext>
            </a:extLst>
          </p:cNvPr>
          <p:cNvSpPr>
            <a:spLocks noGrp="1" noChangeArrowheads="1"/>
          </p:cNvSpPr>
          <p:nvPr>
            <p:ph type="title"/>
          </p:nvPr>
        </p:nvSpPr>
        <p:spPr>
          <a:xfrm>
            <a:off x="610170" y="160734"/>
            <a:ext cx="8679656" cy="634008"/>
          </a:xfrm>
        </p:spPr>
        <p:txBody>
          <a:bodyPr/>
          <a:lstStyle/>
          <a:p>
            <a:pPr eaLnBrk="1" hangingPunct="1"/>
            <a:r>
              <a:rPr lang="en-US" altLang="en-US" sz="3375" dirty="0" err="1"/>
              <a:t>Objetivos</a:t>
            </a:r>
            <a:endParaRPr lang="en-US" altLang="en-US" sz="3375" dirty="0"/>
          </a:p>
        </p:txBody>
      </p:sp>
      <p:sp>
        <p:nvSpPr>
          <p:cNvPr id="16386" name="Rectangle 2">
            <a:extLst>
              <a:ext uri="{FF2B5EF4-FFF2-40B4-BE49-F238E27FC236}">
                <a16:creationId xmlns:a16="http://schemas.microsoft.com/office/drawing/2014/main" id="{688F0C27-DB98-1840-9118-3A1E1CE93B8A}"/>
              </a:ext>
            </a:extLst>
          </p:cNvPr>
          <p:cNvSpPr>
            <a:spLocks noGrp="1" noChangeArrowheads="1"/>
          </p:cNvSpPr>
          <p:nvPr>
            <p:ph type="body" idx="1"/>
          </p:nvPr>
        </p:nvSpPr>
        <p:spPr>
          <a:xfrm>
            <a:off x="610169" y="1509118"/>
            <a:ext cx="11064995" cy="5188148"/>
          </a:xfrm>
        </p:spPr>
        <p:txBody>
          <a:bodyPr/>
          <a:lstStyle/>
          <a:p>
            <a:pPr marL="625056"/>
            <a:r>
              <a:rPr lang="en-US" altLang="en-US" dirty="0"/>
              <a:t>Al </a:t>
            </a:r>
            <a:r>
              <a:rPr lang="en-US" altLang="en-US" dirty="0" err="1"/>
              <a:t>terminar</a:t>
            </a:r>
            <a:r>
              <a:rPr lang="en-US" altLang="en-US" dirty="0"/>
              <a:t> la </a:t>
            </a:r>
            <a:r>
              <a:rPr lang="en-US" altLang="en-US" dirty="0" err="1"/>
              <a:t>conferencia</a:t>
            </a:r>
            <a:r>
              <a:rPr lang="en-US" altLang="en-US" dirty="0"/>
              <a:t> los </a:t>
            </a:r>
            <a:r>
              <a:rPr lang="en-US" altLang="en-US" dirty="0" err="1"/>
              <a:t>estudiantes</a:t>
            </a:r>
            <a:r>
              <a:rPr lang="en-US" altLang="en-US" dirty="0"/>
              <a:t> </a:t>
            </a:r>
            <a:r>
              <a:rPr lang="en-US" altLang="en-US" dirty="0" err="1"/>
              <a:t>estarán</a:t>
            </a:r>
            <a:r>
              <a:rPr lang="en-US" altLang="en-US" dirty="0"/>
              <a:t> </a:t>
            </a:r>
            <a:r>
              <a:rPr lang="en-US" altLang="en-US" dirty="0" err="1"/>
              <a:t>capacitados</a:t>
            </a:r>
            <a:r>
              <a:rPr lang="en-US" altLang="en-US" dirty="0"/>
              <a:t> para:</a:t>
            </a:r>
          </a:p>
          <a:p>
            <a:pPr marL="625056"/>
            <a:r>
              <a:rPr lang="en-US" altLang="en-US" sz="2812" dirty="0" err="1"/>
              <a:t>Describir</a:t>
            </a:r>
            <a:r>
              <a:rPr lang="en-US" altLang="en-US" sz="2812" dirty="0"/>
              <a:t> 3 </a:t>
            </a:r>
            <a:r>
              <a:rPr lang="en-US" altLang="en-US" sz="2812" dirty="0" err="1"/>
              <a:t>procesos</a:t>
            </a:r>
            <a:r>
              <a:rPr lang="en-US" altLang="en-US" sz="2812" dirty="0"/>
              <a:t> de </a:t>
            </a:r>
            <a:r>
              <a:rPr lang="en-US" altLang="en-US" sz="2812" dirty="0" err="1"/>
              <a:t>comunicación</a:t>
            </a:r>
            <a:r>
              <a:rPr lang="en-US" altLang="en-US" sz="2812" dirty="0"/>
              <a:t> </a:t>
            </a:r>
            <a:r>
              <a:rPr lang="en-US" altLang="en-US" sz="2812" dirty="0" err="1"/>
              <a:t>celular</a:t>
            </a:r>
            <a:r>
              <a:rPr lang="en-US" altLang="en-US" sz="2812" dirty="0"/>
              <a:t> y </a:t>
            </a:r>
            <a:r>
              <a:rPr lang="en-US" altLang="en-US" sz="2812" dirty="0" err="1"/>
              <a:t>establecer</a:t>
            </a:r>
            <a:r>
              <a:rPr lang="en-US" altLang="en-US" sz="2812" dirty="0"/>
              <a:t> </a:t>
            </a:r>
            <a:r>
              <a:rPr lang="en-US" altLang="en-US" sz="2812" dirty="0" err="1"/>
              <a:t>su</a:t>
            </a:r>
            <a:r>
              <a:rPr lang="en-US" altLang="en-US" sz="2812" dirty="0"/>
              <a:t> </a:t>
            </a:r>
            <a:r>
              <a:rPr lang="en-US" altLang="en-US" sz="2812" dirty="0" err="1"/>
              <a:t>importancia</a:t>
            </a:r>
            <a:r>
              <a:rPr lang="en-US" altLang="en-US" sz="2812" dirty="0"/>
              <a:t> </a:t>
            </a:r>
            <a:r>
              <a:rPr lang="en-US" altLang="en-US" sz="2812" dirty="0" err="1"/>
              <a:t>en</a:t>
            </a:r>
            <a:r>
              <a:rPr lang="en-US" altLang="en-US" sz="2812" dirty="0"/>
              <a:t> el </a:t>
            </a:r>
            <a:r>
              <a:rPr lang="en-US" altLang="en-US" sz="2812" dirty="0" err="1"/>
              <a:t>desarrollo</a:t>
            </a:r>
            <a:r>
              <a:rPr lang="en-US" altLang="en-US" sz="2812" dirty="0"/>
              <a:t>, a saber: </a:t>
            </a:r>
          </a:p>
          <a:p>
            <a:pPr marL="937584" lvl="1"/>
            <a:r>
              <a:rPr lang="en-US" altLang="en-US" sz="2812" dirty="0">
                <a:hlinkClick r:id="rId2" action="ppaction://hlinksldjump"/>
              </a:rPr>
              <a:t>Adhesión celular</a:t>
            </a:r>
            <a:endParaRPr lang="en-US" altLang="en-US" sz="2812" dirty="0"/>
          </a:p>
          <a:p>
            <a:pPr marL="937584" lvl="1"/>
            <a:r>
              <a:rPr lang="en-US" altLang="en-US" sz="2812" dirty="0">
                <a:hlinkClick r:id="rId3" action="ppaction://hlinksldjump"/>
              </a:rPr>
              <a:t>Migración celular</a:t>
            </a:r>
            <a:endParaRPr lang="en-US" altLang="en-US" sz="2812" dirty="0"/>
          </a:p>
          <a:p>
            <a:pPr marL="937584" lvl="1"/>
            <a:r>
              <a:rPr lang="en-US" altLang="en-US" sz="2812" dirty="0">
                <a:hlinkClick r:id="rId4" action="ppaction://hlinksldjump"/>
              </a:rPr>
              <a:t>Señalización celular</a:t>
            </a:r>
            <a:endParaRPr lang="en-US" altLang="en-US" sz="2812" dirty="0"/>
          </a:p>
        </p:txBody>
      </p:sp>
    </p:spTree>
    <p:extLst>
      <p:ext uri="{BB962C8B-B14F-4D97-AF65-F5344CB8AC3E}">
        <p14:creationId xmlns:p14="http://schemas.microsoft.com/office/powerpoint/2010/main" val="46602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4">
            <a:extLst>
              <a:ext uri="{FF2B5EF4-FFF2-40B4-BE49-F238E27FC236}">
                <a16:creationId xmlns:a16="http://schemas.microsoft.com/office/drawing/2014/main" id="{BFB19160-80CF-724E-B82D-A40BBCBAB16A}"/>
              </a:ext>
            </a:extLst>
          </p:cNvPr>
          <p:cNvSpPr txBox="1">
            <a:spLocks noChangeArrowheads="1"/>
          </p:cNvSpPr>
          <p:nvPr/>
        </p:nvSpPr>
        <p:spPr bwMode="auto">
          <a:xfrm>
            <a:off x="2667000" y="160735"/>
            <a:ext cx="7340203"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t>Factores</a:t>
            </a:r>
            <a:r>
              <a:rPr lang="en-US" altLang="en-US" sz="2953" dirty="0"/>
              <a:t> </a:t>
            </a:r>
            <a:r>
              <a:rPr lang="en-US" altLang="en-US" sz="2953" dirty="0" err="1"/>
              <a:t>Paracrinos</a:t>
            </a:r>
            <a:r>
              <a:rPr lang="en-US" altLang="en-US" sz="2953" dirty="0"/>
              <a:t>  - </a:t>
            </a:r>
            <a:r>
              <a:rPr lang="en-US" altLang="en-US" sz="2953" dirty="0" err="1"/>
              <a:t>Superfamilia</a:t>
            </a:r>
            <a:r>
              <a:rPr lang="en-US" altLang="en-US" sz="2953" dirty="0"/>
              <a:t> TGF-</a:t>
            </a:r>
            <a:r>
              <a:rPr lang="en-US" altLang="en-US" sz="2953" dirty="0" err="1"/>
              <a:t>ß</a:t>
            </a:r>
            <a:endParaRPr lang="en-US" altLang="en-US" sz="2953" dirty="0"/>
          </a:p>
        </p:txBody>
      </p:sp>
      <p:sp>
        <p:nvSpPr>
          <p:cNvPr id="50178" name="TextBox 5">
            <a:extLst>
              <a:ext uri="{FF2B5EF4-FFF2-40B4-BE49-F238E27FC236}">
                <a16:creationId xmlns:a16="http://schemas.microsoft.com/office/drawing/2014/main" id="{E8FC5477-1990-E443-9FE6-3B3F139B927D}"/>
              </a:ext>
            </a:extLst>
          </p:cNvPr>
          <p:cNvSpPr txBox="1">
            <a:spLocks noChangeArrowheads="1"/>
          </p:cNvSpPr>
          <p:nvPr/>
        </p:nvSpPr>
        <p:spPr bwMode="auto">
          <a:xfrm>
            <a:off x="604434" y="642938"/>
            <a:ext cx="7625428" cy="560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None/>
            </a:pPr>
            <a:endParaRPr lang="en-US" altLang="en-US" sz="2250" dirty="0"/>
          </a:p>
          <a:p>
            <a:pPr eaLnBrk="1" hangingPunct="1">
              <a:spcBef>
                <a:spcPct val="0"/>
              </a:spcBef>
              <a:buClrTx/>
              <a:buSzTx/>
              <a:buFontTx/>
              <a:buChar char="-"/>
            </a:pPr>
            <a:r>
              <a:rPr lang="en-US" altLang="en-US" sz="2400" dirty="0">
                <a:sym typeface="Wingdings" pitchFamily="2" charset="2"/>
              </a:rPr>
              <a:t> Familia TGFB – 9 </a:t>
            </a:r>
            <a:r>
              <a:rPr lang="en-US" altLang="en-US" sz="2400" dirty="0" err="1">
                <a:sym typeface="Wingdings" pitchFamily="2" charset="2"/>
              </a:rPr>
              <a:t>Cys</a:t>
            </a:r>
            <a:r>
              <a:rPr lang="en-US" altLang="en-US" sz="2400" dirty="0">
                <a:sym typeface="Wingdings" pitchFamily="2" charset="2"/>
              </a:rPr>
              <a:t> </a:t>
            </a:r>
            <a:r>
              <a:rPr lang="en-US" altLang="en-US" sz="2400" dirty="0" err="1">
                <a:sym typeface="Wingdings" pitchFamily="2" charset="2"/>
              </a:rPr>
              <a:t>en</a:t>
            </a:r>
            <a:r>
              <a:rPr lang="en-US" altLang="en-US" sz="2400" dirty="0">
                <a:sym typeface="Wingdings" pitchFamily="2" charset="2"/>
              </a:rPr>
              <a:t> </a:t>
            </a:r>
            <a:r>
              <a:rPr lang="en-US" altLang="en-US" sz="2400" dirty="0" err="1">
                <a:sym typeface="Wingdings" pitchFamily="2" charset="2"/>
              </a:rPr>
              <a:t>polipéptido</a:t>
            </a:r>
            <a:r>
              <a:rPr lang="en-US" altLang="en-US" sz="2400" dirty="0">
                <a:sym typeface="Wingdings" pitchFamily="2" charset="2"/>
              </a:rPr>
              <a:t> maduro</a:t>
            </a:r>
          </a:p>
          <a:p>
            <a:pPr eaLnBrk="1" hangingPunct="1">
              <a:spcBef>
                <a:spcPct val="0"/>
              </a:spcBef>
              <a:buClrTx/>
              <a:buSzTx/>
              <a:buFontTx/>
              <a:buChar char="-"/>
            </a:pPr>
            <a:r>
              <a:rPr lang="en-US" altLang="en-US" sz="2400" dirty="0">
                <a:sym typeface="Wingdings" pitchFamily="2" charset="2"/>
              </a:rPr>
              <a:t>1, 2, 3 y 5 – </a:t>
            </a:r>
            <a:r>
              <a:rPr lang="en-US" altLang="en-US" sz="2400" dirty="0" err="1">
                <a:sym typeface="Wingdings" pitchFamily="2" charset="2"/>
              </a:rPr>
              <a:t>importantes</a:t>
            </a:r>
            <a:r>
              <a:rPr lang="en-US" altLang="en-US" sz="2400" dirty="0">
                <a:sym typeface="Wingdings" pitchFamily="2" charset="2"/>
              </a:rPr>
              <a:t> </a:t>
            </a:r>
            <a:r>
              <a:rPr lang="en-US" altLang="en-US" sz="2400" dirty="0" err="1">
                <a:sym typeface="Wingdings" pitchFamily="2" charset="2"/>
              </a:rPr>
              <a:t>regulando</a:t>
            </a:r>
            <a:r>
              <a:rPr lang="en-US" altLang="en-US" sz="2400" dirty="0">
                <a:sym typeface="Wingdings" pitchFamily="2" charset="2"/>
              </a:rPr>
              <a:t> la </a:t>
            </a:r>
            <a:r>
              <a:rPr lang="en-US" altLang="en-US" sz="2400" dirty="0" err="1">
                <a:sym typeface="Wingdings" pitchFamily="2" charset="2"/>
              </a:rPr>
              <a:t>formación</a:t>
            </a:r>
            <a:r>
              <a:rPr lang="en-US" altLang="en-US" sz="2400" dirty="0">
                <a:sym typeface="Wingdings" pitchFamily="2" charset="2"/>
              </a:rPr>
              <a:t> de </a:t>
            </a:r>
            <a:r>
              <a:rPr lang="en-US" altLang="en-US" sz="2400" dirty="0" err="1">
                <a:sym typeface="Wingdings" pitchFamily="2" charset="2"/>
              </a:rPr>
              <a:t>matriz</a:t>
            </a:r>
            <a:r>
              <a:rPr lang="en-US" altLang="en-US" sz="2400" dirty="0">
                <a:sym typeface="Wingdings" pitchFamily="2" charset="2"/>
              </a:rPr>
              <a:t> </a:t>
            </a:r>
            <a:r>
              <a:rPr lang="en-US" altLang="en-US" sz="2400" dirty="0" err="1">
                <a:sym typeface="Wingdings" pitchFamily="2" charset="2"/>
              </a:rPr>
              <a:t>extracelular</a:t>
            </a:r>
            <a:r>
              <a:rPr lang="en-US" altLang="en-US" sz="2400" dirty="0">
                <a:sym typeface="Wingdings" pitchFamily="2" charset="2"/>
              </a:rPr>
              <a:t> (</a:t>
            </a:r>
            <a:r>
              <a:rPr lang="en-US" altLang="en-US" sz="2400" dirty="0" err="1">
                <a:sym typeface="Wingdings" pitchFamily="2" charset="2"/>
              </a:rPr>
              <a:t>colágeno</a:t>
            </a:r>
            <a:r>
              <a:rPr lang="en-US" altLang="en-US" sz="2400" dirty="0">
                <a:sym typeface="Wingdings" pitchFamily="2" charset="2"/>
              </a:rPr>
              <a:t>, </a:t>
            </a:r>
            <a:r>
              <a:rPr lang="en-US" altLang="en-US" sz="2400" dirty="0" err="1">
                <a:sym typeface="Wingdings" pitchFamily="2" charset="2"/>
              </a:rPr>
              <a:t>fibronectina</a:t>
            </a:r>
            <a:r>
              <a:rPr lang="en-US" altLang="en-US" sz="2400" dirty="0">
                <a:sym typeface="Wingdings" pitchFamily="2" charset="2"/>
              </a:rPr>
              <a:t>, </a:t>
            </a:r>
            <a:r>
              <a:rPr lang="en-US" altLang="en-US" sz="2400" dirty="0" err="1">
                <a:sym typeface="Wingdings" pitchFamily="2" charset="2"/>
              </a:rPr>
              <a:t>ramificación</a:t>
            </a:r>
            <a:r>
              <a:rPr lang="en-US" altLang="en-US" sz="2400" dirty="0">
                <a:sym typeface="Wingdings" pitchFamily="2" charset="2"/>
              </a:rPr>
              <a:t> </a:t>
            </a:r>
            <a:r>
              <a:rPr lang="en-US" altLang="en-US" sz="2400" dirty="0" err="1">
                <a:sym typeface="Wingdings" pitchFamily="2" charset="2"/>
              </a:rPr>
              <a:t>epitelial</a:t>
            </a:r>
            <a:r>
              <a:rPr lang="en-US" altLang="en-US" sz="2400" dirty="0">
                <a:sym typeface="Wingdings" pitchFamily="2" charset="2"/>
              </a:rPr>
              <a:t> </a:t>
            </a:r>
            <a:r>
              <a:rPr lang="en-US" altLang="en-US" sz="2400" dirty="0" err="1">
                <a:sym typeface="Wingdings" pitchFamily="2" charset="2"/>
              </a:rPr>
              <a:t>en</a:t>
            </a:r>
            <a:r>
              <a:rPr lang="en-US" altLang="en-US" sz="2400" dirty="0">
                <a:sym typeface="Wingdings" pitchFamily="2" charset="2"/>
              </a:rPr>
              <a:t> </a:t>
            </a:r>
            <a:r>
              <a:rPr lang="en-US" altLang="en-US" sz="2400" dirty="0" err="1">
                <a:sym typeface="Wingdings" pitchFamily="2" charset="2"/>
              </a:rPr>
              <a:t>ductos</a:t>
            </a:r>
            <a:r>
              <a:rPr lang="en-US" altLang="en-US" sz="2400" dirty="0">
                <a:sym typeface="Wingdings" pitchFamily="2" charset="2"/>
              </a:rPr>
              <a:t>: </a:t>
            </a:r>
            <a:r>
              <a:rPr lang="en-US" altLang="en-US" sz="2400" dirty="0" err="1">
                <a:sym typeface="Wingdings" pitchFamily="2" charset="2"/>
              </a:rPr>
              <a:t>riñón</a:t>
            </a:r>
            <a:r>
              <a:rPr lang="en-US" altLang="en-US" sz="2400" dirty="0">
                <a:sym typeface="Wingdings" pitchFamily="2" charset="2"/>
              </a:rPr>
              <a:t>, </a:t>
            </a:r>
            <a:r>
              <a:rPr lang="en-US" altLang="en-US" sz="2400" dirty="0" err="1">
                <a:sym typeface="Wingdings" pitchFamily="2" charset="2"/>
              </a:rPr>
              <a:t>pulmón</a:t>
            </a:r>
            <a:r>
              <a:rPr lang="en-US" altLang="en-US" sz="2400" dirty="0">
                <a:sym typeface="Wingdings" pitchFamily="2" charset="2"/>
              </a:rPr>
              <a:t> </a:t>
            </a:r>
            <a:r>
              <a:rPr lang="en-US" altLang="en-US" sz="2400" dirty="0" err="1">
                <a:sym typeface="Wingdings" pitchFamily="2" charset="2"/>
              </a:rPr>
              <a:t>glándulas</a:t>
            </a:r>
            <a:r>
              <a:rPr lang="en-US" altLang="en-US" sz="2400" dirty="0">
                <a:sym typeface="Wingdings" pitchFamily="2" charset="2"/>
              </a:rPr>
              <a:t> </a:t>
            </a:r>
            <a:r>
              <a:rPr lang="en-US" altLang="en-US" sz="2400" dirty="0" err="1">
                <a:sym typeface="Wingdings" pitchFamily="2" charset="2"/>
              </a:rPr>
              <a:t>salivares</a:t>
            </a:r>
            <a:r>
              <a:rPr lang="en-US" altLang="en-US" sz="2400" dirty="0">
                <a:sym typeface="Wingdings" pitchFamily="2" charset="2"/>
              </a:rPr>
              <a:t>) y la </a:t>
            </a:r>
            <a:r>
              <a:rPr lang="en-US" altLang="en-US" sz="2400" dirty="0" err="1">
                <a:sym typeface="Wingdings" pitchFamily="2" charset="2"/>
              </a:rPr>
              <a:t>división</a:t>
            </a:r>
            <a:r>
              <a:rPr lang="en-US" altLang="en-US" sz="2400" dirty="0">
                <a:sym typeface="Wingdings" pitchFamily="2" charset="2"/>
              </a:rPr>
              <a:t> </a:t>
            </a:r>
            <a:r>
              <a:rPr lang="en-US" altLang="en-US" sz="2400" dirty="0" err="1">
                <a:sym typeface="Wingdings" pitchFamily="2" charset="2"/>
              </a:rPr>
              <a:t>celular</a:t>
            </a:r>
            <a:r>
              <a:rPr lang="en-US" altLang="en-US" sz="2400" dirty="0">
                <a:sym typeface="Wingdings" pitchFamily="2" charset="2"/>
              </a:rPr>
              <a:t> </a:t>
            </a:r>
          </a:p>
          <a:p>
            <a:pPr eaLnBrk="1" hangingPunct="1">
              <a:spcBef>
                <a:spcPct val="0"/>
              </a:spcBef>
              <a:buClrTx/>
              <a:buSzTx/>
              <a:buFontTx/>
              <a:buChar char="-"/>
            </a:pP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Familia BMP – 7 </a:t>
            </a:r>
            <a:r>
              <a:rPr lang="en-US" altLang="en-US" sz="2400" dirty="0" err="1">
                <a:sym typeface="Wingdings" pitchFamily="2" charset="2"/>
              </a:rPr>
              <a:t>Cys</a:t>
            </a:r>
            <a:r>
              <a:rPr lang="en-US" altLang="en-US" sz="2400" dirty="0">
                <a:sym typeface="Wingdings" pitchFamily="2" charset="2"/>
              </a:rPr>
              <a:t> </a:t>
            </a:r>
            <a:r>
              <a:rPr lang="en-US" altLang="en-US" sz="2400" dirty="0" err="1">
                <a:sym typeface="Wingdings" pitchFamily="2" charset="2"/>
              </a:rPr>
              <a:t>en</a:t>
            </a:r>
            <a:r>
              <a:rPr lang="en-US" altLang="en-US" sz="2400" dirty="0">
                <a:sym typeface="Wingdings" pitchFamily="2" charset="2"/>
              </a:rPr>
              <a:t> </a:t>
            </a:r>
            <a:r>
              <a:rPr lang="en-US" altLang="en-US" sz="2400" dirty="0" err="1">
                <a:sym typeface="Wingdings" pitchFamily="2" charset="2"/>
              </a:rPr>
              <a:t>polipéptido</a:t>
            </a:r>
            <a:r>
              <a:rPr lang="en-US" altLang="en-US" sz="2400" dirty="0">
                <a:sym typeface="Wingdings" pitchFamily="2" charset="2"/>
              </a:rPr>
              <a:t> maduro</a:t>
            </a:r>
          </a:p>
          <a:p>
            <a:pPr eaLnBrk="1" hangingPunct="1">
              <a:spcBef>
                <a:spcPct val="0"/>
              </a:spcBef>
              <a:buClrTx/>
              <a:buSzTx/>
              <a:buFontTx/>
              <a:buChar char="-"/>
            </a:pPr>
            <a:r>
              <a:rPr lang="en-US" altLang="en-US" sz="2400" dirty="0">
                <a:sym typeface="Wingdings" pitchFamily="2" charset="2"/>
              </a:rPr>
              <a:t>Se </a:t>
            </a:r>
            <a:r>
              <a:rPr lang="en-US" altLang="en-US" sz="2400" dirty="0" err="1">
                <a:sym typeface="Wingdings" pitchFamily="2" charset="2"/>
              </a:rPr>
              <a:t>descubren</a:t>
            </a:r>
            <a:r>
              <a:rPr lang="en-US" altLang="en-US" sz="2400" dirty="0">
                <a:sym typeface="Wingdings" pitchFamily="2" charset="2"/>
              </a:rPr>
              <a:t> </a:t>
            </a:r>
            <a:r>
              <a:rPr lang="en-US" altLang="en-US" sz="2400" dirty="0" err="1">
                <a:sym typeface="Wingdings" pitchFamily="2" charset="2"/>
              </a:rPr>
              <a:t>induciendo</a:t>
            </a:r>
            <a:r>
              <a:rPr lang="en-US" altLang="en-US" sz="2400" dirty="0">
                <a:sym typeface="Wingdings" pitchFamily="2" charset="2"/>
              </a:rPr>
              <a:t> </a:t>
            </a:r>
            <a:r>
              <a:rPr lang="en-US" altLang="en-US" sz="2400" dirty="0" err="1">
                <a:sym typeface="Wingdings" pitchFamily="2" charset="2"/>
              </a:rPr>
              <a:t>osteogénesis</a:t>
            </a:r>
            <a:r>
              <a:rPr lang="en-US" altLang="en-US" sz="2400" dirty="0">
                <a:sym typeface="Wingdings" pitchFamily="2" charset="2"/>
              </a:rPr>
              <a:t>.</a:t>
            </a:r>
          </a:p>
          <a:p>
            <a:pPr eaLnBrk="1" hangingPunct="1">
              <a:spcBef>
                <a:spcPct val="0"/>
              </a:spcBef>
              <a:buClrTx/>
              <a:buSzTx/>
              <a:buFontTx/>
              <a:buChar char="-"/>
            </a:pPr>
            <a:r>
              <a:rPr lang="en-US" altLang="en-US" sz="2400" dirty="0">
                <a:sym typeface="Wingdings" pitchFamily="2" charset="2"/>
              </a:rPr>
              <a:t>Mitosis, apoptosis, </a:t>
            </a:r>
            <a:r>
              <a:rPr lang="en-US" altLang="en-US" sz="2400" dirty="0" err="1">
                <a:sym typeface="Wingdings" pitchFamily="2" charset="2"/>
              </a:rPr>
              <a:t>migración</a:t>
            </a:r>
            <a:r>
              <a:rPr lang="en-US" altLang="en-US" sz="2400" dirty="0">
                <a:sym typeface="Wingdings" pitchFamily="2" charset="2"/>
              </a:rPr>
              <a:t>, </a:t>
            </a:r>
            <a:r>
              <a:rPr lang="en-US" altLang="en-US" sz="2400" dirty="0" err="1">
                <a:sym typeface="Wingdings" pitchFamily="2" charset="2"/>
              </a:rPr>
              <a:t>diferenciación</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BMP4- induce </a:t>
            </a:r>
            <a:r>
              <a:rPr lang="en-US" altLang="en-US" sz="2400" dirty="0" err="1">
                <a:sym typeface="Wingdings" pitchFamily="2" charset="2"/>
              </a:rPr>
              <a:t>ó</a:t>
            </a:r>
            <a:r>
              <a:rPr lang="en-US" altLang="en-US" sz="2400" dirty="0">
                <a:sym typeface="Wingdings" pitchFamily="2" charset="2"/>
              </a:rPr>
              <a:t> </a:t>
            </a:r>
            <a:r>
              <a:rPr lang="en-US" altLang="en-US" sz="2400" dirty="0" err="1">
                <a:sym typeface="Wingdings" pitchFamily="2" charset="2"/>
              </a:rPr>
              <a:t>osteogénesis</a:t>
            </a:r>
            <a:r>
              <a:rPr lang="en-US" altLang="en-US" sz="2400" dirty="0">
                <a:sym typeface="Wingdings" pitchFamily="2" charset="2"/>
              </a:rPr>
              <a:t> </a:t>
            </a:r>
            <a:r>
              <a:rPr lang="en-US" altLang="en-US" sz="2400" dirty="0" err="1">
                <a:sym typeface="Wingdings" pitchFamily="2" charset="2"/>
              </a:rPr>
              <a:t>ó</a:t>
            </a:r>
            <a:r>
              <a:rPr lang="en-US" altLang="en-US" sz="2400" dirty="0">
                <a:sym typeface="Wingdings" pitchFamily="2" charset="2"/>
              </a:rPr>
              <a:t> apoptosis </a:t>
            </a:r>
            <a:r>
              <a:rPr lang="en-US" altLang="en-US" sz="2400" dirty="0" err="1">
                <a:sym typeface="Wingdings" pitchFamily="2" charset="2"/>
              </a:rPr>
              <a:t>ó</a:t>
            </a:r>
            <a:r>
              <a:rPr lang="en-US" altLang="en-US" sz="2400" dirty="0">
                <a:sym typeface="Wingdings" pitchFamily="2" charset="2"/>
              </a:rPr>
              <a:t> epidermis, </a:t>
            </a:r>
            <a:r>
              <a:rPr lang="en-US" altLang="en-US" sz="2400" dirty="0" err="1">
                <a:sym typeface="Wingdings" pitchFamily="2" charset="2"/>
              </a:rPr>
              <a:t>depende</a:t>
            </a:r>
            <a:r>
              <a:rPr lang="en-US" altLang="en-US" sz="2400" dirty="0">
                <a:sym typeface="Wingdings" pitchFamily="2" charset="2"/>
              </a:rPr>
              <a:t> del </a:t>
            </a:r>
            <a:r>
              <a:rPr lang="en-US" altLang="en-US" sz="2400" dirty="0" err="1">
                <a:sym typeface="Wingdings" pitchFamily="2" charset="2"/>
              </a:rPr>
              <a:t>tejido</a:t>
            </a:r>
            <a:endParaRPr lang="en-US" altLang="en-US" sz="2400" dirty="0">
              <a:sym typeface="Wingdings" pitchFamily="2" charset="2"/>
            </a:endParaRPr>
          </a:p>
          <a:p>
            <a:pPr lvl="1" eaLnBrk="1" hangingPunct="1">
              <a:spcBef>
                <a:spcPct val="0"/>
              </a:spcBef>
              <a:buClrTx/>
              <a:buSzTx/>
              <a:buFontTx/>
              <a:buChar char="-"/>
            </a:pPr>
            <a:r>
              <a:rPr lang="en-US" altLang="en-US" sz="2400" dirty="0" err="1">
                <a:sym typeface="Wingdings" pitchFamily="2" charset="2"/>
              </a:rPr>
              <a:t>Su</a:t>
            </a:r>
            <a:r>
              <a:rPr lang="en-US" altLang="en-US" sz="2400" dirty="0">
                <a:sym typeface="Wingdings" pitchFamily="2" charset="2"/>
              </a:rPr>
              <a:t> </a:t>
            </a:r>
            <a:r>
              <a:rPr lang="en-US" altLang="en-US" sz="2400" dirty="0" err="1">
                <a:sym typeface="Wingdings" pitchFamily="2" charset="2"/>
              </a:rPr>
              <a:t>homólogo</a:t>
            </a:r>
            <a:r>
              <a:rPr lang="en-US" altLang="en-US" sz="2400" dirty="0">
                <a:sym typeface="Wingdings" pitchFamily="2" charset="2"/>
              </a:rPr>
              <a:t> </a:t>
            </a:r>
            <a:r>
              <a:rPr lang="en-US" altLang="en-US" sz="2400" dirty="0" err="1">
                <a:sym typeface="Wingdings" pitchFamily="2" charset="2"/>
              </a:rPr>
              <a:t>en</a:t>
            </a:r>
            <a:r>
              <a:rPr lang="en-US" altLang="en-US" sz="2400" dirty="0">
                <a:sym typeface="Wingdings" pitchFamily="2" charset="2"/>
              </a:rPr>
              <a:t> </a:t>
            </a:r>
            <a:r>
              <a:rPr lang="en-US" altLang="en-US" sz="2400" dirty="0" err="1">
                <a:sym typeface="Wingdings" pitchFamily="2" charset="2"/>
              </a:rPr>
              <a:t>Drosph</a:t>
            </a:r>
            <a:r>
              <a:rPr lang="en-US" altLang="en-US" sz="2400" dirty="0">
                <a:sym typeface="Wingdings" pitchFamily="2" charset="2"/>
              </a:rPr>
              <a:t> induce </a:t>
            </a:r>
            <a:r>
              <a:rPr lang="en-US" altLang="en-US" sz="2400" dirty="0" err="1">
                <a:sym typeface="Wingdings" pitchFamily="2" charset="2"/>
              </a:rPr>
              <a:t>apéndices</a:t>
            </a:r>
            <a:r>
              <a:rPr lang="en-US" altLang="en-US" sz="2400" dirty="0">
                <a:sym typeface="Wingdings" pitchFamily="2" charset="2"/>
              </a:rPr>
              <a:t>, alas, genitalia, </a:t>
            </a:r>
            <a:r>
              <a:rPr lang="en-US" altLang="en-US" sz="2400" dirty="0" err="1">
                <a:sym typeface="Wingdings" pitchFamily="2" charset="2"/>
              </a:rPr>
              <a:t>antenas</a:t>
            </a:r>
            <a:r>
              <a:rPr lang="en-US" altLang="en-US" sz="2400" dirty="0">
                <a:sym typeface="Wingdings" pitchFamily="2" charset="2"/>
              </a:rPr>
              <a:t> (Decapentaplegic, 15 </a:t>
            </a:r>
            <a:r>
              <a:rPr lang="en-US" altLang="en-US" sz="2400" dirty="0" err="1">
                <a:sym typeface="Wingdings" pitchFamily="2" charset="2"/>
              </a:rPr>
              <a:t>malformaciones</a:t>
            </a:r>
            <a:r>
              <a:rPr lang="en-US" altLang="en-US" sz="2400" dirty="0">
                <a:sym typeface="Wingdings" pitchFamily="2" charset="2"/>
              </a:rPr>
              <a:t>)</a:t>
            </a:r>
          </a:p>
        </p:txBody>
      </p:sp>
      <p:pic>
        <p:nvPicPr>
          <p:cNvPr id="50179" name="Picture 11" descr="Screen Shot 2016-03-04 at 8.21.31 AM.png">
            <a:extLst>
              <a:ext uri="{FF2B5EF4-FFF2-40B4-BE49-F238E27FC236}">
                <a16:creationId xmlns:a16="http://schemas.microsoft.com/office/drawing/2014/main" id="{2D3E562B-6F3A-E341-9FDB-C3BFB1423F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862" y="750094"/>
            <a:ext cx="3481462" cy="60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Notched Right Arrow 12">
            <a:extLst>
              <a:ext uri="{FF2B5EF4-FFF2-40B4-BE49-F238E27FC236}">
                <a16:creationId xmlns:a16="http://schemas.microsoft.com/office/drawing/2014/main" id="{EBA7F51C-4D2B-BC4D-A981-BCB94BF95FC1}"/>
              </a:ext>
            </a:extLst>
          </p:cNvPr>
          <p:cNvSpPr>
            <a:spLocks noChangeArrowheads="1"/>
          </p:cNvSpPr>
          <p:nvPr/>
        </p:nvSpPr>
        <p:spPr bwMode="auto">
          <a:xfrm>
            <a:off x="9140690" y="5197078"/>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17" name="Notched Right Arrow 16">
            <a:extLst>
              <a:ext uri="{FF2B5EF4-FFF2-40B4-BE49-F238E27FC236}">
                <a16:creationId xmlns:a16="http://schemas.microsoft.com/office/drawing/2014/main" id="{45B05961-2B2D-B642-BCD1-B2D064AD6063}"/>
              </a:ext>
            </a:extLst>
          </p:cNvPr>
          <p:cNvSpPr>
            <a:spLocks noChangeArrowheads="1"/>
          </p:cNvSpPr>
          <p:nvPr/>
        </p:nvSpPr>
        <p:spPr bwMode="auto">
          <a:xfrm>
            <a:off x="9194268" y="803672"/>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Tree>
    <p:extLst>
      <p:ext uri="{BB962C8B-B14F-4D97-AF65-F5344CB8AC3E}">
        <p14:creationId xmlns:p14="http://schemas.microsoft.com/office/powerpoint/2010/main" val="3651441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4288B320-29AE-0E47-8824-F68C2836B1AC}"/>
              </a:ext>
            </a:extLst>
          </p:cNvPr>
          <p:cNvSpPr txBox="1">
            <a:spLocks noChangeArrowheads="1"/>
          </p:cNvSpPr>
          <p:nvPr/>
        </p:nvSpPr>
        <p:spPr bwMode="auto">
          <a:xfrm>
            <a:off x="872132" y="1132217"/>
            <a:ext cx="7450722" cy="560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None/>
            </a:pP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Familia BMP – 7 </a:t>
            </a:r>
            <a:r>
              <a:rPr lang="en-US" altLang="en-US" sz="2800" dirty="0" err="1">
                <a:sym typeface="Wingdings" pitchFamily="2" charset="2"/>
              </a:rPr>
              <a:t>Cys</a:t>
            </a:r>
            <a:r>
              <a:rPr lang="en-US" altLang="en-US" sz="2800" dirty="0">
                <a:sym typeface="Wingdings" pitchFamily="2" charset="2"/>
              </a:rPr>
              <a:t> </a:t>
            </a:r>
            <a:r>
              <a:rPr lang="en-US" altLang="en-US" sz="2800" dirty="0" err="1">
                <a:sym typeface="Wingdings" pitchFamily="2" charset="2"/>
              </a:rPr>
              <a:t>en</a:t>
            </a:r>
            <a:r>
              <a:rPr lang="en-US" altLang="en-US" sz="2800" dirty="0">
                <a:sym typeface="Wingdings" pitchFamily="2" charset="2"/>
              </a:rPr>
              <a:t> </a:t>
            </a:r>
            <a:r>
              <a:rPr lang="en-US" altLang="en-US" sz="2800" dirty="0" err="1">
                <a:sym typeface="Wingdings" pitchFamily="2" charset="2"/>
              </a:rPr>
              <a:t>polipéptido</a:t>
            </a:r>
            <a:r>
              <a:rPr lang="en-US" altLang="en-US" sz="2800" dirty="0">
                <a:sym typeface="Wingdings" pitchFamily="2" charset="2"/>
              </a:rPr>
              <a:t> </a:t>
            </a:r>
          </a:p>
          <a:p>
            <a:pPr eaLnBrk="1" hangingPunct="1">
              <a:spcBef>
                <a:spcPct val="0"/>
              </a:spcBef>
              <a:buClrTx/>
              <a:buSzTx/>
              <a:buFontTx/>
              <a:buChar char="-"/>
            </a:pP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BMP7- </a:t>
            </a:r>
            <a:r>
              <a:rPr lang="en-US" altLang="en-US" sz="2800" dirty="0" err="1">
                <a:sym typeface="Wingdings" pitchFamily="2" charset="2"/>
              </a:rPr>
              <a:t>polaridad</a:t>
            </a:r>
            <a:r>
              <a:rPr lang="en-US" altLang="en-US" sz="2800" dirty="0">
                <a:sym typeface="Wingdings" pitchFamily="2" charset="2"/>
              </a:rPr>
              <a:t> </a:t>
            </a:r>
            <a:r>
              <a:rPr lang="en-US" altLang="en-US" sz="2800" dirty="0" err="1">
                <a:sym typeface="Wingdings" pitchFamily="2" charset="2"/>
              </a:rPr>
              <a:t>tubo</a:t>
            </a:r>
            <a:r>
              <a:rPr lang="en-US" altLang="en-US" sz="2800" dirty="0">
                <a:sym typeface="Wingdings" pitchFamily="2" charset="2"/>
              </a:rPr>
              <a:t> neural, </a:t>
            </a:r>
            <a:r>
              <a:rPr lang="en-US" altLang="en-US" sz="2800" dirty="0" err="1">
                <a:sym typeface="Wingdings" pitchFamily="2" charset="2"/>
              </a:rPr>
              <a:t>riñón</a:t>
            </a:r>
            <a:r>
              <a:rPr lang="en-US" altLang="en-US" sz="2800" dirty="0">
                <a:sym typeface="Wingdings" pitchFamily="2" charset="2"/>
              </a:rPr>
              <a:t>, </a:t>
            </a:r>
            <a:r>
              <a:rPr lang="en-US" altLang="en-US" sz="2800" dirty="0" err="1">
                <a:sym typeface="Wingdings" pitchFamily="2" charset="2"/>
              </a:rPr>
              <a:t>espermatogénesis</a:t>
            </a: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BPM1 – no es un BMP,  es un </a:t>
            </a:r>
            <a:r>
              <a:rPr lang="en-US" altLang="en-US" sz="2800" dirty="0" err="1">
                <a:sym typeface="Wingdings" pitchFamily="2" charset="2"/>
              </a:rPr>
              <a:t>proteasa</a:t>
            </a:r>
            <a:endParaRPr lang="en-US" altLang="en-US" sz="2800" dirty="0">
              <a:sym typeface="Wingdings" pitchFamily="2" charset="2"/>
            </a:endParaRPr>
          </a:p>
          <a:p>
            <a:pPr eaLnBrk="1" hangingPunct="1">
              <a:spcBef>
                <a:spcPct val="0"/>
              </a:spcBef>
              <a:buClrTx/>
              <a:buSzTx/>
              <a:buFontTx/>
              <a:buChar char="-"/>
            </a:pP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Nodal y </a:t>
            </a:r>
            <a:r>
              <a:rPr lang="en-US" altLang="en-US" sz="2800" dirty="0" err="1">
                <a:sym typeface="Wingdings" pitchFamily="2" charset="2"/>
              </a:rPr>
              <a:t>Activina</a:t>
            </a:r>
            <a:r>
              <a:rPr lang="en-US" altLang="en-US" sz="2800" dirty="0">
                <a:sym typeface="Wingdings" pitchFamily="2" charset="2"/>
              </a:rPr>
              <a:t> – </a:t>
            </a:r>
            <a:r>
              <a:rPr lang="en-US" altLang="en-US" sz="2800" dirty="0" err="1">
                <a:sym typeface="Wingdings" pitchFamily="2" charset="2"/>
              </a:rPr>
              <a:t>especifican</a:t>
            </a:r>
            <a:r>
              <a:rPr lang="en-US" altLang="en-US" sz="2800" dirty="0">
                <a:sym typeface="Wingdings" pitchFamily="2" charset="2"/>
              </a:rPr>
              <a:t> </a:t>
            </a:r>
            <a:r>
              <a:rPr lang="en-US" altLang="en-US" sz="2800" dirty="0" err="1">
                <a:sym typeface="Wingdings" pitchFamily="2" charset="2"/>
              </a:rPr>
              <a:t>regiones</a:t>
            </a:r>
            <a:r>
              <a:rPr lang="en-US" altLang="en-US" sz="2800" dirty="0">
                <a:sym typeface="Wingdings" pitchFamily="2" charset="2"/>
              </a:rPr>
              <a:t> del </a:t>
            </a:r>
            <a:r>
              <a:rPr lang="en-US" altLang="en-US" sz="2800" dirty="0" err="1">
                <a:sym typeface="Wingdings" pitchFamily="2" charset="2"/>
              </a:rPr>
              <a:t>mesodermo</a:t>
            </a:r>
            <a:endParaRPr lang="en-US" altLang="en-US" sz="2800" dirty="0">
              <a:sym typeface="Wingdings" pitchFamily="2" charset="2"/>
            </a:endParaRPr>
          </a:p>
          <a:p>
            <a:pPr lvl="1" eaLnBrk="1" hangingPunct="1">
              <a:spcBef>
                <a:spcPct val="0"/>
              </a:spcBef>
              <a:buClrTx/>
              <a:buSzTx/>
              <a:buFontTx/>
              <a:buChar char="-"/>
            </a:pPr>
            <a:r>
              <a:rPr lang="en-US" altLang="en-US" sz="2800" dirty="0" err="1">
                <a:sym typeface="Wingdings" pitchFamily="2" charset="2"/>
              </a:rPr>
              <a:t>Distinguir</a:t>
            </a:r>
            <a:r>
              <a:rPr lang="en-US" altLang="en-US" sz="2800" dirty="0">
                <a:sym typeface="Wingdings" pitchFamily="2" charset="2"/>
              </a:rPr>
              <a:t> </a:t>
            </a:r>
            <a:r>
              <a:rPr lang="en-US" altLang="en-US" sz="2800" dirty="0" err="1">
                <a:sym typeface="Wingdings" pitchFamily="2" charset="2"/>
              </a:rPr>
              <a:t>lados</a:t>
            </a:r>
            <a:r>
              <a:rPr lang="en-US" altLang="en-US" sz="2800" dirty="0">
                <a:sym typeface="Wingdings" pitchFamily="2" charset="2"/>
              </a:rPr>
              <a:t> derecho e </a:t>
            </a:r>
            <a:r>
              <a:rPr lang="en-US" altLang="en-US" sz="2800" dirty="0" err="1">
                <a:sym typeface="Wingdings" pitchFamily="2" charset="2"/>
              </a:rPr>
              <a:t>izquierdo</a:t>
            </a:r>
            <a:r>
              <a:rPr lang="en-US" altLang="en-US" sz="2800" dirty="0">
                <a:sym typeface="Wingdings" pitchFamily="2" charset="2"/>
              </a:rPr>
              <a:t> del </a:t>
            </a:r>
            <a:r>
              <a:rPr lang="en-US" altLang="en-US" sz="2800" dirty="0" err="1">
                <a:sym typeface="Wingdings" pitchFamily="2" charset="2"/>
              </a:rPr>
              <a:t>eje</a:t>
            </a:r>
            <a:r>
              <a:rPr lang="en-US" altLang="en-US" sz="2800" dirty="0">
                <a:sym typeface="Wingdings" pitchFamily="2" charset="2"/>
              </a:rPr>
              <a:t> corporal </a:t>
            </a:r>
            <a:r>
              <a:rPr lang="en-US" altLang="en-US" sz="2800" dirty="0" err="1">
                <a:sym typeface="Wingdings" pitchFamily="2" charset="2"/>
              </a:rPr>
              <a:t>en</a:t>
            </a:r>
            <a:r>
              <a:rPr lang="en-US" altLang="en-US" sz="2800" dirty="0">
                <a:sym typeface="Wingdings" pitchFamily="2" charset="2"/>
              </a:rPr>
              <a:t> </a:t>
            </a:r>
            <a:r>
              <a:rPr lang="en-US" altLang="en-US" sz="2800" dirty="0" err="1">
                <a:sym typeface="Wingdings" pitchFamily="2" charset="2"/>
              </a:rPr>
              <a:t>vertebrados</a:t>
            </a:r>
            <a:endParaRPr lang="en-US" altLang="en-US" sz="2800" dirty="0">
              <a:sym typeface="Wingdings" pitchFamily="2" charset="2"/>
            </a:endParaRPr>
          </a:p>
          <a:p>
            <a:pPr lvl="1" eaLnBrk="1" hangingPunct="1">
              <a:spcBef>
                <a:spcPct val="0"/>
              </a:spcBef>
              <a:buClrTx/>
              <a:buSzTx/>
              <a:buFontTx/>
              <a:buChar char="-"/>
            </a:pPr>
            <a:r>
              <a:rPr lang="en-US" altLang="en-US" sz="2800" dirty="0" err="1">
                <a:sym typeface="Wingdings" pitchFamily="2" charset="2"/>
              </a:rPr>
              <a:t>Simetría</a:t>
            </a:r>
            <a:r>
              <a:rPr lang="en-US" altLang="en-US" sz="2800" dirty="0">
                <a:sym typeface="Wingdings" pitchFamily="2" charset="2"/>
              </a:rPr>
              <a:t> bilateral</a:t>
            </a:r>
          </a:p>
          <a:p>
            <a:pPr lvl="1" eaLnBrk="1" hangingPunct="1">
              <a:spcBef>
                <a:spcPct val="0"/>
              </a:spcBef>
              <a:buClrTx/>
              <a:buSzTx/>
              <a:buFontTx/>
              <a:buChar char="-"/>
            </a:pPr>
            <a:endParaRPr lang="en-US" altLang="en-US" sz="2250" dirty="0">
              <a:sym typeface="Wingdings" pitchFamily="2" charset="2"/>
            </a:endParaRPr>
          </a:p>
        </p:txBody>
      </p:sp>
      <p:pic>
        <p:nvPicPr>
          <p:cNvPr id="52226" name="Picture 13" descr="Screen Shot 2016-03-04 at 8.21.31 AM.png">
            <a:extLst>
              <a:ext uri="{FF2B5EF4-FFF2-40B4-BE49-F238E27FC236}">
                <a16:creationId xmlns:a16="http://schemas.microsoft.com/office/drawing/2014/main" id="{A8B74456-45AD-DF44-972B-804175A666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2854" y="750094"/>
            <a:ext cx="3481462" cy="60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Notched Right Arrow 17">
            <a:extLst>
              <a:ext uri="{FF2B5EF4-FFF2-40B4-BE49-F238E27FC236}">
                <a16:creationId xmlns:a16="http://schemas.microsoft.com/office/drawing/2014/main" id="{E574958C-BC4E-8A43-813C-FC1460CBA765}"/>
              </a:ext>
            </a:extLst>
          </p:cNvPr>
          <p:cNvSpPr>
            <a:spLocks noChangeArrowheads="1"/>
          </p:cNvSpPr>
          <p:nvPr/>
        </p:nvSpPr>
        <p:spPr bwMode="auto">
          <a:xfrm>
            <a:off x="9094196" y="4393406"/>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19" name="Notched Right Arrow 18">
            <a:extLst>
              <a:ext uri="{FF2B5EF4-FFF2-40B4-BE49-F238E27FC236}">
                <a16:creationId xmlns:a16="http://schemas.microsoft.com/office/drawing/2014/main" id="{7F8C06D1-3FF4-A448-985A-A9E98200BD78}"/>
              </a:ext>
            </a:extLst>
          </p:cNvPr>
          <p:cNvSpPr>
            <a:spLocks noChangeArrowheads="1"/>
          </p:cNvSpPr>
          <p:nvPr/>
        </p:nvSpPr>
        <p:spPr bwMode="auto">
          <a:xfrm>
            <a:off x="9147774" y="803672"/>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20" name="Notched Right Arrow 19">
            <a:extLst>
              <a:ext uri="{FF2B5EF4-FFF2-40B4-BE49-F238E27FC236}">
                <a16:creationId xmlns:a16="http://schemas.microsoft.com/office/drawing/2014/main" id="{D7485A29-9038-AE4C-BA6E-DDD1FD32C58C}"/>
              </a:ext>
            </a:extLst>
          </p:cNvPr>
          <p:cNvSpPr>
            <a:spLocks noChangeArrowheads="1"/>
          </p:cNvSpPr>
          <p:nvPr/>
        </p:nvSpPr>
        <p:spPr bwMode="auto">
          <a:xfrm>
            <a:off x="9094196" y="4714875"/>
            <a:ext cx="428625" cy="267891"/>
          </a:xfrm>
          <a:prstGeom prst="notchedRight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endParaRPr lang="en-US" altLang="en-US" sz="2953">
              <a:solidFill>
                <a:srgbClr val="FEFEFE"/>
              </a:solidFill>
            </a:endParaRPr>
          </a:p>
        </p:txBody>
      </p:sp>
      <p:sp>
        <p:nvSpPr>
          <p:cNvPr id="52230" name="TextBox 4">
            <a:extLst>
              <a:ext uri="{FF2B5EF4-FFF2-40B4-BE49-F238E27FC236}">
                <a16:creationId xmlns:a16="http://schemas.microsoft.com/office/drawing/2014/main" id="{D6012932-014C-D743-B76C-EB2B1A2F36F9}"/>
              </a:ext>
            </a:extLst>
          </p:cNvPr>
          <p:cNvSpPr txBox="1">
            <a:spLocks noChangeArrowheads="1"/>
          </p:cNvSpPr>
          <p:nvPr/>
        </p:nvSpPr>
        <p:spPr bwMode="auto">
          <a:xfrm>
            <a:off x="2667000" y="231056"/>
            <a:ext cx="7340203"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t>Factores</a:t>
            </a:r>
            <a:r>
              <a:rPr lang="en-US" altLang="en-US" sz="2953" dirty="0"/>
              <a:t> </a:t>
            </a:r>
            <a:r>
              <a:rPr lang="en-US" altLang="en-US" sz="2953" dirty="0" err="1"/>
              <a:t>Paracrinos</a:t>
            </a:r>
            <a:r>
              <a:rPr lang="en-US" altLang="en-US" sz="2953" dirty="0"/>
              <a:t>  - </a:t>
            </a:r>
            <a:r>
              <a:rPr lang="en-US" altLang="en-US" sz="2953" dirty="0" err="1"/>
              <a:t>Superfamilia</a:t>
            </a:r>
            <a:r>
              <a:rPr lang="en-US" altLang="en-US" sz="2953" dirty="0"/>
              <a:t> TGF-</a:t>
            </a:r>
            <a:r>
              <a:rPr lang="en-US" altLang="en-US" sz="2953" dirty="0" err="1"/>
              <a:t>ß</a:t>
            </a:r>
            <a:endParaRPr lang="en-US" altLang="en-US" sz="2953" dirty="0"/>
          </a:p>
        </p:txBody>
      </p:sp>
    </p:spTree>
    <p:extLst>
      <p:ext uri="{BB962C8B-B14F-4D97-AF65-F5344CB8AC3E}">
        <p14:creationId xmlns:p14="http://schemas.microsoft.com/office/powerpoint/2010/main" val="363493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E1BDC05A-41D6-7E4F-A0B7-5049A2A1607B}"/>
              </a:ext>
            </a:extLst>
          </p:cNvPr>
          <p:cNvSpPr txBox="1">
            <a:spLocks noChangeArrowheads="1"/>
          </p:cNvSpPr>
          <p:nvPr/>
        </p:nvSpPr>
        <p:spPr bwMode="auto">
          <a:xfrm>
            <a:off x="737338" y="1232297"/>
            <a:ext cx="6624357"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800" dirty="0">
                <a:sym typeface="Wingdings" pitchFamily="2" charset="2"/>
              </a:rPr>
              <a:t>Familia de TFs</a:t>
            </a:r>
          </a:p>
          <a:p>
            <a:pPr eaLnBrk="1" hangingPunct="1">
              <a:spcBef>
                <a:spcPct val="0"/>
              </a:spcBef>
              <a:buClrTx/>
              <a:buSzTx/>
              <a:buFontTx/>
              <a:buChar char="-"/>
            </a:pPr>
            <a:r>
              <a:rPr lang="en-US" altLang="en-US" sz="2800" dirty="0" err="1">
                <a:sym typeface="Wingdings" pitchFamily="2" charset="2"/>
              </a:rPr>
              <a:t>Ligando</a:t>
            </a:r>
            <a:r>
              <a:rPr lang="en-US" altLang="en-US" sz="2800" dirty="0">
                <a:sym typeface="Wingdings" pitchFamily="2" charset="2"/>
              </a:rPr>
              <a:t> se </a:t>
            </a:r>
            <a:r>
              <a:rPr lang="en-US" altLang="en-US" sz="2800" dirty="0" err="1">
                <a:sym typeface="Wingdings" pitchFamily="2" charset="2"/>
              </a:rPr>
              <a:t>une</a:t>
            </a:r>
            <a:r>
              <a:rPr lang="en-US" altLang="en-US" sz="2800" dirty="0">
                <a:sym typeface="Wingdings" pitchFamily="2" charset="2"/>
              </a:rPr>
              <a:t> a TGFB R II</a:t>
            </a:r>
          </a:p>
          <a:p>
            <a:pPr eaLnBrk="1" hangingPunct="1">
              <a:spcBef>
                <a:spcPct val="0"/>
              </a:spcBef>
              <a:buClrTx/>
              <a:buSzTx/>
              <a:buFontTx/>
              <a:buChar char="-"/>
            </a:pPr>
            <a:r>
              <a:rPr lang="en-US" altLang="en-US" sz="2800" dirty="0">
                <a:sym typeface="Wingdings" pitchFamily="2" charset="2"/>
              </a:rPr>
              <a:t>Este se </a:t>
            </a:r>
            <a:r>
              <a:rPr lang="en-US" altLang="en-US" sz="2800" dirty="0" err="1">
                <a:sym typeface="Wingdings" pitchFamily="2" charset="2"/>
              </a:rPr>
              <a:t>une</a:t>
            </a:r>
            <a:r>
              <a:rPr lang="en-US" altLang="en-US" sz="2800" dirty="0">
                <a:sym typeface="Wingdings" pitchFamily="2" charset="2"/>
              </a:rPr>
              <a:t>  TGFBR I</a:t>
            </a:r>
          </a:p>
          <a:p>
            <a:pPr eaLnBrk="1" hangingPunct="1">
              <a:spcBef>
                <a:spcPct val="0"/>
              </a:spcBef>
              <a:buClrTx/>
              <a:buSzTx/>
              <a:buFontTx/>
              <a:buChar char="-"/>
            </a:pPr>
            <a:r>
              <a:rPr lang="en-US" altLang="en-US" sz="2800" dirty="0" err="1">
                <a:sym typeface="Wingdings" pitchFamily="2" charset="2"/>
              </a:rPr>
              <a:t>Heterodimeros</a:t>
            </a:r>
            <a:r>
              <a:rPr lang="en-US" altLang="en-US" sz="2800" dirty="0">
                <a:sym typeface="Wingdings" pitchFamily="2" charset="2"/>
              </a:rPr>
              <a:t>  </a:t>
            </a:r>
            <a:r>
              <a:rPr lang="en-US" altLang="en-US" sz="2800" dirty="0" err="1">
                <a:sym typeface="Wingdings" pitchFamily="2" charset="2"/>
              </a:rPr>
              <a:t>Fosforilación</a:t>
            </a: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II </a:t>
            </a:r>
            <a:r>
              <a:rPr lang="en-US" altLang="en-US" sz="2800" dirty="0" err="1">
                <a:sym typeface="Wingdings" pitchFamily="2" charset="2"/>
              </a:rPr>
              <a:t>fosforila</a:t>
            </a:r>
            <a:r>
              <a:rPr lang="en-US" altLang="en-US" sz="2800" dirty="0">
                <a:sym typeface="Wingdings" pitchFamily="2" charset="2"/>
              </a:rPr>
              <a:t> a I y I a </a:t>
            </a:r>
            <a:r>
              <a:rPr lang="en-US" altLang="en-US" sz="2800" dirty="0" err="1">
                <a:sym typeface="Wingdings" pitchFamily="2" charset="2"/>
              </a:rPr>
              <a:t>Smad</a:t>
            </a:r>
            <a:endParaRPr lang="en-US" altLang="en-US" sz="2800" dirty="0">
              <a:sym typeface="Wingdings" pitchFamily="2" charset="2"/>
            </a:endParaRPr>
          </a:p>
          <a:p>
            <a:pPr eaLnBrk="1" hangingPunct="1">
              <a:spcBef>
                <a:spcPct val="0"/>
              </a:spcBef>
              <a:buClrTx/>
              <a:buSzTx/>
              <a:buFontTx/>
              <a:buChar char="-"/>
            </a:pPr>
            <a:r>
              <a:rPr lang="en-US" altLang="en-US" sz="2800" dirty="0" err="1">
                <a:sym typeface="Wingdings" pitchFamily="2" charset="2"/>
              </a:rPr>
              <a:t>Activar</a:t>
            </a:r>
            <a:r>
              <a:rPr lang="en-US" altLang="en-US" sz="2800" dirty="0">
                <a:sym typeface="Wingdings" pitchFamily="2" charset="2"/>
              </a:rPr>
              <a:t> </a:t>
            </a:r>
            <a:r>
              <a:rPr lang="en-US" altLang="en-US" sz="2800" dirty="0" err="1">
                <a:sym typeface="Wingdings" pitchFamily="2" charset="2"/>
              </a:rPr>
              <a:t>Smad</a:t>
            </a:r>
            <a:endParaRPr lang="en-US" altLang="en-US" sz="2800" dirty="0">
              <a:sym typeface="Wingdings" pitchFamily="2" charset="2"/>
            </a:endParaRPr>
          </a:p>
          <a:p>
            <a:pPr eaLnBrk="1" hangingPunct="1">
              <a:spcBef>
                <a:spcPct val="0"/>
              </a:spcBef>
              <a:buClrTx/>
              <a:buSzTx/>
              <a:buFontTx/>
              <a:buChar char="-"/>
            </a:pPr>
            <a:r>
              <a:rPr lang="en-US" altLang="en-US" sz="2800" dirty="0" err="1">
                <a:sym typeface="Wingdings" pitchFamily="2" charset="2"/>
              </a:rPr>
              <a:t>Transcripción</a:t>
            </a:r>
            <a:endParaRPr lang="en-US" altLang="en-US" sz="2800" dirty="0">
              <a:sym typeface="Wingdings" pitchFamily="2" charset="2"/>
            </a:endParaRPr>
          </a:p>
          <a:p>
            <a:pPr eaLnBrk="1" hangingPunct="1">
              <a:spcBef>
                <a:spcPct val="0"/>
              </a:spcBef>
              <a:buClrTx/>
              <a:buSzTx/>
              <a:buFontTx/>
              <a:buChar char="-"/>
            </a:pPr>
            <a:endParaRPr lang="en-US" altLang="en-US" sz="2250" dirty="0">
              <a:sym typeface="Wingdings" pitchFamily="2" charset="2"/>
            </a:endParaRPr>
          </a:p>
          <a:p>
            <a:pPr eaLnBrk="1" hangingPunct="1">
              <a:spcBef>
                <a:spcPct val="0"/>
              </a:spcBef>
              <a:buClrTx/>
              <a:buSzTx/>
              <a:buFontTx/>
              <a:buNone/>
            </a:pPr>
            <a:endParaRPr lang="en-US" altLang="en-US" sz="2250" dirty="0">
              <a:sym typeface="Wingdings" pitchFamily="2" charset="2"/>
            </a:endParaRPr>
          </a:p>
        </p:txBody>
      </p:sp>
      <p:sp>
        <p:nvSpPr>
          <p:cNvPr id="54274" name="TextBox 4">
            <a:extLst>
              <a:ext uri="{FF2B5EF4-FFF2-40B4-BE49-F238E27FC236}">
                <a16:creationId xmlns:a16="http://schemas.microsoft.com/office/drawing/2014/main" id="{8E17E5FE-AFED-3F4B-ACE8-D04F83C2A90D}"/>
              </a:ext>
            </a:extLst>
          </p:cNvPr>
          <p:cNvSpPr txBox="1">
            <a:spLocks noChangeArrowheads="1"/>
          </p:cNvSpPr>
          <p:nvPr/>
        </p:nvSpPr>
        <p:spPr bwMode="auto">
          <a:xfrm>
            <a:off x="2345531" y="151805"/>
            <a:ext cx="7340203" cy="10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t>Factores</a:t>
            </a:r>
            <a:r>
              <a:rPr lang="en-US" altLang="en-US" sz="2953" dirty="0"/>
              <a:t> </a:t>
            </a:r>
            <a:r>
              <a:rPr lang="en-US" altLang="en-US" sz="2953" dirty="0" err="1"/>
              <a:t>Paracrinos</a:t>
            </a:r>
            <a:r>
              <a:rPr lang="en-US" altLang="en-US" sz="2953" dirty="0"/>
              <a:t>  - </a:t>
            </a:r>
            <a:r>
              <a:rPr lang="en-US" altLang="en-US" sz="2953" dirty="0" err="1"/>
              <a:t>Superfamilia</a:t>
            </a:r>
            <a:r>
              <a:rPr lang="en-US" altLang="en-US" sz="2953" dirty="0"/>
              <a:t> TGF-</a:t>
            </a:r>
            <a:r>
              <a:rPr lang="en-US" altLang="en-US" sz="2953" dirty="0" err="1"/>
              <a:t>ß</a:t>
            </a:r>
            <a:endParaRPr lang="en-US" altLang="en-US" sz="2953" dirty="0"/>
          </a:p>
          <a:p>
            <a:pPr algn="ctr" eaLnBrk="1" hangingPunct="1">
              <a:spcBef>
                <a:spcPct val="0"/>
              </a:spcBef>
              <a:buClrTx/>
              <a:buSzTx/>
              <a:buFontTx/>
              <a:buNone/>
            </a:pPr>
            <a:r>
              <a:rPr lang="en-US" altLang="en-US" sz="2953" dirty="0"/>
              <a:t>La </a:t>
            </a:r>
            <a:r>
              <a:rPr lang="en-US" altLang="en-US" sz="2953" dirty="0" err="1"/>
              <a:t>Vía</a:t>
            </a:r>
            <a:r>
              <a:rPr lang="en-US" altLang="en-US" sz="2953" dirty="0"/>
              <a:t> </a:t>
            </a:r>
            <a:r>
              <a:rPr lang="en-US" altLang="en-US" sz="2953" dirty="0" err="1"/>
              <a:t>Smad</a:t>
            </a:r>
            <a:r>
              <a:rPr lang="en-US" altLang="en-US" sz="2953" dirty="0"/>
              <a:t> Family</a:t>
            </a:r>
          </a:p>
        </p:txBody>
      </p:sp>
      <p:pic>
        <p:nvPicPr>
          <p:cNvPr id="54275" name="Picture 1" descr="Screen Shot 2016-03-04 at 8.53.39 AM.png">
            <a:extLst>
              <a:ext uri="{FF2B5EF4-FFF2-40B4-BE49-F238E27FC236}">
                <a16:creationId xmlns:a16="http://schemas.microsoft.com/office/drawing/2014/main" id="{2DC14D8D-D853-4046-A188-6D2AE1B5FE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3342" y="2565445"/>
            <a:ext cx="1683401" cy="40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8" descr="Screen Shot 2016-03-04 at 11.40.20 AM.png">
            <a:extLst>
              <a:ext uri="{FF2B5EF4-FFF2-40B4-BE49-F238E27FC236}">
                <a16:creationId xmlns:a16="http://schemas.microsoft.com/office/drawing/2014/main" id="{1BC21BB5-3CD0-8F46-80C8-F5F298F047AE}"/>
              </a:ext>
            </a:extLst>
          </p:cNvPr>
          <p:cNvPicPr>
            <a:picLocks noChangeAspect="1"/>
          </p:cNvPicPr>
          <p:nvPr/>
        </p:nvPicPr>
        <p:blipFill>
          <a:blip r:embed="rId4">
            <a:extLst>
              <a:ext uri="{28A0092B-C50C-407E-A947-70E740481C1C}">
                <a14:useLocalDpi xmlns:a14="http://schemas.microsoft.com/office/drawing/2010/main" val="0"/>
              </a:ext>
            </a:extLst>
          </a:blip>
          <a:srcRect r="54707"/>
          <a:stretch>
            <a:fillRect/>
          </a:stretch>
        </p:blipFill>
        <p:spPr bwMode="auto">
          <a:xfrm>
            <a:off x="7756072" y="1232297"/>
            <a:ext cx="3956968" cy="533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9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Screen Shot 2016-03-04 at 11.40.20 AM.png">
            <a:extLst>
              <a:ext uri="{FF2B5EF4-FFF2-40B4-BE49-F238E27FC236}">
                <a16:creationId xmlns:a16="http://schemas.microsoft.com/office/drawing/2014/main" id="{C5537FD8-BD51-294A-9B1E-EBF850F82B39}"/>
              </a:ext>
            </a:extLst>
          </p:cNvPr>
          <p:cNvPicPr>
            <a:picLocks noChangeAspect="1"/>
          </p:cNvPicPr>
          <p:nvPr/>
        </p:nvPicPr>
        <p:blipFill>
          <a:blip r:embed="rId3">
            <a:extLst>
              <a:ext uri="{28A0092B-C50C-407E-A947-70E740481C1C}">
                <a14:useLocalDpi xmlns:a14="http://schemas.microsoft.com/office/drawing/2010/main" val="0"/>
              </a:ext>
            </a:extLst>
          </a:blip>
          <a:srcRect l="45535"/>
          <a:stretch>
            <a:fillRect/>
          </a:stretch>
        </p:blipFill>
        <p:spPr bwMode="auto">
          <a:xfrm>
            <a:off x="7335864" y="1322624"/>
            <a:ext cx="4432474" cy="525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extBox 4">
            <a:extLst>
              <a:ext uri="{FF2B5EF4-FFF2-40B4-BE49-F238E27FC236}">
                <a16:creationId xmlns:a16="http://schemas.microsoft.com/office/drawing/2014/main" id="{F9F75D71-BA55-7349-B26D-F9169438A70D}"/>
              </a:ext>
            </a:extLst>
          </p:cNvPr>
          <p:cNvSpPr txBox="1">
            <a:spLocks noChangeArrowheads="1"/>
          </p:cNvSpPr>
          <p:nvPr/>
        </p:nvSpPr>
        <p:spPr bwMode="auto">
          <a:xfrm>
            <a:off x="2345531" y="151805"/>
            <a:ext cx="7340203" cy="10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t>Factores</a:t>
            </a:r>
            <a:r>
              <a:rPr lang="en-US" altLang="en-US" sz="2953" dirty="0"/>
              <a:t> </a:t>
            </a:r>
            <a:r>
              <a:rPr lang="en-US" altLang="en-US" sz="2953" dirty="0" err="1"/>
              <a:t>Paracrinos</a:t>
            </a:r>
            <a:r>
              <a:rPr lang="en-US" altLang="en-US" sz="2953" dirty="0"/>
              <a:t>  - </a:t>
            </a:r>
            <a:r>
              <a:rPr lang="en-US" altLang="en-US" sz="2953" dirty="0" err="1"/>
              <a:t>Superfamilia</a:t>
            </a:r>
            <a:r>
              <a:rPr lang="en-US" altLang="en-US" sz="2953" dirty="0"/>
              <a:t> TGF-</a:t>
            </a:r>
            <a:r>
              <a:rPr lang="en-US" altLang="en-US" sz="2953" dirty="0" err="1"/>
              <a:t>ß</a:t>
            </a:r>
            <a:endParaRPr lang="en-US" altLang="en-US" sz="2953" dirty="0"/>
          </a:p>
          <a:p>
            <a:pPr algn="ctr" eaLnBrk="1" hangingPunct="1">
              <a:spcBef>
                <a:spcPct val="0"/>
              </a:spcBef>
              <a:buClrTx/>
              <a:buSzTx/>
              <a:buFontTx/>
              <a:buNone/>
            </a:pPr>
            <a:r>
              <a:rPr lang="en-US" altLang="en-US" sz="2953" dirty="0"/>
              <a:t>Via </a:t>
            </a:r>
            <a:r>
              <a:rPr lang="en-US" altLang="en-US" sz="2953" dirty="0" err="1"/>
              <a:t>Smad</a:t>
            </a:r>
            <a:r>
              <a:rPr lang="en-US" altLang="en-US" sz="2953" dirty="0"/>
              <a:t> Family</a:t>
            </a:r>
          </a:p>
        </p:txBody>
      </p:sp>
      <p:sp>
        <p:nvSpPr>
          <p:cNvPr id="56323" name="TextBox 5">
            <a:extLst>
              <a:ext uri="{FF2B5EF4-FFF2-40B4-BE49-F238E27FC236}">
                <a16:creationId xmlns:a16="http://schemas.microsoft.com/office/drawing/2014/main" id="{986A6A44-E9A6-C042-B328-E4A6AA020756}"/>
              </a:ext>
            </a:extLst>
          </p:cNvPr>
          <p:cNvSpPr txBox="1">
            <a:spLocks noChangeArrowheads="1"/>
          </p:cNvSpPr>
          <p:nvPr/>
        </p:nvSpPr>
        <p:spPr bwMode="auto">
          <a:xfrm>
            <a:off x="635431" y="1178719"/>
            <a:ext cx="6493789"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endParaRPr lang="en-US" altLang="en-US" sz="2250" dirty="0">
              <a:sym typeface="Wingdings" pitchFamily="2" charset="2"/>
            </a:endParaRPr>
          </a:p>
          <a:p>
            <a:pPr eaLnBrk="1" hangingPunct="1">
              <a:spcBef>
                <a:spcPct val="0"/>
              </a:spcBef>
              <a:buClrTx/>
              <a:buSzTx/>
              <a:buFontTx/>
              <a:buChar char="-"/>
            </a:pPr>
            <a:r>
              <a:rPr lang="en-US" altLang="en-US" sz="2800" dirty="0" err="1">
                <a:sym typeface="Wingdings" pitchFamily="2" charset="2"/>
              </a:rPr>
              <a:t>Ejs</a:t>
            </a:r>
            <a:r>
              <a:rPr lang="en-US" altLang="en-US" sz="2800" dirty="0">
                <a:sym typeface="Wingdings" pitchFamily="2" charset="2"/>
              </a:rPr>
              <a:t>:</a:t>
            </a:r>
          </a:p>
          <a:p>
            <a:pPr eaLnBrk="1" hangingPunct="1">
              <a:spcBef>
                <a:spcPct val="0"/>
              </a:spcBef>
              <a:buClrTx/>
              <a:buSzTx/>
              <a:buFontTx/>
              <a:buChar char="-"/>
            </a:pPr>
            <a:r>
              <a:rPr lang="en-US" altLang="en-US" sz="2800" dirty="0" err="1">
                <a:sym typeface="Wingdings" pitchFamily="2" charset="2"/>
              </a:rPr>
              <a:t>Smads</a:t>
            </a:r>
            <a:r>
              <a:rPr lang="en-US" altLang="en-US" sz="2800" dirty="0">
                <a:sym typeface="Wingdings" pitchFamily="2" charset="2"/>
              </a:rPr>
              <a:t> 1 y 5 son </a:t>
            </a:r>
            <a:r>
              <a:rPr lang="en-US" altLang="en-US" sz="2800" dirty="0" err="1">
                <a:sym typeface="Wingdings" pitchFamily="2" charset="2"/>
              </a:rPr>
              <a:t>activados</a:t>
            </a:r>
            <a:r>
              <a:rPr lang="en-US" altLang="en-US" sz="2800" dirty="0">
                <a:sym typeface="Wingdings" pitchFamily="2" charset="2"/>
              </a:rPr>
              <a:t> por la </a:t>
            </a:r>
            <a:r>
              <a:rPr lang="en-US" altLang="en-US" sz="2800" dirty="0" err="1">
                <a:sym typeface="Wingdings" pitchFamily="2" charset="2"/>
              </a:rPr>
              <a:t>receptores</a:t>
            </a:r>
            <a:r>
              <a:rPr lang="en-US" altLang="en-US" sz="2800" dirty="0">
                <a:sym typeface="Wingdings" pitchFamily="2" charset="2"/>
              </a:rPr>
              <a:t> </a:t>
            </a:r>
            <a:r>
              <a:rPr lang="en-US" altLang="en-US" sz="2800" dirty="0" err="1">
                <a:sym typeface="Wingdings" pitchFamily="2" charset="2"/>
              </a:rPr>
              <a:t>familia</a:t>
            </a:r>
            <a:r>
              <a:rPr lang="en-US" altLang="en-US" sz="2800" dirty="0">
                <a:sym typeface="Wingdings" pitchFamily="2" charset="2"/>
              </a:rPr>
              <a:t> de BMPs que se </a:t>
            </a:r>
            <a:r>
              <a:rPr lang="en-US" altLang="en-US" sz="2800" dirty="0" err="1">
                <a:sym typeface="Wingdings" pitchFamily="2" charset="2"/>
              </a:rPr>
              <a:t>unen</a:t>
            </a:r>
            <a:r>
              <a:rPr lang="en-US" altLang="en-US" sz="2800" dirty="0">
                <a:sym typeface="Wingdings" pitchFamily="2" charset="2"/>
              </a:rPr>
              <a:t> a TGFB R</a:t>
            </a:r>
          </a:p>
          <a:p>
            <a:pPr eaLnBrk="1" hangingPunct="1">
              <a:spcBef>
                <a:spcPct val="0"/>
              </a:spcBef>
              <a:buClrTx/>
              <a:buSzTx/>
              <a:buFontTx/>
              <a:buChar char="-"/>
            </a:pPr>
            <a:r>
              <a:rPr lang="en-US" altLang="en-US" sz="2800" dirty="0" err="1">
                <a:sym typeface="Wingdings" pitchFamily="2" charset="2"/>
              </a:rPr>
              <a:t>Smads</a:t>
            </a:r>
            <a:r>
              <a:rPr lang="en-US" altLang="en-US" sz="2800" dirty="0">
                <a:sym typeface="Wingdings" pitchFamily="2" charset="2"/>
              </a:rPr>
              <a:t> 2 y 3 son </a:t>
            </a:r>
            <a:r>
              <a:rPr lang="en-US" altLang="en-US" sz="2800" dirty="0" err="1">
                <a:sym typeface="Wingdings" pitchFamily="2" charset="2"/>
              </a:rPr>
              <a:t>activados</a:t>
            </a:r>
            <a:r>
              <a:rPr lang="en-US" altLang="en-US" sz="2800" dirty="0">
                <a:sym typeface="Wingdings" pitchFamily="2" charset="2"/>
              </a:rPr>
              <a:t> por </a:t>
            </a:r>
            <a:r>
              <a:rPr lang="en-US" altLang="en-US" sz="2800" dirty="0" err="1">
                <a:sym typeface="Wingdings" pitchFamily="2" charset="2"/>
              </a:rPr>
              <a:t>Activina</a:t>
            </a:r>
            <a:r>
              <a:rPr lang="en-US" altLang="en-US" sz="2800" dirty="0">
                <a:sym typeface="Wingdings" pitchFamily="2" charset="2"/>
              </a:rPr>
              <a:t>, Nodal </a:t>
            </a:r>
          </a:p>
          <a:p>
            <a:pPr eaLnBrk="1" hangingPunct="1">
              <a:spcBef>
                <a:spcPct val="0"/>
              </a:spcBef>
              <a:buClrTx/>
              <a:buSzTx/>
              <a:buFontTx/>
              <a:buChar char="-"/>
            </a:pPr>
            <a:r>
              <a:rPr lang="en-US" altLang="en-US" sz="2800" dirty="0">
                <a:sym typeface="Wingdings" pitchFamily="2" charset="2"/>
              </a:rPr>
              <a:t>Se </a:t>
            </a:r>
            <a:r>
              <a:rPr lang="en-US" altLang="en-US" sz="2800" dirty="0" err="1">
                <a:sym typeface="Wingdings" pitchFamily="2" charset="2"/>
              </a:rPr>
              <a:t>unen</a:t>
            </a:r>
            <a:r>
              <a:rPr lang="en-US" altLang="en-US" sz="2800" dirty="0">
                <a:sym typeface="Wingdings" pitchFamily="2" charset="2"/>
              </a:rPr>
              <a:t> a </a:t>
            </a:r>
            <a:r>
              <a:rPr lang="en-US" altLang="en-US" sz="2800" dirty="0" err="1">
                <a:sym typeface="Wingdings" pitchFamily="2" charset="2"/>
              </a:rPr>
              <a:t>Smad</a:t>
            </a:r>
            <a:r>
              <a:rPr lang="en-US" altLang="en-US" sz="2800" dirty="0">
                <a:sym typeface="Wingdings" pitchFamily="2" charset="2"/>
              </a:rPr>
              <a:t> 4  </a:t>
            </a:r>
            <a:r>
              <a:rPr lang="en-US" altLang="en-US" sz="2800" dirty="0" err="1">
                <a:sym typeface="Wingdings" pitchFamily="2" charset="2"/>
              </a:rPr>
              <a:t>Transcripción</a:t>
            </a:r>
            <a:endParaRPr lang="en-US" altLang="en-US" sz="2800" dirty="0">
              <a:sym typeface="Wingdings" pitchFamily="2" charset="2"/>
            </a:endParaRPr>
          </a:p>
          <a:p>
            <a:pPr eaLnBrk="1" hangingPunct="1">
              <a:spcBef>
                <a:spcPct val="0"/>
              </a:spcBef>
              <a:buClrTx/>
              <a:buSzTx/>
              <a:buFontTx/>
              <a:buChar char="-"/>
            </a:pPr>
            <a:endParaRPr lang="en-US" altLang="en-US" sz="2250" dirty="0">
              <a:sym typeface="Wingdings" pitchFamily="2" charset="2"/>
            </a:endParaRPr>
          </a:p>
        </p:txBody>
      </p:sp>
    </p:spTree>
    <p:extLst>
      <p:ext uri="{BB962C8B-B14F-4D97-AF65-F5344CB8AC3E}">
        <p14:creationId xmlns:p14="http://schemas.microsoft.com/office/powerpoint/2010/main" val="318169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4">
            <a:extLst>
              <a:ext uri="{FF2B5EF4-FFF2-40B4-BE49-F238E27FC236}">
                <a16:creationId xmlns:a16="http://schemas.microsoft.com/office/drawing/2014/main" id="{E628E3D6-3C76-B448-84C6-C5A4E1A3E471}"/>
              </a:ext>
            </a:extLst>
          </p:cNvPr>
          <p:cNvSpPr txBox="1">
            <a:spLocks noChangeArrowheads="1"/>
          </p:cNvSpPr>
          <p:nvPr/>
        </p:nvSpPr>
        <p:spPr bwMode="auto">
          <a:xfrm>
            <a:off x="2345531" y="151805"/>
            <a:ext cx="7340203"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rgbClr val="FEFEFE"/>
                </a:solidFill>
              </a:rPr>
              <a:t>Otros Factores Paracrinos</a:t>
            </a:r>
          </a:p>
        </p:txBody>
      </p:sp>
      <p:sp>
        <p:nvSpPr>
          <p:cNvPr id="58370" name="TextBox 5">
            <a:extLst>
              <a:ext uri="{FF2B5EF4-FFF2-40B4-BE49-F238E27FC236}">
                <a16:creationId xmlns:a16="http://schemas.microsoft.com/office/drawing/2014/main" id="{D8FC088C-12F1-5545-95FF-DD4D3BCC2BF1}"/>
              </a:ext>
            </a:extLst>
          </p:cNvPr>
          <p:cNvSpPr txBox="1">
            <a:spLocks noChangeArrowheads="1"/>
          </p:cNvSpPr>
          <p:nvPr/>
        </p:nvSpPr>
        <p:spPr bwMode="auto">
          <a:xfrm>
            <a:off x="870195" y="698558"/>
            <a:ext cx="102908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None/>
            </a:pPr>
            <a:r>
              <a:rPr lang="en-US" altLang="en-US" sz="2800" dirty="0">
                <a:sym typeface="Wingdings" pitchFamily="2" charset="2"/>
              </a:rPr>
              <a:t> No </a:t>
            </a:r>
            <a:r>
              <a:rPr lang="en-US" altLang="en-US" sz="2800" dirty="0" err="1">
                <a:sym typeface="Wingdings" pitchFamily="2" charset="2"/>
              </a:rPr>
              <a:t>todos</a:t>
            </a:r>
            <a:r>
              <a:rPr lang="en-US" altLang="en-US" sz="2800" dirty="0">
                <a:sym typeface="Wingdings" pitchFamily="2" charset="2"/>
              </a:rPr>
              <a:t> los </a:t>
            </a:r>
            <a:r>
              <a:rPr lang="en-US" altLang="en-US" sz="2800" dirty="0" err="1">
                <a:sym typeface="Wingdings" pitchFamily="2" charset="2"/>
              </a:rPr>
              <a:t>factores</a:t>
            </a:r>
            <a:r>
              <a:rPr lang="en-US" altLang="en-US" sz="2800" dirty="0">
                <a:sym typeface="Wingdings" pitchFamily="2" charset="2"/>
              </a:rPr>
              <a:t> son de las 4 </a:t>
            </a:r>
            <a:r>
              <a:rPr lang="en-US" altLang="en-US" sz="2800" dirty="0" err="1">
                <a:sym typeface="Wingdings" pitchFamily="2" charset="2"/>
              </a:rPr>
              <a:t>familias</a:t>
            </a:r>
            <a:r>
              <a:rPr lang="en-US" altLang="en-US" sz="2800" dirty="0">
                <a:sym typeface="Wingdings" pitchFamily="2" charset="2"/>
              </a:rPr>
              <a:t> </a:t>
            </a:r>
            <a:r>
              <a:rPr lang="en-US" altLang="en-US" sz="2800" dirty="0" err="1">
                <a:sym typeface="Wingdings" pitchFamily="2" charset="2"/>
              </a:rPr>
              <a:t>ni</a:t>
            </a:r>
            <a:r>
              <a:rPr lang="en-US" altLang="en-US" sz="2800" dirty="0">
                <a:sym typeface="Wingdings" pitchFamily="2" charset="2"/>
              </a:rPr>
              <a:t> </a:t>
            </a:r>
            <a:r>
              <a:rPr lang="en-US" altLang="en-US" sz="2800" dirty="0" err="1">
                <a:sym typeface="Wingdings" pitchFamily="2" charset="2"/>
              </a:rPr>
              <a:t>tienen</a:t>
            </a:r>
            <a:r>
              <a:rPr lang="en-US" altLang="en-US" sz="2800" dirty="0">
                <a:sym typeface="Wingdings" pitchFamily="2" charset="2"/>
              </a:rPr>
              <a:t> </a:t>
            </a:r>
            <a:r>
              <a:rPr lang="en-US" altLang="en-US" sz="2800" dirty="0" err="1">
                <a:sym typeface="Wingdings" pitchFamily="2" charset="2"/>
              </a:rPr>
              <a:t>familias</a:t>
            </a:r>
            <a:endParaRPr lang="en-US" altLang="en-US" sz="2800" dirty="0">
              <a:sym typeface="Wingdings" pitchFamily="2" charset="2"/>
            </a:endParaRPr>
          </a:p>
          <a:p>
            <a:pPr eaLnBrk="1" hangingPunct="1">
              <a:spcBef>
                <a:spcPct val="0"/>
              </a:spcBef>
              <a:buClrTx/>
              <a:buSzTx/>
              <a:buFontTx/>
              <a:buNone/>
            </a:pPr>
            <a:endParaRPr lang="en-US" altLang="en-US" sz="2800" dirty="0">
              <a:sym typeface="Wingdings" pitchFamily="2" charset="2"/>
            </a:endParaRPr>
          </a:p>
          <a:p>
            <a:pPr eaLnBrk="1" hangingPunct="1">
              <a:spcBef>
                <a:spcPct val="0"/>
              </a:spcBef>
              <a:buClrTx/>
              <a:buSzTx/>
              <a:buFontTx/>
              <a:buNone/>
            </a:pPr>
            <a:r>
              <a:rPr lang="en-US" altLang="en-US" sz="2800" dirty="0" err="1">
                <a:sym typeface="Wingdings" pitchFamily="2" charset="2"/>
              </a:rPr>
              <a:t>Algunos</a:t>
            </a:r>
            <a:r>
              <a:rPr lang="en-US" altLang="en-US" sz="2800" dirty="0">
                <a:sym typeface="Wingdings" pitchFamily="2" charset="2"/>
              </a:rPr>
              <a:t> </a:t>
            </a:r>
            <a:r>
              <a:rPr lang="en-US" altLang="en-US" sz="2800" dirty="0" err="1">
                <a:sym typeface="Wingdings" pitchFamily="2" charset="2"/>
              </a:rPr>
              <a:t>individuales</a:t>
            </a:r>
            <a:r>
              <a:rPr lang="en-US" altLang="en-US" sz="2800" dirty="0">
                <a:sym typeface="Wingdings" pitchFamily="2" charset="2"/>
              </a:rPr>
              <a:t>  - Cap 13</a:t>
            </a:r>
          </a:p>
          <a:p>
            <a:pPr eaLnBrk="1" hangingPunct="1">
              <a:spcBef>
                <a:spcPct val="0"/>
              </a:spcBef>
              <a:buClrTx/>
              <a:buSzTx/>
              <a:buFontTx/>
              <a:buNone/>
            </a:pP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EGF  - epidermal growth factor</a:t>
            </a:r>
          </a:p>
          <a:p>
            <a:pPr eaLnBrk="1" hangingPunct="1">
              <a:spcBef>
                <a:spcPct val="0"/>
              </a:spcBef>
              <a:buClrTx/>
              <a:buSzTx/>
              <a:buFontTx/>
              <a:buChar char="-"/>
            </a:pP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HGF – hepatic growth factor</a:t>
            </a:r>
          </a:p>
          <a:p>
            <a:pPr eaLnBrk="1" hangingPunct="1">
              <a:spcBef>
                <a:spcPct val="0"/>
              </a:spcBef>
              <a:buClrTx/>
              <a:buSzTx/>
              <a:buFontTx/>
              <a:buChar char="-"/>
            </a:pPr>
            <a:endParaRPr lang="en-US" altLang="en-US" sz="2800" dirty="0">
              <a:sym typeface="Wingdings" pitchFamily="2" charset="2"/>
            </a:endParaRPr>
          </a:p>
          <a:p>
            <a:pPr eaLnBrk="1" hangingPunct="1">
              <a:spcBef>
                <a:spcPct val="0"/>
              </a:spcBef>
              <a:buClrTx/>
              <a:buSzTx/>
              <a:buFontTx/>
              <a:buChar char="-"/>
            </a:pPr>
            <a:r>
              <a:rPr lang="en-US" altLang="en-US" sz="2800" dirty="0" err="1">
                <a:sym typeface="Wingdings" pitchFamily="2" charset="2"/>
              </a:rPr>
              <a:t>Neurotrofos</a:t>
            </a:r>
            <a:r>
              <a:rPr lang="en-US" altLang="en-US" sz="2800" dirty="0">
                <a:sym typeface="Wingdings" pitchFamily="2" charset="2"/>
              </a:rPr>
              <a:t> – neurotrophic growth factor</a:t>
            </a:r>
          </a:p>
          <a:p>
            <a:pPr eaLnBrk="1" hangingPunct="1">
              <a:spcBef>
                <a:spcPct val="0"/>
              </a:spcBef>
              <a:buClrTx/>
              <a:buSzTx/>
              <a:buFontTx/>
              <a:buChar char="-"/>
            </a:pP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Stem cell factor –</a:t>
            </a:r>
          </a:p>
          <a:p>
            <a:pPr eaLnBrk="1" hangingPunct="1">
              <a:spcBef>
                <a:spcPct val="0"/>
              </a:spcBef>
              <a:buClrTx/>
              <a:buSzTx/>
              <a:buFontTx/>
              <a:buChar char="-"/>
            </a:pPr>
            <a:endParaRPr lang="en-US" altLang="en-US" sz="2800" dirty="0">
              <a:sym typeface="Wingdings" pitchFamily="2" charset="2"/>
            </a:endParaRPr>
          </a:p>
          <a:p>
            <a:pPr eaLnBrk="1" hangingPunct="1">
              <a:spcBef>
                <a:spcPct val="0"/>
              </a:spcBef>
              <a:buClrTx/>
              <a:buSzTx/>
              <a:buFontTx/>
              <a:buChar char="-"/>
            </a:pPr>
            <a:r>
              <a:rPr lang="en-US" altLang="en-US" sz="2800" dirty="0">
                <a:sym typeface="Wingdings" pitchFamily="2" charset="2"/>
              </a:rPr>
              <a:t>EPO,  </a:t>
            </a:r>
            <a:r>
              <a:rPr lang="en-US" altLang="en-US" sz="2800" dirty="0" err="1">
                <a:sym typeface="Wingdings" pitchFamily="2" charset="2"/>
              </a:rPr>
              <a:t>Interleuquinas</a:t>
            </a:r>
            <a:r>
              <a:rPr lang="en-US" altLang="en-US" sz="2800" dirty="0">
                <a:sym typeface="Wingdings" pitchFamily="2" charset="2"/>
              </a:rPr>
              <a:t> y </a:t>
            </a:r>
            <a:r>
              <a:rPr lang="en-US" altLang="en-US" sz="2800" dirty="0" err="1">
                <a:sym typeface="Wingdings" pitchFamily="2" charset="2"/>
              </a:rPr>
              <a:t>citoquinas</a:t>
            </a:r>
            <a:r>
              <a:rPr lang="en-US" altLang="en-US" sz="2800" dirty="0">
                <a:sym typeface="Wingdings" pitchFamily="2" charset="2"/>
              </a:rPr>
              <a:t> - </a:t>
            </a:r>
            <a:r>
              <a:rPr lang="en-US" altLang="en-US" sz="2800" dirty="0" err="1">
                <a:sym typeface="Wingdings" pitchFamily="2" charset="2"/>
              </a:rPr>
              <a:t>sangre</a:t>
            </a:r>
            <a:endParaRPr lang="en-US" altLang="en-US" sz="2800" dirty="0">
              <a:sym typeface="Wingdings" pitchFamily="2" charset="2"/>
            </a:endParaRPr>
          </a:p>
        </p:txBody>
      </p:sp>
    </p:spTree>
    <p:extLst>
      <p:ext uri="{BB962C8B-B14F-4D97-AF65-F5344CB8AC3E}">
        <p14:creationId xmlns:p14="http://schemas.microsoft.com/office/powerpoint/2010/main" val="3774683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4E314EBB-A65B-5445-A887-DB31D560BD91}"/>
              </a:ext>
            </a:extLst>
          </p:cNvPr>
          <p:cNvSpPr>
            <a:spLocks noGrp="1" noChangeArrowheads="1"/>
          </p:cNvSpPr>
          <p:nvPr>
            <p:ph type="title"/>
          </p:nvPr>
        </p:nvSpPr>
        <p:spPr>
          <a:xfrm>
            <a:off x="2416969" y="178594"/>
            <a:ext cx="7358063" cy="571500"/>
          </a:xfrm>
        </p:spPr>
        <p:txBody>
          <a:bodyPr/>
          <a:lstStyle/>
          <a:p>
            <a:r>
              <a:rPr lang="en-US" altLang="en-US" sz="2812"/>
              <a:t>Rutas de la Muerte: Apoptosis</a:t>
            </a:r>
          </a:p>
        </p:txBody>
      </p:sp>
      <p:sp>
        <p:nvSpPr>
          <p:cNvPr id="60418" name="TextBox 5">
            <a:extLst>
              <a:ext uri="{FF2B5EF4-FFF2-40B4-BE49-F238E27FC236}">
                <a16:creationId xmlns:a16="http://schemas.microsoft.com/office/drawing/2014/main" id="{CFE5E3CD-E6EF-1144-B621-187E641DFA6E}"/>
              </a:ext>
            </a:extLst>
          </p:cNvPr>
          <p:cNvSpPr txBox="1">
            <a:spLocks noChangeArrowheads="1"/>
          </p:cNvSpPr>
          <p:nvPr/>
        </p:nvSpPr>
        <p:spPr bwMode="auto">
          <a:xfrm>
            <a:off x="1524000" y="4714875"/>
            <a:ext cx="5965031" cy="18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2860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743200" indent="-4572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3200400" indent="-4572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657600" indent="-4572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4114800" indent="-4572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1969">
                <a:solidFill>
                  <a:srgbClr val="FEFEFE"/>
                </a:solidFill>
              </a:rPr>
              <a:t>“By the time I was born, more of me had died than survived.  It was no wonder I cannot remember; during that time I went through brain after brain in nine months, finally contriving the one model that could be human, equipped for language”</a:t>
            </a:r>
          </a:p>
          <a:p>
            <a:pPr lvl="4" algn="r" eaLnBrk="1" hangingPunct="1">
              <a:spcBef>
                <a:spcPct val="0"/>
              </a:spcBef>
              <a:buClrTx/>
              <a:buSzTx/>
              <a:buFontTx/>
              <a:buChar char="-"/>
            </a:pPr>
            <a:r>
              <a:rPr lang="en-US" altLang="en-US" sz="1687">
                <a:solidFill>
                  <a:srgbClr val="FEFEFE"/>
                </a:solidFill>
              </a:rPr>
              <a:t>Lewis Thomas</a:t>
            </a:r>
          </a:p>
        </p:txBody>
      </p:sp>
      <p:sp>
        <p:nvSpPr>
          <p:cNvPr id="60419" name="TextBox 6">
            <a:extLst>
              <a:ext uri="{FF2B5EF4-FFF2-40B4-BE49-F238E27FC236}">
                <a16:creationId xmlns:a16="http://schemas.microsoft.com/office/drawing/2014/main" id="{2A438BF4-2625-2F43-B221-F591D3894659}"/>
              </a:ext>
            </a:extLst>
          </p:cNvPr>
          <p:cNvSpPr txBox="1">
            <a:spLocks noChangeArrowheads="1"/>
          </p:cNvSpPr>
          <p:nvPr/>
        </p:nvSpPr>
        <p:spPr bwMode="auto">
          <a:xfrm>
            <a:off x="566223" y="1208810"/>
            <a:ext cx="752389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800" dirty="0"/>
              <a:t>Apoptosis – </a:t>
            </a:r>
            <a:r>
              <a:rPr lang="en-US" altLang="en-US" sz="2800" dirty="0" err="1"/>
              <a:t>como</a:t>
            </a:r>
            <a:r>
              <a:rPr lang="en-US" altLang="en-US" sz="2800" dirty="0"/>
              <a:t> </a:t>
            </a:r>
            <a:r>
              <a:rPr lang="en-US" altLang="en-US" sz="2800" dirty="0" err="1"/>
              <a:t>proceso</a:t>
            </a:r>
            <a:r>
              <a:rPr lang="en-US" altLang="en-US" sz="2800" dirty="0"/>
              <a:t> normal del </a:t>
            </a:r>
            <a:r>
              <a:rPr lang="en-US" altLang="en-US" sz="2800" dirty="0" err="1"/>
              <a:t>desarrollo</a:t>
            </a:r>
            <a:endParaRPr lang="en-US" altLang="en-US" sz="2800" dirty="0"/>
          </a:p>
          <a:p>
            <a:pPr eaLnBrk="1" hangingPunct="1">
              <a:spcBef>
                <a:spcPct val="0"/>
              </a:spcBef>
              <a:buClrTx/>
              <a:buSzTx/>
              <a:buFontTx/>
              <a:buChar char="-"/>
            </a:pPr>
            <a:r>
              <a:rPr lang="en-US" altLang="en-US" sz="2800" i="1" dirty="0"/>
              <a:t>C elegans </a:t>
            </a:r>
            <a:r>
              <a:rPr lang="en-US" altLang="en-US" sz="2800" dirty="0"/>
              <a:t>- ~&lt;1000 </a:t>
            </a:r>
            <a:r>
              <a:rPr lang="en-US" altLang="en-US" sz="2800" dirty="0" err="1"/>
              <a:t>células</a:t>
            </a:r>
            <a:r>
              <a:rPr lang="en-US" altLang="en-US" sz="2800" dirty="0"/>
              <a:t> y 131 </a:t>
            </a:r>
            <a:r>
              <a:rPr lang="en-US" altLang="en-US" sz="2800" dirty="0" err="1"/>
              <a:t>mueren</a:t>
            </a:r>
            <a:r>
              <a:rPr lang="en-US" altLang="en-US" sz="2800" dirty="0"/>
              <a:t> :</a:t>
            </a:r>
            <a:r>
              <a:rPr lang="en-US" altLang="en-US" sz="2800" dirty="0" err="1"/>
              <a:t>Apop</a:t>
            </a:r>
            <a:endParaRPr lang="en-US" altLang="en-US" sz="2800" dirty="0"/>
          </a:p>
          <a:p>
            <a:pPr eaLnBrk="1" hangingPunct="1">
              <a:spcBef>
                <a:spcPct val="0"/>
              </a:spcBef>
              <a:buClrTx/>
              <a:buSzTx/>
              <a:buFontTx/>
              <a:buChar char="-"/>
            </a:pPr>
            <a:r>
              <a:rPr lang="en-US" altLang="en-US" sz="2800" dirty="0" err="1"/>
              <a:t>Todas</a:t>
            </a:r>
            <a:r>
              <a:rPr lang="en-US" altLang="en-US" sz="2800" dirty="0"/>
              <a:t> </a:t>
            </a:r>
            <a:r>
              <a:rPr lang="en-US" altLang="en-US" sz="2800" dirty="0" err="1"/>
              <a:t>programadas</a:t>
            </a:r>
            <a:r>
              <a:rPr lang="en-US" altLang="en-US" sz="2800" dirty="0"/>
              <a:t> para </a:t>
            </a:r>
            <a:r>
              <a:rPr lang="en-US" altLang="en-US" sz="2800" dirty="0" err="1"/>
              <a:t>Apop</a:t>
            </a:r>
            <a:r>
              <a:rPr lang="en-US" altLang="en-US" sz="2800" dirty="0"/>
              <a:t> a </a:t>
            </a:r>
            <a:r>
              <a:rPr lang="en-US" altLang="en-US" sz="2800" dirty="0" err="1"/>
              <a:t>menos</a:t>
            </a:r>
            <a:r>
              <a:rPr lang="en-US" altLang="en-US" sz="2800" dirty="0"/>
              <a:t> que se les </a:t>
            </a:r>
            <a:r>
              <a:rPr lang="en-US" altLang="en-US" sz="2800" dirty="0" err="1"/>
              <a:t>indique</a:t>
            </a:r>
            <a:endParaRPr lang="en-US" altLang="en-US" sz="2800" dirty="0"/>
          </a:p>
          <a:p>
            <a:pPr eaLnBrk="1" hangingPunct="1">
              <a:spcBef>
                <a:spcPct val="0"/>
              </a:spcBef>
              <a:buClrTx/>
              <a:buSzTx/>
              <a:buFontTx/>
              <a:buChar char="-"/>
            </a:pPr>
            <a:r>
              <a:rPr lang="en-US" altLang="en-US" sz="2800" dirty="0"/>
              <a:t>Humano 10</a:t>
            </a:r>
            <a:r>
              <a:rPr lang="en-US" altLang="en-US" sz="2800" baseline="30000" dirty="0"/>
              <a:t>11 </a:t>
            </a:r>
            <a:r>
              <a:rPr lang="en-US" altLang="en-US" sz="2800" dirty="0"/>
              <a:t> </a:t>
            </a:r>
            <a:r>
              <a:rPr lang="en-US" altLang="en-US" sz="2800" dirty="0" err="1"/>
              <a:t>células</a:t>
            </a:r>
            <a:r>
              <a:rPr lang="en-US" altLang="en-US" sz="2800" dirty="0"/>
              <a:t> </a:t>
            </a:r>
            <a:r>
              <a:rPr lang="en-US" altLang="en-US" sz="2800" dirty="0" err="1"/>
              <a:t>mueren</a:t>
            </a:r>
            <a:r>
              <a:rPr lang="en-US" altLang="en-US" sz="2800" dirty="0"/>
              <a:t> </a:t>
            </a:r>
            <a:r>
              <a:rPr lang="en-US" altLang="en-US" sz="2800" dirty="0" err="1"/>
              <a:t>diariamente</a:t>
            </a:r>
            <a:endParaRPr lang="en-US" altLang="en-US" sz="2800" dirty="0"/>
          </a:p>
          <a:p>
            <a:pPr eaLnBrk="1" hangingPunct="1">
              <a:spcBef>
                <a:spcPct val="0"/>
              </a:spcBef>
              <a:buClrTx/>
              <a:buSzTx/>
              <a:buFontTx/>
              <a:buChar char="-"/>
            </a:pPr>
            <a:r>
              <a:rPr lang="en-US" altLang="en-US" sz="2800" dirty="0"/>
              <a:t>Durante </a:t>
            </a:r>
            <a:r>
              <a:rPr lang="en-US" altLang="en-US" sz="2800" dirty="0" err="1"/>
              <a:t>desarrollo</a:t>
            </a:r>
            <a:r>
              <a:rPr lang="en-US" altLang="en-US" sz="2800" dirty="0"/>
              <a:t> </a:t>
            </a:r>
            <a:r>
              <a:rPr lang="en-US" altLang="en-US" sz="2800" dirty="0" err="1"/>
              <a:t>generamos</a:t>
            </a:r>
            <a:r>
              <a:rPr lang="en-US" altLang="en-US" sz="2800" dirty="0"/>
              <a:t> 3x las </a:t>
            </a:r>
            <a:r>
              <a:rPr lang="en-US" altLang="en-US" sz="2800" dirty="0" err="1"/>
              <a:t>neuronas</a:t>
            </a:r>
            <a:r>
              <a:rPr lang="en-US" altLang="en-US" sz="2800" dirty="0"/>
              <a:t> con las que </a:t>
            </a:r>
            <a:r>
              <a:rPr lang="en-US" altLang="en-US" sz="2800" dirty="0" err="1"/>
              <a:t>terminamos</a:t>
            </a:r>
            <a:r>
              <a:rPr lang="en-US" altLang="en-US" sz="2800" dirty="0"/>
              <a:t> o sea </a:t>
            </a:r>
            <a:r>
              <a:rPr lang="en-US" altLang="en-US" sz="2800" dirty="0" err="1"/>
              <a:t>estamos</a:t>
            </a:r>
            <a:r>
              <a:rPr lang="en-US" altLang="en-US" sz="2800" dirty="0"/>
              <a:t> </a:t>
            </a:r>
            <a:r>
              <a:rPr lang="en-US" altLang="en-US" sz="2800" dirty="0" err="1"/>
              <a:t>creando</a:t>
            </a:r>
            <a:r>
              <a:rPr lang="en-US" altLang="en-US" sz="2800" dirty="0"/>
              <a:t> y </a:t>
            </a:r>
            <a:r>
              <a:rPr lang="en-US" altLang="en-US" sz="2800" dirty="0" err="1"/>
              <a:t>destruyendo</a:t>
            </a:r>
            <a:r>
              <a:rPr lang="en-US" altLang="en-US" sz="2800" dirty="0"/>
              <a:t> </a:t>
            </a:r>
            <a:r>
              <a:rPr lang="en-US" altLang="en-US" sz="2800" dirty="0" err="1"/>
              <a:t>células</a:t>
            </a:r>
            <a:r>
              <a:rPr lang="en-US" altLang="en-US" sz="2800" dirty="0"/>
              <a:t> </a:t>
            </a:r>
            <a:r>
              <a:rPr lang="en-US" altLang="en-US" sz="2800" dirty="0" err="1"/>
              <a:t>constantemente</a:t>
            </a:r>
            <a:endParaRPr lang="en-US" altLang="en-US" sz="2800" dirty="0"/>
          </a:p>
        </p:txBody>
      </p:sp>
      <p:pic>
        <p:nvPicPr>
          <p:cNvPr id="60420" name="Picture 2" descr="Screen Shot 2016-03-07 at 8.22.52 AM.png">
            <a:extLst>
              <a:ext uri="{FF2B5EF4-FFF2-40B4-BE49-F238E27FC236}">
                <a16:creationId xmlns:a16="http://schemas.microsoft.com/office/drawing/2014/main" id="{5BEDDA83-C33C-8543-8B57-BE83A40752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8603" y="748906"/>
            <a:ext cx="3626604" cy="546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3">
            <a:extLst>
              <a:ext uri="{FF2B5EF4-FFF2-40B4-BE49-F238E27FC236}">
                <a16:creationId xmlns:a16="http://schemas.microsoft.com/office/drawing/2014/main" id="{28F4ED70-11A1-F444-B952-542659FE8ECA}"/>
              </a:ext>
            </a:extLst>
          </p:cNvPr>
          <p:cNvSpPr txBox="1">
            <a:spLocks noChangeArrowheads="1"/>
          </p:cNvSpPr>
          <p:nvPr/>
        </p:nvSpPr>
        <p:spPr bwMode="auto">
          <a:xfrm>
            <a:off x="1649016" y="750094"/>
            <a:ext cx="8679656"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rgbClr val="FEFEFE"/>
                </a:solidFill>
              </a:rPr>
              <a:t>- “To be or not to be”: vivir o morir desde el embrión?</a:t>
            </a:r>
          </a:p>
        </p:txBody>
      </p:sp>
    </p:spTree>
    <p:extLst>
      <p:ext uri="{BB962C8B-B14F-4D97-AF65-F5344CB8AC3E}">
        <p14:creationId xmlns:p14="http://schemas.microsoft.com/office/powerpoint/2010/main" val="161162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7D01505A-526A-934B-ADF1-6D7F65F9544D}"/>
              </a:ext>
            </a:extLst>
          </p:cNvPr>
          <p:cNvSpPr>
            <a:spLocks noGrp="1" noChangeArrowheads="1"/>
          </p:cNvSpPr>
          <p:nvPr>
            <p:ph type="title"/>
          </p:nvPr>
        </p:nvSpPr>
        <p:spPr>
          <a:xfrm>
            <a:off x="2416969" y="178594"/>
            <a:ext cx="7358063" cy="571500"/>
          </a:xfrm>
        </p:spPr>
        <p:txBody>
          <a:bodyPr/>
          <a:lstStyle/>
          <a:p>
            <a:r>
              <a:rPr lang="en-US" altLang="en-US" sz="2812" dirty="0" err="1"/>
              <a:t>Rutas</a:t>
            </a:r>
            <a:r>
              <a:rPr lang="en-US" altLang="en-US" sz="2812" dirty="0"/>
              <a:t> de la </a:t>
            </a:r>
            <a:r>
              <a:rPr lang="en-US" altLang="en-US" sz="2812" dirty="0" err="1"/>
              <a:t>Muerte</a:t>
            </a:r>
            <a:r>
              <a:rPr lang="en-US" altLang="en-US" sz="2812" dirty="0"/>
              <a:t>: Apoptosis</a:t>
            </a:r>
          </a:p>
        </p:txBody>
      </p:sp>
      <p:sp>
        <p:nvSpPr>
          <p:cNvPr id="62466" name="TextBox 3">
            <a:extLst>
              <a:ext uri="{FF2B5EF4-FFF2-40B4-BE49-F238E27FC236}">
                <a16:creationId xmlns:a16="http://schemas.microsoft.com/office/drawing/2014/main" id="{82FDED87-28D4-434A-9821-E96998C4BDEE}"/>
              </a:ext>
            </a:extLst>
          </p:cNvPr>
          <p:cNvSpPr txBox="1">
            <a:spLocks noChangeArrowheads="1"/>
          </p:cNvSpPr>
          <p:nvPr/>
        </p:nvSpPr>
        <p:spPr bwMode="auto">
          <a:xfrm>
            <a:off x="1649016" y="750094"/>
            <a:ext cx="8679656"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rgbClr val="FEFEFE"/>
                </a:solidFill>
              </a:rPr>
              <a:t>- “To be or not to be”: vivir o morir desde el embrión?</a:t>
            </a:r>
          </a:p>
        </p:txBody>
      </p:sp>
      <p:sp>
        <p:nvSpPr>
          <p:cNvPr id="62467" name="TextBox 5">
            <a:extLst>
              <a:ext uri="{FF2B5EF4-FFF2-40B4-BE49-F238E27FC236}">
                <a16:creationId xmlns:a16="http://schemas.microsoft.com/office/drawing/2014/main" id="{24692151-6932-1D43-B90C-F8EC06E8FD03}"/>
              </a:ext>
            </a:extLst>
          </p:cNvPr>
          <p:cNvSpPr txBox="1">
            <a:spLocks noChangeArrowheads="1"/>
          </p:cNvSpPr>
          <p:nvPr/>
        </p:nvSpPr>
        <p:spPr bwMode="auto">
          <a:xfrm>
            <a:off x="411917" y="750094"/>
            <a:ext cx="6558771"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a:t>Apoptosis – </a:t>
            </a:r>
            <a:r>
              <a:rPr lang="en-US" altLang="en-US" sz="2400" dirty="0" err="1"/>
              <a:t>como</a:t>
            </a:r>
            <a:r>
              <a:rPr lang="en-US" altLang="en-US" sz="2400" dirty="0"/>
              <a:t> </a:t>
            </a:r>
            <a:r>
              <a:rPr lang="en-US" altLang="en-US" sz="2400" dirty="0" err="1"/>
              <a:t>proceso</a:t>
            </a:r>
            <a:r>
              <a:rPr lang="en-US" altLang="en-US" sz="2400" dirty="0"/>
              <a:t> normal del </a:t>
            </a:r>
            <a:r>
              <a:rPr lang="en-US" altLang="en-US" sz="2400" dirty="0" err="1"/>
              <a:t>desarrollo</a:t>
            </a:r>
            <a:endParaRPr lang="en-US" altLang="en-US" sz="2400" dirty="0"/>
          </a:p>
          <a:p>
            <a:pPr eaLnBrk="1" hangingPunct="1">
              <a:spcBef>
                <a:spcPct val="0"/>
              </a:spcBef>
              <a:buClrTx/>
              <a:buSzTx/>
              <a:buFontTx/>
              <a:buChar char="-"/>
            </a:pPr>
            <a:r>
              <a:rPr lang="en-US" altLang="en-US" sz="2400" dirty="0" err="1"/>
              <a:t>Ejemplos</a:t>
            </a:r>
            <a:r>
              <a:rPr lang="en-US" altLang="en-US" sz="2400" dirty="0"/>
              <a:t>:</a:t>
            </a:r>
          </a:p>
          <a:p>
            <a:pPr eaLnBrk="1" hangingPunct="1">
              <a:spcBef>
                <a:spcPct val="0"/>
              </a:spcBef>
              <a:buClrTx/>
              <a:buSzTx/>
              <a:buFontTx/>
              <a:buChar char="-"/>
            </a:pPr>
            <a:r>
              <a:rPr lang="en-US" altLang="en-US" sz="2400" dirty="0" err="1"/>
              <a:t>Espacio</a:t>
            </a:r>
            <a:r>
              <a:rPr lang="en-US" altLang="en-US" sz="2400" dirty="0"/>
              <a:t> y </a:t>
            </a:r>
            <a:r>
              <a:rPr lang="en-US" altLang="en-US" sz="2400" dirty="0" err="1"/>
              <a:t>orientación</a:t>
            </a:r>
            <a:r>
              <a:rPr lang="en-US" altLang="en-US" sz="2400" dirty="0"/>
              <a:t> de </a:t>
            </a:r>
            <a:r>
              <a:rPr lang="en-US" altLang="en-US" sz="2400" dirty="0" err="1"/>
              <a:t>neuronas</a:t>
            </a:r>
            <a:endParaRPr lang="en-US" altLang="en-US" sz="2400" dirty="0"/>
          </a:p>
          <a:p>
            <a:pPr eaLnBrk="1" hangingPunct="1">
              <a:spcBef>
                <a:spcPct val="0"/>
              </a:spcBef>
              <a:buClrTx/>
              <a:buSzTx/>
              <a:buFontTx/>
              <a:buChar char="-"/>
            </a:pPr>
            <a:r>
              <a:rPr lang="en-US" altLang="en-US" sz="2400" dirty="0" err="1"/>
              <a:t>Generar</a:t>
            </a:r>
            <a:r>
              <a:rPr lang="en-US" altLang="en-US" sz="2400" dirty="0"/>
              <a:t> el </a:t>
            </a:r>
            <a:r>
              <a:rPr lang="en-US" altLang="en-US" sz="2400" dirty="0" err="1"/>
              <a:t>espacio</a:t>
            </a:r>
            <a:r>
              <a:rPr lang="en-US" altLang="en-US" sz="2400" dirty="0"/>
              <a:t> del </a:t>
            </a:r>
            <a:r>
              <a:rPr lang="en-US" altLang="en-US" sz="2400" dirty="0" err="1"/>
              <a:t>oído</a:t>
            </a:r>
            <a:r>
              <a:rPr lang="en-US" altLang="en-US" sz="2400" dirty="0"/>
              <a:t> medio</a:t>
            </a:r>
          </a:p>
          <a:p>
            <a:pPr eaLnBrk="1" hangingPunct="1">
              <a:spcBef>
                <a:spcPct val="0"/>
              </a:spcBef>
              <a:buClrTx/>
              <a:buSzTx/>
              <a:buFontTx/>
              <a:buChar char="-"/>
            </a:pPr>
            <a:r>
              <a:rPr lang="en-US" altLang="en-US" sz="2400" dirty="0" err="1"/>
              <a:t>Generar</a:t>
            </a:r>
            <a:r>
              <a:rPr lang="en-US" altLang="en-US" sz="2400" dirty="0"/>
              <a:t> </a:t>
            </a:r>
            <a:r>
              <a:rPr lang="en-US" altLang="en-US" sz="2400" dirty="0" err="1"/>
              <a:t>apertura</a:t>
            </a:r>
            <a:r>
              <a:rPr lang="en-US" altLang="en-US" sz="2400" dirty="0"/>
              <a:t> vaginal</a:t>
            </a:r>
          </a:p>
          <a:p>
            <a:pPr eaLnBrk="1" hangingPunct="1">
              <a:spcBef>
                <a:spcPct val="0"/>
              </a:spcBef>
              <a:buClrTx/>
              <a:buSzTx/>
              <a:buFontTx/>
              <a:buChar char="-"/>
            </a:pPr>
            <a:r>
              <a:rPr lang="en-US" altLang="en-US" sz="2400" dirty="0" err="1"/>
              <a:t>Separar</a:t>
            </a:r>
            <a:r>
              <a:rPr lang="en-US" altLang="en-US" sz="2400" dirty="0"/>
              <a:t> </a:t>
            </a:r>
            <a:r>
              <a:rPr lang="en-US" altLang="en-US" sz="2400" dirty="0" err="1"/>
              <a:t>nuestros</a:t>
            </a:r>
            <a:r>
              <a:rPr lang="en-US" altLang="en-US" sz="2400" dirty="0"/>
              <a:t> </a:t>
            </a:r>
            <a:r>
              <a:rPr lang="en-US" altLang="en-US" sz="2400" dirty="0" err="1"/>
              <a:t>dedos</a:t>
            </a:r>
            <a:r>
              <a:rPr lang="en-US" altLang="en-US" sz="2400" dirty="0"/>
              <a:t> </a:t>
            </a:r>
            <a:r>
              <a:rPr lang="en-US" altLang="en-US" sz="2400" dirty="0" err="1"/>
              <a:t>en</a:t>
            </a:r>
            <a:r>
              <a:rPr lang="en-US" altLang="en-US" sz="2400" dirty="0"/>
              <a:t> manos y pies</a:t>
            </a:r>
          </a:p>
          <a:p>
            <a:pPr eaLnBrk="1" hangingPunct="1">
              <a:spcBef>
                <a:spcPct val="0"/>
              </a:spcBef>
              <a:buClrTx/>
              <a:buSzTx/>
              <a:buFontTx/>
              <a:buChar char="-"/>
            </a:pPr>
            <a:r>
              <a:rPr lang="en-US" altLang="en-US" sz="2400" dirty="0" err="1"/>
              <a:t>Recortar</a:t>
            </a:r>
            <a:r>
              <a:rPr lang="en-US" altLang="en-US" sz="2400" dirty="0"/>
              <a:t> colas de </a:t>
            </a:r>
            <a:r>
              <a:rPr lang="en-US" altLang="en-US" sz="2400" dirty="0" err="1"/>
              <a:t>sapos</a:t>
            </a:r>
            <a:endParaRPr lang="en-US" altLang="en-US" sz="2400" dirty="0"/>
          </a:p>
          <a:p>
            <a:pPr eaLnBrk="1" hangingPunct="1">
              <a:spcBef>
                <a:spcPct val="0"/>
              </a:spcBef>
              <a:buClrTx/>
              <a:buSzTx/>
              <a:buFontTx/>
              <a:buChar char="-"/>
            </a:pPr>
            <a:r>
              <a:rPr lang="en-US" altLang="en-US" sz="2400" dirty="0" err="1"/>
              <a:t>Recortar</a:t>
            </a:r>
            <a:r>
              <a:rPr lang="en-US" altLang="en-US" sz="2400" dirty="0"/>
              <a:t> </a:t>
            </a:r>
            <a:r>
              <a:rPr lang="en-US" altLang="en-US" sz="2400" dirty="0" err="1"/>
              <a:t>tejido</a:t>
            </a:r>
            <a:r>
              <a:rPr lang="en-US" altLang="en-US" sz="2400" dirty="0"/>
              <a:t> </a:t>
            </a:r>
            <a:r>
              <a:rPr lang="en-US" altLang="en-US" sz="2400" dirty="0" err="1"/>
              <a:t>mamario</a:t>
            </a:r>
            <a:r>
              <a:rPr lang="en-US" altLang="en-US" sz="2400" dirty="0"/>
              <a:t> </a:t>
            </a:r>
            <a:r>
              <a:rPr lang="en-US" altLang="en-US" sz="2400" dirty="0" err="1"/>
              <a:t>en</a:t>
            </a:r>
            <a:r>
              <a:rPr lang="en-US" altLang="en-US" sz="2400" dirty="0"/>
              <a:t> machos </a:t>
            </a:r>
            <a:r>
              <a:rPr lang="en-US" altLang="en-US" sz="2400" dirty="0" err="1"/>
              <a:t>Esculpir</a:t>
            </a:r>
            <a:r>
              <a:rPr lang="en-US" altLang="en-US" sz="2400" dirty="0"/>
              <a:t> </a:t>
            </a:r>
            <a:r>
              <a:rPr lang="en-US" altLang="en-US" sz="2400" dirty="0" err="1"/>
              <a:t>órganos</a:t>
            </a:r>
            <a:r>
              <a:rPr lang="en-US" altLang="en-US" sz="2400" dirty="0"/>
              <a:t> y </a:t>
            </a:r>
            <a:r>
              <a:rPr lang="en-US" altLang="en-US" sz="2400" dirty="0" err="1"/>
              <a:t>estructuras</a:t>
            </a:r>
            <a:r>
              <a:rPr lang="en-US" altLang="en-US" sz="2400" dirty="0"/>
              <a:t> : paladar, </a:t>
            </a:r>
            <a:r>
              <a:rPr lang="en-US" altLang="en-US" sz="2400" dirty="0" err="1"/>
              <a:t>dedos</a:t>
            </a:r>
            <a:r>
              <a:rPr lang="en-US" altLang="en-US" sz="2400" dirty="0"/>
              <a:t>,, </a:t>
            </a:r>
            <a:r>
              <a:rPr lang="en-US" altLang="en-US" sz="2400" dirty="0" err="1"/>
              <a:t>corazón</a:t>
            </a:r>
            <a:endParaRPr lang="en-US" altLang="en-US" sz="2400" dirty="0"/>
          </a:p>
          <a:p>
            <a:pPr eaLnBrk="1" hangingPunct="1">
              <a:spcBef>
                <a:spcPct val="0"/>
              </a:spcBef>
              <a:buClrTx/>
              <a:buSzTx/>
              <a:buFontTx/>
              <a:buChar char="-"/>
            </a:pPr>
            <a:r>
              <a:rPr lang="en-US" altLang="en-US" sz="2400" dirty="0" err="1"/>
              <a:t>Controlar</a:t>
            </a:r>
            <a:r>
              <a:rPr lang="en-US" altLang="en-US" sz="2400" dirty="0"/>
              <a:t> el </a:t>
            </a:r>
            <a:r>
              <a:rPr lang="en-US" altLang="en-US" sz="2400" dirty="0" err="1"/>
              <a:t>número</a:t>
            </a:r>
            <a:r>
              <a:rPr lang="en-US" altLang="en-US" sz="2400" dirty="0"/>
              <a:t> de </a:t>
            </a:r>
            <a:r>
              <a:rPr lang="en-US" altLang="en-US" sz="2400" dirty="0" err="1"/>
              <a:t>neuronas</a:t>
            </a:r>
            <a:endParaRPr lang="en-US" altLang="en-US" sz="2400" dirty="0"/>
          </a:p>
          <a:p>
            <a:pPr lvl="1" eaLnBrk="1" hangingPunct="1">
              <a:spcBef>
                <a:spcPct val="0"/>
              </a:spcBef>
              <a:buClrTx/>
              <a:buSzTx/>
              <a:buFontTx/>
              <a:buChar char="-"/>
            </a:pPr>
            <a:r>
              <a:rPr lang="en-US" altLang="en-US" sz="2400" dirty="0" err="1"/>
              <a:t>Ej</a:t>
            </a:r>
            <a:r>
              <a:rPr lang="en-US" altLang="en-US" sz="2400" dirty="0"/>
              <a:t>: KO de casp9 </a:t>
            </a:r>
            <a:r>
              <a:rPr lang="en-US" altLang="en-US" sz="2400" dirty="0" err="1"/>
              <a:t>en</a:t>
            </a:r>
            <a:r>
              <a:rPr lang="en-US" altLang="en-US" sz="2400" dirty="0"/>
              <a:t> el </a:t>
            </a:r>
            <a:r>
              <a:rPr lang="en-US" altLang="en-US" sz="2400" dirty="0" err="1"/>
              <a:t>cerebro</a:t>
            </a:r>
            <a:r>
              <a:rPr lang="en-US" altLang="en-US" sz="2400" dirty="0"/>
              <a:t> </a:t>
            </a:r>
            <a:r>
              <a:rPr lang="en-US" altLang="en-US" sz="2400" dirty="0" err="1"/>
              <a:t>Apop</a:t>
            </a:r>
            <a:r>
              <a:rPr lang="en-US" altLang="en-US" sz="2400" dirty="0"/>
              <a:t> es </a:t>
            </a:r>
            <a:r>
              <a:rPr lang="en-US" altLang="en-US" sz="2400" dirty="0" err="1"/>
              <a:t>inhibida</a:t>
            </a:r>
            <a:endParaRPr lang="en-US" altLang="en-US" sz="2400" dirty="0"/>
          </a:p>
          <a:p>
            <a:pPr lvl="1" eaLnBrk="1" hangingPunct="1">
              <a:spcBef>
                <a:spcPct val="0"/>
              </a:spcBef>
              <a:buClrTx/>
              <a:buSzTx/>
              <a:buFontTx/>
              <a:buChar char="-"/>
            </a:pPr>
            <a:r>
              <a:rPr lang="en-US" altLang="en-US" sz="2400" dirty="0" err="1"/>
              <a:t>Crecimiento</a:t>
            </a:r>
            <a:r>
              <a:rPr lang="en-US" altLang="en-US" sz="2400" dirty="0"/>
              <a:t> de </a:t>
            </a:r>
            <a:r>
              <a:rPr lang="en-US" altLang="en-US" sz="2400" dirty="0" err="1"/>
              <a:t>neuronas</a:t>
            </a:r>
            <a:r>
              <a:rPr lang="en-US" altLang="en-US" sz="2400" dirty="0"/>
              <a:t> </a:t>
            </a:r>
            <a:r>
              <a:rPr lang="en-US" altLang="en-US" sz="2400" dirty="0" err="1"/>
              <a:t>en</a:t>
            </a:r>
            <a:r>
              <a:rPr lang="en-US" altLang="en-US" sz="2400" dirty="0"/>
              <a:t> </a:t>
            </a:r>
            <a:r>
              <a:rPr lang="en-US" altLang="en-US" sz="2400" dirty="0" err="1"/>
              <a:t>exceso</a:t>
            </a:r>
            <a:endParaRPr lang="en-US" altLang="en-US" sz="2400" dirty="0"/>
          </a:p>
          <a:p>
            <a:pPr lvl="2" eaLnBrk="1" hangingPunct="1">
              <a:spcBef>
                <a:spcPct val="0"/>
              </a:spcBef>
              <a:buClrTx/>
              <a:buSzTx/>
              <a:buFontTx/>
              <a:buChar char="-"/>
            </a:pPr>
            <a:r>
              <a:rPr lang="en-US" altLang="en-US" sz="2400" dirty="0" err="1"/>
              <a:t>Cerebro</a:t>
            </a:r>
            <a:r>
              <a:rPr lang="en-US" altLang="en-US" sz="2400" dirty="0"/>
              <a:t> </a:t>
            </a:r>
            <a:r>
              <a:rPr lang="en-US" altLang="en-US" sz="2400" dirty="0" err="1"/>
              <a:t>sobre</a:t>
            </a:r>
            <a:r>
              <a:rPr lang="en-US" altLang="en-US" sz="2400" dirty="0"/>
              <a:t> sale	</a:t>
            </a:r>
          </a:p>
          <a:p>
            <a:pPr lvl="2" eaLnBrk="1" hangingPunct="1">
              <a:spcBef>
                <a:spcPct val="0"/>
              </a:spcBef>
              <a:buClrTx/>
              <a:buSzTx/>
              <a:buFontTx/>
              <a:buChar char="-"/>
            </a:pPr>
            <a:r>
              <a:rPr lang="en-US" altLang="en-US" sz="2400" dirty="0" err="1"/>
              <a:t>Ventriculos</a:t>
            </a:r>
            <a:r>
              <a:rPr lang="en-US" altLang="en-US" sz="2400" dirty="0"/>
              <a:t> </a:t>
            </a:r>
            <a:r>
              <a:rPr lang="en-US" altLang="en-US" sz="2400" dirty="0" err="1"/>
              <a:t>cerrados</a:t>
            </a:r>
            <a:endParaRPr lang="en-US" altLang="en-US" sz="2400" dirty="0"/>
          </a:p>
        </p:txBody>
      </p:sp>
      <p:pic>
        <p:nvPicPr>
          <p:cNvPr id="62468" name="Picture 2">
            <a:extLst>
              <a:ext uri="{FF2B5EF4-FFF2-40B4-BE49-F238E27FC236}">
                <a16:creationId xmlns:a16="http://schemas.microsoft.com/office/drawing/2014/main" id="{A75BF7D4-4A35-DD4B-A440-7227726F0BC5}"/>
              </a:ext>
            </a:extLst>
          </p:cNvPr>
          <p:cNvPicPr>
            <a:picLocks noChangeAspect="1"/>
          </p:cNvPicPr>
          <p:nvPr/>
        </p:nvPicPr>
        <p:blipFill>
          <a:blip r:embed="rId3">
            <a:extLst>
              <a:ext uri="{28A0092B-C50C-407E-A947-70E740481C1C}">
                <a14:useLocalDpi xmlns:a14="http://schemas.microsoft.com/office/drawing/2010/main" val="0"/>
              </a:ext>
            </a:extLst>
          </a:blip>
          <a:srcRect b="76793"/>
          <a:stretch>
            <a:fillRect/>
          </a:stretch>
        </p:blipFill>
        <p:spPr bwMode="auto">
          <a:xfrm>
            <a:off x="6970689" y="1022888"/>
            <a:ext cx="5574698" cy="195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5175F41-556C-4848-B531-7446AB295C00}"/>
              </a:ext>
            </a:extLst>
          </p:cNvPr>
          <p:cNvPicPr>
            <a:picLocks noChangeAspect="1"/>
          </p:cNvPicPr>
          <p:nvPr/>
        </p:nvPicPr>
        <p:blipFill>
          <a:blip r:embed="rId4">
            <a:extLst>
              <a:ext uri="{28A0092B-C50C-407E-A947-70E740481C1C}">
                <a14:useLocalDpi xmlns:a14="http://schemas.microsoft.com/office/drawing/2010/main" val="0"/>
              </a:ext>
            </a:extLst>
          </a:blip>
          <a:srcRect t="49826" b="12257"/>
          <a:stretch>
            <a:fillRect/>
          </a:stretch>
        </p:blipFill>
        <p:spPr bwMode="auto">
          <a:xfrm>
            <a:off x="6970689" y="2862407"/>
            <a:ext cx="4889259" cy="324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2">
            <a:extLst>
              <a:ext uri="{FF2B5EF4-FFF2-40B4-BE49-F238E27FC236}">
                <a16:creationId xmlns:a16="http://schemas.microsoft.com/office/drawing/2014/main" id="{B89CB96F-20D5-F443-99E6-99183D810BFF}"/>
              </a:ext>
            </a:extLst>
          </p:cNvPr>
          <p:cNvSpPr txBox="1">
            <a:spLocks noChangeArrowheads="1"/>
          </p:cNvSpPr>
          <p:nvPr/>
        </p:nvSpPr>
        <p:spPr bwMode="auto">
          <a:xfrm>
            <a:off x="6346031" y="5997402"/>
            <a:ext cx="4143375"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1687">
                <a:solidFill>
                  <a:srgbClr val="FEFEFE"/>
                </a:solidFill>
              </a:rPr>
              <a:t>WT,  Casp +/+                      KO  Casp9 -/-</a:t>
            </a:r>
          </a:p>
        </p:txBody>
      </p:sp>
    </p:spTree>
    <p:extLst>
      <p:ext uri="{BB962C8B-B14F-4D97-AF65-F5344CB8AC3E}">
        <p14:creationId xmlns:p14="http://schemas.microsoft.com/office/powerpoint/2010/main" val="2212836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53AC4CBB-9F8B-DB4B-84D6-0705B75BEDBC}"/>
              </a:ext>
            </a:extLst>
          </p:cNvPr>
          <p:cNvSpPr>
            <a:spLocks noGrp="1" noChangeArrowheads="1"/>
          </p:cNvSpPr>
          <p:nvPr>
            <p:ph type="title"/>
          </p:nvPr>
        </p:nvSpPr>
        <p:spPr>
          <a:xfrm>
            <a:off x="2416969" y="178594"/>
            <a:ext cx="7358063" cy="571500"/>
          </a:xfrm>
        </p:spPr>
        <p:txBody>
          <a:bodyPr/>
          <a:lstStyle/>
          <a:p>
            <a:r>
              <a:rPr lang="en-US" altLang="en-US" sz="2812"/>
              <a:t>Rutas de la Muerte: Apoptosis</a:t>
            </a:r>
          </a:p>
        </p:txBody>
      </p:sp>
      <p:sp>
        <p:nvSpPr>
          <p:cNvPr id="64514" name="TextBox 5">
            <a:extLst>
              <a:ext uri="{FF2B5EF4-FFF2-40B4-BE49-F238E27FC236}">
                <a16:creationId xmlns:a16="http://schemas.microsoft.com/office/drawing/2014/main" id="{C8B85C85-5E9F-D242-9B87-ED8516789A87}"/>
              </a:ext>
            </a:extLst>
          </p:cNvPr>
          <p:cNvSpPr txBox="1">
            <a:spLocks noChangeArrowheads="1"/>
          </p:cNvSpPr>
          <p:nvPr/>
        </p:nvSpPr>
        <p:spPr bwMode="auto">
          <a:xfrm>
            <a:off x="557940" y="1525432"/>
            <a:ext cx="768715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a:t>Apoptosis – </a:t>
            </a:r>
            <a:r>
              <a:rPr lang="en-US" altLang="en-US" sz="2400" dirty="0" err="1"/>
              <a:t>como</a:t>
            </a:r>
            <a:r>
              <a:rPr lang="en-US" altLang="en-US" sz="2400" dirty="0"/>
              <a:t> </a:t>
            </a:r>
            <a:r>
              <a:rPr lang="en-US" altLang="en-US" sz="2400" dirty="0" err="1"/>
              <a:t>proceso</a:t>
            </a:r>
            <a:r>
              <a:rPr lang="en-US" altLang="en-US" sz="2400" dirty="0"/>
              <a:t> normal del </a:t>
            </a:r>
            <a:r>
              <a:rPr lang="en-US" altLang="en-US" sz="2400" dirty="0" err="1"/>
              <a:t>desarrollo</a:t>
            </a:r>
            <a:endParaRPr lang="en-US" altLang="en-US" sz="2400" dirty="0"/>
          </a:p>
          <a:p>
            <a:pPr eaLnBrk="1" hangingPunct="1">
              <a:spcBef>
                <a:spcPct val="0"/>
              </a:spcBef>
              <a:buClrTx/>
              <a:buSzTx/>
              <a:buFontTx/>
              <a:buChar char="-"/>
            </a:pPr>
            <a:r>
              <a:rPr lang="en-US" altLang="en-US" sz="2400" dirty="0"/>
              <a:t>BMP4 – </a:t>
            </a:r>
            <a:r>
              <a:rPr lang="en-US" altLang="en-US" sz="2400" dirty="0" err="1"/>
              <a:t>Ejemplo</a:t>
            </a:r>
            <a:r>
              <a:rPr lang="en-US" altLang="en-US" sz="2400" dirty="0"/>
              <a:t> de un </a:t>
            </a:r>
            <a:r>
              <a:rPr lang="en-US" altLang="en-US" sz="2400" dirty="0" err="1"/>
              <a:t>regla</a:t>
            </a:r>
            <a:r>
              <a:rPr lang="en-US" altLang="en-US" sz="2400" dirty="0"/>
              <a:t> </a:t>
            </a:r>
            <a:r>
              <a:rPr lang="en-US" altLang="en-US" sz="2400" dirty="0" err="1"/>
              <a:t>importante</a:t>
            </a:r>
            <a:r>
              <a:rPr lang="en-US" altLang="en-US" sz="2400" dirty="0"/>
              <a:t>:</a:t>
            </a:r>
          </a:p>
          <a:p>
            <a:pPr lvl="1" eaLnBrk="1" hangingPunct="1">
              <a:spcBef>
                <a:spcPct val="0"/>
              </a:spcBef>
              <a:buClrTx/>
              <a:buSzTx/>
              <a:buFontTx/>
              <a:buChar char="-"/>
            </a:pPr>
            <a:r>
              <a:rPr lang="en-US" altLang="en-US" sz="2400" dirty="0" err="1"/>
              <a:t>factores</a:t>
            </a:r>
            <a:r>
              <a:rPr lang="en-US" altLang="en-US" sz="2400" dirty="0"/>
              <a:t> </a:t>
            </a:r>
            <a:r>
              <a:rPr lang="en-US" altLang="en-US" sz="2400" dirty="0" err="1"/>
              <a:t>paracrinos</a:t>
            </a:r>
            <a:r>
              <a:rPr lang="en-US" altLang="en-US" sz="2400" dirty="0"/>
              <a:t> </a:t>
            </a:r>
            <a:r>
              <a:rPr lang="en-US" altLang="en-US" sz="2400" dirty="0" err="1"/>
              <a:t>dependen</a:t>
            </a:r>
            <a:r>
              <a:rPr lang="en-US" altLang="en-US" sz="2400" dirty="0"/>
              <a:t> de “la </a:t>
            </a:r>
            <a:r>
              <a:rPr lang="en-US" altLang="en-US" sz="2400" dirty="0" err="1"/>
              <a:t>competencia</a:t>
            </a:r>
            <a:r>
              <a:rPr lang="en-US" altLang="en-US" sz="2400" dirty="0"/>
              <a:t>” de </a:t>
            </a:r>
            <a:r>
              <a:rPr lang="en-US" altLang="en-US" sz="2400" dirty="0" err="1"/>
              <a:t>su</a:t>
            </a:r>
            <a:r>
              <a:rPr lang="en-US" altLang="en-US" sz="2400" dirty="0"/>
              <a:t> </a:t>
            </a:r>
            <a:r>
              <a:rPr lang="en-US" altLang="en-US" sz="2400" dirty="0" err="1"/>
              <a:t>blanco</a:t>
            </a:r>
            <a:r>
              <a:rPr lang="en-US" altLang="en-US" sz="2400" dirty="0"/>
              <a:t>. </a:t>
            </a:r>
          </a:p>
          <a:p>
            <a:pPr lvl="1" eaLnBrk="1" hangingPunct="1">
              <a:spcBef>
                <a:spcPct val="0"/>
              </a:spcBef>
              <a:buClrTx/>
              <a:buSzTx/>
              <a:buFontTx/>
              <a:buChar char="-"/>
            </a:pPr>
            <a:r>
              <a:rPr lang="en-US" altLang="en-US" sz="2400" dirty="0" err="1"/>
              <a:t>Mesénquima</a:t>
            </a:r>
            <a:r>
              <a:rPr lang="en-US" altLang="en-US" sz="2400" dirty="0"/>
              <a:t> </a:t>
            </a:r>
            <a:r>
              <a:rPr lang="en-US" altLang="en-US" sz="2400" dirty="0">
                <a:sym typeface="Wingdings" pitchFamily="2" charset="2"/>
              </a:rPr>
              <a:t> </a:t>
            </a:r>
            <a:r>
              <a:rPr lang="en-US" altLang="en-US" sz="2400" dirty="0" err="1">
                <a:sym typeface="Wingdings" pitchFamily="2" charset="2"/>
              </a:rPr>
              <a:t>hueso</a:t>
            </a:r>
            <a:endParaRPr lang="en-US" altLang="en-US" sz="2400" dirty="0">
              <a:sym typeface="Wingdings" pitchFamily="2" charset="2"/>
            </a:endParaRPr>
          </a:p>
          <a:p>
            <a:pPr lvl="1" eaLnBrk="1" hangingPunct="1">
              <a:spcBef>
                <a:spcPct val="0"/>
              </a:spcBef>
              <a:buClrTx/>
              <a:buSzTx/>
              <a:buFontTx/>
              <a:buChar char="-"/>
            </a:pPr>
            <a:r>
              <a:rPr lang="en-US" altLang="en-US" sz="2400" dirty="0" err="1">
                <a:sym typeface="Wingdings" pitchFamily="2" charset="2"/>
              </a:rPr>
              <a:t>Ectodermo</a:t>
            </a:r>
            <a:r>
              <a:rPr lang="en-US" altLang="en-US" sz="2400" dirty="0">
                <a:sym typeface="Wingdings" pitchFamily="2" charset="2"/>
              </a:rPr>
              <a:t>  </a:t>
            </a:r>
            <a:r>
              <a:rPr lang="en-US" altLang="en-US" sz="2400" dirty="0" err="1">
                <a:sym typeface="Wingdings" pitchFamily="2" charset="2"/>
              </a:rPr>
              <a:t>piel</a:t>
            </a:r>
            <a:endParaRPr lang="en-US" altLang="en-US" sz="2400" dirty="0">
              <a:sym typeface="Wingdings" pitchFamily="2" charset="2"/>
            </a:endParaRPr>
          </a:p>
          <a:p>
            <a:pPr lvl="1" eaLnBrk="1" hangingPunct="1">
              <a:spcBef>
                <a:spcPct val="0"/>
              </a:spcBef>
              <a:buClrTx/>
              <a:buSzTx/>
              <a:buFontTx/>
              <a:buChar char="-"/>
            </a:pPr>
            <a:r>
              <a:rPr lang="en-US" altLang="en-US" sz="2400" dirty="0" err="1">
                <a:sym typeface="Wingdings" pitchFamily="2" charset="2"/>
              </a:rPr>
              <a:t>Membranas</a:t>
            </a:r>
            <a:r>
              <a:rPr lang="en-US" altLang="en-US" sz="2400" dirty="0">
                <a:sym typeface="Wingdings" pitchFamily="2" charset="2"/>
              </a:rPr>
              <a:t> </a:t>
            </a:r>
            <a:r>
              <a:rPr lang="en-US" altLang="en-US" sz="2400" dirty="0" err="1">
                <a:sym typeface="Wingdings" pitchFamily="2" charset="2"/>
              </a:rPr>
              <a:t>interdigitales</a:t>
            </a:r>
            <a:r>
              <a:rPr lang="en-US" altLang="en-US" sz="2400" dirty="0">
                <a:sym typeface="Wingdings" pitchFamily="2" charset="2"/>
              </a:rPr>
              <a:t>  </a:t>
            </a:r>
            <a:r>
              <a:rPr lang="en-US" altLang="en-US" sz="2400" dirty="0" err="1">
                <a:sym typeface="Wingdings" pitchFamily="2" charset="2"/>
              </a:rPr>
              <a:t>muere</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Genes </a:t>
            </a:r>
            <a:r>
              <a:rPr lang="en-US" altLang="en-US" sz="2400" dirty="0" err="1">
                <a:sym typeface="Wingdings" pitchFamily="2" charset="2"/>
              </a:rPr>
              <a:t>ced</a:t>
            </a:r>
            <a:r>
              <a:rPr lang="en-US" altLang="en-US" sz="2400" dirty="0">
                <a:sym typeface="Wingdings" pitchFamily="2" charset="2"/>
              </a:rPr>
              <a:t> 3 y </a:t>
            </a:r>
            <a:r>
              <a:rPr lang="en-US" altLang="en-US" sz="2400" dirty="0" err="1">
                <a:sym typeface="Wingdings" pitchFamily="2" charset="2"/>
              </a:rPr>
              <a:t>ced</a:t>
            </a:r>
            <a:r>
              <a:rPr lang="en-US" altLang="en-US" sz="2400" dirty="0">
                <a:sym typeface="Wingdings" pitchFamily="2" charset="2"/>
              </a:rPr>
              <a:t> 4 ON apoptosis</a:t>
            </a:r>
          </a:p>
          <a:p>
            <a:pPr eaLnBrk="1" hangingPunct="1">
              <a:spcBef>
                <a:spcPct val="0"/>
              </a:spcBef>
              <a:buClrTx/>
              <a:buSzTx/>
              <a:buFontTx/>
              <a:buChar char="-"/>
            </a:pPr>
            <a:r>
              <a:rPr lang="en-US" altLang="en-US" sz="2400" dirty="0" err="1">
                <a:sym typeface="Wingdings" pitchFamily="2" charset="2"/>
              </a:rPr>
              <a:t>Ced</a:t>
            </a:r>
            <a:r>
              <a:rPr lang="en-US" altLang="en-US" sz="2400" dirty="0">
                <a:sym typeface="Wingdings" pitchFamily="2" charset="2"/>
              </a:rPr>
              <a:t> 9 </a:t>
            </a:r>
            <a:r>
              <a:rPr lang="en-US" altLang="en-US" sz="2400" dirty="0" err="1">
                <a:sym typeface="Wingdings" pitchFamily="2" charset="2"/>
              </a:rPr>
              <a:t>apaga</a:t>
            </a:r>
            <a:r>
              <a:rPr lang="en-US" altLang="en-US" sz="2400" dirty="0">
                <a:sym typeface="Wingdings" pitchFamily="2" charset="2"/>
              </a:rPr>
              <a:t> a </a:t>
            </a:r>
            <a:r>
              <a:rPr lang="en-US" altLang="en-US" sz="2400" dirty="0" err="1">
                <a:sym typeface="Wingdings" pitchFamily="2" charset="2"/>
              </a:rPr>
              <a:t>ced</a:t>
            </a:r>
            <a:r>
              <a:rPr lang="en-US" altLang="en-US" sz="2400" dirty="0">
                <a:sym typeface="Wingdings" pitchFamily="2" charset="2"/>
              </a:rPr>
              <a:t> 3 y 4 NO apoptosis</a:t>
            </a:r>
          </a:p>
          <a:p>
            <a:pPr eaLnBrk="1" hangingPunct="1">
              <a:spcBef>
                <a:spcPct val="0"/>
              </a:spcBef>
              <a:buClrTx/>
              <a:buSzTx/>
              <a:buFontTx/>
              <a:buChar char="-"/>
            </a:pPr>
            <a:r>
              <a:rPr lang="en-US" altLang="en-US" sz="2400" dirty="0">
                <a:sym typeface="Wingdings" pitchFamily="2" charset="2"/>
              </a:rPr>
              <a:t>Ced4  = Apaf1 </a:t>
            </a:r>
            <a:r>
              <a:rPr lang="en-US" altLang="en-US" sz="2400" dirty="0" err="1">
                <a:sym typeface="Wingdings" pitchFamily="2" charset="2"/>
              </a:rPr>
              <a:t>mamiferos</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Ced3 = </a:t>
            </a:r>
            <a:r>
              <a:rPr lang="en-US" altLang="en-US" sz="2400" dirty="0" err="1">
                <a:sym typeface="Wingdings" pitchFamily="2" charset="2"/>
              </a:rPr>
              <a:t>Caspasas</a:t>
            </a:r>
            <a:r>
              <a:rPr lang="en-US" altLang="en-US" sz="2400" dirty="0">
                <a:sym typeface="Wingdings" pitchFamily="2" charset="2"/>
              </a:rPr>
              <a:t> 3 y 9 </a:t>
            </a:r>
            <a:r>
              <a:rPr lang="en-US" altLang="en-US" sz="2400" dirty="0" err="1">
                <a:sym typeface="Wingdings" pitchFamily="2" charset="2"/>
              </a:rPr>
              <a:t>mamiferos</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C </a:t>
            </a:r>
            <a:r>
              <a:rPr lang="en-US" altLang="en-US" sz="2400" dirty="0" err="1">
                <a:sym typeface="Wingdings" pitchFamily="2" charset="2"/>
              </a:rPr>
              <a:t>eleg</a:t>
            </a:r>
            <a:r>
              <a:rPr lang="en-US" altLang="en-US" sz="2400" dirty="0">
                <a:sym typeface="Wingdings" pitchFamily="2" charset="2"/>
              </a:rPr>
              <a:t> KO para CED4?</a:t>
            </a:r>
          </a:p>
          <a:p>
            <a:pPr eaLnBrk="1" hangingPunct="1">
              <a:spcBef>
                <a:spcPct val="0"/>
              </a:spcBef>
              <a:buClrTx/>
              <a:buSzTx/>
              <a:buFontTx/>
              <a:buChar char="-"/>
            </a:pPr>
            <a:r>
              <a:rPr lang="en-US" altLang="en-US" sz="2400" dirty="0" err="1">
                <a:sym typeface="Wingdings" pitchFamily="2" charset="2"/>
              </a:rPr>
              <a:t>Mamif</a:t>
            </a:r>
            <a:r>
              <a:rPr lang="en-US" altLang="en-US" sz="2400" dirty="0">
                <a:sym typeface="Wingdings" pitchFamily="2" charset="2"/>
              </a:rPr>
              <a:t> KO para </a:t>
            </a:r>
            <a:r>
              <a:rPr lang="en-US" altLang="en-US" sz="2400" dirty="0" err="1">
                <a:sym typeface="Wingdings" pitchFamily="2" charset="2"/>
              </a:rPr>
              <a:t>Casp</a:t>
            </a:r>
            <a:r>
              <a:rPr lang="en-US" altLang="en-US" sz="2400" dirty="0">
                <a:sym typeface="Wingdings" pitchFamily="2" charset="2"/>
              </a:rPr>
              <a:t>, 3, 9 o Apaf1?</a:t>
            </a:r>
          </a:p>
        </p:txBody>
      </p:sp>
      <p:pic>
        <p:nvPicPr>
          <p:cNvPr id="64515" name="Picture 5" descr="Screen Shot 2016-03-07 at 8.22.52 AM.png">
            <a:extLst>
              <a:ext uri="{FF2B5EF4-FFF2-40B4-BE49-F238E27FC236}">
                <a16:creationId xmlns:a16="http://schemas.microsoft.com/office/drawing/2014/main" id="{443F8DC1-1A73-014D-8BF9-8C76399452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5098" y="1296847"/>
            <a:ext cx="3546166" cy="534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3">
            <a:extLst>
              <a:ext uri="{FF2B5EF4-FFF2-40B4-BE49-F238E27FC236}">
                <a16:creationId xmlns:a16="http://schemas.microsoft.com/office/drawing/2014/main" id="{F54EE55E-AA37-AC4B-8571-45BFD639D073}"/>
              </a:ext>
            </a:extLst>
          </p:cNvPr>
          <p:cNvSpPr txBox="1">
            <a:spLocks noChangeArrowheads="1"/>
          </p:cNvSpPr>
          <p:nvPr/>
        </p:nvSpPr>
        <p:spPr bwMode="auto">
          <a:xfrm>
            <a:off x="1649016" y="750094"/>
            <a:ext cx="8679656"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a:t>- “To be or not to be”: </a:t>
            </a:r>
            <a:r>
              <a:rPr lang="en-US" altLang="en-US" sz="2953" dirty="0" err="1"/>
              <a:t>vivir</a:t>
            </a:r>
            <a:r>
              <a:rPr lang="en-US" altLang="en-US" sz="2953" dirty="0"/>
              <a:t> o </a:t>
            </a:r>
            <a:r>
              <a:rPr lang="en-US" altLang="en-US" sz="2953" dirty="0" err="1"/>
              <a:t>morir</a:t>
            </a:r>
            <a:r>
              <a:rPr lang="en-US" altLang="en-US" sz="2953" dirty="0"/>
              <a:t> </a:t>
            </a:r>
            <a:r>
              <a:rPr lang="en-US" altLang="en-US" sz="2953" dirty="0" err="1"/>
              <a:t>desde</a:t>
            </a:r>
            <a:r>
              <a:rPr lang="en-US" altLang="en-US" sz="2953" dirty="0"/>
              <a:t> el </a:t>
            </a:r>
            <a:r>
              <a:rPr lang="en-US" altLang="en-US" sz="2953" dirty="0" err="1"/>
              <a:t>embrión</a:t>
            </a:r>
            <a:r>
              <a:rPr lang="en-US" altLang="en-US" sz="2953" dirty="0"/>
              <a:t>?</a:t>
            </a:r>
          </a:p>
        </p:txBody>
      </p:sp>
    </p:spTree>
    <p:extLst>
      <p:ext uri="{BB962C8B-B14F-4D97-AF65-F5344CB8AC3E}">
        <p14:creationId xmlns:p14="http://schemas.microsoft.com/office/powerpoint/2010/main" val="440541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4">
            <a:extLst>
              <a:ext uri="{FF2B5EF4-FFF2-40B4-BE49-F238E27FC236}">
                <a16:creationId xmlns:a16="http://schemas.microsoft.com/office/drawing/2014/main" id="{5C942F95-510C-D749-8F97-310FA931BA42}"/>
              </a:ext>
            </a:extLst>
          </p:cNvPr>
          <p:cNvSpPr txBox="1">
            <a:spLocks noChangeArrowheads="1"/>
          </p:cNvSpPr>
          <p:nvPr/>
        </p:nvSpPr>
        <p:spPr bwMode="auto">
          <a:xfrm>
            <a:off x="1859800" y="253725"/>
            <a:ext cx="8262554" cy="169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a:t>Como se </a:t>
            </a:r>
            <a:r>
              <a:rPr lang="en-US" altLang="en-US" sz="2953" dirty="0" err="1"/>
              <a:t>comunican</a:t>
            </a:r>
            <a:r>
              <a:rPr lang="en-US" altLang="en-US" sz="2953" dirty="0"/>
              <a:t> Inductor e </a:t>
            </a:r>
            <a:r>
              <a:rPr lang="en-US" altLang="en-US" sz="2953" dirty="0" err="1"/>
              <a:t>Inducido</a:t>
            </a:r>
            <a:r>
              <a:rPr lang="en-US" altLang="en-US" sz="2953" dirty="0"/>
              <a:t>?</a:t>
            </a:r>
          </a:p>
          <a:p>
            <a:pPr algn="ctr" eaLnBrk="1" hangingPunct="1">
              <a:spcBef>
                <a:spcPct val="0"/>
              </a:spcBef>
              <a:buClrTx/>
              <a:buSzTx/>
              <a:buFontTx/>
              <a:buNone/>
            </a:pPr>
            <a:r>
              <a:rPr lang="en-US" altLang="en-US" sz="2250" dirty="0" err="1"/>
              <a:t>Algunas</a:t>
            </a:r>
            <a:r>
              <a:rPr lang="en-US" altLang="en-US" sz="2250" dirty="0"/>
              <a:t> </a:t>
            </a:r>
            <a:r>
              <a:rPr lang="en-US" altLang="en-US" sz="2250" dirty="0" err="1"/>
              <a:t>inducciones</a:t>
            </a:r>
            <a:r>
              <a:rPr lang="en-US" altLang="en-US" sz="2250" dirty="0"/>
              <a:t> son </a:t>
            </a:r>
            <a:r>
              <a:rPr lang="en-US" altLang="en-US" sz="2250" dirty="0" err="1"/>
              <a:t>bloqueadas</a:t>
            </a:r>
            <a:r>
              <a:rPr lang="en-US" altLang="en-US" sz="2250" dirty="0"/>
              <a:t> por </a:t>
            </a:r>
            <a:r>
              <a:rPr lang="en-US" altLang="en-US" sz="2250" dirty="0" err="1"/>
              <a:t>filtros</a:t>
            </a:r>
            <a:r>
              <a:rPr lang="en-US" altLang="en-US" sz="2250" dirty="0"/>
              <a:t> entre </a:t>
            </a:r>
            <a:r>
              <a:rPr lang="en-US" altLang="en-US" sz="2250" dirty="0" err="1"/>
              <a:t>epitelio</a:t>
            </a:r>
            <a:r>
              <a:rPr lang="en-US" altLang="en-US" sz="2250" dirty="0"/>
              <a:t> y </a:t>
            </a:r>
            <a:r>
              <a:rPr lang="en-US" altLang="en-US" sz="2250" dirty="0" err="1"/>
              <a:t>mesénquima</a:t>
            </a:r>
            <a:r>
              <a:rPr lang="en-US" altLang="en-US" sz="2250" dirty="0"/>
              <a:t>; </a:t>
            </a:r>
            <a:r>
              <a:rPr lang="en-US" altLang="en-US" sz="2250" dirty="0" err="1"/>
              <a:t>otras</a:t>
            </a:r>
            <a:r>
              <a:rPr lang="en-US" altLang="en-US" sz="2250" dirty="0"/>
              <a:t> no</a:t>
            </a:r>
          </a:p>
          <a:p>
            <a:pPr algn="ctr" eaLnBrk="1" hangingPunct="1">
              <a:spcBef>
                <a:spcPct val="0"/>
              </a:spcBef>
              <a:buClrTx/>
              <a:buSzTx/>
              <a:buFontTx/>
              <a:buNone/>
            </a:pPr>
            <a:r>
              <a:rPr lang="en-US" altLang="en-US" sz="2953" dirty="0"/>
              <a:t> </a:t>
            </a:r>
          </a:p>
        </p:txBody>
      </p:sp>
      <p:sp>
        <p:nvSpPr>
          <p:cNvPr id="66562" name="TextBox 5">
            <a:extLst>
              <a:ext uri="{FF2B5EF4-FFF2-40B4-BE49-F238E27FC236}">
                <a16:creationId xmlns:a16="http://schemas.microsoft.com/office/drawing/2014/main" id="{B07C0633-FBC5-C749-8346-2272BD5611E7}"/>
              </a:ext>
            </a:extLst>
          </p:cNvPr>
          <p:cNvSpPr txBox="1">
            <a:spLocks noChangeArrowheads="1"/>
          </p:cNvSpPr>
          <p:nvPr/>
        </p:nvSpPr>
        <p:spPr bwMode="auto">
          <a:xfrm>
            <a:off x="464949" y="1484561"/>
            <a:ext cx="5526128"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9144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endParaRPr lang="en-US" altLang="en-US" sz="2400" dirty="0"/>
          </a:p>
          <a:p>
            <a:pPr eaLnBrk="1" hangingPunct="1">
              <a:spcBef>
                <a:spcPct val="0"/>
              </a:spcBef>
              <a:buClrTx/>
              <a:buSzTx/>
              <a:buFontTx/>
              <a:buChar char="-"/>
            </a:pPr>
            <a:r>
              <a:rPr lang="en-US" altLang="en-US" sz="2400" dirty="0" err="1"/>
              <a:t>Tipos</a:t>
            </a:r>
            <a:r>
              <a:rPr lang="en-US" altLang="en-US" sz="2400" dirty="0"/>
              <a:t> de </a:t>
            </a:r>
            <a:r>
              <a:rPr lang="en-US" altLang="en-US" sz="2400" dirty="0" err="1"/>
              <a:t>Inducciones</a:t>
            </a:r>
            <a:r>
              <a:rPr lang="en-US" altLang="en-US" sz="2400" dirty="0"/>
              <a:t> </a:t>
            </a:r>
          </a:p>
          <a:p>
            <a:pPr eaLnBrk="1" hangingPunct="1">
              <a:spcBef>
                <a:spcPct val="0"/>
              </a:spcBef>
              <a:buClrTx/>
              <a:buSzTx/>
              <a:buFontTx/>
              <a:buChar char="-"/>
            </a:pPr>
            <a:r>
              <a:rPr lang="en-US" altLang="en-US" sz="2400" dirty="0" err="1"/>
              <a:t>Juxtacrinas</a:t>
            </a:r>
            <a:r>
              <a:rPr lang="en-US" altLang="en-US" sz="2400" dirty="0"/>
              <a:t> – </a:t>
            </a:r>
            <a:r>
              <a:rPr lang="en-US" altLang="en-US" sz="2400" dirty="0" err="1"/>
              <a:t>membranas</a:t>
            </a:r>
            <a:r>
              <a:rPr lang="en-US" altLang="en-US" sz="2400" dirty="0"/>
              <a:t> </a:t>
            </a:r>
            <a:r>
              <a:rPr lang="en-US" altLang="en-US" sz="2400" dirty="0" err="1"/>
              <a:t>celulares</a:t>
            </a:r>
            <a:r>
              <a:rPr lang="en-US" altLang="en-US" sz="2400" dirty="0"/>
              <a:t> </a:t>
            </a:r>
            <a:r>
              <a:rPr lang="en-US" altLang="en-US" sz="2400" dirty="0" err="1"/>
              <a:t>juxtapuestas</a:t>
            </a:r>
            <a:endParaRPr lang="en-US" altLang="en-US" sz="2400" dirty="0"/>
          </a:p>
          <a:p>
            <a:pPr eaLnBrk="1" hangingPunct="1">
              <a:spcBef>
                <a:spcPct val="0"/>
              </a:spcBef>
              <a:buClrTx/>
              <a:buSzTx/>
              <a:buFontTx/>
              <a:buChar char="-"/>
            </a:pPr>
            <a:endParaRPr lang="en-US" altLang="en-US" sz="2400" dirty="0"/>
          </a:p>
          <a:p>
            <a:pPr eaLnBrk="1" hangingPunct="1">
              <a:spcBef>
                <a:spcPct val="0"/>
              </a:spcBef>
              <a:buClrTx/>
              <a:buSzTx/>
              <a:buFontTx/>
              <a:buChar char="-"/>
            </a:pPr>
            <a:r>
              <a:rPr lang="en-US" altLang="en-US" sz="2400" dirty="0" err="1"/>
              <a:t>Paracrinas</a:t>
            </a:r>
            <a:r>
              <a:rPr lang="en-US" altLang="en-US" sz="2400" dirty="0"/>
              <a:t> – </a:t>
            </a:r>
            <a:r>
              <a:rPr lang="en-US" altLang="en-US" sz="2400" dirty="0" err="1"/>
              <a:t>factores</a:t>
            </a:r>
            <a:r>
              <a:rPr lang="en-US" altLang="en-US" sz="2400" dirty="0"/>
              <a:t> </a:t>
            </a:r>
            <a:r>
              <a:rPr lang="en-US" altLang="en-US" sz="2400" dirty="0" err="1"/>
              <a:t>difundibles</a:t>
            </a:r>
            <a:r>
              <a:rPr lang="en-US" altLang="en-US" sz="2400" dirty="0"/>
              <a:t> entre 40-200um</a:t>
            </a:r>
          </a:p>
          <a:p>
            <a:pPr eaLnBrk="1" hangingPunct="1">
              <a:spcBef>
                <a:spcPct val="0"/>
              </a:spcBef>
              <a:buClrTx/>
              <a:buSzTx/>
              <a:buFontTx/>
              <a:buChar char="-"/>
            </a:pPr>
            <a:endParaRPr lang="en-US" altLang="en-US" sz="2400" dirty="0"/>
          </a:p>
          <a:p>
            <a:pPr eaLnBrk="1" hangingPunct="1">
              <a:spcBef>
                <a:spcPct val="0"/>
              </a:spcBef>
              <a:buClrTx/>
              <a:buSzTx/>
              <a:buFontTx/>
              <a:buChar char="-"/>
            </a:pPr>
            <a:r>
              <a:rPr lang="en-US" altLang="en-US" sz="2400" dirty="0" err="1"/>
              <a:t>Autocrinas</a:t>
            </a:r>
            <a:r>
              <a:rPr lang="en-US" altLang="en-US" sz="2400" dirty="0"/>
              <a:t> – </a:t>
            </a:r>
          </a:p>
          <a:p>
            <a:pPr lvl="1" eaLnBrk="1" hangingPunct="1">
              <a:spcBef>
                <a:spcPct val="0"/>
              </a:spcBef>
              <a:buClrTx/>
              <a:buSzTx/>
              <a:buFontTx/>
              <a:buChar char="-"/>
            </a:pPr>
            <a:r>
              <a:rPr lang="en-US" altLang="en-US" sz="2400" dirty="0"/>
              <a:t>Tipo de </a:t>
            </a:r>
            <a:r>
              <a:rPr lang="en-US" altLang="en-US" sz="2400" dirty="0" err="1"/>
              <a:t>paracrina</a:t>
            </a:r>
            <a:endParaRPr lang="en-US" altLang="en-US" sz="2400" dirty="0"/>
          </a:p>
          <a:p>
            <a:pPr lvl="1" eaLnBrk="1" hangingPunct="1">
              <a:spcBef>
                <a:spcPct val="0"/>
              </a:spcBef>
              <a:buClrTx/>
              <a:buSzTx/>
              <a:buFontTx/>
              <a:buChar char="-"/>
            </a:pPr>
            <a:r>
              <a:rPr lang="en-US" altLang="en-US" sz="2400" dirty="0" err="1"/>
              <a:t>Citotrofoblasto</a:t>
            </a:r>
            <a:r>
              <a:rPr lang="en-US" altLang="en-US" sz="2400" dirty="0"/>
              <a:t> PDGF</a:t>
            </a:r>
          </a:p>
          <a:p>
            <a:pPr lvl="1" eaLnBrk="1" hangingPunct="1">
              <a:spcBef>
                <a:spcPct val="0"/>
              </a:spcBef>
              <a:buClrTx/>
              <a:buSzTx/>
              <a:buFontTx/>
              <a:buChar char="-"/>
            </a:pPr>
            <a:r>
              <a:rPr lang="en-US" altLang="en-US" sz="2400" dirty="0"/>
              <a:t>Mitosis </a:t>
            </a:r>
            <a:r>
              <a:rPr lang="en-US" altLang="en-US" sz="2400" dirty="0" err="1"/>
              <a:t>acelerada</a:t>
            </a:r>
            <a:endParaRPr lang="en-US" altLang="en-US" sz="2250" dirty="0"/>
          </a:p>
          <a:p>
            <a:pPr eaLnBrk="1" hangingPunct="1">
              <a:spcBef>
                <a:spcPct val="0"/>
              </a:spcBef>
              <a:buClrTx/>
              <a:buSzTx/>
              <a:buFontTx/>
              <a:buChar char="-"/>
            </a:pPr>
            <a:endParaRPr lang="en-US" altLang="en-US" sz="2250" dirty="0"/>
          </a:p>
        </p:txBody>
      </p:sp>
      <p:pic>
        <p:nvPicPr>
          <p:cNvPr id="66563" name="Picture 2">
            <a:extLst>
              <a:ext uri="{FF2B5EF4-FFF2-40B4-BE49-F238E27FC236}">
                <a16:creationId xmlns:a16="http://schemas.microsoft.com/office/drawing/2014/main" id="{4626FD4B-9B11-F741-A995-98174F3C61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7623" y="1850521"/>
            <a:ext cx="3799582" cy="455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AFB5962-FA01-634E-AC2F-43C507442D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1077" y="1718225"/>
            <a:ext cx="5697141" cy="348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319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4">
            <a:extLst>
              <a:ext uri="{FF2B5EF4-FFF2-40B4-BE49-F238E27FC236}">
                <a16:creationId xmlns:a16="http://schemas.microsoft.com/office/drawing/2014/main" id="{B9297914-FAFE-104A-85D9-F4A1AD6DD8A8}"/>
              </a:ext>
            </a:extLst>
          </p:cNvPr>
          <p:cNvSpPr txBox="1">
            <a:spLocks noChangeArrowheads="1"/>
          </p:cNvSpPr>
          <p:nvPr/>
        </p:nvSpPr>
        <p:spPr bwMode="auto">
          <a:xfrm>
            <a:off x="2345531" y="151805"/>
            <a:ext cx="7340203"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t>Señales Yuxtacrinas</a:t>
            </a:r>
          </a:p>
        </p:txBody>
      </p:sp>
      <p:sp>
        <p:nvSpPr>
          <p:cNvPr id="68610" name="TextBox 3">
            <a:extLst>
              <a:ext uri="{FF2B5EF4-FFF2-40B4-BE49-F238E27FC236}">
                <a16:creationId xmlns:a16="http://schemas.microsoft.com/office/drawing/2014/main" id="{D3A98D1D-DC53-E143-8D87-D90641B789B2}"/>
              </a:ext>
            </a:extLst>
          </p:cNvPr>
          <p:cNvSpPr txBox="1">
            <a:spLocks noChangeArrowheads="1"/>
          </p:cNvSpPr>
          <p:nvPr/>
        </p:nvSpPr>
        <p:spPr bwMode="auto">
          <a:xfrm>
            <a:off x="666428" y="880691"/>
            <a:ext cx="7062588" cy="513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9144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None/>
            </a:pPr>
            <a:r>
              <a:rPr lang="en-US" altLang="en-US" sz="2800" dirty="0"/>
              <a:t>Dos de las </a:t>
            </a:r>
            <a:r>
              <a:rPr lang="en-US" altLang="en-US" sz="2800" dirty="0" err="1"/>
              <a:t>familias</a:t>
            </a:r>
            <a:r>
              <a:rPr lang="en-US" altLang="en-US" sz="2800" dirty="0"/>
              <a:t> de </a:t>
            </a:r>
            <a:r>
              <a:rPr lang="en-US" altLang="en-US" sz="2800" dirty="0" err="1"/>
              <a:t>factores</a:t>
            </a:r>
            <a:r>
              <a:rPr lang="en-US" altLang="en-US" sz="2800" dirty="0"/>
              <a:t> </a:t>
            </a:r>
            <a:r>
              <a:rPr lang="en-US" altLang="en-US" sz="2800" dirty="0" err="1"/>
              <a:t>yuxtacrinos</a:t>
            </a:r>
            <a:r>
              <a:rPr lang="en-US" altLang="en-US" sz="2800" dirty="0"/>
              <a:t> mas </a:t>
            </a:r>
            <a:r>
              <a:rPr lang="en-US" altLang="en-US" sz="2800" dirty="0" err="1"/>
              <a:t>ampliamente</a:t>
            </a:r>
            <a:r>
              <a:rPr lang="en-US" altLang="en-US" sz="2800" dirty="0"/>
              <a:t> </a:t>
            </a:r>
            <a:r>
              <a:rPr lang="en-US" altLang="en-US" sz="2800" dirty="0" err="1"/>
              <a:t>usadas</a:t>
            </a:r>
            <a:r>
              <a:rPr lang="en-US" altLang="en-US" sz="2800" dirty="0"/>
              <a:t> son:</a:t>
            </a:r>
          </a:p>
          <a:p>
            <a:pPr eaLnBrk="1" hangingPunct="1">
              <a:spcBef>
                <a:spcPct val="0"/>
              </a:spcBef>
              <a:buClrTx/>
              <a:buSzTx/>
              <a:buFontTx/>
              <a:buChar char="-"/>
            </a:pPr>
            <a:r>
              <a:rPr lang="en-US" altLang="en-US" sz="2800" dirty="0"/>
              <a:t>Notch -  </a:t>
            </a:r>
            <a:r>
              <a:rPr lang="en-US" altLang="en-US" sz="2800" dirty="0" err="1"/>
              <a:t>ligan</a:t>
            </a:r>
            <a:r>
              <a:rPr lang="en-US" altLang="en-US" sz="2800" dirty="0"/>
              <a:t> </a:t>
            </a:r>
            <a:r>
              <a:rPr lang="en-US" altLang="en-US" sz="2800" dirty="0" err="1"/>
              <a:t>receptores</a:t>
            </a:r>
            <a:r>
              <a:rPr lang="en-US" altLang="en-US" sz="2800" dirty="0"/>
              <a:t> Delta</a:t>
            </a:r>
          </a:p>
          <a:p>
            <a:pPr eaLnBrk="1" hangingPunct="1">
              <a:spcBef>
                <a:spcPct val="0"/>
              </a:spcBef>
              <a:buClrTx/>
              <a:buSzTx/>
              <a:buFontTx/>
              <a:buChar char="-"/>
            </a:pPr>
            <a:r>
              <a:rPr lang="en-US" altLang="en-US" sz="2800" dirty="0"/>
              <a:t>Ephrin – </a:t>
            </a:r>
            <a:r>
              <a:rPr lang="en-US" altLang="en-US" sz="2800" dirty="0" err="1"/>
              <a:t>ligan</a:t>
            </a:r>
            <a:r>
              <a:rPr lang="en-US" altLang="en-US" sz="2800" dirty="0"/>
              <a:t> </a:t>
            </a:r>
            <a:r>
              <a:rPr lang="en-US" altLang="en-US" sz="2800" dirty="0" err="1"/>
              <a:t>receptores</a:t>
            </a:r>
            <a:r>
              <a:rPr lang="en-US" altLang="en-US" sz="2800" dirty="0"/>
              <a:t> </a:t>
            </a:r>
            <a:r>
              <a:rPr lang="en-US" altLang="en-US" sz="2800" dirty="0" err="1"/>
              <a:t>ephR</a:t>
            </a:r>
            <a:endParaRPr lang="en-US" altLang="en-US" sz="2800" dirty="0"/>
          </a:p>
          <a:p>
            <a:pPr lvl="1" eaLnBrk="1" hangingPunct="1">
              <a:spcBef>
                <a:spcPct val="0"/>
              </a:spcBef>
              <a:buClrTx/>
              <a:buSzTx/>
              <a:buFontTx/>
              <a:buChar char="-"/>
            </a:pPr>
            <a:r>
              <a:rPr lang="en-US" altLang="en-US" sz="2800" dirty="0"/>
              <a:t>Si ephrin se </a:t>
            </a:r>
            <a:r>
              <a:rPr lang="en-US" altLang="en-US" sz="2800" dirty="0" err="1"/>
              <a:t>une</a:t>
            </a:r>
            <a:r>
              <a:rPr lang="en-US" altLang="en-US" sz="2800" dirty="0"/>
              <a:t> a </a:t>
            </a:r>
            <a:r>
              <a:rPr lang="en-US" altLang="en-US" sz="2800" dirty="0" err="1"/>
              <a:t>ephR</a:t>
            </a:r>
            <a:r>
              <a:rPr lang="en-US" altLang="en-US" sz="2800" dirty="0"/>
              <a:t>.. </a:t>
            </a:r>
            <a:r>
              <a:rPr lang="en-US" altLang="en-US" sz="2800" dirty="0" err="1"/>
              <a:t>Ambas</a:t>
            </a:r>
            <a:r>
              <a:rPr lang="en-US" altLang="en-US" sz="2800" dirty="0"/>
              <a:t> </a:t>
            </a:r>
            <a:r>
              <a:rPr lang="en-US" altLang="en-US" sz="2800" dirty="0" err="1"/>
              <a:t>células</a:t>
            </a:r>
            <a:r>
              <a:rPr lang="en-US" altLang="en-US" sz="2800" dirty="0"/>
              <a:t> </a:t>
            </a:r>
            <a:r>
              <a:rPr lang="en-US" altLang="en-US" sz="2800" dirty="0" err="1"/>
              <a:t>reciben</a:t>
            </a:r>
            <a:r>
              <a:rPr lang="en-US" altLang="en-US" sz="2800" dirty="0"/>
              <a:t> </a:t>
            </a:r>
            <a:r>
              <a:rPr lang="en-US" altLang="en-US" sz="2800" dirty="0" err="1"/>
              <a:t>señal</a:t>
            </a:r>
            <a:endParaRPr lang="en-US" altLang="en-US" sz="2800" dirty="0"/>
          </a:p>
          <a:p>
            <a:pPr lvl="1" eaLnBrk="1" hangingPunct="1">
              <a:spcBef>
                <a:spcPct val="0"/>
              </a:spcBef>
              <a:buClrTx/>
              <a:buSzTx/>
              <a:buFontTx/>
              <a:buChar char="-"/>
            </a:pPr>
            <a:r>
              <a:rPr lang="en-US" altLang="en-US" sz="2800" dirty="0" err="1"/>
              <a:t>Esta</a:t>
            </a:r>
            <a:r>
              <a:rPr lang="en-US" altLang="en-US" sz="2800" dirty="0"/>
              <a:t> </a:t>
            </a:r>
            <a:r>
              <a:rPr lang="en-US" altLang="en-US" sz="2800" dirty="0" err="1"/>
              <a:t>señal</a:t>
            </a:r>
            <a:r>
              <a:rPr lang="en-US" altLang="en-US" sz="2800" dirty="0"/>
              <a:t> </a:t>
            </a:r>
            <a:r>
              <a:rPr lang="en-US" altLang="en-US" sz="2800" dirty="0" err="1"/>
              <a:t>puede</a:t>
            </a:r>
            <a:r>
              <a:rPr lang="en-US" altLang="en-US" sz="2800" dirty="0"/>
              <a:t> ser de </a:t>
            </a:r>
            <a:r>
              <a:rPr lang="en-US" altLang="en-US" sz="2800" dirty="0" err="1"/>
              <a:t>acercarse</a:t>
            </a:r>
            <a:r>
              <a:rPr lang="en-US" altLang="en-US" sz="2800" dirty="0"/>
              <a:t> o </a:t>
            </a:r>
            <a:r>
              <a:rPr lang="en-US" altLang="en-US" sz="2800" dirty="0" err="1"/>
              <a:t>alejarse</a:t>
            </a:r>
            <a:r>
              <a:rPr lang="en-US" altLang="en-US" sz="2800" dirty="0"/>
              <a:t>,  </a:t>
            </a:r>
          </a:p>
          <a:p>
            <a:pPr lvl="1" eaLnBrk="1" hangingPunct="1">
              <a:spcBef>
                <a:spcPct val="0"/>
              </a:spcBef>
              <a:buClrTx/>
              <a:buSzTx/>
              <a:buFontTx/>
              <a:buChar char="-"/>
            </a:pPr>
            <a:r>
              <a:rPr lang="en-US" altLang="en-US" sz="2800" dirty="0" err="1"/>
              <a:t>Migración</a:t>
            </a:r>
            <a:r>
              <a:rPr lang="en-US" altLang="en-US" sz="2800" dirty="0"/>
              <a:t> </a:t>
            </a:r>
          </a:p>
          <a:p>
            <a:pPr lvl="1" eaLnBrk="1" hangingPunct="1">
              <a:spcBef>
                <a:spcPct val="0"/>
              </a:spcBef>
              <a:buClrTx/>
              <a:buSzTx/>
              <a:buFontTx/>
              <a:buChar char="-"/>
            </a:pPr>
            <a:r>
              <a:rPr lang="en-US" altLang="en-US" sz="2800" dirty="0" err="1"/>
              <a:t>Ej</a:t>
            </a:r>
            <a:r>
              <a:rPr lang="en-US" altLang="en-US" sz="2800" dirty="0"/>
              <a:t>. </a:t>
            </a:r>
            <a:r>
              <a:rPr lang="en-US" altLang="en-US" sz="2800" dirty="0" err="1"/>
              <a:t>Angiongénesis</a:t>
            </a:r>
            <a:r>
              <a:rPr lang="en-US" altLang="en-US" sz="2800" dirty="0"/>
              <a:t>, </a:t>
            </a:r>
            <a:r>
              <a:rPr lang="en-US" altLang="en-US" sz="2800" dirty="0" err="1"/>
              <a:t>neurogénesis</a:t>
            </a:r>
            <a:r>
              <a:rPr lang="en-US" altLang="en-US" sz="2800" dirty="0"/>
              <a:t>,  y </a:t>
            </a:r>
            <a:r>
              <a:rPr lang="en-US" altLang="en-US" sz="2800" dirty="0" err="1"/>
              <a:t>somitas</a:t>
            </a:r>
            <a:endParaRPr lang="en-US" altLang="en-US" sz="2800" dirty="0"/>
          </a:p>
          <a:p>
            <a:pPr lvl="1" eaLnBrk="1" hangingPunct="1">
              <a:spcBef>
                <a:spcPct val="0"/>
              </a:spcBef>
              <a:buClrTx/>
              <a:buSzTx/>
              <a:buFontTx/>
              <a:buChar char="-"/>
            </a:pPr>
            <a:endParaRPr lang="en-US" altLang="en-US" sz="1969" dirty="0"/>
          </a:p>
        </p:txBody>
      </p:sp>
      <p:pic>
        <p:nvPicPr>
          <p:cNvPr id="68611" name="Picture 4">
            <a:extLst>
              <a:ext uri="{FF2B5EF4-FFF2-40B4-BE49-F238E27FC236}">
                <a16:creationId xmlns:a16="http://schemas.microsoft.com/office/drawing/2014/main" id="{104AAD66-8C48-B44B-91CE-6876411790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2005" y="1182715"/>
            <a:ext cx="3913436" cy="519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8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a:extLst>
              <a:ext uri="{FF2B5EF4-FFF2-40B4-BE49-F238E27FC236}">
                <a16:creationId xmlns:a16="http://schemas.microsoft.com/office/drawing/2014/main" id="{5A15744B-7E8A-B24F-B076-59E1D730450E}"/>
              </a:ext>
            </a:extLst>
          </p:cNvPr>
          <p:cNvSpPr txBox="1">
            <a:spLocks noChangeArrowheads="1"/>
          </p:cNvSpPr>
          <p:nvPr/>
        </p:nvSpPr>
        <p:spPr bwMode="auto">
          <a:xfrm>
            <a:off x="746871" y="125177"/>
            <a:ext cx="10086444" cy="190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3200" dirty="0">
                <a:solidFill>
                  <a:schemeClr val="tx1">
                    <a:lumMod val="95000"/>
                    <a:lumOff val="5000"/>
                  </a:schemeClr>
                </a:solidFill>
              </a:rPr>
              <a:t>Como se </a:t>
            </a:r>
            <a:r>
              <a:rPr lang="en-US" altLang="en-US" sz="3200" dirty="0" err="1">
                <a:solidFill>
                  <a:schemeClr val="tx1">
                    <a:lumMod val="95000"/>
                    <a:lumOff val="5000"/>
                  </a:schemeClr>
                </a:solidFill>
              </a:rPr>
              <a:t>comunican</a:t>
            </a:r>
            <a:r>
              <a:rPr lang="en-US" altLang="en-US" sz="3200" dirty="0">
                <a:solidFill>
                  <a:schemeClr val="tx1">
                    <a:lumMod val="95000"/>
                    <a:lumOff val="5000"/>
                  </a:schemeClr>
                </a:solidFill>
              </a:rPr>
              <a:t> Inductor e </a:t>
            </a:r>
            <a:r>
              <a:rPr lang="en-US" altLang="en-US" sz="3200" dirty="0" err="1">
                <a:solidFill>
                  <a:schemeClr val="tx1">
                    <a:lumMod val="95000"/>
                    <a:lumOff val="5000"/>
                  </a:schemeClr>
                </a:solidFill>
              </a:rPr>
              <a:t>Inducido</a:t>
            </a:r>
            <a:r>
              <a:rPr lang="en-US" altLang="en-US" sz="3200" dirty="0">
                <a:solidFill>
                  <a:schemeClr val="tx1">
                    <a:lumMod val="95000"/>
                    <a:lumOff val="5000"/>
                  </a:schemeClr>
                </a:solidFill>
              </a:rPr>
              <a:t>?</a:t>
            </a:r>
          </a:p>
          <a:p>
            <a:pPr algn="ctr" eaLnBrk="1" hangingPunct="1">
              <a:spcBef>
                <a:spcPct val="0"/>
              </a:spcBef>
              <a:buClrTx/>
              <a:buSzTx/>
              <a:buFontTx/>
              <a:buNone/>
            </a:pPr>
            <a:r>
              <a:rPr lang="en-US" altLang="en-US" sz="2800" dirty="0" err="1">
                <a:solidFill>
                  <a:schemeClr val="tx1">
                    <a:lumMod val="95000"/>
                    <a:lumOff val="5000"/>
                  </a:schemeClr>
                </a:solidFill>
              </a:rPr>
              <a:t>Algunas</a:t>
            </a:r>
            <a:r>
              <a:rPr lang="en-US" altLang="en-US" sz="2800" dirty="0">
                <a:solidFill>
                  <a:schemeClr val="tx1">
                    <a:lumMod val="95000"/>
                    <a:lumOff val="5000"/>
                  </a:schemeClr>
                </a:solidFill>
              </a:rPr>
              <a:t> </a:t>
            </a:r>
            <a:r>
              <a:rPr lang="en-US" altLang="en-US" sz="2800" dirty="0" err="1">
                <a:solidFill>
                  <a:schemeClr val="tx1">
                    <a:lumMod val="95000"/>
                    <a:lumOff val="5000"/>
                  </a:schemeClr>
                </a:solidFill>
              </a:rPr>
              <a:t>inducciones</a:t>
            </a:r>
            <a:r>
              <a:rPr lang="en-US" altLang="en-US" sz="2800" dirty="0">
                <a:solidFill>
                  <a:schemeClr val="tx1">
                    <a:lumMod val="95000"/>
                    <a:lumOff val="5000"/>
                  </a:schemeClr>
                </a:solidFill>
              </a:rPr>
              <a:t> son </a:t>
            </a:r>
            <a:r>
              <a:rPr lang="en-US" altLang="en-US" sz="2800" dirty="0" err="1">
                <a:solidFill>
                  <a:schemeClr val="tx1">
                    <a:lumMod val="95000"/>
                    <a:lumOff val="5000"/>
                  </a:schemeClr>
                </a:solidFill>
              </a:rPr>
              <a:t>bloqueadas</a:t>
            </a:r>
            <a:r>
              <a:rPr lang="en-US" altLang="en-US" sz="2800" dirty="0">
                <a:solidFill>
                  <a:schemeClr val="tx1">
                    <a:lumMod val="95000"/>
                    <a:lumOff val="5000"/>
                  </a:schemeClr>
                </a:solidFill>
              </a:rPr>
              <a:t> por </a:t>
            </a:r>
            <a:r>
              <a:rPr lang="en-US" altLang="en-US" sz="2800" dirty="0" err="1">
                <a:solidFill>
                  <a:schemeClr val="tx1">
                    <a:lumMod val="95000"/>
                    <a:lumOff val="5000"/>
                  </a:schemeClr>
                </a:solidFill>
              </a:rPr>
              <a:t>filtros</a:t>
            </a:r>
            <a:r>
              <a:rPr lang="en-US" altLang="en-US" sz="2800" dirty="0">
                <a:solidFill>
                  <a:schemeClr val="tx1">
                    <a:lumMod val="95000"/>
                    <a:lumOff val="5000"/>
                  </a:schemeClr>
                </a:solidFill>
              </a:rPr>
              <a:t> entre </a:t>
            </a:r>
            <a:r>
              <a:rPr lang="en-US" altLang="en-US" sz="2800" dirty="0" err="1">
                <a:solidFill>
                  <a:schemeClr val="tx1">
                    <a:lumMod val="95000"/>
                    <a:lumOff val="5000"/>
                  </a:schemeClr>
                </a:solidFill>
              </a:rPr>
              <a:t>epitelio</a:t>
            </a:r>
            <a:r>
              <a:rPr lang="en-US" altLang="en-US" sz="2800" dirty="0">
                <a:solidFill>
                  <a:schemeClr val="tx1">
                    <a:lumMod val="95000"/>
                    <a:lumOff val="5000"/>
                  </a:schemeClr>
                </a:solidFill>
              </a:rPr>
              <a:t> y </a:t>
            </a:r>
            <a:r>
              <a:rPr lang="en-US" altLang="en-US" sz="2800" dirty="0" err="1">
                <a:solidFill>
                  <a:schemeClr val="tx1">
                    <a:lumMod val="95000"/>
                    <a:lumOff val="5000"/>
                  </a:schemeClr>
                </a:solidFill>
              </a:rPr>
              <a:t>mesénquima</a:t>
            </a:r>
            <a:r>
              <a:rPr lang="en-US" altLang="en-US" sz="2800" dirty="0">
                <a:solidFill>
                  <a:schemeClr val="tx1">
                    <a:lumMod val="95000"/>
                    <a:lumOff val="5000"/>
                  </a:schemeClr>
                </a:solidFill>
              </a:rPr>
              <a:t>; </a:t>
            </a:r>
            <a:r>
              <a:rPr lang="en-US" altLang="en-US" sz="2800" dirty="0" err="1">
                <a:solidFill>
                  <a:schemeClr val="tx1">
                    <a:lumMod val="95000"/>
                    <a:lumOff val="5000"/>
                  </a:schemeClr>
                </a:solidFill>
              </a:rPr>
              <a:t>otras</a:t>
            </a:r>
            <a:r>
              <a:rPr lang="en-US" altLang="en-US" sz="2800" dirty="0">
                <a:solidFill>
                  <a:schemeClr val="tx1">
                    <a:lumMod val="95000"/>
                    <a:lumOff val="5000"/>
                  </a:schemeClr>
                </a:solidFill>
              </a:rPr>
              <a:t> no</a:t>
            </a:r>
          </a:p>
          <a:p>
            <a:pPr algn="ctr" eaLnBrk="1" hangingPunct="1">
              <a:spcBef>
                <a:spcPct val="0"/>
              </a:spcBef>
              <a:buClrTx/>
              <a:buSzTx/>
              <a:buFontTx/>
              <a:buNone/>
            </a:pPr>
            <a:r>
              <a:rPr lang="en-US" altLang="en-US" sz="2953" dirty="0">
                <a:solidFill>
                  <a:srgbClr val="FEFEFE"/>
                </a:solidFill>
              </a:rPr>
              <a:t> </a:t>
            </a:r>
          </a:p>
        </p:txBody>
      </p:sp>
      <p:sp>
        <p:nvSpPr>
          <p:cNvPr id="65538" name="TextBox 5">
            <a:extLst>
              <a:ext uri="{FF2B5EF4-FFF2-40B4-BE49-F238E27FC236}">
                <a16:creationId xmlns:a16="http://schemas.microsoft.com/office/drawing/2014/main" id="{C1CC41C1-6809-DF4D-82EF-DDEEFFC8E918}"/>
              </a:ext>
            </a:extLst>
          </p:cNvPr>
          <p:cNvSpPr txBox="1">
            <a:spLocks noChangeArrowheads="1"/>
          </p:cNvSpPr>
          <p:nvPr/>
        </p:nvSpPr>
        <p:spPr bwMode="auto">
          <a:xfrm>
            <a:off x="356460" y="1179761"/>
            <a:ext cx="4931403" cy="5262979"/>
          </a:xfrm>
          <a:prstGeom prst="rect">
            <a:avLst/>
          </a:prstGeom>
          <a:noFill/>
          <a:ln>
            <a:noFill/>
          </a:ln>
        </p:spPr>
        <p:txBody>
          <a:bodyPr wrap="square">
            <a:spAutoFit/>
          </a:bodyPr>
          <a:lstStyle>
            <a:lvl1pPr marL="457200" indent="-45720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1pPr>
            <a:lvl2pPr marL="914400" indent="-45720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ClrTx/>
              <a:buSzTx/>
              <a:buFontTx/>
              <a:buChar char="-"/>
              <a:defRPr/>
            </a:pPr>
            <a:endParaRPr lang="en-US" altLang="en-US" sz="2800" dirty="0">
              <a:solidFill>
                <a:schemeClr val="tx1">
                  <a:lumMod val="75000"/>
                  <a:lumOff val="25000"/>
                </a:schemeClr>
              </a:solidFill>
            </a:endParaRPr>
          </a:p>
          <a:p>
            <a:pPr algn="ctr" eaLnBrk="1" hangingPunct="1">
              <a:spcBef>
                <a:spcPct val="0"/>
              </a:spcBef>
              <a:buClrTx/>
              <a:buSzTx/>
              <a:buFontTx/>
              <a:buChar char="-"/>
              <a:defRPr/>
            </a:pPr>
            <a:r>
              <a:rPr lang="en-US" altLang="en-US" sz="2800" dirty="0" err="1">
                <a:solidFill>
                  <a:schemeClr val="tx1">
                    <a:lumMod val="75000"/>
                    <a:lumOff val="25000"/>
                  </a:schemeClr>
                </a:solidFill>
              </a:rPr>
              <a:t>Tipos</a:t>
            </a:r>
            <a:r>
              <a:rPr lang="en-US" altLang="en-US" sz="2800" dirty="0">
                <a:solidFill>
                  <a:schemeClr val="tx1">
                    <a:lumMod val="75000"/>
                    <a:lumOff val="25000"/>
                  </a:schemeClr>
                </a:solidFill>
              </a:rPr>
              <a:t> de </a:t>
            </a:r>
            <a:r>
              <a:rPr lang="en-US" altLang="en-US" sz="2800" dirty="0" err="1">
                <a:solidFill>
                  <a:schemeClr val="tx1">
                    <a:lumMod val="75000"/>
                    <a:lumOff val="25000"/>
                  </a:schemeClr>
                </a:solidFill>
              </a:rPr>
              <a:t>Inducciones</a:t>
            </a:r>
            <a:r>
              <a:rPr lang="en-US" altLang="en-US" sz="2800" dirty="0">
                <a:solidFill>
                  <a:schemeClr val="tx1">
                    <a:lumMod val="75000"/>
                    <a:lumOff val="25000"/>
                  </a:schemeClr>
                </a:solidFill>
              </a:rPr>
              <a:t> </a:t>
            </a:r>
          </a:p>
          <a:p>
            <a:pPr algn="ctr" eaLnBrk="1" hangingPunct="1">
              <a:spcBef>
                <a:spcPct val="0"/>
              </a:spcBef>
              <a:buClrTx/>
              <a:buSzTx/>
              <a:buFontTx/>
              <a:buChar char="-"/>
              <a:defRPr/>
            </a:pPr>
            <a:r>
              <a:rPr lang="en-US" altLang="en-US" sz="2800" dirty="0" err="1">
                <a:solidFill>
                  <a:schemeClr val="tx1">
                    <a:lumMod val="75000"/>
                    <a:lumOff val="25000"/>
                  </a:schemeClr>
                </a:solidFill>
              </a:rPr>
              <a:t>Juxtacrinas</a:t>
            </a:r>
            <a:r>
              <a:rPr lang="en-US" altLang="en-US" sz="2800" dirty="0">
                <a:solidFill>
                  <a:schemeClr val="tx1">
                    <a:lumMod val="75000"/>
                    <a:lumOff val="25000"/>
                  </a:schemeClr>
                </a:solidFill>
              </a:rPr>
              <a:t> – </a:t>
            </a:r>
            <a:r>
              <a:rPr lang="en-US" altLang="en-US" sz="2800" dirty="0" err="1">
                <a:solidFill>
                  <a:schemeClr val="tx1">
                    <a:lumMod val="75000"/>
                    <a:lumOff val="25000"/>
                  </a:schemeClr>
                </a:solidFill>
              </a:rPr>
              <a:t>membranas</a:t>
            </a:r>
            <a:r>
              <a:rPr lang="en-US" altLang="en-US" sz="2800" dirty="0">
                <a:solidFill>
                  <a:schemeClr val="tx1">
                    <a:lumMod val="75000"/>
                    <a:lumOff val="25000"/>
                  </a:schemeClr>
                </a:solidFill>
              </a:rPr>
              <a:t> </a:t>
            </a:r>
            <a:r>
              <a:rPr lang="en-US" altLang="en-US" sz="2800" dirty="0" err="1">
                <a:solidFill>
                  <a:schemeClr val="tx1">
                    <a:lumMod val="75000"/>
                    <a:lumOff val="25000"/>
                  </a:schemeClr>
                </a:solidFill>
              </a:rPr>
              <a:t>celulares</a:t>
            </a:r>
            <a:r>
              <a:rPr lang="en-US" altLang="en-US" sz="2800" dirty="0">
                <a:solidFill>
                  <a:schemeClr val="tx1">
                    <a:lumMod val="75000"/>
                    <a:lumOff val="25000"/>
                  </a:schemeClr>
                </a:solidFill>
              </a:rPr>
              <a:t> </a:t>
            </a:r>
            <a:r>
              <a:rPr lang="en-US" altLang="en-US" sz="2800" dirty="0" err="1">
                <a:solidFill>
                  <a:schemeClr val="tx1">
                    <a:lumMod val="75000"/>
                    <a:lumOff val="25000"/>
                  </a:schemeClr>
                </a:solidFill>
              </a:rPr>
              <a:t>juxtapuestas</a:t>
            </a:r>
            <a:endParaRPr lang="en-US" altLang="en-US" sz="2800" dirty="0">
              <a:solidFill>
                <a:schemeClr val="tx1">
                  <a:lumMod val="75000"/>
                  <a:lumOff val="25000"/>
                </a:schemeClr>
              </a:solidFill>
            </a:endParaRPr>
          </a:p>
          <a:p>
            <a:pPr algn="ctr" eaLnBrk="1" hangingPunct="1">
              <a:spcBef>
                <a:spcPct val="0"/>
              </a:spcBef>
              <a:buClrTx/>
              <a:buSzTx/>
              <a:buFontTx/>
              <a:buChar char="-"/>
              <a:defRPr/>
            </a:pPr>
            <a:r>
              <a:rPr lang="en-US" altLang="en-US" sz="2800" dirty="0" err="1">
                <a:solidFill>
                  <a:schemeClr val="tx1">
                    <a:lumMod val="75000"/>
                    <a:lumOff val="25000"/>
                  </a:schemeClr>
                </a:solidFill>
              </a:rPr>
              <a:t>Paracrinas</a:t>
            </a:r>
            <a:r>
              <a:rPr lang="en-US" altLang="en-US" sz="2800" dirty="0">
                <a:solidFill>
                  <a:schemeClr val="tx1">
                    <a:lumMod val="75000"/>
                    <a:lumOff val="25000"/>
                  </a:schemeClr>
                </a:solidFill>
              </a:rPr>
              <a:t> – </a:t>
            </a:r>
            <a:r>
              <a:rPr lang="en-US" altLang="en-US" sz="2800" dirty="0" err="1">
                <a:solidFill>
                  <a:schemeClr val="tx1">
                    <a:lumMod val="75000"/>
                    <a:lumOff val="25000"/>
                  </a:schemeClr>
                </a:solidFill>
              </a:rPr>
              <a:t>factores</a:t>
            </a:r>
            <a:r>
              <a:rPr lang="en-US" altLang="en-US" sz="2800" dirty="0">
                <a:solidFill>
                  <a:schemeClr val="tx1">
                    <a:lumMod val="75000"/>
                    <a:lumOff val="25000"/>
                  </a:schemeClr>
                </a:solidFill>
              </a:rPr>
              <a:t> </a:t>
            </a:r>
            <a:r>
              <a:rPr lang="en-US" altLang="en-US" sz="2800" dirty="0" err="1">
                <a:solidFill>
                  <a:schemeClr val="tx1">
                    <a:lumMod val="75000"/>
                    <a:lumOff val="25000"/>
                  </a:schemeClr>
                </a:solidFill>
              </a:rPr>
              <a:t>difundibles</a:t>
            </a:r>
            <a:r>
              <a:rPr lang="en-US" altLang="en-US" sz="2800" dirty="0">
                <a:solidFill>
                  <a:schemeClr val="tx1">
                    <a:lumMod val="75000"/>
                    <a:lumOff val="25000"/>
                  </a:schemeClr>
                </a:solidFill>
              </a:rPr>
              <a:t> entre 40-200um</a:t>
            </a:r>
          </a:p>
          <a:p>
            <a:pPr marL="0" indent="0" algn="ctr">
              <a:spcBef>
                <a:spcPct val="0"/>
              </a:spcBef>
              <a:buClrTx/>
              <a:buSzTx/>
              <a:buNone/>
              <a:defRPr/>
            </a:pPr>
            <a:r>
              <a:rPr lang="en-US" altLang="en-US" sz="2800" dirty="0">
                <a:solidFill>
                  <a:schemeClr val="tx1">
                    <a:lumMod val="75000"/>
                    <a:lumOff val="25000"/>
                  </a:schemeClr>
                </a:solidFill>
              </a:rPr>
              <a:t>     </a:t>
            </a:r>
            <a:r>
              <a:rPr lang="en-US" altLang="en-US" sz="2800" dirty="0" err="1">
                <a:solidFill>
                  <a:schemeClr val="tx1">
                    <a:lumMod val="75000"/>
                    <a:lumOff val="25000"/>
                  </a:schemeClr>
                </a:solidFill>
              </a:rPr>
              <a:t>Autocrinas</a:t>
            </a:r>
            <a:r>
              <a:rPr lang="en-US" altLang="en-US" sz="2800" dirty="0">
                <a:solidFill>
                  <a:schemeClr val="tx1">
                    <a:lumMod val="75000"/>
                    <a:lumOff val="25000"/>
                  </a:schemeClr>
                </a:solidFill>
              </a:rPr>
              <a:t> – </a:t>
            </a:r>
          </a:p>
          <a:p>
            <a:pPr marL="321457" lvl="1" indent="0" algn="ctr">
              <a:spcBef>
                <a:spcPct val="0"/>
              </a:spcBef>
              <a:buClrTx/>
              <a:buSzTx/>
              <a:buNone/>
              <a:defRPr/>
            </a:pPr>
            <a:r>
              <a:rPr lang="en-US" altLang="en-US" sz="2800" dirty="0" err="1">
                <a:solidFill>
                  <a:schemeClr val="tx1">
                    <a:lumMod val="75000"/>
                    <a:lumOff val="25000"/>
                  </a:schemeClr>
                </a:solidFill>
              </a:rPr>
              <a:t>Tipo</a:t>
            </a:r>
            <a:r>
              <a:rPr lang="en-US" altLang="en-US" sz="2800" dirty="0">
                <a:solidFill>
                  <a:schemeClr val="tx1">
                    <a:lumMod val="75000"/>
                    <a:lumOff val="25000"/>
                  </a:schemeClr>
                </a:solidFill>
              </a:rPr>
              <a:t> de </a:t>
            </a:r>
            <a:r>
              <a:rPr lang="en-US" altLang="en-US" sz="2800" dirty="0" err="1">
                <a:solidFill>
                  <a:schemeClr val="tx1">
                    <a:lumMod val="75000"/>
                    <a:lumOff val="25000"/>
                  </a:schemeClr>
                </a:solidFill>
              </a:rPr>
              <a:t>paracrina</a:t>
            </a:r>
            <a:endParaRPr lang="en-US" altLang="en-US" sz="2800" dirty="0">
              <a:solidFill>
                <a:schemeClr val="tx1">
                  <a:lumMod val="75000"/>
                  <a:lumOff val="25000"/>
                </a:schemeClr>
              </a:solidFill>
            </a:endParaRPr>
          </a:p>
          <a:p>
            <a:pPr marL="321457" lvl="1" indent="0" algn="ctr">
              <a:spcBef>
                <a:spcPct val="0"/>
              </a:spcBef>
              <a:buClrTx/>
              <a:buSzTx/>
              <a:buNone/>
              <a:defRPr/>
            </a:pPr>
            <a:r>
              <a:rPr lang="en-US" altLang="en-US" sz="2800" dirty="0">
                <a:solidFill>
                  <a:schemeClr val="tx1">
                    <a:lumMod val="75000"/>
                    <a:lumOff val="25000"/>
                  </a:schemeClr>
                </a:solidFill>
              </a:rPr>
              <a:t>-</a:t>
            </a:r>
            <a:r>
              <a:rPr lang="en-US" altLang="en-US" sz="2800" dirty="0" err="1">
                <a:solidFill>
                  <a:schemeClr val="tx1">
                    <a:lumMod val="75000"/>
                    <a:lumOff val="25000"/>
                  </a:schemeClr>
                </a:solidFill>
              </a:rPr>
              <a:t>Citotrofoblasto</a:t>
            </a:r>
            <a:r>
              <a:rPr lang="en-US" altLang="en-US" sz="2800" dirty="0">
                <a:solidFill>
                  <a:schemeClr val="tx1">
                    <a:lumMod val="75000"/>
                    <a:lumOff val="25000"/>
                  </a:schemeClr>
                </a:solidFill>
              </a:rPr>
              <a:t> </a:t>
            </a:r>
            <a:r>
              <a:rPr lang="en-US" altLang="en-US" sz="2800" dirty="0" err="1">
                <a:solidFill>
                  <a:schemeClr val="tx1">
                    <a:lumMod val="75000"/>
                    <a:lumOff val="25000"/>
                  </a:schemeClr>
                </a:solidFill>
              </a:rPr>
              <a:t>placentario</a:t>
            </a:r>
            <a:endParaRPr lang="en-US" altLang="en-US" sz="2800" dirty="0">
              <a:solidFill>
                <a:schemeClr val="tx1">
                  <a:lumMod val="75000"/>
                  <a:lumOff val="25000"/>
                </a:schemeClr>
              </a:solidFill>
            </a:endParaRPr>
          </a:p>
          <a:p>
            <a:pPr marL="321457" lvl="1" indent="0" algn="ctr">
              <a:spcBef>
                <a:spcPct val="0"/>
              </a:spcBef>
              <a:buClrTx/>
              <a:buSzTx/>
              <a:buNone/>
              <a:defRPr/>
            </a:pPr>
            <a:r>
              <a:rPr lang="en-US" altLang="en-US" sz="2800" dirty="0">
                <a:solidFill>
                  <a:schemeClr val="tx1">
                    <a:lumMod val="75000"/>
                    <a:lumOff val="25000"/>
                  </a:schemeClr>
                </a:solidFill>
              </a:rPr>
              <a:t>-Produce PDGF</a:t>
            </a:r>
          </a:p>
          <a:p>
            <a:pPr marL="321457" lvl="1" indent="0" algn="ctr">
              <a:spcBef>
                <a:spcPct val="0"/>
              </a:spcBef>
              <a:buClrTx/>
              <a:buSzTx/>
              <a:buNone/>
              <a:defRPr/>
            </a:pPr>
            <a:r>
              <a:rPr lang="en-US" altLang="en-US" sz="2800" dirty="0" err="1">
                <a:solidFill>
                  <a:schemeClr val="tx1">
                    <a:lumMod val="75000"/>
                    <a:lumOff val="25000"/>
                  </a:schemeClr>
                </a:solidFill>
              </a:rPr>
              <a:t>Quien</a:t>
            </a:r>
            <a:r>
              <a:rPr lang="en-US" altLang="en-US" sz="2800" dirty="0">
                <a:solidFill>
                  <a:schemeClr val="tx1">
                    <a:lumMod val="75000"/>
                    <a:lumOff val="25000"/>
                  </a:schemeClr>
                </a:solidFill>
              </a:rPr>
              <a:t> </a:t>
            </a:r>
            <a:r>
              <a:rPr lang="en-US" altLang="en-US" sz="2800" dirty="0" err="1">
                <a:solidFill>
                  <a:schemeClr val="tx1">
                    <a:lumMod val="75000"/>
                    <a:lumOff val="25000"/>
                  </a:schemeClr>
                </a:solidFill>
              </a:rPr>
              <a:t>tiene</a:t>
            </a:r>
            <a:r>
              <a:rPr lang="en-US" altLang="en-US" sz="2800" dirty="0">
                <a:solidFill>
                  <a:schemeClr val="tx1">
                    <a:lumMod val="75000"/>
                    <a:lumOff val="25000"/>
                  </a:schemeClr>
                </a:solidFill>
              </a:rPr>
              <a:t> </a:t>
            </a:r>
            <a:r>
              <a:rPr lang="en-US" altLang="en-US" sz="2800" dirty="0" err="1">
                <a:solidFill>
                  <a:schemeClr val="tx1">
                    <a:lumMod val="75000"/>
                    <a:lumOff val="25000"/>
                  </a:schemeClr>
                </a:solidFill>
              </a:rPr>
              <a:t>receptores</a:t>
            </a:r>
            <a:r>
              <a:rPr lang="en-US" altLang="en-US" sz="2800" dirty="0">
                <a:solidFill>
                  <a:schemeClr val="tx1">
                    <a:lumMod val="75000"/>
                    <a:lumOff val="25000"/>
                  </a:schemeClr>
                </a:solidFill>
              </a:rPr>
              <a:t> para PDGF</a:t>
            </a:r>
          </a:p>
        </p:txBody>
      </p:sp>
      <p:pic>
        <p:nvPicPr>
          <p:cNvPr id="17411" name="Picture 2">
            <a:extLst>
              <a:ext uri="{FF2B5EF4-FFF2-40B4-BE49-F238E27FC236}">
                <a16:creationId xmlns:a16="http://schemas.microsoft.com/office/drawing/2014/main" id="{8008294F-26E5-9247-BCD2-6DB5324700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2471" y="1888599"/>
            <a:ext cx="3799582" cy="455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974F23E-7790-F246-B211-1428D1F29F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88599"/>
            <a:ext cx="5697141" cy="348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741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4">
            <a:extLst>
              <a:ext uri="{FF2B5EF4-FFF2-40B4-BE49-F238E27FC236}">
                <a16:creationId xmlns:a16="http://schemas.microsoft.com/office/drawing/2014/main" id="{2689EA0F-D3B6-EF43-9988-F8BECF6FBE9C}"/>
              </a:ext>
            </a:extLst>
          </p:cNvPr>
          <p:cNvSpPr txBox="1">
            <a:spLocks noChangeArrowheads="1"/>
          </p:cNvSpPr>
          <p:nvPr/>
        </p:nvSpPr>
        <p:spPr bwMode="auto">
          <a:xfrm>
            <a:off x="2345531" y="151805"/>
            <a:ext cx="7340203"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rgbClr val="FEFEFE"/>
                </a:solidFill>
              </a:rPr>
              <a:t>Señales yuxtacrinas</a:t>
            </a:r>
          </a:p>
        </p:txBody>
      </p:sp>
      <p:sp>
        <p:nvSpPr>
          <p:cNvPr id="70658" name="TextBox 3">
            <a:extLst>
              <a:ext uri="{FF2B5EF4-FFF2-40B4-BE49-F238E27FC236}">
                <a16:creationId xmlns:a16="http://schemas.microsoft.com/office/drawing/2014/main" id="{10C8EC89-AAC4-7C4B-B0BB-4D1BB9CAF9FB}"/>
              </a:ext>
            </a:extLst>
          </p:cNvPr>
          <p:cNvSpPr txBox="1">
            <a:spLocks noChangeArrowheads="1"/>
          </p:cNvSpPr>
          <p:nvPr/>
        </p:nvSpPr>
        <p:spPr bwMode="auto">
          <a:xfrm>
            <a:off x="3417094" y="642937"/>
            <a:ext cx="487560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Char char="-"/>
            </a:pPr>
            <a:r>
              <a:rPr lang="en-US" altLang="en-US" sz="2250" dirty="0"/>
              <a:t> La </a:t>
            </a:r>
            <a:r>
              <a:rPr lang="en-US" altLang="en-US" sz="2250" dirty="0" err="1"/>
              <a:t>ruta</a:t>
            </a:r>
            <a:r>
              <a:rPr lang="en-US" altLang="en-US" sz="2250" dirty="0"/>
              <a:t> de </a:t>
            </a:r>
            <a:r>
              <a:rPr lang="en-US" altLang="en-US" sz="2250" b="1" dirty="0"/>
              <a:t>Notch</a:t>
            </a:r>
          </a:p>
        </p:txBody>
      </p:sp>
      <p:sp>
        <p:nvSpPr>
          <p:cNvPr id="70659" name="TextBox 1">
            <a:extLst>
              <a:ext uri="{FF2B5EF4-FFF2-40B4-BE49-F238E27FC236}">
                <a16:creationId xmlns:a16="http://schemas.microsoft.com/office/drawing/2014/main" id="{4C5BE072-541C-0149-A988-F6A14D202DDD}"/>
              </a:ext>
            </a:extLst>
          </p:cNvPr>
          <p:cNvSpPr txBox="1">
            <a:spLocks noChangeArrowheads="1"/>
          </p:cNvSpPr>
          <p:nvPr/>
        </p:nvSpPr>
        <p:spPr bwMode="auto">
          <a:xfrm>
            <a:off x="650928" y="1226546"/>
            <a:ext cx="749610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 typeface="Arial" panose="020B0604020202020204" pitchFamily="34" charset="0"/>
              <a:buChar char="•"/>
            </a:pPr>
            <a:r>
              <a:rPr lang="en-US" altLang="en-US" sz="2400" dirty="0" err="1"/>
              <a:t>Celulas</a:t>
            </a:r>
            <a:r>
              <a:rPr lang="en-US" altLang="en-US" sz="2400" dirty="0"/>
              <a:t> </a:t>
            </a:r>
            <a:r>
              <a:rPr lang="en-US" altLang="en-US" sz="2400" dirty="0" err="1"/>
              <a:t>expresan</a:t>
            </a:r>
            <a:r>
              <a:rPr lang="en-US" altLang="en-US" sz="2400" dirty="0"/>
              <a:t> </a:t>
            </a:r>
            <a:r>
              <a:rPr lang="en-US" altLang="en-US" sz="2400" dirty="0" err="1"/>
              <a:t>proteinas</a:t>
            </a:r>
            <a:r>
              <a:rPr lang="en-US" altLang="en-US" sz="2400" dirty="0"/>
              <a:t> </a:t>
            </a:r>
            <a:r>
              <a:rPr lang="en-US" altLang="en-US" sz="2400" dirty="0" err="1"/>
              <a:t>fijas</a:t>
            </a:r>
            <a:r>
              <a:rPr lang="en-US" altLang="en-US" sz="2400" dirty="0"/>
              <a:t> de </a:t>
            </a:r>
            <a:r>
              <a:rPr lang="en-US" altLang="en-US" sz="2400" dirty="0" err="1"/>
              <a:t>membrana</a:t>
            </a:r>
            <a:endParaRPr lang="en-US" altLang="en-US" sz="2400" dirty="0"/>
          </a:p>
          <a:p>
            <a:pPr eaLnBrk="1" hangingPunct="1">
              <a:spcBef>
                <a:spcPct val="0"/>
              </a:spcBef>
              <a:buClrTx/>
              <a:buSzTx/>
              <a:buFontTx/>
              <a:buChar char="-"/>
            </a:pPr>
            <a:r>
              <a:rPr lang="en-US" altLang="en-US" sz="2400" b="1" dirty="0"/>
              <a:t>Delta</a:t>
            </a:r>
            <a:r>
              <a:rPr lang="en-US" altLang="en-US" sz="2400" dirty="0"/>
              <a:t>,  Jagged, o Serrate</a:t>
            </a:r>
          </a:p>
          <a:p>
            <a:pPr eaLnBrk="1" hangingPunct="1">
              <a:spcBef>
                <a:spcPct val="0"/>
              </a:spcBef>
              <a:buClrTx/>
              <a:buSzTx/>
              <a:buFont typeface="Arial" panose="020B0604020202020204" pitchFamily="34" charset="0"/>
              <a:buChar char="•"/>
            </a:pPr>
            <a:r>
              <a:rPr lang="en-US" altLang="en-US" sz="2400" dirty="0" err="1"/>
              <a:t>Interactuan</a:t>
            </a:r>
            <a:r>
              <a:rPr lang="en-US" altLang="en-US" sz="2400" dirty="0"/>
              <a:t> con </a:t>
            </a:r>
            <a:r>
              <a:rPr lang="en-US" altLang="en-US" sz="2400" dirty="0" err="1"/>
              <a:t>celulas</a:t>
            </a:r>
            <a:r>
              <a:rPr lang="en-US" altLang="en-US" sz="2400" dirty="0"/>
              <a:t> con Notch </a:t>
            </a:r>
            <a:r>
              <a:rPr lang="en-US" altLang="en-US" sz="2400" dirty="0" err="1"/>
              <a:t>en</a:t>
            </a:r>
            <a:r>
              <a:rPr lang="en-US" altLang="en-US" sz="2400" dirty="0"/>
              <a:t> </a:t>
            </a:r>
            <a:r>
              <a:rPr lang="en-US" altLang="en-US" sz="2400" dirty="0" err="1"/>
              <a:t>su</a:t>
            </a:r>
            <a:r>
              <a:rPr lang="en-US" altLang="en-US" sz="2400" dirty="0"/>
              <a:t> </a:t>
            </a:r>
            <a:r>
              <a:rPr lang="en-US" altLang="en-US" sz="2400" dirty="0" err="1"/>
              <a:t>membrana</a:t>
            </a:r>
            <a:r>
              <a:rPr lang="en-US" altLang="en-US" sz="2400" dirty="0"/>
              <a:t> (A)</a:t>
            </a:r>
          </a:p>
          <a:p>
            <a:pPr eaLnBrk="1" hangingPunct="1">
              <a:spcBef>
                <a:spcPct val="0"/>
              </a:spcBef>
              <a:buClrTx/>
              <a:buSzTx/>
              <a:buFont typeface="Arial" panose="020B0604020202020204" pitchFamily="34" charset="0"/>
              <a:buChar char="•"/>
            </a:pPr>
            <a:r>
              <a:rPr lang="en-US" altLang="en-US" sz="2400" dirty="0"/>
              <a:t>Notch cambia </a:t>
            </a:r>
            <a:r>
              <a:rPr lang="en-US" altLang="en-US" sz="2400" dirty="0" err="1"/>
              <a:t>conformación</a:t>
            </a:r>
            <a:r>
              <a:rPr lang="en-US" altLang="en-US" sz="2400" dirty="0"/>
              <a:t> (B)</a:t>
            </a:r>
          </a:p>
          <a:p>
            <a:pPr eaLnBrk="1" hangingPunct="1">
              <a:spcBef>
                <a:spcPct val="0"/>
              </a:spcBef>
              <a:buClrTx/>
              <a:buSzTx/>
              <a:buFont typeface="Arial" panose="020B0604020202020204" pitchFamily="34" charset="0"/>
              <a:buChar char="•"/>
            </a:pPr>
            <a:r>
              <a:rPr lang="en-US" altLang="en-US" sz="2400" dirty="0" err="1"/>
              <a:t>Dominio</a:t>
            </a:r>
            <a:r>
              <a:rPr lang="en-US" altLang="en-US" sz="2400" dirty="0"/>
              <a:t> </a:t>
            </a:r>
            <a:r>
              <a:rPr lang="en-US" altLang="en-US" sz="2400" dirty="0" err="1"/>
              <a:t>citoplasmico</a:t>
            </a:r>
            <a:r>
              <a:rPr lang="en-US" altLang="en-US" sz="2400" dirty="0"/>
              <a:t> es cortado por </a:t>
            </a:r>
            <a:r>
              <a:rPr lang="en-US" altLang="en-US" sz="2400" dirty="0" err="1"/>
              <a:t>presinilin</a:t>
            </a:r>
            <a:r>
              <a:rPr lang="en-US" altLang="en-US" sz="2400" dirty="0"/>
              <a:t> 1</a:t>
            </a:r>
          </a:p>
          <a:p>
            <a:pPr eaLnBrk="1" hangingPunct="1">
              <a:spcBef>
                <a:spcPct val="0"/>
              </a:spcBef>
              <a:buClrTx/>
              <a:buSzTx/>
              <a:buFont typeface="Arial" panose="020B0604020202020204" pitchFamily="34" charset="0"/>
              <a:buChar char="•"/>
            </a:pPr>
            <a:r>
              <a:rPr lang="en-US" altLang="en-US" sz="2400" dirty="0"/>
              <a:t>El </a:t>
            </a:r>
            <a:r>
              <a:rPr lang="en-US" altLang="en-US" sz="2400" dirty="0" err="1"/>
              <a:t>peptido</a:t>
            </a:r>
            <a:r>
              <a:rPr lang="en-US" altLang="en-US" sz="2400" dirty="0"/>
              <a:t> cortado </a:t>
            </a:r>
            <a:r>
              <a:rPr lang="en-US" altLang="en-US" sz="2400" dirty="0" err="1"/>
              <a:t>va</a:t>
            </a:r>
            <a:r>
              <a:rPr lang="en-US" altLang="en-US" sz="2400" dirty="0"/>
              <a:t> al </a:t>
            </a:r>
            <a:r>
              <a:rPr lang="en-US" altLang="en-US" sz="2400" dirty="0" err="1"/>
              <a:t>nucleo</a:t>
            </a:r>
            <a:r>
              <a:rPr lang="en-US" altLang="en-US" sz="2400" dirty="0"/>
              <a:t> y se </a:t>
            </a:r>
            <a:r>
              <a:rPr lang="en-US" altLang="en-US" sz="2400" dirty="0" err="1"/>
              <a:t>une</a:t>
            </a:r>
            <a:r>
              <a:rPr lang="en-US" altLang="en-US" sz="2400" dirty="0"/>
              <a:t> a CSL</a:t>
            </a:r>
          </a:p>
          <a:p>
            <a:pPr eaLnBrk="1" hangingPunct="1">
              <a:spcBef>
                <a:spcPct val="0"/>
              </a:spcBef>
              <a:buClrTx/>
              <a:buSzTx/>
              <a:buFont typeface="Arial" panose="020B0604020202020204" pitchFamily="34" charset="0"/>
              <a:buChar char="•"/>
            </a:pPr>
            <a:r>
              <a:rPr lang="en-US" altLang="en-US" sz="2400" dirty="0" err="1"/>
              <a:t>Complejo</a:t>
            </a:r>
            <a:r>
              <a:rPr lang="en-US" altLang="en-US" sz="2400" dirty="0"/>
              <a:t> </a:t>
            </a:r>
            <a:r>
              <a:rPr lang="en-US" altLang="en-US" sz="2400" dirty="0" err="1"/>
              <a:t>funciona</a:t>
            </a:r>
            <a:r>
              <a:rPr lang="en-US" altLang="en-US" sz="2400" dirty="0"/>
              <a:t> </a:t>
            </a:r>
            <a:r>
              <a:rPr lang="en-US" altLang="en-US" sz="2400" dirty="0" err="1"/>
              <a:t>como</a:t>
            </a:r>
            <a:r>
              <a:rPr lang="en-US" altLang="en-US" sz="2400" dirty="0"/>
              <a:t> TF</a:t>
            </a:r>
          </a:p>
          <a:p>
            <a:pPr eaLnBrk="1" hangingPunct="1">
              <a:spcBef>
                <a:spcPct val="0"/>
              </a:spcBef>
              <a:buClrTx/>
              <a:buSzTx/>
              <a:buFont typeface="Arial" panose="020B0604020202020204" pitchFamily="34" charset="0"/>
              <a:buChar char="•"/>
            </a:pPr>
            <a:r>
              <a:rPr lang="en-US" altLang="en-US" sz="2400" dirty="0" err="1"/>
              <a:t>Recluta</a:t>
            </a:r>
            <a:r>
              <a:rPr lang="en-US" altLang="en-US" sz="2400" dirty="0"/>
              <a:t> </a:t>
            </a:r>
            <a:r>
              <a:rPr lang="en-US" altLang="en-US" sz="2400" dirty="0" err="1"/>
              <a:t>Acetiltransferasas</a:t>
            </a:r>
            <a:r>
              <a:rPr lang="en-US" altLang="en-US" sz="2400" dirty="0"/>
              <a:t> de </a:t>
            </a:r>
            <a:r>
              <a:rPr lang="en-US" altLang="en-US" sz="2400" dirty="0" err="1"/>
              <a:t>histonas</a:t>
            </a:r>
            <a:endParaRPr lang="en-US" altLang="en-US" sz="2400" dirty="0"/>
          </a:p>
          <a:p>
            <a:pPr eaLnBrk="1" hangingPunct="1">
              <a:spcBef>
                <a:spcPct val="0"/>
              </a:spcBef>
              <a:buClrTx/>
              <a:buSzTx/>
              <a:buFont typeface="Arial" panose="020B0604020202020204" pitchFamily="34" charset="0"/>
              <a:buChar char="•"/>
            </a:pPr>
            <a:r>
              <a:rPr lang="en-US" altLang="en-US" sz="2400" dirty="0"/>
              <a:t>Notch es un TF </a:t>
            </a:r>
            <a:r>
              <a:rPr lang="en-US" altLang="en-US" sz="2400" dirty="0" err="1"/>
              <a:t>intramembranoso</a:t>
            </a:r>
            <a:endParaRPr lang="en-US" altLang="en-US" sz="2400" dirty="0"/>
          </a:p>
          <a:p>
            <a:pPr eaLnBrk="1" hangingPunct="1">
              <a:spcBef>
                <a:spcPct val="0"/>
              </a:spcBef>
              <a:buClrTx/>
              <a:buSzTx/>
              <a:buFont typeface="Arial" panose="020B0604020202020204" pitchFamily="34" charset="0"/>
              <a:buChar char="•"/>
            </a:pPr>
            <a:r>
              <a:rPr lang="en-US" altLang="en-US" sz="2400" dirty="0" err="1"/>
              <a:t>Riñón</a:t>
            </a:r>
            <a:r>
              <a:rPr lang="en-US" altLang="en-US" sz="2400" dirty="0"/>
              <a:t>, pancreas, </a:t>
            </a:r>
            <a:r>
              <a:rPr lang="en-US" altLang="en-US" sz="2400" dirty="0" err="1"/>
              <a:t>corazón</a:t>
            </a:r>
            <a:endParaRPr lang="en-US" altLang="en-US" sz="2400" dirty="0"/>
          </a:p>
          <a:p>
            <a:pPr eaLnBrk="1" hangingPunct="1">
              <a:spcBef>
                <a:spcPct val="0"/>
              </a:spcBef>
              <a:buClrTx/>
              <a:buSzTx/>
              <a:buFont typeface="Arial" panose="020B0604020202020204" pitchFamily="34" charset="0"/>
              <a:buChar char="•"/>
            </a:pPr>
            <a:r>
              <a:rPr lang="en-US" altLang="en-US" sz="2400" dirty="0"/>
              <a:t>Evita que </a:t>
            </a:r>
            <a:r>
              <a:rPr lang="en-US" altLang="en-US" sz="2400" dirty="0" err="1"/>
              <a:t>células</a:t>
            </a:r>
            <a:r>
              <a:rPr lang="en-US" altLang="en-US" sz="2400" dirty="0"/>
              <a:t> se </a:t>
            </a:r>
            <a:r>
              <a:rPr lang="en-US" altLang="en-US" sz="2400" dirty="0" err="1"/>
              <a:t>hagan</a:t>
            </a:r>
            <a:r>
              <a:rPr lang="en-US" altLang="en-US" sz="2400" dirty="0"/>
              <a:t> </a:t>
            </a:r>
            <a:r>
              <a:rPr lang="en-US" altLang="en-US" sz="2400" dirty="0" err="1"/>
              <a:t>neuronas</a:t>
            </a:r>
            <a:endParaRPr lang="en-US" altLang="en-US" sz="2400" dirty="0"/>
          </a:p>
          <a:p>
            <a:pPr eaLnBrk="1" hangingPunct="1">
              <a:spcBef>
                <a:spcPct val="0"/>
              </a:spcBef>
              <a:buClrTx/>
              <a:buSzTx/>
              <a:buFont typeface="Arial" panose="020B0604020202020204" pitchFamily="34" charset="0"/>
              <a:buChar char="•"/>
            </a:pPr>
            <a:r>
              <a:rPr lang="en-US" altLang="en-US" sz="2400" dirty="0" err="1"/>
              <a:t>En</a:t>
            </a:r>
            <a:r>
              <a:rPr lang="en-US" altLang="en-US" sz="2400" dirty="0"/>
              <a:t> el </a:t>
            </a:r>
            <a:r>
              <a:rPr lang="en-US" altLang="en-US" sz="2400" dirty="0" err="1"/>
              <a:t>ojo</a:t>
            </a:r>
            <a:r>
              <a:rPr lang="en-US" altLang="en-US" sz="2400" dirty="0"/>
              <a:t> </a:t>
            </a:r>
            <a:r>
              <a:rPr lang="en-US" altLang="en-US" sz="2400" dirty="0" err="1"/>
              <a:t>quien</a:t>
            </a:r>
            <a:r>
              <a:rPr lang="en-US" altLang="en-US" sz="2400" dirty="0"/>
              <a:t> es glial y </a:t>
            </a:r>
            <a:r>
              <a:rPr lang="en-US" altLang="en-US" sz="2400" dirty="0" err="1"/>
              <a:t>quien</a:t>
            </a:r>
            <a:r>
              <a:rPr lang="en-US" altLang="en-US" sz="2400" dirty="0"/>
              <a:t> </a:t>
            </a:r>
            <a:r>
              <a:rPr lang="en-US" altLang="en-US" sz="2400" dirty="0" err="1"/>
              <a:t>neurona</a:t>
            </a:r>
            <a:endParaRPr lang="en-US" altLang="en-US" sz="2400" dirty="0"/>
          </a:p>
        </p:txBody>
      </p:sp>
      <p:pic>
        <p:nvPicPr>
          <p:cNvPr id="70660" name="Picture 2" descr="Screen Shot 2016-03-07 at 1.17.48 AM.png">
            <a:extLst>
              <a:ext uri="{FF2B5EF4-FFF2-40B4-BE49-F238E27FC236}">
                <a16:creationId xmlns:a16="http://schemas.microsoft.com/office/drawing/2014/main" id="{FC9DEF16-AF83-D446-B25E-D57686751E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7038" y="720369"/>
            <a:ext cx="3628801" cy="567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6-03-07 at 1.17.58 AM.png">
            <a:extLst>
              <a:ext uri="{FF2B5EF4-FFF2-40B4-BE49-F238E27FC236}">
                <a16:creationId xmlns:a16="http://schemas.microsoft.com/office/drawing/2014/main" id="{AD97E1B5-01FE-414E-90E2-7F72A09AA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8567" y="720369"/>
            <a:ext cx="3537272" cy="56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94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A1376EC7-A7A8-FB42-B709-DE4A837B6860}"/>
              </a:ext>
            </a:extLst>
          </p:cNvPr>
          <p:cNvSpPr>
            <a:spLocks noGrp="1" noChangeArrowheads="1"/>
          </p:cNvSpPr>
          <p:nvPr>
            <p:ph type="title"/>
          </p:nvPr>
        </p:nvSpPr>
        <p:spPr>
          <a:xfrm>
            <a:off x="2416969" y="0"/>
            <a:ext cx="7358063" cy="1107281"/>
          </a:xfrm>
        </p:spPr>
        <p:txBody>
          <a:bodyPr/>
          <a:lstStyle/>
          <a:p>
            <a:r>
              <a:rPr lang="en-US" altLang="en-US" sz="2812" dirty="0" err="1"/>
              <a:t>Matriz</a:t>
            </a:r>
            <a:r>
              <a:rPr lang="en-US" altLang="en-US" sz="2812" dirty="0"/>
              <a:t> </a:t>
            </a:r>
            <a:r>
              <a:rPr lang="en-US" altLang="en-US" sz="2812" dirty="0" err="1"/>
              <a:t>Extracelular</a:t>
            </a:r>
            <a:r>
              <a:rPr lang="en-US" altLang="en-US" sz="2812" dirty="0"/>
              <a:t> – </a:t>
            </a:r>
            <a:r>
              <a:rPr lang="en-US" altLang="en-US" sz="2812" dirty="0" err="1"/>
              <a:t>Rol</a:t>
            </a:r>
            <a:r>
              <a:rPr lang="en-US" altLang="en-US" sz="2812" dirty="0"/>
              <a:t> </a:t>
            </a:r>
            <a:r>
              <a:rPr lang="en-US" altLang="en-US" sz="2812" dirty="0" err="1"/>
              <a:t>en</a:t>
            </a:r>
            <a:r>
              <a:rPr lang="en-US" altLang="en-US" sz="2812" dirty="0"/>
              <a:t> </a:t>
            </a:r>
            <a:r>
              <a:rPr lang="en-US" altLang="en-US" sz="2812" dirty="0" err="1"/>
              <a:t>Señalización</a:t>
            </a:r>
            <a:br>
              <a:rPr lang="en-US" altLang="en-US" sz="2812" dirty="0"/>
            </a:br>
            <a:r>
              <a:rPr lang="en-US" altLang="en-US" sz="2812" dirty="0" err="1">
                <a:solidFill>
                  <a:srgbClr val="FF0000"/>
                </a:solidFill>
              </a:rPr>
              <a:t>Asignada</a:t>
            </a:r>
            <a:endParaRPr lang="en-US" altLang="en-US" sz="2812" dirty="0">
              <a:solidFill>
                <a:srgbClr val="FF0000"/>
              </a:solidFill>
            </a:endParaRPr>
          </a:p>
        </p:txBody>
      </p:sp>
      <p:sp>
        <p:nvSpPr>
          <p:cNvPr id="72706" name="TextBox 5">
            <a:extLst>
              <a:ext uri="{FF2B5EF4-FFF2-40B4-BE49-F238E27FC236}">
                <a16:creationId xmlns:a16="http://schemas.microsoft.com/office/drawing/2014/main" id="{E305E2E7-F9C8-A74F-8A4C-E4085A61526F}"/>
              </a:ext>
            </a:extLst>
          </p:cNvPr>
          <p:cNvSpPr txBox="1">
            <a:spLocks noChangeArrowheads="1"/>
          </p:cNvSpPr>
          <p:nvPr/>
        </p:nvSpPr>
        <p:spPr bwMode="auto">
          <a:xfrm>
            <a:off x="604434" y="1125141"/>
            <a:ext cx="945634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a:t>Que es?  red insoluble de </a:t>
            </a:r>
            <a:r>
              <a:rPr lang="en-US" altLang="en-US" sz="2400" dirty="0" err="1"/>
              <a:t>macromoléculas</a:t>
            </a:r>
            <a:r>
              <a:rPr lang="en-US" altLang="en-US" sz="2400" dirty="0"/>
              <a:t> </a:t>
            </a:r>
            <a:r>
              <a:rPr lang="en-US" altLang="en-US" sz="2400" dirty="0" err="1"/>
              <a:t>secretadas</a:t>
            </a:r>
            <a:r>
              <a:rPr lang="en-US" altLang="en-US" sz="2400" dirty="0"/>
              <a:t> por </a:t>
            </a:r>
            <a:r>
              <a:rPr lang="en-US" altLang="en-US" sz="2400" dirty="0" err="1"/>
              <a:t>células</a:t>
            </a:r>
            <a:r>
              <a:rPr lang="en-US" altLang="en-US" sz="2400" dirty="0"/>
              <a:t> </a:t>
            </a:r>
            <a:r>
              <a:rPr lang="en-US" altLang="en-US" sz="2400" dirty="0" err="1"/>
              <a:t>en</a:t>
            </a:r>
            <a:r>
              <a:rPr lang="en-US" altLang="en-US" sz="2400" dirty="0"/>
              <a:t> el </a:t>
            </a:r>
            <a:r>
              <a:rPr lang="en-US" altLang="en-US" sz="2400" dirty="0" err="1"/>
              <a:t>espacio</a:t>
            </a:r>
            <a:r>
              <a:rPr lang="en-US" altLang="en-US" sz="2400" dirty="0"/>
              <a:t> </a:t>
            </a:r>
            <a:r>
              <a:rPr lang="en-US" altLang="en-US" sz="2400" dirty="0" err="1"/>
              <a:t>extracelular</a:t>
            </a:r>
            <a:endParaRPr lang="en-US" altLang="en-US" sz="2400" dirty="0"/>
          </a:p>
          <a:p>
            <a:pPr eaLnBrk="1" hangingPunct="1">
              <a:spcBef>
                <a:spcPct val="0"/>
              </a:spcBef>
              <a:buClrTx/>
              <a:buSzTx/>
              <a:buFontTx/>
              <a:buChar char="-"/>
            </a:pPr>
            <a:r>
              <a:rPr lang="en-US" altLang="en-US" sz="2400" dirty="0"/>
              <a:t>Area de </a:t>
            </a:r>
            <a:r>
              <a:rPr lang="en-US" altLang="en-US" sz="2400" dirty="0" err="1"/>
              <a:t>materia</a:t>
            </a:r>
            <a:r>
              <a:rPr lang="en-US" altLang="en-US" sz="2400" dirty="0"/>
              <a:t> no </a:t>
            </a:r>
            <a:r>
              <a:rPr lang="en-US" altLang="en-US" sz="2400" dirty="0" err="1"/>
              <a:t>celular</a:t>
            </a:r>
            <a:r>
              <a:rPr lang="en-US" altLang="en-US" sz="2400" dirty="0"/>
              <a:t> </a:t>
            </a:r>
            <a:r>
              <a:rPr lang="en-US" altLang="en-US" sz="2400" dirty="0" err="1"/>
              <a:t>en</a:t>
            </a:r>
            <a:r>
              <a:rPr lang="en-US" altLang="en-US" sz="2400" dirty="0"/>
              <a:t> el </a:t>
            </a:r>
            <a:r>
              <a:rPr lang="en-US" altLang="en-US" sz="2400" dirty="0" err="1"/>
              <a:t>intersticio</a:t>
            </a:r>
            <a:endParaRPr lang="en-US" altLang="en-US" sz="2400" dirty="0"/>
          </a:p>
          <a:p>
            <a:pPr eaLnBrk="1" hangingPunct="1">
              <a:spcBef>
                <a:spcPct val="0"/>
              </a:spcBef>
              <a:buClrTx/>
              <a:buSzTx/>
              <a:buFontTx/>
              <a:buChar char="-"/>
            </a:pPr>
            <a:r>
              <a:rPr lang="en-US" altLang="en-US" sz="2400" dirty="0"/>
              <a:t>La </a:t>
            </a:r>
            <a:r>
              <a:rPr lang="en-US" altLang="en-US" sz="2400" dirty="0" err="1"/>
              <a:t>capacidad</a:t>
            </a:r>
            <a:r>
              <a:rPr lang="en-US" altLang="en-US" sz="2400" dirty="0"/>
              <a:t> de </a:t>
            </a:r>
            <a:r>
              <a:rPr lang="en-US" altLang="en-US" sz="2400" dirty="0" err="1"/>
              <a:t>células</a:t>
            </a:r>
            <a:r>
              <a:rPr lang="en-US" altLang="en-US" sz="2400" dirty="0"/>
              <a:t> de </a:t>
            </a:r>
            <a:r>
              <a:rPr lang="en-US" altLang="en-US" sz="2400" dirty="0" err="1"/>
              <a:t>interactuar</a:t>
            </a:r>
            <a:r>
              <a:rPr lang="en-US" altLang="en-US" sz="2400" dirty="0"/>
              <a:t> con la </a:t>
            </a:r>
            <a:r>
              <a:rPr lang="en-US" altLang="en-US" sz="2400" dirty="0" err="1"/>
              <a:t>matriz</a:t>
            </a:r>
            <a:r>
              <a:rPr lang="en-US" altLang="en-US" sz="2400" dirty="0"/>
              <a:t> induce:</a:t>
            </a:r>
          </a:p>
          <a:p>
            <a:pPr lvl="1" eaLnBrk="1" hangingPunct="1">
              <a:spcBef>
                <a:spcPct val="0"/>
              </a:spcBef>
              <a:buClrTx/>
              <a:buSzTx/>
              <a:buFontTx/>
              <a:buChar char="-"/>
            </a:pPr>
            <a:r>
              <a:rPr lang="en-US" altLang="en-US" sz="2400" dirty="0" err="1"/>
              <a:t>Interacciones</a:t>
            </a:r>
            <a:r>
              <a:rPr lang="en-US" altLang="en-US" sz="2400" dirty="0"/>
              <a:t> </a:t>
            </a:r>
            <a:r>
              <a:rPr lang="en-US" altLang="en-US" sz="2400" dirty="0" err="1"/>
              <a:t>fuertes</a:t>
            </a:r>
            <a:r>
              <a:rPr lang="en-US" altLang="en-US" sz="2400" dirty="0"/>
              <a:t>: </a:t>
            </a:r>
            <a:r>
              <a:rPr lang="en-US" altLang="en-US" sz="2400" dirty="0" err="1"/>
              <a:t>adhesión</a:t>
            </a:r>
            <a:r>
              <a:rPr lang="en-US" altLang="en-US" sz="2400" dirty="0">
                <a:sym typeface="Wingdings" pitchFamily="2" charset="2"/>
              </a:rPr>
              <a:t> </a:t>
            </a:r>
            <a:r>
              <a:rPr lang="en-US" altLang="en-US" sz="2400" dirty="0" err="1">
                <a:sym typeface="Wingdings" pitchFamily="2" charset="2"/>
              </a:rPr>
              <a:t>epitelios</a:t>
            </a:r>
            <a:endParaRPr lang="en-US" altLang="en-US" sz="2400" dirty="0"/>
          </a:p>
          <a:p>
            <a:pPr lvl="1" eaLnBrk="1" hangingPunct="1">
              <a:spcBef>
                <a:spcPct val="0"/>
              </a:spcBef>
              <a:buClrTx/>
              <a:buSzTx/>
              <a:buFontTx/>
              <a:buChar char="-"/>
            </a:pPr>
            <a:r>
              <a:rPr lang="en-US" altLang="en-US" sz="2400" dirty="0" err="1"/>
              <a:t>Interacciones</a:t>
            </a:r>
            <a:r>
              <a:rPr lang="en-US" altLang="en-US" sz="2400" dirty="0"/>
              <a:t> </a:t>
            </a:r>
            <a:r>
              <a:rPr lang="en-US" altLang="en-US" sz="2400" dirty="0" err="1"/>
              <a:t>débiles</a:t>
            </a:r>
            <a:r>
              <a:rPr lang="en-US" altLang="en-US" sz="2400" dirty="0"/>
              <a:t>: </a:t>
            </a:r>
            <a:r>
              <a:rPr lang="en-US" altLang="en-US" sz="2400" dirty="0" err="1"/>
              <a:t>migración</a:t>
            </a:r>
            <a:r>
              <a:rPr lang="en-US" altLang="en-US" sz="2400" dirty="0">
                <a:sym typeface="Wingdings" pitchFamily="2" charset="2"/>
              </a:rPr>
              <a:t></a:t>
            </a:r>
            <a:endParaRPr lang="en-US" altLang="en-US" sz="2400" dirty="0"/>
          </a:p>
          <a:p>
            <a:pPr lvl="1" eaLnBrk="1" hangingPunct="1">
              <a:spcBef>
                <a:spcPct val="0"/>
              </a:spcBef>
              <a:buClrTx/>
              <a:buSzTx/>
              <a:buFontTx/>
              <a:buChar char="-"/>
            </a:pPr>
            <a:r>
              <a:rPr lang="en-US" altLang="en-US" sz="2400" dirty="0" err="1"/>
              <a:t>Organización</a:t>
            </a:r>
            <a:r>
              <a:rPr lang="en-US" altLang="en-US" sz="2400" dirty="0"/>
              <a:t>: </a:t>
            </a:r>
            <a:r>
              <a:rPr lang="en-US" altLang="en-US" sz="2400" dirty="0" err="1"/>
              <a:t>en</a:t>
            </a:r>
            <a:r>
              <a:rPr lang="en-US" altLang="en-US" sz="2400" dirty="0"/>
              <a:t> </a:t>
            </a:r>
            <a:r>
              <a:rPr lang="en-US" altLang="en-US" sz="2400" dirty="0" err="1"/>
              <a:t>capas</a:t>
            </a:r>
            <a:r>
              <a:rPr lang="en-US" altLang="en-US" sz="2400" dirty="0"/>
              <a:t> </a:t>
            </a:r>
            <a:r>
              <a:rPr lang="en-US" altLang="en-US" sz="2400" dirty="0" err="1"/>
              <a:t>epiteliales</a:t>
            </a:r>
            <a:endParaRPr lang="en-US" altLang="en-US" sz="2400" dirty="0"/>
          </a:p>
          <a:p>
            <a:pPr lvl="1" eaLnBrk="1" hangingPunct="1">
              <a:spcBef>
                <a:spcPct val="0"/>
              </a:spcBef>
              <a:buClrTx/>
              <a:buSzTx/>
              <a:buFontTx/>
              <a:buChar char="-"/>
            </a:pPr>
            <a:r>
              <a:rPr lang="en-US" altLang="en-US" sz="2400" dirty="0" err="1"/>
              <a:t>Dirección</a:t>
            </a:r>
            <a:r>
              <a:rPr lang="en-US" altLang="en-US" sz="2400" dirty="0"/>
              <a:t>: de </a:t>
            </a:r>
            <a:r>
              <a:rPr lang="en-US" altLang="en-US" sz="2400" dirty="0" err="1"/>
              <a:t>migración</a:t>
            </a:r>
            <a:r>
              <a:rPr lang="en-US" altLang="en-US" sz="2400" dirty="0"/>
              <a:t> </a:t>
            </a:r>
            <a:r>
              <a:rPr lang="en-US" altLang="en-US" sz="2400" dirty="0">
                <a:sym typeface="Wingdings" pitchFamily="2" charset="2"/>
              </a:rPr>
              <a:t> </a:t>
            </a:r>
            <a:r>
              <a:rPr lang="en-US" altLang="en-US" sz="2400" dirty="0" err="1">
                <a:sym typeface="Wingdings" pitchFamily="2" charset="2"/>
              </a:rPr>
              <a:t>pavimento</a:t>
            </a:r>
            <a:r>
              <a:rPr lang="en-US" altLang="en-US" sz="2400" dirty="0">
                <a:sym typeface="Wingdings" pitchFamily="2" charset="2"/>
              </a:rPr>
              <a:t> </a:t>
            </a:r>
            <a:endParaRPr lang="en-US" altLang="en-US" sz="2400" dirty="0"/>
          </a:p>
          <a:p>
            <a:pPr eaLnBrk="1" hangingPunct="1">
              <a:spcBef>
                <a:spcPct val="0"/>
              </a:spcBef>
              <a:buClrTx/>
              <a:buSzTx/>
              <a:buFontTx/>
              <a:buChar char="-"/>
            </a:pPr>
            <a:r>
              <a:rPr lang="en-US" altLang="en-US" sz="2400" dirty="0" err="1"/>
              <a:t>Cuales</a:t>
            </a:r>
            <a:r>
              <a:rPr lang="en-US" altLang="en-US" sz="2400" dirty="0"/>
              <a:t> </a:t>
            </a:r>
            <a:r>
              <a:rPr lang="en-US" altLang="en-US" sz="2400" dirty="0" err="1"/>
              <a:t>proteínas</a:t>
            </a:r>
            <a:r>
              <a:rPr lang="en-US" altLang="en-US" sz="2400" dirty="0"/>
              <a:t> la </a:t>
            </a:r>
            <a:r>
              <a:rPr lang="en-US" altLang="en-US" sz="2400" dirty="0" err="1"/>
              <a:t>componen</a:t>
            </a:r>
            <a:r>
              <a:rPr lang="en-US" altLang="en-US" sz="2400" dirty="0"/>
              <a:t>?</a:t>
            </a:r>
          </a:p>
          <a:p>
            <a:pPr lvl="1" eaLnBrk="1" hangingPunct="1">
              <a:spcBef>
                <a:spcPct val="0"/>
              </a:spcBef>
              <a:buClrTx/>
              <a:buSzTx/>
              <a:buFontTx/>
              <a:buChar char="-"/>
            </a:pPr>
            <a:r>
              <a:rPr lang="en-US" altLang="en-US" sz="2400" dirty="0" err="1"/>
              <a:t>Colágeno</a:t>
            </a:r>
            <a:r>
              <a:rPr lang="en-US" altLang="en-US" sz="2400" dirty="0"/>
              <a:t> - </a:t>
            </a:r>
          </a:p>
          <a:p>
            <a:pPr lvl="1" eaLnBrk="1" hangingPunct="1">
              <a:spcBef>
                <a:spcPct val="0"/>
              </a:spcBef>
              <a:buClrTx/>
              <a:buSzTx/>
              <a:buFontTx/>
              <a:buChar char="-"/>
            </a:pPr>
            <a:r>
              <a:rPr lang="en-US" altLang="en-US" sz="2400" dirty="0" err="1"/>
              <a:t>Proteoglucanos</a:t>
            </a:r>
            <a:endParaRPr lang="en-US" altLang="en-US" sz="2400" dirty="0"/>
          </a:p>
          <a:p>
            <a:pPr lvl="1" eaLnBrk="1" hangingPunct="1">
              <a:spcBef>
                <a:spcPct val="0"/>
              </a:spcBef>
              <a:buClrTx/>
              <a:buSzTx/>
              <a:buFontTx/>
              <a:buChar char="-"/>
            </a:pPr>
            <a:r>
              <a:rPr lang="en-US" altLang="en-US" sz="2400" dirty="0" err="1"/>
              <a:t>Glucoproteínas</a:t>
            </a:r>
            <a:endParaRPr lang="en-US" altLang="en-US" sz="2400" dirty="0"/>
          </a:p>
          <a:p>
            <a:pPr lvl="2" eaLnBrk="1" hangingPunct="1">
              <a:spcBef>
                <a:spcPct val="0"/>
              </a:spcBef>
              <a:buClrTx/>
              <a:buSzTx/>
              <a:buFontTx/>
              <a:buChar char="-"/>
            </a:pPr>
            <a:r>
              <a:rPr lang="en-US" altLang="en-US" sz="2400" dirty="0" err="1"/>
              <a:t>Fibronectina</a:t>
            </a:r>
            <a:endParaRPr lang="en-US" altLang="en-US" sz="2400" dirty="0"/>
          </a:p>
          <a:p>
            <a:pPr lvl="2" eaLnBrk="1" hangingPunct="1">
              <a:spcBef>
                <a:spcPct val="0"/>
              </a:spcBef>
              <a:buClrTx/>
              <a:buSzTx/>
              <a:buFontTx/>
              <a:buChar char="-"/>
            </a:pPr>
            <a:r>
              <a:rPr lang="en-US" altLang="en-US" sz="2400" dirty="0" err="1"/>
              <a:t>Laminina</a:t>
            </a:r>
            <a:endParaRPr lang="en-US" altLang="en-US" sz="2400" dirty="0"/>
          </a:p>
        </p:txBody>
      </p:sp>
      <p:pic>
        <p:nvPicPr>
          <p:cNvPr id="72707" name="Picture 2" descr="Screen Shot 2016-03-10 at 9.30.47 PM.png">
            <a:extLst>
              <a:ext uri="{FF2B5EF4-FFF2-40B4-BE49-F238E27FC236}">
                <a16:creationId xmlns:a16="http://schemas.microsoft.com/office/drawing/2014/main" id="{2A40D64A-0B05-9049-8399-C0286D27CE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3712" y="2868398"/>
            <a:ext cx="4354791" cy="340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229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B453A7BF-B782-624C-BADC-AEF8DE1D808A}"/>
              </a:ext>
            </a:extLst>
          </p:cNvPr>
          <p:cNvSpPr>
            <a:spLocks noGrp="1" noChangeArrowheads="1"/>
          </p:cNvSpPr>
          <p:nvPr>
            <p:ph type="title"/>
          </p:nvPr>
        </p:nvSpPr>
        <p:spPr>
          <a:xfrm>
            <a:off x="2416969" y="0"/>
            <a:ext cx="7358063" cy="642938"/>
          </a:xfrm>
        </p:spPr>
        <p:txBody>
          <a:bodyPr/>
          <a:lstStyle/>
          <a:p>
            <a:r>
              <a:rPr lang="en-US" altLang="en-US" sz="2812"/>
              <a:t>Matriz Extracelular – Rol en Señalización</a:t>
            </a:r>
            <a:endParaRPr lang="en-US" altLang="en-US" sz="2812">
              <a:solidFill>
                <a:srgbClr val="FF0000"/>
              </a:solidFill>
            </a:endParaRPr>
          </a:p>
        </p:txBody>
      </p:sp>
      <p:sp>
        <p:nvSpPr>
          <p:cNvPr id="73730" name="TextBox 5">
            <a:extLst>
              <a:ext uri="{FF2B5EF4-FFF2-40B4-BE49-F238E27FC236}">
                <a16:creationId xmlns:a16="http://schemas.microsoft.com/office/drawing/2014/main" id="{97031385-6A0B-D144-B29E-5F632F83348B}"/>
              </a:ext>
            </a:extLst>
          </p:cNvPr>
          <p:cNvSpPr txBox="1">
            <a:spLocks noChangeArrowheads="1"/>
          </p:cNvSpPr>
          <p:nvPr/>
        </p:nvSpPr>
        <p:spPr bwMode="auto">
          <a:xfrm>
            <a:off x="486000" y="696515"/>
            <a:ext cx="6627985" cy="502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250" dirty="0" err="1"/>
              <a:t>Proteoglucanos</a:t>
            </a:r>
            <a:r>
              <a:rPr lang="en-US" altLang="en-US" sz="2250" dirty="0"/>
              <a:t> – </a:t>
            </a:r>
            <a:r>
              <a:rPr lang="en-US" altLang="en-US" sz="2250" dirty="0" err="1"/>
              <a:t>envío</a:t>
            </a:r>
            <a:r>
              <a:rPr lang="en-US" altLang="en-US" sz="2250" dirty="0"/>
              <a:t> y </a:t>
            </a:r>
            <a:r>
              <a:rPr lang="en-US" altLang="en-US" sz="2250" dirty="0" err="1"/>
              <a:t>llegada</a:t>
            </a:r>
            <a:r>
              <a:rPr lang="en-US" altLang="en-US" sz="2250" dirty="0"/>
              <a:t> de los </a:t>
            </a:r>
            <a:r>
              <a:rPr lang="en-US" altLang="en-US" sz="2250" dirty="0" err="1"/>
              <a:t>factores</a:t>
            </a:r>
            <a:r>
              <a:rPr lang="en-US" altLang="en-US" sz="2250" dirty="0"/>
              <a:t> </a:t>
            </a:r>
            <a:r>
              <a:rPr lang="en-US" altLang="en-US" sz="2250" dirty="0" err="1"/>
              <a:t>paracrinos</a:t>
            </a:r>
            <a:r>
              <a:rPr lang="en-US" altLang="en-US" sz="2250" dirty="0"/>
              <a:t> a sus </a:t>
            </a:r>
            <a:r>
              <a:rPr lang="en-US" altLang="en-US" sz="2250" dirty="0" err="1"/>
              <a:t>receptores</a:t>
            </a:r>
            <a:endParaRPr lang="en-US" altLang="en-US" sz="2250" dirty="0"/>
          </a:p>
          <a:p>
            <a:pPr lvl="1" eaLnBrk="1" hangingPunct="1">
              <a:spcBef>
                <a:spcPct val="0"/>
              </a:spcBef>
              <a:buClrTx/>
              <a:buSzTx/>
              <a:buFontTx/>
              <a:buChar char="-"/>
            </a:pPr>
            <a:r>
              <a:rPr lang="en-US" altLang="en-US" sz="2250" dirty="0" err="1"/>
              <a:t>Sulfato</a:t>
            </a:r>
            <a:r>
              <a:rPr lang="en-US" altLang="en-US" sz="2250" dirty="0"/>
              <a:t> de heparan y </a:t>
            </a:r>
            <a:r>
              <a:rPr lang="en-US" altLang="en-US" sz="2250" dirty="0" err="1"/>
              <a:t>condroitina</a:t>
            </a:r>
            <a:r>
              <a:rPr lang="en-US" altLang="en-US" sz="2250" dirty="0"/>
              <a:t> – </a:t>
            </a:r>
            <a:r>
              <a:rPr lang="en-US" altLang="en-US" sz="2250" dirty="0" err="1"/>
              <a:t>interactúan</a:t>
            </a:r>
            <a:r>
              <a:rPr lang="en-US" altLang="en-US" sz="2250" dirty="0"/>
              <a:t> con  TGFB, </a:t>
            </a:r>
            <a:r>
              <a:rPr lang="en-US" altLang="en-US" sz="2250" dirty="0" err="1"/>
              <a:t>Wnt</a:t>
            </a:r>
            <a:r>
              <a:rPr lang="en-US" altLang="en-US" sz="2250" dirty="0"/>
              <a:t>, FGF</a:t>
            </a:r>
          </a:p>
          <a:p>
            <a:pPr lvl="1" eaLnBrk="1" hangingPunct="1">
              <a:spcBef>
                <a:spcPct val="0"/>
              </a:spcBef>
              <a:buClrTx/>
              <a:buSzTx/>
              <a:buFontTx/>
              <a:buChar char="-"/>
            </a:pPr>
            <a:r>
              <a:rPr lang="en-US" altLang="en-US" sz="2250" dirty="0" err="1"/>
              <a:t>Mutantes</a:t>
            </a:r>
            <a:r>
              <a:rPr lang="en-US" altLang="en-US" sz="2250" dirty="0"/>
              <a:t> </a:t>
            </a:r>
            <a:r>
              <a:rPr lang="en-US" altLang="en-US" sz="2250" dirty="0" err="1"/>
              <a:t>en</a:t>
            </a:r>
            <a:r>
              <a:rPr lang="en-US" altLang="en-US" sz="2250" dirty="0"/>
              <a:t> </a:t>
            </a:r>
            <a:r>
              <a:rPr lang="en-US" altLang="en-US" sz="2250" dirty="0" err="1"/>
              <a:t>síntesis</a:t>
            </a:r>
            <a:r>
              <a:rPr lang="en-US" altLang="en-US" sz="2250" dirty="0"/>
              <a:t> de </a:t>
            </a:r>
            <a:r>
              <a:rPr lang="en-US" altLang="en-US" sz="2250" dirty="0" err="1"/>
              <a:t>proteoglucanos</a:t>
            </a:r>
            <a:r>
              <a:rPr lang="en-US" altLang="en-US" sz="2250" dirty="0"/>
              <a:t>: </a:t>
            </a:r>
            <a:r>
              <a:rPr lang="en-US" altLang="en-US" sz="2250" dirty="0" err="1"/>
              <a:t>bloquea</a:t>
            </a:r>
            <a:r>
              <a:rPr lang="en-US" altLang="en-US" sz="2250" dirty="0"/>
              <a:t> </a:t>
            </a:r>
            <a:r>
              <a:rPr lang="en-US" altLang="en-US" sz="2250" dirty="0" err="1"/>
              <a:t>migración</a:t>
            </a:r>
            <a:r>
              <a:rPr lang="en-US" altLang="en-US" sz="2250" dirty="0"/>
              <a:t>, </a:t>
            </a:r>
            <a:r>
              <a:rPr lang="en-US" altLang="en-US" sz="2250" dirty="0" err="1"/>
              <a:t>morfogénesis</a:t>
            </a:r>
            <a:r>
              <a:rPr lang="en-US" altLang="en-US" sz="2250" dirty="0"/>
              <a:t> y </a:t>
            </a:r>
            <a:r>
              <a:rPr lang="en-US" altLang="en-US" sz="2250" dirty="0" err="1"/>
              <a:t>diferenciación</a:t>
            </a:r>
            <a:r>
              <a:rPr lang="en-US" altLang="en-US" sz="2250" dirty="0"/>
              <a:t> </a:t>
            </a:r>
            <a:r>
              <a:rPr lang="en-US" altLang="en-US" sz="2250" dirty="0" err="1"/>
              <a:t>en</a:t>
            </a:r>
            <a:r>
              <a:rPr lang="en-US" altLang="en-US" sz="2250" dirty="0"/>
              <a:t> </a:t>
            </a:r>
            <a:r>
              <a:rPr lang="en-US" altLang="en-US" sz="2250" i="1" dirty="0" err="1"/>
              <a:t>Drosphila</a:t>
            </a:r>
            <a:endParaRPr lang="en-US" altLang="en-US" sz="2250" i="1" dirty="0"/>
          </a:p>
          <a:p>
            <a:pPr eaLnBrk="1" hangingPunct="1">
              <a:spcBef>
                <a:spcPct val="0"/>
              </a:spcBef>
              <a:buClrTx/>
              <a:buSzTx/>
              <a:buFontTx/>
              <a:buChar char="-"/>
            </a:pPr>
            <a:r>
              <a:rPr lang="en-US" altLang="en-US" sz="2250" dirty="0" err="1">
                <a:sym typeface="Wingdings" pitchFamily="2" charset="2"/>
              </a:rPr>
              <a:t>Fibronectina</a:t>
            </a:r>
            <a:r>
              <a:rPr lang="en-US" altLang="en-US" sz="2250" dirty="0">
                <a:sym typeface="Wingdings" pitchFamily="2" charset="2"/>
              </a:rPr>
              <a:t> – </a:t>
            </a:r>
            <a:r>
              <a:rPr lang="en-US" altLang="en-US" sz="2250" dirty="0" err="1">
                <a:sym typeface="Wingdings" pitchFamily="2" charset="2"/>
              </a:rPr>
              <a:t>glucoproteína</a:t>
            </a:r>
            <a:r>
              <a:rPr lang="en-US" altLang="en-US" sz="2250" dirty="0">
                <a:sym typeface="Wingdings" pitchFamily="2" charset="2"/>
              </a:rPr>
              <a:t>, </a:t>
            </a:r>
            <a:r>
              <a:rPr lang="en-US" altLang="en-US" sz="2250" dirty="0" err="1">
                <a:sym typeface="Wingdings" pitchFamily="2" charset="2"/>
              </a:rPr>
              <a:t>dimérica</a:t>
            </a:r>
            <a:r>
              <a:rPr lang="en-US" altLang="en-US" sz="2250" dirty="0">
                <a:sym typeface="Wingdings" pitchFamily="2" charset="2"/>
              </a:rPr>
              <a:t>, </a:t>
            </a:r>
            <a:r>
              <a:rPr lang="en-US" altLang="en-US" sz="2250" dirty="0" err="1">
                <a:sym typeface="Wingdings" pitchFamily="2" charset="2"/>
              </a:rPr>
              <a:t>adhesiva</a:t>
            </a:r>
            <a:r>
              <a:rPr lang="en-US" altLang="en-US" sz="2250" dirty="0">
                <a:sym typeface="Wingdings" pitchFamily="2" charset="2"/>
              </a:rPr>
              <a:t> </a:t>
            </a:r>
          </a:p>
          <a:p>
            <a:pPr eaLnBrk="1" hangingPunct="1">
              <a:spcBef>
                <a:spcPct val="0"/>
              </a:spcBef>
              <a:buClrTx/>
              <a:buSzTx/>
              <a:buFontTx/>
              <a:buChar char="-"/>
            </a:pPr>
            <a:r>
              <a:rPr lang="en-US" altLang="en-US" sz="2250" dirty="0" err="1">
                <a:sym typeface="Wingdings" pitchFamily="2" charset="2"/>
              </a:rPr>
              <a:t>organizar</a:t>
            </a:r>
            <a:r>
              <a:rPr lang="en-US" altLang="en-US" sz="2250" dirty="0">
                <a:sym typeface="Wingdings" pitchFamily="2" charset="2"/>
              </a:rPr>
              <a:t> la </a:t>
            </a:r>
            <a:r>
              <a:rPr lang="en-US" altLang="en-US" sz="2250" dirty="0" err="1">
                <a:sym typeface="Wingdings" pitchFamily="2" charset="2"/>
              </a:rPr>
              <a:t>matriz</a:t>
            </a:r>
            <a:r>
              <a:rPr lang="en-US" altLang="en-US" sz="2250" dirty="0">
                <a:sym typeface="Wingdings" pitchFamily="2" charset="2"/>
              </a:rPr>
              <a:t> </a:t>
            </a:r>
            <a:r>
              <a:rPr lang="en-US" altLang="en-US" sz="2250" dirty="0" err="1">
                <a:sym typeface="Wingdings" pitchFamily="2" charset="2"/>
              </a:rPr>
              <a:t>extracelular</a:t>
            </a:r>
            <a:r>
              <a:rPr lang="en-US" altLang="en-US" sz="2250" dirty="0">
                <a:sym typeface="Wingdings" pitchFamily="2" charset="2"/>
              </a:rPr>
              <a:t> </a:t>
            </a:r>
          </a:p>
          <a:p>
            <a:pPr eaLnBrk="1" hangingPunct="1">
              <a:spcBef>
                <a:spcPct val="0"/>
              </a:spcBef>
              <a:buClrTx/>
              <a:buSzTx/>
              <a:buFontTx/>
              <a:buChar char="-"/>
            </a:pPr>
            <a:r>
              <a:rPr lang="en-US" altLang="en-US" sz="1969" dirty="0" err="1">
                <a:sym typeface="Wingdings" pitchFamily="2" charset="2"/>
              </a:rPr>
              <a:t>Gástrula</a:t>
            </a:r>
            <a:r>
              <a:rPr lang="en-US" altLang="en-US" sz="1969" dirty="0">
                <a:sym typeface="Wingdings" pitchFamily="2" charset="2"/>
              </a:rPr>
              <a:t> de </a:t>
            </a:r>
            <a:r>
              <a:rPr lang="en-US" altLang="en-US" sz="1969" i="1" dirty="0">
                <a:sym typeface="Wingdings" pitchFamily="2" charset="2"/>
              </a:rPr>
              <a:t>Xenopus</a:t>
            </a:r>
          </a:p>
          <a:p>
            <a:pPr eaLnBrk="1" hangingPunct="1">
              <a:spcBef>
                <a:spcPct val="0"/>
              </a:spcBef>
              <a:buClrTx/>
              <a:buSzTx/>
              <a:buFontTx/>
              <a:buChar char="-"/>
            </a:pPr>
            <a:r>
              <a:rPr lang="en-US" altLang="en-US" sz="1969" dirty="0">
                <a:sym typeface="Wingdings" pitchFamily="2" charset="2"/>
              </a:rPr>
              <a:t>AB vs </a:t>
            </a:r>
            <a:r>
              <a:rPr lang="en-US" altLang="en-US" sz="1969" dirty="0" err="1">
                <a:sym typeface="Wingdings" pitchFamily="2" charset="2"/>
              </a:rPr>
              <a:t>fibronectina</a:t>
            </a:r>
            <a:r>
              <a:rPr lang="en-US" altLang="en-US" sz="1969" dirty="0">
                <a:sym typeface="Wingdings" pitchFamily="2" charset="2"/>
              </a:rPr>
              <a:t>, </a:t>
            </a:r>
          </a:p>
          <a:p>
            <a:pPr lvl="1" eaLnBrk="1" hangingPunct="1">
              <a:spcBef>
                <a:spcPct val="0"/>
              </a:spcBef>
              <a:buClrTx/>
              <a:buSzTx/>
              <a:buFontTx/>
              <a:buChar char="-"/>
            </a:pPr>
            <a:r>
              <a:rPr lang="en-US" altLang="en-US" sz="1969" dirty="0">
                <a:sym typeface="Wingdings" pitchFamily="2" charset="2"/>
              </a:rPr>
              <a:t>La </a:t>
            </a:r>
            <a:r>
              <a:rPr lang="en-US" altLang="en-US" sz="1969" dirty="0" err="1">
                <a:sym typeface="Wingdings" pitchFamily="2" charset="2"/>
              </a:rPr>
              <a:t>ubica</a:t>
            </a:r>
            <a:r>
              <a:rPr lang="en-US" altLang="en-US" sz="1969" dirty="0">
                <a:sym typeface="Wingdings" pitchFamily="2" charset="2"/>
              </a:rPr>
              <a:t> a lo largo de </a:t>
            </a:r>
            <a:r>
              <a:rPr lang="en-US" altLang="en-US" sz="1969" dirty="0" err="1">
                <a:sym typeface="Wingdings" pitchFamily="2" charset="2"/>
              </a:rPr>
              <a:t>donde</a:t>
            </a:r>
            <a:r>
              <a:rPr lang="en-US" altLang="en-US" sz="1969" dirty="0">
                <a:sym typeface="Wingdings" pitchFamily="2" charset="2"/>
              </a:rPr>
              <a:t> se </a:t>
            </a:r>
            <a:r>
              <a:rPr lang="en-US" altLang="en-US" sz="1969" dirty="0" err="1">
                <a:sym typeface="Wingdings" pitchFamily="2" charset="2"/>
              </a:rPr>
              <a:t>ubicará</a:t>
            </a:r>
            <a:r>
              <a:rPr lang="en-US" altLang="en-US" sz="1969" dirty="0">
                <a:sym typeface="Wingdings" pitchFamily="2" charset="2"/>
              </a:rPr>
              <a:t> el </a:t>
            </a:r>
            <a:r>
              <a:rPr lang="en-US" altLang="en-US" sz="1969" dirty="0" err="1">
                <a:sym typeface="Wingdings" pitchFamily="2" charset="2"/>
              </a:rPr>
              <a:t>mesodermo</a:t>
            </a:r>
            <a:endParaRPr lang="en-US" altLang="en-US" sz="1969" dirty="0">
              <a:sym typeface="Wingdings" pitchFamily="2" charset="2"/>
            </a:endParaRPr>
          </a:p>
          <a:p>
            <a:pPr eaLnBrk="1" hangingPunct="1">
              <a:spcBef>
                <a:spcPct val="0"/>
              </a:spcBef>
              <a:buClrTx/>
              <a:buSzTx/>
              <a:buFontTx/>
              <a:buChar char="-"/>
            </a:pPr>
            <a:r>
              <a:rPr lang="en-US" altLang="en-US" sz="1969" dirty="0">
                <a:sym typeface="Wingdings" pitchFamily="2" charset="2"/>
              </a:rPr>
              <a:t>Ave: las </a:t>
            </a:r>
            <a:r>
              <a:rPr lang="en-US" altLang="en-US" sz="1969" dirty="0" err="1">
                <a:sym typeface="Wingdings" pitchFamily="2" charset="2"/>
              </a:rPr>
              <a:t>células</a:t>
            </a:r>
            <a:r>
              <a:rPr lang="en-US" altLang="en-US" sz="1969" dirty="0">
                <a:sym typeface="Wingdings" pitchFamily="2" charset="2"/>
              </a:rPr>
              <a:t> del </a:t>
            </a:r>
            <a:r>
              <a:rPr lang="en-US" altLang="en-US" sz="1969" dirty="0" err="1">
                <a:sym typeface="Wingdings" pitchFamily="2" charset="2"/>
              </a:rPr>
              <a:t>corazón</a:t>
            </a:r>
            <a:r>
              <a:rPr lang="en-US" altLang="en-US" sz="1969" dirty="0">
                <a:sym typeface="Wingdings" pitchFamily="2" charset="2"/>
              </a:rPr>
              <a:t> </a:t>
            </a:r>
            <a:r>
              <a:rPr lang="en-US" altLang="en-US" sz="1969" dirty="0" err="1">
                <a:sym typeface="Wingdings" pitchFamily="2" charset="2"/>
              </a:rPr>
              <a:t>vienen</a:t>
            </a:r>
            <a:r>
              <a:rPr lang="en-US" altLang="en-US" sz="1969" dirty="0">
                <a:sym typeface="Wingdings" pitchFamily="2" charset="2"/>
              </a:rPr>
              <a:t> de dos </a:t>
            </a:r>
            <a:r>
              <a:rPr lang="en-US" altLang="en-US" sz="1969" dirty="0" err="1">
                <a:sym typeface="Wingdings" pitchFamily="2" charset="2"/>
              </a:rPr>
              <a:t>áreas</a:t>
            </a:r>
            <a:r>
              <a:rPr lang="en-US" altLang="en-US" sz="1969" dirty="0">
                <a:sym typeface="Wingdings" pitchFamily="2" charset="2"/>
              </a:rPr>
              <a:t> </a:t>
            </a:r>
          </a:p>
          <a:p>
            <a:pPr eaLnBrk="1" hangingPunct="1">
              <a:spcBef>
                <a:spcPct val="0"/>
              </a:spcBef>
              <a:buClrTx/>
              <a:buSzTx/>
              <a:buFontTx/>
              <a:buChar char="-"/>
            </a:pPr>
            <a:r>
              <a:rPr lang="en-US" altLang="en-US" sz="1969" dirty="0">
                <a:sym typeface="Wingdings" pitchFamily="2" charset="2"/>
              </a:rPr>
              <a:t>AB vs </a:t>
            </a:r>
            <a:r>
              <a:rPr lang="en-US" altLang="en-US" sz="1969" dirty="0" err="1">
                <a:sym typeface="Wingdings" pitchFamily="2" charset="2"/>
              </a:rPr>
              <a:t>Fibronectina</a:t>
            </a:r>
            <a:r>
              <a:rPr lang="en-US" altLang="en-US" sz="1969" dirty="0">
                <a:sym typeface="Wingdings" pitchFamily="2" charset="2"/>
              </a:rPr>
              <a:t>;  no </a:t>
            </a:r>
            <a:r>
              <a:rPr lang="en-US" altLang="en-US" sz="1969" dirty="0" err="1">
                <a:sym typeface="Wingdings" pitchFamily="2" charset="2"/>
              </a:rPr>
              <a:t>ocurre</a:t>
            </a:r>
            <a:r>
              <a:rPr lang="en-US" altLang="en-US" sz="1969" dirty="0">
                <a:sym typeface="Wingdings" pitchFamily="2" charset="2"/>
              </a:rPr>
              <a:t> la </a:t>
            </a:r>
            <a:r>
              <a:rPr lang="en-US" altLang="en-US" sz="1969" dirty="0" err="1">
                <a:sym typeface="Wingdings" pitchFamily="2" charset="2"/>
              </a:rPr>
              <a:t>migración</a:t>
            </a:r>
            <a:r>
              <a:rPr lang="en-US" altLang="en-US" sz="1969" dirty="0">
                <a:sym typeface="Wingdings" pitchFamily="2" charset="2"/>
              </a:rPr>
              <a:t> produce 2 </a:t>
            </a:r>
            <a:r>
              <a:rPr lang="en-US" altLang="en-US" sz="1969" dirty="0" err="1">
                <a:sym typeface="Wingdings" pitchFamily="2" charset="2"/>
              </a:rPr>
              <a:t>corazones</a:t>
            </a:r>
            <a:endParaRPr lang="en-US" altLang="en-US" sz="2250" dirty="0">
              <a:sym typeface="Wingdings" pitchFamily="2" charset="2"/>
            </a:endParaRPr>
          </a:p>
        </p:txBody>
      </p:sp>
      <p:pic>
        <p:nvPicPr>
          <p:cNvPr id="73731" name="Picture 2" descr="Screen Shot 2016-03-07 at 1.40.41 AM.png">
            <a:extLst>
              <a:ext uri="{FF2B5EF4-FFF2-40B4-BE49-F238E27FC236}">
                <a16:creationId xmlns:a16="http://schemas.microsoft.com/office/drawing/2014/main" id="{9D68C7CD-AB3E-8346-A5D1-C46CCA6C1E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3066" y="696516"/>
            <a:ext cx="3683496" cy="294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t 2016-03-07 at 2.10.39 AM.png">
            <a:extLst>
              <a:ext uri="{FF2B5EF4-FFF2-40B4-BE49-F238E27FC236}">
                <a16:creationId xmlns:a16="http://schemas.microsoft.com/office/drawing/2014/main" id="{ECE04447-BF38-664D-BEBE-5DFDA121CE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3074" y="696516"/>
            <a:ext cx="6775400"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4">
            <a:extLst>
              <a:ext uri="{FF2B5EF4-FFF2-40B4-BE49-F238E27FC236}">
                <a16:creationId xmlns:a16="http://schemas.microsoft.com/office/drawing/2014/main" id="{8156E459-9AF8-D14C-9F1B-559DAB0B5D3F}"/>
              </a:ext>
            </a:extLst>
          </p:cNvPr>
          <p:cNvSpPr txBox="1">
            <a:spLocks noChangeArrowheads="1"/>
          </p:cNvSpPr>
          <p:nvPr/>
        </p:nvSpPr>
        <p:spPr bwMode="auto">
          <a:xfrm>
            <a:off x="7515194" y="3964782"/>
            <a:ext cx="2789546" cy="145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rgbClr val="FF0000"/>
                </a:solidFill>
              </a:rPr>
              <a:t>Laminina</a:t>
            </a:r>
          </a:p>
          <a:p>
            <a:pPr algn="ctr" eaLnBrk="1" hangingPunct="1">
              <a:spcBef>
                <a:spcPct val="0"/>
              </a:spcBef>
              <a:buClrTx/>
              <a:buSzTx/>
              <a:buFontTx/>
              <a:buNone/>
            </a:pPr>
            <a:r>
              <a:rPr lang="en-US" altLang="en-US" sz="2953">
                <a:solidFill>
                  <a:srgbClr val="FF0000"/>
                </a:solidFill>
              </a:rPr>
              <a:t>Colageno tipo IV</a:t>
            </a:r>
          </a:p>
          <a:p>
            <a:pPr algn="ctr" eaLnBrk="1" hangingPunct="1">
              <a:spcBef>
                <a:spcPct val="0"/>
              </a:spcBef>
              <a:buClrTx/>
              <a:buSzTx/>
              <a:buFontTx/>
              <a:buNone/>
            </a:pPr>
            <a:r>
              <a:rPr lang="en-US" altLang="en-US" sz="2953">
                <a:solidFill>
                  <a:srgbClr val="FF0000"/>
                </a:solidFill>
              </a:rPr>
              <a:t> asignadas</a:t>
            </a:r>
          </a:p>
        </p:txBody>
      </p:sp>
    </p:spTree>
    <p:extLst>
      <p:ext uri="{BB962C8B-B14F-4D97-AF65-F5344CB8AC3E}">
        <p14:creationId xmlns:p14="http://schemas.microsoft.com/office/powerpoint/2010/main" val="978744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63299385-4246-FB4B-A2B3-DC1B12137CCB}"/>
              </a:ext>
            </a:extLst>
          </p:cNvPr>
          <p:cNvSpPr>
            <a:spLocks noGrp="1" noChangeArrowheads="1"/>
          </p:cNvSpPr>
          <p:nvPr>
            <p:ph type="title"/>
          </p:nvPr>
        </p:nvSpPr>
        <p:spPr>
          <a:xfrm>
            <a:off x="2416969" y="0"/>
            <a:ext cx="7358063" cy="642938"/>
          </a:xfrm>
        </p:spPr>
        <p:txBody>
          <a:bodyPr/>
          <a:lstStyle/>
          <a:p>
            <a:r>
              <a:rPr lang="en-US" altLang="en-US" sz="2812"/>
              <a:t>Matriz Extracelular – Rol en Señalización</a:t>
            </a:r>
            <a:endParaRPr lang="en-US" altLang="en-US" sz="2812">
              <a:solidFill>
                <a:srgbClr val="FF0000"/>
              </a:solidFill>
            </a:endParaRPr>
          </a:p>
        </p:txBody>
      </p:sp>
      <p:sp>
        <p:nvSpPr>
          <p:cNvPr id="75778" name="TextBox 5">
            <a:extLst>
              <a:ext uri="{FF2B5EF4-FFF2-40B4-BE49-F238E27FC236}">
                <a16:creationId xmlns:a16="http://schemas.microsoft.com/office/drawing/2014/main" id="{D66F7436-A3D9-774C-9A3B-33B87FFA6DED}"/>
              </a:ext>
            </a:extLst>
          </p:cNvPr>
          <p:cNvSpPr txBox="1">
            <a:spLocks noChangeArrowheads="1"/>
          </p:cNvSpPr>
          <p:nvPr/>
        </p:nvSpPr>
        <p:spPr bwMode="auto">
          <a:xfrm>
            <a:off x="681925" y="857250"/>
            <a:ext cx="726870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250" dirty="0" err="1">
                <a:sym typeface="Wingdings" pitchFamily="2" charset="2"/>
              </a:rPr>
              <a:t>Integrinas</a:t>
            </a:r>
            <a:r>
              <a:rPr lang="en-US" altLang="en-US" sz="2250" dirty="0">
                <a:sym typeface="Wingdings" pitchFamily="2" charset="2"/>
              </a:rPr>
              <a:t> – </a:t>
            </a:r>
            <a:r>
              <a:rPr lang="en-US" altLang="en-US" sz="2250" dirty="0" err="1">
                <a:sym typeface="Wingdings" pitchFamily="2" charset="2"/>
              </a:rPr>
              <a:t>receptores</a:t>
            </a:r>
            <a:r>
              <a:rPr lang="en-US" altLang="en-US" sz="2250" dirty="0">
                <a:sym typeface="Wingdings" pitchFamily="2" charset="2"/>
              </a:rPr>
              <a:t> para </a:t>
            </a:r>
            <a:r>
              <a:rPr lang="en-US" altLang="en-US" sz="2250" dirty="0" err="1">
                <a:sym typeface="Wingdings" pitchFamily="2" charset="2"/>
              </a:rPr>
              <a:t>moléculas</a:t>
            </a:r>
            <a:r>
              <a:rPr lang="en-US" altLang="en-US" sz="2250" dirty="0">
                <a:sym typeface="Wingdings" pitchFamily="2" charset="2"/>
              </a:rPr>
              <a:t> de la matrix </a:t>
            </a:r>
            <a:r>
              <a:rPr lang="en-US" altLang="en-US" sz="2250" dirty="0" err="1">
                <a:sym typeface="Wingdings" pitchFamily="2" charset="2"/>
              </a:rPr>
              <a:t>extracelular</a:t>
            </a:r>
            <a:endParaRPr lang="en-US" altLang="en-US" sz="2250" dirty="0">
              <a:sym typeface="Wingdings" pitchFamily="2" charset="2"/>
            </a:endParaRPr>
          </a:p>
          <a:p>
            <a:pPr lvl="1" eaLnBrk="1" hangingPunct="1">
              <a:spcBef>
                <a:spcPct val="0"/>
              </a:spcBef>
              <a:buClrTx/>
              <a:buSzTx/>
              <a:buFontTx/>
              <a:buChar char="-"/>
            </a:pPr>
            <a:r>
              <a:rPr lang="en-US" altLang="en-US" sz="2250" dirty="0" err="1">
                <a:sym typeface="Wingdings" pitchFamily="2" charset="2"/>
              </a:rPr>
              <a:t>integran</a:t>
            </a:r>
            <a:r>
              <a:rPr lang="en-US" altLang="en-US" sz="2250" dirty="0">
                <a:sym typeface="Wingdings" pitchFamily="2" charset="2"/>
              </a:rPr>
              <a:t> </a:t>
            </a:r>
            <a:r>
              <a:rPr lang="en-US" altLang="en-US" sz="2250" dirty="0" err="1">
                <a:sym typeface="Wingdings" pitchFamily="2" charset="2"/>
              </a:rPr>
              <a:t>estructuras</a:t>
            </a:r>
            <a:r>
              <a:rPr lang="en-US" altLang="en-US" sz="2250" dirty="0">
                <a:sym typeface="Wingdings" pitchFamily="2" charset="2"/>
              </a:rPr>
              <a:t> </a:t>
            </a:r>
            <a:r>
              <a:rPr lang="en-US" altLang="en-US" sz="2250" dirty="0" err="1">
                <a:sym typeface="Wingdings" pitchFamily="2" charset="2"/>
              </a:rPr>
              <a:t>extracelulares</a:t>
            </a:r>
            <a:r>
              <a:rPr lang="en-US" altLang="en-US" sz="2250" dirty="0">
                <a:sym typeface="Wingdings" pitchFamily="2" charset="2"/>
              </a:rPr>
              <a:t> e </a:t>
            </a:r>
            <a:r>
              <a:rPr lang="en-US" altLang="en-US" sz="2250" dirty="0" err="1">
                <a:sym typeface="Wingdings" pitchFamily="2" charset="2"/>
              </a:rPr>
              <a:t>intracelulares</a:t>
            </a:r>
            <a:r>
              <a:rPr lang="en-US" altLang="en-US" sz="2250" dirty="0">
                <a:sym typeface="Wingdings" pitchFamily="2" charset="2"/>
              </a:rPr>
              <a:t> para que </a:t>
            </a:r>
            <a:r>
              <a:rPr lang="en-US" altLang="en-US" sz="2250" dirty="0" err="1">
                <a:sym typeface="Wingdings" pitchFamily="2" charset="2"/>
              </a:rPr>
              <a:t>trabajen</a:t>
            </a:r>
            <a:r>
              <a:rPr lang="en-US" altLang="en-US" sz="2250" dirty="0">
                <a:sym typeface="Wingdings" pitchFamily="2" charset="2"/>
              </a:rPr>
              <a:t> juntas</a:t>
            </a:r>
          </a:p>
          <a:p>
            <a:pPr lvl="1" eaLnBrk="1" hangingPunct="1">
              <a:spcBef>
                <a:spcPct val="0"/>
              </a:spcBef>
              <a:buClrTx/>
              <a:buSzTx/>
              <a:buFontTx/>
              <a:buChar char="-"/>
            </a:pPr>
            <a:r>
              <a:rPr lang="en-US" altLang="en-US" sz="2250" dirty="0">
                <a:sym typeface="Wingdings" pitchFamily="2" charset="2"/>
              </a:rPr>
              <a:t>Receptor de </a:t>
            </a:r>
            <a:r>
              <a:rPr lang="en-US" altLang="en-US" sz="2250" dirty="0" err="1">
                <a:sym typeface="Wingdings" pitchFamily="2" charset="2"/>
              </a:rPr>
              <a:t>fibronectina</a:t>
            </a:r>
            <a:endParaRPr lang="en-US" altLang="en-US" sz="2250" dirty="0">
              <a:sym typeface="Wingdings" pitchFamily="2" charset="2"/>
            </a:endParaRPr>
          </a:p>
          <a:p>
            <a:pPr lvl="1" eaLnBrk="1" hangingPunct="1">
              <a:spcBef>
                <a:spcPct val="0"/>
              </a:spcBef>
              <a:buClrTx/>
              <a:buSzTx/>
              <a:buFontTx/>
              <a:buChar char="-"/>
            </a:pPr>
            <a:r>
              <a:rPr lang="en-US" altLang="en-US" sz="2250" dirty="0">
                <a:sym typeface="Wingdings" pitchFamily="2" charset="2"/>
              </a:rPr>
              <a:t>Se </a:t>
            </a:r>
            <a:r>
              <a:rPr lang="en-US" altLang="en-US" sz="2250" dirty="0" err="1">
                <a:sym typeface="Wingdings" pitchFamily="2" charset="2"/>
              </a:rPr>
              <a:t>extiende</a:t>
            </a:r>
            <a:r>
              <a:rPr lang="en-US" altLang="en-US" sz="2250" dirty="0">
                <a:sym typeface="Wingdings" pitchFamily="2" charset="2"/>
              </a:rPr>
              <a:t> </a:t>
            </a:r>
            <a:r>
              <a:rPr lang="en-US" altLang="en-US" sz="2250" dirty="0" err="1">
                <a:sym typeface="Wingdings" pitchFamily="2" charset="2"/>
              </a:rPr>
              <a:t>desde</a:t>
            </a:r>
            <a:r>
              <a:rPr lang="en-US" altLang="en-US" sz="2250" dirty="0">
                <a:sym typeface="Wingdings" pitchFamily="2" charset="2"/>
              </a:rPr>
              <a:t> la </a:t>
            </a:r>
            <a:r>
              <a:rPr lang="en-US" altLang="en-US" sz="2250" dirty="0" err="1">
                <a:sym typeface="Wingdings" pitchFamily="2" charset="2"/>
              </a:rPr>
              <a:t>matriz</a:t>
            </a:r>
            <a:r>
              <a:rPr lang="en-US" altLang="en-US" sz="2250" dirty="0">
                <a:sym typeface="Wingdings" pitchFamily="2" charset="2"/>
              </a:rPr>
              <a:t> </a:t>
            </a:r>
            <a:r>
              <a:rPr lang="en-US" altLang="en-US" sz="2250" dirty="0" err="1">
                <a:sym typeface="Wingdings" pitchFamily="2" charset="2"/>
              </a:rPr>
              <a:t>extracelular</a:t>
            </a:r>
            <a:r>
              <a:rPr lang="en-US" altLang="en-US" sz="2250" dirty="0">
                <a:sym typeface="Wingdings" pitchFamily="2" charset="2"/>
              </a:rPr>
              <a:t> (RGD) al </a:t>
            </a:r>
            <a:r>
              <a:rPr lang="en-US" altLang="en-US" sz="2250" dirty="0" err="1">
                <a:sym typeface="Wingdings" pitchFamily="2" charset="2"/>
              </a:rPr>
              <a:t>citoesqueleto</a:t>
            </a:r>
            <a:r>
              <a:rPr lang="en-US" altLang="en-US" sz="2250" dirty="0">
                <a:sym typeface="Wingdings" pitchFamily="2" charset="2"/>
              </a:rPr>
              <a:t> (</a:t>
            </a:r>
            <a:r>
              <a:rPr lang="en-US" altLang="en-US" sz="2250" dirty="0" err="1">
                <a:sym typeface="Wingdings" pitchFamily="2" charset="2"/>
              </a:rPr>
              <a:t>talina</a:t>
            </a:r>
            <a:r>
              <a:rPr lang="en-US" altLang="en-US" sz="2250" dirty="0">
                <a:sym typeface="Wingdings" pitchFamily="2" charset="2"/>
              </a:rPr>
              <a:t> y alfa </a:t>
            </a:r>
            <a:r>
              <a:rPr lang="en-US" altLang="en-US" sz="2250" dirty="0" err="1">
                <a:sym typeface="Wingdings" pitchFamily="2" charset="2"/>
              </a:rPr>
              <a:t>actinina</a:t>
            </a:r>
            <a:r>
              <a:rPr lang="en-US" altLang="en-US" sz="2250" dirty="0">
                <a:sym typeface="Wingdings" pitchFamily="2" charset="2"/>
              </a:rPr>
              <a:t>) </a:t>
            </a:r>
            <a:r>
              <a:rPr lang="en-US" altLang="en-US" sz="2250" dirty="0" err="1">
                <a:sym typeface="Wingdings" pitchFamily="2" charset="2"/>
              </a:rPr>
              <a:t>donde</a:t>
            </a:r>
            <a:r>
              <a:rPr lang="en-US" altLang="en-US" sz="2250" dirty="0">
                <a:sym typeface="Wingdings" pitchFamily="2" charset="2"/>
              </a:rPr>
              <a:t> </a:t>
            </a:r>
            <a:r>
              <a:rPr lang="en-US" altLang="en-US" sz="2250" dirty="0" err="1">
                <a:sym typeface="Wingdings" pitchFamily="2" charset="2"/>
              </a:rPr>
              <a:t>conectan</a:t>
            </a:r>
            <a:r>
              <a:rPr lang="en-US" altLang="en-US" sz="2250" dirty="0">
                <a:sym typeface="Wingdings" pitchFamily="2" charset="2"/>
              </a:rPr>
              <a:t> a </a:t>
            </a:r>
            <a:r>
              <a:rPr lang="en-US" altLang="en-US" sz="2250" dirty="0" err="1">
                <a:sym typeface="Wingdings" pitchFamily="2" charset="2"/>
              </a:rPr>
              <a:t>actina</a:t>
            </a:r>
            <a:endParaRPr lang="en-US" altLang="en-US" sz="2250" dirty="0">
              <a:sym typeface="Wingdings" pitchFamily="2" charset="2"/>
            </a:endParaRPr>
          </a:p>
          <a:p>
            <a:pPr lvl="1" eaLnBrk="1" hangingPunct="1">
              <a:spcBef>
                <a:spcPct val="0"/>
              </a:spcBef>
              <a:buClrTx/>
              <a:buSzTx/>
              <a:buFontTx/>
              <a:buChar char="-"/>
            </a:pPr>
            <a:r>
              <a:rPr lang="en-US" altLang="en-US" sz="2250" dirty="0" err="1">
                <a:sym typeface="Wingdings" pitchFamily="2" charset="2"/>
              </a:rPr>
              <a:t>Fcn</a:t>
            </a:r>
            <a:r>
              <a:rPr lang="en-US" altLang="en-US" sz="2250" dirty="0">
                <a:sym typeface="Wingdings" pitchFamily="2" charset="2"/>
              </a:rPr>
              <a:t>: </a:t>
            </a:r>
            <a:r>
              <a:rPr lang="en-US" altLang="en-US" sz="2250" dirty="0" err="1">
                <a:sym typeface="Wingdings" pitchFamily="2" charset="2"/>
              </a:rPr>
              <a:t>Célula</a:t>
            </a:r>
            <a:r>
              <a:rPr lang="en-US" altLang="en-US" sz="2250" dirty="0">
                <a:sym typeface="Wingdings" pitchFamily="2" charset="2"/>
              </a:rPr>
              <a:t> </a:t>
            </a:r>
            <a:r>
              <a:rPr lang="en-US" altLang="en-US" sz="2250" dirty="0" err="1">
                <a:sym typeface="Wingdings" pitchFamily="2" charset="2"/>
              </a:rPr>
              <a:t>contrae</a:t>
            </a:r>
            <a:r>
              <a:rPr lang="en-US" altLang="en-US" sz="2250" dirty="0">
                <a:sym typeface="Wingdings" pitchFamily="2" charset="2"/>
              </a:rPr>
              <a:t> </a:t>
            </a:r>
            <a:r>
              <a:rPr lang="en-US" altLang="en-US" sz="2250" dirty="0" err="1">
                <a:sym typeface="Wingdings" pitchFamily="2" charset="2"/>
              </a:rPr>
              <a:t>citoesqueleto</a:t>
            </a:r>
            <a:r>
              <a:rPr lang="en-US" altLang="en-US" sz="2250" dirty="0">
                <a:sym typeface="Wingdings" pitchFamily="2" charset="2"/>
              </a:rPr>
              <a:t> y se </a:t>
            </a:r>
            <a:r>
              <a:rPr lang="en-US" altLang="en-US" sz="2250" dirty="0" err="1">
                <a:sym typeface="Wingdings" pitchFamily="2" charset="2"/>
              </a:rPr>
              <a:t>mueve</a:t>
            </a:r>
            <a:r>
              <a:rPr lang="en-US" altLang="en-US" sz="2250" dirty="0">
                <a:sym typeface="Wingdings" pitchFamily="2" charset="2"/>
              </a:rPr>
              <a:t> </a:t>
            </a:r>
            <a:r>
              <a:rPr lang="en-US" altLang="en-US" sz="2250" dirty="0" err="1">
                <a:sym typeface="Wingdings" pitchFamily="2" charset="2"/>
              </a:rPr>
              <a:t>agarrada</a:t>
            </a:r>
            <a:r>
              <a:rPr lang="en-US" altLang="en-US" sz="2250" dirty="0">
                <a:sym typeface="Wingdings" pitchFamily="2" charset="2"/>
              </a:rPr>
              <a:t> a la </a:t>
            </a:r>
            <a:r>
              <a:rPr lang="en-US" altLang="en-US" sz="2250" dirty="0" err="1">
                <a:sym typeface="Wingdings" pitchFamily="2" charset="2"/>
              </a:rPr>
              <a:t>matriz</a:t>
            </a:r>
            <a:r>
              <a:rPr lang="en-US" altLang="en-US" sz="2250" dirty="0">
                <a:sym typeface="Wingdings" pitchFamily="2" charset="2"/>
              </a:rPr>
              <a:t> </a:t>
            </a:r>
          </a:p>
          <a:p>
            <a:pPr lvl="1" eaLnBrk="1" hangingPunct="1">
              <a:spcBef>
                <a:spcPct val="0"/>
              </a:spcBef>
              <a:buClrTx/>
              <a:buSzTx/>
              <a:buFontTx/>
              <a:buChar char="-"/>
            </a:pPr>
            <a:r>
              <a:rPr lang="en-US" altLang="en-US" sz="2250" dirty="0">
                <a:sym typeface="Wingdings" pitchFamily="2" charset="2"/>
              </a:rPr>
              <a:t>Altera </a:t>
            </a:r>
            <a:r>
              <a:rPr lang="en-US" altLang="en-US" sz="2250" dirty="0" err="1">
                <a:sym typeface="Wingdings" pitchFamily="2" charset="2"/>
              </a:rPr>
              <a:t>expresión</a:t>
            </a:r>
            <a:r>
              <a:rPr lang="en-US" altLang="en-US" sz="2250" dirty="0">
                <a:sym typeface="Wingdings" pitchFamily="2" charset="2"/>
              </a:rPr>
              <a:t> </a:t>
            </a:r>
            <a:r>
              <a:rPr lang="en-US" altLang="en-US" sz="2250" dirty="0" err="1">
                <a:sym typeface="Wingdings" pitchFamily="2" charset="2"/>
              </a:rPr>
              <a:t>genética</a:t>
            </a:r>
            <a:r>
              <a:rPr lang="en-US" altLang="en-US" sz="2250" dirty="0">
                <a:sym typeface="Wingdings" pitchFamily="2" charset="2"/>
              </a:rPr>
              <a:t> de </a:t>
            </a:r>
            <a:r>
              <a:rPr lang="en-US" altLang="en-US" sz="2250" dirty="0" err="1">
                <a:sym typeface="Wingdings" pitchFamily="2" charset="2"/>
              </a:rPr>
              <a:t>hígado</a:t>
            </a:r>
            <a:r>
              <a:rPr lang="en-US" altLang="en-US" sz="2250" dirty="0">
                <a:sym typeface="Wingdings" pitchFamily="2" charset="2"/>
              </a:rPr>
              <a:t>, testes y mamas (ER y </a:t>
            </a:r>
            <a:r>
              <a:rPr lang="en-US" altLang="en-US" sz="2250" dirty="0" err="1">
                <a:sym typeface="Wingdings" pitchFamily="2" charset="2"/>
              </a:rPr>
              <a:t>caseína</a:t>
            </a:r>
            <a:r>
              <a:rPr lang="en-US" altLang="en-US" sz="2250" dirty="0">
                <a:sym typeface="Wingdings" pitchFamily="2" charset="2"/>
              </a:rPr>
              <a:t> </a:t>
            </a:r>
            <a:r>
              <a:rPr lang="en-US" altLang="en-US" sz="2250" dirty="0" err="1">
                <a:sym typeface="Wingdings" pitchFamily="2" charset="2"/>
              </a:rPr>
              <a:t>vía</a:t>
            </a:r>
            <a:r>
              <a:rPr lang="en-US" altLang="en-US" sz="2250" dirty="0">
                <a:sym typeface="Wingdings" pitchFamily="2" charset="2"/>
              </a:rPr>
              <a:t> </a:t>
            </a:r>
            <a:r>
              <a:rPr lang="en-US" altLang="en-US" sz="2250" dirty="0" err="1">
                <a:sym typeface="Wingdings" pitchFamily="2" charset="2"/>
              </a:rPr>
              <a:t>laminina</a:t>
            </a:r>
            <a:r>
              <a:rPr lang="en-US" altLang="en-US" sz="2250" dirty="0">
                <a:sym typeface="Wingdings" pitchFamily="2" charset="2"/>
              </a:rPr>
              <a:t>)</a:t>
            </a:r>
          </a:p>
          <a:p>
            <a:pPr lvl="1" eaLnBrk="1" hangingPunct="1">
              <a:spcBef>
                <a:spcPct val="0"/>
              </a:spcBef>
              <a:buClrTx/>
              <a:buSzTx/>
              <a:buFontTx/>
              <a:buChar char="-"/>
            </a:pPr>
            <a:r>
              <a:rPr lang="en-US" altLang="en-US" sz="2250" dirty="0">
                <a:sym typeface="Wingdings" pitchFamily="2" charset="2"/>
              </a:rPr>
              <a:t>AB vs </a:t>
            </a:r>
            <a:r>
              <a:rPr lang="en-US" altLang="en-US" sz="2250" dirty="0" err="1">
                <a:sym typeface="Wingdings" pitchFamily="2" charset="2"/>
              </a:rPr>
              <a:t>integrinas</a:t>
            </a:r>
            <a:r>
              <a:rPr lang="en-US" altLang="en-US" sz="2250" dirty="0">
                <a:sym typeface="Wingdings" pitchFamily="2" charset="2"/>
              </a:rPr>
              <a:t> </a:t>
            </a:r>
            <a:r>
              <a:rPr lang="en-US" altLang="en-US" sz="2250" dirty="0" err="1">
                <a:sym typeface="Wingdings" pitchFamily="2" charset="2"/>
              </a:rPr>
              <a:t>evita</a:t>
            </a:r>
            <a:r>
              <a:rPr lang="en-US" altLang="en-US" sz="2250" dirty="0">
                <a:sym typeface="Wingdings" pitchFamily="2" charset="2"/>
              </a:rPr>
              <a:t> </a:t>
            </a:r>
            <a:r>
              <a:rPr lang="en-US" altLang="en-US" sz="2250" dirty="0" err="1">
                <a:sym typeface="Wingdings" pitchFamily="2" charset="2"/>
              </a:rPr>
              <a:t>su</a:t>
            </a:r>
            <a:r>
              <a:rPr lang="en-US" altLang="en-US" sz="2250" dirty="0">
                <a:sym typeface="Wingdings" pitchFamily="2" charset="2"/>
              </a:rPr>
              <a:t> </a:t>
            </a:r>
            <a:r>
              <a:rPr lang="en-US" altLang="en-US" sz="2250" dirty="0" err="1">
                <a:sym typeface="Wingdings" pitchFamily="2" charset="2"/>
              </a:rPr>
              <a:t>interacción</a:t>
            </a:r>
            <a:r>
              <a:rPr lang="en-US" altLang="en-US" sz="2250" dirty="0">
                <a:sym typeface="Wingdings" pitchFamily="2" charset="2"/>
              </a:rPr>
              <a:t> con </a:t>
            </a:r>
            <a:r>
              <a:rPr lang="en-US" altLang="en-US" sz="2250" dirty="0" err="1">
                <a:sym typeface="Wingdings" pitchFamily="2" charset="2"/>
              </a:rPr>
              <a:t>matriz</a:t>
            </a:r>
            <a:r>
              <a:rPr lang="en-US" altLang="en-US" sz="2250" dirty="0">
                <a:sym typeface="Wingdings" pitchFamily="2" charset="2"/>
              </a:rPr>
              <a:t>, </a:t>
            </a:r>
            <a:r>
              <a:rPr lang="en-US" altLang="en-US" sz="2250" dirty="0" err="1">
                <a:sym typeface="Wingdings" pitchFamily="2" charset="2"/>
              </a:rPr>
              <a:t>en</a:t>
            </a:r>
            <a:r>
              <a:rPr lang="en-US" altLang="en-US" sz="2250" dirty="0">
                <a:sym typeface="Wingdings" pitchFamily="2" charset="2"/>
              </a:rPr>
              <a:t> </a:t>
            </a:r>
            <a:r>
              <a:rPr lang="en-US" altLang="en-US" sz="2250" dirty="0" err="1">
                <a:sym typeface="Wingdings" pitchFamily="2" charset="2"/>
              </a:rPr>
              <a:t>condrocitosapoptosis</a:t>
            </a:r>
            <a:endParaRPr lang="en-US" altLang="en-US" sz="2250" dirty="0">
              <a:sym typeface="Wingdings" pitchFamily="2" charset="2"/>
            </a:endParaRPr>
          </a:p>
          <a:p>
            <a:pPr eaLnBrk="1" hangingPunct="1">
              <a:spcBef>
                <a:spcPct val="0"/>
              </a:spcBef>
              <a:buClrTx/>
              <a:buSzTx/>
              <a:buFontTx/>
              <a:buChar char="-"/>
            </a:pPr>
            <a:r>
              <a:rPr lang="en-US" altLang="en-US" sz="2250" dirty="0" err="1">
                <a:sym typeface="Wingdings" pitchFamily="2" charset="2"/>
              </a:rPr>
              <a:t>Anoikis</a:t>
            </a:r>
            <a:r>
              <a:rPr lang="en-US" altLang="en-US" sz="2250" dirty="0">
                <a:sym typeface="Wingdings" pitchFamily="2" charset="2"/>
              </a:rPr>
              <a:t> – </a:t>
            </a:r>
            <a:r>
              <a:rPr lang="en-US" altLang="en-US" sz="2250" dirty="0" err="1">
                <a:sym typeface="Wingdings" pitchFamily="2" charset="2"/>
              </a:rPr>
              <a:t>tipo</a:t>
            </a:r>
            <a:r>
              <a:rPr lang="en-US" altLang="en-US" sz="2250" dirty="0">
                <a:sym typeface="Wingdings" pitchFamily="2" charset="2"/>
              </a:rPr>
              <a:t> de apoptosis por </a:t>
            </a:r>
            <a:r>
              <a:rPr lang="en-US" altLang="en-US" sz="2250" dirty="0" err="1">
                <a:sym typeface="Wingdings" pitchFamily="2" charset="2"/>
              </a:rPr>
              <a:t>falta</a:t>
            </a:r>
            <a:r>
              <a:rPr lang="en-US" altLang="en-US" sz="2250" dirty="0">
                <a:sym typeface="Wingdings" pitchFamily="2" charset="2"/>
              </a:rPr>
              <a:t> de adhesion</a:t>
            </a:r>
          </a:p>
          <a:p>
            <a:pPr lvl="1" eaLnBrk="1" hangingPunct="1">
              <a:spcBef>
                <a:spcPct val="0"/>
              </a:spcBef>
              <a:buClrTx/>
              <a:buSzTx/>
              <a:buFontTx/>
              <a:buChar char="-"/>
            </a:pPr>
            <a:r>
              <a:rPr lang="en-US" altLang="en-US" sz="2250" dirty="0" err="1">
                <a:sym typeface="Wingdings" pitchFamily="2" charset="2"/>
              </a:rPr>
              <a:t>integrina</a:t>
            </a:r>
            <a:r>
              <a:rPr lang="en-US" altLang="en-US" sz="2250" dirty="0">
                <a:sym typeface="Wingdings" pitchFamily="2" charset="2"/>
              </a:rPr>
              <a:t> </a:t>
            </a:r>
            <a:r>
              <a:rPr lang="en-US" altLang="en-US" sz="2250" dirty="0" err="1">
                <a:sym typeface="Wingdings" pitchFamily="2" charset="2"/>
              </a:rPr>
              <a:t>presente</a:t>
            </a:r>
            <a:r>
              <a:rPr lang="en-US" altLang="en-US" sz="2250" dirty="0">
                <a:sym typeface="Wingdings" pitchFamily="2" charset="2"/>
              </a:rPr>
              <a:t> </a:t>
            </a:r>
            <a:r>
              <a:rPr lang="en-US" altLang="en-US" sz="2250" dirty="0" err="1">
                <a:sym typeface="Wingdings" pitchFamily="2" charset="2"/>
              </a:rPr>
              <a:t>Anoikis</a:t>
            </a:r>
            <a:r>
              <a:rPr lang="en-US" altLang="en-US" sz="2250" dirty="0">
                <a:sym typeface="Wingdings" pitchFamily="2" charset="2"/>
              </a:rPr>
              <a:t> no </a:t>
            </a:r>
            <a:r>
              <a:rPr lang="en-US" altLang="en-US" sz="2250" dirty="0" err="1">
                <a:sym typeface="Wingdings" pitchFamily="2" charset="2"/>
              </a:rPr>
              <a:t>ocurre</a:t>
            </a:r>
            <a:endParaRPr lang="en-US" altLang="en-US" sz="2250" dirty="0">
              <a:sym typeface="Wingdings" pitchFamily="2" charset="2"/>
            </a:endParaRPr>
          </a:p>
        </p:txBody>
      </p:sp>
      <p:pic>
        <p:nvPicPr>
          <p:cNvPr id="75779" name="Picture 2" descr="Screen Shot 2016-03-07 at 2.21.21 AM.png">
            <a:extLst>
              <a:ext uri="{FF2B5EF4-FFF2-40B4-BE49-F238E27FC236}">
                <a16:creationId xmlns:a16="http://schemas.microsoft.com/office/drawing/2014/main" id="{DF537C29-EA2C-2848-8694-CC631BA1D2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0631" y="1054733"/>
            <a:ext cx="4024767" cy="488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568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9783F048-EC46-1141-B19E-1C8FAEFDA11A}"/>
              </a:ext>
            </a:extLst>
          </p:cNvPr>
          <p:cNvSpPr>
            <a:spLocks noGrp="1" noChangeArrowheads="1"/>
          </p:cNvSpPr>
          <p:nvPr>
            <p:ph type="title"/>
          </p:nvPr>
        </p:nvSpPr>
        <p:spPr>
          <a:xfrm>
            <a:off x="2416969" y="0"/>
            <a:ext cx="7358063" cy="642938"/>
          </a:xfrm>
        </p:spPr>
        <p:txBody>
          <a:bodyPr/>
          <a:lstStyle/>
          <a:p>
            <a:r>
              <a:rPr lang="en-US" altLang="en-US" sz="2812"/>
              <a:t>Matriz Extracelular – Rol en Señalización</a:t>
            </a:r>
            <a:endParaRPr lang="en-US" altLang="en-US" sz="2812">
              <a:solidFill>
                <a:srgbClr val="FF0000"/>
              </a:solidFill>
            </a:endParaRPr>
          </a:p>
        </p:txBody>
      </p:sp>
      <p:sp>
        <p:nvSpPr>
          <p:cNvPr id="77826" name="TextBox 5">
            <a:extLst>
              <a:ext uri="{FF2B5EF4-FFF2-40B4-BE49-F238E27FC236}">
                <a16:creationId xmlns:a16="http://schemas.microsoft.com/office/drawing/2014/main" id="{6F865DD3-F730-D84A-91ED-3BE416EA8421}"/>
              </a:ext>
            </a:extLst>
          </p:cNvPr>
          <p:cNvSpPr txBox="1">
            <a:spLocks noChangeArrowheads="1"/>
          </p:cNvSpPr>
          <p:nvPr/>
        </p:nvSpPr>
        <p:spPr bwMode="auto">
          <a:xfrm>
            <a:off x="650930" y="857250"/>
            <a:ext cx="787915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a:sym typeface="Wingdings" pitchFamily="2" charset="2"/>
              </a:rPr>
              <a:t>Como </a:t>
            </a:r>
            <a:r>
              <a:rPr lang="en-US" altLang="en-US" sz="2400" dirty="0" err="1">
                <a:sym typeface="Wingdings" pitchFamily="2" charset="2"/>
              </a:rPr>
              <a:t>reaccionan</a:t>
            </a:r>
            <a:r>
              <a:rPr lang="en-US" altLang="en-US" sz="2400" dirty="0">
                <a:sym typeface="Wingdings" pitchFamily="2" charset="2"/>
              </a:rPr>
              <a:t> </a:t>
            </a:r>
            <a:r>
              <a:rPr lang="en-US" altLang="en-US" sz="2400" dirty="0" err="1">
                <a:sym typeface="Wingdings" pitchFamily="2" charset="2"/>
              </a:rPr>
              <a:t>células</a:t>
            </a:r>
            <a:r>
              <a:rPr lang="en-US" altLang="en-US" sz="2400" dirty="0">
                <a:sym typeface="Wingdings" pitchFamily="2" charset="2"/>
              </a:rPr>
              <a:t> de un </a:t>
            </a:r>
            <a:r>
              <a:rPr lang="en-US" altLang="en-US" sz="2400" dirty="0" err="1">
                <a:sym typeface="Wingdings" pitchFamily="2" charset="2"/>
              </a:rPr>
              <a:t>mismo</a:t>
            </a:r>
            <a:r>
              <a:rPr lang="en-US" altLang="en-US" sz="2400" dirty="0">
                <a:sym typeface="Wingdings" pitchFamily="2" charset="2"/>
              </a:rPr>
              <a:t> </a:t>
            </a:r>
            <a:r>
              <a:rPr lang="en-US" altLang="en-US" sz="2400" dirty="0" err="1">
                <a:sym typeface="Wingdings" pitchFamily="2" charset="2"/>
              </a:rPr>
              <a:t>tejido</a:t>
            </a:r>
            <a:r>
              <a:rPr lang="en-US" altLang="en-US" sz="2400" dirty="0">
                <a:sym typeface="Wingdings" pitchFamily="2" charset="2"/>
              </a:rPr>
              <a:t> a </a:t>
            </a:r>
            <a:r>
              <a:rPr lang="en-US" altLang="en-US" sz="2400" dirty="0" err="1">
                <a:sym typeface="Wingdings" pitchFamily="2" charset="2"/>
              </a:rPr>
              <a:t>presencia</a:t>
            </a:r>
            <a:r>
              <a:rPr lang="en-US" altLang="en-US" sz="2400" dirty="0">
                <a:sym typeface="Wingdings" pitchFamily="2" charset="2"/>
              </a:rPr>
              <a:t> o </a:t>
            </a:r>
            <a:r>
              <a:rPr lang="en-US" altLang="en-US" sz="2400" dirty="0" err="1">
                <a:sym typeface="Wingdings" pitchFamily="2" charset="2"/>
              </a:rPr>
              <a:t>ausencia</a:t>
            </a:r>
            <a:r>
              <a:rPr lang="en-US" altLang="en-US" sz="2400" dirty="0">
                <a:sym typeface="Wingdings" pitchFamily="2" charset="2"/>
              </a:rPr>
              <a:t> de </a:t>
            </a:r>
            <a:r>
              <a:rPr lang="en-US" altLang="en-US" sz="2400" dirty="0" err="1">
                <a:sym typeface="Wingdings" pitchFamily="2" charset="2"/>
              </a:rPr>
              <a:t>cierto</a:t>
            </a:r>
            <a:r>
              <a:rPr lang="en-US" altLang="en-US" sz="2400" dirty="0">
                <a:sym typeface="Wingdings" pitchFamily="2" charset="2"/>
              </a:rPr>
              <a:t> </a:t>
            </a:r>
            <a:r>
              <a:rPr lang="en-US" altLang="en-US" sz="2400" dirty="0" err="1">
                <a:sym typeface="Wingdings" pitchFamily="2" charset="2"/>
              </a:rPr>
              <a:t>tipo</a:t>
            </a:r>
            <a:r>
              <a:rPr lang="en-US" altLang="en-US" sz="2400" dirty="0">
                <a:sym typeface="Wingdings" pitchFamily="2" charset="2"/>
              </a:rPr>
              <a:t> de </a:t>
            </a:r>
            <a:r>
              <a:rPr lang="en-US" altLang="en-US" sz="2400" dirty="0" err="1">
                <a:sym typeface="Wingdings" pitchFamily="2" charset="2"/>
              </a:rPr>
              <a:t>matriz</a:t>
            </a:r>
            <a:r>
              <a:rPr lang="en-US" altLang="en-US" sz="2400" dirty="0">
                <a:sym typeface="Wingdings" pitchFamily="2" charset="2"/>
              </a:rPr>
              <a:t> </a:t>
            </a:r>
            <a:r>
              <a:rPr lang="en-US" altLang="en-US" sz="2400" dirty="0" err="1">
                <a:sym typeface="Wingdings" pitchFamily="2" charset="2"/>
              </a:rPr>
              <a:t>extracelular</a:t>
            </a:r>
            <a:r>
              <a:rPr lang="en-US" altLang="en-US" sz="2400" dirty="0">
                <a:sym typeface="Wingdings" pitchFamily="2" charset="2"/>
              </a:rPr>
              <a:t>?</a:t>
            </a:r>
          </a:p>
          <a:p>
            <a:pPr eaLnBrk="1" hangingPunct="1">
              <a:spcBef>
                <a:spcPct val="0"/>
              </a:spcBef>
              <a:buClrTx/>
              <a:buSzTx/>
              <a:buFontTx/>
              <a:buChar char="-"/>
            </a:pPr>
            <a:endParaRPr lang="en-US" altLang="en-US" sz="2400" dirty="0">
              <a:sym typeface="Wingdings" pitchFamily="2" charset="2"/>
            </a:endParaRPr>
          </a:p>
          <a:p>
            <a:pPr eaLnBrk="1" hangingPunct="1">
              <a:spcBef>
                <a:spcPct val="0"/>
              </a:spcBef>
              <a:buClrTx/>
              <a:buSzTx/>
              <a:buFontTx/>
              <a:buChar char="-"/>
            </a:pPr>
            <a:r>
              <a:rPr lang="en-US" altLang="en-US" sz="2400" dirty="0" err="1">
                <a:sym typeface="Wingdings" pitchFamily="2" charset="2"/>
              </a:rPr>
              <a:t>Células</a:t>
            </a:r>
            <a:r>
              <a:rPr lang="en-US" altLang="en-US" sz="2400" dirty="0">
                <a:sym typeface="Wingdings" pitchFamily="2" charset="2"/>
              </a:rPr>
              <a:t> de mamas </a:t>
            </a:r>
            <a:r>
              <a:rPr lang="en-US" altLang="en-US" sz="2400" dirty="0" err="1">
                <a:sym typeface="Wingdings" pitchFamily="2" charset="2"/>
              </a:rPr>
              <a:t>cultivadas</a:t>
            </a:r>
            <a:r>
              <a:rPr lang="en-US" altLang="en-US" sz="2400" dirty="0">
                <a:sym typeface="Wingdings" pitchFamily="2" charset="2"/>
              </a:rPr>
              <a:t> </a:t>
            </a:r>
            <a:r>
              <a:rPr lang="en-US" altLang="en-US" sz="2400" dirty="0" err="1">
                <a:sym typeface="Wingdings" pitchFamily="2" charset="2"/>
              </a:rPr>
              <a:t>en</a:t>
            </a:r>
            <a:r>
              <a:rPr lang="en-US" altLang="en-US" sz="2400" dirty="0">
                <a:sym typeface="Wingdings" pitchFamily="2" charset="2"/>
              </a:rPr>
              <a:t>:</a:t>
            </a:r>
          </a:p>
          <a:p>
            <a:pPr eaLnBrk="1" hangingPunct="1">
              <a:spcBef>
                <a:spcPct val="0"/>
              </a:spcBef>
              <a:buClrTx/>
              <a:buSzTx/>
              <a:buFontTx/>
              <a:buChar char="-"/>
            </a:pP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Plato petri </a:t>
            </a:r>
            <a:r>
              <a:rPr lang="en-US" altLang="en-US" sz="2400" dirty="0" err="1">
                <a:sym typeface="Wingdings" pitchFamily="2" charset="2"/>
              </a:rPr>
              <a:t>plástico</a:t>
            </a:r>
            <a:r>
              <a:rPr lang="en-US" altLang="en-US" sz="2400" dirty="0">
                <a:sym typeface="Wingdings" pitchFamily="2" charset="2"/>
              </a:rPr>
              <a:t>: se </a:t>
            </a:r>
            <a:r>
              <a:rPr lang="en-US" altLang="en-US" sz="2400" dirty="0" err="1">
                <a:sym typeface="Wingdings" pitchFamily="2" charset="2"/>
              </a:rPr>
              <a:t>dividen</a:t>
            </a:r>
            <a:r>
              <a:rPr lang="en-US" altLang="en-US" sz="2400" dirty="0">
                <a:sym typeface="Wingdings" pitchFamily="2" charset="2"/>
              </a:rPr>
              <a:t>, </a:t>
            </a:r>
            <a:r>
              <a:rPr lang="en-US" altLang="en-US" sz="2400" dirty="0" err="1">
                <a:sym typeface="Wingdings" pitchFamily="2" charset="2"/>
              </a:rPr>
              <a:t>expresan</a:t>
            </a:r>
            <a:r>
              <a:rPr lang="en-US" altLang="en-US" sz="2400" dirty="0">
                <a:sym typeface="Wingdings" pitchFamily="2" charset="2"/>
              </a:rPr>
              <a:t> genes de mitosis (</a:t>
            </a:r>
            <a:r>
              <a:rPr lang="en-US" altLang="en-US" sz="2400" dirty="0" err="1">
                <a:sym typeface="Wingdings" pitchFamily="2" charset="2"/>
              </a:rPr>
              <a:t>cmyc</a:t>
            </a:r>
            <a:r>
              <a:rPr lang="en-US" altLang="en-US" sz="2400" dirty="0">
                <a:sym typeface="Wingdings" pitchFamily="2" charset="2"/>
              </a:rPr>
              <a:t> y </a:t>
            </a:r>
            <a:r>
              <a:rPr lang="en-US" altLang="en-US" sz="2400" dirty="0" err="1">
                <a:sym typeface="Wingdings" pitchFamily="2" charset="2"/>
              </a:rPr>
              <a:t>ciclina</a:t>
            </a:r>
            <a:r>
              <a:rPr lang="en-US" altLang="en-US" sz="2400" dirty="0">
                <a:sym typeface="Wingdings" pitchFamily="2" charset="2"/>
              </a:rPr>
              <a:t> D) y no </a:t>
            </a:r>
            <a:r>
              <a:rPr lang="en-US" altLang="en-US" sz="2400" dirty="0" err="1">
                <a:sym typeface="Wingdings" pitchFamily="2" charset="2"/>
              </a:rPr>
              <a:t>expresan</a:t>
            </a:r>
            <a:r>
              <a:rPr lang="en-US" altLang="en-US" sz="2400" dirty="0">
                <a:sym typeface="Wingdings" pitchFamily="2" charset="2"/>
              </a:rPr>
              <a:t> genes </a:t>
            </a:r>
            <a:r>
              <a:rPr lang="en-US" altLang="en-US" sz="2400" dirty="0" err="1">
                <a:sym typeface="Wingdings" pitchFamily="2" charset="2"/>
              </a:rPr>
              <a:t>diferenciados</a:t>
            </a:r>
            <a:endParaRPr lang="en-US" altLang="en-US" sz="2400" dirty="0">
              <a:sym typeface="Wingdings" pitchFamily="2" charset="2"/>
            </a:endParaRPr>
          </a:p>
          <a:p>
            <a:pPr eaLnBrk="1" hangingPunct="1">
              <a:spcBef>
                <a:spcPct val="0"/>
              </a:spcBef>
              <a:buClrTx/>
              <a:buSzTx/>
              <a:buFontTx/>
              <a:buChar char="-"/>
            </a:pP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Plato con </a:t>
            </a:r>
            <a:r>
              <a:rPr lang="en-US" altLang="en-US" sz="2400" dirty="0" err="1">
                <a:sym typeface="Wingdings" pitchFamily="2" charset="2"/>
              </a:rPr>
              <a:t>capa</a:t>
            </a:r>
            <a:r>
              <a:rPr lang="en-US" altLang="en-US" sz="2400" dirty="0">
                <a:sym typeface="Wingdings" pitchFamily="2" charset="2"/>
              </a:rPr>
              <a:t> de lamina basal: </a:t>
            </a:r>
          </a:p>
          <a:p>
            <a:pPr eaLnBrk="1" hangingPunct="1">
              <a:spcBef>
                <a:spcPct val="0"/>
              </a:spcBef>
              <a:buClrTx/>
              <a:buSzTx/>
              <a:buFontTx/>
              <a:buChar char="-"/>
            </a:pPr>
            <a:r>
              <a:rPr lang="en-US" altLang="en-US" sz="2400" dirty="0" err="1">
                <a:sym typeface="Wingdings" pitchFamily="2" charset="2"/>
              </a:rPr>
              <a:t>dejan</a:t>
            </a:r>
            <a:r>
              <a:rPr lang="en-US" altLang="en-US" sz="2400" dirty="0">
                <a:sym typeface="Wingdings" pitchFamily="2" charset="2"/>
              </a:rPr>
              <a:t> de </a:t>
            </a:r>
            <a:r>
              <a:rPr lang="en-US" altLang="en-US" sz="2400" dirty="0" err="1">
                <a:sym typeface="Wingdings" pitchFamily="2" charset="2"/>
              </a:rPr>
              <a:t>dividirse</a:t>
            </a:r>
            <a:r>
              <a:rPr lang="en-US" altLang="en-US" sz="2400" dirty="0">
                <a:sym typeface="Wingdings" pitchFamily="2" charset="2"/>
              </a:rPr>
              <a:t>, </a:t>
            </a:r>
            <a:r>
              <a:rPr lang="en-US" altLang="en-US" sz="2400" dirty="0" err="1">
                <a:sym typeface="Wingdings" pitchFamily="2" charset="2"/>
              </a:rPr>
              <a:t>expresan</a:t>
            </a:r>
            <a:r>
              <a:rPr lang="en-US" altLang="en-US" sz="2400" dirty="0">
                <a:sym typeface="Wingdings" pitchFamily="2" charset="2"/>
              </a:rPr>
              <a:t> </a:t>
            </a:r>
            <a:r>
              <a:rPr lang="en-US" altLang="en-US" sz="2400" dirty="0" err="1">
                <a:sym typeface="Wingdings" pitchFamily="2" charset="2"/>
              </a:rPr>
              <a:t>lactoferrina</a:t>
            </a:r>
            <a:r>
              <a:rPr lang="en-US" altLang="en-US" sz="2400" dirty="0">
                <a:sym typeface="Wingdings" pitchFamily="2" charset="2"/>
              </a:rPr>
              <a:t>, </a:t>
            </a:r>
            <a:r>
              <a:rPr lang="en-US" altLang="en-US" sz="2400" dirty="0" err="1">
                <a:sym typeface="Wingdings" pitchFamily="2" charset="2"/>
              </a:rPr>
              <a:t>caseina</a:t>
            </a:r>
            <a:r>
              <a:rPr lang="en-US" altLang="en-US" sz="2400" dirty="0">
                <a:sym typeface="Wingdings" pitchFamily="2" charset="2"/>
              </a:rPr>
              <a:t>, </a:t>
            </a:r>
            <a:r>
              <a:rPr lang="en-US" altLang="en-US" sz="2400" dirty="0" err="1">
                <a:sym typeface="Wingdings" pitchFamily="2" charset="2"/>
              </a:rPr>
              <a:t>etc</a:t>
            </a:r>
            <a:r>
              <a:rPr lang="en-US" altLang="en-US" sz="2400" dirty="0">
                <a:sym typeface="Wingdings" pitchFamily="2" charset="2"/>
              </a:rPr>
              <a:t> (</a:t>
            </a:r>
            <a:r>
              <a:rPr lang="en-US" altLang="en-US" sz="2400" dirty="0" err="1">
                <a:sym typeface="Wingdings" pitchFamily="2" charset="2"/>
              </a:rPr>
              <a:t>diferenciadas</a:t>
            </a:r>
            <a:r>
              <a:rPr lang="en-US" altLang="en-US" sz="2400" dirty="0">
                <a:sym typeface="Wingdings" pitchFamily="2" charset="2"/>
              </a:rPr>
              <a:t>)</a:t>
            </a:r>
          </a:p>
          <a:p>
            <a:pPr eaLnBrk="1" hangingPunct="1">
              <a:spcBef>
                <a:spcPct val="0"/>
              </a:spcBef>
              <a:buClrTx/>
              <a:buSzTx/>
              <a:buFontTx/>
              <a:buChar char="-"/>
            </a:pPr>
            <a:r>
              <a:rPr lang="en-US" altLang="en-US" sz="2400" dirty="0" err="1">
                <a:sym typeface="Wingdings" pitchFamily="2" charset="2"/>
              </a:rPr>
              <a:t>Interacción</a:t>
            </a:r>
            <a:r>
              <a:rPr lang="en-US" altLang="en-US" sz="2400" dirty="0">
                <a:sym typeface="Wingdings" pitchFamily="2" charset="2"/>
              </a:rPr>
              <a:t> de </a:t>
            </a:r>
            <a:r>
              <a:rPr lang="en-US" altLang="en-US" sz="2400" dirty="0" err="1">
                <a:sym typeface="Wingdings" pitchFamily="2" charset="2"/>
              </a:rPr>
              <a:t>integrinas</a:t>
            </a:r>
            <a:r>
              <a:rPr lang="en-US" altLang="en-US" sz="2400" dirty="0">
                <a:sym typeface="Wingdings" pitchFamily="2" charset="2"/>
              </a:rPr>
              <a:t> de las </a:t>
            </a:r>
            <a:r>
              <a:rPr lang="en-US" altLang="en-US" sz="2400" dirty="0" err="1">
                <a:sym typeface="Wingdings" pitchFamily="2" charset="2"/>
              </a:rPr>
              <a:t>células</a:t>
            </a:r>
            <a:r>
              <a:rPr lang="en-US" altLang="en-US" sz="2400" dirty="0">
                <a:sym typeface="Wingdings" pitchFamily="2" charset="2"/>
              </a:rPr>
              <a:t> con la </a:t>
            </a:r>
            <a:r>
              <a:rPr lang="en-US" altLang="en-US" sz="2400" dirty="0" err="1">
                <a:sym typeface="Wingdings" pitchFamily="2" charset="2"/>
              </a:rPr>
              <a:t>laminina</a:t>
            </a:r>
            <a:r>
              <a:rPr lang="en-US" altLang="en-US" sz="2400" dirty="0">
                <a:sym typeface="Wingdings" pitchFamily="2" charset="2"/>
              </a:rPr>
              <a:t> de la lamina basal </a:t>
            </a:r>
          </a:p>
          <a:p>
            <a:pPr eaLnBrk="1" hangingPunct="1">
              <a:spcBef>
                <a:spcPct val="0"/>
              </a:spcBef>
              <a:buClrTx/>
              <a:buSzTx/>
              <a:buFontTx/>
              <a:buChar char="-"/>
            </a:pPr>
            <a:r>
              <a:rPr lang="en-US" altLang="en-US" sz="2400" dirty="0" err="1">
                <a:sym typeface="Wingdings" pitchFamily="2" charset="2"/>
              </a:rPr>
              <a:t>Desarrollan</a:t>
            </a:r>
            <a:r>
              <a:rPr lang="en-US" altLang="en-US" sz="2400" dirty="0">
                <a:sym typeface="Wingdings" pitchFamily="2" charset="2"/>
              </a:rPr>
              <a:t> </a:t>
            </a:r>
            <a:r>
              <a:rPr lang="en-US" altLang="en-US" sz="2400" dirty="0" err="1">
                <a:sym typeface="Wingdings" pitchFamily="2" charset="2"/>
              </a:rPr>
              <a:t>epitelio</a:t>
            </a:r>
            <a:r>
              <a:rPr lang="en-US" altLang="en-US" sz="2400" dirty="0">
                <a:sym typeface="Wingdings" pitchFamily="2" charset="2"/>
              </a:rPr>
              <a:t> secretor</a:t>
            </a:r>
          </a:p>
        </p:txBody>
      </p:sp>
      <p:pic>
        <p:nvPicPr>
          <p:cNvPr id="77827" name="Picture 3" descr="Screen Shot 2016-03-07 at 2.33.22 AM.png">
            <a:extLst>
              <a:ext uri="{FF2B5EF4-FFF2-40B4-BE49-F238E27FC236}">
                <a16:creationId xmlns:a16="http://schemas.microsoft.com/office/drawing/2014/main" id="{43CE4FF4-5C1B-9249-A990-F3FD8EC082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0082" y="857250"/>
            <a:ext cx="332072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480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9C43DA2E-BFEF-F848-BC04-70DDDAE357C4}"/>
              </a:ext>
            </a:extLst>
          </p:cNvPr>
          <p:cNvSpPr>
            <a:spLocks noGrp="1" noChangeArrowheads="1"/>
          </p:cNvSpPr>
          <p:nvPr>
            <p:ph type="title"/>
          </p:nvPr>
        </p:nvSpPr>
        <p:spPr>
          <a:xfrm>
            <a:off x="2416969" y="0"/>
            <a:ext cx="7358063" cy="642938"/>
          </a:xfrm>
        </p:spPr>
        <p:txBody>
          <a:bodyPr/>
          <a:lstStyle/>
          <a:p>
            <a:r>
              <a:rPr lang="en-US" altLang="en-US" sz="2812"/>
              <a:t>Transición Epitelio a Mesénquima - EMT</a:t>
            </a:r>
            <a:endParaRPr lang="en-US" altLang="en-US" sz="2812">
              <a:solidFill>
                <a:srgbClr val="FF0000"/>
              </a:solidFill>
            </a:endParaRPr>
          </a:p>
        </p:txBody>
      </p:sp>
      <p:sp>
        <p:nvSpPr>
          <p:cNvPr id="79874" name="TextBox 5">
            <a:extLst>
              <a:ext uri="{FF2B5EF4-FFF2-40B4-BE49-F238E27FC236}">
                <a16:creationId xmlns:a16="http://schemas.microsoft.com/office/drawing/2014/main" id="{B77C6E50-92DB-4440-BAB8-4F732D5C87F2}"/>
              </a:ext>
            </a:extLst>
          </p:cNvPr>
          <p:cNvSpPr txBox="1">
            <a:spLocks noChangeArrowheads="1"/>
          </p:cNvSpPr>
          <p:nvPr/>
        </p:nvSpPr>
        <p:spPr bwMode="auto">
          <a:xfrm>
            <a:off x="697424" y="750094"/>
            <a:ext cx="110812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err="1">
                <a:sym typeface="Wingdings" pitchFamily="2" charset="2"/>
              </a:rPr>
              <a:t>Células</a:t>
            </a:r>
            <a:r>
              <a:rPr lang="en-US" altLang="en-US" sz="2400" dirty="0">
                <a:sym typeface="Wingdings" pitchFamily="2" charset="2"/>
              </a:rPr>
              <a:t> </a:t>
            </a:r>
            <a:r>
              <a:rPr lang="en-US" altLang="en-US" sz="2400" dirty="0" err="1">
                <a:sym typeface="Wingdings" pitchFamily="2" charset="2"/>
              </a:rPr>
              <a:t>pueden</a:t>
            </a:r>
            <a:r>
              <a:rPr lang="en-US" altLang="en-US" sz="2400" dirty="0">
                <a:sym typeface="Wingdings" pitchFamily="2" charset="2"/>
              </a:rPr>
              <a:t> pasar de </a:t>
            </a:r>
            <a:r>
              <a:rPr lang="en-US" altLang="en-US" sz="2400" dirty="0" err="1">
                <a:sym typeface="Wingdings" pitchFamily="2" charset="2"/>
              </a:rPr>
              <a:t>epitelio</a:t>
            </a:r>
            <a:r>
              <a:rPr lang="en-US" altLang="en-US" sz="2400" dirty="0">
                <a:sym typeface="Wingdings" pitchFamily="2" charset="2"/>
              </a:rPr>
              <a:t> a </a:t>
            </a:r>
            <a:r>
              <a:rPr lang="en-US" altLang="en-US" sz="2400" dirty="0" err="1">
                <a:sym typeface="Wingdings" pitchFamily="2" charset="2"/>
              </a:rPr>
              <a:t>mesénquima</a:t>
            </a:r>
            <a:r>
              <a:rPr lang="en-US" altLang="en-US" sz="2400" dirty="0">
                <a:sym typeface="Wingdings" pitchFamily="2" charset="2"/>
              </a:rPr>
              <a:t> y </a:t>
            </a:r>
            <a:r>
              <a:rPr lang="en-US" altLang="en-US" sz="2400" dirty="0" err="1">
                <a:sym typeface="Wingdings" pitchFamily="2" charset="2"/>
              </a:rPr>
              <a:t>viceversa</a:t>
            </a:r>
            <a:endParaRPr lang="en-US" altLang="en-US" sz="2400" dirty="0">
              <a:sym typeface="Wingdings" pitchFamily="2" charset="2"/>
            </a:endParaRPr>
          </a:p>
          <a:p>
            <a:pPr eaLnBrk="1" hangingPunct="1">
              <a:spcBef>
                <a:spcPct val="0"/>
              </a:spcBef>
              <a:buClrTx/>
              <a:buSzTx/>
              <a:buFontTx/>
              <a:buChar char="-"/>
            </a:pPr>
            <a:r>
              <a:rPr lang="en-US" altLang="en-US" sz="2400" dirty="0" err="1">
                <a:sym typeface="Wingdings" pitchFamily="2" charset="2"/>
              </a:rPr>
              <a:t>Células</a:t>
            </a:r>
            <a:r>
              <a:rPr lang="en-US" altLang="en-US" sz="2400" dirty="0">
                <a:sym typeface="Wingdings" pitchFamily="2" charset="2"/>
              </a:rPr>
              <a:t> </a:t>
            </a:r>
            <a:r>
              <a:rPr lang="en-US" altLang="en-US" sz="2400" dirty="0" err="1">
                <a:sym typeface="Wingdings" pitchFamily="2" charset="2"/>
              </a:rPr>
              <a:t>epiteliales</a:t>
            </a:r>
            <a:r>
              <a:rPr lang="en-US" altLang="en-US" sz="2400" dirty="0">
                <a:sym typeface="Wingdings" pitchFamily="2" charset="2"/>
              </a:rPr>
              <a:t> </a:t>
            </a:r>
            <a:r>
              <a:rPr lang="en-US" altLang="en-US" sz="2400" dirty="0" err="1">
                <a:sym typeface="Wingdings" pitchFamily="2" charset="2"/>
              </a:rPr>
              <a:t>estan</a:t>
            </a:r>
            <a:r>
              <a:rPr lang="en-US" altLang="en-US" sz="2400" dirty="0">
                <a:sym typeface="Wingdings" pitchFamily="2" charset="2"/>
              </a:rPr>
              <a:t> </a:t>
            </a:r>
            <a:r>
              <a:rPr lang="en-US" altLang="en-US" sz="2400" dirty="0" err="1">
                <a:sym typeface="Wingdings" pitchFamily="2" charset="2"/>
              </a:rPr>
              <a:t>polarizadas</a:t>
            </a:r>
            <a:r>
              <a:rPr lang="en-US" altLang="en-US" sz="2400" dirty="0">
                <a:sym typeface="Wingdings" pitchFamily="2" charset="2"/>
              </a:rPr>
              <a:t> (</a:t>
            </a:r>
            <a:r>
              <a:rPr lang="en-US" altLang="en-US" sz="2400" dirty="0" err="1">
                <a:sym typeface="Wingdings" pitchFamily="2" charset="2"/>
              </a:rPr>
              <a:t>cadherinas</a:t>
            </a:r>
            <a:r>
              <a:rPr lang="en-US" altLang="en-US" sz="2400" dirty="0">
                <a:sym typeface="Wingdings" pitchFamily="2" charset="2"/>
              </a:rPr>
              <a:t>, </a:t>
            </a:r>
            <a:r>
              <a:rPr lang="en-US" altLang="en-US" sz="2400" dirty="0" err="1">
                <a:sym typeface="Wingdings" pitchFamily="2" charset="2"/>
              </a:rPr>
              <a:t>cateninas</a:t>
            </a:r>
            <a:r>
              <a:rPr lang="en-US" altLang="en-US" sz="2400" dirty="0">
                <a:sym typeface="Wingdings" pitchFamily="2" charset="2"/>
              </a:rPr>
              <a:t>, </a:t>
            </a:r>
            <a:r>
              <a:rPr lang="en-US" altLang="en-US" sz="2400" dirty="0" err="1">
                <a:sym typeface="Wingdings" pitchFamily="2" charset="2"/>
              </a:rPr>
              <a:t>actinas</a:t>
            </a:r>
            <a:r>
              <a:rPr lang="en-US" altLang="en-US" sz="2400" dirty="0">
                <a:sym typeface="Wingdings" pitchFamily="2" charset="2"/>
              </a:rPr>
              <a:t>), </a:t>
            </a:r>
            <a:r>
              <a:rPr lang="en-US" altLang="en-US" sz="2400" dirty="0" err="1">
                <a:sym typeface="Wingdings" pitchFamily="2" charset="2"/>
              </a:rPr>
              <a:t>en</a:t>
            </a:r>
            <a:r>
              <a:rPr lang="en-US" altLang="en-US" sz="2400" dirty="0">
                <a:sym typeface="Wingdings" pitchFamily="2" charset="2"/>
              </a:rPr>
              <a:t> </a:t>
            </a:r>
            <a:r>
              <a:rPr lang="en-US" altLang="en-US" sz="2400" dirty="0" err="1">
                <a:sym typeface="Wingdings" pitchFamily="2" charset="2"/>
              </a:rPr>
              <a:t>lugar</a:t>
            </a:r>
            <a:r>
              <a:rPr lang="en-US" altLang="en-US" sz="2400" dirty="0">
                <a:sym typeface="Wingdings" pitchFamily="2" charset="2"/>
              </a:rPr>
              <a:t> de </a:t>
            </a:r>
            <a:r>
              <a:rPr lang="en-US" altLang="en-US" sz="2400" dirty="0" err="1">
                <a:sym typeface="Wingdings" pitchFamily="2" charset="2"/>
              </a:rPr>
              <a:t>interactuar</a:t>
            </a:r>
            <a:r>
              <a:rPr lang="en-US" altLang="en-US" sz="2400" dirty="0">
                <a:sym typeface="Wingdings" pitchFamily="2" charset="2"/>
              </a:rPr>
              <a:t> con </a:t>
            </a:r>
            <a:r>
              <a:rPr lang="en-US" altLang="en-US" sz="2400" dirty="0" err="1">
                <a:sym typeface="Wingdings" pitchFamily="2" charset="2"/>
              </a:rPr>
              <a:t>su</a:t>
            </a:r>
            <a:r>
              <a:rPr lang="en-US" altLang="en-US" sz="2400" dirty="0">
                <a:sym typeface="Wingdings" pitchFamily="2" charset="2"/>
              </a:rPr>
              <a:t> </a:t>
            </a:r>
            <a:r>
              <a:rPr lang="en-US" altLang="en-US" sz="2400" dirty="0" err="1">
                <a:sym typeface="Wingdings" pitchFamily="2" charset="2"/>
              </a:rPr>
              <a:t>lámina</a:t>
            </a:r>
            <a:r>
              <a:rPr lang="en-US" altLang="en-US" sz="2400" dirty="0">
                <a:sym typeface="Wingdings" pitchFamily="2" charset="2"/>
              </a:rPr>
              <a:t> basal (</a:t>
            </a:r>
            <a:r>
              <a:rPr lang="en-US" altLang="en-US" sz="2400" dirty="0" err="1">
                <a:sym typeface="Wingdings" pitchFamily="2" charset="2"/>
              </a:rPr>
              <a:t>integrinas</a:t>
            </a:r>
            <a:r>
              <a:rPr lang="en-US" altLang="en-US" sz="2400" dirty="0">
                <a:sym typeface="Wingdings" pitchFamily="2" charset="2"/>
              </a:rPr>
              <a:t>)</a:t>
            </a:r>
          </a:p>
          <a:p>
            <a:pPr lvl="1" eaLnBrk="1" hangingPunct="1">
              <a:spcBef>
                <a:spcPct val="0"/>
              </a:spcBef>
              <a:buClrTx/>
              <a:buSzTx/>
              <a:buFontTx/>
              <a:buChar char="-"/>
            </a:pPr>
            <a:r>
              <a:rPr lang="en-US" altLang="en-US" sz="2400" dirty="0">
                <a:sym typeface="Wingdings" pitchFamily="2" charset="2"/>
              </a:rPr>
              <a:t>Se </a:t>
            </a:r>
            <a:r>
              <a:rPr lang="en-US" altLang="en-US" sz="2400" dirty="0" err="1">
                <a:sym typeface="Wingdings" pitchFamily="2" charset="2"/>
              </a:rPr>
              <a:t>despolarizan</a:t>
            </a:r>
            <a:r>
              <a:rPr lang="en-US" altLang="en-US" sz="2400" dirty="0">
                <a:sym typeface="Wingdings" pitchFamily="2" charset="2"/>
              </a:rPr>
              <a:t> (factor </a:t>
            </a:r>
            <a:r>
              <a:rPr lang="en-US" altLang="en-US" sz="2400" dirty="0" err="1">
                <a:sym typeface="Wingdings" pitchFamily="2" charset="2"/>
              </a:rPr>
              <a:t>paracrino</a:t>
            </a:r>
            <a:r>
              <a:rPr lang="en-US" altLang="en-US" sz="2400" dirty="0">
                <a:sym typeface="Wingdings" pitchFamily="2" charset="2"/>
              </a:rPr>
              <a:t> </a:t>
            </a:r>
            <a:r>
              <a:rPr lang="en-US" altLang="en-US" sz="2400" dirty="0" err="1">
                <a:sym typeface="Wingdings" pitchFamily="2" charset="2"/>
              </a:rPr>
              <a:t>apaga</a:t>
            </a:r>
            <a:r>
              <a:rPr lang="en-US" altLang="en-US" sz="2400" dirty="0">
                <a:sym typeface="Wingdings" pitchFamily="2" charset="2"/>
              </a:rPr>
              <a:t> genes de </a:t>
            </a:r>
            <a:r>
              <a:rPr lang="en-US" altLang="en-US" sz="2400" dirty="0" err="1">
                <a:sym typeface="Wingdings" pitchFamily="2" charset="2"/>
              </a:rPr>
              <a:t>adhesión</a:t>
            </a:r>
            <a:r>
              <a:rPr lang="en-US" altLang="en-US" sz="2400" dirty="0">
                <a:sym typeface="Wingdings" pitchFamily="2" charset="2"/>
              </a:rPr>
              <a:t>, PLT </a:t>
            </a:r>
            <a:r>
              <a:rPr lang="en-US" altLang="en-US" sz="2400" dirty="0" err="1">
                <a:sym typeface="Wingdings" pitchFamily="2" charset="2"/>
              </a:rPr>
              <a:t>pierden</a:t>
            </a:r>
            <a:r>
              <a:rPr lang="en-US" altLang="en-US" sz="2400" dirty="0">
                <a:sym typeface="Wingdings" pitchFamily="2" charset="2"/>
              </a:rPr>
              <a:t> </a:t>
            </a:r>
            <a:r>
              <a:rPr lang="en-US" altLang="en-US" sz="2400" dirty="0" err="1">
                <a:sym typeface="Wingdings" pitchFamily="2" charset="2"/>
              </a:rPr>
              <a:t>adhesión</a:t>
            </a:r>
            <a:r>
              <a:rPr lang="en-US" altLang="en-US" sz="2400" dirty="0">
                <a:sym typeface="Wingdings" pitchFamily="2" charset="2"/>
              </a:rPr>
              <a:t>)</a:t>
            </a:r>
          </a:p>
          <a:p>
            <a:pPr lvl="1" eaLnBrk="1" hangingPunct="1">
              <a:spcBef>
                <a:spcPct val="0"/>
              </a:spcBef>
              <a:buClrTx/>
              <a:buSzTx/>
              <a:buFontTx/>
              <a:buChar char="-"/>
            </a:pPr>
            <a:r>
              <a:rPr lang="en-US" altLang="en-US" sz="2400" dirty="0" err="1">
                <a:sym typeface="Wingdings" pitchFamily="2" charset="2"/>
              </a:rPr>
              <a:t>Remodelan</a:t>
            </a:r>
            <a:r>
              <a:rPr lang="en-US" altLang="en-US" sz="2400" dirty="0">
                <a:sym typeface="Wingdings" pitchFamily="2" charset="2"/>
              </a:rPr>
              <a:t> el </a:t>
            </a:r>
            <a:r>
              <a:rPr lang="en-US" altLang="en-US" sz="2400" dirty="0" err="1">
                <a:sym typeface="Wingdings" pitchFamily="2" charset="2"/>
              </a:rPr>
              <a:t>citoesqueleto</a:t>
            </a:r>
            <a:r>
              <a:rPr lang="en-US" altLang="en-US" sz="2400" dirty="0">
                <a:sym typeface="Wingdings" pitchFamily="2" charset="2"/>
              </a:rPr>
              <a:t>, </a:t>
            </a:r>
            <a:r>
              <a:rPr lang="en-US" altLang="en-US" sz="2400" dirty="0" err="1">
                <a:sym typeface="Wingdings" pitchFamily="2" charset="2"/>
              </a:rPr>
              <a:t>cambio</a:t>
            </a:r>
            <a:r>
              <a:rPr lang="en-US" altLang="en-US" sz="2400" dirty="0">
                <a:sym typeface="Wingdings" pitchFamily="2" charset="2"/>
              </a:rPr>
              <a:t> de </a:t>
            </a:r>
            <a:r>
              <a:rPr lang="en-US" altLang="en-US" sz="2400" dirty="0" err="1">
                <a:sym typeface="Wingdings" pitchFamily="2" charset="2"/>
              </a:rPr>
              <a:t>polaridad</a:t>
            </a:r>
            <a:r>
              <a:rPr lang="en-US" altLang="en-US" sz="2400" dirty="0">
                <a:sym typeface="Wingdings" pitchFamily="2" charset="2"/>
              </a:rPr>
              <a:t>, </a:t>
            </a:r>
            <a:r>
              <a:rPr lang="en-US" altLang="en-US" sz="2400" dirty="0" err="1">
                <a:sym typeface="Wingdings" pitchFamily="2" charset="2"/>
              </a:rPr>
              <a:t>liberan</a:t>
            </a:r>
            <a:r>
              <a:rPr lang="en-US" altLang="en-US" sz="2400" dirty="0">
                <a:sym typeface="Wingdings" pitchFamily="2" charset="2"/>
              </a:rPr>
              <a:t> </a:t>
            </a:r>
            <a:r>
              <a:rPr lang="en-US" altLang="en-US" sz="2400" dirty="0" err="1">
                <a:sym typeface="Wingdings" pitchFamily="2" charset="2"/>
              </a:rPr>
              <a:t>proteasas</a:t>
            </a:r>
            <a:endParaRPr lang="en-US" altLang="en-US" sz="2400" dirty="0">
              <a:sym typeface="Wingdings" pitchFamily="2" charset="2"/>
            </a:endParaRPr>
          </a:p>
          <a:p>
            <a:pPr lvl="1" algn="ctr" eaLnBrk="1" hangingPunct="1">
              <a:spcBef>
                <a:spcPct val="0"/>
              </a:spcBef>
              <a:buClrTx/>
              <a:buSzTx/>
              <a:buFontTx/>
              <a:buChar char="-"/>
            </a:pPr>
            <a:r>
              <a:rPr lang="en-US" altLang="en-US" sz="2400" dirty="0" err="1">
                <a:sym typeface="Wingdings" pitchFamily="2" charset="2"/>
              </a:rPr>
              <a:t>Migran</a:t>
            </a:r>
            <a:r>
              <a:rPr lang="en-US" altLang="en-US" sz="2400" dirty="0">
                <a:sym typeface="Wingdings" pitchFamily="2" charset="2"/>
              </a:rPr>
              <a:t> </a:t>
            </a:r>
            <a:r>
              <a:rPr lang="en-US" altLang="en-US" sz="2400" dirty="0" err="1">
                <a:sym typeface="Wingdings" pitchFamily="2" charset="2"/>
              </a:rPr>
              <a:t>como</a:t>
            </a:r>
            <a:r>
              <a:rPr lang="en-US" altLang="en-US" sz="2400" dirty="0">
                <a:sym typeface="Wingdings" pitchFamily="2" charset="2"/>
              </a:rPr>
              <a:t> </a:t>
            </a:r>
            <a:r>
              <a:rPr lang="en-US" altLang="en-US" sz="2400" dirty="0" err="1">
                <a:sym typeface="Wingdings" pitchFamily="2" charset="2"/>
              </a:rPr>
              <a:t>mesénquima</a:t>
            </a:r>
            <a:r>
              <a:rPr lang="en-US" altLang="en-US" sz="2400" dirty="0">
                <a:sym typeface="Wingdings" pitchFamily="2" charset="2"/>
              </a:rPr>
              <a:t>, </a:t>
            </a:r>
            <a:r>
              <a:rPr lang="en-US" altLang="en-US" sz="2400" dirty="0" err="1">
                <a:sym typeface="Wingdings" pitchFamily="2" charset="2"/>
              </a:rPr>
              <a:t>aparecen</a:t>
            </a:r>
            <a:r>
              <a:rPr lang="en-US" altLang="en-US" sz="2400" dirty="0">
                <a:sym typeface="Wingdings" pitchFamily="2" charset="2"/>
              </a:rPr>
              <a:t> </a:t>
            </a:r>
            <a:r>
              <a:rPr lang="en-US" altLang="en-US" sz="2400" dirty="0" err="1">
                <a:sym typeface="Wingdings" pitchFamily="2" charset="2"/>
              </a:rPr>
              <a:t>nuevas</a:t>
            </a:r>
            <a:r>
              <a:rPr lang="en-US" altLang="en-US" sz="2400" dirty="0">
                <a:sym typeface="Wingdings" pitchFamily="2" charset="2"/>
              </a:rPr>
              <a:t> </a:t>
            </a:r>
            <a:r>
              <a:rPr lang="en-US" altLang="en-US" sz="2400" dirty="0" err="1">
                <a:sym typeface="Wingdings" pitchFamily="2" charset="2"/>
              </a:rPr>
              <a:t>proteínas</a:t>
            </a:r>
            <a:r>
              <a:rPr lang="en-US" altLang="en-US" sz="2400" dirty="0">
                <a:sym typeface="Wingdings" pitchFamily="2" charset="2"/>
              </a:rPr>
              <a:t> de </a:t>
            </a:r>
            <a:r>
              <a:rPr lang="en-US" altLang="en-US" sz="2400" dirty="0" err="1">
                <a:sym typeface="Wingdings" pitchFamily="2" charset="2"/>
              </a:rPr>
              <a:t>matriz</a:t>
            </a:r>
            <a:endParaRPr lang="en-US" altLang="en-US" sz="2400" dirty="0">
              <a:sym typeface="Wingdings" pitchFamily="2" charset="2"/>
            </a:endParaRPr>
          </a:p>
          <a:p>
            <a:pPr lvl="1" eaLnBrk="1" hangingPunct="1">
              <a:spcBef>
                <a:spcPct val="0"/>
              </a:spcBef>
              <a:buClrTx/>
              <a:buSzTx/>
              <a:buFontTx/>
              <a:buChar char="-"/>
            </a:pPr>
            <a:r>
              <a:rPr lang="en-US" altLang="en-US" sz="2400" dirty="0">
                <a:sym typeface="Wingdings" pitchFamily="2" charset="2"/>
              </a:rPr>
              <a:t>Invade </a:t>
            </a:r>
            <a:r>
              <a:rPr lang="en-US" altLang="en-US" sz="2400" dirty="0" err="1">
                <a:sym typeface="Wingdings" pitchFamily="2" charset="2"/>
              </a:rPr>
              <a:t>otros</a:t>
            </a:r>
            <a:r>
              <a:rPr lang="en-US" altLang="en-US" sz="2400" dirty="0">
                <a:sym typeface="Wingdings" pitchFamily="2" charset="2"/>
              </a:rPr>
              <a:t> </a:t>
            </a:r>
            <a:r>
              <a:rPr lang="en-US" altLang="en-US" sz="2400" dirty="0" err="1">
                <a:sym typeface="Wingdings" pitchFamily="2" charset="2"/>
              </a:rPr>
              <a:t>tejidos</a:t>
            </a:r>
            <a:endParaRPr lang="en-US" altLang="en-US" sz="2400" dirty="0">
              <a:sym typeface="Wingdings" pitchFamily="2" charset="2"/>
            </a:endParaRPr>
          </a:p>
          <a:p>
            <a:pPr lvl="1" eaLnBrk="1" hangingPunct="1">
              <a:spcBef>
                <a:spcPct val="0"/>
              </a:spcBef>
              <a:buClrTx/>
              <a:buSzTx/>
              <a:buFontTx/>
              <a:buChar char="-"/>
            </a:pPr>
            <a:r>
              <a:rPr lang="en-US" altLang="en-US" sz="2400" dirty="0">
                <a:sym typeface="Wingdings" pitchFamily="2" charset="2"/>
              </a:rPr>
              <a:t>Forma </a:t>
            </a:r>
            <a:r>
              <a:rPr lang="en-US" altLang="en-US" sz="2400" dirty="0" err="1">
                <a:sym typeface="Wingdings" pitchFamily="2" charset="2"/>
              </a:rPr>
              <a:t>nuevos</a:t>
            </a:r>
            <a:r>
              <a:rPr lang="en-US" altLang="en-US" sz="2400" dirty="0">
                <a:sym typeface="Wingdings" pitchFamily="2" charset="2"/>
              </a:rPr>
              <a:t> </a:t>
            </a:r>
            <a:r>
              <a:rPr lang="en-US" altLang="en-US" sz="2400" dirty="0" err="1">
                <a:sym typeface="Wingdings" pitchFamily="2" charset="2"/>
              </a:rPr>
              <a:t>órganos</a:t>
            </a:r>
            <a:r>
              <a:rPr lang="en-US" altLang="en-US" sz="2400" dirty="0">
                <a:sym typeface="Wingdings" pitchFamily="2" charset="2"/>
              </a:rPr>
              <a:t> –</a:t>
            </a:r>
            <a:r>
              <a:rPr lang="en-US" altLang="en-US" sz="2400" dirty="0" err="1">
                <a:sym typeface="Wingdings" pitchFamily="2" charset="2"/>
              </a:rPr>
              <a:t>Ej</a:t>
            </a:r>
            <a:r>
              <a:rPr lang="en-US" altLang="en-US" sz="2400" dirty="0">
                <a:sym typeface="Wingdings" pitchFamily="2" charset="2"/>
              </a:rPr>
              <a:t>:  Cresta neural a </a:t>
            </a:r>
            <a:r>
              <a:rPr lang="en-US" altLang="en-US" sz="2400" dirty="0" err="1">
                <a:sym typeface="Wingdings" pitchFamily="2" charset="2"/>
              </a:rPr>
              <a:t>partir</a:t>
            </a:r>
            <a:r>
              <a:rPr lang="en-US" altLang="en-US" sz="2400" dirty="0">
                <a:sym typeface="Wingdings" pitchFamily="2" charset="2"/>
              </a:rPr>
              <a:t> de </a:t>
            </a:r>
            <a:r>
              <a:rPr lang="en-US" altLang="en-US" sz="2400" dirty="0" err="1">
                <a:sym typeface="Wingdings" pitchFamily="2" charset="2"/>
              </a:rPr>
              <a:t>dorso</a:t>
            </a:r>
            <a:r>
              <a:rPr lang="en-US" altLang="en-US" sz="2400" dirty="0">
                <a:sym typeface="Wingdings" pitchFamily="2" charset="2"/>
              </a:rPr>
              <a:t> del </a:t>
            </a:r>
            <a:r>
              <a:rPr lang="en-US" altLang="en-US" sz="2400" dirty="0" err="1">
                <a:sym typeface="Wingdings" pitchFamily="2" charset="2"/>
              </a:rPr>
              <a:t>tubo</a:t>
            </a:r>
            <a:endParaRPr lang="en-US" altLang="en-US" sz="2400" dirty="0">
              <a:sym typeface="Wingdings" pitchFamily="2" charset="2"/>
            </a:endParaRPr>
          </a:p>
          <a:p>
            <a:pPr lvl="2" eaLnBrk="1" hangingPunct="1">
              <a:spcBef>
                <a:spcPct val="0"/>
              </a:spcBef>
              <a:buClrTx/>
              <a:buSzTx/>
              <a:buFontTx/>
              <a:buChar char="-"/>
            </a:pPr>
            <a:r>
              <a:rPr lang="en-US" altLang="en-US" sz="2400" dirty="0">
                <a:sym typeface="Wingdings" pitchFamily="2" charset="2"/>
              </a:rPr>
              <a:t> </a:t>
            </a:r>
            <a:r>
              <a:rPr lang="en-US" altLang="en-US" sz="2400" dirty="0" err="1">
                <a:sym typeface="Wingdings" pitchFamily="2" charset="2"/>
              </a:rPr>
              <a:t>Mesénquima</a:t>
            </a:r>
            <a:r>
              <a:rPr lang="en-US" altLang="en-US" sz="2400" dirty="0">
                <a:sym typeface="Wingdings" pitchFamily="2" charset="2"/>
              </a:rPr>
              <a:t> para </a:t>
            </a:r>
            <a:r>
              <a:rPr lang="en-US" altLang="en-US" sz="2400" dirty="0" err="1">
                <a:sym typeface="Wingdings" pitchFamily="2" charset="2"/>
              </a:rPr>
              <a:t>mesodermo</a:t>
            </a:r>
            <a:r>
              <a:rPr lang="en-US" altLang="en-US" sz="2400" dirty="0">
                <a:sym typeface="Wingdings" pitchFamily="2" charset="2"/>
              </a:rPr>
              <a:t> a </a:t>
            </a:r>
            <a:r>
              <a:rPr lang="en-US" altLang="en-US" sz="2400" dirty="0" err="1">
                <a:sym typeface="Wingdings" pitchFamily="2" charset="2"/>
              </a:rPr>
              <a:t>partir</a:t>
            </a:r>
            <a:r>
              <a:rPr lang="en-US" altLang="en-US" sz="2400" dirty="0">
                <a:sym typeface="Wingdings" pitchFamily="2" charset="2"/>
              </a:rPr>
              <a:t> de </a:t>
            </a:r>
            <a:r>
              <a:rPr lang="en-US" altLang="en-US" sz="2400" dirty="0" err="1">
                <a:sym typeface="Wingdings" pitchFamily="2" charset="2"/>
              </a:rPr>
              <a:t>epiblasto</a:t>
            </a:r>
            <a:endParaRPr lang="en-US" altLang="en-US" sz="2400" dirty="0">
              <a:sym typeface="Wingdings" pitchFamily="2" charset="2"/>
            </a:endParaRPr>
          </a:p>
        </p:txBody>
      </p:sp>
      <p:pic>
        <p:nvPicPr>
          <p:cNvPr id="79875" name="Picture 2" descr="Screen Shot 2016-03-07 at 7.47.30 AM.png">
            <a:extLst>
              <a:ext uri="{FF2B5EF4-FFF2-40B4-BE49-F238E27FC236}">
                <a16:creationId xmlns:a16="http://schemas.microsoft.com/office/drawing/2014/main" id="{6E53D773-8BFA-1145-A09C-20B793304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9378" y="4420796"/>
            <a:ext cx="8948663" cy="2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6-03-07 at 7.55.18 AM.png">
            <a:extLst>
              <a:ext uri="{FF2B5EF4-FFF2-40B4-BE49-F238E27FC236}">
                <a16:creationId xmlns:a16="http://schemas.microsoft.com/office/drawing/2014/main" id="{4764BEA2-8DA6-364D-9F32-069D0F606D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6906" y="4492105"/>
            <a:ext cx="8465344" cy="222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82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AC065C5C-18BC-B842-A908-F1A51D24FA50}"/>
              </a:ext>
            </a:extLst>
          </p:cNvPr>
          <p:cNvSpPr>
            <a:spLocks noGrp="1" noChangeArrowheads="1"/>
          </p:cNvSpPr>
          <p:nvPr>
            <p:ph type="title"/>
          </p:nvPr>
        </p:nvSpPr>
        <p:spPr>
          <a:xfrm>
            <a:off x="2416969" y="0"/>
            <a:ext cx="7358063" cy="642938"/>
          </a:xfrm>
        </p:spPr>
        <p:txBody>
          <a:bodyPr/>
          <a:lstStyle/>
          <a:p>
            <a:r>
              <a:rPr lang="en-US" altLang="en-US" sz="2812"/>
              <a:t>Transición Epitelio a Mesénquima - EMT</a:t>
            </a:r>
            <a:endParaRPr lang="en-US" altLang="en-US" sz="2812">
              <a:solidFill>
                <a:srgbClr val="FF0000"/>
              </a:solidFill>
            </a:endParaRPr>
          </a:p>
        </p:txBody>
      </p:sp>
      <p:sp>
        <p:nvSpPr>
          <p:cNvPr id="81922" name="TextBox 5">
            <a:extLst>
              <a:ext uri="{FF2B5EF4-FFF2-40B4-BE49-F238E27FC236}">
                <a16:creationId xmlns:a16="http://schemas.microsoft.com/office/drawing/2014/main" id="{382AF3DC-A7AD-F948-BBAF-18C8163973F3}"/>
              </a:ext>
            </a:extLst>
          </p:cNvPr>
          <p:cNvSpPr txBox="1">
            <a:spLocks noChangeArrowheads="1"/>
          </p:cNvSpPr>
          <p:nvPr/>
        </p:nvSpPr>
        <p:spPr bwMode="auto">
          <a:xfrm>
            <a:off x="619933" y="750094"/>
            <a:ext cx="111122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err="1">
                <a:sym typeface="Wingdings" pitchFamily="2" charset="2"/>
              </a:rPr>
              <a:t>Metástasis</a:t>
            </a:r>
            <a:r>
              <a:rPr lang="en-US" altLang="en-US" sz="2400" dirty="0">
                <a:sym typeface="Wingdings" pitchFamily="2" charset="2"/>
              </a:rPr>
              <a:t> – Forma mas </a:t>
            </a:r>
            <a:r>
              <a:rPr lang="en-US" altLang="en-US" sz="2400" dirty="0" err="1">
                <a:sym typeface="Wingdings" pitchFamily="2" charset="2"/>
              </a:rPr>
              <a:t>crítica</a:t>
            </a:r>
            <a:r>
              <a:rPr lang="en-US" altLang="en-US" sz="2400" dirty="0">
                <a:sym typeface="Wingdings" pitchFamily="2" charset="2"/>
              </a:rPr>
              <a:t> de EMT </a:t>
            </a:r>
            <a:r>
              <a:rPr lang="en-US" altLang="en-US" sz="2400" dirty="0" err="1">
                <a:sym typeface="Wingdings" pitchFamily="2" charset="2"/>
              </a:rPr>
              <a:t>en</a:t>
            </a:r>
            <a:r>
              <a:rPr lang="en-US" altLang="en-US" sz="2400" dirty="0">
                <a:sym typeface="Wingdings" pitchFamily="2" charset="2"/>
              </a:rPr>
              <a:t> </a:t>
            </a:r>
            <a:r>
              <a:rPr lang="en-US" altLang="en-US" sz="2400" dirty="0" err="1">
                <a:sym typeface="Wingdings" pitchFamily="2" charset="2"/>
              </a:rPr>
              <a:t>adultos</a:t>
            </a:r>
            <a:endParaRPr lang="en-US" altLang="en-US" sz="2400" dirty="0">
              <a:sym typeface="Wingdings" pitchFamily="2" charset="2"/>
            </a:endParaRPr>
          </a:p>
          <a:p>
            <a:pPr eaLnBrk="1" hangingPunct="1">
              <a:spcBef>
                <a:spcPct val="0"/>
              </a:spcBef>
              <a:buClrTx/>
              <a:buSzTx/>
              <a:buFontTx/>
              <a:buChar char="-"/>
            </a:pPr>
            <a:r>
              <a:rPr lang="en-US" altLang="en-US" sz="2400" dirty="0" err="1">
                <a:sym typeface="Wingdings" pitchFamily="2" charset="2"/>
              </a:rPr>
              <a:t>Células</a:t>
            </a:r>
            <a:r>
              <a:rPr lang="en-US" altLang="en-US" sz="2400" dirty="0">
                <a:sym typeface="Wingdings" pitchFamily="2" charset="2"/>
              </a:rPr>
              <a:t> </a:t>
            </a:r>
            <a:r>
              <a:rPr lang="en-US" altLang="en-US" sz="2400" dirty="0" err="1">
                <a:sym typeface="Wingdings" pitchFamily="2" charset="2"/>
              </a:rPr>
              <a:t>parte</a:t>
            </a:r>
            <a:r>
              <a:rPr lang="en-US" altLang="en-US" sz="2400" dirty="0">
                <a:sym typeface="Wingdings" pitchFamily="2" charset="2"/>
              </a:rPr>
              <a:t> de una masa </a:t>
            </a:r>
            <a:r>
              <a:rPr lang="en-US" altLang="en-US" sz="2400" dirty="0" err="1">
                <a:sym typeface="Wingdings" pitchFamily="2" charset="2"/>
              </a:rPr>
              <a:t>sólida</a:t>
            </a:r>
            <a:r>
              <a:rPr lang="en-US" altLang="en-US" sz="2400" dirty="0">
                <a:sym typeface="Wingdings" pitchFamily="2" charset="2"/>
              </a:rPr>
              <a:t> o tumor; </a:t>
            </a:r>
            <a:r>
              <a:rPr lang="en-US" altLang="en-US" sz="2400" dirty="0" err="1">
                <a:sym typeface="Wingdings" pitchFamily="2" charset="2"/>
              </a:rPr>
              <a:t>invaden</a:t>
            </a:r>
            <a:r>
              <a:rPr lang="en-US" altLang="en-US" sz="2400" dirty="0">
                <a:sym typeface="Wingdings" pitchFamily="2" charset="2"/>
              </a:rPr>
              <a:t> </a:t>
            </a:r>
            <a:r>
              <a:rPr lang="en-US" altLang="en-US" sz="2400" dirty="0" err="1">
                <a:sym typeface="Wingdings" pitchFamily="2" charset="2"/>
              </a:rPr>
              <a:t>otros</a:t>
            </a:r>
            <a:r>
              <a:rPr lang="en-US" altLang="en-US" sz="2400" dirty="0">
                <a:sym typeface="Wingdings" pitchFamily="2" charset="2"/>
              </a:rPr>
              <a:t> </a:t>
            </a:r>
            <a:r>
              <a:rPr lang="en-US" altLang="en-US" sz="2400" dirty="0" err="1">
                <a:sym typeface="Wingdings" pitchFamily="2" charset="2"/>
              </a:rPr>
              <a:t>tejidos</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Forman </a:t>
            </a:r>
            <a:r>
              <a:rPr lang="en-US" altLang="en-US" sz="2400" dirty="0" err="1">
                <a:sym typeface="Wingdings" pitchFamily="2" charset="2"/>
              </a:rPr>
              <a:t>tumores</a:t>
            </a:r>
            <a:r>
              <a:rPr lang="en-US" altLang="en-US" sz="2400" dirty="0">
                <a:sym typeface="Wingdings" pitchFamily="2" charset="2"/>
              </a:rPr>
              <a:t> </a:t>
            </a:r>
            <a:r>
              <a:rPr lang="en-US" altLang="en-US" sz="2400" dirty="0" err="1">
                <a:sym typeface="Wingdings" pitchFamily="2" charset="2"/>
              </a:rPr>
              <a:t>secundarios</a:t>
            </a:r>
            <a:r>
              <a:rPr lang="en-US" altLang="en-US" sz="2400" dirty="0">
                <a:sym typeface="Wingdings" pitchFamily="2" charset="2"/>
              </a:rPr>
              <a:t> por </a:t>
            </a:r>
            <a:r>
              <a:rPr lang="en-US" altLang="en-US" sz="2400" dirty="0" err="1">
                <a:sym typeface="Wingdings" pitchFamily="2" charset="2"/>
              </a:rPr>
              <a:t>doquiera</a:t>
            </a:r>
            <a:r>
              <a:rPr lang="en-US" altLang="en-US" sz="2400" dirty="0">
                <a:sym typeface="Wingdings" pitchFamily="2" charset="2"/>
              </a:rPr>
              <a:t> </a:t>
            </a:r>
            <a:r>
              <a:rPr lang="en-US" altLang="en-US" sz="2400" dirty="0" err="1">
                <a:sym typeface="Wingdings" pitchFamily="2" charset="2"/>
              </a:rPr>
              <a:t>en</a:t>
            </a:r>
            <a:r>
              <a:rPr lang="en-US" altLang="en-US" sz="2400" dirty="0">
                <a:sym typeface="Wingdings" pitchFamily="2" charset="2"/>
              </a:rPr>
              <a:t> el </a:t>
            </a:r>
            <a:r>
              <a:rPr lang="en-US" altLang="en-US" sz="2400" dirty="0" err="1">
                <a:sym typeface="Wingdings" pitchFamily="2" charset="2"/>
              </a:rPr>
              <a:t>cuerpo</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Al </a:t>
            </a:r>
            <a:r>
              <a:rPr lang="en-US" altLang="en-US" sz="2400" dirty="0" err="1">
                <a:sym typeface="Wingdings" pitchFamily="2" charset="2"/>
              </a:rPr>
              <a:t>parecer</a:t>
            </a:r>
            <a:r>
              <a:rPr lang="en-US" altLang="en-US" sz="2400" dirty="0">
                <a:sym typeface="Wingdings" pitchFamily="2" charset="2"/>
              </a:rPr>
              <a:t> los </a:t>
            </a:r>
            <a:r>
              <a:rPr lang="en-US" altLang="en-US" sz="2400" dirty="0" err="1">
                <a:sym typeface="Wingdings" pitchFamily="2" charset="2"/>
              </a:rPr>
              <a:t>procesos</a:t>
            </a:r>
            <a:r>
              <a:rPr lang="en-US" altLang="en-US" sz="2400" dirty="0">
                <a:sym typeface="Wingdings" pitchFamily="2" charset="2"/>
              </a:rPr>
              <a:t> que </a:t>
            </a:r>
            <a:r>
              <a:rPr lang="en-US" altLang="en-US" sz="2400" dirty="0" err="1">
                <a:sym typeface="Wingdings" pitchFamily="2" charset="2"/>
              </a:rPr>
              <a:t>generan</a:t>
            </a:r>
            <a:r>
              <a:rPr lang="en-US" altLang="en-US" sz="2400" dirty="0">
                <a:sym typeface="Wingdings" pitchFamily="2" charset="2"/>
              </a:rPr>
              <a:t> </a:t>
            </a:r>
            <a:r>
              <a:rPr lang="en-US" altLang="en-US" sz="2400" dirty="0" err="1">
                <a:sym typeface="Wingdings" pitchFamily="2" charset="2"/>
              </a:rPr>
              <a:t>transición</a:t>
            </a:r>
            <a:r>
              <a:rPr lang="en-US" altLang="en-US" sz="2400" dirty="0">
                <a:sym typeface="Wingdings" pitchFamily="2" charset="2"/>
              </a:rPr>
              <a:t> </a:t>
            </a:r>
            <a:r>
              <a:rPr lang="en-US" altLang="en-US" sz="2400" dirty="0" err="1">
                <a:sym typeface="Wingdings" pitchFamily="2" charset="2"/>
              </a:rPr>
              <a:t>celular</a:t>
            </a:r>
            <a:r>
              <a:rPr lang="en-US" altLang="en-US" sz="2400" dirty="0">
                <a:sym typeface="Wingdings" pitchFamily="2" charset="2"/>
              </a:rPr>
              <a:t> </a:t>
            </a:r>
            <a:r>
              <a:rPr lang="en-US" altLang="en-US" sz="2400" dirty="0" err="1">
                <a:sym typeface="Wingdings" pitchFamily="2" charset="2"/>
              </a:rPr>
              <a:t>en</a:t>
            </a:r>
            <a:r>
              <a:rPr lang="en-US" altLang="en-US" sz="2400" dirty="0">
                <a:sym typeface="Wingdings" pitchFamily="2" charset="2"/>
              </a:rPr>
              <a:t> el </a:t>
            </a:r>
            <a:r>
              <a:rPr lang="en-US" altLang="en-US" sz="2400" dirty="0" err="1">
                <a:sym typeface="Wingdings" pitchFamily="2" charset="2"/>
              </a:rPr>
              <a:t>embrión</a:t>
            </a:r>
            <a:r>
              <a:rPr lang="en-US" altLang="en-US" sz="2400" dirty="0">
                <a:sym typeface="Wingdings" pitchFamily="2" charset="2"/>
              </a:rPr>
              <a:t> se </a:t>
            </a:r>
            <a:r>
              <a:rPr lang="en-US" altLang="en-US" sz="2400" dirty="0" err="1">
                <a:sym typeface="Wingdings" pitchFamily="2" charset="2"/>
              </a:rPr>
              <a:t>reactivan</a:t>
            </a:r>
            <a:endParaRPr lang="en-US" altLang="en-US" sz="2400" dirty="0">
              <a:sym typeface="Wingdings" pitchFamily="2" charset="2"/>
            </a:endParaRPr>
          </a:p>
          <a:p>
            <a:pPr eaLnBrk="1" hangingPunct="1">
              <a:spcBef>
                <a:spcPct val="0"/>
              </a:spcBef>
              <a:buClrTx/>
              <a:buSzTx/>
              <a:buFontTx/>
              <a:buChar char="-"/>
            </a:pPr>
            <a:r>
              <a:rPr lang="en-US" altLang="en-US" sz="2400" dirty="0" err="1">
                <a:sym typeface="Wingdings" pitchFamily="2" charset="2"/>
              </a:rPr>
              <a:t>Esto</a:t>
            </a:r>
            <a:r>
              <a:rPr lang="en-US" altLang="en-US" sz="2400" dirty="0">
                <a:sym typeface="Wingdings" pitchFamily="2" charset="2"/>
              </a:rPr>
              <a:t> </a:t>
            </a:r>
            <a:r>
              <a:rPr lang="en-US" altLang="en-US" sz="2400" dirty="0" err="1">
                <a:sym typeface="Wingdings" pitchFamily="2" charset="2"/>
              </a:rPr>
              <a:t>hace</a:t>
            </a:r>
            <a:r>
              <a:rPr lang="en-US" altLang="en-US" sz="2400" dirty="0">
                <a:sym typeface="Wingdings" pitchFamily="2" charset="2"/>
              </a:rPr>
              <a:t> que las </a:t>
            </a:r>
            <a:r>
              <a:rPr lang="en-US" altLang="en-US" sz="2400" dirty="0" err="1">
                <a:sym typeface="Wingdings" pitchFamily="2" charset="2"/>
              </a:rPr>
              <a:t>células</a:t>
            </a:r>
            <a:r>
              <a:rPr lang="en-US" altLang="en-US" sz="2400" dirty="0">
                <a:sym typeface="Wingdings" pitchFamily="2" charset="2"/>
              </a:rPr>
              <a:t> </a:t>
            </a:r>
            <a:r>
              <a:rPr lang="en-US" altLang="en-US" sz="2400" dirty="0" err="1">
                <a:sym typeface="Wingdings" pitchFamily="2" charset="2"/>
              </a:rPr>
              <a:t>migren</a:t>
            </a:r>
            <a:r>
              <a:rPr lang="en-US" altLang="en-US" sz="2400" dirty="0">
                <a:sym typeface="Wingdings" pitchFamily="2" charset="2"/>
              </a:rPr>
              <a:t> e </a:t>
            </a:r>
            <a:r>
              <a:rPr lang="en-US" altLang="en-US" sz="2400" dirty="0" err="1">
                <a:sym typeface="Wingdings" pitchFamily="2" charset="2"/>
              </a:rPr>
              <a:t>invadan</a:t>
            </a:r>
            <a:endParaRPr lang="en-US" altLang="en-US" sz="2400" dirty="0">
              <a:sym typeface="Wingdings" pitchFamily="2" charset="2"/>
            </a:endParaRPr>
          </a:p>
          <a:p>
            <a:pPr eaLnBrk="1" hangingPunct="1">
              <a:spcBef>
                <a:spcPct val="0"/>
              </a:spcBef>
              <a:buClrTx/>
              <a:buSzTx/>
              <a:buFontTx/>
              <a:buChar char="-"/>
            </a:pPr>
            <a:r>
              <a:rPr lang="en-US" altLang="en-US" sz="2400" dirty="0" err="1">
                <a:sym typeface="Wingdings" pitchFamily="2" charset="2"/>
              </a:rPr>
              <a:t>Cadherinas</a:t>
            </a:r>
            <a:r>
              <a:rPr lang="en-US" altLang="en-US" sz="2400" dirty="0">
                <a:sym typeface="Wingdings" pitchFamily="2" charset="2"/>
              </a:rPr>
              <a:t> son </a:t>
            </a:r>
            <a:r>
              <a:rPr lang="en-US" altLang="en-US" sz="2400" dirty="0" err="1">
                <a:sym typeface="Wingdings" pitchFamily="2" charset="2"/>
              </a:rPr>
              <a:t>subexpresadas</a:t>
            </a:r>
            <a:endParaRPr lang="en-US" altLang="en-US" sz="2400" dirty="0">
              <a:sym typeface="Wingdings" pitchFamily="2" charset="2"/>
            </a:endParaRPr>
          </a:p>
          <a:p>
            <a:pPr eaLnBrk="1" hangingPunct="1">
              <a:spcBef>
                <a:spcPct val="0"/>
              </a:spcBef>
              <a:buClrTx/>
              <a:buSzTx/>
              <a:buFontTx/>
              <a:buChar char="-"/>
            </a:pPr>
            <a:r>
              <a:rPr lang="en-US" altLang="en-US" sz="2400" dirty="0" err="1">
                <a:sym typeface="Wingdings" pitchFamily="2" charset="2"/>
              </a:rPr>
              <a:t>Citoesqueleto</a:t>
            </a:r>
            <a:r>
              <a:rPr lang="en-US" altLang="en-US" sz="2400" dirty="0">
                <a:sym typeface="Wingdings" pitchFamily="2" charset="2"/>
              </a:rPr>
              <a:t> de </a:t>
            </a:r>
            <a:r>
              <a:rPr lang="en-US" altLang="en-US" sz="2400" dirty="0" err="1">
                <a:sym typeface="Wingdings" pitchFamily="2" charset="2"/>
              </a:rPr>
              <a:t>actina</a:t>
            </a:r>
            <a:r>
              <a:rPr lang="en-US" altLang="en-US" sz="2400" dirty="0">
                <a:sym typeface="Wingdings" pitchFamily="2" charset="2"/>
              </a:rPr>
              <a:t> se </a:t>
            </a:r>
            <a:r>
              <a:rPr lang="en-US" altLang="en-US" sz="2400" dirty="0" err="1">
                <a:sym typeface="Wingdings" pitchFamily="2" charset="2"/>
              </a:rPr>
              <a:t>reorganiza</a:t>
            </a:r>
            <a:endParaRPr lang="en-US" altLang="en-US" sz="2400" dirty="0">
              <a:sym typeface="Wingdings" pitchFamily="2" charset="2"/>
            </a:endParaRPr>
          </a:p>
          <a:p>
            <a:pPr eaLnBrk="1" hangingPunct="1">
              <a:spcBef>
                <a:spcPct val="0"/>
              </a:spcBef>
              <a:buClrTx/>
              <a:buSzTx/>
              <a:buFontTx/>
              <a:buChar char="-"/>
            </a:pPr>
            <a:r>
              <a:rPr lang="en-US" altLang="en-US" sz="2400" dirty="0" err="1">
                <a:sym typeface="Wingdings" pitchFamily="2" charset="2"/>
              </a:rPr>
              <a:t>Células</a:t>
            </a:r>
            <a:r>
              <a:rPr lang="en-US" altLang="en-US" sz="2400" dirty="0">
                <a:sym typeface="Wingdings" pitchFamily="2" charset="2"/>
              </a:rPr>
              <a:t> </a:t>
            </a:r>
            <a:r>
              <a:rPr lang="en-US" altLang="en-US" sz="2400" dirty="0" err="1">
                <a:sym typeface="Wingdings" pitchFamily="2" charset="2"/>
              </a:rPr>
              <a:t>secretan</a:t>
            </a:r>
            <a:r>
              <a:rPr lang="en-US" altLang="en-US" sz="2400" dirty="0">
                <a:sym typeface="Wingdings" pitchFamily="2" charset="2"/>
              </a:rPr>
              <a:t> </a:t>
            </a:r>
            <a:r>
              <a:rPr lang="en-US" altLang="en-US" sz="2400" dirty="0" err="1">
                <a:sym typeface="Wingdings" pitchFamily="2" charset="2"/>
              </a:rPr>
              <a:t>matriz</a:t>
            </a:r>
            <a:r>
              <a:rPr lang="en-US" altLang="en-US" sz="2400" dirty="0">
                <a:sym typeface="Wingdings" pitchFamily="2" charset="2"/>
              </a:rPr>
              <a:t> </a:t>
            </a:r>
            <a:r>
              <a:rPr lang="en-US" altLang="en-US" sz="2400" dirty="0" err="1">
                <a:sym typeface="Wingdings" pitchFamily="2" charset="2"/>
              </a:rPr>
              <a:t>extracelular</a:t>
            </a:r>
            <a:r>
              <a:rPr lang="en-US" altLang="en-US" sz="2400" dirty="0">
                <a:sym typeface="Wingdings" pitchFamily="2" charset="2"/>
              </a:rPr>
              <a:t> </a:t>
            </a:r>
            <a:r>
              <a:rPr lang="en-US" altLang="en-US" sz="2400" dirty="0" err="1">
                <a:sym typeface="Wingdings" pitchFamily="2" charset="2"/>
              </a:rPr>
              <a:t>mesenquimal</a:t>
            </a:r>
            <a:endParaRPr lang="en-US" altLang="en-US" sz="2400" dirty="0">
              <a:sym typeface="Wingdings" pitchFamily="2" charset="2"/>
            </a:endParaRPr>
          </a:p>
          <a:p>
            <a:pPr eaLnBrk="1" hangingPunct="1">
              <a:spcBef>
                <a:spcPct val="0"/>
              </a:spcBef>
              <a:buClrTx/>
              <a:buSzTx/>
              <a:buFontTx/>
              <a:buChar char="-"/>
            </a:pPr>
            <a:r>
              <a:rPr lang="en-US" altLang="en-US" sz="2400" dirty="0">
                <a:sym typeface="Wingdings" pitchFamily="2" charset="2"/>
              </a:rPr>
              <a:t>Se </a:t>
            </a:r>
            <a:r>
              <a:rPr lang="en-US" altLang="en-US" sz="2400" dirty="0" err="1">
                <a:sym typeface="Wingdings" pitchFamily="2" charset="2"/>
              </a:rPr>
              <a:t>reactiva</a:t>
            </a:r>
            <a:r>
              <a:rPr lang="en-US" altLang="en-US" sz="2400" dirty="0">
                <a:sym typeface="Wingdings" pitchFamily="2" charset="2"/>
              </a:rPr>
              <a:t> mitosis</a:t>
            </a:r>
          </a:p>
        </p:txBody>
      </p:sp>
      <p:pic>
        <p:nvPicPr>
          <p:cNvPr id="7" name="Picture 6" descr="Screen Shot 2016-03-07 at 7.55.18 AM.png">
            <a:extLst>
              <a:ext uri="{FF2B5EF4-FFF2-40B4-BE49-F238E27FC236}">
                <a16:creationId xmlns:a16="http://schemas.microsoft.com/office/drawing/2014/main" id="{EE8B4678-614A-7846-9525-F233CCBD06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6906" y="4339828"/>
            <a:ext cx="8465344" cy="230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A49DD48-DFBC-EE48-8416-AE2E6FD5C9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8297" y="3987106"/>
            <a:ext cx="3260453" cy="281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648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5163A6B4-94F8-FA46-A892-3E99B65AF5DF}"/>
              </a:ext>
            </a:extLst>
          </p:cNvPr>
          <p:cNvSpPr>
            <a:spLocks noGrp="1" noChangeArrowheads="1"/>
          </p:cNvSpPr>
          <p:nvPr>
            <p:ph type="title"/>
          </p:nvPr>
        </p:nvSpPr>
        <p:spPr>
          <a:xfrm>
            <a:off x="2416969" y="0"/>
            <a:ext cx="7358063" cy="642938"/>
          </a:xfrm>
        </p:spPr>
        <p:txBody>
          <a:bodyPr/>
          <a:lstStyle/>
          <a:p>
            <a:r>
              <a:rPr lang="en-US" altLang="en-US" sz="3375"/>
              <a:t>Resumen</a:t>
            </a:r>
            <a:endParaRPr lang="en-US" altLang="en-US" sz="3375">
              <a:solidFill>
                <a:srgbClr val="FF0000"/>
              </a:solidFill>
            </a:endParaRPr>
          </a:p>
        </p:txBody>
      </p:sp>
      <p:sp>
        <p:nvSpPr>
          <p:cNvPr id="83970" name="TextBox 5">
            <a:extLst>
              <a:ext uri="{FF2B5EF4-FFF2-40B4-BE49-F238E27FC236}">
                <a16:creationId xmlns:a16="http://schemas.microsoft.com/office/drawing/2014/main" id="{5FF28593-F33B-3C4B-8260-42DF10D23355}"/>
              </a:ext>
            </a:extLst>
          </p:cNvPr>
          <p:cNvSpPr txBox="1">
            <a:spLocks noChangeArrowheads="1"/>
          </p:cNvSpPr>
          <p:nvPr/>
        </p:nvSpPr>
        <p:spPr bwMode="auto">
          <a:xfrm>
            <a:off x="852407" y="428625"/>
            <a:ext cx="10383863" cy="554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endParaRPr lang="en-US" altLang="en-US" sz="2250" dirty="0">
              <a:sym typeface="Wingdings" pitchFamily="2" charset="2"/>
            </a:endParaRPr>
          </a:p>
          <a:p>
            <a:pPr eaLnBrk="1" hangingPunct="1">
              <a:spcBef>
                <a:spcPct val="0"/>
              </a:spcBef>
              <a:buClrTx/>
              <a:buSzTx/>
              <a:buFontTx/>
              <a:buChar char="-"/>
            </a:pPr>
            <a:r>
              <a:rPr lang="en-US" altLang="en-US" sz="2250" dirty="0" err="1">
                <a:sym typeface="Wingdings" pitchFamily="2" charset="2"/>
              </a:rPr>
              <a:t>C</a:t>
            </a:r>
            <a:r>
              <a:rPr lang="en-US" altLang="en-US" sz="2812" dirty="0" err="1">
                <a:sym typeface="Wingdings" pitchFamily="2" charset="2"/>
              </a:rPr>
              <a:t>omunicación</a:t>
            </a:r>
            <a:r>
              <a:rPr lang="en-US" altLang="en-US" sz="2812" dirty="0">
                <a:sym typeface="Wingdings" pitchFamily="2" charset="2"/>
              </a:rPr>
              <a:t> </a:t>
            </a:r>
            <a:r>
              <a:rPr lang="en-US" altLang="en-US" sz="2812" dirty="0" err="1">
                <a:sym typeface="Wingdings" pitchFamily="2" charset="2"/>
              </a:rPr>
              <a:t>Celular</a:t>
            </a:r>
            <a:r>
              <a:rPr lang="en-US" altLang="en-US" sz="2812" dirty="0">
                <a:sym typeface="Wingdings" pitchFamily="2" charset="2"/>
              </a:rPr>
              <a:t> </a:t>
            </a:r>
            <a:r>
              <a:rPr lang="en-US" altLang="en-US" sz="2812" dirty="0" err="1">
                <a:sym typeface="Wingdings" pitchFamily="2" charset="2"/>
              </a:rPr>
              <a:t>ocurre</a:t>
            </a:r>
            <a:r>
              <a:rPr lang="en-US" altLang="en-US" sz="2812" dirty="0">
                <a:sym typeface="Wingdings" pitchFamily="2" charset="2"/>
              </a:rPr>
              <a:t> por </a:t>
            </a:r>
          </a:p>
          <a:p>
            <a:pPr eaLnBrk="1" hangingPunct="1">
              <a:spcBef>
                <a:spcPct val="0"/>
              </a:spcBef>
              <a:buClrTx/>
              <a:buSzTx/>
              <a:buFontTx/>
              <a:buChar char="-"/>
            </a:pPr>
            <a:r>
              <a:rPr lang="en-US" altLang="en-US" sz="2812" dirty="0" err="1">
                <a:sym typeface="Wingdings" pitchFamily="2" charset="2"/>
              </a:rPr>
              <a:t>Adhesión</a:t>
            </a:r>
            <a:endParaRPr lang="en-US" altLang="en-US" sz="2812" dirty="0">
              <a:sym typeface="Wingdings" pitchFamily="2" charset="2"/>
            </a:endParaRPr>
          </a:p>
          <a:p>
            <a:pPr eaLnBrk="1" hangingPunct="1">
              <a:spcBef>
                <a:spcPct val="0"/>
              </a:spcBef>
              <a:buClrTx/>
              <a:buSzTx/>
              <a:buFontTx/>
              <a:buChar char="-"/>
            </a:pPr>
            <a:r>
              <a:rPr lang="en-US" altLang="en-US" sz="2812" dirty="0" err="1">
                <a:sym typeface="Wingdings" pitchFamily="2" charset="2"/>
              </a:rPr>
              <a:t>Migración</a:t>
            </a:r>
            <a:endParaRPr lang="en-US" altLang="en-US" sz="2812" dirty="0">
              <a:sym typeface="Wingdings" pitchFamily="2" charset="2"/>
            </a:endParaRPr>
          </a:p>
          <a:p>
            <a:pPr eaLnBrk="1" hangingPunct="1">
              <a:spcBef>
                <a:spcPct val="0"/>
              </a:spcBef>
              <a:buClrTx/>
              <a:buSzTx/>
              <a:buFontTx/>
              <a:buChar char="-"/>
            </a:pPr>
            <a:r>
              <a:rPr lang="en-US" altLang="en-US" sz="2812" dirty="0" err="1">
                <a:sym typeface="Wingdings" pitchFamily="2" charset="2"/>
              </a:rPr>
              <a:t>Señalización</a:t>
            </a:r>
            <a:endParaRPr lang="en-US" altLang="en-US" sz="2812" dirty="0">
              <a:sym typeface="Wingdings" pitchFamily="2" charset="2"/>
            </a:endParaRPr>
          </a:p>
          <a:p>
            <a:pPr eaLnBrk="1" hangingPunct="1">
              <a:spcBef>
                <a:spcPct val="0"/>
              </a:spcBef>
              <a:buClrTx/>
              <a:buSzTx/>
              <a:buFontTx/>
              <a:buChar char="-"/>
            </a:pPr>
            <a:r>
              <a:rPr lang="en-US" altLang="en-US" sz="2812" dirty="0" err="1">
                <a:sym typeface="Wingdings" pitchFamily="2" charset="2"/>
              </a:rPr>
              <a:t>Inducción</a:t>
            </a:r>
            <a:r>
              <a:rPr lang="en-US" altLang="en-US" sz="2812" dirty="0">
                <a:sym typeface="Wingdings" pitchFamily="2" charset="2"/>
              </a:rPr>
              <a:t> : </a:t>
            </a:r>
            <a:r>
              <a:rPr lang="en-US" altLang="en-US" sz="2812" dirty="0" err="1">
                <a:sym typeface="Wingdings" pitchFamily="2" charset="2"/>
              </a:rPr>
              <a:t>paracrinas</a:t>
            </a:r>
            <a:r>
              <a:rPr lang="en-US" altLang="en-US" sz="2812" dirty="0">
                <a:sym typeface="Wingdings" pitchFamily="2" charset="2"/>
              </a:rPr>
              <a:t>, </a:t>
            </a:r>
            <a:r>
              <a:rPr lang="en-US" altLang="en-US" sz="2812" dirty="0" err="1">
                <a:sym typeface="Wingdings" pitchFamily="2" charset="2"/>
              </a:rPr>
              <a:t>yuxtacrinas</a:t>
            </a:r>
            <a:r>
              <a:rPr lang="en-US" altLang="en-US" sz="2812" dirty="0">
                <a:sym typeface="Wingdings" pitchFamily="2" charset="2"/>
              </a:rPr>
              <a:t> y </a:t>
            </a:r>
            <a:r>
              <a:rPr lang="en-US" altLang="en-US" sz="2812" dirty="0" err="1">
                <a:sym typeface="Wingdings" pitchFamily="2" charset="2"/>
              </a:rPr>
              <a:t>autocrinas</a:t>
            </a:r>
            <a:endParaRPr lang="en-US" altLang="en-US" sz="2812" dirty="0">
              <a:sym typeface="Wingdings" pitchFamily="2" charset="2"/>
            </a:endParaRPr>
          </a:p>
          <a:p>
            <a:pPr lvl="1" eaLnBrk="1" hangingPunct="1">
              <a:spcBef>
                <a:spcPct val="0"/>
              </a:spcBef>
              <a:buClrTx/>
              <a:buSzTx/>
              <a:buFontTx/>
              <a:buChar char="-"/>
            </a:pPr>
            <a:r>
              <a:rPr lang="en-US" altLang="en-US" sz="2812" dirty="0">
                <a:sym typeface="Wingdings" pitchFamily="2" charset="2"/>
              </a:rPr>
              <a:t>FGF,  Hedgehog, </a:t>
            </a:r>
            <a:r>
              <a:rPr lang="en-US" altLang="en-US" sz="2812" dirty="0" err="1">
                <a:sym typeface="Wingdings" pitchFamily="2" charset="2"/>
              </a:rPr>
              <a:t>Wnt</a:t>
            </a:r>
            <a:r>
              <a:rPr lang="en-US" altLang="en-US" sz="2812" dirty="0">
                <a:sym typeface="Wingdings" pitchFamily="2" charset="2"/>
              </a:rPr>
              <a:t>, TGFB</a:t>
            </a:r>
          </a:p>
          <a:p>
            <a:pPr eaLnBrk="1" hangingPunct="1">
              <a:spcBef>
                <a:spcPct val="0"/>
              </a:spcBef>
              <a:buClrTx/>
              <a:buSzTx/>
              <a:buFontTx/>
              <a:buChar char="-"/>
            </a:pPr>
            <a:r>
              <a:rPr lang="en-US" altLang="en-US" sz="2812" dirty="0">
                <a:sym typeface="Wingdings" pitchFamily="2" charset="2"/>
              </a:rPr>
              <a:t>Apoptosis - </a:t>
            </a:r>
          </a:p>
          <a:p>
            <a:pPr eaLnBrk="1" hangingPunct="1">
              <a:spcBef>
                <a:spcPct val="0"/>
              </a:spcBef>
              <a:buClrTx/>
              <a:buSzTx/>
              <a:buFontTx/>
              <a:buChar char="-"/>
            </a:pPr>
            <a:r>
              <a:rPr lang="en-US" altLang="en-US" sz="2812" dirty="0">
                <a:sym typeface="Wingdings" pitchFamily="2" charset="2"/>
              </a:rPr>
              <a:t>Cascadas de </a:t>
            </a:r>
            <a:r>
              <a:rPr lang="en-US" altLang="en-US" sz="2812" dirty="0" err="1">
                <a:sym typeface="Wingdings" pitchFamily="2" charset="2"/>
              </a:rPr>
              <a:t>Señales</a:t>
            </a:r>
            <a:endParaRPr lang="en-US" altLang="en-US" sz="2812" dirty="0">
              <a:sym typeface="Wingdings" pitchFamily="2" charset="2"/>
            </a:endParaRPr>
          </a:p>
          <a:p>
            <a:pPr eaLnBrk="1" hangingPunct="1">
              <a:spcBef>
                <a:spcPct val="0"/>
              </a:spcBef>
              <a:buClrTx/>
              <a:buSzTx/>
              <a:buFontTx/>
              <a:buChar char="-"/>
            </a:pPr>
            <a:r>
              <a:rPr lang="en-US" altLang="en-US" sz="2812" dirty="0" err="1">
                <a:sym typeface="Wingdings" pitchFamily="2" charset="2"/>
              </a:rPr>
              <a:t>Yuxtacrinas</a:t>
            </a:r>
            <a:endParaRPr lang="en-US" altLang="en-US" sz="2812" dirty="0">
              <a:sym typeface="Wingdings" pitchFamily="2" charset="2"/>
            </a:endParaRPr>
          </a:p>
          <a:p>
            <a:pPr lvl="1" eaLnBrk="1" hangingPunct="1">
              <a:spcBef>
                <a:spcPct val="0"/>
              </a:spcBef>
              <a:buClrTx/>
              <a:buSzTx/>
              <a:buFontTx/>
              <a:buChar char="-"/>
            </a:pPr>
            <a:r>
              <a:rPr lang="en-US" altLang="en-US" sz="2812" dirty="0">
                <a:sym typeface="Wingdings" pitchFamily="2" charset="2"/>
              </a:rPr>
              <a:t>Notch </a:t>
            </a:r>
          </a:p>
          <a:p>
            <a:pPr lvl="1" eaLnBrk="1" hangingPunct="1">
              <a:spcBef>
                <a:spcPct val="0"/>
              </a:spcBef>
              <a:buClrTx/>
              <a:buSzTx/>
              <a:buFontTx/>
              <a:buChar char="-"/>
            </a:pPr>
            <a:r>
              <a:rPr lang="en-US" altLang="en-US" sz="2812" dirty="0" err="1">
                <a:sym typeface="Wingdings" pitchFamily="2" charset="2"/>
              </a:rPr>
              <a:t>Matriz</a:t>
            </a:r>
            <a:r>
              <a:rPr lang="en-US" altLang="en-US" sz="2812" dirty="0">
                <a:sym typeface="Wingdings" pitchFamily="2" charset="2"/>
              </a:rPr>
              <a:t> </a:t>
            </a:r>
            <a:r>
              <a:rPr lang="en-US" altLang="en-US" sz="2812" dirty="0" err="1">
                <a:sym typeface="Wingdings" pitchFamily="2" charset="2"/>
              </a:rPr>
              <a:t>extracelular</a:t>
            </a:r>
            <a:endParaRPr lang="en-US" altLang="en-US" sz="2812" dirty="0">
              <a:sym typeface="Wingdings" pitchFamily="2" charset="2"/>
            </a:endParaRPr>
          </a:p>
          <a:p>
            <a:pPr eaLnBrk="1" hangingPunct="1">
              <a:spcBef>
                <a:spcPct val="0"/>
              </a:spcBef>
              <a:buClrTx/>
              <a:buSzTx/>
              <a:buFontTx/>
              <a:buChar char="-"/>
            </a:pPr>
            <a:endParaRPr lang="en-US" altLang="en-US" sz="2250" dirty="0">
              <a:sym typeface="Wingdings" pitchFamily="2" charset="2"/>
            </a:endParaRPr>
          </a:p>
        </p:txBody>
      </p:sp>
    </p:spTree>
    <p:extLst>
      <p:ext uri="{BB962C8B-B14F-4D97-AF65-F5344CB8AC3E}">
        <p14:creationId xmlns:p14="http://schemas.microsoft.com/office/powerpoint/2010/main" val="21339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a:extLst>
              <a:ext uri="{FF2B5EF4-FFF2-40B4-BE49-F238E27FC236}">
                <a16:creationId xmlns:a16="http://schemas.microsoft.com/office/drawing/2014/main" id="{52C785D2-CC2A-CB49-97D6-EEBF3889024A}"/>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solidFill>
                  <a:schemeClr val="tx1">
                    <a:lumMod val="95000"/>
                    <a:lumOff val="5000"/>
                  </a:schemeClr>
                </a:solidFill>
              </a:rPr>
              <a:t>Factores</a:t>
            </a:r>
            <a:r>
              <a:rPr lang="en-US" altLang="en-US" sz="2953" dirty="0">
                <a:solidFill>
                  <a:schemeClr val="tx1">
                    <a:lumMod val="95000"/>
                    <a:lumOff val="5000"/>
                  </a:schemeClr>
                </a:solidFill>
              </a:rPr>
              <a:t> </a:t>
            </a:r>
            <a:r>
              <a:rPr lang="en-US" altLang="en-US" sz="2953" dirty="0" err="1">
                <a:solidFill>
                  <a:schemeClr val="tx1">
                    <a:lumMod val="95000"/>
                    <a:lumOff val="5000"/>
                  </a:schemeClr>
                </a:solidFill>
              </a:rPr>
              <a:t>Paracrinos</a:t>
            </a:r>
            <a:endParaRPr lang="en-US" altLang="en-US" sz="2953" dirty="0">
              <a:solidFill>
                <a:schemeClr val="tx1">
                  <a:lumMod val="95000"/>
                  <a:lumOff val="5000"/>
                </a:schemeClr>
              </a:solidFill>
            </a:endParaRPr>
          </a:p>
        </p:txBody>
      </p:sp>
      <p:sp>
        <p:nvSpPr>
          <p:cNvPr id="19458" name="TextBox 5">
            <a:extLst>
              <a:ext uri="{FF2B5EF4-FFF2-40B4-BE49-F238E27FC236}">
                <a16:creationId xmlns:a16="http://schemas.microsoft.com/office/drawing/2014/main" id="{5C08E7A2-2A3F-8347-BCCE-1C25C34D9CE7}"/>
              </a:ext>
            </a:extLst>
          </p:cNvPr>
          <p:cNvSpPr txBox="1">
            <a:spLocks noChangeArrowheads="1"/>
          </p:cNvSpPr>
          <p:nvPr/>
        </p:nvSpPr>
        <p:spPr bwMode="auto">
          <a:xfrm>
            <a:off x="477098" y="971966"/>
            <a:ext cx="750452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9144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err="1">
                <a:solidFill>
                  <a:schemeClr val="tx1">
                    <a:lumMod val="95000"/>
                    <a:lumOff val="5000"/>
                  </a:schemeClr>
                </a:solidFill>
              </a:rPr>
              <a:t>Pequeño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grupo</a:t>
            </a:r>
            <a:r>
              <a:rPr lang="en-US" altLang="en-US" sz="2400" dirty="0">
                <a:solidFill>
                  <a:schemeClr val="tx1">
                    <a:lumMod val="95000"/>
                    <a:lumOff val="5000"/>
                  </a:schemeClr>
                </a:solidFill>
              </a:rPr>
              <a:t> de </a:t>
            </a:r>
            <a:r>
              <a:rPr lang="en-US" altLang="en-US" sz="2400" dirty="0" err="1">
                <a:solidFill>
                  <a:schemeClr val="tx1">
                    <a:lumMod val="95000"/>
                    <a:lumOff val="5000"/>
                  </a:schemeClr>
                </a:solidFill>
              </a:rPr>
              <a:t>factores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solubles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rPr>
              <a:t>Comunes</a:t>
            </a:r>
            <a:r>
              <a:rPr lang="en-US" altLang="en-US" sz="2400" dirty="0">
                <a:solidFill>
                  <a:schemeClr val="tx1">
                    <a:lumMod val="95000"/>
                    <a:lumOff val="5000"/>
                  </a:schemeClr>
                </a:solidFill>
              </a:rPr>
              <a:t> para </a:t>
            </a:r>
            <a:r>
              <a:rPr lang="en-US" altLang="en-US" sz="2400" dirty="0" err="1">
                <a:solidFill>
                  <a:schemeClr val="tx1">
                    <a:lumMod val="95000"/>
                    <a:lumOff val="5000"/>
                  </a:schemeClr>
                </a:solidFill>
              </a:rPr>
              <a:t>varios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órganos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rPr>
              <a:t>Conservados</a:t>
            </a:r>
            <a:r>
              <a:rPr lang="en-US" altLang="en-US" sz="2400" dirty="0">
                <a:solidFill>
                  <a:schemeClr val="tx1">
                    <a:lumMod val="95000"/>
                    <a:lumOff val="5000"/>
                  </a:schemeClr>
                </a:solidFill>
              </a:rPr>
              <a:t> </a:t>
            </a:r>
            <a:r>
              <a:rPr lang="en-US" altLang="en-US" sz="2400" dirty="0">
                <a:solidFill>
                  <a:schemeClr val="tx1">
                    <a:lumMod val="95000"/>
                    <a:lumOff val="5000"/>
                  </a:schemeClr>
                </a:solidFill>
                <a:sym typeface="Wingdings" pitchFamily="2" charset="2"/>
              </a:rPr>
              <a:t></a:t>
            </a:r>
            <a:r>
              <a:rPr lang="en-US" altLang="en-US" sz="2400" dirty="0" err="1">
                <a:solidFill>
                  <a:schemeClr val="tx1">
                    <a:lumMod val="95000"/>
                    <a:lumOff val="5000"/>
                  </a:schemeClr>
                </a:solidFill>
              </a:rPr>
              <a:t>evolución</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i="1" dirty="0">
                <a:solidFill>
                  <a:schemeClr val="tx1">
                    <a:lumMod val="95000"/>
                    <a:lumOff val="5000"/>
                  </a:schemeClr>
                </a:solidFill>
              </a:rPr>
              <a:t>Drosophila</a:t>
            </a:r>
            <a:r>
              <a:rPr lang="en-US" altLang="en-US" sz="2400" dirty="0">
                <a:solidFill>
                  <a:schemeClr val="tx1">
                    <a:lumMod val="95000"/>
                    <a:lumOff val="5000"/>
                  </a:schemeClr>
                </a:solidFill>
              </a:rPr>
              <a:t> a </a:t>
            </a:r>
            <a:r>
              <a:rPr lang="en-US" altLang="en-US" sz="2400" dirty="0" err="1">
                <a:solidFill>
                  <a:schemeClr val="tx1">
                    <a:lumMod val="95000"/>
                    <a:lumOff val="5000"/>
                  </a:schemeClr>
                </a:solidFill>
              </a:rPr>
              <a:t>Mamíferos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4 </a:t>
            </a:r>
            <a:r>
              <a:rPr lang="en-US" altLang="en-US" sz="2400" dirty="0" err="1">
                <a:solidFill>
                  <a:schemeClr val="tx1">
                    <a:lumMod val="95000"/>
                    <a:lumOff val="5000"/>
                  </a:schemeClr>
                </a:solidFill>
              </a:rPr>
              <a:t>familias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principales</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a:solidFill>
                  <a:schemeClr val="tx1">
                    <a:lumMod val="95000"/>
                    <a:lumOff val="5000"/>
                  </a:schemeClr>
                </a:solidFill>
              </a:rPr>
              <a:t>Familia de FGF </a:t>
            </a:r>
          </a:p>
          <a:p>
            <a:pPr lvl="1" eaLnBrk="1" hangingPunct="1">
              <a:spcBef>
                <a:spcPct val="0"/>
              </a:spcBef>
              <a:buClrTx/>
              <a:buSzTx/>
              <a:buFontTx/>
              <a:buChar char="-"/>
            </a:pPr>
            <a:r>
              <a:rPr lang="en-US" altLang="en-US" sz="2400" dirty="0">
                <a:solidFill>
                  <a:schemeClr val="tx1">
                    <a:lumMod val="95000"/>
                    <a:lumOff val="5000"/>
                  </a:schemeClr>
                </a:solidFill>
              </a:rPr>
              <a:t>Familia Hedgehog</a:t>
            </a:r>
          </a:p>
          <a:p>
            <a:pPr lvl="1" eaLnBrk="1" hangingPunct="1">
              <a:spcBef>
                <a:spcPct val="0"/>
              </a:spcBef>
              <a:buClrTx/>
              <a:buSzTx/>
              <a:buFontTx/>
              <a:buChar char="-"/>
            </a:pPr>
            <a:r>
              <a:rPr lang="en-US" altLang="en-US" sz="2400" dirty="0">
                <a:solidFill>
                  <a:schemeClr val="tx1">
                    <a:lumMod val="95000"/>
                    <a:lumOff val="5000"/>
                  </a:schemeClr>
                </a:solidFill>
              </a:rPr>
              <a:t>Familia </a:t>
            </a:r>
            <a:r>
              <a:rPr lang="en-US" altLang="en-US" sz="2400" dirty="0" err="1">
                <a:solidFill>
                  <a:schemeClr val="tx1">
                    <a:lumMod val="95000"/>
                    <a:lumOff val="5000"/>
                  </a:schemeClr>
                </a:solidFill>
              </a:rPr>
              <a:t>Wnt</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a:solidFill>
                  <a:schemeClr val="tx1">
                    <a:lumMod val="95000"/>
                    <a:lumOff val="5000"/>
                  </a:schemeClr>
                </a:solidFill>
              </a:rPr>
              <a:t>Super Familia TGF </a:t>
            </a:r>
            <a:r>
              <a:rPr lang="en-US" altLang="en-US" sz="2400" dirty="0" err="1">
                <a:solidFill>
                  <a:schemeClr val="tx1">
                    <a:lumMod val="95000"/>
                    <a:lumOff val="5000"/>
                  </a:schemeClr>
                </a:solidFill>
              </a:rPr>
              <a:t>ß</a:t>
            </a:r>
            <a:endParaRPr lang="en-US" altLang="en-US" sz="2400" dirty="0">
              <a:solidFill>
                <a:schemeClr val="tx1">
                  <a:lumMod val="95000"/>
                  <a:lumOff val="5000"/>
                </a:schemeClr>
              </a:solidFill>
            </a:endParaRPr>
          </a:p>
          <a:p>
            <a:pPr lvl="2" eaLnBrk="1" hangingPunct="1">
              <a:spcBef>
                <a:spcPct val="0"/>
              </a:spcBef>
              <a:buClrTx/>
              <a:buSzTx/>
              <a:buFontTx/>
              <a:buChar char="-"/>
            </a:pPr>
            <a:r>
              <a:rPr lang="en-US" altLang="en-US" sz="2400" dirty="0" err="1">
                <a:solidFill>
                  <a:schemeClr val="tx1">
                    <a:lumMod val="95000"/>
                    <a:lumOff val="5000"/>
                  </a:schemeClr>
                </a:solidFill>
              </a:rPr>
              <a:t>TGFß</a:t>
            </a:r>
            <a:r>
              <a:rPr lang="en-US" altLang="en-US" sz="2400" dirty="0">
                <a:solidFill>
                  <a:schemeClr val="tx1">
                    <a:lumMod val="95000"/>
                    <a:lumOff val="5000"/>
                  </a:schemeClr>
                </a:solidFill>
              </a:rPr>
              <a:t>, BMPs, Nodal,  </a:t>
            </a:r>
            <a:r>
              <a:rPr lang="en-US" altLang="en-US" sz="2400" dirty="0" err="1">
                <a:solidFill>
                  <a:schemeClr val="tx1">
                    <a:lumMod val="95000"/>
                    <a:lumOff val="5000"/>
                  </a:schemeClr>
                </a:solidFill>
              </a:rPr>
              <a:t>Activina</a:t>
            </a:r>
            <a:r>
              <a:rPr lang="en-US" altLang="en-US" sz="2400" dirty="0">
                <a:solidFill>
                  <a:schemeClr val="tx1">
                    <a:lumMod val="95000"/>
                    <a:lumOff val="5000"/>
                  </a:schemeClr>
                </a:solidFill>
              </a:rPr>
              <a:t> </a:t>
            </a:r>
          </a:p>
          <a:p>
            <a:pPr lvl="1" eaLnBrk="1" hangingPunct="1">
              <a:spcBef>
                <a:spcPct val="0"/>
              </a:spcBef>
              <a:buClrTx/>
              <a:buSzTx/>
              <a:buFontTx/>
              <a:buChar char="-"/>
            </a:pPr>
            <a:r>
              <a:rPr lang="en-US" altLang="en-US" sz="2400" dirty="0" err="1">
                <a:solidFill>
                  <a:schemeClr val="tx1">
                    <a:lumMod val="95000"/>
                    <a:lumOff val="5000"/>
                  </a:schemeClr>
                </a:solidFill>
              </a:rPr>
              <a:t>Función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ligando</a:t>
            </a:r>
            <a:r>
              <a:rPr lang="en-US" altLang="en-US" sz="2400" dirty="0">
                <a:solidFill>
                  <a:schemeClr val="tx1">
                    <a:lumMod val="95000"/>
                    <a:lumOff val="5000"/>
                  </a:schemeClr>
                </a:solidFill>
              </a:rPr>
              <a:t> receptor</a:t>
            </a:r>
          </a:p>
          <a:p>
            <a:pPr lvl="1" eaLnBrk="1" hangingPunct="1">
              <a:spcBef>
                <a:spcPct val="0"/>
              </a:spcBef>
              <a:buClrTx/>
              <a:buSzTx/>
              <a:buFontTx/>
              <a:buChar char="-"/>
            </a:pPr>
            <a:r>
              <a:rPr lang="en-US" altLang="en-US" sz="2400" dirty="0" err="1">
                <a:solidFill>
                  <a:schemeClr val="tx1">
                    <a:lumMod val="95000"/>
                    <a:lumOff val="5000"/>
                  </a:schemeClr>
                </a:solidFill>
              </a:rPr>
              <a:t>Mecanismo</a:t>
            </a:r>
            <a:r>
              <a:rPr lang="en-US" altLang="en-US" sz="2400" dirty="0">
                <a:solidFill>
                  <a:schemeClr val="tx1">
                    <a:lumMod val="95000"/>
                    <a:lumOff val="5000"/>
                  </a:schemeClr>
                </a:solidFill>
              </a:rPr>
              <a:t>: Cascadas  de </a:t>
            </a:r>
            <a:r>
              <a:rPr lang="en-US" altLang="en-US" sz="2400" dirty="0" err="1">
                <a:solidFill>
                  <a:schemeClr val="tx1">
                    <a:lumMod val="95000"/>
                    <a:lumOff val="5000"/>
                  </a:schemeClr>
                </a:solidFill>
              </a:rPr>
              <a:t>transducción</a:t>
            </a:r>
            <a:r>
              <a:rPr lang="en-US" altLang="en-US" sz="2400" dirty="0">
                <a:solidFill>
                  <a:schemeClr val="tx1">
                    <a:lumMod val="95000"/>
                    <a:lumOff val="5000"/>
                  </a:schemeClr>
                </a:solidFill>
              </a:rPr>
              <a:t> de </a:t>
            </a:r>
            <a:r>
              <a:rPr lang="en-US" altLang="en-US" sz="2400" dirty="0" err="1">
                <a:solidFill>
                  <a:schemeClr val="tx1">
                    <a:lumMod val="95000"/>
                    <a:lumOff val="5000"/>
                  </a:schemeClr>
                </a:solidFill>
              </a:rPr>
              <a:t>señales</a:t>
            </a:r>
            <a:endParaRPr lang="en-US" altLang="en-US" sz="2400" dirty="0">
              <a:solidFill>
                <a:schemeClr val="tx1">
                  <a:lumMod val="95000"/>
                  <a:lumOff val="5000"/>
                </a:schemeClr>
              </a:solidFill>
            </a:endParaRPr>
          </a:p>
          <a:p>
            <a:pPr lvl="2" eaLnBrk="1" hangingPunct="1">
              <a:spcBef>
                <a:spcPct val="0"/>
              </a:spcBef>
              <a:buClrTx/>
              <a:buSzTx/>
              <a:buFontTx/>
              <a:buChar char="-"/>
            </a:pPr>
            <a:r>
              <a:rPr lang="en-US" altLang="en-US" sz="2400" dirty="0" err="1">
                <a:solidFill>
                  <a:schemeClr val="tx1">
                    <a:lumMod val="95000"/>
                    <a:lumOff val="5000"/>
                  </a:schemeClr>
                </a:solidFill>
              </a:rPr>
              <a:t>Inducen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Transc</a:t>
            </a:r>
            <a:r>
              <a:rPr lang="en-US" altLang="en-US" sz="2400" dirty="0">
                <a:solidFill>
                  <a:schemeClr val="tx1">
                    <a:lumMod val="95000"/>
                    <a:lumOff val="5000"/>
                  </a:schemeClr>
                </a:solidFill>
              </a:rPr>
              <a:t> Factors </a:t>
            </a:r>
          </a:p>
          <a:p>
            <a:pPr lvl="2" eaLnBrk="1" hangingPunct="1">
              <a:spcBef>
                <a:spcPct val="0"/>
              </a:spcBef>
              <a:buClrTx/>
              <a:buSzTx/>
              <a:buFontTx/>
              <a:buChar char="-"/>
            </a:pPr>
            <a:r>
              <a:rPr lang="en-US" altLang="en-US" sz="2400" dirty="0" err="1">
                <a:solidFill>
                  <a:schemeClr val="tx1">
                    <a:lumMod val="95000"/>
                    <a:lumOff val="5000"/>
                  </a:schemeClr>
                </a:solidFill>
              </a:rPr>
              <a:t>Alteran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citoesqueleto</a:t>
            </a:r>
            <a:endParaRPr lang="en-US" altLang="en-US" sz="2400" dirty="0">
              <a:solidFill>
                <a:schemeClr val="tx1">
                  <a:lumMod val="95000"/>
                  <a:lumOff val="5000"/>
                </a:schemeClr>
              </a:solidFill>
            </a:endParaRPr>
          </a:p>
        </p:txBody>
      </p:sp>
      <p:pic>
        <p:nvPicPr>
          <p:cNvPr id="19459" name="Picture 1">
            <a:extLst>
              <a:ext uri="{FF2B5EF4-FFF2-40B4-BE49-F238E27FC236}">
                <a16:creationId xmlns:a16="http://schemas.microsoft.com/office/drawing/2014/main" id="{91F62752-2B78-B141-9C8D-148B48E096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8819" y="956404"/>
            <a:ext cx="4528467" cy="33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35A1494-8910-8942-AEE9-EB94798FB6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8819" y="956404"/>
            <a:ext cx="4736083" cy="362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a:extLst>
              <a:ext uri="{FF2B5EF4-FFF2-40B4-BE49-F238E27FC236}">
                <a16:creationId xmlns:a16="http://schemas.microsoft.com/office/drawing/2014/main" id="{96154165-38F0-0A48-AAEE-0A4FEC8C389A}"/>
              </a:ext>
            </a:extLst>
          </p:cNvPr>
          <p:cNvSpPr txBox="1">
            <a:spLocks noChangeArrowheads="1"/>
          </p:cNvSpPr>
          <p:nvPr/>
        </p:nvSpPr>
        <p:spPr bwMode="auto">
          <a:xfrm>
            <a:off x="7088292" y="4939323"/>
            <a:ext cx="4517135" cy="16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lvl="1" algn="ctr" eaLnBrk="1" hangingPunct="1">
              <a:buFontTx/>
              <a:buChar char="-"/>
            </a:pPr>
            <a:r>
              <a:rPr lang="en-US" altLang="en-US" sz="2531" b="1" dirty="0" err="1">
                <a:solidFill>
                  <a:schemeClr val="tx1">
                    <a:lumMod val="95000"/>
                    <a:lumOff val="5000"/>
                  </a:schemeClr>
                </a:solidFill>
              </a:rPr>
              <a:t>Principales</a:t>
            </a:r>
            <a:r>
              <a:rPr lang="en-US" altLang="en-US" sz="2531" b="1" dirty="0">
                <a:solidFill>
                  <a:schemeClr val="tx1">
                    <a:lumMod val="95000"/>
                    <a:lumOff val="5000"/>
                  </a:schemeClr>
                </a:solidFill>
              </a:rPr>
              <a:t> </a:t>
            </a:r>
            <a:r>
              <a:rPr lang="en-US" altLang="en-US" sz="2531" b="1" dirty="0" err="1">
                <a:solidFill>
                  <a:schemeClr val="tx1">
                    <a:lumMod val="95000"/>
                    <a:lumOff val="5000"/>
                  </a:schemeClr>
                </a:solidFill>
              </a:rPr>
              <a:t>rutas</a:t>
            </a:r>
            <a:endParaRPr lang="en-US" altLang="en-US" sz="2531" b="1" dirty="0">
              <a:solidFill>
                <a:schemeClr val="tx1">
                  <a:lumMod val="95000"/>
                  <a:lumOff val="5000"/>
                </a:schemeClr>
              </a:solidFill>
              <a:hlinkClick r:id="rId5">
                <a:extLst>
                  <a:ext uri="{A12FA001-AC4F-418D-AE19-62706E023703}">
                    <ahyp:hlinkClr xmlns:ahyp="http://schemas.microsoft.com/office/drawing/2018/hyperlinkcolor" val="tx"/>
                  </a:ext>
                </a:extLst>
              </a:hlinkClick>
            </a:endParaRPr>
          </a:p>
          <a:p>
            <a:pPr lvl="1" algn="ctr" eaLnBrk="1" hangingPunct="1">
              <a:buFontTx/>
              <a:buChar char="-"/>
            </a:pPr>
            <a:r>
              <a:rPr lang="en-US" altLang="en-US" sz="2531" dirty="0">
                <a:solidFill>
                  <a:schemeClr val="tx1">
                    <a:lumMod val="95000"/>
                    <a:lumOff val="5000"/>
                  </a:schemeClr>
                </a:solidFill>
                <a:hlinkClick r:id="rId5">
                  <a:extLst>
                    <a:ext uri="{A12FA001-AC4F-418D-AE19-62706E023703}">
                      <ahyp:hlinkClr xmlns:ahyp="http://schemas.microsoft.com/office/drawing/2018/hyperlinkcolor" val="tx"/>
                    </a:ext>
                  </a:extLst>
                </a:hlinkClick>
              </a:rPr>
              <a:t>Activan TKReceptor</a:t>
            </a:r>
            <a:endParaRPr lang="en-US" altLang="en-US" sz="2531" dirty="0">
              <a:solidFill>
                <a:schemeClr val="tx1">
                  <a:lumMod val="95000"/>
                  <a:lumOff val="5000"/>
                </a:schemeClr>
              </a:solidFill>
            </a:endParaRPr>
          </a:p>
          <a:p>
            <a:pPr lvl="2" algn="ctr" eaLnBrk="1" hangingPunct="1">
              <a:buFontTx/>
              <a:buChar char="-"/>
            </a:pPr>
            <a:r>
              <a:rPr lang="en-US" altLang="en-US" sz="2531" dirty="0" err="1">
                <a:solidFill>
                  <a:schemeClr val="tx1">
                    <a:lumMod val="95000"/>
                    <a:lumOff val="5000"/>
                  </a:schemeClr>
                </a:solidFill>
              </a:rPr>
              <a:t>Ejemplo</a:t>
            </a:r>
            <a:r>
              <a:rPr lang="en-US" altLang="en-US" sz="2531" dirty="0">
                <a:solidFill>
                  <a:schemeClr val="tx1">
                    <a:lumMod val="95000"/>
                    <a:lumOff val="5000"/>
                  </a:schemeClr>
                </a:solidFill>
              </a:rPr>
              <a:t> </a:t>
            </a:r>
            <a:r>
              <a:rPr lang="en-US" altLang="en-US" sz="2531" dirty="0" err="1">
                <a:solidFill>
                  <a:schemeClr val="tx1">
                    <a:lumMod val="95000"/>
                    <a:lumOff val="5000"/>
                  </a:schemeClr>
                </a:solidFill>
              </a:rPr>
              <a:t>tipo</a:t>
            </a:r>
            <a:r>
              <a:rPr lang="en-US" altLang="en-US" sz="2531" dirty="0">
                <a:solidFill>
                  <a:schemeClr val="tx1">
                    <a:lumMod val="95000"/>
                    <a:lumOff val="5000"/>
                  </a:schemeClr>
                </a:solidFill>
              </a:rPr>
              <a:t>, </a:t>
            </a:r>
            <a:r>
              <a:rPr lang="en-US" altLang="en-US" sz="2531" dirty="0" err="1">
                <a:solidFill>
                  <a:schemeClr val="tx1">
                    <a:lumMod val="95000"/>
                    <a:lumOff val="5000"/>
                  </a:schemeClr>
                </a:solidFill>
              </a:rPr>
              <a:t>conservado</a:t>
            </a:r>
            <a:endParaRPr lang="en-US" altLang="en-US" sz="2531" dirty="0">
              <a:solidFill>
                <a:schemeClr val="tx1">
                  <a:lumMod val="95000"/>
                  <a:lumOff val="5000"/>
                </a:schemeClr>
              </a:solidFill>
            </a:endParaRPr>
          </a:p>
          <a:p>
            <a:pPr algn="ctr" eaLnBrk="1" hangingPunct="1"/>
            <a:endParaRPr lang="en-US" altLang="en-US" sz="2531" dirty="0">
              <a:solidFill>
                <a:schemeClr val="tx1">
                  <a:lumMod val="95000"/>
                  <a:lumOff val="5000"/>
                </a:schemeClr>
              </a:solidFill>
            </a:endParaRPr>
          </a:p>
        </p:txBody>
      </p:sp>
    </p:spTree>
    <p:extLst>
      <p:ext uri="{BB962C8B-B14F-4D97-AF65-F5344CB8AC3E}">
        <p14:creationId xmlns:p14="http://schemas.microsoft.com/office/powerpoint/2010/main" val="803042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4">
            <a:extLst>
              <a:ext uri="{FF2B5EF4-FFF2-40B4-BE49-F238E27FC236}">
                <a16:creationId xmlns:a16="http://schemas.microsoft.com/office/drawing/2014/main" id="{C2475B24-6C6B-5345-8D33-E1B193A3EACC}"/>
              </a:ext>
            </a:extLst>
          </p:cNvPr>
          <p:cNvSpPr txBox="1">
            <a:spLocks noChangeArrowheads="1"/>
          </p:cNvSpPr>
          <p:nvPr/>
        </p:nvSpPr>
        <p:spPr bwMode="auto">
          <a:xfrm>
            <a:off x="2667000" y="160735"/>
            <a:ext cx="680442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err="1">
                <a:solidFill>
                  <a:schemeClr val="tx1">
                    <a:lumMod val="95000"/>
                    <a:lumOff val="5000"/>
                  </a:schemeClr>
                </a:solidFill>
              </a:rPr>
              <a:t>Factores</a:t>
            </a:r>
            <a:r>
              <a:rPr lang="en-US" altLang="en-US" sz="2953" dirty="0">
                <a:solidFill>
                  <a:schemeClr val="tx1">
                    <a:lumMod val="95000"/>
                    <a:lumOff val="5000"/>
                  </a:schemeClr>
                </a:solidFill>
              </a:rPr>
              <a:t> </a:t>
            </a:r>
            <a:r>
              <a:rPr lang="en-US" altLang="en-US" sz="2953" dirty="0" err="1">
                <a:solidFill>
                  <a:schemeClr val="tx1">
                    <a:lumMod val="95000"/>
                    <a:lumOff val="5000"/>
                  </a:schemeClr>
                </a:solidFill>
              </a:rPr>
              <a:t>Paracrinos</a:t>
            </a:r>
            <a:r>
              <a:rPr lang="en-US" altLang="en-US" sz="2953" dirty="0">
                <a:solidFill>
                  <a:schemeClr val="tx1">
                    <a:lumMod val="95000"/>
                    <a:lumOff val="5000"/>
                  </a:schemeClr>
                </a:solidFill>
              </a:rPr>
              <a:t>  - Familia FGF</a:t>
            </a:r>
          </a:p>
        </p:txBody>
      </p:sp>
      <p:sp>
        <p:nvSpPr>
          <p:cNvPr id="21506" name="TextBox 5">
            <a:extLst>
              <a:ext uri="{FF2B5EF4-FFF2-40B4-BE49-F238E27FC236}">
                <a16:creationId xmlns:a16="http://schemas.microsoft.com/office/drawing/2014/main" id="{A3CD4FDF-E9A1-5242-9B5D-E7F09BCBF67C}"/>
              </a:ext>
            </a:extLst>
          </p:cNvPr>
          <p:cNvSpPr txBox="1">
            <a:spLocks noChangeArrowheads="1"/>
          </p:cNvSpPr>
          <p:nvPr/>
        </p:nvSpPr>
        <p:spPr bwMode="auto">
          <a:xfrm>
            <a:off x="573437" y="803672"/>
            <a:ext cx="724330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spcBef>
                <a:spcPct val="0"/>
              </a:spcBef>
              <a:buClrTx/>
              <a:buSzTx/>
              <a:buFontTx/>
              <a:buChar char="-"/>
            </a:pPr>
            <a:r>
              <a:rPr lang="en-US" altLang="en-US" sz="2400" dirty="0" err="1">
                <a:solidFill>
                  <a:schemeClr val="tx1">
                    <a:lumMod val="95000"/>
                    <a:lumOff val="5000"/>
                  </a:schemeClr>
                </a:solidFill>
              </a:rPr>
              <a:t>Fibroblats</a:t>
            </a:r>
            <a:r>
              <a:rPr lang="en-US" altLang="en-US" sz="2400" dirty="0">
                <a:solidFill>
                  <a:schemeClr val="tx1">
                    <a:lumMod val="95000"/>
                    <a:lumOff val="5000"/>
                  </a:schemeClr>
                </a:solidFill>
              </a:rPr>
              <a:t> Growth Factors</a:t>
            </a:r>
          </a:p>
          <a:p>
            <a:pPr eaLnBrk="1" hangingPunct="1">
              <a:spcBef>
                <a:spcPct val="0"/>
              </a:spcBef>
              <a:buClrTx/>
              <a:buSzTx/>
              <a:buFontTx/>
              <a:buChar char="-"/>
            </a:pPr>
            <a:r>
              <a:rPr lang="en-US" altLang="en-US" sz="2400" dirty="0">
                <a:solidFill>
                  <a:schemeClr val="tx1">
                    <a:lumMod val="95000"/>
                    <a:lumOff val="5000"/>
                  </a:schemeClr>
                </a:solidFill>
              </a:rPr>
              <a:t>Son </a:t>
            </a:r>
            <a:r>
              <a:rPr lang="en-US" altLang="en-US" sz="2400" dirty="0" err="1">
                <a:solidFill>
                  <a:schemeClr val="tx1">
                    <a:lumMod val="95000"/>
                    <a:lumOff val="5000"/>
                  </a:schemeClr>
                </a:solidFill>
              </a:rPr>
              <a:t>unos</a:t>
            </a:r>
            <a:r>
              <a:rPr lang="en-US" altLang="en-US" sz="2400" dirty="0">
                <a:solidFill>
                  <a:schemeClr val="tx1">
                    <a:lumMod val="95000"/>
                    <a:lumOff val="5000"/>
                  </a:schemeClr>
                </a:solidFill>
              </a:rPr>
              <a:t> 24, </a:t>
            </a:r>
            <a:r>
              <a:rPr lang="en-US" altLang="en-US" sz="2400" dirty="0" err="1">
                <a:solidFill>
                  <a:schemeClr val="tx1">
                    <a:lumMod val="95000"/>
                    <a:lumOff val="5000"/>
                  </a:schemeClr>
                </a:solidFill>
              </a:rPr>
              <a:t>estructuralmente</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relacionados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Por splicing o </a:t>
            </a:r>
            <a:r>
              <a:rPr lang="en-US" altLang="en-US" sz="2400" dirty="0" err="1">
                <a:solidFill>
                  <a:schemeClr val="tx1">
                    <a:lumMod val="95000"/>
                    <a:lumOff val="5000"/>
                  </a:schemeClr>
                </a:solidFill>
              </a:rPr>
              <a:t>variando</a:t>
            </a:r>
            <a:r>
              <a:rPr lang="en-US" altLang="en-US" sz="2400" dirty="0">
                <a:solidFill>
                  <a:schemeClr val="tx1">
                    <a:lumMod val="95000"/>
                    <a:lumOff val="5000"/>
                  </a:schemeClr>
                </a:solidFill>
              </a:rPr>
              <a:t> el AUG, </a:t>
            </a:r>
            <a:r>
              <a:rPr lang="en-US" altLang="en-US" sz="2400" dirty="0" err="1">
                <a:solidFill>
                  <a:schemeClr val="tx1">
                    <a:lumMod val="95000"/>
                    <a:lumOff val="5000"/>
                  </a:schemeClr>
                </a:solidFill>
              </a:rPr>
              <a:t>varían</a:t>
            </a:r>
            <a:r>
              <a:rPr lang="en-US" altLang="en-US" sz="2400" dirty="0">
                <a:solidFill>
                  <a:schemeClr val="tx1">
                    <a:lumMod val="95000"/>
                    <a:lumOff val="5000"/>
                  </a:schemeClr>
                </a:solidFill>
              </a:rPr>
              <a:t> de </a:t>
            </a:r>
            <a:r>
              <a:rPr lang="en-US" altLang="en-US" sz="2400" dirty="0" err="1">
                <a:solidFill>
                  <a:schemeClr val="tx1">
                    <a:lumMod val="95000"/>
                    <a:lumOff val="5000"/>
                  </a:schemeClr>
                </a:solidFill>
              </a:rPr>
              <a:t>tejido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en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tejido</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Fgf1p – acid- </a:t>
            </a:r>
            <a:r>
              <a:rPr lang="en-US" altLang="en-US" sz="2400" dirty="0" err="1">
                <a:solidFill>
                  <a:schemeClr val="tx1">
                    <a:lumMod val="95000"/>
                    <a:lumOff val="5000"/>
                  </a:schemeClr>
                </a:solidFill>
              </a:rPr>
              <a:t>regeneración</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Fgf2p – basic- </a:t>
            </a:r>
            <a:r>
              <a:rPr lang="en-US" altLang="en-US" sz="2400" dirty="0" err="1">
                <a:solidFill>
                  <a:schemeClr val="tx1">
                    <a:lumMod val="95000"/>
                    <a:lumOff val="5000"/>
                  </a:schemeClr>
                </a:solidFill>
              </a:rPr>
              <a:t>angiogénesis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a:solidFill>
                  <a:schemeClr val="tx1">
                    <a:lumMod val="95000"/>
                    <a:lumOff val="5000"/>
                  </a:schemeClr>
                </a:solidFill>
              </a:rPr>
              <a:t>Fgf7 – </a:t>
            </a:r>
            <a:r>
              <a:rPr lang="en-US" altLang="en-US" sz="2400" dirty="0" err="1">
                <a:solidFill>
                  <a:schemeClr val="tx1">
                    <a:lumMod val="95000"/>
                    <a:lumOff val="5000"/>
                  </a:schemeClr>
                </a:solidFill>
              </a:rPr>
              <a:t>keratinocitico</a:t>
            </a:r>
            <a:r>
              <a:rPr lang="en-US" altLang="en-US" sz="2400" dirty="0">
                <a:solidFill>
                  <a:schemeClr val="tx1">
                    <a:lumMod val="95000"/>
                    <a:lumOff val="5000"/>
                  </a:schemeClr>
                </a:solidFill>
              </a:rPr>
              <a:t> – </a:t>
            </a:r>
            <a:r>
              <a:rPr lang="en-US" altLang="en-US" sz="2400" dirty="0" err="1">
                <a:solidFill>
                  <a:schemeClr val="tx1">
                    <a:lumMod val="95000"/>
                    <a:lumOff val="5000"/>
                  </a:schemeClr>
                </a:solidFill>
              </a:rPr>
              <a:t>piel</a:t>
            </a:r>
            <a:endParaRPr lang="en-US" altLang="en-US" sz="2400" dirty="0">
              <a:solidFill>
                <a:schemeClr val="tx1">
                  <a:lumMod val="95000"/>
                  <a:lumOff val="5000"/>
                </a:schemeClr>
              </a:solidFill>
            </a:endParaRPr>
          </a:p>
          <a:p>
            <a:pPr lvl="1" eaLnBrk="1" hangingPunct="1">
              <a:spcBef>
                <a:spcPct val="0"/>
              </a:spcBef>
              <a:buClrTx/>
              <a:buSzTx/>
              <a:buFontTx/>
              <a:buChar char="-"/>
            </a:pPr>
            <a:r>
              <a:rPr lang="en-US" altLang="en-US" sz="2400" dirty="0" err="1">
                <a:solidFill>
                  <a:schemeClr val="tx1">
                    <a:lumMod val="95000"/>
                    <a:lumOff val="5000"/>
                  </a:schemeClr>
                </a:solidFill>
              </a:rPr>
              <a:t>Intercambiables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rPr>
              <a:t>Receptores</a:t>
            </a:r>
            <a:r>
              <a:rPr lang="en-US" altLang="en-US" sz="2400" dirty="0">
                <a:solidFill>
                  <a:schemeClr val="tx1">
                    <a:lumMod val="95000"/>
                    <a:lumOff val="5000"/>
                  </a:schemeClr>
                </a:solidFill>
              </a:rPr>
              <a:t> les dan </a:t>
            </a:r>
            <a:r>
              <a:rPr lang="en-US" altLang="en-US" sz="2400" dirty="0" err="1">
                <a:solidFill>
                  <a:schemeClr val="tx1">
                    <a:lumMod val="95000"/>
                    <a:lumOff val="5000"/>
                  </a:schemeClr>
                </a:solidFill>
              </a:rPr>
              <a:t>funciones</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sym typeface="Wingdings" pitchFamily="2" charset="2"/>
              </a:rPr>
              <a:t>BreathlessBranchless</a:t>
            </a:r>
            <a:endParaRPr lang="en-US" altLang="en-US" sz="2400" dirty="0">
              <a:solidFill>
                <a:schemeClr val="tx1">
                  <a:lumMod val="95000"/>
                  <a:lumOff val="5000"/>
                </a:schemeClr>
              </a:solidFill>
              <a:sym typeface="Wingdings" pitchFamily="2" charset="2"/>
            </a:endParaRPr>
          </a:p>
          <a:p>
            <a:pPr eaLnBrk="1" hangingPunct="1">
              <a:spcBef>
                <a:spcPct val="0"/>
              </a:spcBef>
              <a:buClrTx/>
              <a:buSzTx/>
              <a:buFontTx/>
              <a:buChar char="-"/>
            </a:pPr>
            <a:r>
              <a:rPr lang="en-US" altLang="en-US" sz="2400" dirty="0">
                <a:solidFill>
                  <a:schemeClr val="tx1">
                    <a:lumMod val="95000"/>
                    <a:lumOff val="5000"/>
                  </a:schemeClr>
                </a:solidFill>
                <a:sym typeface="Wingdings" pitchFamily="2" charset="2"/>
              </a:rPr>
              <a:t>         FGF FGFR</a:t>
            </a:r>
            <a:endParaRPr lang="en-US" altLang="en-US" sz="2400" dirty="0">
              <a:solidFill>
                <a:schemeClr val="tx1">
                  <a:lumMod val="95000"/>
                  <a:lumOff val="5000"/>
                </a:schemeClr>
              </a:solidFill>
            </a:endParaRPr>
          </a:p>
          <a:p>
            <a:pPr eaLnBrk="1" hangingPunct="1">
              <a:spcBef>
                <a:spcPct val="0"/>
              </a:spcBef>
              <a:buClrTx/>
              <a:buSzTx/>
              <a:buFontTx/>
              <a:buChar char="-"/>
            </a:pPr>
            <a:r>
              <a:rPr lang="en-US" altLang="en-US" sz="2400" dirty="0" err="1">
                <a:solidFill>
                  <a:schemeClr val="tx1">
                    <a:lumMod val="95000"/>
                    <a:lumOff val="5000"/>
                  </a:schemeClr>
                </a:solidFill>
              </a:rPr>
              <a:t>Embrión</a:t>
            </a:r>
            <a:r>
              <a:rPr lang="en-US" altLang="en-US" sz="2400" dirty="0">
                <a:solidFill>
                  <a:schemeClr val="tx1">
                    <a:lumMod val="95000"/>
                    <a:lumOff val="5000"/>
                  </a:schemeClr>
                </a:solidFill>
              </a:rPr>
              <a:t>: Fgf8 – </a:t>
            </a:r>
            <a:r>
              <a:rPr lang="en-US" altLang="en-US" sz="2400" dirty="0" err="1">
                <a:solidFill>
                  <a:schemeClr val="tx1">
                    <a:lumMod val="95000"/>
                    <a:lumOff val="5000"/>
                  </a:schemeClr>
                </a:solidFill>
              </a:rPr>
              <a:t>activa</a:t>
            </a:r>
            <a:r>
              <a:rPr lang="en-US" altLang="en-US" sz="2400" dirty="0">
                <a:solidFill>
                  <a:schemeClr val="tx1">
                    <a:lumMod val="95000"/>
                    <a:lumOff val="5000"/>
                  </a:schemeClr>
                </a:solidFill>
              </a:rPr>
              <a:t> FGFR</a:t>
            </a:r>
          </a:p>
          <a:p>
            <a:pPr lvl="1" eaLnBrk="1" hangingPunct="1">
              <a:spcBef>
                <a:spcPct val="0"/>
              </a:spcBef>
              <a:buClrTx/>
              <a:buSzTx/>
              <a:buFontTx/>
              <a:buChar char="-"/>
            </a:pPr>
            <a:r>
              <a:rPr lang="en-US" altLang="en-US" sz="2400" dirty="0" err="1">
                <a:solidFill>
                  <a:schemeClr val="tx1">
                    <a:lumMod val="95000"/>
                    <a:lumOff val="5000"/>
                  </a:schemeClr>
                </a:solidFill>
              </a:rPr>
              <a:t>Vesícula</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óptica</a:t>
            </a:r>
            <a:r>
              <a:rPr lang="en-US" altLang="en-US" sz="2400" dirty="0">
                <a:solidFill>
                  <a:schemeClr val="tx1">
                    <a:lumMod val="95000"/>
                    <a:lumOff val="5000"/>
                  </a:schemeClr>
                </a:solidFill>
              </a:rPr>
              <a:t> lo produce... y ?</a:t>
            </a:r>
          </a:p>
          <a:p>
            <a:pPr eaLnBrk="1" hangingPunct="1">
              <a:spcBef>
                <a:spcPct val="0"/>
              </a:spcBef>
              <a:buClrTx/>
              <a:buSzTx/>
              <a:buFontTx/>
              <a:buChar char="-"/>
            </a:pPr>
            <a:r>
              <a:rPr lang="en-US" altLang="en-US" sz="2400" dirty="0" err="1">
                <a:solidFill>
                  <a:schemeClr val="tx1">
                    <a:lumMod val="95000"/>
                    <a:lumOff val="5000"/>
                  </a:schemeClr>
                </a:solidFill>
              </a:rPr>
              <a:t>Extremidades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somitas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cerebro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etc</a:t>
            </a:r>
            <a:r>
              <a:rPr lang="en-US" altLang="en-US" sz="2400" dirty="0">
                <a:solidFill>
                  <a:schemeClr val="tx1">
                    <a:lumMod val="95000"/>
                    <a:lumOff val="5000"/>
                  </a:schemeClr>
                </a:solidFill>
              </a:rPr>
              <a:t> </a:t>
            </a:r>
          </a:p>
          <a:p>
            <a:pPr eaLnBrk="1" hangingPunct="1">
              <a:spcBef>
                <a:spcPct val="0"/>
              </a:spcBef>
              <a:buClrTx/>
              <a:buSzTx/>
              <a:buFontTx/>
              <a:buChar char="-"/>
            </a:pPr>
            <a:r>
              <a:rPr lang="en-US" altLang="en-US" sz="2400" dirty="0" err="1">
                <a:solidFill>
                  <a:schemeClr val="tx1">
                    <a:lumMod val="95000"/>
                    <a:lumOff val="5000"/>
                  </a:schemeClr>
                </a:solidFill>
              </a:rPr>
              <a:t>Lentes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ectópicos</a:t>
            </a:r>
            <a:r>
              <a:rPr lang="en-US" altLang="en-US" sz="2400" dirty="0">
                <a:solidFill>
                  <a:schemeClr val="tx1">
                    <a:lumMod val="95000"/>
                    <a:lumOff val="5000"/>
                  </a:schemeClr>
                </a:solidFill>
              </a:rPr>
              <a:t> </a:t>
            </a:r>
            <a:r>
              <a:rPr lang="mr-IN" altLang="en-US" sz="2400" dirty="0">
                <a:solidFill>
                  <a:schemeClr val="tx1">
                    <a:lumMod val="95000"/>
                    <a:lumOff val="5000"/>
                  </a:schemeClr>
                </a:solidFill>
              </a:rPr>
              <a:t>–</a:t>
            </a:r>
            <a:r>
              <a:rPr lang="en-US" altLang="en-US" sz="2400" dirty="0">
                <a:solidFill>
                  <a:schemeClr val="tx1">
                    <a:lumMod val="95000"/>
                    <a:lumOff val="5000"/>
                  </a:schemeClr>
                </a:solidFill>
              </a:rPr>
              <a:t> FGF8 in beads</a:t>
            </a:r>
          </a:p>
        </p:txBody>
      </p:sp>
      <p:pic>
        <p:nvPicPr>
          <p:cNvPr id="21507" name="Picture 2">
            <a:extLst>
              <a:ext uri="{FF2B5EF4-FFF2-40B4-BE49-F238E27FC236}">
                <a16:creationId xmlns:a16="http://schemas.microsoft.com/office/drawing/2014/main" id="{1EF883E2-3F39-1E4C-A2E8-D879FB35AF59}"/>
              </a:ext>
            </a:extLst>
          </p:cNvPr>
          <p:cNvPicPr>
            <a:picLocks noChangeAspect="1"/>
          </p:cNvPicPr>
          <p:nvPr/>
        </p:nvPicPr>
        <p:blipFill>
          <a:blip r:embed="rId3">
            <a:extLst>
              <a:ext uri="{28A0092B-C50C-407E-A947-70E740481C1C}">
                <a14:useLocalDpi xmlns:a14="http://schemas.microsoft.com/office/drawing/2010/main" val="0"/>
              </a:ext>
            </a:extLst>
          </a:blip>
          <a:srcRect l="5611" t="58614"/>
          <a:stretch>
            <a:fillRect/>
          </a:stretch>
        </p:blipFill>
        <p:spPr bwMode="auto">
          <a:xfrm>
            <a:off x="7746247" y="785208"/>
            <a:ext cx="4042916"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urved Connector 2">
            <a:extLst>
              <a:ext uri="{FF2B5EF4-FFF2-40B4-BE49-F238E27FC236}">
                <a16:creationId xmlns:a16="http://schemas.microsoft.com/office/drawing/2014/main" id="{2B2A5C61-59F9-D041-A8F2-2B88FDA659DB}"/>
              </a:ext>
            </a:extLst>
          </p:cNvPr>
          <p:cNvCxnSpPr/>
          <p:nvPr/>
        </p:nvCxnSpPr>
        <p:spPr bwMode="auto">
          <a:xfrm rot="16200000" flipH="1">
            <a:off x="8724688" y="4045148"/>
            <a:ext cx="1125141" cy="214313"/>
          </a:xfrm>
          <a:prstGeom prst="curvedConnector3">
            <a:avLst/>
          </a:prstGeom>
          <a:ln w="28575" cmpd="sng">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 name="Curved Connector 9">
            <a:extLst>
              <a:ext uri="{FF2B5EF4-FFF2-40B4-BE49-F238E27FC236}">
                <a16:creationId xmlns:a16="http://schemas.microsoft.com/office/drawing/2014/main" id="{029D0F9A-BF09-7045-9180-D68515DA3664}"/>
              </a:ext>
            </a:extLst>
          </p:cNvPr>
          <p:cNvCxnSpPr/>
          <p:nvPr/>
        </p:nvCxnSpPr>
        <p:spPr bwMode="auto">
          <a:xfrm rot="16200000" flipH="1">
            <a:off x="10838150" y="3018750"/>
            <a:ext cx="857250" cy="589359"/>
          </a:xfrm>
          <a:prstGeom prst="curvedConnector3">
            <a:avLst/>
          </a:prstGeom>
          <a:ln w="28575" cmpd="sng">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1" name="Curved Connector 10">
            <a:extLst>
              <a:ext uri="{FF2B5EF4-FFF2-40B4-BE49-F238E27FC236}">
                <a16:creationId xmlns:a16="http://schemas.microsoft.com/office/drawing/2014/main" id="{B3EE294F-4B0E-8845-BFCA-B7B5FA8E51E2}"/>
              </a:ext>
            </a:extLst>
          </p:cNvPr>
          <p:cNvCxnSpPr/>
          <p:nvPr/>
        </p:nvCxnSpPr>
        <p:spPr bwMode="auto">
          <a:xfrm rot="5400000">
            <a:off x="7441691" y="3429000"/>
            <a:ext cx="1178719" cy="428625"/>
          </a:xfrm>
          <a:prstGeom prst="curvedConnector3">
            <a:avLst>
              <a:gd name="adj1" fmla="val 26333"/>
            </a:avLst>
          </a:prstGeom>
          <a:ln w="28575" cmpd="sng">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 name="Curved Connector 14">
            <a:extLst>
              <a:ext uri="{FF2B5EF4-FFF2-40B4-BE49-F238E27FC236}">
                <a16:creationId xmlns:a16="http://schemas.microsoft.com/office/drawing/2014/main" id="{FF431DA4-8D72-0C43-A65B-DE3FDC21F078}"/>
              </a:ext>
            </a:extLst>
          </p:cNvPr>
          <p:cNvCxnSpPr/>
          <p:nvPr/>
        </p:nvCxnSpPr>
        <p:spPr bwMode="auto">
          <a:xfrm rot="5400000">
            <a:off x="9036198" y="857250"/>
            <a:ext cx="1178719" cy="428625"/>
          </a:xfrm>
          <a:prstGeom prst="curvedConnector3">
            <a:avLst>
              <a:gd name="adj1" fmla="val 58417"/>
            </a:avLst>
          </a:prstGeom>
          <a:ln w="28575" cmpd="sng">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 name="Curved Connector 16">
            <a:extLst>
              <a:ext uri="{FF2B5EF4-FFF2-40B4-BE49-F238E27FC236}">
                <a16:creationId xmlns:a16="http://schemas.microsoft.com/office/drawing/2014/main" id="{B6E1FE95-0395-0A4C-8812-8C9485853EF6}"/>
              </a:ext>
            </a:extLst>
          </p:cNvPr>
          <p:cNvCxnSpPr/>
          <p:nvPr/>
        </p:nvCxnSpPr>
        <p:spPr bwMode="auto">
          <a:xfrm rot="5400000">
            <a:off x="10227751" y="535781"/>
            <a:ext cx="1178719" cy="428625"/>
          </a:xfrm>
          <a:prstGeom prst="curvedConnector3">
            <a:avLst>
              <a:gd name="adj1" fmla="val 58417"/>
            </a:avLst>
          </a:prstGeom>
          <a:ln w="28575" cmpd="sng">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8" name="Curved Connector 17">
            <a:extLst>
              <a:ext uri="{FF2B5EF4-FFF2-40B4-BE49-F238E27FC236}">
                <a16:creationId xmlns:a16="http://schemas.microsoft.com/office/drawing/2014/main" id="{93E2B849-FD6F-5E42-B424-A25DE0611206}"/>
              </a:ext>
            </a:extLst>
          </p:cNvPr>
          <p:cNvCxnSpPr/>
          <p:nvPr/>
        </p:nvCxnSpPr>
        <p:spPr bwMode="auto">
          <a:xfrm rot="10800000" flipV="1">
            <a:off x="10074103" y="1615758"/>
            <a:ext cx="1446609" cy="535781"/>
          </a:xfrm>
          <a:prstGeom prst="curvedConnector3">
            <a:avLst>
              <a:gd name="adj1" fmla="val 50000"/>
            </a:avLst>
          </a:prstGeom>
          <a:ln w="28575" cmpd="sng">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pic>
        <p:nvPicPr>
          <p:cNvPr id="21514" name="Picture 1" descr="Screen Shot 2016-02-23 at 8.32.32 PM.png">
            <a:extLst>
              <a:ext uri="{FF2B5EF4-FFF2-40B4-BE49-F238E27FC236}">
                <a16:creationId xmlns:a16="http://schemas.microsoft.com/office/drawing/2014/main" id="{E7B40904-3AF5-EC49-AFD1-254DDA22E4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8552" y="4355645"/>
            <a:ext cx="4048497" cy="233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842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6C414F5-2F9A-514E-B9E5-2562B00F6EA6}"/>
              </a:ext>
            </a:extLst>
          </p:cNvPr>
          <p:cNvSpPr>
            <a:spLocks noGrp="1" noChangeArrowheads="1"/>
          </p:cNvSpPr>
          <p:nvPr>
            <p:ph type="title"/>
          </p:nvPr>
        </p:nvSpPr>
        <p:spPr>
          <a:xfrm>
            <a:off x="1756172" y="12278"/>
            <a:ext cx="8679656" cy="839391"/>
          </a:xfrm>
        </p:spPr>
        <p:txBody>
          <a:bodyPr/>
          <a:lstStyle/>
          <a:p>
            <a:r>
              <a:rPr lang="en-US" altLang="en-US" sz="2812" dirty="0">
                <a:solidFill>
                  <a:schemeClr val="tx1">
                    <a:lumMod val="95000"/>
                    <a:lumOff val="5000"/>
                  </a:schemeClr>
                </a:solidFill>
              </a:rPr>
              <a:t>La </a:t>
            </a:r>
            <a:r>
              <a:rPr lang="en-US" altLang="en-US" sz="2812" dirty="0" err="1">
                <a:solidFill>
                  <a:schemeClr val="tx1">
                    <a:lumMod val="95000"/>
                    <a:lumOff val="5000"/>
                  </a:schemeClr>
                </a:solidFill>
              </a:rPr>
              <a:t>Ruta</a:t>
            </a:r>
            <a:r>
              <a:rPr lang="en-US" altLang="en-US" sz="2812" dirty="0">
                <a:solidFill>
                  <a:schemeClr val="tx1">
                    <a:lumMod val="95000"/>
                    <a:lumOff val="5000"/>
                  </a:schemeClr>
                </a:solidFill>
              </a:rPr>
              <a:t> RTK</a:t>
            </a:r>
            <a:br>
              <a:rPr lang="en-US" altLang="en-US" sz="2812" dirty="0">
                <a:solidFill>
                  <a:schemeClr val="tx1">
                    <a:lumMod val="95000"/>
                    <a:lumOff val="5000"/>
                  </a:schemeClr>
                </a:solidFill>
              </a:rPr>
            </a:br>
            <a:r>
              <a:rPr lang="en-US" altLang="en-US" sz="2250" dirty="0" err="1">
                <a:solidFill>
                  <a:schemeClr val="tx1">
                    <a:lumMod val="95000"/>
                    <a:lumOff val="5000"/>
                  </a:schemeClr>
                </a:solidFill>
              </a:rPr>
              <a:t>Cuando</a:t>
            </a:r>
            <a:r>
              <a:rPr lang="en-US" altLang="en-US" sz="2250" dirty="0">
                <a:solidFill>
                  <a:schemeClr val="tx1">
                    <a:lumMod val="95000"/>
                    <a:lumOff val="5000"/>
                  </a:schemeClr>
                </a:solidFill>
              </a:rPr>
              <a:t> FGF se </a:t>
            </a:r>
            <a:r>
              <a:rPr lang="en-US" altLang="en-US" sz="2250" dirty="0" err="1">
                <a:solidFill>
                  <a:schemeClr val="tx1">
                    <a:lumMod val="95000"/>
                    <a:lumOff val="5000"/>
                  </a:schemeClr>
                </a:solidFill>
              </a:rPr>
              <a:t>pega</a:t>
            </a:r>
            <a:r>
              <a:rPr lang="en-US" altLang="en-US" sz="2250" dirty="0">
                <a:solidFill>
                  <a:schemeClr val="tx1">
                    <a:lumMod val="95000"/>
                    <a:lumOff val="5000"/>
                  </a:schemeClr>
                </a:solidFill>
              </a:rPr>
              <a:t> a FGFR </a:t>
            </a:r>
            <a:r>
              <a:rPr lang="en-US" altLang="en-US" sz="2250" dirty="0" err="1">
                <a:solidFill>
                  <a:schemeClr val="tx1">
                    <a:lumMod val="95000"/>
                    <a:lumOff val="5000"/>
                  </a:schemeClr>
                </a:solidFill>
              </a:rPr>
              <a:t>esta</a:t>
            </a:r>
            <a:r>
              <a:rPr lang="en-US" altLang="en-US" sz="2250" dirty="0">
                <a:solidFill>
                  <a:schemeClr val="tx1">
                    <a:lumMod val="95000"/>
                    <a:lumOff val="5000"/>
                  </a:schemeClr>
                </a:solidFill>
              </a:rPr>
              <a:t> </a:t>
            </a:r>
            <a:r>
              <a:rPr lang="en-US" altLang="en-US" sz="2250" dirty="0" err="1">
                <a:solidFill>
                  <a:schemeClr val="tx1">
                    <a:lumMod val="95000"/>
                    <a:lumOff val="5000"/>
                  </a:schemeClr>
                </a:solidFill>
              </a:rPr>
              <a:t>activando</a:t>
            </a:r>
            <a:r>
              <a:rPr lang="en-US" altLang="en-US" sz="2250" dirty="0">
                <a:solidFill>
                  <a:schemeClr val="tx1">
                    <a:lumMod val="95000"/>
                    <a:lumOff val="5000"/>
                  </a:schemeClr>
                </a:solidFill>
              </a:rPr>
              <a:t> la </a:t>
            </a:r>
            <a:r>
              <a:rPr lang="en-US" altLang="en-US" sz="2250" dirty="0" err="1">
                <a:solidFill>
                  <a:schemeClr val="tx1">
                    <a:lumMod val="95000"/>
                    <a:lumOff val="5000"/>
                  </a:schemeClr>
                </a:solidFill>
              </a:rPr>
              <a:t>ruta</a:t>
            </a:r>
            <a:r>
              <a:rPr lang="en-US" altLang="en-US" sz="2250" dirty="0">
                <a:solidFill>
                  <a:schemeClr val="tx1">
                    <a:lumMod val="95000"/>
                    <a:lumOff val="5000"/>
                  </a:schemeClr>
                </a:solidFill>
              </a:rPr>
              <a:t> RTK</a:t>
            </a:r>
          </a:p>
        </p:txBody>
      </p:sp>
      <p:sp>
        <p:nvSpPr>
          <p:cNvPr id="23554" name="TextBox 3">
            <a:extLst>
              <a:ext uri="{FF2B5EF4-FFF2-40B4-BE49-F238E27FC236}">
                <a16:creationId xmlns:a16="http://schemas.microsoft.com/office/drawing/2014/main" id="{1A021119-2C3B-B44C-8B72-136C073DA1A1}"/>
              </a:ext>
            </a:extLst>
          </p:cNvPr>
          <p:cNvSpPr txBox="1">
            <a:spLocks noChangeArrowheads="1"/>
          </p:cNvSpPr>
          <p:nvPr/>
        </p:nvSpPr>
        <p:spPr bwMode="auto">
          <a:xfrm>
            <a:off x="526942" y="1071562"/>
            <a:ext cx="6494536" cy="5262979"/>
          </a:xfrm>
          <a:prstGeom prst="rect">
            <a:avLst/>
          </a:prstGeom>
          <a:noFill/>
          <a:ln>
            <a:noFill/>
          </a:ln>
        </p:spPr>
        <p:txBody>
          <a:bodyPr wrap="square">
            <a:spAutoFit/>
          </a:bodyPr>
          <a:lstStyle>
            <a:lvl1pPr>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Clr>
                <a:srgbClr val="FEFEFE"/>
              </a:buClr>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ClrTx/>
              <a:buSzTx/>
              <a:buFontTx/>
              <a:buNone/>
              <a:defRPr/>
            </a:pPr>
            <a:r>
              <a:rPr lang="en-US" altLang="en-US" sz="2400" dirty="0">
                <a:solidFill>
                  <a:schemeClr val="tx1">
                    <a:lumMod val="95000"/>
                    <a:lumOff val="5000"/>
                  </a:schemeClr>
                </a:solidFill>
              </a:rPr>
              <a:t>RTK – </a:t>
            </a:r>
            <a:r>
              <a:rPr lang="en-US" altLang="en-US" sz="2400" dirty="0" err="1">
                <a:solidFill>
                  <a:schemeClr val="tx1">
                    <a:lumMod val="95000"/>
                    <a:lumOff val="5000"/>
                  </a:schemeClr>
                </a:solidFill>
              </a:rPr>
              <a:t>ruta</a:t>
            </a:r>
            <a:r>
              <a:rPr lang="en-US" altLang="en-US" sz="2400" dirty="0">
                <a:solidFill>
                  <a:schemeClr val="tx1">
                    <a:lumMod val="95000"/>
                    <a:lumOff val="5000"/>
                  </a:schemeClr>
                </a:solidFill>
              </a:rPr>
              <a:t> de </a:t>
            </a:r>
            <a:r>
              <a:rPr lang="en-US" altLang="en-US" sz="2400" dirty="0" err="1">
                <a:solidFill>
                  <a:schemeClr val="tx1">
                    <a:lumMod val="95000"/>
                    <a:lumOff val="5000"/>
                  </a:schemeClr>
                </a:solidFill>
              </a:rPr>
              <a:t>transducción</a:t>
            </a:r>
            <a:r>
              <a:rPr lang="en-US" altLang="en-US" sz="2400" dirty="0">
                <a:solidFill>
                  <a:schemeClr val="tx1">
                    <a:lumMod val="95000"/>
                    <a:lumOff val="5000"/>
                  </a:schemeClr>
                </a:solidFill>
              </a:rPr>
              <a:t> de </a:t>
            </a:r>
            <a:r>
              <a:rPr lang="en-US" altLang="en-US" sz="2400" dirty="0" err="1">
                <a:solidFill>
                  <a:schemeClr val="tx1">
                    <a:lumMod val="95000"/>
                    <a:lumOff val="5000"/>
                  </a:schemeClr>
                </a:solidFill>
              </a:rPr>
              <a:t>señales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que</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une</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varias</a:t>
            </a:r>
            <a:r>
              <a:rPr lang="en-US" altLang="en-US" sz="2400" dirty="0">
                <a:solidFill>
                  <a:schemeClr val="tx1">
                    <a:lumMod val="95000"/>
                    <a:lumOff val="5000"/>
                  </a:schemeClr>
                </a:solidFill>
              </a:rPr>
              <a:t> areas de </a:t>
            </a:r>
            <a:r>
              <a:rPr lang="en-US" altLang="en-US" sz="2400" dirty="0" err="1">
                <a:solidFill>
                  <a:schemeClr val="tx1">
                    <a:lumMod val="95000"/>
                    <a:lumOff val="5000"/>
                  </a:schemeClr>
                </a:solidFill>
              </a:rPr>
              <a:t>desarrollo</a:t>
            </a:r>
            <a:r>
              <a:rPr lang="en-US" altLang="en-US" sz="2400" dirty="0">
                <a:solidFill>
                  <a:schemeClr val="tx1">
                    <a:lumMod val="95000"/>
                    <a:lumOff val="5000"/>
                  </a:schemeClr>
                </a:solidFill>
              </a:rPr>
              <a:t> </a:t>
            </a:r>
          </a:p>
          <a:p>
            <a:pPr algn="ctr" eaLnBrk="1" hangingPunct="1">
              <a:spcBef>
                <a:spcPct val="0"/>
              </a:spcBef>
              <a:buClrTx/>
              <a:buSzTx/>
              <a:buFontTx/>
              <a:buNone/>
              <a:defRPr/>
            </a:pPr>
            <a:r>
              <a:rPr lang="en-US" altLang="en-US" sz="2400" dirty="0" err="1">
                <a:solidFill>
                  <a:schemeClr val="tx1">
                    <a:lumMod val="95000"/>
                    <a:lumOff val="5000"/>
                  </a:schemeClr>
                </a:solidFill>
              </a:rPr>
              <a:t>Ojo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Dros</a:t>
            </a:r>
            <a:r>
              <a:rPr lang="en-US" altLang="en-US" sz="2400" dirty="0">
                <a:solidFill>
                  <a:schemeClr val="tx1">
                    <a:lumMod val="95000"/>
                    <a:lumOff val="5000"/>
                  </a:schemeClr>
                </a:solidFill>
              </a:rPr>
              <a:t>, vulva C. </a:t>
            </a:r>
            <a:r>
              <a:rPr lang="en-US" altLang="en-US" sz="2400" dirty="0" err="1">
                <a:solidFill>
                  <a:schemeClr val="tx1">
                    <a:lumMod val="95000"/>
                    <a:lumOff val="5000"/>
                  </a:schemeClr>
                </a:solidFill>
              </a:rPr>
              <a:t>elegans</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cáncer</a:t>
            </a:r>
            <a:endParaRPr lang="en-US" altLang="en-US" sz="2400" dirty="0">
              <a:solidFill>
                <a:schemeClr val="tx1">
                  <a:lumMod val="95000"/>
                  <a:lumOff val="5000"/>
                </a:schemeClr>
              </a:solidFill>
            </a:endParaRPr>
          </a:p>
          <a:p>
            <a:pPr marL="321457" indent="-321457" algn="ctr">
              <a:spcBef>
                <a:spcPct val="0"/>
              </a:spcBef>
              <a:buClrTx/>
              <a:buSzTx/>
              <a:buFontTx/>
              <a:buChar char="-"/>
              <a:defRPr/>
            </a:pPr>
            <a:r>
              <a:rPr lang="en-US" altLang="en-US" sz="2400" dirty="0" err="1">
                <a:solidFill>
                  <a:schemeClr val="tx1">
                    <a:lumMod val="95000"/>
                    <a:lumOff val="5000"/>
                  </a:schemeClr>
                </a:solidFill>
              </a:rPr>
              <a:t>Conservada</a:t>
            </a:r>
            <a:endParaRPr lang="en-US" altLang="en-US" sz="2400" dirty="0">
              <a:solidFill>
                <a:schemeClr val="tx1">
                  <a:lumMod val="95000"/>
                  <a:lumOff val="5000"/>
                </a:schemeClr>
              </a:solidFill>
            </a:endParaRPr>
          </a:p>
          <a:p>
            <a:pPr marL="321457" indent="-321457" algn="ctr">
              <a:spcBef>
                <a:spcPct val="0"/>
              </a:spcBef>
              <a:buClrTx/>
              <a:buSzTx/>
              <a:buFontTx/>
              <a:buChar char="-"/>
              <a:defRPr/>
            </a:pPr>
            <a:endParaRPr lang="en-US" altLang="en-US" sz="2400" dirty="0">
              <a:solidFill>
                <a:schemeClr val="tx1">
                  <a:lumMod val="95000"/>
                  <a:lumOff val="5000"/>
                </a:schemeClr>
              </a:solidFill>
            </a:endParaRPr>
          </a:p>
          <a:p>
            <a:pPr algn="ctr" eaLnBrk="1" hangingPunct="1">
              <a:spcBef>
                <a:spcPct val="0"/>
              </a:spcBef>
              <a:buClrTx/>
              <a:buSzTx/>
              <a:buFontTx/>
              <a:buNone/>
              <a:defRPr/>
            </a:pPr>
            <a:r>
              <a:rPr lang="en-US" altLang="en-US" sz="2400" dirty="0" err="1">
                <a:solidFill>
                  <a:schemeClr val="tx1">
                    <a:lumMod val="95000"/>
                    <a:lumOff val="5000"/>
                  </a:schemeClr>
                </a:solidFill>
              </a:rPr>
              <a:t>Ligando</a:t>
            </a:r>
            <a:r>
              <a:rPr lang="en-US" altLang="en-US" sz="2400" dirty="0">
                <a:solidFill>
                  <a:schemeClr val="tx1">
                    <a:lumMod val="95000"/>
                    <a:lumOff val="5000"/>
                  </a:schemeClr>
                </a:solidFill>
                <a:sym typeface="Wingdings" charset="2"/>
              </a:rPr>
              <a:t> </a:t>
            </a:r>
            <a:r>
              <a:rPr lang="en-US" altLang="en-US" sz="2400" dirty="0">
                <a:solidFill>
                  <a:schemeClr val="tx1">
                    <a:lumMod val="95000"/>
                    <a:lumOff val="5000"/>
                  </a:schemeClr>
                </a:solidFill>
              </a:rPr>
              <a:t>RTK(</a:t>
            </a:r>
            <a:r>
              <a:rPr lang="en-US" altLang="en-US" sz="2400" dirty="0" err="1">
                <a:solidFill>
                  <a:schemeClr val="tx1">
                    <a:lumMod val="95000"/>
                    <a:lumOff val="5000"/>
                  </a:schemeClr>
                </a:solidFill>
              </a:rPr>
              <a:t>Dimerización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autofosforilación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mutua</a:t>
            </a:r>
            <a:r>
              <a:rPr lang="en-US" altLang="en-US" sz="2400" dirty="0">
                <a:solidFill>
                  <a:schemeClr val="tx1">
                    <a:lumMod val="95000"/>
                    <a:lumOff val="5000"/>
                  </a:schemeClr>
                </a:solidFill>
              </a:rPr>
              <a:t>)</a:t>
            </a:r>
            <a:r>
              <a:rPr lang="en-US" altLang="en-US" sz="2400" dirty="0">
                <a:solidFill>
                  <a:schemeClr val="tx1">
                    <a:lumMod val="95000"/>
                    <a:lumOff val="5000"/>
                  </a:schemeClr>
                </a:solidFill>
                <a:sym typeface="Wingdings" charset="2"/>
              </a:rPr>
              <a:t></a:t>
            </a:r>
          </a:p>
          <a:p>
            <a:pPr algn="ctr" eaLnBrk="1" hangingPunct="1">
              <a:spcBef>
                <a:spcPct val="0"/>
              </a:spcBef>
              <a:buClrTx/>
              <a:buSzTx/>
              <a:buFontTx/>
              <a:buNone/>
              <a:defRPr/>
            </a:pPr>
            <a:r>
              <a:rPr lang="en-US" altLang="en-US" sz="2400" dirty="0" err="1">
                <a:solidFill>
                  <a:schemeClr val="tx1">
                    <a:lumMod val="95000"/>
                    <a:lumOff val="5000"/>
                  </a:schemeClr>
                </a:solidFill>
                <a:sym typeface="Wingdings" charset="2"/>
              </a:rPr>
              <a:t>Sos</a:t>
            </a:r>
            <a:r>
              <a:rPr lang="en-US" altLang="en-US" sz="2400" dirty="0">
                <a:solidFill>
                  <a:schemeClr val="tx1">
                    <a:lumMod val="95000"/>
                    <a:lumOff val="5000"/>
                  </a:schemeClr>
                </a:solidFill>
                <a:sym typeface="Wingdings" charset="2"/>
              </a:rPr>
              <a:t> (</a:t>
            </a:r>
            <a:r>
              <a:rPr lang="en-US" altLang="en-US" sz="2400" dirty="0" err="1">
                <a:solidFill>
                  <a:schemeClr val="tx1">
                    <a:lumMod val="95000"/>
                    <a:lumOff val="5000"/>
                  </a:schemeClr>
                </a:solidFill>
                <a:sym typeface="Wingdings" charset="2"/>
              </a:rPr>
              <a:t>adaptadora</a:t>
            </a:r>
            <a:r>
              <a:rPr lang="en-US" altLang="en-US" sz="2400" dirty="0">
                <a:solidFill>
                  <a:schemeClr val="tx1">
                    <a:lumMod val="95000"/>
                    <a:lumOff val="5000"/>
                  </a:schemeClr>
                </a:solidFill>
                <a:sym typeface="Wingdings" charset="2"/>
              </a:rPr>
              <a:t>) lo </a:t>
            </a:r>
            <a:r>
              <a:rPr lang="en-US" altLang="en-US" sz="2400" dirty="0" err="1">
                <a:solidFill>
                  <a:schemeClr val="tx1">
                    <a:lumMod val="95000"/>
                    <a:lumOff val="5000"/>
                  </a:schemeClr>
                </a:solidFill>
                <a:sym typeface="Wingdings" charset="2"/>
              </a:rPr>
              <a:t>conecta</a:t>
            </a:r>
            <a:endParaRPr lang="en-US" altLang="en-US" sz="2400" dirty="0">
              <a:solidFill>
                <a:schemeClr val="tx1">
                  <a:lumMod val="95000"/>
                  <a:lumOff val="5000"/>
                </a:schemeClr>
              </a:solidFill>
              <a:sym typeface="Wingdings" charset="2"/>
            </a:endParaRPr>
          </a:p>
          <a:p>
            <a:pPr algn="ctr" eaLnBrk="1" hangingPunct="1">
              <a:spcBef>
                <a:spcPct val="0"/>
              </a:spcBef>
              <a:buClrTx/>
              <a:buSzTx/>
              <a:buFontTx/>
              <a:buNone/>
              <a:defRPr/>
            </a:pPr>
            <a:r>
              <a:rPr lang="en-US" altLang="en-US" sz="2400" dirty="0">
                <a:solidFill>
                  <a:schemeClr val="tx1">
                    <a:lumMod val="95000"/>
                    <a:lumOff val="5000"/>
                  </a:schemeClr>
                </a:solidFill>
                <a:sym typeface="Wingdings" charset="2"/>
              </a:rPr>
              <a:t>Via </a:t>
            </a:r>
            <a:r>
              <a:rPr lang="en-US" altLang="en-US" sz="2400" dirty="0">
                <a:solidFill>
                  <a:schemeClr val="tx1">
                    <a:lumMod val="95000"/>
                    <a:lumOff val="5000"/>
                  </a:schemeClr>
                </a:solidFill>
              </a:rPr>
              <a:t>GEF(GNRP,) </a:t>
            </a:r>
            <a:r>
              <a:rPr lang="en-US" altLang="en-US" sz="2400" dirty="0">
                <a:solidFill>
                  <a:schemeClr val="tx1">
                    <a:lumMod val="95000"/>
                    <a:lumOff val="5000"/>
                  </a:schemeClr>
                </a:solidFill>
                <a:sym typeface="Wingdings" charset="2"/>
              </a:rPr>
              <a:t> </a:t>
            </a:r>
            <a:r>
              <a:rPr lang="en-US" altLang="en-US" sz="2400" dirty="0">
                <a:solidFill>
                  <a:schemeClr val="tx1">
                    <a:lumMod val="95000"/>
                    <a:lumOff val="5000"/>
                  </a:schemeClr>
                </a:solidFill>
              </a:rPr>
              <a:t>RAS-</a:t>
            </a:r>
            <a:r>
              <a:rPr lang="en-US" altLang="en-US" sz="2400" dirty="0" err="1">
                <a:solidFill>
                  <a:schemeClr val="tx1">
                    <a:lumMod val="95000"/>
                    <a:lumOff val="5000"/>
                  </a:schemeClr>
                </a:solidFill>
              </a:rPr>
              <a:t>Gtpasa</a:t>
            </a:r>
            <a:r>
              <a:rPr lang="en-US" altLang="en-US" sz="2400" dirty="0">
                <a:solidFill>
                  <a:schemeClr val="tx1">
                    <a:lumMod val="95000"/>
                    <a:lumOff val="5000"/>
                  </a:schemeClr>
                </a:solidFill>
              </a:rPr>
              <a:t> +GAP</a:t>
            </a:r>
            <a:r>
              <a:rPr lang="en-US" altLang="en-US" sz="2400" dirty="0">
                <a:solidFill>
                  <a:schemeClr val="tx1">
                    <a:lumMod val="95000"/>
                    <a:lumOff val="5000"/>
                  </a:schemeClr>
                </a:solidFill>
                <a:sym typeface="Wingdings" charset="2"/>
              </a:rPr>
              <a:t> </a:t>
            </a:r>
            <a:r>
              <a:rPr lang="en-US" altLang="en-US" sz="2400" dirty="0">
                <a:solidFill>
                  <a:schemeClr val="tx1">
                    <a:lumMod val="95000"/>
                    <a:lumOff val="5000"/>
                  </a:schemeClr>
                </a:solidFill>
              </a:rPr>
              <a:t>RAF-</a:t>
            </a:r>
            <a:r>
              <a:rPr lang="en-US" altLang="en-US" sz="2400" dirty="0" err="1">
                <a:solidFill>
                  <a:schemeClr val="tx1">
                    <a:lumMod val="95000"/>
                    <a:lumOff val="5000"/>
                  </a:schemeClr>
                </a:solidFill>
              </a:rPr>
              <a:t>Kinasa</a:t>
            </a:r>
            <a:r>
              <a:rPr lang="en-US" altLang="en-US" sz="2400" dirty="0">
                <a:solidFill>
                  <a:schemeClr val="tx1">
                    <a:lumMod val="95000"/>
                    <a:lumOff val="5000"/>
                  </a:schemeClr>
                </a:solidFill>
                <a:sym typeface="Wingdings" charset="2"/>
              </a:rPr>
              <a:t> </a:t>
            </a:r>
            <a:r>
              <a:rPr lang="en-US" altLang="en-US" sz="2400" dirty="0">
                <a:solidFill>
                  <a:schemeClr val="tx1">
                    <a:lumMod val="95000"/>
                    <a:lumOff val="5000"/>
                  </a:schemeClr>
                </a:solidFill>
              </a:rPr>
              <a:t>ME-K</a:t>
            </a:r>
            <a:r>
              <a:rPr lang="en-US" altLang="en-US" sz="2400" dirty="0">
                <a:solidFill>
                  <a:schemeClr val="tx1">
                    <a:lumMod val="95000"/>
                    <a:lumOff val="5000"/>
                  </a:schemeClr>
                </a:solidFill>
                <a:sym typeface="Wingdings" charset="2"/>
              </a:rPr>
              <a:t> </a:t>
            </a:r>
            <a:r>
              <a:rPr lang="en-US" altLang="en-US" sz="2400" dirty="0">
                <a:solidFill>
                  <a:schemeClr val="tx1">
                    <a:lumMod val="95000"/>
                    <a:lumOff val="5000"/>
                  </a:schemeClr>
                </a:solidFill>
              </a:rPr>
              <a:t>ER-K</a:t>
            </a:r>
            <a:r>
              <a:rPr lang="en-US" altLang="en-US" sz="2400" dirty="0">
                <a:solidFill>
                  <a:schemeClr val="tx1">
                    <a:lumMod val="95000"/>
                    <a:lumOff val="5000"/>
                  </a:schemeClr>
                </a:solidFill>
                <a:sym typeface="Wingdings" charset="2"/>
              </a:rPr>
              <a:t> </a:t>
            </a:r>
            <a:r>
              <a:rPr lang="en-US" altLang="en-US" sz="2400" dirty="0">
                <a:solidFill>
                  <a:schemeClr val="tx1">
                    <a:lumMod val="95000"/>
                    <a:lumOff val="5000"/>
                  </a:schemeClr>
                </a:solidFill>
              </a:rPr>
              <a:t>TF</a:t>
            </a:r>
            <a:r>
              <a:rPr lang="en-US" altLang="en-US" sz="2400" dirty="0">
                <a:solidFill>
                  <a:schemeClr val="tx1">
                    <a:lumMod val="95000"/>
                    <a:lumOff val="5000"/>
                  </a:schemeClr>
                </a:solidFill>
                <a:sym typeface="Wingdings" charset="2"/>
              </a:rPr>
              <a:t> </a:t>
            </a:r>
            <a:r>
              <a:rPr lang="en-US" altLang="en-US" sz="2400" dirty="0" err="1">
                <a:solidFill>
                  <a:schemeClr val="tx1">
                    <a:lumMod val="95000"/>
                    <a:lumOff val="5000"/>
                  </a:schemeClr>
                </a:solidFill>
              </a:rPr>
              <a:t>Transcripción</a:t>
            </a:r>
            <a:endParaRPr lang="en-US" altLang="en-US" sz="2400" dirty="0">
              <a:solidFill>
                <a:schemeClr val="tx1">
                  <a:lumMod val="95000"/>
                  <a:lumOff val="5000"/>
                </a:schemeClr>
              </a:solidFill>
            </a:endParaRPr>
          </a:p>
          <a:p>
            <a:pPr algn="ctr" eaLnBrk="1" hangingPunct="1">
              <a:spcBef>
                <a:spcPct val="0"/>
              </a:spcBef>
              <a:buClrTx/>
              <a:buSzTx/>
              <a:buFontTx/>
              <a:buNone/>
              <a:defRPr/>
            </a:pPr>
            <a:r>
              <a:rPr lang="en-US" altLang="en-US" sz="2400" dirty="0" err="1">
                <a:solidFill>
                  <a:schemeClr val="tx1">
                    <a:lumMod val="95000"/>
                    <a:lumOff val="5000"/>
                  </a:schemeClr>
                </a:solidFill>
              </a:rPr>
              <a:t>Mutación</a:t>
            </a:r>
            <a:r>
              <a:rPr lang="en-US" altLang="en-US" sz="2400" dirty="0">
                <a:solidFill>
                  <a:schemeClr val="tx1">
                    <a:lumMod val="95000"/>
                    <a:lumOff val="5000"/>
                  </a:schemeClr>
                </a:solidFill>
              </a:rPr>
              <a:t> en RAS -  </a:t>
            </a:r>
          </a:p>
          <a:p>
            <a:pPr algn="ctr" eaLnBrk="1" hangingPunct="1">
              <a:spcBef>
                <a:spcPct val="0"/>
              </a:spcBef>
              <a:buClrTx/>
              <a:buSzTx/>
              <a:buFontTx/>
              <a:buChar char="-"/>
              <a:defRPr/>
            </a:pPr>
            <a:r>
              <a:rPr lang="en-US" altLang="en-US" sz="2400" dirty="0">
                <a:solidFill>
                  <a:schemeClr val="tx1">
                    <a:lumMod val="95000"/>
                    <a:lumOff val="5000"/>
                  </a:schemeClr>
                </a:solidFill>
              </a:rPr>
              <a:t> PLT GAP no </a:t>
            </a:r>
            <a:r>
              <a:rPr lang="en-US" altLang="en-US" sz="2400" dirty="0" err="1">
                <a:solidFill>
                  <a:schemeClr val="tx1">
                    <a:lumMod val="95000"/>
                    <a:lumOff val="5000"/>
                  </a:schemeClr>
                </a:solidFill>
              </a:rPr>
              <a:t>defosforila</a:t>
            </a:r>
            <a:r>
              <a:rPr lang="en-US" altLang="en-US" sz="2400" dirty="0">
                <a:solidFill>
                  <a:schemeClr val="tx1">
                    <a:lumMod val="95000"/>
                    <a:lumOff val="5000"/>
                  </a:schemeClr>
                </a:solidFill>
              </a:rPr>
              <a:t> a RAS,</a:t>
            </a:r>
          </a:p>
          <a:p>
            <a:pPr algn="ctr" eaLnBrk="1" hangingPunct="1">
              <a:spcBef>
                <a:spcPct val="0"/>
              </a:spcBef>
              <a:buClrTx/>
              <a:buSzTx/>
              <a:buFontTx/>
              <a:buChar char="-"/>
              <a:defRPr/>
            </a:pPr>
            <a:r>
              <a:rPr lang="en-US" altLang="en-US" sz="2400" dirty="0" err="1">
                <a:solidFill>
                  <a:schemeClr val="tx1">
                    <a:lumMod val="95000"/>
                    <a:lumOff val="5000"/>
                  </a:schemeClr>
                </a:solidFill>
              </a:rPr>
              <a:t>permanece</a:t>
            </a:r>
            <a:r>
              <a:rPr lang="en-US" altLang="en-US" sz="2400" dirty="0">
                <a:solidFill>
                  <a:schemeClr val="tx1">
                    <a:lumMod val="95000"/>
                    <a:lumOff val="5000"/>
                  </a:schemeClr>
                </a:solidFill>
              </a:rPr>
              <a:t> en </a:t>
            </a:r>
            <a:r>
              <a:rPr lang="en-US" altLang="en-US" sz="2400" dirty="0" err="1">
                <a:solidFill>
                  <a:schemeClr val="tx1">
                    <a:lumMod val="95000"/>
                    <a:lumOff val="5000"/>
                  </a:schemeClr>
                </a:solidFill>
              </a:rPr>
              <a:t>configuración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activa</a:t>
            </a:r>
            <a:r>
              <a:rPr lang="en-US" altLang="en-US" sz="2400" dirty="0">
                <a:solidFill>
                  <a:schemeClr val="tx1">
                    <a:lumMod val="95000"/>
                    <a:lumOff val="5000"/>
                  </a:schemeClr>
                </a:solidFill>
              </a:rPr>
              <a:t> mas </a:t>
            </a:r>
            <a:r>
              <a:rPr lang="en-US" altLang="en-US" sz="2400" dirty="0" err="1">
                <a:solidFill>
                  <a:schemeClr val="tx1">
                    <a:lumMod val="95000"/>
                    <a:lumOff val="5000"/>
                  </a:schemeClr>
                </a:solidFill>
              </a:rPr>
              <a:t>tiempo</a:t>
            </a:r>
            <a:r>
              <a:rPr lang="en-US" altLang="en-US" sz="2400" dirty="0">
                <a:solidFill>
                  <a:schemeClr val="tx1">
                    <a:lumMod val="95000"/>
                    <a:lumOff val="5000"/>
                  </a:schemeClr>
                </a:solidFill>
              </a:rPr>
              <a:t>: </a:t>
            </a:r>
            <a:r>
              <a:rPr lang="en-US" altLang="en-US" sz="2400" dirty="0">
                <a:solidFill>
                  <a:schemeClr val="tx1">
                    <a:lumMod val="95000"/>
                    <a:lumOff val="5000"/>
                  </a:schemeClr>
                </a:solidFill>
                <a:sym typeface="Wingdings" charset="2"/>
              </a:rPr>
              <a:t></a:t>
            </a:r>
            <a:r>
              <a:rPr lang="en-US" altLang="en-US" sz="2400" dirty="0" err="1">
                <a:solidFill>
                  <a:schemeClr val="tx1">
                    <a:lumMod val="95000"/>
                    <a:lumOff val="5000"/>
                  </a:schemeClr>
                </a:solidFill>
              </a:rPr>
              <a:t>Cáncer</a:t>
            </a:r>
            <a:endParaRPr lang="en-US" altLang="en-US" sz="2400" dirty="0">
              <a:solidFill>
                <a:schemeClr val="tx1">
                  <a:lumMod val="95000"/>
                  <a:lumOff val="5000"/>
                </a:schemeClr>
              </a:solidFill>
            </a:endParaRPr>
          </a:p>
        </p:txBody>
      </p:sp>
      <p:pic>
        <p:nvPicPr>
          <p:cNvPr id="23555" name="Picture 2" descr="Screen Shot 2016-02-23 at 8.40.41 PM.png">
            <a:extLst>
              <a:ext uri="{FF2B5EF4-FFF2-40B4-BE49-F238E27FC236}">
                <a16:creationId xmlns:a16="http://schemas.microsoft.com/office/drawing/2014/main" id="{3779A9D9-F19D-B44C-8279-72A7F806B1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1478" y="863857"/>
            <a:ext cx="4777383" cy="584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88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Screen Shot 2016-02-23 at 9.30.36 PM.png">
            <a:extLst>
              <a:ext uri="{FF2B5EF4-FFF2-40B4-BE49-F238E27FC236}">
                <a16:creationId xmlns:a16="http://schemas.microsoft.com/office/drawing/2014/main" id="{A8A494A0-9775-9548-A72B-60D54609D9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2618" y="945280"/>
            <a:ext cx="6695629" cy="523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5">
            <a:extLst>
              <a:ext uri="{FF2B5EF4-FFF2-40B4-BE49-F238E27FC236}">
                <a16:creationId xmlns:a16="http://schemas.microsoft.com/office/drawing/2014/main" id="{D3113A7D-2824-1D42-A670-605391303B99}"/>
              </a:ext>
            </a:extLst>
          </p:cNvPr>
          <p:cNvSpPr txBox="1">
            <a:spLocks noChangeArrowheads="1"/>
          </p:cNvSpPr>
          <p:nvPr/>
        </p:nvSpPr>
        <p:spPr bwMode="auto">
          <a:xfrm>
            <a:off x="5293650" y="160735"/>
            <a:ext cx="3900748"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rgbClr val="FEFEFE"/>
                </a:solidFill>
              </a:rPr>
              <a:t>ACTIVACIÓN DE MITF</a:t>
            </a:r>
          </a:p>
        </p:txBody>
      </p:sp>
      <p:sp>
        <p:nvSpPr>
          <p:cNvPr id="25603" name="TextBox 6">
            <a:extLst>
              <a:ext uri="{FF2B5EF4-FFF2-40B4-BE49-F238E27FC236}">
                <a16:creationId xmlns:a16="http://schemas.microsoft.com/office/drawing/2014/main" id="{55363858-D66F-8A4A-A8B2-7CCFF92C74F3}"/>
              </a:ext>
            </a:extLst>
          </p:cNvPr>
          <p:cNvSpPr txBox="1">
            <a:spLocks noChangeArrowheads="1"/>
          </p:cNvSpPr>
          <p:nvPr/>
        </p:nvSpPr>
        <p:spPr bwMode="auto">
          <a:xfrm>
            <a:off x="663753" y="707488"/>
            <a:ext cx="3734521" cy="599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dirty="0">
                <a:solidFill>
                  <a:schemeClr val="tx1">
                    <a:lumMod val="95000"/>
                    <a:lumOff val="5000"/>
                  </a:schemeClr>
                </a:solidFill>
              </a:rPr>
              <a:t>Stem cell factor</a:t>
            </a:r>
          </a:p>
          <a:p>
            <a:pPr algn="ctr" eaLnBrk="1" hangingPunct="1">
              <a:spcBef>
                <a:spcPct val="0"/>
              </a:spcBef>
              <a:buClrTx/>
              <a:buSzTx/>
              <a:buFontTx/>
              <a:buNone/>
            </a:pPr>
            <a:r>
              <a:rPr lang="en-US" altLang="en-US" sz="2953" dirty="0">
                <a:solidFill>
                  <a:schemeClr val="tx1">
                    <a:lumMod val="95000"/>
                    <a:lumOff val="5000"/>
                  </a:schemeClr>
                </a:solidFill>
                <a:sym typeface="Wingdings" pitchFamily="2" charset="2"/>
              </a:rPr>
              <a:t>Liga a </a:t>
            </a:r>
            <a:endParaRPr lang="en-US" altLang="en-US" sz="2953" dirty="0">
              <a:solidFill>
                <a:schemeClr val="tx1">
                  <a:lumMod val="95000"/>
                  <a:lumOff val="5000"/>
                </a:schemeClr>
              </a:solidFill>
            </a:endParaRPr>
          </a:p>
          <a:p>
            <a:pPr algn="ctr" eaLnBrk="1" hangingPunct="1">
              <a:spcBef>
                <a:spcPct val="0"/>
              </a:spcBef>
              <a:buClrTx/>
              <a:buSzTx/>
              <a:buFontTx/>
              <a:buNone/>
            </a:pPr>
            <a:r>
              <a:rPr lang="en-US" altLang="en-US" sz="2953" dirty="0">
                <a:solidFill>
                  <a:schemeClr val="tx1">
                    <a:lumMod val="95000"/>
                    <a:lumOff val="5000"/>
                  </a:schemeClr>
                </a:solidFill>
              </a:rPr>
              <a:t>Kit (RTK)</a:t>
            </a:r>
            <a:r>
              <a:rPr lang="en-US" altLang="en-US" sz="2953" dirty="0">
                <a:solidFill>
                  <a:schemeClr val="tx1">
                    <a:lumMod val="95000"/>
                    <a:lumOff val="5000"/>
                  </a:schemeClr>
                </a:solidFill>
                <a:sym typeface="Wingdings" pitchFamily="2" charset="2"/>
              </a:rPr>
              <a:t></a:t>
            </a:r>
            <a:endParaRPr lang="en-US" altLang="en-US" sz="2953" dirty="0">
              <a:solidFill>
                <a:schemeClr val="tx1">
                  <a:lumMod val="95000"/>
                  <a:lumOff val="5000"/>
                </a:schemeClr>
              </a:solidFill>
            </a:endParaRPr>
          </a:p>
          <a:p>
            <a:pPr algn="ctr" eaLnBrk="1" hangingPunct="1">
              <a:spcBef>
                <a:spcPct val="0"/>
              </a:spcBef>
              <a:buClrTx/>
              <a:buSzTx/>
              <a:buFont typeface="Gill Sans" panose="020B0502020104020203" pitchFamily="34" charset="-79"/>
              <a:buNone/>
            </a:pPr>
            <a:r>
              <a:rPr lang="en-US" altLang="en-US" sz="2953" dirty="0">
                <a:solidFill>
                  <a:schemeClr val="tx1">
                    <a:lumMod val="95000"/>
                    <a:lumOff val="5000"/>
                  </a:schemeClr>
                </a:solidFill>
                <a:sym typeface="Wingdings" pitchFamily="2" charset="2"/>
              </a:rPr>
              <a:t>Ras</a:t>
            </a:r>
          </a:p>
          <a:p>
            <a:pPr algn="ctr" eaLnBrk="1" hangingPunct="1">
              <a:spcBef>
                <a:spcPct val="0"/>
              </a:spcBef>
              <a:buClrTx/>
              <a:buSzTx/>
              <a:buFont typeface="Gill Sans" panose="020B0502020104020203" pitchFamily="34" charset="-79"/>
              <a:buNone/>
            </a:pPr>
            <a:r>
              <a:rPr lang="en-US" altLang="en-US" sz="2953" dirty="0" err="1">
                <a:solidFill>
                  <a:schemeClr val="tx1">
                    <a:lumMod val="95000"/>
                    <a:lumOff val="5000"/>
                  </a:schemeClr>
                </a:solidFill>
                <a:sym typeface="Wingdings" pitchFamily="2" charset="2"/>
              </a:rPr>
              <a:t>RafMEK</a:t>
            </a:r>
            <a:r>
              <a:rPr lang="en-US" altLang="en-US" sz="2953" dirty="0">
                <a:solidFill>
                  <a:schemeClr val="tx1">
                    <a:lumMod val="95000"/>
                    <a:lumOff val="5000"/>
                  </a:schemeClr>
                </a:solidFill>
                <a:sym typeface="Wingdings" pitchFamily="2" charset="2"/>
              </a:rPr>
              <a:t></a:t>
            </a:r>
            <a:endParaRPr lang="en-US" altLang="en-US" sz="2953" dirty="0">
              <a:solidFill>
                <a:schemeClr val="tx1">
                  <a:lumMod val="95000"/>
                  <a:lumOff val="5000"/>
                </a:schemeClr>
              </a:solidFill>
            </a:endParaRPr>
          </a:p>
          <a:p>
            <a:pPr algn="ctr" eaLnBrk="1" hangingPunct="1">
              <a:spcBef>
                <a:spcPct val="0"/>
              </a:spcBef>
              <a:buClrTx/>
              <a:buSzTx/>
              <a:buFontTx/>
              <a:buNone/>
            </a:pPr>
            <a:r>
              <a:rPr lang="en-US" altLang="en-US" sz="2953" dirty="0">
                <a:solidFill>
                  <a:schemeClr val="tx1">
                    <a:lumMod val="95000"/>
                    <a:lumOff val="5000"/>
                  </a:schemeClr>
                </a:solidFill>
              </a:rPr>
              <a:t>ERK</a:t>
            </a:r>
            <a:r>
              <a:rPr lang="en-US" altLang="en-US" sz="2953" dirty="0">
                <a:solidFill>
                  <a:schemeClr val="tx1">
                    <a:lumMod val="95000"/>
                    <a:lumOff val="5000"/>
                  </a:schemeClr>
                </a:solidFill>
                <a:sym typeface="Wingdings" pitchFamily="2" charset="2"/>
              </a:rPr>
              <a:t></a:t>
            </a:r>
            <a:endParaRPr lang="en-US" altLang="en-US" sz="2953" dirty="0">
              <a:solidFill>
                <a:schemeClr val="tx1">
                  <a:lumMod val="95000"/>
                  <a:lumOff val="5000"/>
                </a:schemeClr>
              </a:solidFill>
            </a:endParaRPr>
          </a:p>
          <a:p>
            <a:pPr algn="ctr" eaLnBrk="1" hangingPunct="1">
              <a:spcBef>
                <a:spcPct val="0"/>
              </a:spcBef>
              <a:buClrTx/>
              <a:buSzTx/>
              <a:buFontTx/>
              <a:buNone/>
            </a:pPr>
            <a:r>
              <a:rPr lang="en-US" altLang="en-US" sz="2953" dirty="0">
                <a:solidFill>
                  <a:schemeClr val="tx1">
                    <a:lumMod val="95000"/>
                    <a:lumOff val="5000"/>
                  </a:schemeClr>
                </a:solidFill>
              </a:rPr>
              <a:t>MITF</a:t>
            </a:r>
          </a:p>
          <a:p>
            <a:pPr algn="ctr" eaLnBrk="1" hangingPunct="1">
              <a:spcBef>
                <a:spcPct val="0"/>
              </a:spcBef>
              <a:buClrTx/>
              <a:buSzTx/>
              <a:buFontTx/>
              <a:buNone/>
            </a:pPr>
            <a:r>
              <a:rPr lang="en-US" altLang="en-US" sz="2953" dirty="0">
                <a:solidFill>
                  <a:schemeClr val="tx1">
                    <a:lumMod val="95000"/>
                    <a:lumOff val="5000"/>
                  </a:schemeClr>
                </a:solidFill>
                <a:sym typeface="Wingdings" pitchFamily="2" charset="2"/>
              </a:rPr>
              <a:t></a:t>
            </a:r>
            <a:endParaRPr lang="en-US" altLang="en-US" sz="2953" dirty="0">
              <a:solidFill>
                <a:schemeClr val="tx1">
                  <a:lumMod val="95000"/>
                  <a:lumOff val="5000"/>
                </a:schemeClr>
              </a:solidFill>
            </a:endParaRPr>
          </a:p>
          <a:p>
            <a:pPr algn="ctr" eaLnBrk="1" hangingPunct="1">
              <a:spcBef>
                <a:spcPct val="0"/>
              </a:spcBef>
              <a:buClrTx/>
              <a:buSzTx/>
              <a:buFontTx/>
              <a:buNone/>
            </a:pPr>
            <a:r>
              <a:rPr lang="en-US" altLang="en-US" sz="2953" dirty="0">
                <a:solidFill>
                  <a:schemeClr val="tx1">
                    <a:lumMod val="95000"/>
                    <a:lumOff val="5000"/>
                  </a:schemeClr>
                </a:solidFill>
              </a:rPr>
              <a:t>P300/CBP</a:t>
            </a:r>
          </a:p>
          <a:p>
            <a:pPr algn="ctr" eaLnBrk="1" hangingPunct="1">
              <a:spcBef>
                <a:spcPct val="0"/>
              </a:spcBef>
              <a:buClrTx/>
              <a:buSzTx/>
              <a:buFontTx/>
              <a:buNone/>
            </a:pPr>
            <a:r>
              <a:rPr lang="en-US" altLang="en-US" sz="2953" dirty="0" err="1">
                <a:solidFill>
                  <a:schemeClr val="tx1">
                    <a:lumMod val="95000"/>
                    <a:lumOff val="5000"/>
                  </a:schemeClr>
                </a:solidFill>
              </a:rPr>
              <a:t>acetil</a:t>
            </a:r>
            <a:r>
              <a:rPr lang="en-US" altLang="en-US" sz="2953" dirty="0">
                <a:solidFill>
                  <a:schemeClr val="tx1">
                    <a:lumMod val="95000"/>
                    <a:lumOff val="5000"/>
                  </a:schemeClr>
                </a:solidFill>
              </a:rPr>
              <a:t> </a:t>
            </a:r>
          </a:p>
          <a:p>
            <a:pPr algn="ctr" eaLnBrk="1" hangingPunct="1">
              <a:spcBef>
                <a:spcPct val="0"/>
              </a:spcBef>
              <a:buClrTx/>
              <a:buSzTx/>
              <a:buFontTx/>
              <a:buNone/>
            </a:pPr>
            <a:r>
              <a:rPr lang="en-US" altLang="en-US" sz="2953" dirty="0" err="1">
                <a:solidFill>
                  <a:schemeClr val="tx1">
                    <a:lumMod val="95000"/>
                    <a:lumOff val="5000"/>
                  </a:schemeClr>
                </a:solidFill>
              </a:rPr>
              <a:t>transferasa</a:t>
            </a:r>
            <a:r>
              <a:rPr lang="en-US" altLang="en-US" sz="2953" dirty="0">
                <a:solidFill>
                  <a:schemeClr val="tx1">
                    <a:lumMod val="95000"/>
                    <a:lumOff val="5000"/>
                  </a:schemeClr>
                </a:solidFill>
              </a:rPr>
              <a:t> </a:t>
            </a:r>
          </a:p>
          <a:p>
            <a:pPr algn="ctr" eaLnBrk="1" hangingPunct="1">
              <a:spcBef>
                <a:spcPct val="0"/>
              </a:spcBef>
              <a:buClrTx/>
              <a:buSzTx/>
              <a:buFontTx/>
              <a:buNone/>
            </a:pPr>
            <a:r>
              <a:rPr lang="en-US" altLang="en-US" sz="2953" dirty="0">
                <a:solidFill>
                  <a:schemeClr val="tx1">
                    <a:lumMod val="95000"/>
                    <a:lumOff val="5000"/>
                  </a:schemeClr>
                </a:solidFill>
              </a:rPr>
              <a:t>de </a:t>
            </a:r>
            <a:r>
              <a:rPr lang="en-US" altLang="en-US" sz="2953" dirty="0" err="1">
                <a:solidFill>
                  <a:schemeClr val="tx1">
                    <a:lumMod val="95000"/>
                    <a:lumOff val="5000"/>
                  </a:schemeClr>
                </a:solidFill>
              </a:rPr>
              <a:t>histonas</a:t>
            </a:r>
            <a:endParaRPr lang="en-US" altLang="en-US" sz="2953" dirty="0">
              <a:solidFill>
                <a:schemeClr val="tx1">
                  <a:lumMod val="95000"/>
                  <a:lumOff val="5000"/>
                </a:schemeClr>
              </a:solidFill>
            </a:endParaRPr>
          </a:p>
          <a:p>
            <a:pPr algn="ctr" eaLnBrk="1" hangingPunct="1">
              <a:spcBef>
                <a:spcPct val="0"/>
              </a:spcBef>
              <a:buClrTx/>
              <a:buSzTx/>
              <a:buFontTx/>
              <a:buNone/>
            </a:pPr>
            <a:r>
              <a:rPr lang="en-US" altLang="en-US" sz="2953" dirty="0">
                <a:solidFill>
                  <a:schemeClr val="tx1">
                    <a:lumMod val="95000"/>
                    <a:lumOff val="5000"/>
                  </a:schemeClr>
                </a:solidFill>
                <a:sym typeface="Wingdings" pitchFamily="2" charset="2"/>
              </a:rPr>
              <a:t></a:t>
            </a:r>
          </a:p>
        </p:txBody>
      </p:sp>
      <p:sp>
        <p:nvSpPr>
          <p:cNvPr id="25604" name="TextBox 1">
            <a:extLst>
              <a:ext uri="{FF2B5EF4-FFF2-40B4-BE49-F238E27FC236}">
                <a16:creationId xmlns:a16="http://schemas.microsoft.com/office/drawing/2014/main" id="{A4BF0081-4CE3-3249-989B-42CAB98B5DA6}"/>
              </a:ext>
            </a:extLst>
          </p:cNvPr>
          <p:cNvSpPr txBox="1">
            <a:spLocks noChangeArrowheads="1"/>
          </p:cNvSpPr>
          <p:nvPr/>
        </p:nvSpPr>
        <p:spPr bwMode="auto">
          <a:xfrm>
            <a:off x="4330154" y="6071072"/>
            <a:ext cx="5949514"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r>
              <a:rPr lang="en-US" altLang="en-US" sz="2953">
                <a:sym typeface="Wingdings" pitchFamily="2" charset="2"/>
              </a:rPr>
              <a:t>Transcripción/Desarrollo melanocitos</a:t>
            </a:r>
            <a:endParaRPr lang="en-US" altLang="en-US" sz="2953"/>
          </a:p>
        </p:txBody>
      </p:sp>
    </p:spTree>
    <p:extLst>
      <p:ext uri="{BB962C8B-B14F-4D97-AF65-F5344CB8AC3E}">
        <p14:creationId xmlns:p14="http://schemas.microsoft.com/office/powerpoint/2010/main" val="348101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03121BF-1CD6-0848-932E-A3B4046A62C8}"/>
              </a:ext>
            </a:extLst>
          </p:cNvPr>
          <p:cNvSpPr>
            <a:spLocks noGrp="1" noChangeArrowheads="1"/>
          </p:cNvSpPr>
          <p:nvPr>
            <p:ph type="title"/>
          </p:nvPr>
        </p:nvSpPr>
        <p:spPr>
          <a:xfrm>
            <a:off x="3524250" y="12278"/>
            <a:ext cx="4964906" cy="839391"/>
          </a:xfrm>
        </p:spPr>
        <p:txBody>
          <a:bodyPr/>
          <a:lstStyle/>
          <a:p>
            <a:r>
              <a:rPr lang="en-US" altLang="en-US" sz="2812" dirty="0">
                <a:solidFill>
                  <a:schemeClr val="tx1">
                    <a:lumMod val="95000"/>
                    <a:lumOff val="5000"/>
                  </a:schemeClr>
                </a:solidFill>
              </a:rPr>
              <a:t>La </a:t>
            </a:r>
            <a:r>
              <a:rPr lang="en-US" altLang="en-US" sz="2812" dirty="0" err="1">
                <a:solidFill>
                  <a:schemeClr val="tx1">
                    <a:lumMod val="95000"/>
                    <a:lumOff val="5000"/>
                  </a:schemeClr>
                </a:solidFill>
              </a:rPr>
              <a:t>Ruta</a:t>
            </a:r>
            <a:r>
              <a:rPr lang="en-US" altLang="en-US" sz="2812" dirty="0">
                <a:solidFill>
                  <a:schemeClr val="tx1">
                    <a:lumMod val="95000"/>
                    <a:lumOff val="5000"/>
                  </a:schemeClr>
                </a:solidFill>
              </a:rPr>
              <a:t> JAK/STAT</a:t>
            </a:r>
          </a:p>
        </p:txBody>
      </p:sp>
      <p:pic>
        <p:nvPicPr>
          <p:cNvPr id="26626" name="Picture 2" descr="Screen Shot 2016-02-23 at 10.01.16 PM.png">
            <a:extLst>
              <a:ext uri="{FF2B5EF4-FFF2-40B4-BE49-F238E27FC236}">
                <a16:creationId xmlns:a16="http://schemas.microsoft.com/office/drawing/2014/main" id="{C82A0921-8CD7-4B49-A265-410DA7CC11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7641" y="803672"/>
            <a:ext cx="8197453" cy="48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a:extLst>
              <a:ext uri="{FF2B5EF4-FFF2-40B4-BE49-F238E27FC236}">
                <a16:creationId xmlns:a16="http://schemas.microsoft.com/office/drawing/2014/main" id="{0AD03F20-E6F5-3A4C-9175-44B30DAB867B}"/>
              </a:ext>
            </a:extLst>
          </p:cNvPr>
          <p:cNvSpPr txBox="1">
            <a:spLocks noChangeArrowheads="1"/>
          </p:cNvSpPr>
          <p:nvPr/>
        </p:nvSpPr>
        <p:spPr bwMode="auto">
          <a:xfrm>
            <a:off x="2907498" y="5723930"/>
            <a:ext cx="5958427" cy="10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chemeClr val="tx1">
                    <a:lumMod val="95000"/>
                    <a:lumOff val="5000"/>
                  </a:schemeClr>
                </a:solidFill>
              </a:rPr>
              <a:t>PRL </a:t>
            </a:r>
            <a:r>
              <a:rPr lang="en-US" altLang="en-US" sz="2953">
                <a:solidFill>
                  <a:schemeClr val="tx1">
                    <a:lumMod val="95000"/>
                    <a:lumOff val="5000"/>
                  </a:schemeClr>
                </a:solidFill>
                <a:sym typeface="Wingdings" pitchFamily="2" charset="2"/>
              </a:rPr>
              <a:t>JAK/STATdimeros caseína</a:t>
            </a:r>
          </a:p>
          <a:p>
            <a:pPr algn="ctr" eaLnBrk="1" hangingPunct="1">
              <a:spcBef>
                <a:spcPct val="0"/>
              </a:spcBef>
              <a:buClrTx/>
              <a:buSzTx/>
              <a:buFontTx/>
              <a:buNone/>
            </a:pPr>
            <a:r>
              <a:rPr lang="en-US" altLang="en-US" sz="2953">
                <a:solidFill>
                  <a:schemeClr val="tx1">
                    <a:lumMod val="95000"/>
                    <a:lumOff val="5000"/>
                  </a:schemeClr>
                </a:solidFill>
                <a:sym typeface="Wingdings" pitchFamily="2" charset="2"/>
              </a:rPr>
              <a:t>GR / Oct1 / TBP / Caseína</a:t>
            </a:r>
            <a:endParaRPr lang="en-US" altLang="en-US" sz="2953">
              <a:solidFill>
                <a:schemeClr val="tx1">
                  <a:lumMod val="95000"/>
                  <a:lumOff val="5000"/>
                </a:schemeClr>
              </a:solidFill>
            </a:endParaRPr>
          </a:p>
        </p:txBody>
      </p:sp>
      <p:sp>
        <p:nvSpPr>
          <p:cNvPr id="26628" name="TextBox 1">
            <a:extLst>
              <a:ext uri="{FF2B5EF4-FFF2-40B4-BE49-F238E27FC236}">
                <a16:creationId xmlns:a16="http://schemas.microsoft.com/office/drawing/2014/main" id="{AC1BF245-F0D3-384D-BFAB-974666665201}"/>
              </a:ext>
            </a:extLst>
          </p:cNvPr>
          <p:cNvSpPr txBox="1">
            <a:spLocks noChangeArrowheads="1"/>
          </p:cNvSpPr>
          <p:nvPr/>
        </p:nvSpPr>
        <p:spPr bwMode="auto">
          <a:xfrm>
            <a:off x="1595437" y="5735092"/>
            <a:ext cx="724878"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r>
              <a:rPr lang="en-US" altLang="en-US" sz="1687"/>
              <a:t>Janus </a:t>
            </a:r>
          </a:p>
          <a:p>
            <a:r>
              <a:rPr lang="en-US" altLang="en-US" sz="1687"/>
              <a:t>kinase</a:t>
            </a:r>
          </a:p>
        </p:txBody>
      </p:sp>
      <p:sp>
        <p:nvSpPr>
          <p:cNvPr id="26629" name="TextBox 2">
            <a:extLst>
              <a:ext uri="{FF2B5EF4-FFF2-40B4-BE49-F238E27FC236}">
                <a16:creationId xmlns:a16="http://schemas.microsoft.com/office/drawing/2014/main" id="{55354BB0-07A7-BD4E-A76C-0E7EDA3705E3}"/>
              </a:ext>
            </a:extLst>
          </p:cNvPr>
          <p:cNvSpPr txBox="1">
            <a:spLocks noChangeArrowheads="1"/>
          </p:cNvSpPr>
          <p:nvPr/>
        </p:nvSpPr>
        <p:spPr bwMode="auto">
          <a:xfrm>
            <a:off x="8989219" y="5700490"/>
            <a:ext cx="1678781" cy="113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EFEFE"/>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r>
              <a:rPr lang="en-US" altLang="en-US" sz="1687"/>
              <a:t>Signaling</a:t>
            </a:r>
          </a:p>
          <a:p>
            <a:r>
              <a:rPr lang="en-US" altLang="en-US" sz="1687"/>
              <a:t>Transduction</a:t>
            </a:r>
          </a:p>
          <a:p>
            <a:r>
              <a:rPr lang="en-US" altLang="en-US" sz="1687"/>
              <a:t>And Activators for Transcription</a:t>
            </a:r>
          </a:p>
        </p:txBody>
      </p:sp>
    </p:spTree>
    <p:extLst>
      <p:ext uri="{BB962C8B-B14F-4D97-AF65-F5344CB8AC3E}">
        <p14:creationId xmlns:p14="http://schemas.microsoft.com/office/powerpoint/2010/main" val="356376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76018A60-F3BC-BD4D-9081-F666A1A8FAF0}"/>
              </a:ext>
            </a:extLst>
          </p:cNvPr>
          <p:cNvSpPr>
            <a:spLocks noGrp="1" noChangeArrowheads="1"/>
          </p:cNvSpPr>
          <p:nvPr>
            <p:ph type="title"/>
          </p:nvPr>
        </p:nvSpPr>
        <p:spPr>
          <a:xfrm>
            <a:off x="3524250" y="12278"/>
            <a:ext cx="4964906" cy="839391"/>
          </a:xfrm>
        </p:spPr>
        <p:txBody>
          <a:bodyPr/>
          <a:lstStyle/>
          <a:p>
            <a:r>
              <a:rPr lang="en-US" altLang="en-US" sz="2812" dirty="0">
                <a:solidFill>
                  <a:schemeClr val="tx1">
                    <a:lumMod val="95000"/>
                    <a:lumOff val="5000"/>
                  </a:schemeClr>
                </a:solidFill>
              </a:rPr>
              <a:t>La </a:t>
            </a:r>
            <a:r>
              <a:rPr lang="en-US" altLang="en-US" sz="2812" dirty="0" err="1">
                <a:solidFill>
                  <a:schemeClr val="tx1">
                    <a:lumMod val="95000"/>
                    <a:lumOff val="5000"/>
                  </a:schemeClr>
                </a:solidFill>
              </a:rPr>
              <a:t>Ruta</a:t>
            </a:r>
            <a:r>
              <a:rPr lang="en-US" altLang="en-US" sz="2812" dirty="0">
                <a:solidFill>
                  <a:schemeClr val="tx1">
                    <a:lumMod val="95000"/>
                    <a:lumOff val="5000"/>
                  </a:schemeClr>
                </a:solidFill>
              </a:rPr>
              <a:t> JAK/STAT</a:t>
            </a:r>
          </a:p>
        </p:txBody>
      </p:sp>
      <p:sp>
        <p:nvSpPr>
          <p:cNvPr id="28674" name="TextBox 4">
            <a:extLst>
              <a:ext uri="{FF2B5EF4-FFF2-40B4-BE49-F238E27FC236}">
                <a16:creationId xmlns:a16="http://schemas.microsoft.com/office/drawing/2014/main" id="{B00C026E-6480-D645-9307-DB7C2C7730F9}"/>
              </a:ext>
            </a:extLst>
          </p:cNvPr>
          <p:cNvSpPr txBox="1">
            <a:spLocks noChangeArrowheads="1"/>
          </p:cNvSpPr>
          <p:nvPr/>
        </p:nvSpPr>
        <p:spPr bwMode="auto">
          <a:xfrm>
            <a:off x="1065403" y="982176"/>
            <a:ext cx="548464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400" dirty="0" err="1">
                <a:solidFill>
                  <a:schemeClr val="tx1">
                    <a:lumMod val="95000"/>
                    <a:lumOff val="5000"/>
                  </a:schemeClr>
                </a:solidFill>
              </a:rPr>
              <a:t>Ligando</a:t>
            </a:r>
            <a:r>
              <a:rPr lang="en-US" altLang="en-US" sz="2400" dirty="0">
                <a:solidFill>
                  <a:schemeClr val="tx1">
                    <a:lumMod val="95000"/>
                    <a:lumOff val="5000"/>
                  </a:schemeClr>
                </a:solidFill>
                <a:sym typeface="Wingdings" pitchFamily="2" charset="2"/>
              </a:rPr>
              <a:t> </a:t>
            </a:r>
            <a:r>
              <a:rPr lang="en-US" altLang="en-US" sz="2400" dirty="0">
                <a:solidFill>
                  <a:schemeClr val="tx1">
                    <a:lumMod val="95000"/>
                    <a:lumOff val="5000"/>
                  </a:schemeClr>
                </a:solidFill>
              </a:rPr>
              <a:t>Receptor</a:t>
            </a:r>
            <a:r>
              <a:rPr lang="en-US" altLang="en-US" sz="2400" dirty="0">
                <a:solidFill>
                  <a:schemeClr val="tx1">
                    <a:lumMod val="95000"/>
                    <a:lumOff val="5000"/>
                  </a:schemeClr>
                </a:solidFill>
                <a:sym typeface="Wingdings" pitchFamily="2" charset="2"/>
              </a:rPr>
              <a:t> </a:t>
            </a:r>
            <a:r>
              <a:rPr lang="en-US" altLang="en-US" sz="2400" dirty="0">
                <a:solidFill>
                  <a:schemeClr val="tx1">
                    <a:lumMod val="95000"/>
                    <a:lumOff val="5000"/>
                  </a:schemeClr>
                </a:solidFill>
              </a:rPr>
              <a:t>JAK</a:t>
            </a:r>
            <a:r>
              <a:rPr lang="en-US" altLang="en-US" sz="2400" dirty="0">
                <a:solidFill>
                  <a:schemeClr val="tx1">
                    <a:lumMod val="95000"/>
                    <a:lumOff val="5000"/>
                  </a:schemeClr>
                </a:solidFill>
                <a:sym typeface="Wingdings" pitchFamily="2" charset="2"/>
              </a:rPr>
              <a:t></a:t>
            </a:r>
          </a:p>
          <a:p>
            <a:pPr algn="ctr" eaLnBrk="1" hangingPunct="1">
              <a:spcBef>
                <a:spcPct val="0"/>
              </a:spcBef>
              <a:buClrTx/>
              <a:buSzTx/>
              <a:buFontTx/>
              <a:buNone/>
            </a:pPr>
            <a:r>
              <a:rPr lang="en-US" altLang="en-US" sz="2400" dirty="0">
                <a:solidFill>
                  <a:schemeClr val="tx1">
                    <a:lumMod val="95000"/>
                    <a:lumOff val="5000"/>
                  </a:schemeClr>
                </a:solidFill>
                <a:sym typeface="Wingdings" pitchFamily="2" charset="2"/>
              </a:rPr>
              <a:t> </a:t>
            </a:r>
            <a:r>
              <a:rPr lang="en-US" altLang="en-US" sz="2400" dirty="0">
                <a:solidFill>
                  <a:schemeClr val="tx1">
                    <a:lumMod val="95000"/>
                    <a:lumOff val="5000"/>
                  </a:schemeClr>
                </a:solidFill>
              </a:rPr>
              <a:t>STAT</a:t>
            </a:r>
            <a:r>
              <a:rPr lang="en-US" altLang="en-US" sz="2400" dirty="0">
                <a:solidFill>
                  <a:schemeClr val="tx1">
                    <a:lumMod val="95000"/>
                    <a:lumOff val="5000"/>
                  </a:schemeClr>
                </a:solidFill>
                <a:sym typeface="Wingdings" pitchFamily="2" charset="2"/>
              </a:rPr>
              <a:t> </a:t>
            </a:r>
            <a:r>
              <a:rPr lang="en-US" altLang="en-US" sz="2400" dirty="0">
                <a:solidFill>
                  <a:schemeClr val="tx1">
                    <a:lumMod val="95000"/>
                    <a:lumOff val="5000"/>
                  </a:schemeClr>
                </a:solidFill>
              </a:rPr>
              <a:t>STAT/STAT Dimer</a:t>
            </a:r>
            <a:r>
              <a:rPr lang="en-US" altLang="en-US" sz="2400" dirty="0">
                <a:solidFill>
                  <a:schemeClr val="tx1">
                    <a:lumMod val="95000"/>
                    <a:lumOff val="5000"/>
                  </a:schemeClr>
                </a:solidFill>
                <a:sym typeface="Wingdings" pitchFamily="2" charset="2"/>
              </a:rPr>
              <a:t></a:t>
            </a:r>
            <a:endParaRPr lang="en-US" altLang="en-US" sz="2400" dirty="0">
              <a:solidFill>
                <a:schemeClr val="tx1">
                  <a:lumMod val="95000"/>
                  <a:lumOff val="5000"/>
                </a:schemeClr>
              </a:solidFill>
            </a:endParaRPr>
          </a:p>
          <a:p>
            <a:pPr algn="ctr" eaLnBrk="1" hangingPunct="1">
              <a:spcBef>
                <a:spcPct val="0"/>
              </a:spcBef>
              <a:buClrTx/>
              <a:buSzTx/>
              <a:buFontTx/>
              <a:buNone/>
            </a:pPr>
            <a:r>
              <a:rPr lang="en-US" altLang="en-US" sz="2400" dirty="0" err="1">
                <a:solidFill>
                  <a:schemeClr val="tx1">
                    <a:lumMod val="95000"/>
                    <a:lumOff val="5000"/>
                  </a:schemeClr>
                </a:solidFill>
              </a:rPr>
              <a:t>Transcripción</a:t>
            </a:r>
            <a:endParaRPr lang="en-US" altLang="en-US" sz="2400" dirty="0">
              <a:solidFill>
                <a:schemeClr val="tx1">
                  <a:lumMod val="95000"/>
                  <a:lumOff val="5000"/>
                </a:schemeClr>
              </a:solidFill>
            </a:endParaRPr>
          </a:p>
          <a:p>
            <a:pPr algn="ctr" eaLnBrk="1" hangingPunct="1">
              <a:spcBef>
                <a:spcPct val="0"/>
              </a:spcBef>
              <a:buClrTx/>
              <a:buSzTx/>
              <a:buFontTx/>
              <a:buNone/>
            </a:pPr>
            <a:endParaRPr lang="en-US" altLang="en-US" sz="2400" dirty="0">
              <a:solidFill>
                <a:schemeClr val="tx1">
                  <a:lumMod val="95000"/>
                  <a:lumOff val="5000"/>
                </a:schemeClr>
              </a:solidFill>
            </a:endParaRPr>
          </a:p>
          <a:p>
            <a:pPr algn="ctr" eaLnBrk="1" hangingPunct="1">
              <a:spcBef>
                <a:spcPct val="0"/>
              </a:spcBef>
              <a:buClrTx/>
              <a:buSzTx/>
              <a:buFontTx/>
              <a:buNone/>
            </a:pPr>
            <a:r>
              <a:rPr lang="en-US" altLang="en-US" sz="2400" dirty="0" err="1">
                <a:solidFill>
                  <a:schemeClr val="tx1">
                    <a:lumMod val="95000"/>
                    <a:lumOff val="5000"/>
                  </a:schemeClr>
                </a:solidFill>
              </a:rPr>
              <a:t>Huesos</a:t>
            </a:r>
            <a:r>
              <a:rPr lang="en-US" altLang="en-US" sz="2400" dirty="0">
                <a:solidFill>
                  <a:schemeClr val="tx1">
                    <a:lumMod val="95000"/>
                    <a:lumOff val="5000"/>
                  </a:schemeClr>
                </a:solidFill>
              </a:rPr>
              <a:t>, casein </a:t>
            </a:r>
            <a:r>
              <a:rPr lang="en-US" altLang="en-US" sz="2400" dirty="0">
                <a:solidFill>
                  <a:schemeClr val="tx1">
                    <a:lumMod val="95000"/>
                    <a:lumOff val="5000"/>
                  </a:schemeClr>
                </a:solidFill>
                <a:sym typeface="Wingdings" pitchFamily="2" charset="2"/>
              </a:rPr>
              <a:t></a:t>
            </a:r>
            <a:r>
              <a:rPr lang="en-US" altLang="en-US" sz="2400" dirty="0">
                <a:solidFill>
                  <a:schemeClr val="tx1">
                    <a:lumMod val="95000"/>
                    <a:lumOff val="5000"/>
                  </a:schemeClr>
                </a:solidFill>
              </a:rPr>
              <a:t>FGF3</a:t>
            </a:r>
            <a:r>
              <a:rPr lang="en-US" altLang="en-US" sz="2400" dirty="0">
                <a:solidFill>
                  <a:schemeClr val="tx1">
                    <a:lumMod val="95000"/>
                    <a:lumOff val="5000"/>
                  </a:schemeClr>
                </a:solidFill>
                <a:sym typeface="Wingdings" pitchFamily="2" charset="2"/>
              </a:rPr>
              <a:t></a:t>
            </a:r>
            <a:r>
              <a:rPr lang="en-US" altLang="en-US" sz="2400" dirty="0">
                <a:solidFill>
                  <a:schemeClr val="tx1">
                    <a:lumMod val="95000"/>
                    <a:lumOff val="5000"/>
                  </a:schemeClr>
                </a:solidFill>
              </a:rPr>
              <a:t> STAT/STAT</a:t>
            </a:r>
          </a:p>
          <a:p>
            <a:pPr algn="ctr" eaLnBrk="1" hangingPunct="1">
              <a:spcBef>
                <a:spcPct val="0"/>
              </a:spcBef>
              <a:buClrTx/>
              <a:buSzTx/>
              <a:buFontTx/>
              <a:buNone/>
            </a:pPr>
            <a:r>
              <a:rPr lang="en-US" altLang="en-US" sz="2400" dirty="0">
                <a:solidFill>
                  <a:schemeClr val="tx1">
                    <a:lumMod val="95000"/>
                    <a:lumOff val="5000"/>
                  </a:schemeClr>
                </a:solidFill>
                <a:sym typeface="Wingdings" pitchFamily="2" charset="2"/>
              </a:rPr>
              <a:t></a:t>
            </a:r>
            <a:r>
              <a:rPr lang="en-US" altLang="en-US" sz="2400" dirty="0">
                <a:solidFill>
                  <a:schemeClr val="tx1">
                    <a:lumMod val="95000"/>
                    <a:lumOff val="5000"/>
                  </a:schemeClr>
                </a:solidFill>
              </a:rPr>
              <a:t> p21 (</a:t>
            </a:r>
            <a:r>
              <a:rPr lang="en-US" altLang="en-US" sz="2400" dirty="0" err="1">
                <a:solidFill>
                  <a:schemeClr val="tx1">
                    <a:lumMod val="95000"/>
                    <a:lumOff val="5000"/>
                  </a:schemeClr>
                </a:solidFill>
              </a:rPr>
              <a:t>inhibidor</a:t>
            </a:r>
            <a:r>
              <a:rPr lang="en-US" altLang="en-US" sz="2400" dirty="0">
                <a:solidFill>
                  <a:schemeClr val="tx1">
                    <a:lumMod val="95000"/>
                    <a:lumOff val="5000"/>
                  </a:schemeClr>
                </a:solidFill>
              </a:rPr>
              <a:t> de </a:t>
            </a:r>
            <a:r>
              <a:rPr lang="en-US" altLang="en-US" sz="2400" dirty="0" err="1">
                <a:solidFill>
                  <a:schemeClr val="tx1">
                    <a:lumMod val="95000"/>
                    <a:lumOff val="5000"/>
                  </a:schemeClr>
                </a:solidFill>
              </a:rPr>
              <a:t>ciclo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celular</a:t>
            </a:r>
            <a:r>
              <a:rPr lang="en-US" altLang="en-US" sz="2400" dirty="0">
                <a:solidFill>
                  <a:schemeClr val="tx1">
                    <a:lumMod val="95000"/>
                    <a:lumOff val="5000"/>
                  </a:schemeClr>
                </a:solidFill>
              </a:rPr>
              <a:t>)</a:t>
            </a:r>
          </a:p>
          <a:p>
            <a:pPr algn="ctr" eaLnBrk="1" hangingPunct="1">
              <a:spcBef>
                <a:spcPct val="0"/>
              </a:spcBef>
              <a:buClrTx/>
              <a:buSzTx/>
              <a:buFontTx/>
              <a:buNone/>
            </a:pPr>
            <a:endParaRPr lang="en-US" altLang="en-US" sz="2400" dirty="0">
              <a:solidFill>
                <a:schemeClr val="tx1">
                  <a:lumMod val="95000"/>
                  <a:lumOff val="5000"/>
                </a:schemeClr>
              </a:solidFill>
            </a:endParaRPr>
          </a:p>
          <a:p>
            <a:pPr algn="ctr" eaLnBrk="1" hangingPunct="1">
              <a:spcBef>
                <a:spcPct val="0"/>
              </a:spcBef>
              <a:buClrTx/>
              <a:buSzTx/>
              <a:buFontTx/>
              <a:buNone/>
            </a:pPr>
            <a:r>
              <a:rPr lang="en-US" altLang="en-US" sz="2400" dirty="0" err="1">
                <a:solidFill>
                  <a:schemeClr val="tx1">
                    <a:lumMod val="95000"/>
                    <a:lumOff val="5000"/>
                  </a:schemeClr>
                </a:solidFill>
              </a:rPr>
              <a:t>Mutacion</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en</a:t>
            </a:r>
            <a:r>
              <a:rPr lang="en-US" altLang="en-US" sz="2400" dirty="0">
                <a:solidFill>
                  <a:schemeClr val="tx1">
                    <a:lumMod val="95000"/>
                    <a:lumOff val="5000"/>
                  </a:schemeClr>
                </a:solidFill>
              </a:rPr>
              <a:t> Fgf3 </a:t>
            </a:r>
            <a:r>
              <a:rPr lang="en-US" altLang="en-US" sz="2400" dirty="0" err="1">
                <a:solidFill>
                  <a:schemeClr val="tx1">
                    <a:lumMod val="95000"/>
                    <a:lumOff val="5000"/>
                  </a:schemeClr>
                </a:solidFill>
              </a:rPr>
              <a:t>resulta</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en</a:t>
            </a:r>
            <a:r>
              <a:rPr lang="en-US" altLang="en-US" sz="2400" dirty="0">
                <a:solidFill>
                  <a:schemeClr val="tx1">
                    <a:lumMod val="95000"/>
                    <a:lumOff val="5000"/>
                  </a:schemeClr>
                </a:solidFill>
              </a:rPr>
              <a:t> “gain of function mutation </a:t>
            </a:r>
            <a:r>
              <a:rPr lang="en-US" altLang="en-US" sz="2400" dirty="0" err="1">
                <a:solidFill>
                  <a:schemeClr val="tx1">
                    <a:lumMod val="95000"/>
                    <a:lumOff val="5000"/>
                  </a:schemeClr>
                </a:solidFill>
              </a:rPr>
              <a:t>constutiva</a:t>
            </a:r>
            <a:r>
              <a:rPr lang="en-US" altLang="en-US" sz="2400" dirty="0">
                <a:solidFill>
                  <a:schemeClr val="tx1">
                    <a:lumMod val="95000"/>
                    <a:lumOff val="5000"/>
                  </a:schemeClr>
                </a:solidFill>
              </a:rPr>
              <a:t>”</a:t>
            </a:r>
          </a:p>
          <a:p>
            <a:pPr algn="ctr" eaLnBrk="1" hangingPunct="1">
              <a:spcBef>
                <a:spcPct val="0"/>
              </a:spcBef>
              <a:buClrTx/>
              <a:buSzTx/>
              <a:buFontTx/>
              <a:buNone/>
            </a:pPr>
            <a:endParaRPr lang="en-US" altLang="en-US" sz="2400" dirty="0">
              <a:solidFill>
                <a:schemeClr val="tx1">
                  <a:lumMod val="95000"/>
                  <a:lumOff val="5000"/>
                </a:schemeClr>
              </a:solidFill>
            </a:endParaRPr>
          </a:p>
          <a:p>
            <a:pPr algn="ctr" eaLnBrk="1" hangingPunct="1">
              <a:spcBef>
                <a:spcPct val="0"/>
              </a:spcBef>
              <a:buClrTx/>
              <a:buSzTx/>
              <a:buFontTx/>
              <a:buNone/>
            </a:pPr>
            <a:r>
              <a:rPr lang="en-US" altLang="en-US" sz="2400" dirty="0" err="1">
                <a:solidFill>
                  <a:schemeClr val="tx1">
                    <a:lumMod val="95000"/>
                    <a:lumOff val="5000"/>
                  </a:schemeClr>
                </a:solidFill>
              </a:rPr>
              <a:t>Activado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constitutivamente</a:t>
            </a:r>
            <a:r>
              <a:rPr lang="en-US" altLang="en-US" sz="2400" dirty="0">
                <a:solidFill>
                  <a:schemeClr val="tx1">
                    <a:lumMod val="95000"/>
                    <a:lumOff val="5000"/>
                  </a:schemeClr>
                </a:solidFill>
              </a:rPr>
              <a:t>  PLT  </a:t>
            </a:r>
            <a:r>
              <a:rPr lang="en-US" altLang="en-US" sz="2400" dirty="0" err="1">
                <a:solidFill>
                  <a:schemeClr val="tx1">
                    <a:lumMod val="95000"/>
                    <a:lumOff val="5000"/>
                  </a:schemeClr>
                </a:solidFill>
              </a:rPr>
              <a:t>inhibe</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ciclo</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celular</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prematuramente</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displasia</a:t>
            </a:r>
            <a:r>
              <a:rPr lang="en-US" altLang="en-US" sz="2400" dirty="0">
                <a:solidFill>
                  <a:schemeClr val="tx1">
                    <a:lumMod val="95000"/>
                    <a:lumOff val="5000"/>
                  </a:schemeClr>
                </a:solidFill>
              </a:rPr>
              <a:t> </a:t>
            </a:r>
            <a:r>
              <a:rPr lang="en-US" altLang="en-US" sz="2400" dirty="0" err="1">
                <a:solidFill>
                  <a:schemeClr val="tx1">
                    <a:lumMod val="95000"/>
                    <a:lumOff val="5000"/>
                  </a:schemeClr>
                </a:solidFill>
              </a:rPr>
              <a:t>tanatoforica</a:t>
            </a:r>
            <a:endParaRPr lang="en-US" altLang="en-US" sz="2400" dirty="0">
              <a:solidFill>
                <a:schemeClr val="tx1">
                  <a:lumMod val="95000"/>
                  <a:lumOff val="5000"/>
                </a:schemeClr>
              </a:solidFill>
            </a:endParaRPr>
          </a:p>
        </p:txBody>
      </p:sp>
      <p:pic>
        <p:nvPicPr>
          <p:cNvPr id="28675" name="Picture 5">
            <a:extLst>
              <a:ext uri="{FF2B5EF4-FFF2-40B4-BE49-F238E27FC236}">
                <a16:creationId xmlns:a16="http://schemas.microsoft.com/office/drawing/2014/main" id="{40EBE150-6EB2-744B-9A0C-2D8BBAD269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700" y="1125141"/>
            <a:ext cx="3936876" cy="47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9643EB5-91E8-964B-AEF5-04677258ED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7357" y="769303"/>
            <a:ext cx="9933227" cy="548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2">
            <a:extLst>
              <a:ext uri="{FF2B5EF4-FFF2-40B4-BE49-F238E27FC236}">
                <a16:creationId xmlns:a16="http://schemas.microsoft.com/office/drawing/2014/main" id="{23F48803-42D8-154A-9CD5-EB246976E230}"/>
              </a:ext>
            </a:extLst>
          </p:cNvPr>
          <p:cNvSpPr txBox="1">
            <a:spLocks noChangeArrowheads="1"/>
          </p:cNvSpPr>
          <p:nvPr/>
        </p:nvSpPr>
        <p:spPr bwMode="auto">
          <a:xfrm>
            <a:off x="3187922" y="6107906"/>
            <a:ext cx="5484643"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spcBef>
                <a:spcPts val="2400"/>
              </a:spcBef>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ts val="2400"/>
              </a:spcBef>
              <a:spcAft>
                <a:spcPct val="0"/>
              </a:spcAft>
              <a:buClr>
                <a:srgbClr val="FEFEFE"/>
              </a:buClr>
              <a:buSzPct val="171000"/>
              <a:buFont typeface="Gill Sans" panose="020B0502020104020203" pitchFamily="34" charset="-79"/>
              <a:buChar char="•"/>
              <a:defRPr sz="42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spcBef>
                <a:spcPct val="0"/>
              </a:spcBef>
              <a:buClrTx/>
              <a:buSzTx/>
              <a:buFontTx/>
              <a:buNone/>
            </a:pPr>
            <a:r>
              <a:rPr lang="en-US" altLang="en-US" sz="2953">
                <a:solidFill>
                  <a:srgbClr val="FEFEFE"/>
                </a:solidFill>
                <a:hlinkClick r:id="rId5"/>
              </a:rPr>
              <a:t>Mutaciones en Receptores de FGF</a:t>
            </a:r>
            <a:endParaRPr lang="en-US" altLang="en-US" sz="2953">
              <a:solidFill>
                <a:srgbClr val="FEFEFE"/>
              </a:solidFill>
            </a:endParaRPr>
          </a:p>
        </p:txBody>
      </p:sp>
    </p:spTree>
    <p:extLst>
      <p:ext uri="{BB962C8B-B14F-4D97-AF65-F5344CB8AC3E}">
        <p14:creationId xmlns:p14="http://schemas.microsoft.com/office/powerpoint/2010/main" val="3108165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242D41"/>
      </a:dk2>
      <a:lt2>
        <a:srgbClr val="E2E8E2"/>
      </a:lt2>
      <a:accent1>
        <a:srgbClr val="DE29E7"/>
      </a:accent1>
      <a:accent2>
        <a:srgbClr val="801DD6"/>
      </a:accent2>
      <a:accent3>
        <a:srgbClr val="4E38E8"/>
      </a:accent3>
      <a:accent4>
        <a:srgbClr val="174FD5"/>
      </a:accent4>
      <a:accent5>
        <a:srgbClr val="26AFE6"/>
      </a:accent5>
      <a:accent6>
        <a:srgbClr val="14B8A3"/>
      </a:accent6>
      <a:hlink>
        <a:srgbClr val="3F85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5041</TotalTime>
  <Words>3611</Words>
  <Application>Microsoft Macintosh PowerPoint</Application>
  <PresentationFormat>Widescreen</PresentationFormat>
  <Paragraphs>531</Paragraphs>
  <Slides>37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Avenir Next LT Pro</vt:lpstr>
      <vt:lpstr>Calibri</vt:lpstr>
      <vt:lpstr>Gill Sans</vt:lpstr>
      <vt:lpstr>Lucida Grande</vt:lpstr>
      <vt:lpstr>AccentBoxVTI</vt:lpstr>
      <vt:lpstr>Biología del Desarrollo</vt:lpstr>
      <vt:lpstr>Objetivos</vt:lpstr>
      <vt:lpstr>PowerPoint Presentation</vt:lpstr>
      <vt:lpstr>PowerPoint Presentation</vt:lpstr>
      <vt:lpstr>PowerPoint Presentation</vt:lpstr>
      <vt:lpstr>La Ruta RTK Cuando FGF se pega a FGFR esta activando la ruta RTK</vt:lpstr>
      <vt:lpstr>PowerPoint Presentation</vt:lpstr>
      <vt:lpstr>La Ruta JAK/STAT</vt:lpstr>
      <vt:lpstr>La Ruta JAK/STAT</vt:lpstr>
      <vt:lpstr>PowerPoint Presentation</vt:lpstr>
      <vt:lpstr>Sonic HH y Colesterol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Rutas de la Muerte: Apoptosis</vt:lpstr>
      <vt:lpstr>Rutas de la Muerte: Apoptosis</vt:lpstr>
      <vt:lpstr>Rutas de la Muerte: Apoptosis</vt:lpstr>
      <vt:lpstr>PowerPoint Presentation</vt:lpstr>
      <vt:lpstr>PowerPoint Presentation</vt:lpstr>
      <vt:lpstr>PowerPoint Presentation</vt:lpstr>
      <vt:lpstr>Matriz Extracelular – Rol en Señalización Asignada</vt:lpstr>
      <vt:lpstr>Matriz Extracelular – Rol en Señalización</vt:lpstr>
      <vt:lpstr>Matriz Extracelular – Rol en Señalización</vt:lpstr>
      <vt:lpstr>Matriz Extracelular – Rol en Señalización</vt:lpstr>
      <vt:lpstr>Transición Epitelio a Mesénquima - EMT</vt:lpstr>
      <vt:lpstr>Transición Epitelio a Mesénquima - EMT</vt:lpstr>
      <vt:lpstr>Resumen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Sistema Inmunológico</dc:title>
  <dc:creator>JOSE A. CARDE SERRANO</dc:creator>
  <cp:lastModifiedBy>JOSE A. CARDE SERRANO</cp:lastModifiedBy>
  <cp:revision>93</cp:revision>
  <dcterms:created xsi:type="dcterms:W3CDTF">2020-01-26T00:43:37Z</dcterms:created>
  <dcterms:modified xsi:type="dcterms:W3CDTF">2020-03-04T18:03:55Z</dcterms:modified>
</cp:coreProperties>
</file>