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859" r:id="rId2"/>
    <p:sldMasterId id="2147483744" r:id="rId3"/>
    <p:sldMasterId id="2147483780" r:id="rId4"/>
    <p:sldMasterId id="2147483838" r:id="rId5"/>
    <p:sldMasterId id="2147483713" r:id="rId6"/>
    <p:sldMasterId id="2147483674" r:id="rId7"/>
    <p:sldMasterId id="2147483897" r:id="rId8"/>
    <p:sldMasterId id="2147483960" r:id="rId9"/>
  </p:sldMasterIdLst>
  <p:notesMasterIdLst>
    <p:notesMasterId r:id="rId49"/>
  </p:notesMasterIdLst>
  <p:handoutMasterIdLst>
    <p:handoutMasterId r:id="rId50"/>
  </p:handoutMasterIdLst>
  <p:sldIdLst>
    <p:sldId id="273" r:id="rId10"/>
    <p:sldId id="277" r:id="rId11"/>
    <p:sldId id="283" r:id="rId12"/>
    <p:sldId id="345" r:id="rId13"/>
    <p:sldId id="404" r:id="rId14"/>
    <p:sldId id="405" r:id="rId15"/>
    <p:sldId id="276" r:id="rId16"/>
    <p:sldId id="275" r:id="rId17"/>
    <p:sldId id="278" r:id="rId18"/>
    <p:sldId id="279" r:id="rId19"/>
    <p:sldId id="347" r:id="rId20"/>
    <p:sldId id="349" r:id="rId21"/>
    <p:sldId id="350" r:id="rId22"/>
    <p:sldId id="351" r:id="rId23"/>
    <p:sldId id="355" r:id="rId24"/>
    <p:sldId id="357" r:id="rId25"/>
    <p:sldId id="358" r:id="rId26"/>
    <p:sldId id="359" r:id="rId27"/>
    <p:sldId id="360" r:id="rId28"/>
    <p:sldId id="361" r:id="rId29"/>
    <p:sldId id="280" r:id="rId30"/>
    <p:sldId id="282" r:id="rId31"/>
    <p:sldId id="284" r:id="rId32"/>
    <p:sldId id="363" r:id="rId33"/>
    <p:sldId id="365" r:id="rId34"/>
    <p:sldId id="287" r:id="rId35"/>
    <p:sldId id="288" r:id="rId36"/>
    <p:sldId id="291" r:id="rId37"/>
    <p:sldId id="366" r:id="rId38"/>
    <p:sldId id="292" r:id="rId39"/>
    <p:sldId id="370" r:id="rId40"/>
    <p:sldId id="293" r:id="rId41"/>
    <p:sldId id="371" r:id="rId42"/>
    <p:sldId id="372" r:id="rId43"/>
    <p:sldId id="374" r:id="rId44"/>
    <p:sldId id="375" r:id="rId45"/>
    <p:sldId id="376" r:id="rId46"/>
    <p:sldId id="377" r:id="rId47"/>
    <p:sldId id="37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orient="horz" pos="3600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3360">
          <p15:clr>
            <a:srgbClr val="A4A3A4"/>
          </p15:clr>
        </p15:guide>
        <p15:guide id="5" pos="5616">
          <p15:clr>
            <a:srgbClr val="A4A3A4"/>
          </p15:clr>
        </p15:guide>
        <p15:guide id="6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000"/>
    <a:srgbClr val="214E91"/>
    <a:srgbClr val="085367"/>
    <a:srgbClr val="6A6A6A"/>
    <a:srgbClr val="E66618"/>
    <a:srgbClr val="307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78" autoAdjust="0"/>
    <p:restoredTop sz="88537" autoAdjust="0"/>
  </p:normalViewPr>
  <p:slideViewPr>
    <p:cSldViewPr>
      <p:cViewPr varScale="1">
        <p:scale>
          <a:sx n="101" d="100"/>
          <a:sy n="101" d="100"/>
        </p:scale>
        <p:origin x="1432" y="184"/>
      </p:cViewPr>
      <p:guideLst>
        <p:guide orient="horz" pos="3408"/>
        <p:guide orient="horz" pos="3600"/>
        <p:guide orient="horz" pos="912"/>
        <p:guide orient="horz" pos="3360"/>
        <p:guide pos="5616"/>
        <p:guide pos="4320"/>
      </p:guideLst>
    </p:cSldViewPr>
  </p:slideViewPr>
  <p:outlineViewPr>
    <p:cViewPr>
      <p:scale>
        <a:sx n="33" d="100"/>
        <a:sy n="33" d="100"/>
      </p:scale>
      <p:origin x="0" y="488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4CCBF-31CF-4FCA-A5B4-50142834420A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95618-5249-4F12-80E4-2F3A0FD1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0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4B720-C9F6-4BFC-BC5C-B1B8D70204DA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03D02-7E89-4EBF-B123-9C334E1BF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ABCDE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rule: Asymmetry (one half of the mole doesn't match the other), Border irregularity, Color that is not uniform, Diameter greater than 6 mm (about the size of a pencil eraser), and Evolving size, shape or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03D02-7E89-4EBF-B123-9C334E1BFE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4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1560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605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010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Six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533400" y="106680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201168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533400" y="2880360"/>
            <a:ext cx="8153400" cy="6858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533400" y="367284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533400" y="4617720"/>
            <a:ext cx="8153400" cy="9144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533400" y="563880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62023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12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159416" y="1066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159416" y="19812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159416" y="28956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159416" y="38100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159416" y="47244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159416" y="5638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8"/>
          </p:nvPr>
        </p:nvSpPr>
        <p:spPr>
          <a:xfrm>
            <a:off x="4800600" y="1066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 dirty="0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9"/>
          </p:nvPr>
        </p:nvSpPr>
        <p:spPr>
          <a:xfrm>
            <a:off x="4800600" y="19812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20"/>
          </p:nvPr>
        </p:nvSpPr>
        <p:spPr>
          <a:xfrm>
            <a:off x="4800600" y="28956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3" name="Content Placeholder 10"/>
          <p:cNvSpPr>
            <a:spLocks noGrp="1"/>
          </p:cNvSpPr>
          <p:nvPr>
            <p:ph sz="quarter" idx="21"/>
          </p:nvPr>
        </p:nvSpPr>
        <p:spPr>
          <a:xfrm>
            <a:off x="4800600" y="38100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2"/>
          </p:nvPr>
        </p:nvSpPr>
        <p:spPr>
          <a:xfrm>
            <a:off x="4800600" y="47244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7" name="Content Placeholder 12"/>
          <p:cNvSpPr>
            <a:spLocks noGrp="1"/>
          </p:cNvSpPr>
          <p:nvPr>
            <p:ph sz="quarter" idx="23"/>
          </p:nvPr>
        </p:nvSpPr>
        <p:spPr>
          <a:xfrm>
            <a:off x="4800600" y="5638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75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98054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11879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5612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87407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36620" y="4260273"/>
            <a:ext cx="569976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48068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0198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58737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4999894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97504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9100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510540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32661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1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19874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4675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62655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36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810000"/>
            <a:ext cx="8229600" cy="236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4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3" name="Photo Credit"/>
          <p:cNvSpPr>
            <a:spLocks noGrp="1"/>
          </p:cNvSpPr>
          <p:nvPr>
            <p:ph type="body" sz="quarter" idx="15" hasCustomPrompt="1"/>
          </p:nvPr>
        </p:nvSpPr>
        <p:spPr>
          <a:xfrm>
            <a:off x="6473952" y="6705599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70476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524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048000"/>
            <a:ext cx="8229600" cy="1600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4800600"/>
            <a:ext cx="8229600" cy="1600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5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0280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5146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8100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50292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Photo Credit"/>
          <p:cNvSpPr>
            <a:spLocks noGrp="1"/>
          </p:cNvSpPr>
          <p:nvPr>
            <p:ph type="body" sz="quarter" idx="17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88451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17932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06324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394716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457200" y="483108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457200" y="57150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8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9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51072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3682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663440" y="12954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214884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663440" y="214884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457200" y="300228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4663440" y="300228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8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20"/>
          </p:nvPr>
        </p:nvSpPr>
        <p:spPr>
          <a:xfrm>
            <a:off x="457200" y="385572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idx="21"/>
          </p:nvPr>
        </p:nvSpPr>
        <p:spPr>
          <a:xfrm>
            <a:off x="4663440" y="385572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idx="22"/>
          </p:nvPr>
        </p:nvSpPr>
        <p:spPr>
          <a:xfrm>
            <a:off x="457200" y="470916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"/>
          <p:cNvSpPr>
            <a:spLocks noGrp="1"/>
          </p:cNvSpPr>
          <p:nvPr>
            <p:ph idx="23"/>
          </p:nvPr>
        </p:nvSpPr>
        <p:spPr>
          <a:xfrm>
            <a:off x="4663440" y="470916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"/>
          <p:cNvSpPr>
            <a:spLocks noGrp="1"/>
          </p:cNvSpPr>
          <p:nvPr>
            <p:ph idx="24"/>
          </p:nvPr>
        </p:nvSpPr>
        <p:spPr>
          <a:xfrm>
            <a:off x="457200" y="55626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"/>
          <p:cNvSpPr>
            <a:spLocks noGrp="1"/>
          </p:cNvSpPr>
          <p:nvPr>
            <p:ph idx="25"/>
          </p:nvPr>
        </p:nvSpPr>
        <p:spPr>
          <a:xfrm>
            <a:off x="4663440" y="55626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26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lIns="0" tIns="0" rIns="4572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38164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19401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27324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750556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357063" y="59960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20792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502643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85390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916435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467512" y="5081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57950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24692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833503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638800" y="381000"/>
            <a:ext cx="3276600" cy="563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80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92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1066800" y="1524000"/>
            <a:ext cx="7048500" cy="1470025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066800" y="29718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8723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ue Slide 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22313" y="2643186"/>
            <a:ext cx="7202487" cy="1362075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722313" y="1143000"/>
            <a:ext cx="720248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315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0668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6294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701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949214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656260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990600"/>
            <a:ext cx="8229600" cy="5410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1099747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11237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7556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0741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36620" y="4260273"/>
            <a:ext cx="569976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sp>
        <p:nvSpPr>
          <p:cNvPr id="13" name="Red Bar"/>
          <p:cNvSpPr/>
          <p:nvPr userDrawn="1"/>
        </p:nvSpPr>
        <p:spPr>
          <a:xfrm>
            <a:off x="0" y="6248400"/>
            <a:ext cx="9144000" cy="503767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MH Tagline" descr="Tagline: Because learning changes everything.™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" y="6351925"/>
            <a:ext cx="3223119" cy="2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33" r:id="rId5"/>
    <p:sldLayoutId id="2147483734" r:id="rId6"/>
    <p:sldLayoutId id="2147483914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pic>
        <p:nvPicPr>
          <p:cNvPr id="2" name="MH Tagline" descr="Tag line: Because learning changes everything™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7775"/>
            <a:ext cx="33718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11925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96" r:id="rId2"/>
    <p:sldLayoutId id="2147483965" r:id="rId3"/>
    <p:sldLayoutId id="2147483753" r:id="rId4"/>
    <p:sldLayoutId id="2147483908" r:id="rId5"/>
    <p:sldLayoutId id="2147483950" r:id="rId6"/>
    <p:sldLayoutId id="2147483757" r:id="rId7"/>
    <p:sldLayoutId id="2147483877" r:id="rId8"/>
    <p:sldLayoutId id="2147483761" r:id="rId9"/>
    <p:sldLayoutId id="214748380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 descr="©McGraw-Hill Education&#10;"/>
          <p:cNvSpPr txBox="1">
            <a:spLocks/>
          </p:cNvSpPr>
          <p:nvPr userDrawn="1"/>
        </p:nvSpPr>
        <p:spPr>
          <a:xfrm>
            <a:off x="0" y="6705600"/>
            <a:ext cx="155448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2019 McGraw-Hill Education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686800" y="0"/>
            <a:ext cx="457200" cy="3657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13B531D6-C057-4D72-ACFC-846878A09338}" type="slidenum">
              <a:rPr lang="en-US" sz="1400" smtClean="0"/>
              <a:pPr algn="ct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330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 descr="©McGraw-Hill Education&#10;"/>
          <p:cNvSpPr txBox="1"/>
          <p:nvPr userDrawn="1"/>
        </p:nvSpPr>
        <p:spPr>
          <a:xfrm>
            <a:off x="0" y="6642556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6A6A6A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85764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Copyright" descr="©McGraw-Hill Education.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52010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7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MH BG Image"/>
          <p:cNvPicPr>
            <a:picLocks noChangeAspect="1"/>
          </p:cNvPicPr>
          <p:nvPr userDrawn="1"/>
        </p:nvPicPr>
        <p:blipFill rotWithShape="1"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44" b="27282"/>
          <a:stretch/>
        </p:blipFill>
        <p:spPr>
          <a:xfrm>
            <a:off x="461821" y="1943668"/>
            <a:ext cx="8682180" cy="4914333"/>
          </a:xfrm>
          <a:prstGeom prst="rect">
            <a:avLst/>
          </a:prstGeom>
        </p:spPr>
      </p:pic>
      <p:sp>
        <p:nvSpPr>
          <p:cNvPr id="8" name="Copyright" descr="©McGraw-Hill Education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636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6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78273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6" r:id="rId2"/>
    <p:sldLayoutId id="214748375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3665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dgerbalm.com/s-30-what-is-spf-sunscreen-sun-protection-factor.aspx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www.healthline.com/health/nail-abnormalities-2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4572000" cy="2590800"/>
          </a:xfrm>
        </p:spPr>
        <p:txBody>
          <a:bodyPr/>
          <a:lstStyle/>
          <a:p>
            <a:r>
              <a:rPr lang="en-US" sz="5000" b="1" spc="100" dirty="0">
                <a:solidFill>
                  <a:srgbClr val="214E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 &amp; Physiology</a:t>
            </a:r>
            <a:b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spc="100" dirty="0">
                <a:solidFill>
                  <a:srgbClr val="0853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xsAPPROACH</a:t>
            </a:r>
            <a:b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dirty="0">
                <a:solidFill>
                  <a:srgbClr val="0853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Edition</a:t>
            </a:r>
            <a:b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 6</a:t>
            </a:r>
            <a:b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Integumentary System</a:t>
            </a:r>
          </a:p>
        </p:txBody>
      </p:sp>
      <p:sp>
        <p:nvSpPr>
          <p:cNvPr id="2" name="Subtitle 2"/>
          <p:cNvSpPr>
            <a:spLocks noGrp="1"/>
          </p:cNvSpPr>
          <p:nvPr>
            <p:ph type="subTitle" idx="1"/>
          </p:nvPr>
        </p:nvSpPr>
        <p:spPr>
          <a:xfrm>
            <a:off x="0" y="4343400"/>
            <a:ext cx="4572000" cy="1219200"/>
          </a:xfrm>
        </p:spPr>
        <p:txBody>
          <a:bodyPr/>
          <a:lstStyle/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Michael P. McKinley</a:t>
            </a:r>
          </a:p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Valerie Dean </a:t>
            </a:r>
            <a:r>
              <a:rPr lang="en-US" sz="2500" dirty="0" err="1">
                <a:solidFill>
                  <a:schemeClr val="tx1"/>
                </a:solidFill>
                <a:latin typeface="ArumSans Lt" pitchFamily="18" charset="0"/>
              </a:rPr>
              <a:t>O’Loughlin</a:t>
            </a:r>
            <a:endParaRPr lang="en-US" sz="2500" dirty="0">
              <a:solidFill>
                <a:schemeClr val="tx1"/>
              </a:solidFill>
              <a:latin typeface="ArumSans Lt" pitchFamily="18" charset="0"/>
            </a:endParaRPr>
          </a:p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Theresa Stouter </a:t>
            </a:r>
            <a:r>
              <a:rPr lang="en-US" sz="2500" dirty="0" err="1">
                <a:solidFill>
                  <a:schemeClr val="tx1"/>
                </a:solidFill>
                <a:latin typeface="ArumSans Lt" pitchFamily="18" charset="0"/>
              </a:rPr>
              <a:t>Bidle</a:t>
            </a:r>
            <a:endParaRPr lang="en-US" sz="2500" dirty="0">
              <a:solidFill>
                <a:schemeClr val="tx1"/>
              </a:solidFill>
              <a:latin typeface="ArumSans Lt" pitchFamily="18" charset="0"/>
            </a:endParaRPr>
          </a:p>
        </p:txBody>
      </p:sp>
      <p:pic>
        <p:nvPicPr>
          <p:cNvPr id="8" name="Picture 3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 bwMode="auto">
          <a:xfrm>
            <a:off x="4598041" y="310074"/>
            <a:ext cx="4317358" cy="54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5945555"/>
            <a:ext cx="7772400" cy="215444"/>
          </a:xfrm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See separate PowerPoint slides for all figures and tables pre-inserted into PowerPoint without notes.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</p:spPr>
        <p:txBody>
          <a:bodyPr/>
          <a:lstStyle/>
          <a:p>
            <a:pPr lvl="0"/>
            <a:r>
              <a:rPr lang="en-US" dirty="0"/>
              <a:t>© 2019 McGraw-Hill Education. All rights reserved. Authorized only for instructor use in the classroom.  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41476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03920" cy="530352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Estrato</a:t>
            </a:r>
            <a:r>
              <a:rPr lang="en-US" altLang="en-US" b="1" dirty="0">
                <a:cs typeface="Times New Roman" pitchFamily="18" charset="0"/>
              </a:rPr>
              <a:t> basal</a:t>
            </a:r>
          </a:p>
          <a:p>
            <a:pPr lvl="1" indent="-347472"/>
            <a:r>
              <a:rPr lang="en-US" altLang="en-US" dirty="0">
                <a:cs typeface="Times New Roman" pitchFamily="18" charset="0"/>
              </a:rPr>
              <a:t>La mas profunda</a:t>
            </a:r>
          </a:p>
          <a:p>
            <a:pPr lvl="1" indent="-347472"/>
            <a:r>
              <a:rPr lang="en-US" altLang="en-US" dirty="0">
                <a:cs typeface="Times New Roman" pitchFamily="18" charset="0"/>
              </a:rPr>
              <a:t>Una </a:t>
            </a:r>
            <a:r>
              <a:rPr lang="en-US" altLang="en-US" dirty="0" err="1">
                <a:cs typeface="Times New Roman" pitchFamily="18" charset="0"/>
              </a:rPr>
              <a:t>capa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celulas</a:t>
            </a:r>
            <a:r>
              <a:rPr lang="en-US" altLang="en-US" dirty="0">
                <a:cs typeface="Times New Roman" pitchFamily="18" charset="0"/>
              </a:rPr>
              <a:t>: de cuboidal a columnar</a:t>
            </a:r>
          </a:p>
          <a:p>
            <a:pPr lvl="1" indent="-347472"/>
            <a:r>
              <a:rPr lang="en-US" altLang="en-US" dirty="0">
                <a:cs typeface="Times New Roman" pitchFamily="18" charset="0"/>
              </a:rPr>
              <a:t>Tres </a:t>
            </a:r>
            <a:r>
              <a:rPr lang="en-US" altLang="en-US" dirty="0" err="1">
                <a:cs typeface="Times New Roman" pitchFamily="18" charset="0"/>
              </a:rPr>
              <a:t>tipos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células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marL="457200" lvl="2" indent="-457200"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en-US" altLang="en-US" dirty="0" err="1">
                <a:cs typeface="Times New Roman" pitchFamily="18" charset="0"/>
              </a:rPr>
              <a:t>queratinocitos</a:t>
            </a:r>
            <a:endParaRPr lang="en-US" altLang="en-US" dirty="0">
              <a:cs typeface="Times New Roman" pitchFamily="18" charset="0"/>
            </a:endParaRPr>
          </a:p>
          <a:p>
            <a:pPr marL="457200" lvl="2" indent="-457200"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en-US" altLang="en-US" dirty="0" err="1">
                <a:cs typeface="Times New Roman" pitchFamily="18" charset="0"/>
              </a:rPr>
              <a:t>melanocitos</a:t>
            </a:r>
            <a:endParaRPr lang="en-US" altLang="en-US" dirty="0">
              <a:cs typeface="Times New Roman" pitchFamily="18" charset="0"/>
            </a:endParaRPr>
          </a:p>
          <a:p>
            <a:pPr marL="457200" lvl="2" indent="-457200"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en-US" altLang="en-US" dirty="0" err="1">
                <a:cs typeface="Times New Roman" pitchFamily="18" charset="0"/>
              </a:rPr>
              <a:t>táctiles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6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3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777240"/>
            <a:ext cx="8839200" cy="577596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Queratinocitos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b="1" dirty="0" err="1">
                <a:cs typeface="Times New Roman" pitchFamily="18" charset="0"/>
              </a:rPr>
              <a:t>en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todas</a:t>
            </a:r>
            <a:r>
              <a:rPr lang="en-US" altLang="en-US" b="1" dirty="0">
                <a:cs typeface="Times New Roman" pitchFamily="18" charset="0"/>
              </a:rPr>
              <a:t> las </a:t>
            </a:r>
            <a:r>
              <a:rPr lang="en-US" altLang="en-US" b="1" dirty="0" err="1">
                <a:cs typeface="Times New Roman" pitchFamily="18" charset="0"/>
              </a:rPr>
              <a:t>capas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sz="2400" dirty="0">
                <a:cs typeface="Times New Roman" pitchFamily="18" charset="0"/>
              </a:rPr>
              <a:t>Las </a:t>
            </a:r>
            <a:r>
              <a:rPr lang="en-US" altLang="en-US" sz="2400" dirty="0" err="1">
                <a:cs typeface="Times New Roman" pitchFamily="18" charset="0"/>
              </a:rPr>
              <a:t>presentes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estrato</a:t>
            </a:r>
            <a:r>
              <a:rPr lang="en-US" altLang="en-US" sz="2400" dirty="0">
                <a:cs typeface="Times New Roman" pitchFamily="18" charset="0"/>
              </a:rPr>
              <a:t> basal son </a:t>
            </a:r>
            <a:r>
              <a:rPr lang="en-US" altLang="en-US" sz="2400" dirty="0" err="1">
                <a:cs typeface="Times New Roman" pitchFamily="18" charset="0"/>
              </a:rPr>
              <a:t>células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madres</a:t>
            </a:r>
            <a:endParaRPr lang="en-US" altLang="en-US" sz="2400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Su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función</a:t>
            </a:r>
            <a:r>
              <a:rPr lang="en-US" altLang="en-US" dirty="0">
                <a:cs typeface="Times New Roman" pitchFamily="18" charset="0"/>
              </a:rPr>
              <a:t> es </a:t>
            </a:r>
            <a:r>
              <a:rPr lang="en-US" altLang="en-US" dirty="0" err="1">
                <a:cs typeface="Times New Roman" pitchFamily="18" charset="0"/>
              </a:rPr>
              <a:t>dividirse</a:t>
            </a:r>
            <a:r>
              <a:rPr lang="en-US" altLang="en-US" dirty="0">
                <a:cs typeface="Times New Roman" pitchFamily="18" charset="0"/>
              </a:rPr>
              <a:t> para </a:t>
            </a:r>
            <a:r>
              <a:rPr lang="en-US" altLang="en-US" dirty="0" err="1">
                <a:cs typeface="Times New Roman" pitchFamily="18" charset="0"/>
              </a:rPr>
              <a:t>regenerar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nuevas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sz="2400" dirty="0" err="1">
                <a:cs typeface="Times New Roman" pitchFamily="18" charset="0"/>
              </a:rPr>
              <a:t>Sintetizan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queratina</a:t>
            </a:r>
            <a:r>
              <a:rPr lang="en-US" altLang="en-US" sz="2400" b="1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proteina</a:t>
            </a:r>
            <a:r>
              <a:rPr lang="en-US" altLang="en-US" sz="2400" dirty="0">
                <a:cs typeface="Times New Roman" pitchFamily="18" charset="0"/>
              </a:rPr>
              <a:t> que </a:t>
            </a:r>
            <a:r>
              <a:rPr lang="en-US" altLang="en-US" sz="2400" dirty="0" err="1">
                <a:cs typeface="Times New Roman" pitchFamily="18" charset="0"/>
              </a:rPr>
              <a:t>fortalece</a:t>
            </a:r>
            <a:r>
              <a:rPr lang="en-US" altLang="en-US" sz="2400" dirty="0">
                <a:cs typeface="Times New Roman" pitchFamily="18" charset="0"/>
              </a:rPr>
              <a:t> e </a:t>
            </a:r>
            <a:r>
              <a:rPr lang="en-US" altLang="en-US" sz="2400" dirty="0" err="1">
                <a:cs typeface="Times New Roman" pitchFamily="18" charset="0"/>
              </a:rPr>
              <a:t>impermeabiliza</a:t>
            </a:r>
            <a:endParaRPr lang="en-US" altLang="en-US" sz="2400" dirty="0">
              <a:cs typeface="Times New Roman" pitchFamily="18" charset="0"/>
            </a:endParaRPr>
          </a:p>
          <a:p>
            <a:r>
              <a:rPr lang="en-US" altLang="en-US" b="1" dirty="0" err="1">
                <a:cs typeface="Times New Roman" pitchFamily="18" charset="0"/>
              </a:rPr>
              <a:t>Melanocitos</a:t>
            </a:r>
            <a:r>
              <a:rPr lang="en-US" altLang="en-US" sz="2800" b="1" dirty="0">
                <a:cs typeface="Times New Roman" pitchFamily="18" charset="0"/>
              </a:rPr>
              <a:t> – disperses entre los </a:t>
            </a:r>
            <a:r>
              <a:rPr lang="en-US" altLang="en-US" sz="2800" b="1" dirty="0" err="1">
                <a:cs typeface="Times New Roman" pitchFamily="18" charset="0"/>
              </a:rPr>
              <a:t>queratinocitos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/>
            <a:r>
              <a:rPr lang="en-US" altLang="en-US" sz="2400" dirty="0" err="1">
                <a:cs typeface="Times New Roman" pitchFamily="18" charset="0"/>
              </a:rPr>
              <a:t>Producción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almacenamiento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pigmento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b="1" dirty="0">
                <a:cs typeface="Times New Roman" pitchFamily="18" charset="0"/>
              </a:rPr>
              <a:t>(melanin)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lvl="1" indent="-347472"/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respuesta</a:t>
            </a:r>
            <a:r>
              <a:rPr lang="en-US" altLang="en-US" sz="2400" dirty="0">
                <a:cs typeface="Times New Roman" pitchFamily="18" charset="0"/>
              </a:rPr>
              <a:t> a luz UV</a:t>
            </a:r>
          </a:p>
          <a:p>
            <a:pPr lvl="1" indent="-347472"/>
            <a:r>
              <a:rPr lang="en-US" altLang="en-US" sz="2400" dirty="0" err="1">
                <a:cs typeface="Times New Roman" pitchFamily="18" charset="0"/>
              </a:rPr>
              <a:t>Transferir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gránulos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pigmentos</a:t>
            </a:r>
            <a:r>
              <a:rPr lang="en-US" altLang="en-US" sz="2400" dirty="0">
                <a:cs typeface="Times New Roman" pitchFamily="18" charset="0"/>
              </a:rPr>
              <a:t> (</a:t>
            </a:r>
            <a:r>
              <a:rPr lang="en-US" altLang="en-US" sz="2400" dirty="0" err="1">
                <a:cs typeface="Times New Roman" pitchFamily="18" charset="0"/>
              </a:rPr>
              <a:t>melanosomas</a:t>
            </a:r>
            <a:r>
              <a:rPr lang="en-US" altLang="en-US" sz="2400" dirty="0">
                <a:cs typeface="Times New Roman" pitchFamily="18" charset="0"/>
              </a:rPr>
              <a:t>) a los </a:t>
            </a:r>
            <a:r>
              <a:rPr lang="en-US" altLang="en-US" sz="2400" dirty="0" err="1">
                <a:cs typeface="Times New Roman" pitchFamily="18" charset="0"/>
              </a:rPr>
              <a:t>queratinocitos</a:t>
            </a:r>
            <a:endParaRPr lang="en-US" altLang="en-US" sz="2400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Protección</a:t>
            </a:r>
            <a:r>
              <a:rPr lang="en-US" altLang="en-US" dirty="0">
                <a:cs typeface="Times New Roman" pitchFamily="18" charset="0"/>
              </a:rPr>
              <a:t> del DNA de la luz UV</a:t>
            </a:r>
          </a:p>
          <a:p>
            <a:pPr lvl="1" indent="-347472"/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91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5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03920" cy="530352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Tactiles</a:t>
            </a:r>
            <a:r>
              <a:rPr lang="en-US" altLang="en-US" b="1" dirty="0">
                <a:cs typeface="Times New Roman" pitchFamily="18" charset="0"/>
              </a:rPr>
              <a:t> – </a:t>
            </a:r>
          </a:p>
          <a:p>
            <a:pPr lvl="1" indent="-347472"/>
            <a:r>
              <a:rPr lang="en-US" altLang="en-US" i="1" dirty="0" err="1">
                <a:cs typeface="Times New Roman" pitchFamily="18" charset="0"/>
              </a:rPr>
              <a:t>Células</a:t>
            </a:r>
            <a:r>
              <a:rPr lang="en-US" altLang="en-US" i="1" dirty="0">
                <a:cs typeface="Times New Roman" pitchFamily="18" charset="0"/>
              </a:rPr>
              <a:t> de Merkel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dirty="0" err="1">
                <a:cs typeface="Times New Roman" pitchFamily="18" charset="0"/>
              </a:rPr>
              <a:t>Sensitivos</a:t>
            </a:r>
            <a:r>
              <a:rPr lang="en-US" altLang="en-US" dirty="0">
                <a:cs typeface="Times New Roman" pitchFamily="18" charset="0"/>
              </a:rPr>
              <a:t> al </a:t>
            </a:r>
            <a:r>
              <a:rPr lang="en-US" altLang="en-US" dirty="0" err="1">
                <a:cs typeface="Times New Roman" pitchFamily="18" charset="0"/>
              </a:rPr>
              <a:t>tacto</a:t>
            </a:r>
            <a:endParaRPr lang="en-US" altLang="en-US" dirty="0">
              <a:cs typeface="Times New Roman" pitchFamily="18" charset="0"/>
            </a:endParaRPr>
          </a:p>
          <a:p>
            <a:pPr lvl="2" indent="-347472"/>
            <a:r>
              <a:rPr lang="en-US" altLang="en-US" dirty="0" err="1">
                <a:cs typeface="Times New Roman" pitchFamily="18" charset="0"/>
              </a:rPr>
              <a:t>Liberan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sustancias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químicas</a:t>
            </a:r>
            <a:r>
              <a:rPr lang="en-US" altLang="en-US" dirty="0">
                <a:cs typeface="Times New Roman" pitchFamily="18" charset="0"/>
              </a:rPr>
              <a:t> al ser </a:t>
            </a:r>
            <a:r>
              <a:rPr lang="en-US" altLang="en-US" dirty="0" err="1">
                <a:cs typeface="Times New Roman" pitchFamily="18" charset="0"/>
              </a:rPr>
              <a:t>comprimidos</a:t>
            </a:r>
            <a:endParaRPr lang="en-US" altLang="en-US" dirty="0">
              <a:cs typeface="Times New Roman" pitchFamily="18" charset="0"/>
            </a:endParaRPr>
          </a:p>
          <a:p>
            <a:pPr lvl="2" indent="-347472"/>
            <a:r>
              <a:rPr lang="en-US" altLang="en-US" dirty="0" err="1">
                <a:cs typeface="Times New Roman" pitchFamily="18" charset="0"/>
              </a:rPr>
              <a:t>Estimulan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terminaciones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nerviosas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6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777240"/>
            <a:ext cx="8839200" cy="577596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Estrato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espinoso</a:t>
            </a:r>
            <a:endParaRPr lang="en-US" altLang="en-US" b="1" dirty="0">
              <a:cs typeface="Times New Roman" pitchFamily="18" charset="0"/>
            </a:endParaRPr>
          </a:p>
          <a:p>
            <a:pPr lvl="1" indent="-347472"/>
            <a:r>
              <a:rPr lang="en-US" altLang="en-US" dirty="0" err="1">
                <a:cs typeface="Times New Roman" pitchFamily="18" charset="0"/>
              </a:rPr>
              <a:t>Varias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capas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queratinocitos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poligonales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dirty="0" err="1">
                <a:cs typeface="Times New Roman" pitchFamily="18" charset="0"/>
              </a:rPr>
              <a:t>Descendientes</a:t>
            </a:r>
            <a:r>
              <a:rPr lang="en-US" altLang="en-US" dirty="0">
                <a:cs typeface="Times New Roman" pitchFamily="18" charset="0"/>
              </a:rPr>
              <a:t> del </a:t>
            </a:r>
            <a:r>
              <a:rPr lang="en-US" altLang="en-US" dirty="0" err="1">
                <a:cs typeface="Times New Roman" pitchFamily="18" charset="0"/>
              </a:rPr>
              <a:t>estrato</a:t>
            </a:r>
            <a:r>
              <a:rPr lang="en-US" altLang="en-US" dirty="0">
                <a:cs typeface="Times New Roman" pitchFamily="18" charset="0"/>
              </a:rPr>
              <a:t> basal, </a:t>
            </a:r>
            <a:r>
              <a:rPr lang="en-US" altLang="en-US" dirty="0" err="1">
                <a:cs typeface="Times New Roman" pitchFamily="18" charset="0"/>
              </a:rPr>
              <a:t>desplazadas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hacia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arriba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dirty="0" err="1">
                <a:cs typeface="Times New Roman" pitchFamily="18" charset="0"/>
              </a:rPr>
              <a:t>Contiene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queratinocitos</a:t>
            </a:r>
            <a:r>
              <a:rPr lang="en-US" altLang="en-US" dirty="0">
                <a:cs typeface="Times New Roman" pitchFamily="18" charset="0"/>
              </a:rPr>
              <a:t> no </a:t>
            </a:r>
            <a:r>
              <a:rPr lang="en-US" altLang="en-US" dirty="0" err="1">
                <a:cs typeface="Times New Roman" pitchFamily="18" charset="0"/>
              </a:rPr>
              <a:t>mitóticos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unidos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desmosomas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b="1" dirty="0" err="1">
                <a:cs typeface="Times New Roman" pitchFamily="18" charset="0"/>
              </a:rPr>
              <a:t>Células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dendríticas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epidermales</a:t>
            </a:r>
            <a:r>
              <a:rPr lang="en-US" altLang="en-US" b="1" dirty="0">
                <a:cs typeface="Times New Roman" pitchFamily="18" charset="0"/>
              </a:rPr>
              <a:t> </a:t>
            </a:r>
          </a:p>
          <a:p>
            <a:pPr lvl="2" indent="-347472"/>
            <a:r>
              <a:rPr lang="en-US" altLang="en-US" dirty="0">
                <a:cs typeface="Times New Roman" pitchFamily="18" charset="0"/>
              </a:rPr>
              <a:t>(</a:t>
            </a:r>
            <a:r>
              <a:rPr lang="en-US" altLang="en-US" i="1" dirty="0">
                <a:cs typeface="Times New Roman" pitchFamily="18" charset="0"/>
              </a:rPr>
              <a:t>Langerhans</a:t>
            </a:r>
            <a:r>
              <a:rPr lang="en-US" altLang="en-US" dirty="0">
                <a:cs typeface="Times New Roman" pitchFamily="18" charset="0"/>
              </a:rPr>
              <a:t> cells) – </a:t>
            </a:r>
            <a:r>
              <a:rPr lang="en-US" altLang="en-US" dirty="0" err="1">
                <a:cs typeface="Times New Roman" pitchFamily="18" charset="0"/>
              </a:rPr>
              <a:t>Inician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respuesta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inmune</a:t>
            </a: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73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7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30352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Estrato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granuloso</a:t>
            </a:r>
            <a:r>
              <a:rPr lang="en-US" altLang="en-US" sz="2800" b="1" dirty="0">
                <a:cs typeface="Times New Roman" pitchFamily="18" charset="0"/>
              </a:rPr>
              <a:t> - </a:t>
            </a:r>
            <a:r>
              <a:rPr lang="en-US" altLang="en-US" sz="2400" dirty="0">
                <a:cs typeface="Times New Roman" pitchFamily="18" charset="0"/>
              </a:rPr>
              <a:t>3 a 5 </a:t>
            </a:r>
            <a:r>
              <a:rPr lang="en-US" altLang="en-US" sz="2400" dirty="0" err="1">
                <a:cs typeface="Times New Roman" pitchFamily="18" charset="0"/>
              </a:rPr>
              <a:t>capas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queratinocitos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/>
            <a:r>
              <a:rPr lang="en-US" altLang="en-US" sz="2400" dirty="0" err="1">
                <a:cs typeface="Times New Roman" pitchFamily="18" charset="0"/>
              </a:rPr>
              <a:t>Queratinización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lvl="2" indent="-347472"/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desintegran</a:t>
            </a:r>
            <a:r>
              <a:rPr lang="en-US" altLang="en-US" dirty="0">
                <a:cs typeface="Times New Roman" pitchFamily="18" charset="0"/>
              </a:rPr>
              <a:t> los </a:t>
            </a:r>
            <a:r>
              <a:rPr lang="en-US" altLang="en-US" dirty="0" err="1">
                <a:cs typeface="Times New Roman" pitchFamily="18" charset="0"/>
              </a:rPr>
              <a:t>orgánulos</a:t>
            </a:r>
            <a:r>
              <a:rPr lang="en-US" altLang="en-US" dirty="0">
                <a:cs typeface="Times New Roman" pitchFamily="18" charset="0"/>
              </a:rPr>
              <a:t> y el </a:t>
            </a:r>
            <a:r>
              <a:rPr lang="en-US" altLang="en-US" dirty="0" err="1">
                <a:cs typeface="Times New Roman" pitchFamily="18" charset="0"/>
              </a:rPr>
              <a:t>núcleo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mueren</a:t>
            </a:r>
            <a:endParaRPr lang="en-US" altLang="en-US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en-US" b="1" dirty="0" err="1">
                <a:cs typeface="Times New Roman" panose="02020603050405020304" pitchFamily="18" charset="0"/>
              </a:rPr>
              <a:t>Estrato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lúcido</a:t>
            </a:r>
            <a:r>
              <a:rPr lang="en-US" altLang="en-US" b="1" dirty="0"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cs typeface="Times New Roman" panose="02020603050405020304" pitchFamily="18" charset="0"/>
              </a:rPr>
              <a:t>traslucente</a:t>
            </a:r>
            <a:r>
              <a:rPr lang="en-US" altLang="en-US" sz="2800" dirty="0">
                <a:cs typeface="Times New Roman" panose="02020603050405020304" pitchFamily="18" charset="0"/>
              </a:rPr>
              <a:t>, 2-3 </a:t>
            </a:r>
            <a:r>
              <a:rPr lang="en-US" altLang="en-US" sz="2800" dirty="0" err="1">
                <a:cs typeface="Times New Roman" panose="02020603050405020304" pitchFamily="18" charset="0"/>
              </a:rPr>
              <a:t>capas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 lvl="1" indent="-347472">
              <a:defRPr/>
            </a:pPr>
            <a:r>
              <a:rPr lang="en-US" altLang="en-US" sz="2400" dirty="0" err="1">
                <a:cs typeface="Times New Roman" panose="02020603050405020304" pitchFamily="18" charset="0"/>
              </a:rPr>
              <a:t>Presente</a:t>
            </a:r>
            <a:r>
              <a:rPr lang="en-US" altLang="en-US" sz="2400" dirty="0">
                <a:cs typeface="Times New Roman" panose="02020603050405020304" pitchFamily="18" charset="0"/>
              </a:rPr>
              <a:t> solo </a:t>
            </a:r>
            <a:r>
              <a:rPr lang="en-US" altLang="en-US" sz="2400" dirty="0" err="1">
                <a:cs typeface="Times New Roman" panose="02020603050405020304" pitchFamily="18" charset="0"/>
              </a:rPr>
              <a:t>en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piel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gruesa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palmas</a:t>
            </a:r>
            <a:r>
              <a:rPr lang="en-US" altLang="en-US" sz="2400" dirty="0">
                <a:cs typeface="Times New Roman" panose="02020603050405020304" pitchFamily="18" charset="0"/>
              </a:rPr>
              <a:t> y </a:t>
            </a:r>
            <a:r>
              <a:rPr lang="en-US" altLang="en-US" sz="2400" dirty="0" err="1">
                <a:cs typeface="Times New Roman" panose="02020603050405020304" pitchFamily="18" charset="0"/>
              </a:rPr>
              <a:t>plantas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lvl="1" indent="-347472">
              <a:defRPr/>
            </a:pPr>
            <a:r>
              <a:rPr lang="en-US" altLang="en-US" sz="2400" dirty="0" err="1">
                <a:cs typeface="Times New Roman" panose="02020603050405020304" pitchFamily="18" charset="0"/>
              </a:rPr>
              <a:t>Contienen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eleidina</a:t>
            </a:r>
            <a:r>
              <a:rPr lang="en-US" altLang="en-US" sz="2400" dirty="0"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cs typeface="Times New Roman" panose="02020603050405020304" pitchFamily="18" charset="0"/>
              </a:rPr>
              <a:t>proteina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traslucente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b="1" dirty="0" err="1">
                <a:cs typeface="Times New Roman" pitchFamily="18" charset="0"/>
              </a:rPr>
              <a:t>Estratum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córneo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sz="2800" dirty="0">
                <a:cs typeface="Times New Roman" pitchFamily="18" charset="0"/>
              </a:rPr>
              <a:t>superficial, 20 – 30 </a:t>
            </a:r>
            <a:r>
              <a:rPr lang="en-US" altLang="en-US" sz="2800" dirty="0" err="1">
                <a:cs typeface="Times New Roman" pitchFamily="18" charset="0"/>
              </a:rPr>
              <a:t>capas</a:t>
            </a:r>
            <a:r>
              <a:rPr lang="en-US" altLang="en-US" sz="2800" dirty="0">
                <a:cs typeface="Times New Roman" pitchFamily="18" charset="0"/>
              </a:rPr>
              <a:t>, </a:t>
            </a:r>
            <a:r>
              <a:rPr lang="en-US" altLang="en-US" sz="2800" dirty="0" err="1">
                <a:cs typeface="Times New Roman" pitchFamily="18" charset="0"/>
              </a:rPr>
              <a:t>muertas</a:t>
            </a:r>
            <a:endParaRPr lang="en-US" altLang="en-US" sz="2800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sz="2400" dirty="0" err="1">
                <a:cs typeface="Times New Roman" pitchFamily="18" charset="0"/>
              </a:rPr>
              <a:t>Queratinizadas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entrelazadas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sz="2400" dirty="0" err="1">
                <a:cs typeface="Times New Roman" pitchFamily="18" charset="0"/>
              </a:rPr>
              <a:t>Seca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gruesa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protección</a:t>
            </a:r>
            <a:r>
              <a:rPr lang="en-US" altLang="en-US" sz="2400" dirty="0">
                <a:cs typeface="Times New Roman" pitchFamily="18" charset="0"/>
              </a:rPr>
              <a:t> contra abrasion e </a:t>
            </a:r>
            <a:r>
              <a:rPr lang="en-US" altLang="en-US" sz="2400" dirty="0" err="1">
                <a:cs typeface="Times New Roman" pitchFamily="18" charset="0"/>
              </a:rPr>
              <a:t>infección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defRPr/>
            </a:pP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defRPr/>
            </a:pPr>
            <a:endParaRPr lang="en-US" altLang="en-US" sz="2400" b="1" dirty="0">
              <a:cs typeface="Times New Roman" panose="02020603050405020304" pitchFamily="18" charset="0"/>
            </a:endParaRPr>
          </a:p>
          <a:p>
            <a:pPr lvl="2" indent="-347472"/>
            <a:endParaRPr lang="en-US" altLang="en-US" dirty="0">
              <a:cs typeface="Times New Roman" pitchFamily="18" charset="0"/>
            </a:endParaRPr>
          </a:p>
          <a:p>
            <a:pPr lvl="2" indent="-347472"/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50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Estratos</a:t>
            </a:r>
            <a:r>
              <a:rPr lang="en-US" dirty="0"/>
              <a:t> </a:t>
            </a:r>
            <a:r>
              <a:rPr lang="en-US" dirty="0" err="1"/>
              <a:t>epidermales</a:t>
            </a:r>
            <a:endParaRPr lang="en-US" sz="1500" dirty="0"/>
          </a:p>
        </p:txBody>
      </p:sp>
      <p:pic>
        <p:nvPicPr>
          <p:cNvPr id="6" name="Picture 2" descr="The order and relationship of the epidermal strata in thick skin is shown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3834"/>
          <a:stretch/>
        </p:blipFill>
        <p:spPr bwMode="auto">
          <a:xfrm>
            <a:off x="509117" y="1282701"/>
            <a:ext cx="8125766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149352" y="6096000"/>
            <a:ext cx="11460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6.2</a:t>
            </a:r>
            <a:endParaRPr lang="en-US" altLang="en-US" sz="1800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(a) ©Ed </a:t>
            </a:r>
            <a:r>
              <a:rPr lang="en-US" dirty="0" err="1">
                <a:latin typeface="+mj-lt"/>
              </a:rPr>
              <a:t>Reschke</a:t>
            </a:r>
            <a:r>
              <a:rPr lang="en-US" dirty="0">
                <a:latin typeface="+mj-lt"/>
              </a:rPr>
              <a:t>/Getty Images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9CF1D-49E2-5E49-A61E-E703D9B28EDF}"/>
              </a:ext>
            </a:extLst>
          </p:cNvPr>
          <p:cNvSpPr/>
          <p:nvPr/>
        </p:nvSpPr>
        <p:spPr>
          <a:xfrm>
            <a:off x="304800" y="4809956"/>
            <a:ext cx="8610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cs typeface="Times New Roman" pitchFamily="18" charset="0"/>
              </a:rPr>
              <a:t>Estratum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córneo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</a:rPr>
              <a:t>– </a:t>
            </a:r>
            <a:r>
              <a:rPr lang="en-US" altLang="en-US" sz="2800" dirty="0">
                <a:cs typeface="Times New Roman" pitchFamily="18" charset="0"/>
              </a:rPr>
              <a:t>superficial, 20 – 30 </a:t>
            </a:r>
            <a:r>
              <a:rPr lang="en-US" altLang="en-US" sz="2800" dirty="0" err="1">
                <a:cs typeface="Times New Roman" pitchFamily="18" charset="0"/>
              </a:rPr>
              <a:t>capas</a:t>
            </a:r>
            <a:r>
              <a:rPr lang="en-US" altLang="en-US" sz="2800" dirty="0">
                <a:cs typeface="Times New Roman" pitchFamily="18" charset="0"/>
              </a:rPr>
              <a:t>, </a:t>
            </a:r>
            <a:r>
              <a:rPr lang="en-US" altLang="en-US" sz="2800" dirty="0" err="1">
                <a:cs typeface="Times New Roman" pitchFamily="18" charset="0"/>
              </a:rPr>
              <a:t>muertas</a:t>
            </a:r>
            <a:endParaRPr lang="en-US" altLang="en-US" sz="2800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sz="2400" dirty="0">
                <a:cs typeface="Times New Roman" pitchFamily="18" charset="0"/>
              </a:rPr>
              <a:t>- </a:t>
            </a:r>
            <a:r>
              <a:rPr lang="en-US" altLang="en-US" sz="2400" dirty="0" err="1">
                <a:cs typeface="Times New Roman" pitchFamily="18" charset="0"/>
              </a:rPr>
              <a:t>Queratinizadas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entrelazadas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sz="2400" dirty="0">
                <a:cs typeface="Times New Roman" pitchFamily="18" charset="0"/>
              </a:rPr>
              <a:t>- </a:t>
            </a:r>
            <a:r>
              <a:rPr lang="en-US" altLang="en-US" sz="2400" dirty="0" err="1">
                <a:cs typeface="Times New Roman" pitchFamily="18" charset="0"/>
              </a:rPr>
              <a:t>Seca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gruesa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protección</a:t>
            </a:r>
            <a:r>
              <a:rPr lang="en-US" altLang="en-US" sz="2400" dirty="0">
                <a:cs typeface="Times New Roman" pitchFamily="18" charset="0"/>
              </a:rPr>
              <a:t> contra abrasion e </a:t>
            </a:r>
            <a:r>
              <a:rPr lang="en-US" altLang="en-US" sz="2400" dirty="0" err="1">
                <a:cs typeface="Times New Roman" pitchFamily="18" charset="0"/>
              </a:rPr>
              <a:t>infección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23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err="1"/>
              <a:t>Piel</a:t>
            </a:r>
            <a:r>
              <a:rPr lang="en-US" dirty="0"/>
              <a:t> </a:t>
            </a:r>
            <a:r>
              <a:rPr lang="en-US" dirty="0" err="1"/>
              <a:t>gruesa</a:t>
            </a:r>
            <a:r>
              <a:rPr lang="en-US" dirty="0"/>
              <a:t> vs </a:t>
            </a:r>
            <a:r>
              <a:rPr lang="en-US" dirty="0" err="1"/>
              <a:t>fina</a:t>
            </a:r>
            <a:endParaRPr lang="en-US" sz="1500" dirty="0"/>
          </a:p>
        </p:txBody>
      </p:sp>
      <p:pic>
        <p:nvPicPr>
          <p:cNvPr id="8" name="Picture 2" descr="Thick skin contains all five epidermal strata. Thin skin contains four strata and lacks a stratum lucidum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3505"/>
          <a:stretch/>
        </p:blipFill>
        <p:spPr bwMode="auto">
          <a:xfrm>
            <a:off x="419529" y="838200"/>
            <a:ext cx="8304942" cy="330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20444" y="6324599"/>
            <a:ext cx="12984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6.3</a:t>
            </a:r>
            <a:endParaRPr lang="en-US" altLang="en-US" sz="1800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(a, b) ©Carolina Biological Supply Company/Medical Images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E41AA-6ECA-1B46-BE27-1AF55CE76B27}"/>
              </a:ext>
            </a:extLst>
          </p:cNvPr>
          <p:cNvSpPr/>
          <p:nvPr/>
        </p:nvSpPr>
        <p:spPr>
          <a:xfrm>
            <a:off x="152400" y="40487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800" dirty="0">
                <a:cs typeface="Times New Roman" pitchFamily="18" charset="0"/>
              </a:rPr>
              <a:t>Epidermis </a:t>
            </a:r>
            <a:r>
              <a:rPr lang="en-US" altLang="en-US" sz="2800" dirty="0" err="1">
                <a:cs typeface="Times New Roman" pitchFamily="18" charset="0"/>
              </a:rPr>
              <a:t>varia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: </a:t>
            </a:r>
            <a:r>
              <a:rPr lang="en-US" altLang="en-US" sz="2800" b="1" dirty="0" err="1">
                <a:cs typeface="Times New Roman" pitchFamily="18" charset="0"/>
              </a:rPr>
              <a:t>grosor</a:t>
            </a:r>
            <a:r>
              <a:rPr lang="en-US" altLang="en-US" sz="2800" dirty="0">
                <a:cs typeface="Times New Roman" pitchFamily="18" charset="0"/>
              </a:rPr>
              <a:t>, color y </a:t>
            </a:r>
            <a:r>
              <a:rPr lang="en-US" altLang="en-US" sz="2800" dirty="0" err="1">
                <a:cs typeface="Times New Roman" pitchFamily="18" charset="0"/>
              </a:rPr>
              <a:t>marcas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superficiales</a:t>
            </a:r>
            <a:endParaRPr lang="en-US" altLang="en-US" sz="2800" dirty="0"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1E2F2-BBC2-134C-B5E3-226130DF73FC}"/>
              </a:ext>
            </a:extLst>
          </p:cNvPr>
          <p:cNvSpPr txBox="1"/>
          <p:nvPr/>
        </p:nvSpPr>
        <p:spPr>
          <a:xfrm>
            <a:off x="4800600" y="4490904"/>
            <a:ext cx="3728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Gruesa</a:t>
            </a:r>
            <a:r>
              <a:rPr lang="en-US" sz="24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5 </a:t>
            </a:r>
            <a:r>
              <a:rPr lang="en-US" sz="2400" dirty="0" err="1"/>
              <a:t>estratos</a:t>
            </a:r>
            <a:r>
              <a:rPr lang="en-US" sz="2400" dirty="0"/>
              <a:t> o </a:t>
            </a:r>
            <a:r>
              <a:rPr lang="en-US" sz="2400" dirty="0" err="1"/>
              <a:t>ocapas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Glándulas</a:t>
            </a:r>
            <a:r>
              <a:rPr lang="en-US" sz="2400" dirty="0"/>
              <a:t> </a:t>
            </a:r>
            <a:r>
              <a:rPr lang="en-US" sz="2400" dirty="0" err="1"/>
              <a:t>sudoríparas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No </a:t>
            </a:r>
            <a:r>
              <a:rPr lang="en-US" sz="2400" dirty="0" err="1"/>
              <a:t>folículos</a:t>
            </a:r>
            <a:r>
              <a:rPr lang="en-US" sz="2400" dirty="0"/>
              <a:t> </a:t>
            </a:r>
            <a:r>
              <a:rPr lang="en-US" sz="2400" dirty="0" err="1"/>
              <a:t>pilosos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No </a:t>
            </a:r>
            <a:r>
              <a:rPr lang="en-US" sz="2400" dirty="0" err="1"/>
              <a:t>sebáceas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Palmas y </a:t>
            </a:r>
            <a:r>
              <a:rPr lang="en-US" sz="2400" dirty="0" err="1"/>
              <a:t>plantas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268D2-0E5C-3F4A-A468-912F60BD9107}"/>
              </a:ext>
            </a:extLst>
          </p:cNvPr>
          <p:cNvSpPr txBox="1"/>
          <p:nvPr/>
        </p:nvSpPr>
        <p:spPr>
          <a:xfrm>
            <a:off x="228600" y="4495800"/>
            <a:ext cx="4304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Fina</a:t>
            </a:r>
            <a:r>
              <a:rPr lang="en-US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Cubre</a:t>
            </a:r>
            <a:r>
              <a:rPr lang="en-US" sz="2400" dirty="0"/>
              <a:t> </a:t>
            </a:r>
            <a:r>
              <a:rPr lang="en-US" sz="2400" dirty="0" err="1"/>
              <a:t>todo</a:t>
            </a:r>
            <a:r>
              <a:rPr lang="en-US" sz="2400" dirty="0"/>
              <a:t> el </a:t>
            </a:r>
            <a:r>
              <a:rPr lang="en-US" sz="2400" dirty="0" err="1"/>
              <a:t>cuerpo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4 </a:t>
            </a:r>
            <a:r>
              <a:rPr lang="en-US" sz="2400" dirty="0" err="1"/>
              <a:t>capas</a:t>
            </a:r>
            <a:r>
              <a:rPr lang="en-US" sz="2400" dirty="0"/>
              <a:t>, NO </a:t>
            </a:r>
            <a:r>
              <a:rPr lang="en-US" sz="2400" dirty="0" err="1"/>
              <a:t>lúcido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Glándulas</a:t>
            </a:r>
            <a:r>
              <a:rPr lang="en-US" sz="2400" dirty="0"/>
              <a:t> </a:t>
            </a:r>
            <a:r>
              <a:rPr lang="en-US" sz="2400" dirty="0" err="1"/>
              <a:t>sebáceas</a:t>
            </a:r>
            <a:r>
              <a:rPr lang="en-US" sz="2400" dirty="0"/>
              <a:t> y </a:t>
            </a:r>
            <a:r>
              <a:rPr lang="en-US" sz="2400" dirty="0" err="1"/>
              <a:t>folículos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pilosos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286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11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08720" cy="3733800"/>
          </a:xfrm>
        </p:spPr>
        <p:txBody>
          <a:bodyPr/>
          <a:lstStyle/>
          <a:p>
            <a:pPr marL="566928" indent="-457200">
              <a:spcBef>
                <a:spcPts val="600"/>
              </a:spcBef>
              <a:spcAft>
                <a:spcPts val="3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600" dirty="0">
                <a:cs typeface="Times New Roman" pitchFamily="18" charset="0"/>
              </a:rPr>
              <a:t>Color normal por: </a:t>
            </a:r>
            <a:r>
              <a:rPr lang="en-US" altLang="en-US" sz="2600" dirty="0" err="1">
                <a:cs typeface="Times New Roman" pitchFamily="18" charset="0"/>
              </a:rPr>
              <a:t>hemoglobina</a:t>
            </a:r>
            <a:r>
              <a:rPr lang="en-US" altLang="en-US" sz="2600" dirty="0">
                <a:cs typeface="Times New Roman" pitchFamily="18" charset="0"/>
              </a:rPr>
              <a:t>, </a:t>
            </a:r>
            <a:r>
              <a:rPr lang="en-US" altLang="en-US" sz="2600" dirty="0" err="1">
                <a:cs typeface="Times New Roman" pitchFamily="18" charset="0"/>
              </a:rPr>
              <a:t>melanina</a:t>
            </a:r>
            <a:r>
              <a:rPr lang="en-US" altLang="en-US" sz="2600" dirty="0">
                <a:cs typeface="Times New Roman" pitchFamily="18" charset="0"/>
              </a:rPr>
              <a:t>, </a:t>
            </a:r>
            <a:r>
              <a:rPr lang="en-US" altLang="en-US" sz="2600" dirty="0" err="1">
                <a:cs typeface="Times New Roman" pitchFamily="18" charset="0"/>
              </a:rPr>
              <a:t>carotenos</a:t>
            </a:r>
            <a:endParaRPr lang="en-US" altLang="en-US" sz="2600" dirty="0">
              <a:cs typeface="Times New Roman" pitchFamily="18" charset="0"/>
            </a:endParaRPr>
          </a:p>
          <a:p>
            <a:pPr marL="566928" lvl="3" indent="-457200">
              <a:spcBef>
                <a:spcPts val="600"/>
              </a:spcBef>
              <a:spcAft>
                <a:spcPts val="300"/>
              </a:spcAft>
              <a:buClr>
                <a:srgbClr val="B60000"/>
              </a:buClr>
              <a:defRPr/>
            </a:pPr>
            <a:r>
              <a:rPr lang="en-US" altLang="en-US" sz="2600" b="1" dirty="0" err="1">
                <a:cs typeface="Times New Roman" pitchFamily="18" charset="0"/>
              </a:rPr>
              <a:t>Hemoglobina</a:t>
            </a:r>
            <a:r>
              <a:rPr lang="en-US" altLang="en-US" sz="2600" b="1" dirty="0">
                <a:cs typeface="Times New Roman" pitchFamily="18" charset="0"/>
              </a:rPr>
              <a:t> - </a:t>
            </a:r>
            <a:r>
              <a:rPr lang="en-US" altLang="en-US" sz="2600" b="1" dirty="0" err="1">
                <a:cs typeface="Times New Roman" pitchFamily="18" charset="0"/>
              </a:rPr>
              <a:t>roja</a:t>
            </a:r>
            <a:endParaRPr lang="en-US" altLang="en-US" sz="2600" b="1" dirty="0">
              <a:cs typeface="Times New Roman" pitchFamily="18" charset="0"/>
            </a:endParaRP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sz="2400" dirty="0" err="1">
                <a:cs typeface="Times New Roman" pitchFamily="18" charset="0"/>
              </a:rPr>
              <a:t>Proteina</a:t>
            </a:r>
            <a:r>
              <a:rPr lang="en-US" altLang="en-US" sz="2400" dirty="0">
                <a:cs typeface="Times New Roman" pitchFamily="18" charset="0"/>
              </a:rPr>
              <a:t> con </a:t>
            </a:r>
            <a:r>
              <a:rPr lang="en-US" altLang="en-US" sz="2400" dirty="0" err="1">
                <a:cs typeface="Times New Roman" pitchFamily="18" charset="0"/>
              </a:rPr>
              <a:t>afinidad</a:t>
            </a:r>
            <a:r>
              <a:rPr lang="en-US" altLang="en-US" sz="2400" dirty="0">
                <a:cs typeface="Times New Roman" pitchFamily="18" charset="0"/>
              </a:rPr>
              <a:t>  </a:t>
            </a:r>
            <a:r>
              <a:rPr lang="en-US" altLang="en-US" sz="2400" dirty="0" err="1">
                <a:cs typeface="Times New Roman" pitchFamily="18" charset="0"/>
              </a:rPr>
              <a:t>Oxígeno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los </a:t>
            </a:r>
            <a:r>
              <a:rPr lang="en-US" altLang="en-US" sz="2400" dirty="0" err="1">
                <a:cs typeface="Times New Roman" pitchFamily="18" charset="0"/>
              </a:rPr>
              <a:t>eritrocitos</a:t>
            </a:r>
            <a:endParaRPr lang="en-US" altLang="en-US" sz="2400" dirty="0">
              <a:cs typeface="Times New Roman" pitchFamily="18" charset="0"/>
            </a:endParaRP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sz="2400" dirty="0" err="1">
                <a:cs typeface="Times New Roman" pitchFamily="18" charset="0"/>
              </a:rPr>
              <a:t>Rojo</a:t>
            </a:r>
            <a:r>
              <a:rPr lang="en-US" altLang="en-US" sz="2400" dirty="0">
                <a:cs typeface="Times New Roman" pitchFamily="18" charset="0"/>
              </a:rPr>
              <a:t> brillante vs </a:t>
            </a:r>
            <a:r>
              <a:rPr lang="en-US" altLang="en-US" sz="2400" dirty="0" err="1">
                <a:cs typeface="Times New Roman" pitchFamily="18" charset="0"/>
              </a:rPr>
              <a:t>Rojo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opaco</a:t>
            </a:r>
            <a:endParaRPr lang="en-US" altLang="en-US" sz="2400" dirty="0">
              <a:cs typeface="Times New Roman" pitchFamily="18" charset="0"/>
            </a:endParaRPr>
          </a:p>
          <a:p>
            <a:pPr marL="548640" lvl="1" indent="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buNone/>
              <a:defRPr/>
            </a:pP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600" b="1" dirty="0" err="1">
                <a:cs typeface="Times New Roman" pitchFamily="18" charset="0"/>
              </a:rPr>
              <a:t>Caroteno</a:t>
            </a:r>
            <a:endParaRPr lang="en-US" altLang="en-US" sz="2600" b="1" dirty="0">
              <a:cs typeface="Times New Roman" pitchFamily="18" charset="0"/>
            </a:endParaRP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defRPr/>
            </a:pPr>
            <a:r>
              <a:rPr lang="en-US" altLang="en-US" sz="2400" dirty="0">
                <a:cs typeface="Times New Roman" pitchFamily="18" charset="0"/>
              </a:rPr>
              <a:t>Amarillo </a:t>
            </a:r>
            <a:r>
              <a:rPr lang="en-US" altLang="en-US" sz="2400" dirty="0" err="1">
                <a:cs typeface="Times New Roman" pitchFamily="18" charset="0"/>
              </a:rPr>
              <a:t>naranja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adquirido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algunos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vegetales</a:t>
            </a:r>
            <a:endParaRPr lang="en-US" altLang="en-US" sz="2400" dirty="0"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E72D9-DB94-CC49-A856-F0839D64DBE3}"/>
              </a:ext>
            </a:extLst>
          </p:cNvPr>
          <p:cNvSpPr/>
          <p:nvPr/>
        </p:nvSpPr>
        <p:spPr>
          <a:xfrm>
            <a:off x="266700" y="9245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800" dirty="0">
                <a:cs typeface="Times New Roman" pitchFamily="18" charset="0"/>
              </a:rPr>
              <a:t>Epidermis </a:t>
            </a:r>
            <a:r>
              <a:rPr lang="en-US" altLang="en-US" sz="2800" dirty="0" err="1">
                <a:cs typeface="Times New Roman" pitchFamily="18" charset="0"/>
              </a:rPr>
              <a:t>varía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: </a:t>
            </a:r>
            <a:r>
              <a:rPr lang="en-US" altLang="en-US" sz="2800" dirty="0" err="1">
                <a:cs typeface="Times New Roman" pitchFamily="18" charset="0"/>
              </a:rPr>
              <a:t>grosor</a:t>
            </a:r>
            <a:r>
              <a:rPr lang="en-US" altLang="en-US" sz="2800" dirty="0">
                <a:cs typeface="Times New Roman" pitchFamily="18" charset="0"/>
              </a:rPr>
              <a:t>, </a:t>
            </a:r>
            <a:r>
              <a:rPr lang="en-US" altLang="en-US" sz="2800" b="1" dirty="0">
                <a:cs typeface="Times New Roman" pitchFamily="18" charset="0"/>
              </a:rPr>
              <a:t>color</a:t>
            </a:r>
            <a:r>
              <a:rPr lang="en-US" altLang="en-US" sz="2800" dirty="0">
                <a:cs typeface="Times New Roman" pitchFamily="18" charset="0"/>
              </a:rPr>
              <a:t> y </a:t>
            </a:r>
            <a:r>
              <a:rPr lang="en-US" altLang="en-US" sz="2800" dirty="0" err="1">
                <a:cs typeface="Times New Roman" pitchFamily="18" charset="0"/>
              </a:rPr>
              <a:t>marcas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superficiales</a:t>
            </a: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77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Melanina</a:t>
            </a:r>
            <a:r>
              <a:rPr lang="en-US" dirty="0"/>
              <a:t>, </a:t>
            </a:r>
            <a:r>
              <a:rPr lang="en-US" dirty="0" err="1"/>
              <a:t>melanocitos</a:t>
            </a:r>
            <a:r>
              <a:rPr lang="en-US" dirty="0"/>
              <a:t>, </a:t>
            </a:r>
            <a:r>
              <a:rPr lang="en-US" dirty="0" err="1"/>
              <a:t>melanosomas</a:t>
            </a:r>
            <a:endParaRPr lang="en-US" sz="1500" dirty="0"/>
          </a:p>
        </p:txBody>
      </p:sp>
      <p:pic>
        <p:nvPicPr>
          <p:cNvPr id="9" name="Picture 2" descr="Melanosomes in melanocytes transport the melanin pigment to the keratinocytes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4489"/>
          <a:stretch/>
        </p:blipFill>
        <p:spPr bwMode="auto">
          <a:xfrm>
            <a:off x="527839" y="975359"/>
            <a:ext cx="808832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149352" y="6096000"/>
            <a:ext cx="12984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6.4</a:t>
            </a:r>
            <a:endParaRPr lang="en-US" altLang="en-US" sz="1800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(b) ©John Burbidge/Science Source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76D204-59A2-FA48-AA99-B30273D7D878}"/>
              </a:ext>
            </a:extLst>
          </p:cNvPr>
          <p:cNvSpPr/>
          <p:nvPr/>
        </p:nvSpPr>
        <p:spPr>
          <a:xfrm>
            <a:off x="149353" y="3909988"/>
            <a:ext cx="85783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b="1" dirty="0" err="1">
                <a:cs typeface="Times New Roman" pitchFamily="18" charset="0"/>
              </a:rPr>
              <a:t>Melanina</a:t>
            </a:r>
            <a:endParaRPr lang="en-US" altLang="en-US" sz="2600" b="1" dirty="0">
              <a:cs typeface="Times New Roman" pitchFamily="18" charset="0"/>
            </a:endParaRP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sz="2400" dirty="0" err="1">
                <a:cs typeface="Times New Roman" pitchFamily="18" charset="0"/>
              </a:rPr>
              <a:t>Pigmento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oscuro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producido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melanocitos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sz="2400" dirty="0" err="1">
                <a:cs typeface="Times New Roman" pitchFamily="18" charset="0"/>
              </a:rPr>
              <a:t>Transferido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queratinocitos</a:t>
            </a:r>
            <a:r>
              <a:rPr lang="en-US" altLang="en-US" sz="2400" dirty="0">
                <a:cs typeface="Times New Roman" pitchFamily="18" charset="0"/>
              </a:rPr>
              <a:t> via </a:t>
            </a:r>
            <a:r>
              <a:rPr lang="en-US" altLang="en-US" sz="2400" dirty="0" err="1">
                <a:cs typeface="Times New Roman" pitchFamily="18" charset="0"/>
              </a:rPr>
              <a:t>melanosomas</a:t>
            </a:r>
            <a:endParaRPr lang="en-US" altLang="en-US" sz="2400" dirty="0">
              <a:cs typeface="Times New Roman" pitchFamily="18" charset="0"/>
            </a:endParaRP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sz="2400" dirty="0" err="1">
                <a:cs typeface="Times New Roman" pitchFamily="18" charset="0"/>
              </a:rPr>
              <a:t>Cantidades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relativas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varian</a:t>
            </a:r>
            <a:r>
              <a:rPr lang="en-US" altLang="en-US" sz="2400" dirty="0">
                <a:cs typeface="Times New Roman" pitchFamily="18" charset="0"/>
              </a:rPr>
              <a:t>: (</a:t>
            </a:r>
            <a:r>
              <a:rPr lang="en-US" altLang="en-US" sz="2400" dirty="0" err="1">
                <a:cs typeface="Times New Roman" pitchFamily="18" charset="0"/>
              </a:rPr>
              <a:t>genética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exposición</a:t>
            </a:r>
            <a:r>
              <a:rPr lang="en-US" altLang="en-US" sz="2400" dirty="0">
                <a:cs typeface="Times New Roman" pitchFamily="18" charset="0"/>
              </a:rPr>
              <a:t> a luz UV)</a:t>
            </a:r>
          </a:p>
          <a:p>
            <a:pPr marL="1188720" lvl="2">
              <a:spcBef>
                <a:spcPts val="600"/>
              </a:spcBef>
              <a:spcAft>
                <a:spcPts val="300"/>
              </a:spcAft>
              <a:buClr>
                <a:srgbClr val="7030A0"/>
              </a:buClr>
              <a:defRPr/>
            </a:pPr>
            <a:r>
              <a:rPr lang="en-US" altLang="en-US" sz="2400" b="1" dirty="0" err="1">
                <a:cs typeface="Times New Roman" pitchFamily="18" charset="0"/>
              </a:rPr>
              <a:t>Albinismo</a:t>
            </a:r>
            <a:r>
              <a:rPr lang="en-US" altLang="en-US" sz="2400" dirty="0">
                <a:cs typeface="Times New Roman" pitchFamily="18" charset="0"/>
              </a:rPr>
              <a:t>: </a:t>
            </a:r>
            <a:r>
              <a:rPr lang="en-US" altLang="en-US" sz="2400" dirty="0" err="1">
                <a:cs typeface="Times New Roman" pitchFamily="18" charset="0"/>
              </a:rPr>
              <a:t>Melanocitos</a:t>
            </a:r>
            <a:r>
              <a:rPr lang="en-US" altLang="en-US" sz="2400" dirty="0">
                <a:cs typeface="Times New Roman" pitchFamily="18" charset="0"/>
              </a:rPr>
              <a:t> no </a:t>
            </a:r>
            <a:r>
              <a:rPr lang="en-US" altLang="en-US" sz="2400" dirty="0" err="1">
                <a:cs typeface="Times New Roman" pitchFamily="18" charset="0"/>
              </a:rPr>
              <a:t>sintetizan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melanina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12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03920" cy="53340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US" altLang="en-US" sz="2400" b="1" dirty="0">
                <a:cs typeface="Times New Roman" pitchFamily="18" charset="0"/>
              </a:rPr>
              <a:t>Nevus </a:t>
            </a:r>
            <a:r>
              <a:rPr lang="en-US" altLang="en-US" sz="2400" dirty="0">
                <a:cs typeface="Times New Roman" pitchFamily="18" charset="0"/>
              </a:rPr>
              <a:t>(</a:t>
            </a:r>
            <a:r>
              <a:rPr lang="en-US" altLang="en-US" sz="2400" i="1" dirty="0">
                <a:cs typeface="Times New Roman" pitchFamily="18" charset="0"/>
              </a:rPr>
              <a:t>mole</a:t>
            </a:r>
            <a:r>
              <a:rPr lang="en-US" altLang="en-US" sz="2400" dirty="0">
                <a:cs typeface="Times New Roman" pitchFamily="18" charset="0"/>
              </a:rPr>
              <a:t>) - </a:t>
            </a:r>
            <a:r>
              <a:rPr lang="en-US" altLang="en-US" sz="2400" b="1" dirty="0" err="1">
                <a:cs typeface="Times New Roman" pitchFamily="18" charset="0"/>
              </a:rPr>
              <a:t>lunares</a:t>
            </a:r>
            <a:endParaRPr lang="en-US" altLang="en-US" sz="2400" b="1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buFont typeface="Times New Roman" panose="02020603050405020304" pitchFamily="18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Sobrecrecimiento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localizado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melanocitos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Se </a:t>
            </a:r>
            <a:r>
              <a:rPr lang="en-US" altLang="en-US" sz="2400" dirty="0" err="1">
                <a:cs typeface="Times New Roman" pitchFamily="18" charset="0"/>
              </a:rPr>
              <a:t>deben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monitorear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cambios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malignos</a:t>
            </a:r>
            <a:r>
              <a:rPr lang="en-US" altLang="en-US" sz="2400" dirty="0">
                <a:cs typeface="Times New Roman" pitchFamily="18" charset="0"/>
              </a:rPr>
              <a:t> (ABCDE)</a:t>
            </a:r>
          </a:p>
          <a:p>
            <a:pPr lvl="1" indent="-347472">
              <a:spcBef>
                <a:spcPts val="600"/>
              </a:spcBef>
              <a:spcAft>
                <a:spcPts val="200"/>
              </a:spcAft>
              <a:buFont typeface="Times New Roman" panose="02020603050405020304" pitchFamily="18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Asimetría</a:t>
            </a:r>
            <a:r>
              <a:rPr lang="en-US" altLang="en-US" sz="2400" dirty="0">
                <a:cs typeface="Times New Roman" pitchFamily="18" charset="0"/>
              </a:rPr>
              <a:t>-</a:t>
            </a:r>
            <a:r>
              <a:rPr lang="en-US" altLang="en-US" sz="2400" dirty="0" err="1">
                <a:cs typeface="Times New Roman" pitchFamily="18" charset="0"/>
              </a:rPr>
              <a:t>bordes</a:t>
            </a:r>
            <a:r>
              <a:rPr lang="en-US" altLang="en-US" sz="2400" dirty="0">
                <a:cs typeface="Times New Roman" pitchFamily="18" charset="0"/>
              </a:rPr>
              <a:t>-color-</a:t>
            </a:r>
            <a:r>
              <a:rPr lang="en-US" altLang="en-US" sz="2400" dirty="0" err="1">
                <a:cs typeface="Times New Roman" pitchFamily="18" charset="0"/>
              </a:rPr>
              <a:t>diametro</a:t>
            </a:r>
            <a:r>
              <a:rPr lang="en-US" altLang="en-US" sz="2400" dirty="0">
                <a:cs typeface="Times New Roman" pitchFamily="18" charset="0"/>
              </a:rPr>
              <a:t>-</a:t>
            </a:r>
            <a:r>
              <a:rPr lang="en-US" altLang="en-US" sz="2400" dirty="0" err="1">
                <a:cs typeface="Times New Roman" pitchFamily="18" charset="0"/>
              </a:rPr>
              <a:t>evolución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US" altLang="en-US" sz="2400" b="1" dirty="0">
                <a:cs typeface="Times New Roman" pitchFamily="18" charset="0"/>
              </a:rPr>
              <a:t>Freckles - </a:t>
            </a:r>
            <a:r>
              <a:rPr lang="en-US" altLang="en-US" sz="2400" b="1" dirty="0" err="1">
                <a:cs typeface="Times New Roman" pitchFamily="18" charset="0"/>
              </a:rPr>
              <a:t>Pecas</a:t>
            </a:r>
            <a:endParaRPr lang="en-US" altLang="en-US" sz="2400" b="1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Puntos </a:t>
            </a:r>
            <a:r>
              <a:rPr lang="en-US" altLang="en-US" sz="2400" dirty="0" err="1">
                <a:cs typeface="Times New Roman" pitchFamily="18" charset="0"/>
              </a:rPr>
              <a:t>marrones</a:t>
            </a:r>
            <a:r>
              <a:rPr lang="en-US" altLang="en-US" sz="2400" dirty="0">
                <a:cs typeface="Times New Roman" pitchFamily="18" charset="0"/>
              </a:rPr>
              <a:t> o </a:t>
            </a:r>
            <a:r>
              <a:rPr lang="en-US" altLang="en-US" sz="2400" dirty="0" err="1">
                <a:cs typeface="Times New Roman" pitchFamily="18" charset="0"/>
              </a:rPr>
              <a:t>amarillentos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Areas </a:t>
            </a:r>
            <a:r>
              <a:rPr lang="en-US" altLang="en-US" sz="2400" dirty="0" err="1">
                <a:cs typeface="Times New Roman" pitchFamily="18" charset="0"/>
              </a:rPr>
              <a:t>localizadas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actividad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melanocitica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aumentada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US" altLang="en-US" sz="2400" b="1" dirty="0">
                <a:cs typeface="Times New Roman" pitchFamily="18" charset="0"/>
              </a:rPr>
              <a:t>Hemangiomas</a:t>
            </a:r>
          </a:p>
          <a:p>
            <a:pPr lvl="1" indent="-347472">
              <a:spcBef>
                <a:spcPts val="600"/>
              </a:spcBef>
              <a:spcAft>
                <a:spcPts val="200"/>
              </a:spcAft>
              <a:buFont typeface="Times New Roman" panose="02020603050405020304" pitchFamily="18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Cambios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coloración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piel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tumores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vasculares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benignos</a:t>
            </a:r>
            <a:endParaRPr lang="en-US" altLang="en-US" sz="2400" dirty="0"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81D2A-02A5-7E46-A468-4A49458FC474}"/>
              </a:ext>
            </a:extLst>
          </p:cNvPr>
          <p:cNvSpPr/>
          <p:nvPr/>
        </p:nvSpPr>
        <p:spPr>
          <a:xfrm>
            <a:off x="266700" y="6858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800" dirty="0">
                <a:cs typeface="Times New Roman" pitchFamily="18" charset="0"/>
              </a:rPr>
              <a:t>Epidermis </a:t>
            </a:r>
            <a:r>
              <a:rPr lang="en-US" altLang="en-US" sz="2800" dirty="0" err="1">
                <a:cs typeface="Times New Roman" pitchFamily="18" charset="0"/>
              </a:rPr>
              <a:t>varia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: </a:t>
            </a:r>
            <a:r>
              <a:rPr lang="en-US" altLang="en-US" sz="2800" dirty="0" err="1">
                <a:cs typeface="Times New Roman" pitchFamily="18" charset="0"/>
              </a:rPr>
              <a:t>grosor</a:t>
            </a:r>
            <a:r>
              <a:rPr lang="en-US" altLang="en-US" sz="2800" dirty="0">
                <a:cs typeface="Times New Roman" pitchFamily="18" charset="0"/>
              </a:rPr>
              <a:t>, color y </a:t>
            </a:r>
            <a:r>
              <a:rPr lang="en-US" altLang="en-US" sz="2800" b="1" dirty="0" err="1">
                <a:cs typeface="Times New Roman" pitchFamily="18" charset="0"/>
              </a:rPr>
              <a:t>marcas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superficiales</a:t>
            </a:r>
            <a:endParaRPr lang="en-US" altLang="en-US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Tegumentario</a:t>
            </a:r>
            <a:r>
              <a:rPr lang="en-US" dirty="0"/>
              <a:t> - </a:t>
            </a:r>
            <a:r>
              <a:rPr lang="en-US" dirty="0" err="1"/>
              <a:t>Introducción</a:t>
            </a:r>
            <a:endParaRPr 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>
                  <a:defRPr/>
                </a:pPr>
                <a:r>
                  <a:rPr lang="en-US" altLang="en-US" dirty="0" err="1">
                    <a:cs typeface="Times New Roman" pitchFamily="18" charset="0"/>
                  </a:rPr>
                  <a:t>Cubre</a:t>
                </a:r>
                <a:r>
                  <a:rPr lang="en-US" altLang="en-US" dirty="0">
                    <a:cs typeface="Times New Roman" pitchFamily="18" charset="0"/>
                  </a:rPr>
                  <a:t> el </a:t>
                </a:r>
                <a:r>
                  <a:rPr lang="en-US" altLang="en-US" dirty="0" err="1">
                    <a:cs typeface="Times New Roman" pitchFamily="18" charset="0"/>
                  </a:rPr>
                  <a:t>cuerpo</a:t>
                </a:r>
                <a:endParaRPr lang="en-US" altLang="en-US" dirty="0">
                  <a:cs typeface="Times New Roman" pitchFamily="18" charset="0"/>
                </a:endParaRPr>
              </a:p>
              <a:p>
                <a:pPr lvl="1">
                  <a:defRPr/>
                </a:pPr>
                <a:r>
                  <a:rPr lang="en-US" altLang="en-US" dirty="0" err="1">
                    <a:cs typeface="Times New Roman" pitchFamily="18" charset="0"/>
                  </a:rPr>
                  <a:t>Consiste</a:t>
                </a:r>
                <a:r>
                  <a:rPr lang="en-US" altLang="en-US" dirty="0">
                    <a:cs typeface="Times New Roman" pitchFamily="18" charset="0"/>
                  </a:rPr>
                  <a:t> de </a:t>
                </a:r>
                <a:r>
                  <a:rPr lang="en-US" altLang="en-US" dirty="0" err="1">
                    <a:cs typeface="Times New Roman" pitchFamily="18" charset="0"/>
                  </a:rPr>
                  <a:t>piel</a:t>
                </a:r>
                <a:r>
                  <a:rPr lang="en-US" altLang="en-US" dirty="0">
                    <a:cs typeface="Times New Roman" pitchFamily="18" charset="0"/>
                  </a:rPr>
                  <a:t> y </a:t>
                </a:r>
                <a:r>
                  <a:rPr lang="en-US" altLang="en-US" dirty="0" err="1">
                    <a:cs typeface="Times New Roman" pitchFamily="18" charset="0"/>
                  </a:rPr>
                  <a:t>estructuras</a:t>
                </a:r>
                <a:r>
                  <a:rPr lang="en-US" altLang="en-US" dirty="0">
                    <a:cs typeface="Times New Roman" pitchFamily="18" charset="0"/>
                  </a:rPr>
                  <a:t> </a:t>
                </a:r>
                <a:r>
                  <a:rPr lang="en-US" altLang="en-US" dirty="0" err="1">
                    <a:cs typeface="Times New Roman" pitchFamily="18" charset="0"/>
                  </a:rPr>
                  <a:t>accesorias</a:t>
                </a:r>
                <a:endParaRPr lang="en-US" altLang="en-US" dirty="0">
                  <a:cs typeface="Times New Roman" pitchFamily="18" charset="0"/>
                </a:endParaRPr>
              </a:p>
              <a:p>
                <a:pPr lvl="2">
                  <a:defRPr/>
                </a:pPr>
                <a:r>
                  <a:rPr lang="en-US" altLang="en-US" dirty="0" err="1">
                    <a:cs typeface="Times New Roman" pitchFamily="18" charset="0"/>
                  </a:rPr>
                  <a:t>Uñas</a:t>
                </a:r>
                <a:r>
                  <a:rPr lang="en-US" altLang="en-US" dirty="0">
                    <a:cs typeface="Times New Roman" pitchFamily="18" charset="0"/>
                  </a:rPr>
                  <a:t>, </a:t>
                </a:r>
                <a:r>
                  <a:rPr lang="en-US" altLang="en-US" dirty="0" err="1">
                    <a:cs typeface="Times New Roman" pitchFamily="18" charset="0"/>
                  </a:rPr>
                  <a:t>pelo</a:t>
                </a:r>
                <a:r>
                  <a:rPr lang="en-US" altLang="en-US" dirty="0">
                    <a:cs typeface="Times New Roman" pitchFamily="18" charset="0"/>
                  </a:rPr>
                  <a:t>, </a:t>
                </a:r>
                <a:r>
                  <a:rPr lang="en-US" altLang="en-US" dirty="0" err="1">
                    <a:cs typeface="Times New Roman" pitchFamily="18" charset="0"/>
                  </a:rPr>
                  <a:t>glandulas</a:t>
                </a:r>
                <a:r>
                  <a:rPr lang="en-US" altLang="en-US" dirty="0">
                    <a:cs typeface="Times New Roman" pitchFamily="18" charset="0"/>
                  </a:rPr>
                  <a:t> (</a:t>
                </a:r>
                <a:r>
                  <a:rPr lang="en-US" altLang="en-US" dirty="0" err="1">
                    <a:cs typeface="Times New Roman" pitchFamily="18" charset="0"/>
                  </a:rPr>
                  <a:t>cebáceas</a:t>
                </a:r>
                <a:r>
                  <a:rPr lang="en-US" altLang="en-US" dirty="0">
                    <a:cs typeface="Times New Roman" pitchFamily="18" charset="0"/>
                  </a:rPr>
                  <a:t> y </a:t>
                </a:r>
                <a:r>
                  <a:rPr lang="en-US" altLang="en-US" dirty="0" err="1">
                    <a:cs typeface="Times New Roman" pitchFamily="18" charset="0"/>
                  </a:rPr>
                  <a:t>sudoríparas</a:t>
                </a:r>
                <a:r>
                  <a:rPr lang="en-US" altLang="en-US" dirty="0">
                    <a:cs typeface="Times New Roman" pitchFamily="18" charset="0"/>
                  </a:rPr>
                  <a:t>, </a:t>
                </a:r>
                <a:r>
                  <a:rPr lang="en-US" altLang="en-US" dirty="0" err="1">
                    <a:cs typeface="Times New Roman" pitchFamily="18" charset="0"/>
                  </a:rPr>
                  <a:t>ceruminosas</a:t>
                </a:r>
                <a:r>
                  <a:rPr lang="en-US" altLang="en-US" dirty="0">
                    <a:cs typeface="Times New Roman" pitchFamily="18" charset="0"/>
                  </a:rPr>
                  <a:t>, </a:t>
                </a:r>
                <a:r>
                  <a:rPr lang="en-US" altLang="en-US" dirty="0" err="1">
                    <a:cs typeface="Times New Roman" pitchFamily="18" charset="0"/>
                  </a:rPr>
                  <a:t>mamarias</a:t>
                </a:r>
                <a:endParaRPr lang="en-US" altLang="en-US" dirty="0">
                  <a:cs typeface="Times New Roman" pitchFamily="18" charset="0"/>
                </a:endParaRPr>
              </a:p>
              <a:p>
                <a:pPr lvl="1">
                  <a:defRPr/>
                </a:pPr>
                <a:r>
                  <a:rPr lang="en-US" altLang="en-US" b="1" dirty="0">
                    <a:cs typeface="Times New Roman" pitchFamily="18" charset="0"/>
                  </a:rPr>
                  <a:t>Tegument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altLang="en-US" b="1" dirty="0">
                    <a:cs typeface="Times New Roman" pitchFamily="18" charset="0"/>
                  </a:rPr>
                  <a:t> </a:t>
                </a:r>
                <a:r>
                  <a:rPr lang="en-US" altLang="en-US" dirty="0" err="1">
                    <a:cs typeface="Times New Roman" pitchFamily="18" charset="0"/>
                  </a:rPr>
                  <a:t>piel</a:t>
                </a:r>
                <a:r>
                  <a:rPr lang="en-US" altLang="en-US" dirty="0">
                    <a:cs typeface="Times New Roman" pitchFamily="18" charset="0"/>
                  </a:rPr>
                  <a:t>, una </a:t>
                </a:r>
                <a:r>
                  <a:rPr lang="en-US" altLang="en-US" dirty="0" err="1">
                    <a:cs typeface="Times New Roman" pitchFamily="18" charset="0"/>
                  </a:rPr>
                  <a:t>membrana</a:t>
                </a:r>
                <a:r>
                  <a:rPr lang="en-US" altLang="en-US" dirty="0">
                    <a:cs typeface="Times New Roman" pitchFamily="18" charset="0"/>
                  </a:rPr>
                  <a:t> </a:t>
                </a:r>
                <a:r>
                  <a:rPr lang="en-US" altLang="en-US" dirty="0" err="1">
                    <a:cs typeface="Times New Roman" pitchFamily="18" charset="0"/>
                  </a:rPr>
                  <a:t>cutánea</a:t>
                </a:r>
                <a:endParaRPr lang="en-US" altLang="en-US" dirty="0">
                  <a:cs typeface="Times New Roman" pitchFamily="18" charset="0"/>
                </a:endParaRPr>
              </a:p>
              <a:p>
                <a:pPr lvl="2">
                  <a:defRPr/>
                </a:pPr>
                <a:r>
                  <a:rPr lang="en-US" altLang="en-US" sz="2000" dirty="0" err="1">
                    <a:cs typeface="Times New Roman" pitchFamily="18" charset="0"/>
                  </a:rPr>
                  <a:t>Serosas</a:t>
                </a:r>
                <a:r>
                  <a:rPr lang="en-US" altLang="en-US" sz="2000" dirty="0">
                    <a:cs typeface="Times New Roman" pitchFamily="18" charset="0"/>
                  </a:rPr>
                  <a:t>, </a:t>
                </a:r>
                <a:r>
                  <a:rPr lang="en-US" altLang="en-US" sz="2000" dirty="0" err="1">
                    <a:cs typeface="Times New Roman" pitchFamily="18" charset="0"/>
                  </a:rPr>
                  <a:t>mucosas</a:t>
                </a:r>
                <a:endParaRPr lang="en-US" altLang="en-US" sz="2000" dirty="0">
                  <a:cs typeface="Times New Roman" pitchFamily="18" charset="0"/>
                </a:endParaRPr>
              </a:p>
              <a:p>
                <a:pPr lvl="1">
                  <a:defRPr/>
                </a:pPr>
                <a:r>
                  <a:rPr lang="en-US" altLang="en-US" dirty="0">
                    <a:cs typeface="Times New Roman" pitchFamily="18" charset="0"/>
                  </a:rPr>
                  <a:t>Primera barrera de defense contra el </a:t>
                </a:r>
                <a:r>
                  <a:rPr lang="en-US" altLang="en-US" dirty="0" err="1">
                    <a:cs typeface="Times New Roman" pitchFamily="18" charset="0"/>
                  </a:rPr>
                  <a:t>exerior</a:t>
                </a:r>
                <a:endParaRPr lang="en-US" altLang="en-US" dirty="0">
                  <a:cs typeface="Times New Roman" pitchFamily="18" charset="0"/>
                </a:endParaRPr>
              </a:p>
              <a:p>
                <a:pPr lvl="1">
                  <a:defRPr/>
                </a:pPr>
                <a:r>
                  <a:rPr lang="en-US" altLang="en-US" dirty="0" err="1">
                    <a:cs typeface="Times New Roman" pitchFamily="18" charset="0"/>
                  </a:rPr>
                  <a:t>Indicador</a:t>
                </a:r>
                <a:r>
                  <a:rPr lang="en-US" altLang="en-US" dirty="0">
                    <a:cs typeface="Times New Roman" pitchFamily="18" charset="0"/>
                  </a:rPr>
                  <a:t>  visual de </a:t>
                </a:r>
                <a:r>
                  <a:rPr lang="en-US" altLang="en-US" dirty="0" err="1">
                    <a:cs typeface="Times New Roman" pitchFamily="18" charset="0"/>
                  </a:rPr>
                  <a:t>fisiología</a:t>
                </a:r>
                <a:r>
                  <a:rPr lang="en-US" altLang="en-US" dirty="0">
                    <a:cs typeface="Times New Roman" pitchFamily="18" charset="0"/>
                  </a:rPr>
                  <a:t> (homeostasis, </a:t>
                </a:r>
                <a:r>
                  <a:rPr lang="en-US" altLang="en-US" dirty="0" err="1">
                    <a:cs typeface="Times New Roman" pitchFamily="18" charset="0"/>
                  </a:rPr>
                  <a:t>salud</a:t>
                </a:r>
                <a:r>
                  <a:rPr lang="en-US" altLang="en-US" dirty="0">
                    <a:cs typeface="Times New Roman" pitchFamily="18" charset="0"/>
                  </a:rPr>
                  <a:t>)</a:t>
                </a:r>
              </a:p>
              <a:p>
                <a:pPr lvl="1">
                  <a:defRPr/>
                </a:pPr>
                <a:r>
                  <a:rPr lang="en-US" altLang="en-US" b="1" dirty="0" err="1">
                    <a:cs typeface="Times New Roman" pitchFamily="18" charset="0"/>
                  </a:rPr>
                  <a:t>Dermatología</a:t>
                </a:r>
                <a:r>
                  <a:rPr lang="en-US" altLang="en-US" b="1" dirty="0">
                    <a:cs typeface="Times New Roman" pitchFamily="18" charset="0"/>
                  </a:rPr>
                  <a:t> – </a:t>
                </a:r>
                <a:r>
                  <a:rPr lang="en-US" altLang="en-US" b="1" dirty="0" err="1">
                    <a:cs typeface="Times New Roman" pitchFamily="18" charset="0"/>
                  </a:rPr>
                  <a:t>estudio</a:t>
                </a:r>
                <a:r>
                  <a:rPr lang="en-US" altLang="en-US" b="1" dirty="0">
                    <a:cs typeface="Times New Roman" pitchFamily="18" charset="0"/>
                  </a:rPr>
                  <a:t> de la </a:t>
                </a:r>
                <a:r>
                  <a:rPr lang="en-US" altLang="en-US" b="1" dirty="0" err="1">
                    <a:cs typeface="Times New Roman" pitchFamily="18" charset="0"/>
                  </a:rPr>
                  <a:t>piel</a:t>
                </a:r>
                <a:endParaRPr lang="en-US" alt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205" b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903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Piel</a:t>
            </a:r>
            <a:r>
              <a:rPr lang="en-US" dirty="0"/>
              <a:t> </a:t>
            </a:r>
            <a:r>
              <a:rPr lang="en-US" dirty="0" err="1"/>
              <a:t>gruesa</a:t>
            </a:r>
            <a:r>
              <a:rPr lang="en-US" dirty="0"/>
              <a:t> – </a:t>
            </a:r>
            <a:r>
              <a:rPr lang="en-US" dirty="0" err="1"/>
              <a:t>Bordes</a:t>
            </a:r>
            <a:r>
              <a:rPr lang="en-US" dirty="0"/>
              <a:t> de </a:t>
            </a:r>
            <a:r>
              <a:rPr lang="en-US" dirty="0" err="1"/>
              <a:t>fricción</a:t>
            </a:r>
            <a:endParaRPr lang="en-US" sz="1500" dirty="0"/>
          </a:p>
        </p:txBody>
      </p:sp>
      <p:pic>
        <p:nvPicPr>
          <p:cNvPr id="8" name="Picture 2" descr="Friction ridges form fingerprints. Four basic patterns are shown here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708783" y="1371601"/>
            <a:ext cx="5435217" cy="510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149352" y="6096000"/>
            <a:ext cx="12222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6.5</a:t>
            </a:r>
            <a:endParaRPr lang="en-US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10D852-5E46-FA46-AB2D-F10867EFE7D2}"/>
              </a:ext>
            </a:extLst>
          </p:cNvPr>
          <p:cNvSpPr/>
          <p:nvPr/>
        </p:nvSpPr>
        <p:spPr>
          <a:xfrm>
            <a:off x="200535" y="1524000"/>
            <a:ext cx="2542665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US" altLang="en-US" sz="2400" b="1" dirty="0">
                <a:cs typeface="Times New Roman" pitchFamily="18" charset="0"/>
              </a:rPr>
              <a:t>Friction ridges – </a:t>
            </a:r>
            <a:r>
              <a:rPr lang="en-US" altLang="en-US" sz="2400" b="1" dirty="0" err="1">
                <a:cs typeface="Times New Roman" pitchFamily="18" charset="0"/>
              </a:rPr>
              <a:t>Bordes</a:t>
            </a:r>
            <a:r>
              <a:rPr lang="en-US" altLang="en-US" sz="2400" b="1" dirty="0">
                <a:cs typeface="Times New Roman" pitchFamily="18" charset="0"/>
              </a:rPr>
              <a:t> de </a:t>
            </a:r>
            <a:r>
              <a:rPr lang="en-US" altLang="en-US" sz="2400" b="1" dirty="0" err="1">
                <a:cs typeface="Times New Roman" pitchFamily="18" charset="0"/>
              </a:rPr>
              <a:t>fricción</a:t>
            </a:r>
            <a:endParaRPr lang="en-US" altLang="en-US" sz="2400" b="1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buFont typeface="Times New Roman" panose="02020603050405020304" pitchFamily="18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Dobleces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dermis y epidermis, </a:t>
            </a:r>
            <a:r>
              <a:rPr lang="en-US" altLang="en-US" sz="2400" dirty="0" err="1">
                <a:cs typeface="Times New Roman" pitchFamily="18" charset="0"/>
              </a:rPr>
              <a:t>huellas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dactilares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866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err="1"/>
              <a:t>Visión</a:t>
            </a:r>
            <a:r>
              <a:rPr lang="en-US" dirty="0"/>
              <a:t> Clinical : </a:t>
            </a:r>
            <a:r>
              <a:rPr lang="en-US" dirty="0" err="1"/>
              <a:t>Radiación</a:t>
            </a:r>
            <a:r>
              <a:rPr lang="en-US" dirty="0"/>
              <a:t> UV, </a:t>
            </a:r>
            <a:br>
              <a:rPr lang="en-US" dirty="0"/>
            </a:b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303520"/>
          </a:xfrm>
        </p:spPr>
        <p:txBody>
          <a:bodyPr/>
          <a:lstStyle/>
          <a:p>
            <a:pPr>
              <a:defRPr/>
            </a:pPr>
            <a:r>
              <a:rPr lang="en-US" altLang="en-US" sz="3000" dirty="0">
                <a:cs typeface="Times New Roman" pitchFamily="18" charset="0"/>
              </a:rPr>
              <a:t>Sun produce </a:t>
            </a:r>
            <a:r>
              <a:rPr lang="en-US" altLang="en-US" sz="3000" dirty="0" err="1">
                <a:cs typeface="Times New Roman" pitchFamily="18" charset="0"/>
              </a:rPr>
              <a:t>radiación</a:t>
            </a:r>
            <a:r>
              <a:rPr lang="en-US" altLang="en-US" sz="3000" dirty="0">
                <a:cs typeface="Times New Roman" pitchFamily="18" charset="0"/>
              </a:rPr>
              <a:t> UVA, UVB, UVC</a:t>
            </a:r>
          </a:p>
          <a:p>
            <a:pPr marL="457200" indent="-342900">
              <a:buClr>
                <a:srgbClr val="B6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600" dirty="0">
                <a:cs typeface="Times New Roman" pitchFamily="18" charset="0"/>
              </a:rPr>
              <a:t>UVC – no </a:t>
            </a:r>
            <a:r>
              <a:rPr lang="en-US" altLang="en-US" sz="2600" dirty="0" err="1">
                <a:cs typeface="Times New Roman" pitchFamily="18" charset="0"/>
              </a:rPr>
              <a:t>llega</a:t>
            </a:r>
            <a:r>
              <a:rPr lang="en-US" altLang="en-US" sz="2600" dirty="0">
                <a:cs typeface="Times New Roman" pitchFamily="18" charset="0"/>
              </a:rPr>
              <a:t> a la tierra</a:t>
            </a:r>
          </a:p>
          <a:p>
            <a:pPr>
              <a:defRPr/>
            </a:pPr>
            <a:r>
              <a:rPr lang="en-US" altLang="en-US" sz="3000" dirty="0" err="1">
                <a:cs typeface="Times New Roman" pitchFamily="18" charset="0"/>
              </a:rPr>
              <a:t>Filstros</a:t>
            </a:r>
            <a:r>
              <a:rPr lang="en-US" altLang="en-US" sz="3000" dirty="0">
                <a:cs typeface="Times New Roman" pitchFamily="18" charset="0"/>
              </a:rPr>
              <a:t> </a:t>
            </a:r>
            <a:r>
              <a:rPr lang="en-US" altLang="en-US" sz="3000" dirty="0" err="1">
                <a:cs typeface="Times New Roman" pitchFamily="18" charset="0"/>
              </a:rPr>
              <a:t>solares</a:t>
            </a:r>
            <a:r>
              <a:rPr lang="en-US" altLang="en-US" sz="3000" dirty="0">
                <a:cs typeface="Times New Roman" pitchFamily="18" charset="0"/>
              </a:rPr>
              <a:t> </a:t>
            </a:r>
            <a:r>
              <a:rPr lang="en-US" altLang="en-US" sz="3000" dirty="0" err="1">
                <a:cs typeface="Times New Roman" pitchFamily="18" charset="0"/>
              </a:rPr>
              <a:t>bloquean</a:t>
            </a:r>
            <a:r>
              <a:rPr lang="en-US" altLang="en-US" sz="3000" dirty="0">
                <a:cs typeface="Times New Roman" pitchFamily="18" charset="0"/>
              </a:rPr>
              <a:t>: UVA y  UVB</a:t>
            </a:r>
          </a:p>
          <a:p>
            <a:pPr lvl="1" indent="-347472">
              <a:defRPr/>
            </a:pPr>
            <a:r>
              <a:rPr lang="en-US" altLang="en-US" sz="2600" dirty="0" err="1">
                <a:cs typeface="Times New Roman" pitchFamily="18" charset="0"/>
              </a:rPr>
              <a:t>Protegen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usados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correctamente</a:t>
            </a:r>
            <a:r>
              <a:rPr lang="en-US" altLang="en-US" sz="2600" dirty="0">
                <a:cs typeface="Times New Roman" pitchFamily="18" charset="0"/>
              </a:rPr>
              <a:t> </a:t>
            </a:r>
          </a:p>
          <a:p>
            <a:pPr lvl="1" indent="-347472">
              <a:defRPr/>
            </a:pPr>
            <a:r>
              <a:rPr lang="en-US" altLang="en-US" b="1" dirty="0">
                <a:cs typeface="Times New Roman" pitchFamily="18" charset="0"/>
                <a:hlinkClick r:id="rId2"/>
              </a:rPr>
              <a:t>SPF (sun protection factor) </a:t>
            </a:r>
            <a:endParaRPr lang="en-US" altLang="en-US" b="1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sz="2400" dirty="0" err="1">
                <a:cs typeface="Times New Roman" pitchFamily="18" charset="0"/>
              </a:rPr>
              <a:t>Medida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protección</a:t>
            </a:r>
            <a:r>
              <a:rPr lang="en-US" altLang="en-US" sz="2400" dirty="0">
                <a:cs typeface="Times New Roman" pitchFamily="18" charset="0"/>
              </a:rPr>
              <a:t> , NO </a:t>
            </a:r>
            <a:r>
              <a:rPr lang="en-US" altLang="en-US" sz="2400" dirty="0" err="1">
                <a:cs typeface="Times New Roman" pitchFamily="18" charset="0"/>
              </a:rPr>
              <a:t>mide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cuanto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te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protegé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sz="2400" dirty="0">
                <a:cs typeface="Times New Roman" pitchFamily="18" charset="0"/>
              </a:rPr>
              <a:t>15 – 30 – 50 es </a:t>
            </a:r>
            <a:r>
              <a:rPr lang="en-US" altLang="en-US" sz="2400" dirty="0" err="1">
                <a:cs typeface="Times New Roman" pitchFamily="18" charset="0"/>
              </a:rPr>
              <a:t>suficiente</a:t>
            </a:r>
            <a:r>
              <a:rPr lang="en-US" altLang="en-US" sz="2400" dirty="0">
                <a:cs typeface="Times New Roman" pitchFamily="18" charset="0"/>
              </a:rPr>
              <a:t> para 93% – 97% - 98%</a:t>
            </a:r>
          </a:p>
          <a:p>
            <a:pPr lvl="1" indent="-347472">
              <a:defRPr/>
            </a:pPr>
            <a:r>
              <a:rPr lang="en-US" altLang="en-US" sz="2400" dirty="0">
                <a:cs typeface="Times New Roman" pitchFamily="18" charset="0"/>
              </a:rPr>
              <a:t>2mg/cm</a:t>
            </a:r>
            <a:r>
              <a:rPr lang="en-US" altLang="en-US" sz="2400" baseline="30000" dirty="0">
                <a:cs typeface="Times New Roman" pitchFamily="18" charset="0"/>
              </a:rPr>
              <a:t>2 </a:t>
            </a:r>
            <a:r>
              <a:rPr lang="en-US" altLang="en-US" sz="2400" dirty="0">
                <a:cs typeface="Times New Roman" pitchFamily="18" charset="0"/>
              </a:rPr>
              <a:t> - 1 oz para </a:t>
            </a:r>
            <a:r>
              <a:rPr lang="en-US" altLang="en-US" sz="2400" dirty="0" err="1">
                <a:cs typeface="Times New Roman" pitchFamily="18" charset="0"/>
              </a:rPr>
              <a:t>todo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cuerpo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cada</a:t>
            </a:r>
            <a:r>
              <a:rPr lang="en-US" altLang="en-US" sz="2400" dirty="0">
                <a:cs typeface="Times New Roman" pitchFamily="18" charset="0"/>
              </a:rPr>
              <a:t> 2hrs</a:t>
            </a:r>
            <a:endParaRPr lang="en-US" altLang="en-US" sz="2400" baseline="30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42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6.1a Que </a:t>
            </a:r>
            <a:r>
              <a:rPr lang="en-US" dirty="0" err="1">
                <a:solidFill>
                  <a:srgbClr val="B60000"/>
                </a:solidFill>
              </a:rPr>
              <a:t>sabemos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>
              <a:defRPr/>
            </a:pPr>
            <a:r>
              <a:rPr lang="en-US" sz="2800" dirty="0" err="1"/>
              <a:t>Podando</a:t>
            </a:r>
            <a:r>
              <a:rPr lang="en-US" sz="2800" dirty="0"/>
              <a:t> </a:t>
            </a:r>
            <a:r>
              <a:rPr lang="en-US" sz="2800" dirty="0" err="1"/>
              <a:t>rosas</a:t>
            </a:r>
            <a:r>
              <a:rPr lang="en-US" sz="2800" dirty="0"/>
              <a:t>, una </a:t>
            </a:r>
            <a:r>
              <a:rPr lang="en-US" sz="2800" dirty="0" err="1"/>
              <a:t>espina</a:t>
            </a:r>
            <a:r>
              <a:rPr lang="en-US" sz="2800" dirty="0"/>
              <a:t> </a:t>
            </a:r>
            <a:r>
              <a:rPr lang="en-US" sz="2800" dirty="0" err="1"/>
              <a:t>atraviesa</a:t>
            </a:r>
            <a:r>
              <a:rPr lang="en-US" sz="2800" dirty="0"/>
              <a:t> la </a:t>
            </a:r>
            <a:r>
              <a:rPr lang="en-US" sz="2800" dirty="0" err="1"/>
              <a:t>piel</a:t>
            </a:r>
            <a:r>
              <a:rPr lang="en-US" sz="2800" dirty="0"/>
              <a:t>. Si la </a:t>
            </a:r>
            <a:r>
              <a:rPr lang="en-US" sz="2800" dirty="0" err="1"/>
              <a:t>penetración</a:t>
            </a:r>
            <a:r>
              <a:rPr lang="en-US" sz="2800" dirty="0"/>
              <a:t> es la </a:t>
            </a:r>
            <a:r>
              <a:rPr lang="en-US" sz="2800" dirty="0" err="1"/>
              <a:t>misma</a:t>
            </a:r>
            <a:r>
              <a:rPr lang="en-US" sz="2800" dirty="0"/>
              <a:t> </a:t>
            </a:r>
            <a:r>
              <a:rPr lang="en-US" sz="2800" dirty="0" err="1"/>
              <a:t>distancia</a:t>
            </a:r>
            <a:r>
              <a:rPr lang="en-US" sz="2800" dirty="0"/>
              <a:t> a </a:t>
            </a:r>
            <a:r>
              <a:rPr lang="en-US" sz="2800" dirty="0" err="1"/>
              <a:t>traves</a:t>
            </a:r>
            <a:r>
              <a:rPr lang="en-US" sz="2800" dirty="0"/>
              <a:t> de la </a:t>
            </a:r>
            <a:r>
              <a:rPr lang="en-US" sz="2800" dirty="0" err="1"/>
              <a:t>piel</a:t>
            </a:r>
            <a:r>
              <a:rPr lang="en-US" sz="2800" dirty="0"/>
              <a:t>, </a:t>
            </a:r>
            <a:r>
              <a:rPr lang="en-US" sz="2800" dirty="0" err="1"/>
              <a:t>donde</a:t>
            </a:r>
            <a:r>
              <a:rPr lang="en-US" sz="2800" dirty="0"/>
              <a:t> </a:t>
            </a:r>
            <a:r>
              <a:rPr lang="en-US" sz="2800" dirty="0" err="1"/>
              <a:t>haría</a:t>
            </a:r>
            <a:r>
              <a:rPr lang="en-US" sz="2800" dirty="0"/>
              <a:t> mas </a:t>
            </a:r>
            <a:r>
              <a:rPr lang="en-US" sz="2800" dirty="0" err="1"/>
              <a:t>daño</a:t>
            </a:r>
            <a:r>
              <a:rPr lang="en-US" sz="2800" dirty="0"/>
              <a:t>?</a:t>
            </a:r>
          </a:p>
          <a:p>
            <a:pPr>
              <a:defRPr/>
            </a:pPr>
            <a:r>
              <a:rPr lang="en-US" sz="2800" dirty="0"/>
              <a:t>a)Mano		b) </a:t>
            </a:r>
            <a:r>
              <a:rPr lang="en-US" sz="2800" dirty="0" err="1"/>
              <a:t>dorso</a:t>
            </a:r>
            <a:r>
              <a:rPr lang="en-US" sz="2800" dirty="0"/>
              <a:t>		c) pie</a:t>
            </a:r>
          </a:p>
          <a:p>
            <a:pPr>
              <a:defRPr/>
            </a:pPr>
            <a:r>
              <a:rPr lang="en-US" sz="2800" dirty="0"/>
              <a:t>  </a:t>
            </a:r>
            <a:endParaRPr lang="en-US" altLang="en-US" sz="280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en-US" sz="2800" dirty="0" err="1"/>
              <a:t>Cianosis</a:t>
            </a:r>
            <a:r>
              <a:rPr lang="en-US" sz="2800" dirty="0"/>
              <a:t>, </a:t>
            </a:r>
            <a:r>
              <a:rPr lang="en-US" sz="2800" dirty="0" err="1"/>
              <a:t>sangre</a:t>
            </a:r>
            <a:r>
              <a:rPr lang="en-US" sz="2800" dirty="0"/>
              <a:t> </a:t>
            </a:r>
            <a:r>
              <a:rPr lang="en-US" sz="2800" dirty="0" err="1"/>
              <a:t>colo</a:t>
            </a:r>
            <a:r>
              <a:rPr lang="en-US" sz="2800" dirty="0"/>
              <a:t> </a:t>
            </a:r>
            <a:r>
              <a:rPr lang="en-US" sz="2800" dirty="0" err="1"/>
              <a:t>rojo</a:t>
            </a:r>
            <a:r>
              <a:rPr lang="en-US" sz="2800" dirty="0"/>
              <a:t> </a:t>
            </a:r>
            <a:r>
              <a:rPr lang="en-US" sz="2800" dirty="0" err="1"/>
              <a:t>oscuro</a:t>
            </a:r>
            <a:r>
              <a:rPr lang="en-US" sz="2800" dirty="0"/>
              <a:t> que luce  </a:t>
            </a:r>
            <a:r>
              <a:rPr lang="en-US" sz="2800" dirty="0" err="1"/>
              <a:t>azul-verdosa</a:t>
            </a:r>
            <a:r>
              <a:rPr lang="en-US" sz="2800" dirty="0"/>
              <a:t> a </a:t>
            </a:r>
            <a:r>
              <a:rPr lang="en-US" sz="2800" dirty="0" err="1"/>
              <a:t>traves</a:t>
            </a:r>
            <a:r>
              <a:rPr lang="en-US" sz="2800" dirty="0"/>
              <a:t> de la </a:t>
            </a:r>
            <a:r>
              <a:rPr lang="en-US" sz="2800" dirty="0" err="1"/>
              <a:t>piel</a:t>
            </a:r>
            <a:r>
              <a:rPr lang="en-US" sz="2800" dirty="0"/>
              <a:t>. </a:t>
            </a:r>
            <a:r>
              <a:rPr lang="en-US" sz="2800" dirty="0" err="1"/>
              <a:t>Indicativo</a:t>
            </a:r>
            <a:r>
              <a:rPr lang="en-US" sz="2800" dirty="0"/>
              <a:t> de:</a:t>
            </a:r>
          </a:p>
          <a:p>
            <a:pPr marL="514350" indent="-514350">
              <a:buAutoNum type="alphaLcParenR"/>
              <a:defRPr/>
            </a:pPr>
            <a:r>
              <a:rPr lang="en-US" sz="2800" dirty="0" err="1"/>
              <a:t>Daño</a:t>
            </a:r>
            <a:r>
              <a:rPr lang="en-US" sz="2800" dirty="0"/>
              <a:t> </a:t>
            </a:r>
            <a:r>
              <a:rPr lang="en-US" sz="2800" dirty="0" err="1"/>
              <a:t>hepático</a:t>
            </a:r>
            <a:r>
              <a:rPr lang="en-US" sz="2800" dirty="0"/>
              <a:t>		b) </a:t>
            </a:r>
            <a:r>
              <a:rPr lang="en-US" sz="2800" dirty="0" err="1"/>
              <a:t>actividad</a:t>
            </a:r>
            <a:r>
              <a:rPr lang="en-US" sz="2800" dirty="0"/>
              <a:t> </a:t>
            </a:r>
            <a:r>
              <a:rPr lang="en-US" sz="2800" dirty="0" err="1"/>
              <a:t>melanocítica</a:t>
            </a:r>
            <a:br>
              <a:rPr lang="en-US" sz="2800" dirty="0"/>
            </a:br>
            <a:r>
              <a:rPr lang="en-US" sz="2800" dirty="0"/>
              <a:t>c) </a:t>
            </a:r>
            <a:r>
              <a:rPr lang="en-US" sz="2800" dirty="0" err="1"/>
              <a:t>hipoxemia</a:t>
            </a:r>
            <a:r>
              <a:rPr lang="en-US" sz="2800" dirty="0"/>
              <a:t>		d) </a:t>
            </a:r>
          </a:p>
        </p:txBody>
      </p:sp>
    </p:spTree>
    <p:extLst>
      <p:ext uri="{BB962C8B-B14F-4D97-AF65-F5344CB8AC3E}">
        <p14:creationId xmlns:p14="http://schemas.microsoft.com/office/powerpoint/2010/main" val="887355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6.1b Dermis</a:t>
            </a:r>
            <a:r>
              <a:rPr lang="en-US" sz="1500" dirty="0"/>
              <a:t> 1</a:t>
            </a:r>
            <a:endParaRPr lang="en-US" sz="1500" b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578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cs typeface="Times New Roman" pitchFamily="18" charset="0"/>
              </a:rPr>
              <a:t>Dermis – </a:t>
            </a:r>
            <a:r>
              <a:rPr lang="en-US" altLang="en-US" b="1" dirty="0" err="1">
                <a:cs typeface="Times New Roman" pitchFamily="18" charset="0"/>
              </a:rPr>
              <a:t>piel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verdadera</a:t>
            </a:r>
            <a:endParaRPr lang="en-US" altLang="en-US" b="1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dirty="0" err="1">
                <a:cs typeface="Times New Roman" pitchFamily="18" charset="0"/>
              </a:rPr>
              <a:t>Ubicada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debajo</a:t>
            </a:r>
            <a:r>
              <a:rPr lang="en-US" altLang="en-US" dirty="0">
                <a:cs typeface="Times New Roman" pitchFamily="18" charset="0"/>
              </a:rPr>
              <a:t> o mas profunda que la epidermis</a:t>
            </a:r>
          </a:p>
          <a:p>
            <a:pPr lvl="1" indent="-347472">
              <a:defRPr/>
            </a:pPr>
            <a:r>
              <a:rPr lang="en-US" altLang="en-US" dirty="0" err="1">
                <a:cs typeface="Times New Roman" pitchFamily="18" charset="0"/>
              </a:rPr>
              <a:t>Compuesto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tejido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conectivo</a:t>
            </a:r>
            <a:endParaRPr lang="en-US" altLang="en-US" dirty="0">
              <a:cs typeface="Times New Roman" pitchFamily="18" charset="0"/>
            </a:endParaRPr>
          </a:p>
          <a:p>
            <a:pPr lvl="2">
              <a:defRPr/>
            </a:pPr>
            <a:r>
              <a:rPr lang="en-US" altLang="en-US" dirty="0" err="1">
                <a:cs typeface="Times New Roman" pitchFamily="18" charset="0"/>
              </a:rPr>
              <a:t>Incluye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	</a:t>
            </a:r>
            <a:r>
              <a:rPr lang="en-US" altLang="en-US" dirty="0" err="1">
                <a:cs typeface="Times New Roman" pitchFamily="18" charset="0"/>
              </a:rPr>
              <a:t>Tejido</a:t>
            </a:r>
            <a:r>
              <a:rPr lang="en-US" altLang="en-US" dirty="0">
                <a:cs typeface="Times New Roman" pitchFamily="18" charset="0"/>
              </a:rPr>
              <a:t> vascular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  </a:t>
            </a:r>
            <a:r>
              <a:rPr lang="en-US" altLang="en-US" dirty="0" err="1">
                <a:cs typeface="Times New Roman" pitchFamily="18" charset="0"/>
              </a:rPr>
              <a:t>Glándulas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sebáceas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  </a:t>
            </a:r>
            <a:r>
              <a:rPr lang="en-US" altLang="en-US" dirty="0" err="1">
                <a:cs typeface="Times New Roman" pitchFamily="18" charset="0"/>
              </a:rPr>
              <a:t>Folículo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piloso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  </a:t>
            </a:r>
            <a:r>
              <a:rPr lang="en-US" altLang="en-US" dirty="0" err="1">
                <a:cs typeface="Times New Roman" pitchFamily="18" charset="0"/>
              </a:rPr>
              <a:t>Raiz</a:t>
            </a:r>
            <a:r>
              <a:rPr lang="en-US" altLang="en-US" dirty="0">
                <a:cs typeface="Times New Roman" pitchFamily="18" charset="0"/>
              </a:rPr>
              <a:t> de la </a:t>
            </a:r>
            <a:r>
              <a:rPr lang="en-US" altLang="en-US" dirty="0" err="1">
                <a:cs typeface="Times New Roman" pitchFamily="18" charset="0"/>
              </a:rPr>
              <a:t>uña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  </a:t>
            </a:r>
            <a:r>
              <a:rPr lang="en-US" altLang="en-US" dirty="0" err="1">
                <a:cs typeface="Times New Roman" pitchFamily="18" charset="0"/>
              </a:rPr>
              <a:t>Glándulas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sudoríparas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  </a:t>
            </a:r>
            <a:r>
              <a:rPr lang="en-US" altLang="en-US" dirty="0" err="1">
                <a:cs typeface="Times New Roman" pitchFamily="18" charset="0"/>
              </a:rPr>
              <a:t>Músculo</a:t>
            </a:r>
            <a:r>
              <a:rPr lang="en-US" altLang="en-US" dirty="0">
                <a:cs typeface="Times New Roman" pitchFamily="18" charset="0"/>
              </a:rPr>
              <a:t> erector del pili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  </a:t>
            </a:r>
            <a:r>
              <a:rPr lang="en-US" altLang="en-US" dirty="0" err="1">
                <a:cs typeface="Times New Roman" pitchFamily="18" charset="0"/>
              </a:rPr>
              <a:t>Terminaciones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nerviosas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dirty="0" err="1">
                <a:cs typeface="Times New Roman" pitchFamily="18" charset="0"/>
              </a:rPr>
              <a:t>Compuesto</a:t>
            </a:r>
            <a:r>
              <a:rPr lang="en-US" altLang="en-US" dirty="0">
                <a:cs typeface="Times New Roman" pitchFamily="18" charset="0"/>
              </a:rPr>
              <a:t> por dos </a:t>
            </a:r>
            <a:r>
              <a:rPr lang="en-US" altLang="en-US" dirty="0" err="1">
                <a:cs typeface="Times New Roman" pitchFamily="18" charset="0"/>
              </a:rPr>
              <a:t>capas</a:t>
            </a:r>
            <a:r>
              <a:rPr lang="en-US" altLang="en-US" dirty="0">
                <a:cs typeface="Times New Roman" pitchFamily="18" charset="0"/>
              </a:rPr>
              <a:t>: </a:t>
            </a:r>
            <a:r>
              <a:rPr lang="en-US" altLang="en-US" dirty="0" err="1">
                <a:cs typeface="Times New Roman" pitchFamily="18" charset="0"/>
              </a:rPr>
              <a:t>papilar</a:t>
            </a:r>
            <a:r>
              <a:rPr lang="en-US" altLang="en-US" dirty="0">
                <a:cs typeface="Times New Roman" pitchFamily="18" charset="0"/>
              </a:rPr>
              <a:t> y reticular</a:t>
            </a:r>
          </a:p>
        </p:txBody>
      </p:sp>
    </p:spTree>
    <p:extLst>
      <p:ext uri="{BB962C8B-B14F-4D97-AF65-F5344CB8AC3E}">
        <p14:creationId xmlns:p14="http://schemas.microsoft.com/office/powerpoint/2010/main" val="1376148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err="1"/>
              <a:t>Capas</a:t>
            </a:r>
            <a:r>
              <a:rPr lang="en-US" dirty="0"/>
              <a:t> de la Dermis</a:t>
            </a:r>
            <a:endParaRPr lang="en-US" sz="1500" dirty="0"/>
          </a:p>
        </p:txBody>
      </p:sp>
      <p:pic>
        <p:nvPicPr>
          <p:cNvPr id="6" name="Picture 2" descr="The dermis is composed of a papillary layer and a reticular layer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48000" y="1206500"/>
            <a:ext cx="602153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94887" y="5918200"/>
            <a:ext cx="13746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6.6</a:t>
            </a: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D9BC7-8CF3-CA40-8D39-C39945349BBD}"/>
              </a:ext>
            </a:extLst>
          </p:cNvPr>
          <p:cNvSpPr txBox="1"/>
          <p:nvPr/>
        </p:nvSpPr>
        <p:spPr>
          <a:xfrm>
            <a:off x="76200" y="685800"/>
            <a:ext cx="4267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cs typeface="Times New Roman" pitchFamily="18" charset="0"/>
              </a:rPr>
              <a:t>Capa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Papilar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Dermis Superficial</a:t>
            </a: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Tejido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conectivo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aerolar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Nombrado</a:t>
            </a:r>
            <a:r>
              <a:rPr lang="en-US" altLang="en-US" sz="2400" dirty="0">
                <a:cs typeface="Times New Roman" pitchFamily="18" charset="0"/>
              </a:rPr>
              <a:t> por la </a:t>
            </a:r>
            <a:r>
              <a:rPr lang="en-US" altLang="en-US" sz="2400" dirty="0" err="1">
                <a:cs typeface="Times New Roman" pitchFamily="18" charset="0"/>
              </a:rPr>
              <a:t>proyecciones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dérmicas</a:t>
            </a:r>
            <a:r>
              <a:rPr lang="en-US" altLang="en-US" sz="2400" dirty="0">
                <a:cs typeface="Times New Roman" pitchFamily="18" charset="0"/>
              </a:rPr>
              <a:t>: </a:t>
            </a:r>
            <a:r>
              <a:rPr lang="en-US" altLang="en-US" sz="2400" b="1" dirty="0" err="1">
                <a:cs typeface="Times New Roman" pitchFamily="18" charset="0"/>
              </a:rPr>
              <a:t>papilas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dermales</a:t>
            </a:r>
            <a:endParaRPr lang="en-US" altLang="en-US" sz="2400" b="1" dirty="0">
              <a:cs typeface="Times New Roman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Se </a:t>
            </a:r>
            <a:r>
              <a:rPr lang="en-US" altLang="en-US" sz="2400" dirty="0" err="1">
                <a:cs typeface="Times New Roman" pitchFamily="18" charset="0"/>
              </a:rPr>
              <a:t>entrelazan</a:t>
            </a:r>
            <a:r>
              <a:rPr lang="en-US" altLang="en-US" sz="2400" dirty="0">
                <a:cs typeface="Times New Roman" pitchFamily="18" charset="0"/>
              </a:rPr>
              <a:t> con los </a:t>
            </a:r>
            <a:r>
              <a:rPr lang="en-US" altLang="en-US" sz="2400" b="1" dirty="0" err="1">
                <a:cs typeface="Times New Roman" pitchFamily="18" charset="0"/>
              </a:rPr>
              <a:t>bordes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epidermales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Aumenta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b="1" dirty="0">
                <a:cs typeface="Times New Roman" pitchFamily="18" charset="0"/>
              </a:rPr>
              <a:t>area superficial </a:t>
            </a:r>
            <a:r>
              <a:rPr lang="en-US" altLang="en-US" sz="2400" dirty="0">
                <a:cs typeface="Times New Roman" pitchFamily="18" charset="0"/>
              </a:rPr>
              <a:t>de </a:t>
            </a:r>
            <a:r>
              <a:rPr lang="en-US" altLang="en-US" sz="2400" dirty="0" err="1">
                <a:cs typeface="Times New Roman" pitchFamily="18" charset="0"/>
              </a:rPr>
              <a:t>contacto</a:t>
            </a:r>
            <a:r>
              <a:rPr lang="en-US" altLang="en-US" sz="2400" dirty="0">
                <a:cs typeface="Times New Roman" pitchFamily="18" charset="0"/>
              </a:rPr>
              <a:t> entre </a:t>
            </a:r>
            <a:r>
              <a:rPr lang="en-US" altLang="en-US" sz="2400" dirty="0" err="1">
                <a:cs typeface="Times New Roman" pitchFamily="18" charset="0"/>
              </a:rPr>
              <a:t>ella</a:t>
            </a:r>
            <a:r>
              <a:rPr lang="en-US" altLang="en-US" sz="2400" b="1" dirty="0" err="1">
                <a:cs typeface="Times New Roman" pitchFamily="18" charset="0"/>
              </a:rPr>
              <a:t>s</a:t>
            </a:r>
            <a:endParaRPr lang="en-US" altLang="en-US" sz="2400" dirty="0"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cs typeface="Times New Roman" pitchFamily="18" charset="0"/>
              </a:rPr>
              <a:t>Capa</a:t>
            </a:r>
            <a:r>
              <a:rPr lang="en-US" altLang="en-US" sz="2400" b="1" dirty="0">
                <a:cs typeface="Times New Roman" pitchFamily="18" charset="0"/>
              </a:rPr>
              <a:t> Reticular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Dermis profunda, </a:t>
            </a:r>
            <a:r>
              <a:rPr lang="en-US" altLang="en-US" sz="2400" dirty="0" err="1">
                <a:cs typeface="Times New Roman" pitchFamily="18" charset="0"/>
              </a:rPr>
              <a:t>porción</a:t>
            </a:r>
            <a:r>
              <a:rPr lang="en-US" altLang="en-US" sz="2400" dirty="0">
                <a:cs typeface="Times New Roman" pitchFamily="18" charset="0"/>
              </a:rPr>
              <a:t> mayor de la dermis</a:t>
            </a: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Tejido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conectivo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denso</a:t>
            </a:r>
            <a:r>
              <a:rPr lang="en-US" altLang="en-US" sz="2400" dirty="0">
                <a:cs typeface="Times New Roman" pitchFamily="18" charset="0"/>
              </a:rPr>
              <a:t> irregular</a:t>
            </a:r>
          </a:p>
        </p:txBody>
      </p:sp>
    </p:spTree>
    <p:extLst>
      <p:ext uri="{BB962C8B-B14F-4D97-AF65-F5344CB8AC3E}">
        <p14:creationId xmlns:p14="http://schemas.microsoft.com/office/powerpoint/2010/main" val="418655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Líneas</a:t>
            </a:r>
            <a:r>
              <a:rPr lang="en-US" dirty="0"/>
              <a:t> de </a:t>
            </a:r>
            <a:r>
              <a:rPr lang="en-US" dirty="0" err="1"/>
              <a:t>Segmentación</a:t>
            </a:r>
            <a:endParaRPr lang="en-US" sz="1500" dirty="0"/>
          </a:p>
        </p:txBody>
      </p:sp>
      <p:pic>
        <p:nvPicPr>
          <p:cNvPr id="8" name="Picture 2" descr="Lines of cleavage are shown. An incision perpendicular to cleavage lines may gape, whereas a parallel incision is more likely to heal quickly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944537" y="1219201"/>
            <a:ext cx="5126311" cy="510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149352" y="6096000"/>
            <a:ext cx="12222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6.7</a:t>
            </a: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DDA1B-AB32-C54D-80E4-3A150EA99B10}"/>
              </a:ext>
            </a:extLst>
          </p:cNvPr>
          <p:cNvSpPr txBox="1"/>
          <p:nvPr/>
        </p:nvSpPr>
        <p:spPr>
          <a:xfrm>
            <a:off x="149352" y="838974"/>
            <a:ext cx="457504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sz="2600" dirty="0" err="1">
                <a:cs typeface="Times New Roman" pitchFamily="18" charset="0"/>
              </a:rPr>
              <a:t>Lineas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tensión</a:t>
            </a:r>
            <a:endParaRPr lang="en-US" altLang="en-US" sz="2600" dirty="0"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2600" dirty="0" err="1">
                <a:cs typeface="Times New Roman" pitchFamily="18" charset="0"/>
              </a:rPr>
              <a:t>Fibras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colágeno</a:t>
            </a:r>
            <a:r>
              <a:rPr lang="en-US" altLang="en-US" sz="2600" dirty="0">
                <a:cs typeface="Times New Roman" pitchFamily="18" charset="0"/>
              </a:rPr>
              <a:t> y </a:t>
            </a:r>
            <a:r>
              <a:rPr lang="en-US" altLang="en-US" sz="2600" dirty="0" err="1">
                <a:cs typeface="Times New Roman" pitchFamily="18" charset="0"/>
              </a:rPr>
              <a:t>elastina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orientadas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paralelo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regiones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específicas</a:t>
            </a:r>
            <a:endParaRPr lang="en-US" altLang="en-US" sz="2600" dirty="0"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altLang="en-US" sz="2600" dirty="0">
              <a:cs typeface="Times New Roman" pitchFamily="18" charset="0"/>
            </a:endParaRP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Resistencia al </a:t>
            </a:r>
            <a:r>
              <a:rPr lang="en-US" altLang="en-US" sz="2400" dirty="0" err="1">
                <a:cs typeface="Times New Roman" pitchFamily="18" charset="0"/>
              </a:rPr>
              <a:t>estress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/>
            <a:r>
              <a:rPr lang="en-US" altLang="en-US" sz="2400" dirty="0">
                <a:cs typeface="Times New Roman" pitchFamily="18" charset="0"/>
              </a:rPr>
              <a:t>	- </a:t>
            </a:r>
            <a:r>
              <a:rPr lang="en-US" altLang="en-US" sz="2400" dirty="0" err="1">
                <a:cs typeface="Times New Roman" pitchFamily="18" charset="0"/>
              </a:rPr>
              <a:t>Incisiones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paralelas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ellas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sanan</a:t>
            </a:r>
            <a:r>
              <a:rPr lang="en-US" altLang="en-US" sz="2400" dirty="0">
                <a:cs typeface="Times New Roman" pitchFamily="18" charset="0"/>
              </a:rPr>
              <a:t> major (</a:t>
            </a:r>
            <a:r>
              <a:rPr lang="en-US" altLang="en-US" sz="2400" dirty="0" err="1">
                <a:cs typeface="Times New Roman" pitchFamily="18" charset="0"/>
              </a:rPr>
              <a:t>rapido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menos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cicatriz</a:t>
            </a:r>
            <a:r>
              <a:rPr lang="en-US" altLang="en-US" sz="2400" dirty="0">
                <a:cs typeface="Times New Roman" pitchFamily="18" charset="0"/>
              </a:rPr>
              <a:t>)</a:t>
            </a:r>
          </a:p>
          <a:p>
            <a:pPr lvl="1" indent="-347472"/>
            <a:r>
              <a:rPr lang="en-US" altLang="en-US" sz="2400" dirty="0">
                <a:cs typeface="Times New Roman" pitchFamily="18" charset="0"/>
              </a:rPr>
              <a:t>	- </a:t>
            </a:r>
            <a:r>
              <a:rPr lang="en-US" altLang="en-US" sz="2400" dirty="0" err="1">
                <a:cs typeface="Times New Roman" pitchFamily="18" charset="0"/>
              </a:rPr>
              <a:t>Incisiones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perpendiculares</a:t>
            </a:r>
            <a:r>
              <a:rPr lang="en-US" altLang="en-US" sz="2400" dirty="0">
                <a:cs typeface="Times New Roman" pitchFamily="18" charset="0"/>
              </a:rPr>
              <a:t> no</a:t>
            </a:r>
            <a:endParaRPr lang="en-US" altLang="en-US" sz="2200" dirty="0">
              <a:cs typeface="Times New Roman" pitchFamily="18" charset="0"/>
            </a:endParaRPr>
          </a:p>
          <a:p>
            <a:pPr lvl="1" indent="-347472"/>
            <a:endParaRPr lang="en-US" altLang="en-US" sz="2400" dirty="0">
              <a:cs typeface="Times New Roman" pitchFamily="18" charset="0"/>
            </a:endParaRP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Estrías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buFont typeface="Arial" panose="020B0604020202020204" pitchFamily="34" charset="0"/>
              <a:buChar char="•"/>
            </a:pPr>
            <a:r>
              <a:rPr lang="en-US" sz="2400" dirty="0" err="1">
                <a:cs typeface="Times New Roman" pitchFamily="18" charset="0"/>
              </a:rPr>
              <a:t>Marcas</a:t>
            </a:r>
            <a:r>
              <a:rPr lang="en-US" sz="2400" dirty="0">
                <a:cs typeface="Times New Roman" pitchFamily="18" charset="0"/>
              </a:rPr>
              <a:t> de </a:t>
            </a:r>
            <a:r>
              <a:rPr lang="en-US" sz="2400" dirty="0" err="1">
                <a:cs typeface="Times New Roman" pitchFamily="18" charset="0"/>
              </a:rPr>
              <a:t>embarazo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9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Desde</a:t>
            </a:r>
            <a:r>
              <a:rPr lang="en-US" dirty="0"/>
              <a:t> lo </a:t>
            </a:r>
            <a:r>
              <a:rPr lang="en-US" dirty="0" err="1"/>
              <a:t>clínico</a:t>
            </a:r>
            <a:r>
              <a:rPr lang="en-US" dirty="0"/>
              <a:t>: </a:t>
            </a:r>
            <a:r>
              <a:rPr lang="en-US" dirty="0" err="1"/>
              <a:t>Tatuajes</a:t>
            </a:r>
            <a:endParaRPr lang="en-US" sz="3600" b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12480" cy="5257800"/>
          </a:xfrm>
        </p:spPr>
        <p:txBody>
          <a:bodyPr/>
          <a:lstStyle/>
          <a:p>
            <a:pPr lvl="1"/>
            <a:r>
              <a:rPr lang="en-US" altLang="en-US" sz="3200" dirty="0">
                <a:cs typeface="Times New Roman" pitchFamily="18" charset="0"/>
              </a:rPr>
              <a:t>Imagen </a:t>
            </a:r>
            <a:r>
              <a:rPr lang="en-US" altLang="en-US" sz="3200" dirty="0" err="1">
                <a:cs typeface="Times New Roman" pitchFamily="18" charset="0"/>
              </a:rPr>
              <a:t>permanente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en</a:t>
            </a:r>
            <a:r>
              <a:rPr lang="en-US" altLang="en-US" sz="3200" dirty="0">
                <a:cs typeface="Times New Roman" pitchFamily="18" charset="0"/>
              </a:rPr>
              <a:t> el </a:t>
            </a:r>
            <a:r>
              <a:rPr lang="en-US" altLang="en-US" sz="3200" dirty="0" err="1">
                <a:cs typeface="Times New Roman" pitchFamily="18" charset="0"/>
              </a:rPr>
              <a:t>tegumento</a:t>
            </a:r>
            <a:endParaRPr lang="en-US" altLang="en-US" sz="3200" dirty="0">
              <a:cs typeface="Times New Roman" pitchFamily="18" charset="0"/>
            </a:endParaRPr>
          </a:p>
          <a:p>
            <a:pPr lvl="1"/>
            <a:r>
              <a:rPr lang="en-US" altLang="en-US" sz="3200" dirty="0" err="1">
                <a:cs typeface="Times New Roman" pitchFamily="18" charset="0"/>
              </a:rPr>
              <a:t>Tinta</a:t>
            </a:r>
            <a:r>
              <a:rPr lang="en-US" altLang="en-US" sz="3200" dirty="0">
                <a:cs typeface="Times New Roman" pitchFamily="18" charset="0"/>
              </a:rPr>
              <a:t> se </a:t>
            </a:r>
            <a:r>
              <a:rPr lang="en-US" altLang="en-US" sz="3200" dirty="0" err="1">
                <a:cs typeface="Times New Roman" pitchFamily="18" charset="0"/>
              </a:rPr>
              <a:t>inyecta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en</a:t>
            </a:r>
            <a:r>
              <a:rPr lang="en-US" altLang="en-US" sz="3200" dirty="0">
                <a:cs typeface="Times New Roman" pitchFamily="18" charset="0"/>
              </a:rPr>
              <a:t> la dermis </a:t>
            </a:r>
          </a:p>
          <a:p>
            <a:pPr lvl="1"/>
            <a:r>
              <a:rPr lang="en-US" altLang="en-US" sz="3200" dirty="0">
                <a:cs typeface="Times New Roman" pitchFamily="18" charset="0"/>
              </a:rPr>
              <a:t>Se </a:t>
            </a:r>
            <a:r>
              <a:rPr lang="en-US" altLang="en-US" sz="3200" dirty="0" err="1">
                <a:cs typeface="Times New Roman" pitchFamily="18" charset="0"/>
              </a:rPr>
              <a:t>hace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parte</a:t>
            </a:r>
            <a:r>
              <a:rPr lang="en-US" altLang="en-US" sz="3200" dirty="0">
                <a:cs typeface="Times New Roman" pitchFamily="18" charset="0"/>
              </a:rPr>
              <a:t> de la dermis</a:t>
            </a:r>
          </a:p>
          <a:p>
            <a:pPr lvl="1"/>
            <a:r>
              <a:rPr lang="en-US" altLang="en-US" sz="3200" dirty="0" err="1">
                <a:cs typeface="Times New Roman" pitchFamily="18" charset="0"/>
              </a:rPr>
              <a:t>Imposible</a:t>
            </a:r>
            <a:r>
              <a:rPr lang="en-US" altLang="en-US" sz="3200" dirty="0">
                <a:cs typeface="Times New Roman" pitchFamily="18" charset="0"/>
              </a:rPr>
              <a:t> de remover</a:t>
            </a:r>
          </a:p>
          <a:p>
            <a:pPr lvl="1"/>
            <a:r>
              <a:rPr lang="en-US" altLang="en-US" sz="3200" dirty="0">
                <a:cs typeface="Times New Roman" pitchFamily="18" charset="0"/>
              </a:rPr>
              <a:t>Lasers </a:t>
            </a:r>
            <a:r>
              <a:rPr lang="en-US" altLang="en-US" sz="3200" dirty="0" err="1">
                <a:cs typeface="Times New Roman" pitchFamily="18" charset="0"/>
              </a:rPr>
              <a:t>rompe</a:t>
            </a:r>
            <a:r>
              <a:rPr lang="en-US" altLang="en-US" sz="3200" dirty="0">
                <a:cs typeface="Times New Roman" pitchFamily="18" charset="0"/>
              </a:rPr>
              <a:t> el </a:t>
            </a:r>
            <a:r>
              <a:rPr lang="en-US" altLang="en-US" sz="3200" dirty="0" err="1">
                <a:cs typeface="Times New Roman" pitchFamily="18" charset="0"/>
              </a:rPr>
              <a:t>pigmento</a:t>
            </a:r>
            <a:endParaRPr lang="en-US" altLang="en-US" sz="3200" dirty="0">
              <a:cs typeface="Times New Roman" pitchFamily="18" charset="0"/>
            </a:endParaRPr>
          </a:p>
          <a:p>
            <a:pPr lvl="1"/>
            <a:r>
              <a:rPr lang="en-US" altLang="en-US" sz="3200" dirty="0" err="1">
                <a:cs typeface="Times New Roman" pitchFamily="18" charset="0"/>
              </a:rPr>
              <a:t>Tintas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modernas</a:t>
            </a:r>
            <a:r>
              <a:rPr lang="en-US" altLang="en-US" sz="3200" dirty="0">
                <a:cs typeface="Times New Roman" pitchFamily="18" charset="0"/>
              </a:rPr>
              <a:t>, </a:t>
            </a:r>
            <a:r>
              <a:rPr lang="en-US" altLang="en-US" sz="3200" dirty="0" err="1">
                <a:cs typeface="Times New Roman" pitchFamily="18" charset="0"/>
              </a:rPr>
              <a:t>permiten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remoción</a:t>
            </a:r>
            <a:endParaRPr lang="en-US" altLang="en-US" sz="3200" dirty="0">
              <a:cs typeface="Times New Roman" pitchFamily="18" charset="0"/>
            </a:endParaRPr>
          </a:p>
          <a:p>
            <a:pPr lvl="1"/>
            <a:r>
              <a:rPr lang="en-US" altLang="en-US" sz="3200" dirty="0">
                <a:cs typeface="Times New Roman" pitchFamily="18" charset="0"/>
              </a:rPr>
              <a:t>Henna?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0EC39-7DBF-094F-B423-E1C5325CE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9" t="22417" r="16105" b="9698"/>
          <a:stretch/>
        </p:blipFill>
        <p:spPr>
          <a:xfrm>
            <a:off x="6248400" y="1752600"/>
            <a:ext cx="2743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6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integument is composed of two layers: the epidermis and dermis. The subcutaneous layer is deep to the integument.">
            <a:extLst>
              <a:ext uri="{FF2B5EF4-FFF2-40B4-BE49-F238E27FC236}">
                <a16:creationId xmlns:a16="http://schemas.microsoft.com/office/drawing/2014/main" id="{CD9A301E-0F8C-AA4D-A9E3-13AB3530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27404" y="1524000"/>
            <a:ext cx="5507966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6.1c </a:t>
            </a:r>
            <a:r>
              <a:rPr lang="en-US" dirty="0" err="1"/>
              <a:t>Hipodermis</a:t>
            </a:r>
            <a:r>
              <a:rPr lang="en-US" dirty="0"/>
              <a:t>: </a:t>
            </a:r>
            <a:r>
              <a:rPr lang="en-US" dirty="0" err="1"/>
              <a:t>capa</a:t>
            </a:r>
            <a:r>
              <a:rPr lang="en-US" dirty="0"/>
              <a:t> </a:t>
            </a:r>
            <a:r>
              <a:rPr lang="en-US" dirty="0" err="1"/>
              <a:t>subcutánea</a:t>
            </a:r>
            <a:endParaRPr lang="en-US" sz="3600" b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412480" cy="525780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Hipodermis</a:t>
            </a:r>
            <a:r>
              <a:rPr lang="en-US" altLang="en-US" b="1" dirty="0">
                <a:cs typeface="Times New Roman" pitchFamily="18" charset="0"/>
              </a:rPr>
              <a:t> – facia superficial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dirty="0">
                <a:cs typeface="Times New Roman" pitchFamily="18" charset="0"/>
              </a:rPr>
              <a:t>No </a:t>
            </a:r>
            <a:r>
              <a:rPr lang="en-US" altLang="en-US" dirty="0" err="1">
                <a:cs typeface="Times New Roman" pitchFamily="18" charset="0"/>
              </a:rPr>
              <a:t>parte</a:t>
            </a:r>
            <a:r>
              <a:rPr lang="en-US" altLang="en-US" dirty="0">
                <a:cs typeface="Times New Roman" pitchFamily="18" charset="0"/>
              </a:rPr>
              <a:t> del </a:t>
            </a:r>
            <a:r>
              <a:rPr lang="en-US" altLang="en-US" dirty="0" err="1">
                <a:cs typeface="Times New Roman" pitchFamily="18" charset="0"/>
              </a:rPr>
              <a:t>tegumento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dirty="0">
                <a:cs typeface="Times New Roman" pitchFamily="18" charset="0"/>
              </a:rPr>
              <a:t>TC </a:t>
            </a:r>
            <a:r>
              <a:rPr lang="en-US" altLang="en-US" dirty="0" err="1">
                <a:cs typeface="Times New Roman" pitchFamily="18" charset="0"/>
              </a:rPr>
              <a:t>aerolar</a:t>
            </a:r>
            <a:r>
              <a:rPr lang="en-US" altLang="en-US" dirty="0">
                <a:cs typeface="Times New Roman" pitchFamily="18" charset="0"/>
              </a:rPr>
              <a:t> y </a:t>
            </a:r>
            <a:r>
              <a:rPr lang="en-US" altLang="en-US" dirty="0" err="1">
                <a:cs typeface="Times New Roman" pitchFamily="18" charset="0"/>
              </a:rPr>
              <a:t>adiposo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dirty="0" err="1">
                <a:cs typeface="Times New Roman" pitchFamily="18" charset="0"/>
              </a:rPr>
              <a:t>Funciones</a:t>
            </a:r>
            <a:r>
              <a:rPr lang="en-US" altLang="en-US" dirty="0">
                <a:cs typeface="Times New Roman" pitchFamily="18" charset="0"/>
              </a:rPr>
              <a:t>: </a:t>
            </a:r>
            <a:r>
              <a:rPr lang="en-US" altLang="en-US" dirty="0" err="1">
                <a:cs typeface="Times New Roman" pitchFamily="18" charset="0"/>
              </a:rPr>
              <a:t>Protección</a:t>
            </a:r>
            <a:endParaRPr lang="en-US" altLang="en-US" dirty="0">
              <a:cs typeface="Times New Roman" pitchFamily="18" charset="0"/>
            </a:endParaRPr>
          </a:p>
          <a:p>
            <a:pPr lvl="2" indent="-347472"/>
            <a:r>
              <a:rPr lang="en-US" altLang="en-US" dirty="0" err="1">
                <a:cs typeface="Times New Roman" pitchFamily="18" charset="0"/>
              </a:rPr>
              <a:t>Almacernar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energía</a:t>
            </a:r>
            <a:endParaRPr lang="en-US" altLang="en-US" dirty="0">
              <a:cs typeface="Times New Roman" pitchFamily="18" charset="0"/>
            </a:endParaRPr>
          </a:p>
          <a:p>
            <a:pPr lvl="2" indent="-347472"/>
            <a:r>
              <a:rPr lang="en-US" altLang="en-US" dirty="0" err="1">
                <a:cs typeface="Times New Roman" pitchFamily="18" charset="0"/>
              </a:rPr>
              <a:t>Aislamiento</a:t>
            </a:r>
            <a:endParaRPr lang="en-US" altLang="en-US" dirty="0">
              <a:cs typeface="Times New Roman" pitchFamily="18" charset="0"/>
            </a:endParaRPr>
          </a:p>
          <a:p>
            <a:pPr lvl="1" indent="-347472"/>
            <a:r>
              <a:rPr lang="en-US" altLang="en-US" dirty="0">
                <a:cs typeface="Times New Roman" pitchFamily="18" charset="0"/>
              </a:rPr>
              <a:t>Lugar para </a:t>
            </a:r>
            <a:r>
              <a:rPr lang="en-US" altLang="en-US" dirty="0" err="1">
                <a:cs typeface="Times New Roman" pitchFamily="18" charset="0"/>
              </a:rPr>
              <a:t>inyecciones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>
                <a:cs typeface="Times New Roman" pitchFamily="18" charset="0"/>
              </a:rPr>
              <a:t>Red vascular extensa, </a:t>
            </a:r>
            <a:r>
              <a:rPr lang="en-US" altLang="en-US" dirty="0" err="1">
                <a:cs typeface="Times New Roman" pitchFamily="18" charset="0"/>
              </a:rPr>
              <a:t>facilita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absorción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rapida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40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6.1d </a:t>
            </a:r>
            <a:r>
              <a:rPr lang="en-US" dirty="0" err="1"/>
              <a:t>Funciones</a:t>
            </a:r>
            <a:r>
              <a:rPr lang="en-US" dirty="0"/>
              <a:t> del </a:t>
            </a:r>
            <a:r>
              <a:rPr lang="en-US" dirty="0" err="1"/>
              <a:t>Tegumento</a:t>
            </a:r>
            <a:r>
              <a:rPr lang="en-US" sz="1500" dirty="0"/>
              <a:t> 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800" b="1" dirty="0" err="1">
                <a:cs typeface="Times New Roman" pitchFamily="18" charset="0"/>
              </a:rPr>
              <a:t>Protección</a:t>
            </a:r>
            <a:endParaRPr lang="en-US" altLang="en-US" sz="2800" b="1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</a:pPr>
            <a:r>
              <a:rPr lang="en-US" altLang="en-US" sz="2400" dirty="0" err="1">
                <a:cs typeface="Times New Roman" pitchFamily="18" charset="0"/>
              </a:rPr>
              <a:t>Heridas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sustancias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peligrosas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microbios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temperaturas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radiación</a:t>
            </a:r>
            <a:r>
              <a:rPr lang="en-US" altLang="en-US" sz="2400" dirty="0">
                <a:cs typeface="Times New Roman" pitchFamily="18" charset="0"/>
              </a:rPr>
              <a:t> UV</a:t>
            </a:r>
          </a:p>
          <a:p>
            <a:pPr>
              <a:spcBef>
                <a:spcPts val="600"/>
              </a:spcBef>
            </a:pPr>
            <a:r>
              <a:rPr lang="en-US" altLang="en-US" sz="2800" b="1" dirty="0" err="1">
                <a:cs typeface="Times New Roman" pitchFamily="18" charset="0"/>
              </a:rPr>
              <a:t>Prevención</a:t>
            </a:r>
            <a:r>
              <a:rPr lang="en-US" altLang="en-US" sz="2800" b="1" dirty="0">
                <a:cs typeface="Times New Roman" pitchFamily="18" charset="0"/>
              </a:rPr>
              <a:t> de </a:t>
            </a:r>
            <a:r>
              <a:rPr lang="en-US" altLang="en-US" sz="2800" b="1" dirty="0" err="1">
                <a:cs typeface="Times New Roman" pitchFamily="18" charset="0"/>
              </a:rPr>
              <a:t>pérdida</a:t>
            </a:r>
            <a:r>
              <a:rPr lang="en-US" altLang="en-US" sz="2800" b="1" dirty="0">
                <a:cs typeface="Times New Roman" pitchFamily="18" charset="0"/>
              </a:rPr>
              <a:t> o </a:t>
            </a:r>
            <a:r>
              <a:rPr lang="en-US" altLang="en-US" sz="2800" b="1" dirty="0" err="1">
                <a:cs typeface="Times New Roman" pitchFamily="18" charset="0"/>
              </a:rPr>
              <a:t>ganacia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excesiva</a:t>
            </a:r>
            <a:r>
              <a:rPr lang="en-US" altLang="en-US" sz="2800" b="1" dirty="0">
                <a:cs typeface="Times New Roman" pitchFamily="18" charset="0"/>
              </a:rPr>
              <a:t> de </a:t>
            </a:r>
            <a:r>
              <a:rPr lang="en-US" altLang="en-US" sz="2800" b="1" dirty="0" err="1">
                <a:cs typeface="Times New Roman" pitchFamily="18" charset="0"/>
              </a:rPr>
              <a:t>agua</a:t>
            </a:r>
            <a:endParaRPr lang="en-US" altLang="en-US" sz="2800" b="1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Epidermis es </a:t>
            </a:r>
            <a:r>
              <a:rPr lang="en-US" altLang="en-US" sz="2400" dirty="0" err="1">
                <a:cs typeface="Times New Roman" pitchFamily="18" charset="0"/>
              </a:rPr>
              <a:t>resistente</a:t>
            </a:r>
            <a:r>
              <a:rPr lang="en-US" altLang="en-US" sz="2400" dirty="0">
                <a:cs typeface="Times New Roman" pitchFamily="18" charset="0"/>
              </a:rPr>
              <a:t> al </a:t>
            </a:r>
            <a:r>
              <a:rPr lang="en-US" altLang="en-US" sz="2400" dirty="0" err="1">
                <a:cs typeface="Times New Roman" pitchFamily="18" charset="0"/>
              </a:rPr>
              <a:t>agua</a:t>
            </a:r>
            <a:r>
              <a:rPr lang="en-US" altLang="en-US" sz="2400" dirty="0">
                <a:cs typeface="Times New Roman" pitchFamily="18" charset="0"/>
              </a:rPr>
              <a:t>, no a </a:t>
            </a:r>
            <a:r>
              <a:rPr lang="en-US" altLang="en-US" sz="2400" dirty="0" err="1">
                <a:cs typeface="Times New Roman" pitchFamily="18" charset="0"/>
              </a:rPr>
              <a:t>prueba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agua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Perdida de </a:t>
            </a:r>
            <a:r>
              <a:rPr lang="en-US" altLang="en-US" sz="2400" dirty="0" err="1">
                <a:cs typeface="Times New Roman" pitchFamily="18" charset="0"/>
              </a:rPr>
              <a:t>agua</a:t>
            </a:r>
            <a:r>
              <a:rPr lang="en-US" altLang="en-US" sz="2400" dirty="0">
                <a:cs typeface="Times New Roman" pitchFamily="18" charset="0"/>
              </a:rPr>
              <a:t> por sudor sensible e insensible</a:t>
            </a:r>
          </a:p>
          <a:p>
            <a:pPr>
              <a:spcBef>
                <a:spcPts val="600"/>
              </a:spcBef>
            </a:pPr>
            <a:r>
              <a:rPr lang="en-US" altLang="en-US" sz="2800" b="1" dirty="0" err="1">
                <a:cs typeface="Times New Roman" pitchFamily="18" charset="0"/>
              </a:rPr>
              <a:t>Regulación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metabólica</a:t>
            </a:r>
            <a:endParaRPr lang="en-US" altLang="en-US" sz="2800" b="1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</a:pPr>
            <a:r>
              <a:rPr lang="en-US" altLang="en-US" sz="2400" dirty="0" err="1">
                <a:cs typeface="Times New Roman" pitchFamily="18" charset="0"/>
              </a:rPr>
              <a:t>Síntesis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b="1" dirty="0" err="1">
                <a:cs typeface="Times New Roman" pitchFamily="18" charset="0"/>
              </a:rPr>
              <a:t>vitamina</a:t>
            </a:r>
            <a:r>
              <a:rPr lang="en-US" altLang="en-US" sz="2400" b="1" dirty="0">
                <a:cs typeface="Times New Roman" pitchFamily="18" charset="0"/>
              </a:rPr>
              <a:t> D</a:t>
            </a:r>
            <a:r>
              <a:rPr lang="en-US" altLang="en-US" sz="2400" b="1" baseline="-25000" dirty="0">
                <a:cs typeface="Times New Roman" pitchFamily="18" charset="0"/>
              </a:rPr>
              <a:t>3</a:t>
            </a:r>
            <a:r>
              <a:rPr lang="en-US" altLang="en-US" sz="2400" dirty="0">
                <a:cs typeface="Times New Roman" pitchFamily="18" charset="0"/>
              </a:rPr>
              <a:t>, precursor de </a:t>
            </a:r>
            <a:r>
              <a:rPr lang="en-US" altLang="en-US" sz="2400" b="1" dirty="0">
                <a:cs typeface="Times New Roman" pitchFamily="18" charset="0"/>
              </a:rPr>
              <a:t>calcitriol</a:t>
            </a:r>
          </a:p>
          <a:p>
            <a:pPr lvl="2">
              <a:spcBef>
                <a:spcPts val="600"/>
              </a:spcBef>
            </a:pPr>
            <a:r>
              <a:rPr lang="en-US" altLang="en-US" sz="2000" dirty="0" err="1">
                <a:cs typeface="Times New Roman" pitchFamily="18" charset="0"/>
              </a:rPr>
              <a:t>Calcitrio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aumenta</a:t>
            </a:r>
            <a:r>
              <a:rPr lang="en-US" altLang="en-US" sz="2000" dirty="0">
                <a:cs typeface="Times New Roman" pitchFamily="18" charset="0"/>
              </a:rPr>
              <a:t> la </a:t>
            </a:r>
            <a:r>
              <a:rPr lang="en-US" altLang="en-US" sz="2000" dirty="0" err="1">
                <a:cs typeface="Times New Roman" pitchFamily="18" charset="0"/>
              </a:rPr>
              <a:t>absorción</a:t>
            </a:r>
            <a:r>
              <a:rPr lang="en-US" altLang="en-US" sz="2000" dirty="0">
                <a:cs typeface="Times New Roman" pitchFamily="18" charset="0"/>
              </a:rPr>
              <a:t> de Ca+2 y PO4- de la </a:t>
            </a:r>
            <a:r>
              <a:rPr lang="en-US" altLang="en-US" sz="2000" dirty="0" err="1">
                <a:cs typeface="Times New Roman" pitchFamily="18" charset="0"/>
              </a:rPr>
              <a:t>dieta</a:t>
            </a:r>
            <a:r>
              <a:rPr lang="en-US" altLang="en-US" sz="2000" dirty="0">
                <a:cs typeface="Times New Roman" pitchFamily="18" charset="0"/>
              </a:rPr>
              <a:t>, PLT </a:t>
            </a:r>
            <a:r>
              <a:rPr lang="en-US" altLang="en-US" sz="2000" dirty="0" err="1">
                <a:cs typeface="Times New Roman" pitchFamily="18" charset="0"/>
              </a:rPr>
              <a:t>regula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Calcemia</a:t>
            </a:r>
            <a:endParaRPr lang="en-US" alt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2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6.1d </a:t>
            </a:r>
            <a:r>
              <a:rPr lang="en-US" dirty="0" err="1"/>
              <a:t>Funciones</a:t>
            </a:r>
            <a:r>
              <a:rPr lang="en-US" dirty="0"/>
              <a:t> del </a:t>
            </a:r>
            <a:r>
              <a:rPr lang="en-US" dirty="0" err="1"/>
              <a:t>Tegumento</a:t>
            </a:r>
            <a:r>
              <a:rPr lang="en-US" sz="1500" dirty="0"/>
              <a:t> 2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229600" cy="53035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800" b="1" dirty="0" err="1">
                <a:cs typeface="Times New Roman" panose="02020603050405020304" pitchFamily="18" charset="0"/>
              </a:rPr>
              <a:t>Secreción</a:t>
            </a:r>
            <a:r>
              <a:rPr lang="en-US" altLang="en-US" sz="2800" b="1" dirty="0">
                <a:cs typeface="Times New Roman" panose="02020603050405020304" pitchFamily="18" charset="0"/>
              </a:rPr>
              <a:t> y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absorción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anose="02020603050405020304" pitchFamily="18" charset="0"/>
              </a:rPr>
              <a:t>Desechos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secretados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</a:t>
            </a:r>
            <a:r>
              <a:rPr lang="en-US" altLang="en-US" sz="2400" dirty="0">
                <a:cs typeface="Times New Roman" panose="02020603050405020304" pitchFamily="18" charset="0"/>
              </a:rPr>
              <a:t> sudor</a:t>
            </a:r>
          </a:p>
          <a:p>
            <a:pPr lvl="1" indent="-34747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anose="02020603050405020304" pitchFamily="18" charset="0"/>
              </a:rPr>
              <a:t>Absroción</a:t>
            </a:r>
            <a:r>
              <a:rPr lang="en-US" altLang="en-US" sz="2400" dirty="0">
                <a:cs typeface="Times New Roman" panose="02020603050405020304" pitchFamily="18" charset="0"/>
              </a:rPr>
              <a:t> de </a:t>
            </a:r>
            <a:r>
              <a:rPr lang="en-US" altLang="en-US" sz="2400" dirty="0" err="1">
                <a:cs typeface="Times New Roman" panose="02020603050405020304" pitchFamily="18" charset="0"/>
              </a:rPr>
              <a:t>drogas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prevención</a:t>
            </a:r>
            <a:r>
              <a:rPr lang="en-US" altLang="en-US" sz="2400" dirty="0">
                <a:cs typeface="Times New Roman" panose="02020603050405020304" pitchFamily="18" charset="0"/>
              </a:rPr>
              <a:t> de </a:t>
            </a:r>
            <a:r>
              <a:rPr lang="en-US" altLang="en-US" sz="2400" dirty="0" err="1">
                <a:cs typeface="Times New Roman" panose="02020603050405020304" pitchFamily="18" charset="0"/>
              </a:rPr>
              <a:t>absorción</a:t>
            </a:r>
            <a:r>
              <a:rPr lang="en-US" altLang="en-US" sz="2400" dirty="0">
                <a:cs typeface="Times New Roman" panose="02020603050405020304" pitchFamily="18" charset="0"/>
              </a:rPr>
              <a:t> de </a:t>
            </a:r>
            <a:r>
              <a:rPr lang="en-US" altLang="en-US" sz="2400" dirty="0" err="1">
                <a:cs typeface="Times New Roman" panose="02020603050405020304" pitchFamily="18" charset="0"/>
              </a:rPr>
              <a:t>otras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800" b="1" dirty="0" err="1">
                <a:cs typeface="Times New Roman" panose="02020603050405020304" pitchFamily="18" charset="0"/>
              </a:rPr>
              <a:t>Selectivamente</a:t>
            </a:r>
            <a:r>
              <a:rPr lang="en-US" altLang="en-US" sz="2800" b="1" dirty="0">
                <a:cs typeface="Times New Roman" panose="02020603050405020304" pitchFamily="18" charset="0"/>
              </a:rPr>
              <a:t> permeable</a:t>
            </a: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800" dirty="0" err="1">
                <a:cs typeface="Times New Roman" panose="02020603050405020304" pitchFamily="18" charset="0"/>
              </a:rPr>
              <a:t>Util</a:t>
            </a:r>
            <a:r>
              <a:rPr lang="en-US" altLang="en-US" sz="2800" dirty="0">
                <a:cs typeface="Times New Roman" panose="02020603050405020304" pitchFamily="18" charset="0"/>
              </a:rPr>
              <a:t> para la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administración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cs typeface="Times New Roman" panose="02020603050405020304" pitchFamily="18" charset="0"/>
              </a:rPr>
              <a:t>transdermal</a:t>
            </a:r>
            <a:r>
              <a:rPr lang="en-US" altLang="en-US" sz="2800" dirty="0">
                <a:cs typeface="Times New Roman" panose="02020603050405020304" pitchFamily="18" charset="0"/>
              </a:rPr>
              <a:t> de </a:t>
            </a:r>
            <a:r>
              <a:rPr lang="en-US" altLang="en-US" sz="2800" dirty="0" err="1">
                <a:cs typeface="Times New Roman" panose="02020603050405020304" pitchFamily="18" charset="0"/>
              </a:rPr>
              <a:t>drogas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800" b="1" dirty="0" err="1">
                <a:cs typeface="Times New Roman" panose="02020603050405020304" pitchFamily="18" charset="0"/>
              </a:rPr>
              <a:t>Función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inmune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itchFamily="18" charset="0"/>
              </a:rPr>
              <a:t>Células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dendriticas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inician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respuesta</a:t>
            </a:r>
            <a:r>
              <a:rPr lang="en-US" altLang="en-US" sz="2400" dirty="0">
                <a:cs typeface="Times New Roman" pitchFamily="18" charset="0"/>
              </a:rPr>
              <a:t> immune</a:t>
            </a: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800" b="1" dirty="0" err="1">
                <a:cs typeface="Times New Roman" panose="02020603050405020304" pitchFamily="18" charset="0"/>
              </a:rPr>
              <a:t>Regulación</a:t>
            </a:r>
            <a:r>
              <a:rPr lang="en-US" altLang="en-US" sz="2800" b="1" dirty="0">
                <a:cs typeface="Times New Roman" panose="02020603050405020304" pitchFamily="18" charset="0"/>
              </a:rPr>
              <a:t> de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Temperatura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>
                <a:cs typeface="Times New Roman" pitchFamily="18" charset="0"/>
              </a:rPr>
              <a:t>vasoconstriction vs </a:t>
            </a:r>
            <a:r>
              <a:rPr lang="en-US" altLang="en-US" sz="2400" dirty="0" err="1">
                <a:cs typeface="Times New Roman" pitchFamily="18" charset="0"/>
              </a:rPr>
              <a:t>vasodilatación</a:t>
            </a:r>
            <a:r>
              <a:rPr lang="en-US" altLang="en-US" sz="2400" dirty="0">
                <a:cs typeface="Times New Roman" pitchFamily="18" charset="0"/>
              </a:rPr>
              <a:t>: </a:t>
            </a:r>
            <a:r>
              <a:rPr lang="en-US" altLang="en-US" sz="2400" dirty="0" err="1">
                <a:cs typeface="Times New Roman" pitchFamily="18" charset="0"/>
              </a:rPr>
              <a:t>conservar</a:t>
            </a:r>
            <a:r>
              <a:rPr lang="en-US" altLang="en-US" sz="2400" dirty="0">
                <a:cs typeface="Times New Roman" pitchFamily="18" charset="0"/>
              </a:rPr>
              <a:t> o </a:t>
            </a:r>
            <a:r>
              <a:rPr lang="en-US" altLang="en-US" sz="2400" dirty="0" err="1">
                <a:cs typeface="Times New Roman" pitchFamily="18" charset="0"/>
              </a:rPr>
              <a:t>liberar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calor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800" b="1" dirty="0" err="1">
                <a:cs typeface="Times New Roman" panose="02020603050405020304" pitchFamily="18" charset="0"/>
              </a:rPr>
              <a:t>Recepción</a:t>
            </a:r>
            <a:r>
              <a:rPr lang="en-US" altLang="en-US" sz="2800" b="1" dirty="0">
                <a:cs typeface="Times New Roman" panose="02020603050405020304" pitchFamily="18" charset="0"/>
              </a:rPr>
              <a:t> sensorial</a:t>
            </a:r>
          </a:p>
          <a:p>
            <a:pPr lvl="1" indent="-34747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innervación</a:t>
            </a:r>
            <a:r>
              <a:rPr lang="en-US" altLang="en-US" sz="2400" dirty="0">
                <a:cs typeface="Times New Roman" pitchFamily="18" charset="0"/>
              </a:rPr>
              <a:t> extensa, </a:t>
            </a:r>
            <a:r>
              <a:rPr lang="en-US" altLang="en-US" sz="2400" dirty="0" err="1">
                <a:cs typeface="Times New Roman" pitchFamily="18" charset="0"/>
              </a:rPr>
              <a:t>detección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estímulos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786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6.1 -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r>
              <a:rPr lang="en-US" altLang="en-US" sz="3600" b="0" dirty="0">
                <a:solidFill>
                  <a:srgbClr val="B60000"/>
                </a:solidFill>
                <a:cs typeface="Times New Roman" pitchFamily="18" charset="0"/>
              </a:rPr>
              <a:t>:</a:t>
            </a:r>
            <a:r>
              <a:rPr lang="en-US" altLang="en-US" sz="1500" b="0" dirty="0">
                <a:solidFill>
                  <a:srgbClr val="B60000"/>
                </a:solidFill>
                <a:cs typeface="Times New Roman" pitchFamily="18" charset="0"/>
              </a:rPr>
              <a:t> 1</a:t>
            </a:r>
            <a:endParaRPr lang="en-US" sz="1500" b="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572000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altLang="en-US" sz="2800" dirty="0" err="1">
                <a:cs typeface="Times New Roman" pitchFamily="18" charset="0"/>
              </a:rPr>
              <a:t>Describir</a:t>
            </a:r>
            <a:r>
              <a:rPr lang="en-US" altLang="en-US" sz="2800" dirty="0">
                <a:cs typeface="Times New Roman" pitchFamily="18" charset="0"/>
              </a:rPr>
              <a:t> las 5 </a:t>
            </a:r>
            <a:r>
              <a:rPr lang="en-US" altLang="en-US" sz="2800" dirty="0" err="1">
                <a:cs typeface="Times New Roman" pitchFamily="18" charset="0"/>
              </a:rPr>
              <a:t>capas</a:t>
            </a:r>
            <a:r>
              <a:rPr lang="en-US" altLang="en-US" sz="2800" dirty="0">
                <a:cs typeface="Times New Roman" pitchFamily="18" charset="0"/>
              </a:rPr>
              <a:t> (</a:t>
            </a:r>
            <a:r>
              <a:rPr lang="en-US" altLang="en-US" sz="2800" dirty="0" err="1">
                <a:cs typeface="Times New Roman" pitchFamily="18" charset="0"/>
              </a:rPr>
              <a:t>estratos</a:t>
            </a:r>
            <a:r>
              <a:rPr lang="en-US" altLang="en-US" sz="2800" dirty="0">
                <a:cs typeface="Times New Roman" pitchFamily="18" charset="0"/>
              </a:rPr>
              <a:t>) de la epidermis.</a:t>
            </a:r>
          </a:p>
          <a:p>
            <a:pPr marL="457200" indent="-4572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altLang="en-US" sz="2800" dirty="0" err="1">
                <a:cs typeface="Times New Roman" pitchFamily="18" charset="0"/>
              </a:rPr>
              <a:t>Distinguir</a:t>
            </a:r>
            <a:r>
              <a:rPr lang="en-US" altLang="en-US" sz="2800" dirty="0">
                <a:cs typeface="Times New Roman" pitchFamily="18" charset="0"/>
              </a:rPr>
              <a:t> entre </a:t>
            </a:r>
            <a:r>
              <a:rPr lang="en-US" altLang="en-US" sz="2800" dirty="0" err="1">
                <a:cs typeface="Times New Roman" pitchFamily="18" charset="0"/>
              </a:rPr>
              <a:t>piel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gruesa</a:t>
            </a:r>
            <a:r>
              <a:rPr lang="en-US" altLang="en-US" sz="2800" dirty="0">
                <a:cs typeface="Times New Roman" pitchFamily="18" charset="0"/>
              </a:rPr>
              <a:t> y </a:t>
            </a:r>
            <a:r>
              <a:rPr lang="en-US" altLang="en-US" sz="2800" dirty="0" err="1">
                <a:cs typeface="Times New Roman" pitchFamily="18" charset="0"/>
              </a:rPr>
              <a:t>fina</a:t>
            </a:r>
            <a:r>
              <a:rPr lang="en-US" altLang="en-US" sz="2800" dirty="0"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altLang="en-US" sz="2800" dirty="0" err="1">
                <a:cs typeface="Times New Roman" pitchFamily="18" charset="0"/>
              </a:rPr>
              <a:t>Explicar</a:t>
            </a:r>
            <a:r>
              <a:rPr lang="en-US" altLang="en-US" sz="2800" dirty="0">
                <a:cs typeface="Times New Roman" pitchFamily="18" charset="0"/>
              </a:rPr>
              <a:t>  el color de la </a:t>
            </a:r>
            <a:r>
              <a:rPr lang="en-US" altLang="en-US" sz="2800" dirty="0" err="1">
                <a:cs typeface="Times New Roman" pitchFamily="18" charset="0"/>
              </a:rPr>
              <a:t>piel</a:t>
            </a:r>
            <a:endParaRPr lang="en-US" altLang="en-US" sz="2800" dirty="0"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altLang="en-US" sz="2800" dirty="0" err="1">
                <a:cs typeface="Times New Roman" pitchFamily="18" charset="0"/>
              </a:rPr>
              <a:t>Caracterizar</a:t>
            </a:r>
            <a:r>
              <a:rPr lang="en-US" altLang="en-US" sz="2800" dirty="0">
                <a:cs typeface="Times New Roman" pitchFamily="18" charset="0"/>
              </a:rPr>
              <a:t> las dos </a:t>
            </a:r>
            <a:r>
              <a:rPr lang="en-US" altLang="en-US" sz="2800" dirty="0" err="1">
                <a:cs typeface="Times New Roman" pitchFamily="18" charset="0"/>
              </a:rPr>
              <a:t>capas</a:t>
            </a:r>
            <a:r>
              <a:rPr lang="en-US" altLang="en-US" sz="2800" dirty="0">
                <a:cs typeface="Times New Roman" pitchFamily="18" charset="0"/>
              </a:rPr>
              <a:t> de la dermis.</a:t>
            </a:r>
          </a:p>
          <a:p>
            <a:pPr marL="457200" indent="-4572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altLang="en-US" sz="2800" dirty="0" err="1">
                <a:cs typeface="Times New Roman" pitchFamily="18" charset="0"/>
              </a:rPr>
              <a:t>Explicar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importancia</a:t>
            </a:r>
            <a:r>
              <a:rPr lang="en-US" altLang="en-US" sz="2800" dirty="0">
                <a:cs typeface="Times New Roman" pitchFamily="18" charset="0"/>
              </a:rPr>
              <a:t> de las </a:t>
            </a:r>
            <a:r>
              <a:rPr lang="en-US" altLang="en-US" sz="2800" dirty="0" err="1">
                <a:cs typeface="Times New Roman" pitchFamily="18" charset="0"/>
              </a:rPr>
              <a:t>lineas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segmentación</a:t>
            </a:r>
            <a:r>
              <a:rPr lang="en-US" altLang="en-US" sz="2800" dirty="0">
                <a:cs typeface="Times New Roman" pitchFamily="18" charset="0"/>
              </a:rPr>
              <a:t> (</a:t>
            </a:r>
            <a:r>
              <a:rPr lang="en-US" altLang="en-US" sz="2800" dirty="0" err="1">
                <a:cs typeface="Times New Roman" pitchFamily="18" charset="0"/>
              </a:rPr>
              <a:t>división</a:t>
            </a:r>
            <a:r>
              <a:rPr lang="en-US" altLang="en-US" sz="2800" dirty="0">
                <a:cs typeface="Times New Roman" pitchFamily="18" charset="0"/>
              </a:rPr>
              <a:t>).</a:t>
            </a:r>
          </a:p>
          <a:p>
            <a:pPr marL="457200" indent="-4572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altLang="en-US" sz="2800" dirty="0" err="1">
                <a:cs typeface="Times New Roman" pitchFamily="18" charset="0"/>
              </a:rPr>
              <a:t>Describir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como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regulan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temperatura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vascularizacion</a:t>
            </a:r>
            <a:r>
              <a:rPr lang="en-US" altLang="en-US" sz="2800" dirty="0">
                <a:cs typeface="Times New Roman" pitchFamily="18" charset="0"/>
              </a:rPr>
              <a:t> dermal</a:t>
            </a:r>
            <a:r>
              <a:rPr lang="en-US" altLang="en-US" dirty="0">
                <a:cs typeface="Times New Roman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7. </a:t>
            </a:r>
            <a:r>
              <a:rPr lang="en-US" altLang="en-US" sz="2800" dirty="0" err="1">
                <a:cs typeface="Times New Roman" pitchFamily="18" charset="0"/>
              </a:rPr>
              <a:t>Mencionar</a:t>
            </a:r>
            <a:r>
              <a:rPr lang="en-US" altLang="en-US" sz="2800" dirty="0">
                <a:cs typeface="Times New Roman" pitchFamily="18" charset="0"/>
              </a:rPr>
              <a:t> las </a:t>
            </a:r>
            <a:r>
              <a:rPr lang="en-US" altLang="en-US" sz="2800" dirty="0" err="1">
                <a:cs typeface="Times New Roman" pitchFamily="18" charset="0"/>
              </a:rPr>
              <a:t>funciones</a:t>
            </a:r>
            <a:r>
              <a:rPr lang="en-US" altLang="en-US" sz="2800" dirty="0">
                <a:cs typeface="Times New Roman" pitchFamily="18" charset="0"/>
              </a:rPr>
              <a:t> de la </a:t>
            </a:r>
            <a:r>
              <a:rPr lang="en-US" altLang="en-US" sz="2800" dirty="0" err="1">
                <a:cs typeface="Times New Roman" pitchFamily="18" charset="0"/>
              </a:rPr>
              <a:t>hipodermis</a:t>
            </a:r>
            <a:r>
              <a:rPr lang="en-US" altLang="en-US" sz="28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Calibri" pitchFamily="34" charset="0"/>
              <a:buAutoNum type="arabicPeriod"/>
            </a:pP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24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6.2a </a:t>
            </a:r>
            <a:r>
              <a:rPr lang="en-US" dirty="0" err="1">
                <a:solidFill>
                  <a:srgbClr val="FF0000"/>
                </a:solidFill>
              </a:rPr>
              <a:t>Uñas</a:t>
            </a:r>
            <a:r>
              <a:rPr lang="en-US" sz="1500" dirty="0"/>
              <a:t> 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sz="2800" dirty="0" err="1">
                <a:cs typeface="Times New Roman" pitchFamily="18" charset="0"/>
              </a:rPr>
              <a:t>Estructura</a:t>
            </a:r>
            <a:endParaRPr lang="en-US" altLang="en-US" sz="28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Modificación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escamosa</a:t>
            </a:r>
            <a:r>
              <a:rPr lang="en-US" altLang="en-US" dirty="0">
                <a:cs typeface="Times New Roman" pitchFamily="18" charset="0"/>
              </a:rPr>
              <a:t> del </a:t>
            </a:r>
            <a:r>
              <a:rPr lang="en-US" altLang="en-US" dirty="0" err="1">
                <a:cs typeface="Times New Roman" pitchFamily="18" charset="0"/>
              </a:rPr>
              <a:t>estrato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córneo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Bordes</a:t>
            </a:r>
            <a:r>
              <a:rPr lang="en-US" altLang="en-US" dirty="0">
                <a:cs typeface="Times New Roman" pitchFamily="18" charset="0"/>
              </a:rPr>
              <a:t> dorsalis de los </a:t>
            </a:r>
            <a:r>
              <a:rPr lang="en-US" altLang="en-US" dirty="0" err="1">
                <a:cs typeface="Times New Roman" pitchFamily="18" charset="0"/>
              </a:rPr>
              <a:t>dedos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Protección</a:t>
            </a:r>
            <a:r>
              <a:rPr lang="en-US" altLang="en-US" dirty="0">
                <a:cs typeface="Times New Roman" pitchFamily="18" charset="0"/>
              </a:rPr>
              <a:t> distal dorsal de los </a:t>
            </a:r>
            <a:r>
              <a:rPr lang="en-US" altLang="en-US" dirty="0" err="1">
                <a:cs typeface="Times New Roman" pitchFamily="18" charset="0"/>
              </a:rPr>
              <a:t>dedos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Ayuda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agarre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objetos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1" indent="-34747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Borde</a:t>
            </a:r>
            <a:r>
              <a:rPr lang="en-US" altLang="en-US" dirty="0">
                <a:cs typeface="Times New Roman" pitchFamily="18" charset="0"/>
              </a:rPr>
              <a:t> distal </a:t>
            </a:r>
            <a:r>
              <a:rPr lang="en-US" altLang="en-US" dirty="0" err="1">
                <a:cs typeface="Times New Roman" pitchFamily="18" charset="0"/>
              </a:rPr>
              <a:t>blanco</a:t>
            </a:r>
            <a:r>
              <a:rPr lang="en-US" altLang="en-US" dirty="0">
                <a:cs typeface="Times New Roman" pitchFamily="18" charset="0"/>
              </a:rPr>
              <a:t> no </a:t>
            </a:r>
            <a:r>
              <a:rPr lang="en-US" altLang="en-US" dirty="0" err="1">
                <a:cs typeface="Times New Roman" pitchFamily="18" charset="0"/>
              </a:rPr>
              <a:t>vascularizado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Cuerspo</a:t>
            </a:r>
            <a:r>
              <a:rPr lang="en-US" altLang="en-US" dirty="0">
                <a:cs typeface="Times New Roman" pitchFamily="18" charset="0"/>
              </a:rPr>
              <a:t> de la </a:t>
            </a:r>
            <a:r>
              <a:rPr lang="en-US" altLang="en-US" dirty="0" err="1">
                <a:cs typeface="Times New Roman" pitchFamily="18" charset="0"/>
              </a:rPr>
              <a:t>uña</a:t>
            </a:r>
            <a:r>
              <a:rPr lang="en-US" altLang="en-US" dirty="0">
                <a:cs typeface="Times New Roman" pitchFamily="18" charset="0"/>
              </a:rPr>
              <a:t> rosado, </a:t>
            </a:r>
            <a:r>
              <a:rPr lang="en-US" altLang="en-US" dirty="0" err="1">
                <a:cs typeface="Times New Roman" pitchFamily="18" charset="0"/>
              </a:rPr>
              <a:t>vascularizado</a:t>
            </a:r>
            <a:r>
              <a:rPr lang="en-US" altLang="en-US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3430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Estructura</a:t>
            </a:r>
            <a:r>
              <a:rPr lang="en-US" dirty="0">
                <a:solidFill>
                  <a:srgbClr val="FF0000"/>
                </a:solidFill>
              </a:rPr>
              <a:t> de las </a:t>
            </a:r>
            <a:r>
              <a:rPr lang="en-US" dirty="0" err="1">
                <a:solidFill>
                  <a:srgbClr val="FF0000"/>
                </a:solidFill>
              </a:rPr>
              <a:t>Uñas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6" name="Picture 2" descr="Surface view and sagittal section showing the internal structures of a nail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733801" y="872193"/>
            <a:ext cx="5435600" cy="541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845552" y="6311900"/>
            <a:ext cx="12984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6.9</a:t>
            </a:r>
            <a:endParaRPr lang="en-US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6753C-57DD-1A42-85EE-BAAFADFB250B}"/>
              </a:ext>
            </a:extLst>
          </p:cNvPr>
          <p:cNvSpPr/>
          <p:nvPr/>
        </p:nvSpPr>
        <p:spPr>
          <a:xfrm>
            <a:off x="0" y="741973"/>
            <a:ext cx="5105400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Matriz</a:t>
            </a:r>
            <a:endParaRPr lang="en-US" altLang="en-US" sz="2400" b="1" dirty="0">
              <a:cs typeface="Times New Roman" pitchFamily="18" charset="0"/>
            </a:endParaRP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defRPr/>
            </a:pPr>
            <a:r>
              <a:rPr lang="en-US" altLang="en-US" sz="2400" dirty="0">
                <a:cs typeface="Times New Roman" pitchFamily="18" charset="0"/>
              </a:rPr>
              <a:t>-</a:t>
            </a:r>
            <a:r>
              <a:rPr lang="en-US" altLang="en-US" sz="2400" dirty="0" err="1">
                <a:cs typeface="Times New Roman" pitchFamily="18" charset="0"/>
              </a:rPr>
              <a:t>Crecimiento</a:t>
            </a:r>
            <a:r>
              <a:rPr lang="en-US" altLang="en-US" sz="2400" dirty="0">
                <a:cs typeface="Times New Roman" pitchFamily="18" charset="0"/>
              </a:rPr>
              <a:t> active, proximal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Lunula</a:t>
            </a: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defRPr/>
            </a:pPr>
            <a:r>
              <a:rPr lang="en-US" altLang="en-US" sz="2400" dirty="0" err="1">
                <a:cs typeface="Times New Roman" pitchFamily="18" charset="0"/>
              </a:rPr>
              <a:t>Semiluna</a:t>
            </a:r>
            <a:r>
              <a:rPr lang="en-US" altLang="en-US" sz="2400" dirty="0">
                <a:cs typeface="Times New Roman" pitchFamily="18" charset="0"/>
              </a:rPr>
              <a:t>, proximal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Dobleces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defRPr/>
            </a:pPr>
            <a:r>
              <a:rPr lang="en-US" altLang="en-US" sz="2400" dirty="0" err="1">
                <a:cs typeface="Times New Roman" pitchFamily="18" charset="0"/>
              </a:rPr>
              <a:t>Piel</a:t>
            </a:r>
            <a:r>
              <a:rPr lang="en-US" altLang="en-US" sz="2400" dirty="0">
                <a:cs typeface="Times New Roman" pitchFamily="18" charset="0"/>
              </a:rPr>
              <a:t> que se </a:t>
            </a:r>
            <a:r>
              <a:rPr lang="en-US" altLang="en-US" sz="2400" dirty="0" err="1">
                <a:cs typeface="Times New Roman" pitchFamily="18" charset="0"/>
              </a:rPr>
              <a:t>solapa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sobre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uña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Eponiquio</a:t>
            </a:r>
            <a:r>
              <a:rPr lang="en-US" altLang="en-US" sz="2400" b="1" dirty="0">
                <a:cs typeface="Times New Roman" pitchFamily="18" charset="0"/>
              </a:rPr>
              <a:t> (</a:t>
            </a:r>
            <a:r>
              <a:rPr lang="en-US" altLang="en-US" sz="2400" b="1" dirty="0" err="1">
                <a:cs typeface="Times New Roman" pitchFamily="18" charset="0"/>
              </a:rPr>
              <a:t>cutícula</a:t>
            </a:r>
            <a:r>
              <a:rPr lang="en-US" altLang="en-US" sz="2400" b="1" dirty="0">
                <a:cs typeface="Times New Roman" pitchFamily="18" charset="0"/>
              </a:rPr>
              <a:t>)</a:t>
            </a: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defRPr/>
            </a:pPr>
            <a:r>
              <a:rPr lang="en-US" altLang="en-US" sz="2400" dirty="0">
                <a:cs typeface="Times New Roman" pitchFamily="18" charset="0"/>
              </a:rPr>
              <a:t>Banda </a:t>
            </a:r>
            <a:r>
              <a:rPr lang="en-US" altLang="en-US" sz="2400" dirty="0" err="1">
                <a:cs typeface="Times New Roman" pitchFamily="18" charset="0"/>
              </a:rPr>
              <a:t>fina</a:t>
            </a:r>
            <a:r>
              <a:rPr lang="en-US" altLang="en-US" sz="2400" dirty="0">
                <a:cs typeface="Times New Roman" pitchFamily="18" charset="0"/>
              </a:rPr>
              <a:t> de epidermis </a:t>
            </a:r>
            <a:r>
              <a:rPr lang="en-US" altLang="en-US" sz="2400" dirty="0" err="1">
                <a:cs typeface="Times New Roman" pitchFamily="18" charset="0"/>
              </a:rPr>
              <a:t>sobre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margen</a:t>
            </a:r>
            <a:r>
              <a:rPr lang="en-US" altLang="en-US" sz="2400" dirty="0">
                <a:cs typeface="Times New Roman" pitchFamily="18" charset="0"/>
              </a:rPr>
              <a:t> proximal de la </a:t>
            </a:r>
            <a:r>
              <a:rPr lang="en-US" altLang="en-US" sz="2400" dirty="0" err="1">
                <a:cs typeface="Times New Roman" pitchFamily="18" charset="0"/>
              </a:rPr>
              <a:t>uña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Hiponiquio</a:t>
            </a:r>
            <a:endParaRPr lang="en-US" altLang="en-US" sz="2400" b="1" dirty="0">
              <a:cs typeface="Times New Roman" pitchFamily="18" charset="0"/>
            </a:endParaRPr>
          </a:p>
          <a:p>
            <a:pPr marL="822960" lvl="1" indent="-274320">
              <a:spcBef>
                <a:spcPts val="600"/>
              </a:spcBef>
              <a:spcAft>
                <a:spcPts val="300"/>
              </a:spcAft>
              <a:buClr>
                <a:srgbClr val="085367"/>
              </a:buClr>
              <a:defRPr/>
            </a:pPr>
            <a:r>
              <a:rPr lang="en-US" altLang="en-US" sz="2400" dirty="0" err="1">
                <a:cs typeface="Times New Roman" pitchFamily="18" charset="0"/>
              </a:rPr>
              <a:t>Estrato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grueso</a:t>
            </a:r>
            <a:r>
              <a:rPr lang="en-US" altLang="en-US" sz="2400" dirty="0">
                <a:cs typeface="Times New Roman" pitchFamily="18" charset="0"/>
              </a:rPr>
              <a:t> (</a:t>
            </a:r>
            <a:r>
              <a:rPr lang="en-US" altLang="en-US" sz="2400" dirty="0" err="1">
                <a:cs typeface="Times New Roman" pitchFamily="18" charset="0"/>
              </a:rPr>
              <a:t>corneo</a:t>
            </a:r>
            <a:r>
              <a:rPr lang="en-US" altLang="en-US" sz="2400" dirty="0">
                <a:cs typeface="Times New Roman" pitchFamily="18" charset="0"/>
              </a:rPr>
              <a:t>) </a:t>
            </a:r>
            <a:r>
              <a:rPr lang="en-US" altLang="en-US" sz="2400" dirty="0" err="1">
                <a:cs typeface="Times New Roman" pitchFamily="18" charset="0"/>
              </a:rPr>
              <a:t>sobre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cual</a:t>
            </a:r>
            <a:r>
              <a:rPr lang="en-US" altLang="en-US" sz="2400" dirty="0">
                <a:cs typeface="Times New Roman" pitchFamily="18" charset="0"/>
              </a:rPr>
              <a:t> se </a:t>
            </a:r>
            <a:r>
              <a:rPr lang="en-US" altLang="en-US" sz="2400" dirty="0" err="1">
                <a:cs typeface="Times New Roman" pitchFamily="18" charset="0"/>
              </a:rPr>
              <a:t>proyecta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borde</a:t>
            </a:r>
            <a:r>
              <a:rPr lang="en-US" altLang="en-US" sz="2400" dirty="0">
                <a:cs typeface="Times New Roman" pitchFamily="18" charset="0"/>
              </a:rPr>
              <a:t> de la </a:t>
            </a:r>
            <a:r>
              <a:rPr lang="en-US" altLang="en-US" sz="2400" dirty="0" err="1">
                <a:cs typeface="Times New Roman" pitchFamily="18" charset="0"/>
              </a:rPr>
              <a:t>uña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0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dirty="0" err="1"/>
              <a:t>Enfoque</a:t>
            </a:r>
            <a:r>
              <a:rPr lang="en-US" dirty="0"/>
              <a:t> </a:t>
            </a:r>
            <a:r>
              <a:rPr lang="en-US" dirty="0" err="1"/>
              <a:t>Clínico</a:t>
            </a:r>
            <a:r>
              <a:rPr lang="en-US" dirty="0"/>
              <a:t>: </a:t>
            </a:r>
            <a:r>
              <a:rPr lang="en-US" dirty="0" err="1">
                <a:hlinkClick r:id="rId2"/>
              </a:rPr>
              <a:t>Desórdenes</a:t>
            </a:r>
            <a:endParaRPr lang="en-US" sz="36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0" y="800100"/>
            <a:ext cx="5562600" cy="52578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800" dirty="0" err="1">
                <a:cs typeface="Times New Roman" pitchFamily="18" charset="0"/>
              </a:rPr>
              <a:t>Inidicadores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estado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salud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Quebradizas</a:t>
            </a:r>
            <a:r>
              <a:rPr lang="en-US" altLang="en-US" sz="2400" b="1" dirty="0">
                <a:cs typeface="Times New Roman" pitchFamily="18" charset="0"/>
              </a:rPr>
              <a:t> - </a:t>
            </a:r>
            <a:r>
              <a:rPr lang="en-US" altLang="en-US" sz="2400" dirty="0">
                <a:cs typeface="Times New Roman" pitchFamily="18" charset="0"/>
              </a:rPr>
              <a:t>are prone to vertical splitting and separation of nail plate layers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Enterradas</a:t>
            </a:r>
            <a:r>
              <a:rPr lang="en-US" altLang="en-US" sz="2400" b="1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bordes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incrustan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piel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Oncomicosis</a:t>
            </a:r>
            <a:r>
              <a:rPr lang="en-US" altLang="en-US" sz="2400" b="1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infección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hongos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Sindrome</a:t>
            </a:r>
            <a:r>
              <a:rPr lang="en-US" altLang="en-US" sz="2400" b="1" dirty="0">
                <a:cs typeface="Times New Roman" pitchFamily="18" charset="0"/>
              </a:rPr>
              <a:t> de </a:t>
            </a:r>
            <a:r>
              <a:rPr lang="en-US" altLang="en-US" sz="2400" b="1" dirty="0" err="1">
                <a:cs typeface="Times New Roman" pitchFamily="18" charset="0"/>
              </a:rPr>
              <a:t>uña</a:t>
            </a:r>
            <a:r>
              <a:rPr lang="en-US" altLang="en-US" sz="2400" b="1" dirty="0">
                <a:cs typeface="Times New Roman" pitchFamily="18" charset="0"/>
              </a:rPr>
              <a:t> amarilla – </a:t>
            </a:r>
            <a:r>
              <a:rPr lang="en-US" altLang="en-US" sz="2400" dirty="0" err="1">
                <a:cs typeface="Times New Roman" pitchFamily="18" charset="0"/>
              </a:rPr>
              <a:t>cuando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crecimiento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engrosamiento</a:t>
            </a:r>
            <a:r>
              <a:rPr lang="en-US" altLang="en-US" sz="2400" dirty="0">
                <a:cs typeface="Times New Roman" pitchFamily="18" charset="0"/>
              </a:rPr>
              <a:t> se reduce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Cucharillas</a:t>
            </a:r>
            <a:r>
              <a:rPr lang="en-US" altLang="en-US" sz="2400" b="1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Superficie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concava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Lineas</a:t>
            </a:r>
            <a:r>
              <a:rPr lang="en-US" altLang="en-US" sz="2400" b="1" dirty="0">
                <a:cs typeface="Times New Roman" pitchFamily="18" charset="0"/>
              </a:rPr>
              <a:t> Beau’s – </a:t>
            </a:r>
            <a:r>
              <a:rPr lang="en-US" altLang="en-US" sz="2400" b="1" dirty="0" err="1">
                <a:cs typeface="Times New Roman" pitchFamily="18" charset="0"/>
              </a:rPr>
              <a:t>indican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interferencia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temporera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en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su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crecimiento</a:t>
            </a:r>
            <a:endParaRPr lang="en-US" altLang="en-US" sz="24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>
                <a:cs typeface="Times New Roman" pitchFamily="18" charset="0"/>
              </a:rPr>
              <a:t>Clubbing</a:t>
            </a:r>
            <a:r>
              <a:rPr lang="en-US" altLang="en-US" sz="2400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curvaturas</a:t>
            </a:r>
            <a:r>
              <a:rPr lang="en-US" altLang="en-US" sz="2400" dirty="0">
                <a:cs typeface="Times New Roman" pitchFamily="18" charset="0"/>
              </a:rPr>
              <a:t> inferiors, </a:t>
            </a:r>
            <a:r>
              <a:rPr lang="en-US" altLang="en-US" sz="2400" dirty="0" err="1">
                <a:cs typeface="Times New Roman" pitchFamily="18" charset="0"/>
              </a:rPr>
              <a:t>hipoxemia</a:t>
            </a:r>
            <a:endParaRPr lang="en-US" altLang="en-US" sz="2400" dirty="0"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77DAF-794F-104B-8C6F-9618F8A1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823" y="1066800"/>
            <a:ext cx="3596177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B9400-D1CA-BC47-8CBE-61B77C65E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822" y="3784895"/>
            <a:ext cx="3443778" cy="19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98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6.2b </a:t>
            </a:r>
            <a:r>
              <a:rPr lang="en-US" dirty="0" err="1"/>
              <a:t>Pelo</a:t>
            </a:r>
            <a:r>
              <a:rPr lang="en-US" sz="1500" dirty="0"/>
              <a:t> 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52400" y="800100"/>
            <a:ext cx="8321040" cy="5257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b="1" dirty="0" err="1">
                <a:cs typeface="Times New Roman" pitchFamily="18" charset="0"/>
              </a:rPr>
              <a:t>En</a:t>
            </a: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b="1" dirty="0" err="1">
                <a:cs typeface="Times New Roman" pitchFamily="18" charset="0"/>
              </a:rPr>
              <a:t>casi</a:t>
            </a: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b="1" dirty="0" err="1">
                <a:cs typeface="Times New Roman" pitchFamily="18" charset="0"/>
              </a:rPr>
              <a:t>todo</a:t>
            </a:r>
            <a:r>
              <a:rPr lang="en-US" altLang="en-US" sz="2600" b="1" dirty="0">
                <a:cs typeface="Times New Roman" pitchFamily="18" charset="0"/>
              </a:rPr>
              <a:t> el </a:t>
            </a:r>
            <a:r>
              <a:rPr lang="en-US" altLang="en-US" sz="2600" b="1" dirty="0" err="1">
                <a:cs typeface="Times New Roman" pitchFamily="18" charset="0"/>
              </a:rPr>
              <a:t>cuerpo</a:t>
            </a:r>
            <a:endParaRPr lang="en-US" altLang="en-US" sz="2600" i="1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dirty="0" err="1">
                <a:cs typeface="Times New Roman" pitchFamily="18" charset="0"/>
              </a:rPr>
              <a:t>Céluas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queratinizadas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forma de </a:t>
            </a:r>
            <a:r>
              <a:rPr lang="en-US" altLang="en-US" sz="2600" dirty="0" err="1">
                <a:cs typeface="Times New Roman" pitchFamily="18" charset="0"/>
              </a:rPr>
              <a:t>filamentos</a:t>
            </a: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dirty="0" err="1">
                <a:cs typeface="Times New Roman" pitchFamily="18" charset="0"/>
              </a:rPr>
              <a:t>Crecen</a:t>
            </a:r>
            <a:r>
              <a:rPr lang="en-US" altLang="en-US" sz="2600" dirty="0">
                <a:cs typeface="Times New Roman" pitchFamily="18" charset="0"/>
              </a:rPr>
              <a:t> a </a:t>
            </a:r>
            <a:r>
              <a:rPr lang="en-US" altLang="en-US" sz="2600" dirty="0" err="1">
                <a:cs typeface="Times New Roman" pitchFamily="18" charset="0"/>
              </a:rPr>
              <a:t>partir</a:t>
            </a:r>
            <a:r>
              <a:rPr lang="en-US" altLang="en-US" sz="2600" dirty="0">
                <a:cs typeface="Times New Roman" pitchFamily="18" charset="0"/>
              </a:rPr>
              <a:t> del </a:t>
            </a:r>
            <a:r>
              <a:rPr lang="en-US" altLang="en-US" sz="2600" dirty="0" err="1">
                <a:cs typeface="Times New Roman" pitchFamily="18" charset="0"/>
              </a:rPr>
              <a:t>folículos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piloso</a:t>
            </a: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dirty="0">
                <a:cs typeface="Times New Roman" pitchFamily="18" charset="0"/>
              </a:rPr>
              <a:t>Tres </a:t>
            </a:r>
            <a:r>
              <a:rPr lang="en-US" altLang="en-US" sz="2600" dirty="0" err="1">
                <a:cs typeface="Times New Roman" pitchFamily="18" charset="0"/>
              </a:rPr>
              <a:t>tipos</a:t>
            </a:r>
            <a:endParaRPr lang="en-US" altLang="en-US" sz="26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Lanugo: </a:t>
            </a:r>
            <a:r>
              <a:rPr lang="en-US" altLang="en-US" sz="2400" dirty="0" err="1">
                <a:cs typeface="Times New Roman" pitchFamily="18" charset="0"/>
              </a:rPr>
              <a:t>fino</a:t>
            </a:r>
            <a:r>
              <a:rPr lang="en-US" altLang="en-US" sz="2400" dirty="0">
                <a:cs typeface="Times New Roman" pitchFamily="18" charset="0"/>
              </a:rPr>
              <a:t>, sin </a:t>
            </a:r>
            <a:r>
              <a:rPr lang="en-US" altLang="en-US" sz="2400" dirty="0" err="1">
                <a:cs typeface="Times New Roman" pitchFamily="18" charset="0"/>
              </a:rPr>
              <a:t>pigmentación</a:t>
            </a:r>
            <a:endParaRPr lang="en-US" altLang="en-US" sz="2400" dirty="0">
              <a:cs typeface="Times New Roman" pitchFamily="18" charset="0"/>
            </a:endParaRPr>
          </a:p>
          <a:p>
            <a:pPr lvl="2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>
                <a:cs typeface="Times New Roman" pitchFamily="18" charset="0"/>
              </a:rPr>
              <a:t>Ultimo </a:t>
            </a:r>
            <a:r>
              <a:rPr lang="en-US" altLang="en-US" dirty="0" err="1">
                <a:cs typeface="Times New Roman" pitchFamily="18" charset="0"/>
              </a:rPr>
              <a:t>trimestre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desarrollo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Vellos</a:t>
            </a:r>
            <a:r>
              <a:rPr lang="en-US" altLang="en-US" sz="2400" b="1" dirty="0">
                <a:cs typeface="Times New Roman" pitchFamily="18" charset="0"/>
              </a:rPr>
              <a:t>: </a:t>
            </a:r>
            <a:r>
              <a:rPr lang="en-US" altLang="en-US" sz="2400" dirty="0" err="1">
                <a:cs typeface="Times New Roman" pitchFamily="18" charset="0"/>
              </a:rPr>
              <a:t>fino</a:t>
            </a:r>
            <a:endParaRPr lang="en-US" altLang="en-US" sz="2400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Primario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las </a:t>
            </a:r>
            <a:r>
              <a:rPr lang="en-US" altLang="en-US" dirty="0" err="1">
                <a:cs typeface="Times New Roman" pitchFamily="18" charset="0"/>
              </a:rPr>
              <a:t>extremidades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Terminal: </a:t>
            </a:r>
            <a:r>
              <a:rPr lang="en-US" altLang="en-US" sz="2400" dirty="0" err="1">
                <a:cs typeface="Times New Roman" pitchFamily="18" charset="0"/>
              </a:rPr>
              <a:t>grueso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pigmentado</a:t>
            </a:r>
            <a:r>
              <a:rPr lang="en-US" altLang="en-US" sz="2400" dirty="0">
                <a:cs typeface="Times New Roman" pitchFamily="18" charset="0"/>
              </a:rPr>
              <a:t>, largos</a:t>
            </a:r>
          </a:p>
          <a:p>
            <a:pPr lvl="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>
                <a:cs typeface="Times New Roman" pitchFamily="18" charset="0"/>
              </a:rPr>
              <a:t>Cuero </a:t>
            </a:r>
            <a:r>
              <a:rPr lang="en-US" altLang="en-US" dirty="0" err="1">
                <a:cs typeface="Times New Roman" pitchFamily="18" charset="0"/>
              </a:rPr>
              <a:t>cabelludo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cejas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parpados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barba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Pubertad</a:t>
            </a:r>
            <a:r>
              <a:rPr lang="en-US" altLang="en-US" dirty="0">
                <a:cs typeface="Times New Roman" pitchFamily="18" charset="0"/>
              </a:rPr>
              <a:t>: axillar, </a:t>
            </a:r>
            <a:r>
              <a:rPr lang="en-US" altLang="en-US" dirty="0" err="1">
                <a:cs typeface="Times New Roman" pitchFamily="18" charset="0"/>
              </a:rPr>
              <a:t>pubico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reemplazando</a:t>
            </a:r>
            <a:r>
              <a:rPr lang="en-US" altLang="en-US" dirty="0">
                <a:cs typeface="Times New Roman" pitchFamily="18" charset="0"/>
              </a:rPr>
              <a:t> el bello</a:t>
            </a:r>
          </a:p>
        </p:txBody>
      </p:sp>
    </p:spTree>
    <p:extLst>
      <p:ext uri="{BB962C8B-B14F-4D97-AF65-F5344CB8AC3E}">
        <p14:creationId xmlns:p14="http://schemas.microsoft.com/office/powerpoint/2010/main" val="2479352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6.2b </a:t>
            </a:r>
            <a:r>
              <a:rPr lang="en-US" dirty="0" err="1">
                <a:solidFill>
                  <a:srgbClr val="FF0000"/>
                </a:solidFill>
              </a:rPr>
              <a:t>Pelo</a:t>
            </a:r>
            <a:r>
              <a:rPr lang="en-US" sz="1500" dirty="0"/>
              <a:t> 2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Estructura</a:t>
            </a:r>
            <a:endParaRPr lang="en-US" altLang="en-US" sz="2400" dirty="0"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en-US" altLang="en-US" sz="2400" dirty="0">
                <a:cs typeface="Times New Roman" pitchFamily="18" charset="0"/>
              </a:rPr>
              <a:t>3 zonas a lo largo del </a:t>
            </a:r>
            <a:r>
              <a:rPr lang="en-US" altLang="en-US" sz="2400" dirty="0" err="1">
                <a:cs typeface="Times New Roman" pitchFamily="18" charset="0"/>
              </a:rPr>
              <a:t>pelo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Bulbo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Parte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ensanchada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base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dermis</a:t>
            </a:r>
          </a:p>
          <a:p>
            <a:pPr lvl="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Rodea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papila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tejido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conectivo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Region que </a:t>
            </a:r>
            <a:r>
              <a:rPr lang="en-US" altLang="en-US" dirty="0" err="1">
                <a:cs typeface="Times New Roman" pitchFamily="18" charset="0"/>
              </a:rPr>
              <a:t>contiene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celulas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epiteliales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vivas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Raiz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Desde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bulbo</a:t>
            </a:r>
            <a:r>
              <a:rPr lang="en-US" altLang="en-US" dirty="0">
                <a:cs typeface="Times New Roman" pitchFamily="18" charset="0"/>
              </a:rPr>
              <a:t> a la </a:t>
            </a:r>
            <a:r>
              <a:rPr lang="en-US" altLang="en-US" dirty="0" err="1">
                <a:cs typeface="Times New Roman" pitchFamily="18" charset="0"/>
              </a:rPr>
              <a:t>superficie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Pelo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Parte</a:t>
            </a:r>
            <a:r>
              <a:rPr lang="en-US" altLang="en-US" dirty="0">
                <a:cs typeface="Times New Roman" pitchFamily="18" charset="0"/>
              </a:rPr>
              <a:t> que </a:t>
            </a:r>
            <a:r>
              <a:rPr lang="en-US" altLang="en-US" dirty="0" err="1">
                <a:cs typeface="Times New Roman" pitchFamily="18" charset="0"/>
              </a:rPr>
              <a:t>sobresale</a:t>
            </a:r>
            <a:r>
              <a:rPr lang="en-US" altLang="en-US" dirty="0">
                <a:cs typeface="Times New Roman" pitchFamily="18" charset="0"/>
              </a:rPr>
              <a:t> a la </a:t>
            </a:r>
            <a:r>
              <a:rPr lang="en-US" altLang="en-US" dirty="0" err="1">
                <a:cs typeface="Times New Roman" pitchFamily="18" charset="0"/>
              </a:rPr>
              <a:t>piel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83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6.2b </a:t>
            </a:r>
            <a:r>
              <a:rPr lang="en-US" dirty="0" err="1">
                <a:solidFill>
                  <a:srgbClr val="FF0000"/>
                </a:solidFill>
              </a:rPr>
              <a:t>Pelo</a:t>
            </a:r>
            <a:r>
              <a:rPr lang="en-US" sz="1500" dirty="0"/>
              <a:t> 4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340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Componentes</a:t>
            </a:r>
            <a:endParaRPr lang="en-US" altLang="en-US" dirty="0">
              <a:cs typeface="Times New Roman" pitchFamily="18" charset="0"/>
            </a:endParaRPr>
          </a:p>
          <a:p>
            <a:pPr marL="457200" indent="-347472">
              <a:spcBef>
                <a:spcPts val="6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600" b="1" dirty="0" err="1">
                <a:cs typeface="Times New Roman" pitchFamily="18" charset="0"/>
              </a:rPr>
              <a:t>Folículo</a:t>
            </a:r>
            <a:endParaRPr lang="en-US" altLang="en-US" sz="2600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Tubo</a:t>
            </a:r>
            <a:r>
              <a:rPr lang="en-US" altLang="en-US" dirty="0">
                <a:cs typeface="Times New Roman" pitchFamily="18" charset="0"/>
              </a:rPr>
              <a:t> que </a:t>
            </a:r>
            <a:r>
              <a:rPr lang="en-US" altLang="en-US" dirty="0" err="1">
                <a:cs typeface="Times New Roman" pitchFamily="18" charset="0"/>
              </a:rPr>
              <a:t>rodea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raiz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extiende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hacia</a:t>
            </a:r>
            <a:r>
              <a:rPr lang="en-US" altLang="en-US" dirty="0">
                <a:cs typeface="Times New Roman" pitchFamily="18" charset="0"/>
              </a:rPr>
              <a:t> la dermis </a:t>
            </a: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Externa: TC, se </a:t>
            </a:r>
            <a:r>
              <a:rPr lang="en-US" altLang="en-US" dirty="0" err="1">
                <a:cs typeface="Times New Roman" pitchFamily="18" charset="0"/>
              </a:rPr>
              <a:t>origina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dermis</a:t>
            </a: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InternoL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tejido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epitelial</a:t>
            </a:r>
            <a:r>
              <a:rPr lang="en-US" altLang="en-US" dirty="0">
                <a:cs typeface="Times New Roman" pitchFamily="18" charset="0"/>
              </a:rPr>
              <a:t>, se </a:t>
            </a:r>
            <a:r>
              <a:rPr lang="en-US" altLang="en-US" dirty="0" err="1">
                <a:cs typeface="Times New Roman" pitchFamily="18" charset="0"/>
              </a:rPr>
              <a:t>origina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epidermis</a:t>
            </a:r>
          </a:p>
          <a:p>
            <a:pPr lvl="1" indent="-347472">
              <a:spcBef>
                <a:spcPts val="600"/>
              </a:spcBef>
              <a:spcAft>
                <a:spcPts val="300"/>
              </a:spcAft>
              <a:buClr>
                <a:srgbClr val="C00000"/>
              </a:buClr>
              <a:defRPr/>
            </a:pPr>
            <a:r>
              <a:rPr lang="en-US" altLang="en-US" sz="2600" b="1" dirty="0" err="1">
                <a:cs typeface="Times New Roman" pitchFamily="18" charset="0"/>
              </a:rPr>
              <a:t>Musculo</a:t>
            </a: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b="1" dirty="0" err="1">
                <a:cs typeface="Times New Roman" pitchFamily="18" charset="0"/>
              </a:rPr>
              <a:t>errector</a:t>
            </a:r>
            <a:r>
              <a:rPr lang="en-US" altLang="en-US" sz="2600" b="1" dirty="0">
                <a:cs typeface="Times New Roman" pitchFamily="18" charset="0"/>
              </a:rPr>
              <a:t> del pili</a:t>
            </a: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Cintas de </a:t>
            </a:r>
            <a:r>
              <a:rPr lang="en-US" altLang="en-US" dirty="0" err="1">
                <a:cs typeface="Times New Roman" pitchFamily="18" charset="0"/>
              </a:rPr>
              <a:t>musculo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liso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xtiende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desde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foliculo</a:t>
            </a:r>
            <a:r>
              <a:rPr lang="en-US" altLang="en-US" dirty="0">
                <a:cs typeface="Times New Roman" pitchFamily="18" charset="0"/>
              </a:rPr>
              <a:t> a la papilla </a:t>
            </a:r>
            <a:r>
              <a:rPr lang="en-US" altLang="en-US" dirty="0" err="1">
                <a:cs typeface="Times New Roman" pitchFamily="18" charset="0"/>
              </a:rPr>
              <a:t>dermica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contrae</a:t>
            </a:r>
            <a:r>
              <a:rPr lang="en-US" altLang="en-US" dirty="0">
                <a:cs typeface="Times New Roman" pitchFamily="18" charset="0"/>
              </a:rPr>
              <a:t> para </a:t>
            </a:r>
            <a:r>
              <a:rPr lang="en-US" altLang="en-US" dirty="0" err="1">
                <a:cs typeface="Times New Roman" pitchFamily="18" charset="0"/>
              </a:rPr>
              <a:t>elevar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pelo</a:t>
            </a:r>
            <a:r>
              <a:rPr lang="en-US" altLang="en-US" dirty="0">
                <a:cs typeface="Times New Roman" pitchFamily="18" charset="0"/>
              </a:rPr>
              <a:t>,  “goosebumps”</a:t>
            </a:r>
          </a:p>
        </p:txBody>
      </p:sp>
    </p:spTree>
    <p:extLst>
      <p:ext uri="{BB962C8B-B14F-4D97-AF65-F5344CB8AC3E}">
        <p14:creationId xmlns:p14="http://schemas.microsoft.com/office/powerpoint/2010/main" val="479401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8522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Pelo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8" name="Picture 2" descr="Sectional views show the internal structure of hair and its associated follicle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5026"/>
          <a:stretch/>
        </p:blipFill>
        <p:spPr bwMode="auto">
          <a:xfrm>
            <a:off x="4034933" y="1188720"/>
            <a:ext cx="5109067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96819" y="6002019"/>
            <a:ext cx="1374648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6.10</a:t>
            </a:r>
            <a:endParaRPr lang="en-US" altLang="en-US" sz="1800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638800" y="6705599"/>
            <a:ext cx="3505200" cy="152401"/>
          </a:xfrm>
        </p:spPr>
        <p:txBody>
          <a:bodyPr/>
          <a:lstStyle/>
          <a:p>
            <a:r>
              <a:rPr lang="en-US" dirty="0">
                <a:latin typeface="+mj-lt"/>
              </a:rPr>
              <a:t>(</a:t>
            </a:r>
            <a:r>
              <a:rPr lang="en-US" i="1" dirty="0">
                <a:latin typeface="+mj-lt"/>
              </a:rPr>
              <a:t>top b, bottom b</a:t>
            </a:r>
            <a:r>
              <a:rPr lang="en-US" dirty="0">
                <a:latin typeface="+mj-lt"/>
              </a:rPr>
              <a:t>) ©McGraw-Hill Education/Al </a:t>
            </a:r>
            <a:r>
              <a:rPr lang="en-US" dirty="0" err="1">
                <a:latin typeface="+mj-lt"/>
              </a:rPr>
              <a:t>Telser</a:t>
            </a:r>
            <a:r>
              <a:rPr lang="en-US" dirty="0">
                <a:latin typeface="+mj-lt"/>
              </a:rPr>
              <a:t>; (c) ©SPL/Science Source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3ECE26-715D-3E44-BEFC-DA61B2D02C71}"/>
              </a:ext>
            </a:extLst>
          </p:cNvPr>
          <p:cNvSpPr/>
          <p:nvPr/>
        </p:nvSpPr>
        <p:spPr>
          <a:xfrm>
            <a:off x="76200" y="457200"/>
            <a:ext cx="6477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cs typeface="Times New Roman" pitchFamily="18" charset="0"/>
              </a:rPr>
              <a:t>Matriz</a:t>
            </a:r>
            <a:br>
              <a:rPr lang="en-US" altLang="en-US" sz="2200" b="1" dirty="0">
                <a:cs typeface="Times New Roman" pitchFamily="18" charset="0"/>
              </a:rPr>
            </a:b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base del </a:t>
            </a:r>
            <a:r>
              <a:rPr lang="en-US" altLang="en-US" sz="2400" dirty="0" err="1">
                <a:cs typeface="Times New Roman" pitchFamily="18" charset="0"/>
              </a:rPr>
              <a:t>bulbo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Division cellular epithelial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Produce </a:t>
            </a:r>
            <a:r>
              <a:rPr lang="en-US" altLang="en-US" sz="2400" dirty="0" err="1">
                <a:cs typeface="Times New Roman" pitchFamily="18" charset="0"/>
              </a:rPr>
              <a:t>nuevas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celulas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 err="1">
                <a:cs typeface="Times New Roman" pitchFamily="18" charset="0"/>
              </a:rPr>
              <a:t>desplaza</a:t>
            </a:r>
            <a:r>
              <a:rPr lang="en-US" altLang="en-US" sz="2400" dirty="0">
                <a:cs typeface="Times New Roman" pitchFamily="18" charset="0"/>
              </a:rPr>
              <a:t> las Viejas </a:t>
            </a:r>
            <a:r>
              <a:rPr lang="en-US" altLang="en-US" sz="2400" dirty="0" err="1">
                <a:cs typeface="Times New Roman" pitchFamily="18" charset="0"/>
              </a:rPr>
              <a:t>hacia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 err="1">
                <a:cs typeface="Times New Roman" pitchFamily="18" charset="0"/>
              </a:rPr>
              <a:t>superficie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Medula</a:t>
            </a:r>
            <a:br>
              <a:rPr lang="en-US" altLang="en-US" sz="2400" b="1" dirty="0">
                <a:cs typeface="Times New Roman" pitchFamily="18" charset="0"/>
              </a:rPr>
            </a:br>
            <a:r>
              <a:rPr lang="en-US" altLang="en-US" sz="2400" dirty="0" err="1">
                <a:cs typeface="Times New Roman" pitchFamily="18" charset="0"/>
              </a:rPr>
              <a:t>Remanente</a:t>
            </a:r>
            <a:r>
              <a:rPr lang="en-US" altLang="en-US" sz="2400" dirty="0">
                <a:cs typeface="Times New Roman" pitchFamily="18" charset="0"/>
              </a:rPr>
              <a:t> de la </a:t>
            </a:r>
            <a:r>
              <a:rPr lang="en-US" altLang="en-US" sz="2400" dirty="0" err="1">
                <a:cs typeface="Times New Roman" pitchFamily="18" charset="0"/>
              </a:rPr>
              <a:t>matriz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Flexible, </a:t>
            </a:r>
            <a:r>
              <a:rPr lang="en-US" altLang="en-US" sz="2400" dirty="0" err="1">
                <a:cs typeface="Times New Roman" pitchFamily="18" charset="0"/>
              </a:rPr>
              <a:t>queratinizado</a:t>
            </a:r>
            <a:endParaRPr lang="en-US" altLang="en-US" sz="24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Corteza</a:t>
            </a:r>
            <a:br>
              <a:rPr lang="en-US" altLang="en-US" sz="2400" b="1" dirty="0">
                <a:cs typeface="Times New Roman" pitchFamily="18" charset="0"/>
              </a:rPr>
            </a:br>
            <a:r>
              <a:rPr lang="en-US" altLang="en-US" sz="2400" dirty="0" err="1">
                <a:cs typeface="Times New Roman" pitchFamily="18" charset="0"/>
              </a:rPr>
              <a:t>Celulas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apiñadas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cercanas</a:t>
            </a:r>
            <a:r>
              <a:rPr lang="en-US" altLang="en-US" sz="2400" dirty="0">
                <a:cs typeface="Times New Roman" pitchFamily="18" charset="0"/>
              </a:rPr>
              <a:t>  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a las </a:t>
            </a:r>
            <a:r>
              <a:rPr lang="en-US" altLang="en-US" sz="2400" dirty="0" err="1">
                <a:cs typeface="Times New Roman" pitchFamily="18" charset="0"/>
              </a:rPr>
              <a:t>superficie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Dura</a:t>
            </a:r>
          </a:p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Cuticula</a:t>
            </a:r>
            <a:br>
              <a:rPr lang="en-US" altLang="en-US" sz="2400" b="1" dirty="0">
                <a:cs typeface="Times New Roman" pitchFamily="18" charset="0"/>
              </a:rPr>
            </a:br>
            <a:r>
              <a:rPr lang="en-US" altLang="en-US" sz="2400" dirty="0" err="1">
                <a:cs typeface="Times New Roman" pitchFamily="18" charset="0"/>
              </a:rPr>
              <a:t>Capa</a:t>
            </a:r>
            <a:r>
              <a:rPr lang="en-US" altLang="en-US" sz="2400" dirty="0">
                <a:cs typeface="Times New Roman" pitchFamily="18" charset="0"/>
              </a:rPr>
              <a:t> simple de </a:t>
            </a:r>
            <a:r>
              <a:rPr lang="en-US" altLang="en-US" sz="2400" dirty="0" err="1">
                <a:cs typeface="Times New Roman" pitchFamily="18" charset="0"/>
              </a:rPr>
              <a:t>celulas</a:t>
            </a:r>
            <a:r>
              <a:rPr lang="en-US" altLang="en-US" sz="2400" dirty="0">
                <a:cs typeface="Times New Roman" pitchFamily="18" charset="0"/>
              </a:rPr>
              <a:t>, </a:t>
            </a:r>
          </a:p>
          <a:p>
            <a:pPr lvl="1" indent="-34747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400" dirty="0">
                <a:cs typeface="Times New Roman" pitchFamily="18" charset="0"/>
              </a:rPr>
              <a:t>     </a:t>
            </a:r>
            <a:r>
              <a:rPr lang="en-US" altLang="en-US" sz="2400" dirty="0" err="1">
                <a:cs typeface="Times New Roman" pitchFamily="18" charset="0"/>
              </a:rPr>
              <a:t>cercanas</a:t>
            </a:r>
            <a:r>
              <a:rPr lang="en-US" altLang="en-US" sz="2400" dirty="0">
                <a:cs typeface="Times New Roman" pitchFamily="18" charset="0"/>
              </a:rPr>
              <a:t> a la </a:t>
            </a:r>
            <a:r>
              <a:rPr lang="en-US" altLang="en-US" sz="2400" dirty="0" err="1">
                <a:cs typeface="Times New Roman" pitchFamily="18" charset="0"/>
              </a:rPr>
              <a:t>corteza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63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6.2b </a:t>
            </a:r>
            <a:r>
              <a:rPr lang="en-US" dirty="0" err="1"/>
              <a:t>Pelo</a:t>
            </a:r>
            <a:r>
              <a:rPr lang="en-US" sz="1500" dirty="0"/>
              <a:t> 5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34000"/>
          </a:xfrm>
        </p:spPr>
        <p:txBody>
          <a:bodyPr/>
          <a:lstStyle/>
          <a:p>
            <a:pPr marL="457200" indent="-457200">
              <a:defRPr/>
            </a:pPr>
            <a:r>
              <a:rPr lang="en-US" altLang="en-US" dirty="0" err="1">
                <a:cs typeface="Times New Roman" pitchFamily="18" charset="0"/>
              </a:rPr>
              <a:t>Funciones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marL="457200" indent="-347472">
              <a:buClr>
                <a:srgbClr val="B6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 err="1">
                <a:cs typeface="Times New Roman" pitchFamily="18" charset="0"/>
              </a:rPr>
              <a:t>Protección</a:t>
            </a:r>
            <a:endParaRPr lang="en-US" altLang="en-US" sz="2800" b="1" dirty="0">
              <a:cs typeface="Times New Roman" pitchFamily="18" charset="0"/>
            </a:endParaRPr>
          </a:p>
          <a:p>
            <a:pPr lvl="1" indent="-347472">
              <a:defRPr/>
            </a:pPr>
            <a:r>
              <a:rPr lang="en-US" altLang="en-US" b="1" dirty="0" err="1">
                <a:cs typeface="Times New Roman" pitchFamily="18" charset="0"/>
              </a:rPr>
              <a:t>Expresión</a:t>
            </a:r>
            <a:r>
              <a:rPr lang="en-US" altLang="en-US" b="1" dirty="0">
                <a:cs typeface="Times New Roman" pitchFamily="18" charset="0"/>
              </a:rPr>
              <a:t> facial</a:t>
            </a:r>
          </a:p>
          <a:p>
            <a:pPr marL="457200" indent="-347472">
              <a:buClr>
                <a:srgbClr val="B6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 err="1">
                <a:cs typeface="Times New Roman" pitchFamily="18" charset="0"/>
              </a:rPr>
              <a:t>Retención</a:t>
            </a:r>
            <a:r>
              <a:rPr lang="en-US" altLang="en-US" sz="2800" b="1" dirty="0">
                <a:cs typeface="Times New Roman" pitchFamily="18" charset="0"/>
              </a:rPr>
              <a:t> de </a:t>
            </a:r>
            <a:r>
              <a:rPr lang="en-US" altLang="en-US" sz="2800" b="1" dirty="0" err="1">
                <a:cs typeface="Times New Roman" pitchFamily="18" charset="0"/>
              </a:rPr>
              <a:t>calor</a:t>
            </a:r>
            <a:endParaRPr lang="en-US" altLang="en-US" sz="2800" b="1" dirty="0">
              <a:cs typeface="Times New Roman" pitchFamily="18" charset="0"/>
            </a:endParaRPr>
          </a:p>
          <a:p>
            <a:pPr marL="457200" indent="-347472">
              <a:buClr>
                <a:srgbClr val="B6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 err="1">
                <a:cs typeface="Times New Roman" pitchFamily="18" charset="0"/>
              </a:rPr>
              <a:t>Recepción</a:t>
            </a:r>
            <a:r>
              <a:rPr lang="en-US" altLang="en-US" sz="2800" b="1" dirty="0">
                <a:cs typeface="Times New Roman" pitchFamily="18" charset="0"/>
              </a:rPr>
              <a:t> sensorial</a:t>
            </a:r>
          </a:p>
          <a:p>
            <a:pPr marL="457200" indent="-347472">
              <a:buClr>
                <a:srgbClr val="B6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 err="1">
                <a:cs typeface="Times New Roman" pitchFamily="18" charset="0"/>
              </a:rPr>
              <a:t>Dispersión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química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</a:p>
          <a:p>
            <a:pPr marL="822960" lvl="1" indent="-274320">
              <a:buClr>
                <a:srgbClr val="085367"/>
              </a:buClr>
              <a:defRPr/>
            </a:pPr>
            <a:r>
              <a:rPr lang="en-US" altLang="en-US" sz="2400" i="1" dirty="0" err="1">
                <a:cs typeface="Times New Roman" panose="02020603050405020304" pitchFamily="18" charset="0"/>
              </a:rPr>
              <a:t>feromones</a:t>
            </a:r>
            <a:endParaRPr lang="en-US" altLang="en-US" sz="240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51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6.2b </a:t>
            </a:r>
            <a:r>
              <a:rPr lang="en-US" dirty="0" err="1"/>
              <a:t>Pelo</a:t>
            </a:r>
            <a:r>
              <a:rPr lang="en-US" sz="1500" dirty="0"/>
              <a:t> 6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340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Color 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dirty="0" err="1">
                <a:cs typeface="Times New Roman" panose="02020603050405020304" pitchFamily="18" charset="0"/>
              </a:rPr>
              <a:t>Sintesis</a:t>
            </a:r>
            <a:r>
              <a:rPr lang="en-US" altLang="en-US" dirty="0">
                <a:cs typeface="Times New Roman" panose="02020603050405020304" pitchFamily="18" charset="0"/>
              </a:rPr>
              <a:t> de </a:t>
            </a:r>
            <a:r>
              <a:rPr lang="en-US" altLang="en-US" dirty="0" err="1">
                <a:cs typeface="Times New Roman" panose="02020603050405020304" pitchFamily="18" charset="0"/>
              </a:rPr>
              <a:t>melanina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</a:t>
            </a:r>
            <a:r>
              <a:rPr lang="en-US" altLang="en-US" dirty="0">
                <a:cs typeface="Times New Roman" panose="02020603050405020304" pitchFamily="18" charset="0"/>
              </a:rPr>
              <a:t> la </a:t>
            </a:r>
            <a:r>
              <a:rPr lang="en-US" altLang="en-US" dirty="0" err="1">
                <a:cs typeface="Times New Roman" panose="02020603050405020304" pitchFamily="18" charset="0"/>
              </a:rPr>
              <a:t>matriz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sz="2800" dirty="0" err="1">
                <a:cs typeface="Times New Roman" panose="02020603050405020304" pitchFamily="18" charset="0"/>
              </a:rPr>
              <a:t>Aclara</a:t>
            </a:r>
            <a:r>
              <a:rPr lang="en-US" altLang="en-US" sz="2800" dirty="0">
                <a:cs typeface="Times New Roman" panose="02020603050405020304" pitchFamily="18" charset="0"/>
              </a:rPr>
              <a:t> con la </a:t>
            </a:r>
            <a:r>
              <a:rPr lang="en-US" altLang="en-US" sz="2800" dirty="0" err="1">
                <a:cs typeface="Times New Roman" panose="02020603050405020304" pitchFamily="18" charset="0"/>
              </a:rPr>
              <a:t>edad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porque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disminuye</a:t>
            </a:r>
            <a:r>
              <a:rPr lang="en-US" altLang="en-US" sz="2800" dirty="0">
                <a:cs typeface="Times New Roman" panose="02020603050405020304" pitchFamily="18" charset="0"/>
              </a:rPr>
              <a:t> la </a:t>
            </a:r>
            <a:r>
              <a:rPr lang="en-US" altLang="en-US" sz="2800" dirty="0" err="1">
                <a:cs typeface="Times New Roman" panose="02020603050405020304" pitchFamily="18" charset="0"/>
              </a:rPr>
              <a:t>producción</a:t>
            </a:r>
            <a:r>
              <a:rPr lang="en-US" altLang="en-US" sz="2800" dirty="0">
                <a:cs typeface="Times New Roman" panose="02020603050405020304" pitchFamily="18" charset="0"/>
              </a:rPr>
              <a:t> de </a:t>
            </a:r>
            <a:r>
              <a:rPr lang="en-US" altLang="en-US" sz="2800" dirty="0" err="1">
                <a:cs typeface="Times New Roman" panose="02020603050405020304" pitchFamily="18" charset="0"/>
              </a:rPr>
              <a:t>pigmento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sz="2800" dirty="0">
                <a:cs typeface="Times New Roman" panose="02020603050405020304" pitchFamily="18" charset="0"/>
              </a:rPr>
              <a:t>Gris, </a:t>
            </a:r>
            <a:r>
              <a:rPr lang="en-US" altLang="en-US" sz="2800" dirty="0" err="1">
                <a:cs typeface="Times New Roman" panose="02020603050405020304" pitchFamily="18" charset="0"/>
              </a:rPr>
              <a:t>reduccion</a:t>
            </a:r>
            <a:r>
              <a:rPr lang="en-US" altLang="en-US" sz="2800" dirty="0">
                <a:cs typeface="Times New Roman" panose="02020603050405020304" pitchFamily="18" charset="0"/>
              </a:rPr>
              <a:t> de </a:t>
            </a:r>
            <a:r>
              <a:rPr lang="en-US" altLang="en-US" sz="2800" dirty="0" err="1">
                <a:cs typeface="Times New Roman" panose="02020603050405020304" pitchFamily="18" charset="0"/>
              </a:rPr>
              <a:t>melanina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sz="2800" dirty="0">
                <a:cs typeface="Times New Roman" panose="02020603050405020304" pitchFamily="18" charset="0"/>
              </a:rPr>
              <a:t>Blanco, no mas </a:t>
            </a:r>
            <a:r>
              <a:rPr lang="en-US" altLang="en-US" sz="2800" dirty="0" err="1">
                <a:cs typeface="Times New Roman" panose="02020603050405020304" pitchFamily="18" charset="0"/>
              </a:rPr>
              <a:t>melanina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2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6.2b </a:t>
            </a:r>
            <a:r>
              <a:rPr lang="en-US" dirty="0" err="1"/>
              <a:t>Pelo</a:t>
            </a:r>
            <a:r>
              <a:rPr lang="en-US" sz="1500" dirty="0"/>
              <a:t> 7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777240"/>
            <a:ext cx="8321040" cy="530352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Perdida de </a:t>
            </a:r>
            <a:r>
              <a:rPr lang="en-US" altLang="en-US" sz="2400" b="1" dirty="0" err="1">
                <a:cs typeface="Times New Roman" pitchFamily="18" charset="0"/>
              </a:rPr>
              <a:t>pelo</a:t>
            </a:r>
            <a:endParaRPr lang="en-US" altLang="en-US" sz="2400" b="1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sz="2400" dirty="0">
                <a:cs typeface="Times New Roman" pitchFamily="18" charset="0"/>
              </a:rPr>
              <a:t>10 - 100 se </a:t>
            </a:r>
            <a:r>
              <a:rPr lang="en-US" altLang="en-US" sz="2400" dirty="0" err="1">
                <a:cs typeface="Times New Roman" pitchFamily="18" charset="0"/>
              </a:rPr>
              <a:t>pierden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diarios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sz="2400" dirty="0">
                <a:cs typeface="Times New Roman" pitchFamily="18" charset="0"/>
              </a:rPr>
              <a:t>Perdida de </a:t>
            </a:r>
            <a:r>
              <a:rPr lang="en-US" altLang="en-US" sz="2400" dirty="0" err="1">
                <a:cs typeface="Times New Roman" pitchFamily="18" charset="0"/>
              </a:rPr>
              <a:t>grosor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b="1" dirty="0">
                <a:cs typeface="Times New Roman" pitchFamily="18" charset="0"/>
              </a:rPr>
              <a:t>alopecia</a:t>
            </a:r>
          </a:p>
          <a:p>
            <a:pPr lvl="2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Envejecimiento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1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Perdida </a:t>
            </a:r>
            <a:r>
              <a:rPr lang="en-US" altLang="en-US" sz="2400" b="1" dirty="0" err="1">
                <a:cs typeface="Times New Roman" pitchFamily="18" charset="0"/>
              </a:rPr>
              <a:t>difusa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</a:p>
          <a:p>
            <a:pPr lvl="2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Mujeres</a:t>
            </a:r>
            <a:r>
              <a:rPr lang="en-US" altLang="en-US" dirty="0">
                <a:cs typeface="Times New Roman" pitchFamily="18" charset="0"/>
              </a:rPr>
              <a:t>.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parchos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Hormonas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drogas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deficiencia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hierro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Patron de </a:t>
            </a:r>
            <a:r>
              <a:rPr lang="en-US" altLang="en-US" sz="2400" b="1" dirty="0" err="1">
                <a:cs typeface="Times New Roman" pitchFamily="18" charset="0"/>
              </a:rPr>
              <a:t>calvicie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masculina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dirty="0">
                <a:cs typeface="Times New Roman" pitchFamily="18" charset="0"/>
              </a:rPr>
              <a:t>Perdida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coronilla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dirty="0">
                <a:cs typeface="Times New Roman" pitchFamily="18" charset="0"/>
              </a:rPr>
              <a:t>Hormonal, </a:t>
            </a:r>
            <a:r>
              <a:rPr lang="en-US" altLang="en-US" dirty="0" err="1">
                <a:cs typeface="Times New Roman" pitchFamily="18" charset="0"/>
              </a:rPr>
              <a:t>genetica</a:t>
            </a:r>
            <a:endParaRPr lang="en-US" altLang="en-US" dirty="0">
              <a:cs typeface="Times New Roman" pitchFamily="18" charset="0"/>
            </a:endParaRPr>
          </a:p>
          <a:p>
            <a:pPr marL="240030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Hirsutismo</a:t>
            </a:r>
            <a:endParaRPr lang="en-US" altLang="en-US" sz="2400" b="1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en-US" sz="2400" dirty="0">
                <a:cs typeface="Times New Roman" pitchFamily="18" charset="0"/>
              </a:rPr>
              <a:t>Perdida </a:t>
            </a:r>
            <a:r>
              <a:rPr lang="en-US" altLang="en-US" sz="2400" dirty="0" err="1">
                <a:cs typeface="Times New Roman" pitchFamily="18" charset="0"/>
              </a:rPr>
              <a:t>excesiva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varones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96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6.1 -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r>
              <a:rPr lang="en-US" altLang="en-US" sz="3600" b="0" dirty="0">
                <a:solidFill>
                  <a:srgbClr val="B60000"/>
                </a:solidFill>
                <a:cs typeface="Times New Roman" pitchFamily="18" charset="0"/>
              </a:rPr>
              <a:t>:</a:t>
            </a:r>
            <a:r>
              <a:rPr lang="en-US" altLang="en-US" sz="1500" b="0" dirty="0">
                <a:solidFill>
                  <a:srgbClr val="B60000"/>
                </a:solidFill>
                <a:cs typeface="Times New Roman" pitchFamily="18" charset="0"/>
              </a:rPr>
              <a:t> 2</a:t>
            </a:r>
            <a:endParaRPr lang="en-US" sz="1500" b="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572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8. </a:t>
            </a:r>
            <a:r>
              <a:rPr lang="en-US" altLang="en-US" sz="2800" dirty="0" err="1">
                <a:cs typeface="Times New Roman" pitchFamily="18" charset="0"/>
              </a:rPr>
              <a:t>Discutir</a:t>
            </a:r>
            <a:r>
              <a:rPr lang="en-US" altLang="en-US" sz="2800" dirty="0">
                <a:cs typeface="Times New Roman" pitchFamily="18" charset="0"/>
              </a:rPr>
              <a:t> las </a:t>
            </a:r>
            <a:r>
              <a:rPr lang="en-US" altLang="en-US" sz="2800" dirty="0" err="1">
                <a:cs typeface="Times New Roman" pitchFamily="18" charset="0"/>
              </a:rPr>
              <a:t>formas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las que la epidermis protege y </a:t>
            </a:r>
            <a:r>
              <a:rPr lang="en-US" altLang="en-US" sz="2800" dirty="0" err="1">
                <a:cs typeface="Times New Roman" pitchFamily="18" charset="0"/>
              </a:rPr>
              <a:t>previene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deshidratación</a:t>
            </a:r>
            <a:r>
              <a:rPr lang="en-US" altLang="en-US" sz="2800" dirty="0"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9. </a:t>
            </a:r>
            <a:r>
              <a:rPr lang="en-US" altLang="en-US" sz="2800" dirty="0" err="1">
                <a:cs typeface="Times New Roman" pitchFamily="18" charset="0"/>
              </a:rPr>
              <a:t>Describir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relación</a:t>
            </a:r>
            <a:r>
              <a:rPr lang="en-US" altLang="en-US" sz="2800" dirty="0">
                <a:cs typeface="Times New Roman" pitchFamily="18" charset="0"/>
              </a:rPr>
              <a:t> del </a:t>
            </a:r>
            <a:r>
              <a:rPr lang="en-US" altLang="en-US" sz="2800" dirty="0" err="1">
                <a:cs typeface="Times New Roman" pitchFamily="18" charset="0"/>
              </a:rPr>
              <a:t>tegumento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el </a:t>
            </a:r>
            <a:r>
              <a:rPr lang="en-US" altLang="en-US" sz="2800" dirty="0" err="1">
                <a:cs typeface="Times New Roman" pitchFamily="18" charset="0"/>
              </a:rPr>
              <a:t>uso</a:t>
            </a:r>
            <a:r>
              <a:rPr lang="en-US" altLang="en-US" sz="2800" dirty="0">
                <a:cs typeface="Times New Roman" pitchFamily="18" charset="0"/>
              </a:rPr>
              <a:t> de calcio y </a:t>
            </a:r>
            <a:r>
              <a:rPr lang="en-US" altLang="en-US" sz="2800" dirty="0" err="1">
                <a:cs typeface="Times New Roman" pitchFamily="18" charset="0"/>
              </a:rPr>
              <a:t>fósforo</a:t>
            </a:r>
            <a:r>
              <a:rPr lang="en-US" altLang="en-US" sz="2800" dirty="0">
                <a:cs typeface="Times New Roman" pitchFamily="18" charset="0"/>
              </a:rPr>
              <a:t>.</a:t>
            </a:r>
          </a:p>
          <a:p>
            <a:pPr marL="640080" indent="-640080">
              <a:buFont typeface="Calibri" pitchFamily="34" charset="0"/>
              <a:buAutoNum type="arabicPeriod" startAt="10"/>
            </a:pPr>
            <a:r>
              <a:rPr lang="en-US" altLang="en-US" sz="2800" dirty="0" err="1">
                <a:cs typeface="Times New Roman" pitchFamily="18" charset="0"/>
              </a:rPr>
              <a:t>Describir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rol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secreción</a:t>
            </a:r>
            <a:r>
              <a:rPr lang="en-US" altLang="en-US" sz="2800" dirty="0">
                <a:cs typeface="Times New Roman" pitchFamily="18" charset="0"/>
              </a:rPr>
              <a:t> y </a:t>
            </a:r>
            <a:r>
              <a:rPr lang="en-US" altLang="en-US" sz="2800" dirty="0" err="1">
                <a:cs typeface="Times New Roman" pitchFamily="18" charset="0"/>
              </a:rPr>
              <a:t>absorción</a:t>
            </a:r>
            <a:r>
              <a:rPr lang="en-US" altLang="en-US" sz="2800" dirty="0">
                <a:cs typeface="Times New Roman" pitchFamily="18" charset="0"/>
              </a:rPr>
              <a:t>.</a:t>
            </a:r>
          </a:p>
          <a:p>
            <a:pPr marL="640080" indent="-640080">
              <a:buFont typeface="Calibri" pitchFamily="34" charset="0"/>
              <a:buAutoNum type="arabicPeriod" startAt="10"/>
            </a:pPr>
            <a:r>
              <a:rPr lang="en-US" altLang="en-US" sz="2800" dirty="0" err="1">
                <a:cs typeface="Times New Roman" pitchFamily="18" charset="0"/>
              </a:rPr>
              <a:t>Identificar</a:t>
            </a:r>
            <a:r>
              <a:rPr lang="en-US" altLang="en-US" sz="2800" dirty="0">
                <a:cs typeface="Times New Roman" pitchFamily="18" charset="0"/>
              </a:rPr>
              <a:t> las </a:t>
            </a:r>
            <a:r>
              <a:rPr lang="en-US" altLang="en-US" sz="2800" dirty="0" err="1">
                <a:cs typeface="Times New Roman" pitchFamily="18" charset="0"/>
              </a:rPr>
              <a:t>células</a:t>
            </a:r>
            <a:r>
              <a:rPr lang="en-US" altLang="en-US" sz="2800" dirty="0">
                <a:cs typeface="Times New Roman" pitchFamily="18" charset="0"/>
              </a:rPr>
              <a:t> del Sistema immune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piel</a:t>
            </a:r>
            <a:r>
              <a:rPr lang="en-US" altLang="en-US" sz="2800" dirty="0">
                <a:cs typeface="Times New Roman" pitchFamily="18" charset="0"/>
              </a:rPr>
              <a:t>.</a:t>
            </a:r>
          </a:p>
          <a:p>
            <a:pPr marL="640080" indent="-640080">
              <a:buFont typeface="Calibri" pitchFamily="34" charset="0"/>
              <a:buAutoNum type="arabicPeriod" startAt="10"/>
            </a:pPr>
            <a:r>
              <a:rPr lang="en-US" altLang="en-US" sz="2800" dirty="0" err="1">
                <a:cs typeface="Times New Roman" pitchFamily="18" charset="0"/>
              </a:rPr>
              <a:t>Explicar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como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piel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enfria</a:t>
            </a:r>
            <a:r>
              <a:rPr lang="en-US" altLang="en-US" sz="2800" dirty="0">
                <a:cs typeface="Times New Roman" pitchFamily="18" charset="0"/>
              </a:rPr>
              <a:t> y </a:t>
            </a:r>
            <a:r>
              <a:rPr lang="en-US" altLang="en-US" sz="2800" dirty="0" err="1">
                <a:cs typeface="Times New Roman" pitchFamily="18" charset="0"/>
              </a:rPr>
              <a:t>retiene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calor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10"/>
            </a:pPr>
            <a:r>
              <a:rPr lang="en-US" altLang="en-US" sz="2800" dirty="0">
                <a:cs typeface="Times New Roman" pitchFamily="18" charset="0"/>
              </a:rPr>
              <a:t>Lista de </a:t>
            </a:r>
            <a:r>
              <a:rPr lang="en-US" altLang="en-US" sz="2800" dirty="0" err="1">
                <a:cs typeface="Times New Roman" pitchFamily="18" charset="0"/>
              </a:rPr>
              <a:t>sensaciones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detectadas</a:t>
            </a:r>
            <a:r>
              <a:rPr lang="en-US" altLang="en-US" sz="2800" dirty="0">
                <a:cs typeface="Times New Roman" pitchFamily="18" charset="0"/>
              </a:rPr>
              <a:t> por la </a:t>
            </a:r>
            <a:r>
              <a:rPr lang="en-US" altLang="en-US" sz="2800" dirty="0" err="1">
                <a:cs typeface="Times New Roman" pitchFamily="18" charset="0"/>
              </a:rPr>
              <a:t>piel</a:t>
            </a: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7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6.2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Objectivos</a:t>
            </a:r>
            <a:r>
              <a:rPr lang="en-US" altLang="en-US" sz="3600" b="0" dirty="0">
                <a:solidFill>
                  <a:srgbClr val="B60000"/>
                </a:solidFill>
                <a:cs typeface="Times New Roman" pitchFamily="18" charset="0"/>
              </a:rPr>
              <a:t>:</a:t>
            </a:r>
            <a:endParaRPr lang="en-US" sz="3600" b="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1480" y="762000"/>
            <a:ext cx="8321040" cy="4800600"/>
          </a:xfrm>
        </p:spPr>
        <p:txBody>
          <a:bodyPr/>
          <a:lstStyle/>
          <a:p>
            <a:pPr marL="640080" indent="-640080">
              <a:buFont typeface="Calibri" pitchFamily="34" charset="0"/>
              <a:buAutoNum type="arabicPeriod" startAt="14"/>
            </a:pPr>
            <a:r>
              <a:rPr lang="en-US" altLang="en-US" sz="2800" dirty="0" err="1">
                <a:cs typeface="Times New Roman" pitchFamily="18" charset="0"/>
              </a:rPr>
              <a:t>Describir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función</a:t>
            </a:r>
            <a:r>
              <a:rPr lang="en-US" altLang="en-US" sz="2800" dirty="0">
                <a:cs typeface="Times New Roman" pitchFamily="18" charset="0"/>
              </a:rPr>
              <a:t> de la </a:t>
            </a:r>
            <a:r>
              <a:rPr lang="en-US" altLang="en-US" sz="2800" dirty="0" err="1">
                <a:cs typeface="Times New Roman" pitchFamily="18" charset="0"/>
              </a:rPr>
              <a:t>uñas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14"/>
            </a:pPr>
            <a:r>
              <a:rPr lang="en-US" altLang="en-US" sz="2800" dirty="0" err="1">
                <a:cs typeface="Times New Roman" pitchFamily="18" charset="0"/>
              </a:rPr>
              <a:t>Menciona</a:t>
            </a:r>
            <a:r>
              <a:rPr lang="en-US" altLang="en-US" sz="2800" dirty="0">
                <a:cs typeface="Times New Roman" pitchFamily="18" charset="0"/>
              </a:rPr>
              <a:t> los </a:t>
            </a:r>
            <a:r>
              <a:rPr lang="en-US" altLang="en-US" sz="2800" dirty="0" err="1">
                <a:cs typeface="Times New Roman" pitchFamily="18" charset="0"/>
              </a:rPr>
              <a:t>principales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componentes</a:t>
            </a:r>
            <a:r>
              <a:rPr lang="en-US" altLang="en-US" sz="2800" dirty="0">
                <a:cs typeface="Times New Roman" pitchFamily="18" charset="0"/>
              </a:rPr>
              <a:t> de las </a:t>
            </a:r>
            <a:r>
              <a:rPr lang="en-US" altLang="en-US" sz="2800" dirty="0" err="1">
                <a:cs typeface="Times New Roman" pitchFamily="18" charset="0"/>
              </a:rPr>
              <a:t>uñas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14"/>
            </a:pPr>
            <a:r>
              <a:rPr lang="en-US" altLang="en-US" sz="2800" dirty="0" err="1">
                <a:cs typeface="Times New Roman" pitchFamily="18" charset="0"/>
              </a:rPr>
              <a:t>Describir</a:t>
            </a:r>
            <a:r>
              <a:rPr lang="en-US" altLang="en-US" sz="2800" dirty="0">
                <a:cs typeface="Times New Roman" pitchFamily="18" charset="0"/>
              </a:rPr>
              <a:t> las </a:t>
            </a:r>
            <a:r>
              <a:rPr lang="en-US" altLang="en-US" sz="2800" dirty="0" err="1">
                <a:cs typeface="Times New Roman" pitchFamily="18" charset="0"/>
              </a:rPr>
              <a:t>funciones</a:t>
            </a:r>
            <a:r>
              <a:rPr lang="en-US" altLang="en-US" sz="2800" dirty="0">
                <a:cs typeface="Times New Roman" pitchFamily="18" charset="0"/>
              </a:rPr>
              <a:t> del </a:t>
            </a:r>
            <a:r>
              <a:rPr lang="en-US" altLang="en-US" sz="2800" dirty="0" err="1">
                <a:cs typeface="Times New Roman" pitchFamily="18" charset="0"/>
              </a:rPr>
              <a:t>pelo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14"/>
            </a:pPr>
            <a:r>
              <a:rPr lang="en-US" altLang="en-US" sz="2800" dirty="0" err="1">
                <a:cs typeface="Times New Roman" pitchFamily="18" charset="0"/>
              </a:rPr>
              <a:t>Distinguir</a:t>
            </a:r>
            <a:r>
              <a:rPr lang="en-US" altLang="en-US" sz="2800" dirty="0">
                <a:cs typeface="Times New Roman" pitchFamily="18" charset="0"/>
              </a:rPr>
              <a:t> entre los </a:t>
            </a:r>
            <a:r>
              <a:rPr lang="en-US" altLang="en-US" sz="2800" dirty="0" err="1">
                <a:cs typeface="Times New Roman" pitchFamily="18" charset="0"/>
              </a:rPr>
              <a:t>tipos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glandulas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sudoríparas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14"/>
            </a:pPr>
            <a:r>
              <a:rPr lang="en-US" altLang="en-US" sz="2800" dirty="0">
                <a:cs typeface="Times New Roman" pitchFamily="18" charset="0"/>
              </a:rPr>
              <a:t>Describe la </a:t>
            </a:r>
            <a:r>
              <a:rPr lang="en-US" altLang="en-US" sz="2800" dirty="0" err="1">
                <a:cs typeface="Times New Roman" pitchFamily="18" charset="0"/>
              </a:rPr>
              <a:t>función</a:t>
            </a:r>
            <a:r>
              <a:rPr lang="en-US" altLang="en-US" sz="2800" dirty="0">
                <a:cs typeface="Times New Roman" pitchFamily="18" charset="0"/>
              </a:rPr>
              <a:t> de las </a:t>
            </a:r>
            <a:r>
              <a:rPr lang="en-US" altLang="en-US" sz="2800" dirty="0" err="1">
                <a:cs typeface="Times New Roman" pitchFamily="18" charset="0"/>
              </a:rPr>
              <a:t>glándulas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sebáceas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14"/>
            </a:pPr>
            <a:r>
              <a:rPr lang="en-US" altLang="en-US" sz="2800" dirty="0" err="1">
                <a:cs typeface="Times New Roman" pitchFamily="18" charset="0"/>
              </a:rPr>
              <a:t>Mencione</a:t>
            </a:r>
            <a:r>
              <a:rPr lang="en-US" altLang="en-US" sz="2800" dirty="0">
                <a:cs typeface="Times New Roman" pitchFamily="18" charset="0"/>
              </a:rPr>
              <a:t> dos </a:t>
            </a:r>
            <a:r>
              <a:rPr lang="en-US" altLang="en-US" sz="2800" dirty="0" err="1">
                <a:cs typeface="Times New Roman" pitchFamily="18" charset="0"/>
              </a:rPr>
              <a:t>glandulas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integumentarias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modificadas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14"/>
            </a:pPr>
            <a:r>
              <a:rPr lang="en-US" altLang="en-US" sz="2800" dirty="0" err="1">
                <a:cs typeface="Times New Roman" pitchFamily="18" charset="0"/>
              </a:rPr>
              <a:t>Distinga</a:t>
            </a:r>
            <a:r>
              <a:rPr lang="en-US" altLang="en-US" sz="2800" dirty="0">
                <a:cs typeface="Times New Roman" pitchFamily="18" charset="0"/>
              </a:rPr>
              <a:t> entre </a:t>
            </a:r>
            <a:r>
              <a:rPr lang="en-US" altLang="en-US" sz="2800" dirty="0" err="1">
                <a:cs typeface="Times New Roman" pitchFamily="18" charset="0"/>
              </a:rPr>
              <a:t>regeneración</a:t>
            </a:r>
            <a:r>
              <a:rPr lang="en-US" altLang="en-US" sz="2800" dirty="0">
                <a:cs typeface="Times New Roman" pitchFamily="18" charset="0"/>
              </a:rPr>
              <a:t> y fibrosis</a:t>
            </a:r>
          </a:p>
          <a:p>
            <a:pPr marL="640080" indent="-640080">
              <a:buFont typeface="Calibri" pitchFamily="34" charset="0"/>
              <a:buAutoNum type="arabicPeriod" startAt="14"/>
            </a:pP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5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5648"/>
          </a:xfrm>
        </p:spPr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6.4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r>
              <a:rPr lang="en-US" altLang="en-US" sz="3600" b="0" dirty="0">
                <a:solidFill>
                  <a:srgbClr val="B60000"/>
                </a:solidFill>
                <a:cs typeface="Times New Roman" pitchFamily="18" charset="0"/>
              </a:rPr>
              <a:t>:</a:t>
            </a:r>
            <a:endParaRPr lang="en-US" sz="3600" b="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21040" cy="4343400"/>
          </a:xfrm>
        </p:spPr>
        <p:txBody>
          <a:bodyPr/>
          <a:lstStyle/>
          <a:p>
            <a:pPr marL="640080" indent="-640080">
              <a:buFont typeface="Calibri" pitchFamily="34" charset="0"/>
              <a:buAutoNum type="arabicPeriod" startAt="23"/>
            </a:pPr>
            <a:r>
              <a:rPr lang="en-US" altLang="en-US" sz="2800" dirty="0" err="1">
                <a:cs typeface="Times New Roman" pitchFamily="18" charset="0"/>
              </a:rPr>
              <a:t>Explicar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cambios</a:t>
            </a:r>
            <a:r>
              <a:rPr lang="en-US" altLang="en-US" sz="2800" dirty="0">
                <a:cs typeface="Times New Roman" pitchFamily="18" charset="0"/>
              </a:rPr>
              <a:t> que </a:t>
            </a:r>
            <a:r>
              <a:rPr lang="en-US" altLang="en-US" sz="2800" dirty="0" err="1">
                <a:cs typeface="Times New Roman" pitchFamily="18" charset="0"/>
              </a:rPr>
              <a:t>sufre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piel</a:t>
            </a:r>
            <a:r>
              <a:rPr lang="en-US" altLang="en-US" sz="2800" dirty="0">
                <a:cs typeface="Times New Roman" pitchFamily="18" charset="0"/>
              </a:rPr>
              <a:t> con la </a:t>
            </a:r>
            <a:r>
              <a:rPr lang="en-US" altLang="en-US" sz="2800" dirty="0" err="1">
                <a:cs typeface="Times New Roman" pitchFamily="18" charset="0"/>
              </a:rPr>
              <a:t>edad</a:t>
            </a:r>
            <a:endParaRPr lang="en-US" altLang="en-US" sz="2800" dirty="0">
              <a:cs typeface="Times New Roman" pitchFamily="18" charset="0"/>
            </a:endParaRPr>
          </a:p>
          <a:p>
            <a:pPr marL="640080" indent="-640080">
              <a:buFont typeface="Calibri" pitchFamily="34" charset="0"/>
              <a:buAutoNum type="arabicPeriod" startAt="23"/>
            </a:pPr>
            <a:r>
              <a:rPr lang="en-US" altLang="en-US" sz="2800" dirty="0" err="1">
                <a:cs typeface="Times New Roman" pitchFamily="18" charset="0"/>
              </a:rPr>
              <a:t>Mencionar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factores</a:t>
            </a:r>
            <a:r>
              <a:rPr lang="en-US" altLang="en-US" sz="2800" dirty="0">
                <a:cs typeface="Times New Roman" pitchFamily="18" charset="0"/>
              </a:rPr>
              <a:t> que </a:t>
            </a:r>
            <a:r>
              <a:rPr lang="en-US" altLang="en-US" sz="2800" dirty="0" err="1">
                <a:cs typeface="Times New Roman" pitchFamily="18" charset="0"/>
              </a:rPr>
              <a:t>contribuyen</a:t>
            </a:r>
            <a:r>
              <a:rPr lang="en-US" altLang="en-US" sz="2800" dirty="0">
                <a:cs typeface="Times New Roman" pitchFamily="18" charset="0"/>
              </a:rPr>
              <a:t> al  </a:t>
            </a:r>
            <a:r>
              <a:rPr lang="en-US" altLang="en-US" sz="2800" dirty="0" err="1">
                <a:cs typeface="Times New Roman" pitchFamily="18" charset="0"/>
              </a:rPr>
              <a:t>envejecimiento</a:t>
            </a:r>
            <a:r>
              <a:rPr lang="en-US" altLang="en-US" sz="2800" dirty="0">
                <a:cs typeface="Times New Roman" pitchFamily="18" charset="0"/>
              </a:rPr>
              <a:t> de la </a:t>
            </a:r>
            <a:r>
              <a:rPr lang="en-US" altLang="en-US" sz="2800" dirty="0" err="1">
                <a:cs typeface="Times New Roman" pitchFamily="18" charset="0"/>
              </a:rPr>
              <a:t>piel</a:t>
            </a: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63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 </a:t>
            </a:r>
            <a:r>
              <a:rPr lang="en-US" dirty="0" err="1"/>
              <a:t>Anatomía</a:t>
            </a:r>
            <a:r>
              <a:rPr lang="en-US" dirty="0"/>
              <a:t> y </a:t>
            </a:r>
            <a:r>
              <a:rPr lang="en-US" dirty="0" err="1"/>
              <a:t>Fisiología</a:t>
            </a:r>
            <a:endParaRPr lang="en-US" sz="3600" b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Capas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lvl="1" indent="-347472">
              <a:spcBef>
                <a:spcPts val="6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defRPr/>
            </a:pPr>
            <a:r>
              <a:rPr lang="en-US" altLang="en-US" b="1" dirty="0">
                <a:cs typeface="Times New Roman" pitchFamily="18" charset="0"/>
              </a:rPr>
              <a:t>Epidermis</a:t>
            </a:r>
          </a:p>
          <a:p>
            <a:pPr lvl="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Epitelio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estratificado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escamoso</a:t>
            </a:r>
            <a:r>
              <a:rPr lang="en-US" altLang="en-US" dirty="0">
                <a:cs typeface="Times New Roman" pitchFamily="18" charset="0"/>
              </a:rPr>
              <a:t>, superficial</a:t>
            </a:r>
          </a:p>
          <a:p>
            <a:pPr lvl="1" indent="-347472">
              <a:spcBef>
                <a:spcPts val="6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defRPr/>
            </a:pPr>
            <a:r>
              <a:rPr lang="en-US" altLang="en-US" b="1" dirty="0">
                <a:cs typeface="Times New Roman" pitchFamily="18" charset="0"/>
              </a:rPr>
              <a:t>Dermis</a:t>
            </a:r>
          </a:p>
          <a:p>
            <a:pPr lvl="2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Tejido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conectivo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denso</a:t>
            </a:r>
            <a:r>
              <a:rPr lang="en-US" altLang="en-US" dirty="0">
                <a:cs typeface="Times New Roman" pitchFamily="18" charset="0"/>
              </a:rPr>
              <a:t> irregular, profunda</a:t>
            </a:r>
          </a:p>
          <a:p>
            <a:pPr marL="548640" lvl="2" indent="0"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en-US" altLang="en-US" dirty="0">
              <a:cs typeface="Times New Roman" pitchFamily="18" charset="0"/>
            </a:endParaRPr>
          </a:p>
          <a:p>
            <a:pPr marL="457200" indent="-347472">
              <a:spcBef>
                <a:spcPts val="600"/>
              </a:spcBef>
              <a:spcAft>
                <a:spcPts val="0"/>
              </a:spcAft>
              <a:buClr>
                <a:srgbClr val="B60000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sz="2400" dirty="0" err="1">
                <a:cs typeface="Times New Roman" pitchFamily="18" charset="0"/>
              </a:rPr>
              <a:t>Capa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Subcutánea</a:t>
            </a:r>
            <a:r>
              <a:rPr lang="en-US" altLang="en-US" sz="2400" dirty="0">
                <a:cs typeface="Times New Roman" pitchFamily="18" charset="0"/>
              </a:rPr>
              <a:t> (</a:t>
            </a:r>
            <a:r>
              <a:rPr lang="en-US" altLang="en-US" sz="2400" b="1" dirty="0" err="1">
                <a:cs typeface="Times New Roman" pitchFamily="18" charset="0"/>
              </a:rPr>
              <a:t>hipodermis</a:t>
            </a:r>
            <a:r>
              <a:rPr lang="en-US" altLang="en-US" sz="2400" dirty="0">
                <a:cs typeface="Times New Roman" pitchFamily="18" charset="0"/>
              </a:rPr>
              <a:t>)</a:t>
            </a:r>
          </a:p>
          <a:p>
            <a:pPr marL="457200" lvl="2" indent="-347472">
              <a:spcBef>
                <a:spcPts val="600"/>
              </a:spcBef>
              <a:spcAft>
                <a:spcPts val="0"/>
              </a:spcAft>
              <a:buClr>
                <a:srgbClr val="B60000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dirty="0" err="1">
                <a:cs typeface="Times New Roman" pitchFamily="18" charset="0"/>
              </a:rPr>
              <a:t>Tejido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conectivo</a:t>
            </a:r>
            <a:r>
              <a:rPr lang="en-US" altLang="en-US" dirty="0">
                <a:cs typeface="Times New Roman" pitchFamily="18" charset="0"/>
              </a:rPr>
              <a:t>, alveolar</a:t>
            </a:r>
          </a:p>
          <a:p>
            <a:pPr marL="457200" lvl="2" indent="-347472">
              <a:spcBef>
                <a:spcPts val="600"/>
              </a:spcBef>
              <a:spcAft>
                <a:spcPts val="0"/>
              </a:spcAft>
              <a:buClr>
                <a:srgbClr val="B60000"/>
              </a:buClr>
              <a:buFont typeface="Calibri" panose="020F0502020204030204" pitchFamily="34" charset="0"/>
              <a:buChar char="•"/>
              <a:defRPr/>
            </a:pPr>
            <a:r>
              <a:rPr lang="en-US" altLang="en-US" dirty="0">
                <a:cs typeface="Times New Roman" pitchFamily="18" charset="0"/>
              </a:rPr>
              <a:t>NO </a:t>
            </a:r>
            <a:r>
              <a:rPr lang="en-US" altLang="en-US" dirty="0" err="1">
                <a:cs typeface="Times New Roman" pitchFamily="18" charset="0"/>
              </a:rPr>
              <a:t>parte</a:t>
            </a:r>
            <a:r>
              <a:rPr lang="en-US" altLang="en-US" dirty="0">
                <a:cs typeface="Times New Roman" pitchFamily="18" charset="0"/>
              </a:rPr>
              <a:t> del Sistema </a:t>
            </a:r>
            <a:r>
              <a:rPr lang="en-US" altLang="en-US" dirty="0" err="1">
                <a:cs typeface="Times New Roman" pitchFamily="18" charset="0"/>
              </a:rPr>
              <a:t>tegumentario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8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Capas</a:t>
            </a:r>
            <a:r>
              <a:rPr lang="en-US" dirty="0"/>
              <a:t> del </a:t>
            </a:r>
            <a:r>
              <a:rPr lang="en-US" dirty="0" err="1"/>
              <a:t>Tegumento</a:t>
            </a:r>
            <a:endParaRPr lang="en-US" sz="1500" dirty="0"/>
          </a:p>
        </p:txBody>
      </p:sp>
      <p:pic>
        <p:nvPicPr>
          <p:cNvPr id="8" name="Picture 2" descr="The integument is composed of two layers: the epidermis and dermis. The subcutaneous layer is deep to the integument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85800" y="936775"/>
            <a:ext cx="7620000" cy="56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152400" y="6096000"/>
            <a:ext cx="1295400" cy="381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>
                <a:cs typeface="Times New Roman" pitchFamily="18" charset="0"/>
              </a:rPr>
              <a:t>Figure 6.1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7843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6.1a Epidermis</a:t>
            </a:r>
            <a:r>
              <a:rPr lang="en-US" sz="1500" dirty="0"/>
              <a:t> 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3000" dirty="0" err="1">
                <a:cs typeface="Times New Roman" pitchFamily="18" charset="0"/>
              </a:rPr>
              <a:t>Epitelio</a:t>
            </a:r>
            <a:r>
              <a:rPr lang="en-US" altLang="en-US" sz="3000" dirty="0">
                <a:cs typeface="Times New Roman" pitchFamily="18" charset="0"/>
              </a:rPr>
              <a:t> del </a:t>
            </a:r>
            <a:r>
              <a:rPr lang="en-US" altLang="en-US" sz="3000" dirty="0" err="1">
                <a:cs typeface="Times New Roman" pitchFamily="18" charset="0"/>
              </a:rPr>
              <a:t>tegumento</a:t>
            </a:r>
            <a:endParaRPr lang="en-US" altLang="en-US" sz="30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</a:pPr>
            <a:r>
              <a:rPr lang="en-US" altLang="en-US" sz="2600" b="1" dirty="0">
                <a:cs typeface="Times New Roman" pitchFamily="18" charset="0"/>
              </a:rPr>
              <a:t>Epidermis</a:t>
            </a:r>
          </a:p>
          <a:p>
            <a:pPr lvl="1" indent="-347472">
              <a:spcBef>
                <a:spcPts val="600"/>
              </a:spcBef>
            </a:pPr>
            <a:r>
              <a:rPr lang="en-US" altLang="en-US" sz="2600" dirty="0" err="1">
                <a:cs typeface="Times New Roman" pitchFamily="18" charset="0"/>
              </a:rPr>
              <a:t>Queratinizado</a:t>
            </a:r>
            <a:r>
              <a:rPr lang="en-US" altLang="en-US" sz="2600" dirty="0">
                <a:cs typeface="Times New Roman" pitchFamily="18" charset="0"/>
              </a:rPr>
              <a:t>, </a:t>
            </a:r>
            <a:r>
              <a:rPr lang="en-US" altLang="en-US" sz="2600" dirty="0" err="1">
                <a:cs typeface="Times New Roman" pitchFamily="18" charset="0"/>
              </a:rPr>
              <a:t>epitelio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estratificado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escamoso</a:t>
            </a:r>
            <a:endParaRPr lang="en-US" altLang="en-US" sz="26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</a:pPr>
            <a:r>
              <a:rPr lang="en-US" altLang="en-US" sz="2600" dirty="0">
                <a:cs typeface="Times New Roman" pitchFamily="18" charset="0"/>
              </a:rPr>
              <a:t>5 </a:t>
            </a:r>
            <a:r>
              <a:rPr lang="en-US" altLang="en-US" sz="2600" dirty="0" err="1">
                <a:cs typeface="Times New Roman" pitchFamily="18" charset="0"/>
              </a:rPr>
              <a:t>capas</a:t>
            </a:r>
            <a:r>
              <a:rPr lang="en-US" altLang="en-US" sz="2600" dirty="0">
                <a:cs typeface="Times New Roman" pitchFamily="18" charset="0"/>
              </a:rPr>
              <a:t> o </a:t>
            </a:r>
            <a:r>
              <a:rPr lang="en-US" altLang="en-US" sz="2600" dirty="0" err="1">
                <a:cs typeface="Times New Roman" pitchFamily="18" charset="0"/>
              </a:rPr>
              <a:t>estratos</a:t>
            </a:r>
            <a:endParaRPr lang="en-US" altLang="en-US" sz="2600" dirty="0">
              <a:cs typeface="Times New Roman" pitchFamily="18" charset="0"/>
            </a:endParaRPr>
          </a:p>
          <a:p>
            <a:pPr marL="457200" lvl="2" indent="-457200">
              <a:spcBef>
                <a:spcPts val="600"/>
              </a:spcBef>
              <a:buClrTx/>
              <a:buFont typeface="Calibri" pitchFamily="34" charset="0"/>
              <a:buAutoNum type="arabicPeriod"/>
            </a:pPr>
            <a:r>
              <a:rPr lang="en-US" altLang="en-US" sz="2200" dirty="0" err="1">
                <a:cs typeface="Times New Roman" pitchFamily="18" charset="0"/>
              </a:rPr>
              <a:t>estrato</a:t>
            </a:r>
            <a:r>
              <a:rPr lang="en-US" altLang="en-US" sz="2200" dirty="0">
                <a:cs typeface="Times New Roman" pitchFamily="18" charset="0"/>
              </a:rPr>
              <a:t> basal </a:t>
            </a:r>
          </a:p>
          <a:p>
            <a:pPr marL="457200" lvl="2" indent="-457200">
              <a:spcBef>
                <a:spcPts val="600"/>
              </a:spcBef>
              <a:buClrTx/>
              <a:buFont typeface="Calibri" pitchFamily="34" charset="0"/>
              <a:buAutoNum type="arabicPeriod"/>
            </a:pPr>
            <a:r>
              <a:rPr lang="en-US" altLang="en-US" sz="2200" dirty="0" err="1">
                <a:cs typeface="Times New Roman" pitchFamily="18" charset="0"/>
              </a:rPr>
              <a:t>estrato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espinoso</a:t>
            </a:r>
            <a:endParaRPr lang="en-US" altLang="en-US" sz="2200" dirty="0">
              <a:cs typeface="Times New Roman" pitchFamily="18" charset="0"/>
            </a:endParaRPr>
          </a:p>
          <a:p>
            <a:pPr marL="457200" lvl="2" indent="-457200">
              <a:spcBef>
                <a:spcPts val="600"/>
              </a:spcBef>
              <a:buClrTx/>
              <a:buFont typeface="Calibri" pitchFamily="34" charset="0"/>
              <a:buAutoNum type="arabicPeriod"/>
            </a:pPr>
            <a:r>
              <a:rPr lang="en-US" altLang="en-US" sz="2200" dirty="0" err="1">
                <a:cs typeface="Times New Roman" pitchFamily="18" charset="0"/>
              </a:rPr>
              <a:t>etrato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granuloso</a:t>
            </a:r>
            <a:endParaRPr lang="en-US" altLang="en-US" sz="2200" dirty="0">
              <a:cs typeface="Times New Roman" pitchFamily="18" charset="0"/>
            </a:endParaRPr>
          </a:p>
          <a:p>
            <a:pPr marL="457200" lvl="2" indent="-457200">
              <a:spcBef>
                <a:spcPts val="600"/>
              </a:spcBef>
              <a:buClrTx/>
              <a:buFont typeface="Calibri" pitchFamily="34" charset="0"/>
              <a:buAutoNum type="arabicPeriod"/>
            </a:pPr>
            <a:r>
              <a:rPr lang="en-US" altLang="en-US" sz="2200" dirty="0" err="1">
                <a:cs typeface="Times New Roman" pitchFamily="18" charset="0"/>
              </a:rPr>
              <a:t>estrato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lúcido</a:t>
            </a:r>
            <a:endParaRPr lang="en-US" altLang="en-US" sz="2200" dirty="0">
              <a:cs typeface="Times New Roman" pitchFamily="18" charset="0"/>
            </a:endParaRPr>
          </a:p>
          <a:p>
            <a:pPr marL="457200" lvl="2" indent="-457200">
              <a:spcBef>
                <a:spcPts val="600"/>
              </a:spcBef>
              <a:buClrTx/>
              <a:buFont typeface="Calibri" pitchFamily="34" charset="0"/>
              <a:buAutoNum type="arabicPeriod"/>
            </a:pPr>
            <a:r>
              <a:rPr lang="en-US" altLang="en-US" sz="2200" dirty="0" err="1">
                <a:cs typeface="Times New Roman" pitchFamily="18" charset="0"/>
              </a:rPr>
              <a:t>estrato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córneo</a:t>
            </a:r>
            <a:endParaRPr lang="en-US" altLang="en-US" sz="22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</a:pPr>
            <a:r>
              <a:rPr lang="en-US" altLang="en-US" sz="2600" dirty="0" err="1">
                <a:cs typeface="Times New Roman" pitchFamily="18" charset="0"/>
              </a:rPr>
              <a:t>Primeras</a:t>
            </a:r>
            <a:r>
              <a:rPr lang="en-US" altLang="en-US" sz="2600" dirty="0">
                <a:cs typeface="Times New Roman" pitchFamily="18" charset="0"/>
              </a:rPr>
              <a:t> 3 </a:t>
            </a:r>
            <a:r>
              <a:rPr lang="en-US" altLang="en-US" sz="2600" dirty="0" err="1">
                <a:cs typeface="Times New Roman" pitchFamily="18" charset="0"/>
              </a:rPr>
              <a:t>capas</a:t>
            </a:r>
            <a:r>
              <a:rPr lang="en-US" altLang="en-US" sz="2600" dirty="0">
                <a:cs typeface="Times New Roman" pitchFamily="18" charset="0"/>
              </a:rPr>
              <a:t>: </a:t>
            </a:r>
            <a:r>
              <a:rPr lang="en-US" altLang="en-US" sz="2600" dirty="0" err="1">
                <a:cs typeface="Times New Roman" pitchFamily="18" charset="0"/>
              </a:rPr>
              <a:t>vivas</a:t>
            </a:r>
            <a:endParaRPr lang="en-US" altLang="en-US" sz="2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93611"/>
      </p:ext>
    </p:extLst>
  </p:cSld>
  <p:clrMapOvr>
    <a:masterClrMapping/>
  </p:clrMapOvr>
</p:sld>
</file>

<file path=ppt/theme/theme1.xml><?xml version="1.0" encoding="utf-8"?>
<a:theme xmlns:a="http://schemas.openxmlformats.org/drawingml/2006/main" name="FIRST, BREAK, LAST slides 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FIRST, BREAK, LAST slide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lain BODY/MAIN CONTENT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Red bar footer BODY/MAIN CONTENT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LAIN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D FOOTER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UE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lain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Red Bar Footer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MHHE_Accessible_PPT_Template-v4</Template>
  <TotalTime>1860</TotalTime>
  <Words>1700</Words>
  <Application>Microsoft Macintosh PowerPoint</Application>
  <PresentationFormat>On-screen Show (4:3)</PresentationFormat>
  <Paragraphs>343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Arial</vt:lpstr>
      <vt:lpstr>ArumSans Bold</vt:lpstr>
      <vt:lpstr>ArumSans Lt</vt:lpstr>
      <vt:lpstr>ArumSans Regular</vt:lpstr>
      <vt:lpstr>Calibri</vt:lpstr>
      <vt:lpstr>Cambria Math</vt:lpstr>
      <vt:lpstr>Times New Roman</vt:lpstr>
      <vt:lpstr>Vectipede Rg</vt:lpstr>
      <vt:lpstr>FIRST, BREAK, LAST slides </vt:lpstr>
      <vt:lpstr>Alternate FIRST, BREAK, LAST slides</vt:lpstr>
      <vt:lpstr>Plain BODY/MAIN CONTENT</vt:lpstr>
      <vt:lpstr>Red bar footer BODY/MAIN CONTENT</vt:lpstr>
      <vt:lpstr>PLAIN Section Divider, Quotes, Callouts</vt:lpstr>
      <vt:lpstr>RED FOOTER Section Divider, Quotes, Callouts</vt:lpstr>
      <vt:lpstr>BLUE Section Divider, Quotes, Callouts</vt:lpstr>
      <vt:lpstr>Plain_APPENDIX</vt:lpstr>
      <vt:lpstr>Red Bar Footer_APPENDIX</vt:lpstr>
      <vt:lpstr>Anatomy &amp; Physiology  AN xsAPPROACH  Third Edition Chap 6 Integumentary System</vt:lpstr>
      <vt:lpstr>Tegumentario - Introducción</vt:lpstr>
      <vt:lpstr>6.1 - Objetivos: 1</vt:lpstr>
      <vt:lpstr>6.1 - Objetivos: 2</vt:lpstr>
      <vt:lpstr>6.2 Objectivos:</vt:lpstr>
      <vt:lpstr>6.4 Objetivos:</vt:lpstr>
      <vt:lpstr>6.1 Anatomía y Fisiología</vt:lpstr>
      <vt:lpstr>Capas del Tegumento</vt:lpstr>
      <vt:lpstr>6.1a Epidermis 1</vt:lpstr>
      <vt:lpstr>6.1a Epidermis 2</vt:lpstr>
      <vt:lpstr>6.1a Epidermis 3</vt:lpstr>
      <vt:lpstr>6.1a Epidermis 5</vt:lpstr>
      <vt:lpstr>6.1a Epidermis 6</vt:lpstr>
      <vt:lpstr>6.1a Epidermis 7</vt:lpstr>
      <vt:lpstr>Estratos epidermales</vt:lpstr>
      <vt:lpstr>Piel gruesa vs fina</vt:lpstr>
      <vt:lpstr>6.1a Epidermis 11</vt:lpstr>
      <vt:lpstr>Melanina, melanocitos, melanosomas</vt:lpstr>
      <vt:lpstr>6.1a Epidermis 12</vt:lpstr>
      <vt:lpstr>Piel gruesa – Bordes de fricción</vt:lpstr>
      <vt:lpstr>Visión Clinical : Radiación UV,  </vt:lpstr>
      <vt:lpstr>6.1a Que sabemos?</vt:lpstr>
      <vt:lpstr>6.1b Dermis 1</vt:lpstr>
      <vt:lpstr>Capas de la Dermis</vt:lpstr>
      <vt:lpstr>Líneas de Segmentación</vt:lpstr>
      <vt:lpstr>Desde lo clínico: Tatuajes</vt:lpstr>
      <vt:lpstr>6.1c Hipodermis: capa subcutánea</vt:lpstr>
      <vt:lpstr>6.1d Funciones del Tegumento 1</vt:lpstr>
      <vt:lpstr>6.1d Funciones del Tegumento 2</vt:lpstr>
      <vt:lpstr>6.2a Uñas 1</vt:lpstr>
      <vt:lpstr>Estructura de las Uñas</vt:lpstr>
      <vt:lpstr>Enfoque Clínico: Desórdenes</vt:lpstr>
      <vt:lpstr>6.2b Pelo 1</vt:lpstr>
      <vt:lpstr>6.2b Pelo 2</vt:lpstr>
      <vt:lpstr>6.2b Pelo 4</vt:lpstr>
      <vt:lpstr>Pelo</vt:lpstr>
      <vt:lpstr>6.2b Pelo 5</vt:lpstr>
      <vt:lpstr>6.2b Pelo 6</vt:lpstr>
      <vt:lpstr>6.2b Pelo 7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With 1 of These Slides</dc:title>
  <dc:creator>Hahn, Sandra</dc:creator>
  <cp:lastModifiedBy>JOSE A. CARDE SERRANO</cp:lastModifiedBy>
  <cp:revision>273</cp:revision>
  <dcterms:created xsi:type="dcterms:W3CDTF">2017-12-05T17:18:18Z</dcterms:created>
  <dcterms:modified xsi:type="dcterms:W3CDTF">2019-09-06T01:52:26Z</dcterms:modified>
</cp:coreProperties>
</file>