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30"/>
  </p:notesMasterIdLst>
  <p:handoutMasterIdLst>
    <p:handoutMasterId r:id="rId31"/>
  </p:handoutMasterIdLst>
  <p:sldIdLst>
    <p:sldId id="273" r:id="rId10"/>
    <p:sldId id="632" r:id="rId11"/>
    <p:sldId id="633" r:id="rId12"/>
    <p:sldId id="675" r:id="rId13"/>
    <p:sldId id="676" r:id="rId14"/>
    <p:sldId id="677" r:id="rId15"/>
    <p:sldId id="670" r:id="rId16"/>
    <p:sldId id="671" r:id="rId17"/>
    <p:sldId id="672" r:id="rId18"/>
    <p:sldId id="673" r:id="rId19"/>
    <p:sldId id="682" r:id="rId20"/>
    <p:sldId id="674" r:id="rId21"/>
    <p:sldId id="678" r:id="rId22"/>
    <p:sldId id="679" r:id="rId23"/>
    <p:sldId id="681" r:id="rId24"/>
    <p:sldId id="643" r:id="rId25"/>
    <p:sldId id="644" r:id="rId26"/>
    <p:sldId id="645" r:id="rId27"/>
    <p:sldId id="646" r:id="rId28"/>
    <p:sldId id="64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214E91"/>
    <a:srgbClr val="085367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91" autoAdjust="0"/>
    <p:restoredTop sz="83207" autoAdjust="0"/>
  </p:normalViewPr>
  <p:slideViewPr>
    <p:cSldViewPr>
      <p:cViewPr varScale="1">
        <p:scale>
          <a:sx n="74" d="100"/>
          <a:sy n="74" d="100"/>
        </p:scale>
        <p:origin x="952" y="17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C5DBDD77-43A0-8449-847A-EF758310A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80C061-06A6-4149-9FE7-8C6216E8B482}" type="slidenum">
              <a:rPr lang="en-US" altLang="en-US" sz="1200">
                <a:solidFill>
                  <a:srgbClr val="000000"/>
                </a:solidFill>
                <a:latin typeface="Times" pitchFamily="2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95FE92B6-C91B-ED40-B100-74FA5D92E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FA1E292-9AE3-5842-A3A3-A277B42EB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61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D13B418F-D26E-2149-B2BE-2CD877E3F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97D63C-61FC-734F-BA14-1DDA9030C16D}" type="slidenum">
              <a:rPr lang="en-US" altLang="en-US" sz="1200">
                <a:solidFill>
                  <a:srgbClr val="000000"/>
                </a:solidFill>
                <a:latin typeface="Times" pitchFamily="2" charset="0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49C2949E-4ED9-CC41-8B28-320F1E4F0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B35AA33-0CCB-8A4A-B255-229A91AB0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77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920A6723-5E63-0841-9F0B-F76D9BC2E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286366-C3B8-A04F-9924-C772179C7D61}" type="slidenum">
              <a:rPr lang="en-US" altLang="en-US" sz="1200">
                <a:solidFill>
                  <a:srgbClr val="000000"/>
                </a:solidFill>
                <a:latin typeface="Times" pitchFamily="2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ADB4762-75FF-8E43-AC04-35C9E74BE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9F3A5AE-B9E3-134C-8E9B-1A2F6CA04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27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42C218C3-66E3-EE46-9FEB-AD921D1FC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A0BCF3-AC92-B64D-84E1-D31A27CDC257}" type="slidenum">
              <a:rPr lang="en-US" altLang="en-US" sz="1200">
                <a:solidFill>
                  <a:srgbClr val="000000"/>
                </a:solidFill>
                <a:latin typeface="Times" pitchFamily="2" charset="0"/>
              </a:rPr>
              <a:pPr/>
              <a:t>15</a:t>
            </a:fld>
            <a:endParaRPr lang="en-US" altLang="en-US" sz="12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E875FD0-2044-1548-B93D-88C574056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424EF7E-9E81-AB46-AD0D-5EFBB8BE3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67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047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0280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107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816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505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638800" y="381000"/>
            <a:ext cx="32766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0"/>
            <a:ext cx="457200" cy="3657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3B531D6-C057-4D72-ACFC-846878A09338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7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4572000" cy="2590800"/>
          </a:xfrm>
        </p:spPr>
        <p:txBody>
          <a:bodyPr/>
          <a:lstStyle/>
          <a:p>
            <a:r>
              <a:rPr lang="en-US" sz="5000" b="1" spc="100" dirty="0">
                <a:solidFill>
                  <a:srgbClr val="21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  <a:br>
              <a:rPr lang="en-US" sz="50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spc="1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INTEGRATIVE APPROACH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Edition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4572000" cy="1219200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Michael P. McKinley</a:t>
            </a: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Valerie Dean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O’Loughlin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Theresa Stouter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Bidle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</p:txBody>
      </p:sp>
      <p:pic>
        <p:nvPicPr>
          <p:cNvPr id="8" name="Picture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1" y="228599"/>
            <a:ext cx="4317359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5945555"/>
            <a:ext cx="7772400" cy="215444"/>
          </a:xfrm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000000"/>
                </a:solidFill>
              </a:rPr>
              <a:t>See separate PowerPoint slides for all figures and tables pre-inserted into PowerPoint without notes.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</p:spPr>
        <p:txBody>
          <a:bodyPr/>
          <a:lstStyle/>
          <a:p>
            <a:pPr lvl="0"/>
            <a:r>
              <a:rPr lang="en-US" dirty="0"/>
              <a:t>© 2019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A3E3E-C3A3-E641-AB87-596508B7D237}"/>
              </a:ext>
            </a:extLst>
          </p:cNvPr>
          <p:cNvSpPr txBox="1"/>
          <p:nvPr/>
        </p:nvSpPr>
        <p:spPr>
          <a:xfrm>
            <a:off x="838200" y="37586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Sistema Muscular</a:t>
            </a: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814"/>
            <a:ext cx="8458200" cy="6127385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Características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Funcionales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dirty="0" err="1">
                <a:ea typeface="ＭＳ Ｐゴシック" panose="020B0600070205080204" pitchFamily="34" charset="-128"/>
              </a:rPr>
              <a:t>Automaticidad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Contracción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independiente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estímulo</a:t>
            </a:r>
            <a:r>
              <a:rPr lang="en-US" altLang="en-US" dirty="0">
                <a:ea typeface="ＭＳ Ｐゴシック" panose="020B0600070205080204" pitchFamily="34" charset="-128"/>
              </a:rPr>
              <a:t> neural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Controlada</a:t>
            </a:r>
            <a:r>
              <a:rPr lang="en-US" altLang="en-US" dirty="0">
                <a:ea typeface="ＭＳ Ｐゴシック" panose="020B0600070205080204" pitchFamily="34" charset="-128"/>
              </a:rPr>
              <a:t> por </a:t>
            </a:r>
            <a:r>
              <a:rPr lang="en-US" altLang="en-US" dirty="0" err="1">
                <a:ea typeface="ＭＳ Ｐゴシック" panose="020B0600070205080204" pitchFamily="34" charset="-128"/>
              </a:rPr>
              <a:t>células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marcapaso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Tensión</a:t>
            </a:r>
            <a:r>
              <a:rPr lang="en-US" altLang="en-US" dirty="0">
                <a:ea typeface="ＭＳ Ｐゴシック" panose="020B0600070205080204" pitchFamily="34" charset="-128"/>
              </a:rPr>
              <a:t> variable de la </a:t>
            </a:r>
            <a:r>
              <a:rPr lang="en-US" altLang="en-US" dirty="0" err="1">
                <a:ea typeface="ＭＳ Ｐゴシック" panose="020B0600070205080204" pitchFamily="34" charset="-128"/>
              </a:rPr>
              <a:t>contracción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Controlado</a:t>
            </a:r>
            <a:r>
              <a:rPr lang="en-US" altLang="en-US" dirty="0">
                <a:ea typeface="ＭＳ Ｐゴシック" panose="020B0600070205080204" pitchFamily="34" charset="-128"/>
              </a:rPr>
              <a:t> por el </a:t>
            </a:r>
            <a:r>
              <a:rPr lang="en-US" altLang="en-US" dirty="0" err="1">
                <a:ea typeface="ＭＳ Ｐゴシック" panose="020B0600070205080204" pitchFamily="34" charset="-128"/>
              </a:rPr>
              <a:t>sistema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nervioso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dirty="0" err="1">
                <a:ea typeface="ＭＳ Ｐゴシック" panose="020B0600070205080204" pitchFamily="34" charset="-128"/>
              </a:rPr>
              <a:t>Tiempo</a:t>
            </a:r>
            <a:r>
              <a:rPr lang="en-US" altLang="en-US" b="1" dirty="0">
                <a:ea typeface="ＭＳ Ｐゴシック" panose="020B0600070205080204" pitchFamily="34" charset="-128"/>
              </a:rPr>
              <a:t> de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contracción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alargado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b="1" dirty="0">
                <a:ea typeface="ＭＳ Ｐゴシック" panose="020B0600070205080204" pitchFamily="34" charset="-128"/>
              </a:rPr>
              <a:t>10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veces</a:t>
            </a:r>
            <a:r>
              <a:rPr lang="en-US" altLang="en-US" b="1" dirty="0">
                <a:ea typeface="ＭＳ Ｐゴシック" panose="020B0600070205080204" pitchFamily="34" charset="-128"/>
              </a:rPr>
              <a:t> mas largo que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en</a:t>
            </a:r>
            <a:r>
              <a:rPr lang="en-US" altLang="en-US" b="1" dirty="0">
                <a:ea typeface="ＭＳ Ｐゴシック" panose="020B0600070205080204" pitchFamily="34" charset="-128"/>
              </a:rPr>
              <a:t> la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esqueletal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dirty="0" err="1">
                <a:ea typeface="ＭＳ Ｐゴシック" panose="020B0600070205080204" pitchFamily="34" charset="-128"/>
              </a:rPr>
              <a:t>Previene</a:t>
            </a:r>
            <a:r>
              <a:rPr lang="en-US" altLang="en-US" b="1" dirty="0">
                <a:ea typeface="ＭＳ Ｐゴシック" panose="020B0600070205080204" pitchFamily="34" charset="-128"/>
              </a:rPr>
              <a:t> la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sumación</a:t>
            </a:r>
            <a:r>
              <a:rPr lang="en-US" altLang="en-US" b="1" dirty="0">
                <a:ea typeface="ＭＳ Ｐゴシック" panose="020B0600070205080204" pitchFamily="34" charset="-128"/>
              </a:rPr>
              <a:t> de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ondas</a:t>
            </a:r>
            <a:r>
              <a:rPr lang="en-US" altLang="en-US" b="1" dirty="0">
                <a:ea typeface="ＭＳ Ｐゴシック" panose="020B0600070205080204" pitchFamily="34" charset="-128"/>
              </a:rPr>
              <a:t> y el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tétano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b="1" dirty="0" err="1">
                <a:ea typeface="ＭＳ Ｐゴシック" panose="020B0600070205080204" pitchFamily="34" charset="-128"/>
              </a:rPr>
              <a:t>Periodo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refractorio</a:t>
            </a:r>
            <a:r>
              <a:rPr lang="en-US" altLang="en-US" b="1" dirty="0">
                <a:ea typeface="ＭＳ Ｐゴシック" panose="020B0600070205080204" pitchFamily="34" charset="-128"/>
              </a:rPr>
              <a:t> largo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B60000"/>
                </a:solidFill>
              </a:rPr>
              <a:t>10.10 </a:t>
            </a:r>
            <a:r>
              <a:rPr lang="en-US" dirty="0" err="1">
                <a:solidFill>
                  <a:srgbClr val="B60000"/>
                </a:solidFill>
              </a:rPr>
              <a:t>Tejido</a:t>
            </a:r>
            <a:r>
              <a:rPr lang="en-US" dirty="0">
                <a:solidFill>
                  <a:srgbClr val="B60000"/>
                </a:solidFill>
              </a:rPr>
              <a:t> Muscular </a:t>
            </a:r>
            <a:r>
              <a:rPr lang="en-US" dirty="0" err="1">
                <a:solidFill>
                  <a:srgbClr val="B60000"/>
                </a:solidFill>
              </a:rPr>
              <a:t>LIso</a:t>
            </a:r>
            <a:br>
              <a:rPr lang="en-US" dirty="0">
                <a:solidFill>
                  <a:srgbClr val="B60000"/>
                </a:solidFill>
              </a:rPr>
            </a:br>
            <a:endParaRPr lang="en-US" sz="3600" b="0" dirty="0">
              <a:solidFill>
                <a:srgbClr val="B60000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303520"/>
          </a:xfrm>
        </p:spPr>
        <p:txBody>
          <a:bodyPr/>
          <a:lstStyle/>
          <a:p>
            <a:pPr marL="640080" indent="-640080">
              <a:spcBef>
                <a:spcPts val="400"/>
              </a:spcBef>
              <a:spcAft>
                <a:spcPts val="0"/>
              </a:spcAft>
              <a:buSzPct val="85000"/>
              <a:buFont typeface="+mj-lt"/>
              <a:buAutoNum type="arabicPeriod" startAt="35"/>
              <a:defRPr/>
            </a:pPr>
            <a:r>
              <a:rPr lang="en-US" sz="2700" dirty="0" err="1">
                <a:ea typeface="ＭＳ Ｐゴシック" charset="0"/>
              </a:rPr>
              <a:t>Identificar</a:t>
            </a:r>
            <a:r>
              <a:rPr lang="en-US" sz="2700" dirty="0">
                <a:ea typeface="ＭＳ Ｐゴシック" charset="0"/>
              </a:rPr>
              <a:t> </a:t>
            </a:r>
            <a:r>
              <a:rPr lang="en-US" sz="2700" dirty="0" err="1">
                <a:ea typeface="ＭＳ Ｐゴシック" charset="0"/>
              </a:rPr>
              <a:t>organos</a:t>
            </a:r>
            <a:r>
              <a:rPr lang="en-US" sz="2700" dirty="0">
                <a:ea typeface="ＭＳ Ｐゴシック" charset="0"/>
              </a:rPr>
              <a:t> </a:t>
            </a:r>
            <a:r>
              <a:rPr lang="en-US" sz="2700" dirty="0" err="1">
                <a:ea typeface="ＭＳ Ｐゴシック" charset="0"/>
              </a:rPr>
              <a:t>donde</a:t>
            </a:r>
            <a:r>
              <a:rPr lang="en-US" sz="2700" dirty="0">
                <a:ea typeface="ＭＳ Ｐゴシック" charset="0"/>
              </a:rPr>
              <a:t> se </a:t>
            </a:r>
            <a:r>
              <a:rPr lang="en-US" sz="2700" dirty="0" err="1">
                <a:ea typeface="ＭＳ Ｐゴシック" charset="0"/>
              </a:rPr>
              <a:t>localiza</a:t>
            </a:r>
            <a:endParaRPr lang="en-US" sz="2700" dirty="0">
              <a:ea typeface="ＭＳ Ｐゴシック" charset="0"/>
            </a:endParaRPr>
          </a:p>
          <a:p>
            <a:pPr marL="640080" indent="-640080">
              <a:spcBef>
                <a:spcPts val="400"/>
              </a:spcBef>
              <a:spcAft>
                <a:spcPts val="0"/>
              </a:spcAft>
              <a:buSzPct val="85000"/>
              <a:buFont typeface="+mj-lt"/>
              <a:buAutoNum type="arabicPeriod" startAt="35"/>
              <a:defRPr/>
            </a:pPr>
            <a:r>
              <a:rPr lang="en-US" sz="2700" dirty="0" err="1">
                <a:ea typeface="ＭＳ Ｐゴシック" charset="0"/>
              </a:rPr>
              <a:t>Comparacion</a:t>
            </a:r>
            <a:r>
              <a:rPr lang="en-US" sz="2700" dirty="0">
                <a:ea typeface="ＭＳ Ｐゴシック" charset="0"/>
              </a:rPr>
              <a:t> </a:t>
            </a:r>
            <a:r>
              <a:rPr lang="en-US" sz="2700" dirty="0" err="1">
                <a:ea typeface="ＭＳ Ｐゴシック" charset="0"/>
              </a:rPr>
              <a:t>microscopica</a:t>
            </a:r>
            <a:r>
              <a:rPr lang="en-US" sz="2700" dirty="0">
                <a:ea typeface="ＭＳ Ｐゴシック" charset="0"/>
              </a:rPr>
              <a:t> con el </a:t>
            </a:r>
            <a:r>
              <a:rPr lang="en-US" sz="2700" dirty="0" err="1">
                <a:ea typeface="ＭＳ Ｐゴシック" charset="0"/>
              </a:rPr>
              <a:t>esqueletal</a:t>
            </a:r>
            <a:r>
              <a:rPr lang="en-US" sz="2700" dirty="0">
                <a:ea typeface="ＭＳ Ｐゴシック" charset="0"/>
              </a:rPr>
              <a:t>. </a:t>
            </a:r>
          </a:p>
          <a:p>
            <a:pPr marL="640080" indent="-640080">
              <a:spcBef>
                <a:spcPts val="400"/>
              </a:spcBef>
              <a:spcAft>
                <a:spcPts val="0"/>
              </a:spcAft>
              <a:buSzPct val="85000"/>
              <a:buFont typeface="+mj-lt"/>
              <a:buAutoNum type="arabicPeriod" startAt="35"/>
              <a:defRPr/>
            </a:pPr>
            <a:r>
              <a:rPr lang="en-US" sz="2700" dirty="0">
                <a:ea typeface="ＭＳ Ｐゴシック" charset="0"/>
              </a:rPr>
              <a:t>Como </a:t>
            </a:r>
            <a:r>
              <a:rPr lang="en-US" sz="2700" dirty="0" err="1">
                <a:ea typeface="ＭＳ Ｐゴシック" charset="0"/>
              </a:rPr>
              <a:t>ocurre</a:t>
            </a:r>
            <a:r>
              <a:rPr lang="en-US" sz="2700" dirty="0">
                <a:ea typeface="ＭＳ Ｐゴシック" charset="0"/>
              </a:rPr>
              <a:t> la </a:t>
            </a:r>
            <a:r>
              <a:rPr lang="en-US" sz="2700" dirty="0" err="1">
                <a:ea typeface="ＭＳ Ｐゴシック" charset="0"/>
              </a:rPr>
              <a:t>contraccion</a:t>
            </a:r>
            <a:endParaRPr lang="en-US" sz="2700" dirty="0">
              <a:ea typeface="ＭＳ Ｐゴシック" charset="0"/>
            </a:endParaRPr>
          </a:p>
          <a:p>
            <a:pPr marL="640080" indent="-640080">
              <a:spcBef>
                <a:spcPts val="400"/>
              </a:spcBef>
              <a:spcAft>
                <a:spcPts val="0"/>
              </a:spcAft>
              <a:buSzPct val="85000"/>
              <a:buFont typeface="+mj-lt"/>
              <a:buAutoNum type="arabicPeriod" startAt="35"/>
              <a:defRPr/>
            </a:pPr>
            <a:r>
              <a:rPr lang="en-US" sz="2700" dirty="0">
                <a:ea typeface="ＭＳ Ｐゴシック" charset="0"/>
              </a:rPr>
              <a:t>Como se </a:t>
            </a:r>
            <a:r>
              <a:rPr lang="en-US" sz="2700" dirty="0" err="1">
                <a:ea typeface="ＭＳ Ｐゴシック" charset="0"/>
              </a:rPr>
              <a:t>controla</a:t>
            </a:r>
            <a:r>
              <a:rPr lang="en-US" sz="2700" dirty="0">
                <a:ea typeface="ＭＳ Ｐゴシック" charset="0"/>
              </a:rPr>
              <a:t> la </a:t>
            </a:r>
            <a:r>
              <a:rPr lang="en-US" sz="2700" dirty="0" err="1">
                <a:ea typeface="ＭＳ Ｐゴシック" charset="0"/>
              </a:rPr>
              <a:t>contraccion</a:t>
            </a:r>
            <a:endParaRPr lang="en-US" sz="27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6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7660"/>
            <a:ext cx="8915400" cy="584454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Tejido</a:t>
            </a:r>
            <a:r>
              <a:rPr lang="en-US" altLang="en-US" dirty="0">
                <a:ea typeface="ＭＳ Ｐゴシック" panose="020B0600070205080204" pitchFamily="34" charset="-128"/>
              </a:rPr>
              <a:t> muscular </a:t>
            </a:r>
            <a:r>
              <a:rPr lang="es-ES_tradnl" altLang="en-US" dirty="0">
                <a:ea typeface="ＭＳ Ｐゴシック" panose="020B0600070205080204" pitchFamily="34" charset="-128"/>
              </a:rPr>
              <a:t>Liso 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En</a:t>
            </a:r>
            <a:r>
              <a:rPr lang="en-US" altLang="en-US" dirty="0">
                <a:ea typeface="ＭＳ Ｐゴシック" panose="020B0600070205080204" pitchFamily="34" charset="-128"/>
              </a:rPr>
              <a:t> los </a:t>
            </a:r>
            <a:r>
              <a:rPr lang="en-US" altLang="en-US" dirty="0" err="1">
                <a:ea typeface="ＭＳ Ｐゴシック" panose="020B0600070205080204" pitchFamily="34" charset="-128"/>
              </a:rPr>
              <a:t>Sistemas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Corporales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Formado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alrededor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otros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tejidos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Integumentario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i="1" dirty="0" err="1">
                <a:ea typeface="ＭＳ Ｐゴシック" panose="020B0600070205080204" pitchFamily="34" charset="-128"/>
              </a:rPr>
              <a:t>Músculo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Arrector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pili</a:t>
            </a:r>
            <a:r>
              <a:rPr lang="en-US" altLang="en-US" sz="2400" dirty="0">
                <a:ea typeface="ＭＳ Ｐゴシック" panose="020B0600070205080204" pitchFamily="34" charset="-128"/>
              </a:rPr>
              <a:t> 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reacción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“carne de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gallina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Vasos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sanguíneos</a:t>
            </a:r>
            <a:r>
              <a:rPr lang="en-US" altLang="en-US" dirty="0">
                <a:ea typeface="ＭＳ Ｐゴシック" panose="020B0600070205080204" pitchFamily="34" charset="-128"/>
              </a:rPr>
              <a:t> y </a:t>
            </a:r>
            <a:r>
              <a:rPr lang="en-US" altLang="en-US" dirty="0" err="1">
                <a:ea typeface="ＭＳ Ｐゴシック" panose="020B0600070205080204" pitchFamily="34" charset="-128"/>
              </a:rPr>
              <a:t>vías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aire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dirty="0">
                <a:ea typeface="ＭＳ Ｐゴシック" panose="020B0600070205080204" pitchFamily="34" charset="-128"/>
              </a:rPr>
              <a:t>Regula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presión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arterial y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flujo</a:t>
            </a:r>
            <a:r>
              <a:rPr lang="en-US" altLang="en-US" sz="2400" dirty="0">
                <a:ea typeface="ＭＳ Ｐゴシック" panose="020B0600070205080204" pitchFamily="34" charset="-128"/>
              </a:rPr>
              <a:t> de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aire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En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sistema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reproductivo</a:t>
            </a:r>
            <a:r>
              <a:rPr lang="en-US" altLang="en-US" dirty="0">
                <a:ea typeface="ＭＳ Ｐゴシック" panose="020B0600070205080204" pitchFamily="34" charset="-128"/>
              </a:rPr>
              <a:t> y </a:t>
            </a:r>
            <a:r>
              <a:rPr lang="en-US" altLang="en-US" dirty="0" err="1">
                <a:ea typeface="ＭＳ Ｐゴシック" panose="020B0600070205080204" pitchFamily="34" charset="-128"/>
              </a:rPr>
              <a:t>endocrino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dirty="0">
                <a:ea typeface="ＭＳ Ｐゴシック" panose="020B0600070205080204" pitchFamily="34" charset="-128"/>
              </a:rPr>
              <a:t>Produce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movimientos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secreciones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Sistema </a:t>
            </a:r>
            <a:r>
              <a:rPr lang="en-US" altLang="en-US" dirty="0" err="1">
                <a:ea typeface="ＭＳ Ｐゴシック" panose="020B0600070205080204" pitchFamily="34" charset="-128"/>
              </a:rPr>
              <a:t>digestivo</a:t>
            </a:r>
            <a:r>
              <a:rPr lang="en-US" altLang="en-US" dirty="0">
                <a:ea typeface="ＭＳ Ｐゴシック" panose="020B0600070205080204" pitchFamily="34" charset="-128"/>
              </a:rPr>
              <a:t> y </a:t>
            </a:r>
            <a:r>
              <a:rPr lang="en-US" altLang="en-US" dirty="0" err="1">
                <a:ea typeface="ＭＳ Ｐゴシック" panose="020B0600070205080204" pitchFamily="34" charset="-128"/>
              </a:rPr>
              <a:t>urinario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esfínteres</a:t>
            </a:r>
            <a:r>
              <a:rPr lang="en-US" altLang="en-US" dirty="0">
                <a:ea typeface="ＭＳ Ｐゴシック" panose="020B0600070205080204" pitchFamily="34" charset="-128"/>
              </a:rPr>
              <a:t> -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contracciones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7660"/>
            <a:ext cx="8915400" cy="584454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Tejido</a:t>
            </a:r>
            <a:r>
              <a:rPr lang="en-US" altLang="en-US" dirty="0">
                <a:ea typeface="ＭＳ Ｐゴシック" panose="020B0600070205080204" pitchFamily="34" charset="-128"/>
              </a:rPr>
              <a:t> muscular </a:t>
            </a:r>
            <a:r>
              <a:rPr lang="es-ES_tradnl" altLang="en-US" dirty="0">
                <a:ea typeface="ＭＳ Ｐゴシック" panose="020B0600070205080204" pitchFamily="34" charset="-128"/>
              </a:rPr>
              <a:t>Liso 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Características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Estructurales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No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estriado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Miosina</a:t>
            </a:r>
            <a:r>
              <a:rPr lang="en-US" altLang="en-US" dirty="0">
                <a:ea typeface="ＭＳ Ｐゴシック" panose="020B0600070205080204" pitchFamily="34" charset="-128"/>
              </a:rPr>
              <a:t> y </a:t>
            </a:r>
            <a:r>
              <a:rPr lang="en-US" altLang="en-US" dirty="0" err="1">
                <a:ea typeface="ＭＳ Ｐゴシック" panose="020B0600070205080204" pitchFamily="34" charset="-128"/>
              </a:rPr>
              <a:t>actina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pero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organización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interna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diferente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Características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funcionales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diferentes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1460"/>
            <a:ext cx="8915400" cy="584454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Tejido</a:t>
            </a:r>
            <a:r>
              <a:rPr lang="en-US" altLang="en-US" dirty="0">
                <a:ea typeface="ＭＳ Ｐゴシック" panose="020B0600070205080204" pitchFamily="34" charset="-128"/>
              </a:rPr>
              <a:t> muscular </a:t>
            </a:r>
            <a:r>
              <a:rPr lang="es-ES_tradnl" altLang="en-US" dirty="0">
                <a:ea typeface="ＭＳ Ｐゴシック" panose="020B0600070205080204" pitchFamily="34" charset="-128"/>
              </a:rPr>
              <a:t>Liso 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Características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Largo, </a:t>
            </a:r>
            <a:r>
              <a:rPr lang="en-US" altLang="en-US" dirty="0" err="1">
                <a:ea typeface="ＭＳ Ｐゴシック" panose="020B0600070205080204" pitchFamily="34" charset="-128"/>
              </a:rPr>
              <a:t>finas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fusiforme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Mononucleadas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</a:t>
            </a:r>
            <a:r>
              <a:rPr lang="en-US" altLang="en-US" dirty="0" err="1">
                <a:ea typeface="ＭＳ Ｐゴシック" panose="020B0600070205080204" pitchFamily="34" charset="-128"/>
              </a:rPr>
              <a:t>tubos</a:t>
            </a:r>
            <a:r>
              <a:rPr lang="en-US" altLang="en-US" dirty="0">
                <a:ea typeface="ＭＳ Ｐゴシック" panose="020B0600070205080204" pitchFamily="34" charset="-128"/>
              </a:rPr>
              <a:t> T, No </a:t>
            </a:r>
            <a:r>
              <a:rPr lang="en-US" altLang="en-US" dirty="0" err="1">
                <a:ea typeface="ＭＳ Ｐゴシック" panose="020B0600070205080204" pitchFamily="34" charset="-128"/>
              </a:rPr>
              <a:t>miofribrillas</a:t>
            </a:r>
            <a:r>
              <a:rPr lang="en-US" altLang="en-US" dirty="0">
                <a:ea typeface="ＭＳ Ｐゴシック" panose="020B0600070205080204" pitchFamily="34" charset="-128"/>
              </a:rPr>
              <a:t>, NO </a:t>
            </a:r>
            <a:r>
              <a:rPr lang="en-US" altLang="en-US" dirty="0" err="1">
                <a:ea typeface="ＭＳ Ｐゴシック" panose="020B0600070205080204" pitchFamily="34" charset="-128"/>
              </a:rPr>
              <a:t>sarcómeros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</a:t>
            </a:r>
            <a:r>
              <a:rPr lang="en-US" altLang="en-US" dirty="0" err="1">
                <a:ea typeface="ＭＳ Ｐゴシック" panose="020B0600070205080204" pitchFamily="34" charset="-128"/>
              </a:rPr>
              <a:t>tendones</a:t>
            </a:r>
            <a:r>
              <a:rPr lang="en-US" altLang="en-US" dirty="0">
                <a:ea typeface="ＭＳ Ｐゴシック" panose="020B0600070205080204" pitchFamily="34" charset="-128"/>
              </a:rPr>
              <a:t>, No aponeurosis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Fibras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miosina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dispersas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Fibras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miosina</a:t>
            </a:r>
            <a:r>
              <a:rPr lang="en-US" altLang="en-US" dirty="0">
                <a:ea typeface="ＭＳ Ｐゴシック" panose="020B0600070205080204" pitchFamily="34" charset="-128"/>
              </a:rPr>
              <a:t> con mas cabezas por </a:t>
            </a:r>
            <a:r>
              <a:rPr lang="en-US" altLang="en-US" dirty="0" err="1">
                <a:ea typeface="ＭＳ Ｐゴシック" panose="020B0600070205080204" pitchFamily="34" charset="-128"/>
              </a:rPr>
              <a:t>filamento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grueso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Filamentos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finos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unidos</a:t>
            </a:r>
            <a:r>
              <a:rPr lang="en-US" altLang="en-US" dirty="0">
                <a:ea typeface="ＭＳ Ｐゴシック" panose="020B0600070205080204" pitchFamily="34" charset="-128"/>
              </a:rPr>
              <a:t> a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cuerpo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densos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Transmiten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contracción</a:t>
            </a:r>
            <a:r>
              <a:rPr lang="en-US" altLang="en-US" dirty="0">
                <a:ea typeface="ＭＳ Ｐゴシック" panose="020B0600070205080204" pitchFamily="34" charset="-128"/>
              </a:rPr>
              <a:t> de una </a:t>
            </a:r>
            <a:r>
              <a:rPr lang="en-US" altLang="en-US" dirty="0" err="1">
                <a:ea typeface="ＭＳ Ｐゴシック" panose="020B0600070205080204" pitchFamily="34" charset="-128"/>
              </a:rPr>
              <a:t>célula</a:t>
            </a:r>
            <a:r>
              <a:rPr lang="en-US" altLang="en-US" dirty="0">
                <a:ea typeface="ＭＳ Ｐゴシック" panose="020B0600070205080204" pitchFamily="34" charset="-128"/>
              </a:rPr>
              <a:t> a </a:t>
            </a:r>
            <a:r>
              <a:rPr lang="en-US" altLang="en-US" dirty="0" err="1">
                <a:ea typeface="ＭＳ Ｐゴシック" panose="020B0600070205080204" pitchFamily="34" charset="-128"/>
              </a:rPr>
              <a:t>otra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>
            <a:extLst>
              <a:ext uri="{FF2B5EF4-FFF2-40B4-BE49-F238E27FC236}">
                <a16:creationId xmlns:a16="http://schemas.microsoft.com/office/drawing/2014/main" id="{9E1A5DBA-4255-D249-B273-914121C276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46063" y="0"/>
            <a:ext cx="84994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Table 10-3 A Comparison of Skeletal, Cardiac, and Smooth Muscle Tissues.</a:t>
            </a:r>
          </a:p>
        </p:txBody>
      </p:sp>
      <p:pic>
        <p:nvPicPr>
          <p:cNvPr id="120834" name="Picture 1">
            <a:extLst>
              <a:ext uri="{FF2B5EF4-FFF2-40B4-BE49-F238E27FC236}">
                <a16:creationId xmlns:a16="http://schemas.microsoft.com/office/drawing/2014/main" id="{CD2906DE-94BF-D149-B27E-97F97B006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"/>
          <a:stretch>
            <a:fillRect/>
          </a:stretch>
        </p:blipFill>
        <p:spPr bwMode="auto">
          <a:xfrm>
            <a:off x="322263" y="1531938"/>
            <a:ext cx="85455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0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Contracción</a:t>
            </a:r>
            <a:r>
              <a:rPr lang="en-US" dirty="0"/>
              <a:t> </a:t>
            </a:r>
            <a:r>
              <a:rPr lang="en-US" dirty="0" err="1"/>
              <a:t>Músculo</a:t>
            </a:r>
            <a:r>
              <a:rPr lang="en-US" dirty="0"/>
              <a:t> </a:t>
            </a:r>
            <a:r>
              <a:rPr lang="en-US" dirty="0" err="1"/>
              <a:t>Liso</a:t>
            </a:r>
            <a:endParaRPr lang="en-US" dirty="0"/>
          </a:p>
        </p:txBody>
      </p:sp>
      <p:pic>
        <p:nvPicPr>
          <p:cNvPr id="8" name="Picture 2" descr="An action potential on the sarcolemma triggers entry of calcium into the smooth muscle cell. Calcium binds calmodulin, and the calcium-calmodulin complex activates myosin light-chain kinase (MLCK). MLCK phosphorylates the myosin heads, allowing them to form crossbridges that result in contraction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4" y="1295400"/>
            <a:ext cx="646449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3"/>
          </p:nvPr>
        </p:nvSpPr>
        <p:spPr>
          <a:xfrm>
            <a:off x="457200" y="6172200"/>
            <a:ext cx="1371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10.30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124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10.10c </a:t>
            </a:r>
            <a:r>
              <a:rPr lang="en-US" dirty="0" err="1"/>
              <a:t>Músculo</a:t>
            </a:r>
            <a:r>
              <a:rPr lang="en-US" dirty="0"/>
              <a:t> </a:t>
            </a:r>
            <a:r>
              <a:rPr lang="en-US" dirty="0" err="1"/>
              <a:t>Liso</a:t>
            </a:r>
            <a:r>
              <a:rPr lang="en-US" dirty="0"/>
              <a:t>: </a:t>
            </a:r>
            <a:r>
              <a:rPr lang="en-US" dirty="0" err="1"/>
              <a:t>Contracción</a:t>
            </a:r>
            <a:r>
              <a:rPr lang="en-US" dirty="0"/>
              <a:t> </a:t>
            </a:r>
            <a:r>
              <a:rPr lang="en-US" sz="15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595360" cy="5303520"/>
              </a:xfrm>
            </p:spPr>
            <p:txBody>
              <a:bodyPr/>
              <a:lstStyle/>
              <a:p>
                <a:pPr marL="114300" lvl="1" indent="0">
                  <a:spcBef>
                    <a:spcPts val="600"/>
                  </a:spcBef>
                  <a:spcAft>
                    <a:spcPts val="300"/>
                  </a:spcAft>
                  <a:buNone/>
                  <a:defRPr/>
                </a:pPr>
                <a:r>
                  <a:rPr lang="en-US" altLang="en-US" sz="2400" dirty="0">
                    <a:cs typeface="Times New Roman" pitchFamily="18" charset="0"/>
                  </a:rPr>
                  <a:t>1) </a:t>
                </a:r>
                <a:r>
                  <a:rPr lang="en-US" altLang="en-US" sz="2400" dirty="0" err="1">
                    <a:cs typeface="Times New Roman" pitchFamily="18" charset="0"/>
                  </a:rPr>
                  <a:t>Estimulo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nervioso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estimula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apertura</a:t>
                </a:r>
                <a:r>
                  <a:rPr lang="en-US" altLang="en-US" sz="2400" dirty="0">
                    <a:cs typeface="Times New Roman" pitchFamily="18" charset="0"/>
                  </a:rPr>
                  <a:t> de </a:t>
                </a:r>
                <a:r>
                  <a:rPr lang="en-US" altLang="en-US" sz="2400" dirty="0" err="1">
                    <a:cs typeface="Times New Roman" pitchFamily="18" charset="0"/>
                  </a:rPr>
                  <a:t>canales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dependiente</a:t>
                </a:r>
                <a:r>
                  <a:rPr lang="en-US" altLang="en-US" sz="2400" dirty="0">
                    <a:cs typeface="Times New Roman" pitchFamily="18" charset="0"/>
                  </a:rPr>
                  <a:t> de </a:t>
                </a:r>
                <a:r>
                  <a:rPr lang="en-US" altLang="en-US" sz="2400" dirty="0" err="1">
                    <a:cs typeface="Times New Roman" pitchFamily="18" charset="0"/>
                  </a:rPr>
                  <a:t>voltaje</a:t>
                </a:r>
                <a:r>
                  <a:rPr lang="en-US" altLang="en-US" sz="2400" dirty="0">
                    <a:cs typeface="Times New Roman" pitchFamily="18" charset="0"/>
                  </a:rPr>
                  <a:t> para  Ca</a:t>
                </a:r>
                <a:r>
                  <a:rPr lang="en-US" altLang="en-US" sz="2400" baseline="30000" dirty="0"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i="1" baseline="2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endParaRPr lang="en-US" altLang="en-US" sz="2400" dirty="0">
                  <a:cs typeface="Times New Roman" pitchFamily="18" charset="0"/>
                </a:endParaRPr>
              </a:p>
              <a:p>
                <a:pPr marL="114300" lvl="1" indent="0">
                  <a:spcBef>
                    <a:spcPts val="600"/>
                  </a:spcBef>
                  <a:spcAft>
                    <a:spcPts val="300"/>
                  </a:spcAft>
                  <a:buNone/>
                  <a:defRPr/>
                </a:pPr>
                <a:r>
                  <a:rPr lang="en-US" altLang="en-US" sz="2400" dirty="0">
                    <a:cs typeface="Times New Roman" pitchFamily="18" charset="0"/>
                  </a:rPr>
                  <a:t>2) Ca</a:t>
                </a:r>
                <a:r>
                  <a:rPr lang="en-US" altLang="en-US" sz="2400" baseline="30000" dirty="0"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i="1" baseline="2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altLang="en-US" sz="2400" baseline="300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entra</a:t>
                </a:r>
                <a:r>
                  <a:rPr lang="en-US" altLang="en-US" sz="2400" dirty="0">
                    <a:cs typeface="Times New Roman" pitchFamily="18" charset="0"/>
                  </a:rPr>
                  <a:t> al </a:t>
                </a:r>
                <a:r>
                  <a:rPr lang="en-US" altLang="en-US" sz="2400" dirty="0" err="1">
                    <a:cs typeface="Times New Roman" pitchFamily="18" charset="0"/>
                  </a:rPr>
                  <a:t>sarcoplasma</a:t>
                </a:r>
                <a:r>
                  <a:rPr lang="en-US" altLang="en-US" sz="2400" dirty="0">
                    <a:cs typeface="Times New Roman" pitchFamily="18" charset="0"/>
                  </a:rPr>
                  <a:t> y se </a:t>
                </a:r>
                <a:r>
                  <a:rPr lang="en-US" altLang="en-US" sz="2400" dirty="0" err="1">
                    <a:cs typeface="Times New Roman" pitchFamily="18" charset="0"/>
                  </a:rPr>
                  <a:t>une</a:t>
                </a:r>
                <a:r>
                  <a:rPr lang="en-US" altLang="en-US" sz="2400" dirty="0">
                    <a:cs typeface="Times New Roman" pitchFamily="18" charset="0"/>
                  </a:rPr>
                  <a:t> a </a:t>
                </a:r>
                <a:r>
                  <a:rPr lang="en-US" altLang="en-US" sz="2400" dirty="0" err="1">
                    <a:cs typeface="Times New Roman" pitchFamily="18" charset="0"/>
                  </a:rPr>
                  <a:t>calmodulina</a:t>
                </a:r>
                <a:endParaRPr lang="en-US" altLang="en-US" sz="2400" dirty="0">
                  <a:cs typeface="Times New Roman" pitchFamily="18" charset="0"/>
                </a:endParaRPr>
              </a:p>
              <a:p>
                <a:pPr marL="114300" lvl="1" indent="0">
                  <a:spcBef>
                    <a:spcPts val="600"/>
                  </a:spcBef>
                  <a:spcAft>
                    <a:spcPts val="300"/>
                  </a:spcAft>
                  <a:buNone/>
                  <a:defRPr/>
                </a:pPr>
                <a:r>
                  <a:rPr lang="en-US" altLang="en-US" sz="2400" dirty="0">
                    <a:cs typeface="Times New Roman" pitchFamily="18" charset="0"/>
                  </a:rPr>
                  <a:t>3) El </a:t>
                </a:r>
                <a:r>
                  <a:rPr lang="en-US" altLang="en-US" sz="2400" dirty="0" err="1">
                    <a:cs typeface="Times New Roman" pitchFamily="18" charset="0"/>
                  </a:rPr>
                  <a:t>complejo</a:t>
                </a:r>
                <a:r>
                  <a:rPr lang="en-US" altLang="en-US" sz="2400" dirty="0">
                    <a:cs typeface="Times New Roman" pitchFamily="18" charset="0"/>
                  </a:rPr>
                  <a:t> Ca2+-</a:t>
                </a:r>
                <a:r>
                  <a:rPr lang="en-US" altLang="en-US" sz="2400" dirty="0" err="1">
                    <a:cs typeface="Times New Roman" pitchFamily="18" charset="0"/>
                  </a:rPr>
                  <a:t>calmodulina</a:t>
                </a:r>
                <a:r>
                  <a:rPr lang="en-US" altLang="en-US" sz="2400" dirty="0">
                    <a:cs typeface="Times New Roman" pitchFamily="18" charset="0"/>
                  </a:rPr>
                  <a:t> se </a:t>
                </a:r>
                <a:r>
                  <a:rPr lang="en-US" altLang="en-US" sz="2400" dirty="0" err="1">
                    <a:cs typeface="Times New Roman" pitchFamily="18" charset="0"/>
                  </a:rPr>
                  <a:t>une</a:t>
                </a:r>
                <a:r>
                  <a:rPr lang="en-US" altLang="en-US" sz="2400" dirty="0">
                    <a:cs typeface="Times New Roman" pitchFamily="18" charset="0"/>
                  </a:rPr>
                  <a:t> a MLCK (</a:t>
                </a:r>
                <a:r>
                  <a:rPr lang="en-US" altLang="en-US" sz="2400" dirty="0" err="1">
                    <a:cs typeface="Times New Roman" pitchFamily="18" charset="0"/>
                  </a:rPr>
                  <a:t>quinasa</a:t>
                </a:r>
                <a:r>
                  <a:rPr lang="en-US" altLang="en-US" sz="2400" dirty="0">
                    <a:cs typeface="Times New Roman" pitchFamily="18" charset="0"/>
                  </a:rPr>
                  <a:t> de la </a:t>
                </a:r>
                <a:r>
                  <a:rPr lang="en-US" altLang="en-US" sz="2400" dirty="0" err="1">
                    <a:cs typeface="Times New Roman" pitchFamily="18" charset="0"/>
                  </a:rPr>
                  <a:t>cadena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liviana</a:t>
                </a:r>
                <a:r>
                  <a:rPr lang="en-US" altLang="en-US" sz="2400" dirty="0">
                    <a:cs typeface="Times New Roman" pitchFamily="18" charset="0"/>
                  </a:rPr>
                  <a:t> de </a:t>
                </a:r>
                <a:r>
                  <a:rPr lang="en-US" altLang="en-US" sz="2400" dirty="0" err="1">
                    <a:cs typeface="Times New Roman" pitchFamily="18" charset="0"/>
                  </a:rPr>
                  <a:t>miosina</a:t>
                </a:r>
                <a:r>
                  <a:rPr lang="en-US" altLang="en-US" sz="2400" dirty="0">
                    <a:cs typeface="Times New Roman" pitchFamily="18" charset="0"/>
                  </a:rPr>
                  <a:t> (myosin light-chain kinase-MLCK)</a:t>
                </a:r>
              </a:p>
              <a:p>
                <a:pPr marL="114300" lvl="1" indent="0">
                  <a:spcBef>
                    <a:spcPts val="600"/>
                  </a:spcBef>
                  <a:spcAft>
                    <a:spcPts val="300"/>
                  </a:spcAft>
                  <a:buNone/>
                  <a:defRPr/>
                </a:pPr>
                <a:r>
                  <a:rPr lang="en-US" altLang="en-US" sz="2400" dirty="0">
                    <a:cs typeface="Times New Roman" pitchFamily="18" charset="0"/>
                  </a:rPr>
                  <a:t>40 MLCK </a:t>
                </a:r>
                <a:r>
                  <a:rPr lang="en-US" altLang="en-US" sz="2400" dirty="0" err="1">
                    <a:cs typeface="Times New Roman" pitchFamily="18" charset="0"/>
                  </a:rPr>
                  <a:t>fosforila</a:t>
                </a:r>
                <a:r>
                  <a:rPr lang="en-US" altLang="en-US" sz="2400" dirty="0">
                    <a:cs typeface="Times New Roman" pitchFamily="18" charset="0"/>
                  </a:rPr>
                  <a:t> cabeza de </a:t>
                </a:r>
                <a:r>
                  <a:rPr lang="en-US" altLang="en-US" sz="2400" dirty="0" err="1">
                    <a:cs typeface="Times New Roman" pitchFamily="18" charset="0"/>
                  </a:rPr>
                  <a:t>miosina</a:t>
                </a:r>
                <a:endParaRPr lang="en-US" altLang="en-US" sz="2400" dirty="0">
                  <a:cs typeface="Times New Roman" pitchFamily="18" charset="0"/>
                </a:endParaRPr>
              </a:p>
              <a:p>
                <a:pPr marL="114300" lvl="1" indent="0">
                  <a:spcBef>
                    <a:spcPts val="600"/>
                  </a:spcBef>
                  <a:spcAft>
                    <a:spcPts val="300"/>
                  </a:spcAft>
                  <a:buNone/>
                  <a:defRPr/>
                </a:pPr>
                <a:r>
                  <a:rPr lang="en-US" altLang="en-US" sz="2400" dirty="0">
                    <a:cs typeface="Times New Roman" pitchFamily="18" charset="0"/>
                  </a:rPr>
                  <a:t>5) Se </a:t>
                </a:r>
                <a:r>
                  <a:rPr lang="en-US" altLang="en-US" sz="2400" dirty="0" err="1">
                    <a:cs typeface="Times New Roman" pitchFamily="18" charset="0"/>
                  </a:rPr>
                  <a:t>forman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puentes</a:t>
                </a:r>
                <a:r>
                  <a:rPr lang="en-US" altLang="en-US" sz="2400" dirty="0">
                    <a:cs typeface="Times New Roman" pitchFamily="18" charset="0"/>
                  </a:rPr>
                  <a:t> cruzados, y </a:t>
                </a:r>
                <a:r>
                  <a:rPr lang="en-US" altLang="en-US" sz="2400" dirty="0" err="1">
                    <a:cs typeface="Times New Roman" pitchFamily="18" charset="0"/>
                  </a:rPr>
                  <a:t>hala</a:t>
                </a:r>
                <a:r>
                  <a:rPr lang="en-US" altLang="en-US" sz="2400" dirty="0">
                    <a:cs typeface="Times New Roman" pitchFamily="18" charset="0"/>
                  </a:rPr>
                  <a:t> a </a:t>
                </a:r>
                <a:r>
                  <a:rPr lang="en-US" altLang="en-US" sz="2400" dirty="0" err="1">
                    <a:cs typeface="Times New Roman" pitchFamily="18" charset="0"/>
                  </a:rPr>
                  <a:t>actina</a:t>
                </a:r>
                <a:r>
                  <a:rPr lang="en-US" altLang="en-US" sz="2400" dirty="0">
                    <a:cs typeface="Times New Roman" pitchFamily="18" charset="0"/>
                  </a:rPr>
                  <a:t> similar </a:t>
                </a:r>
                <a:r>
                  <a:rPr lang="en-US" altLang="en-US" sz="2400" dirty="0" err="1">
                    <a:cs typeface="Times New Roman" pitchFamily="18" charset="0"/>
                  </a:rPr>
                  <a:t>pero</a:t>
                </a:r>
                <a:r>
                  <a:rPr lang="en-US" altLang="en-US" sz="2400" dirty="0">
                    <a:cs typeface="Times New Roman" pitchFamily="18" charset="0"/>
                  </a:rPr>
                  <a:t> mas lento que </a:t>
                </a:r>
                <a:r>
                  <a:rPr lang="en-US" altLang="en-US" sz="2400" dirty="0" err="1">
                    <a:cs typeface="Times New Roman" pitchFamily="18" charset="0"/>
                  </a:rPr>
                  <a:t>en</a:t>
                </a:r>
                <a:r>
                  <a:rPr lang="en-US" altLang="en-US" sz="2400" dirty="0">
                    <a:cs typeface="Times New Roman" pitchFamily="18" charset="0"/>
                  </a:rPr>
                  <a:t> el </a:t>
                </a:r>
                <a:r>
                  <a:rPr lang="en-US" altLang="en-US" sz="2400" dirty="0" err="1">
                    <a:cs typeface="Times New Roman" pitchFamily="18" charset="0"/>
                  </a:rPr>
                  <a:t>musculo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esqueletal</a:t>
                </a:r>
                <a:endParaRPr lang="en-US" altLang="en-US" sz="2400" dirty="0">
                  <a:cs typeface="Times New Roman" pitchFamily="18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300"/>
                  </a:spcAft>
                  <a:defRPr/>
                </a:pPr>
                <a:r>
                  <a:rPr lang="en-US" altLang="en-US" dirty="0" err="1">
                    <a:cs typeface="Times New Roman" pitchFamily="18" charset="0"/>
                  </a:rPr>
                  <a:t>Filamentos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finos</a:t>
                </a:r>
                <a:r>
                  <a:rPr lang="en-US" altLang="en-US" dirty="0">
                    <a:cs typeface="Times New Roman" pitchFamily="18" charset="0"/>
                  </a:rPr>
                  <a:t> se </a:t>
                </a:r>
                <a:r>
                  <a:rPr lang="en-US" altLang="en-US" dirty="0" err="1">
                    <a:cs typeface="Times New Roman" pitchFamily="18" charset="0"/>
                  </a:rPr>
                  <a:t>deslizan</a:t>
                </a:r>
                <a:r>
                  <a:rPr lang="en-US" altLang="en-US" dirty="0">
                    <a:cs typeface="Times New Roman" pitchFamily="18" charset="0"/>
                  </a:rPr>
                  <a:t> y </a:t>
                </a:r>
                <a:r>
                  <a:rPr lang="en-US" altLang="en-US" dirty="0" err="1">
                    <a:cs typeface="Times New Roman" pitchFamily="18" charset="0"/>
                  </a:rPr>
                  <a:t>alan</a:t>
                </a:r>
                <a:r>
                  <a:rPr lang="en-US" altLang="en-US" dirty="0">
                    <a:cs typeface="Times New Roman" pitchFamily="18" charset="0"/>
                  </a:rPr>
                  <a:t> los </a:t>
                </a:r>
                <a:r>
                  <a:rPr lang="en-US" altLang="en-US" dirty="0" err="1">
                    <a:cs typeface="Times New Roman" pitchFamily="18" charset="0"/>
                  </a:rPr>
                  <a:t>cuerpos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densos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300"/>
                  </a:spcAft>
                  <a:defRPr/>
                </a:pPr>
                <a:r>
                  <a:rPr lang="en-US" altLang="en-US" dirty="0" err="1">
                    <a:cs typeface="Times New Roman" pitchFamily="18" charset="0"/>
                  </a:rPr>
                  <a:t>Cuerpos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densos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unidos</a:t>
                </a:r>
                <a:r>
                  <a:rPr lang="en-US" altLang="en-US" dirty="0">
                    <a:cs typeface="Times New Roman" pitchFamily="18" charset="0"/>
                  </a:rPr>
                  <a:t> a </a:t>
                </a:r>
                <a:r>
                  <a:rPr lang="en-US" altLang="en-US" dirty="0" err="1">
                    <a:cs typeface="Times New Roman" pitchFamily="18" charset="0"/>
                  </a:rPr>
                  <a:t>filamentos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intermedios</a:t>
                </a:r>
                <a:r>
                  <a:rPr lang="en-US" altLang="en-US" dirty="0">
                    <a:cs typeface="Times New Roman" pitchFamily="18" charset="0"/>
                  </a:rPr>
                  <a:t> y </a:t>
                </a:r>
                <a:r>
                  <a:rPr lang="en-US" altLang="en-US" dirty="0" err="1">
                    <a:cs typeface="Times New Roman" pitchFamily="18" charset="0"/>
                  </a:rPr>
                  <a:t>estos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unidos</a:t>
                </a:r>
                <a:r>
                  <a:rPr lang="en-US" altLang="en-US" dirty="0">
                    <a:cs typeface="Times New Roman" pitchFamily="18" charset="0"/>
                  </a:rPr>
                  <a:t> a </a:t>
                </a:r>
                <a:r>
                  <a:rPr lang="en-US" altLang="en-US" dirty="0" err="1">
                    <a:cs typeface="Times New Roman" pitchFamily="18" charset="0"/>
                  </a:rPr>
                  <a:t>placas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densas</a:t>
                </a:r>
                <a:r>
                  <a:rPr lang="en-US" altLang="en-US" dirty="0">
                    <a:cs typeface="Times New Roman" pitchFamily="18" charset="0"/>
                  </a:rPr>
                  <a:t> del sarcolemma</a:t>
                </a:r>
              </a:p>
              <a:p>
                <a:pPr lvl="2">
                  <a:spcBef>
                    <a:spcPts val="600"/>
                  </a:spcBef>
                  <a:spcAft>
                    <a:spcPts val="300"/>
                  </a:spcAft>
                  <a:defRPr/>
                </a:pPr>
                <a:r>
                  <a:rPr lang="en-US" altLang="en-US" dirty="0">
                    <a:cs typeface="Times New Roman" pitchFamily="18" charset="0"/>
                  </a:rPr>
                  <a:t>Se </a:t>
                </a:r>
                <a:r>
                  <a:rPr lang="en-US" altLang="en-US" dirty="0" err="1">
                    <a:cs typeface="Times New Roman" pitchFamily="18" charset="0"/>
                  </a:rPr>
                  <a:t>acorta</a:t>
                </a:r>
                <a:r>
                  <a:rPr lang="en-US" altLang="en-US" dirty="0">
                    <a:cs typeface="Times New Roman" pitchFamily="18" charset="0"/>
                  </a:rPr>
                  <a:t> la </a:t>
                </a:r>
                <a:r>
                  <a:rPr lang="en-US" altLang="en-US" dirty="0" err="1">
                    <a:cs typeface="Times New Roman" pitchFamily="18" charset="0"/>
                  </a:rPr>
                  <a:t>celula</a:t>
                </a:r>
                <a:endParaRPr lang="en-US" alt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595360" cy="5303520"/>
              </a:xfrm>
              <a:blipFill>
                <a:blip r:embed="rId2"/>
                <a:stretch>
                  <a:fillRect t="-955" r="-442" b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91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10.10c </a:t>
            </a:r>
            <a:r>
              <a:rPr lang="en-US" dirty="0" err="1"/>
              <a:t>Músculo</a:t>
            </a:r>
            <a:r>
              <a:rPr lang="en-US" dirty="0"/>
              <a:t> </a:t>
            </a:r>
            <a:r>
              <a:rPr lang="en-US" dirty="0" err="1"/>
              <a:t>Liso</a:t>
            </a:r>
            <a:r>
              <a:rPr lang="en-US" dirty="0"/>
              <a:t>: Relajación</a:t>
            </a:r>
            <a:r>
              <a:rPr lang="en-US" sz="15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95360" cy="5303520"/>
              </a:xfrm>
            </p:spPr>
            <p:txBody>
              <a:bodyPr/>
              <a:lstStyle/>
              <a:p>
                <a:pPr lvl="1"/>
                <a:r>
                  <a:rPr lang="en-US" altLang="en-US" dirty="0">
                    <a:cs typeface="Times New Roman" pitchFamily="18" charset="0"/>
                  </a:rPr>
                  <a:t>Se </a:t>
                </a:r>
                <a:r>
                  <a:rPr lang="en-US" altLang="en-US" dirty="0" err="1">
                    <a:cs typeface="Times New Roman" pitchFamily="18" charset="0"/>
                  </a:rPr>
                  <a:t>detiene</a:t>
                </a:r>
                <a:r>
                  <a:rPr lang="en-US" altLang="en-US" dirty="0">
                    <a:cs typeface="Times New Roman" pitchFamily="18" charset="0"/>
                  </a:rPr>
                  <a:t> el </a:t>
                </a:r>
                <a:r>
                  <a:rPr lang="en-US" altLang="en-US" dirty="0" err="1">
                    <a:cs typeface="Times New Roman" pitchFamily="18" charset="0"/>
                  </a:rPr>
                  <a:t>estimulo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1"/>
                <a:r>
                  <a:rPr lang="en-US" altLang="en-US" dirty="0" err="1">
                    <a:cs typeface="Times New Roman" pitchFamily="18" charset="0"/>
                  </a:rPr>
                  <a:t>Remoción</a:t>
                </a:r>
                <a:r>
                  <a:rPr lang="en-US" altLang="en-US" dirty="0">
                    <a:cs typeface="Times New Roman" pitchFamily="18" charset="0"/>
                  </a:rPr>
                  <a:t> del Ca</a:t>
                </a:r>
                <a:r>
                  <a:rPr lang="en-US" altLang="en-US" baseline="30000" dirty="0"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 baseline="20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altLang="en-US" dirty="0">
                    <a:cs typeface="Times New Roman" pitchFamily="18" charset="0"/>
                  </a:rPr>
                  <a:t> del  </a:t>
                </a:r>
                <a:r>
                  <a:rPr lang="en-US" altLang="en-US" dirty="0" err="1">
                    <a:cs typeface="Times New Roman" pitchFamily="18" charset="0"/>
                  </a:rPr>
                  <a:t>sarcoplasma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1"/>
                <a:r>
                  <a:rPr lang="en-US" altLang="en-US" dirty="0" err="1">
                    <a:cs typeface="Times New Roman" pitchFamily="18" charset="0"/>
                  </a:rPr>
                  <a:t>Defosforilación</a:t>
                </a:r>
                <a:r>
                  <a:rPr lang="en-US" altLang="en-US" dirty="0">
                    <a:cs typeface="Times New Roman" pitchFamily="18" charset="0"/>
                  </a:rPr>
                  <a:t> de la </a:t>
                </a:r>
                <a:r>
                  <a:rPr lang="en-US" altLang="en-US" dirty="0" err="1">
                    <a:cs typeface="Times New Roman" pitchFamily="18" charset="0"/>
                  </a:rPr>
                  <a:t>miosina</a:t>
                </a:r>
                <a:r>
                  <a:rPr lang="en-US" altLang="en-US" dirty="0">
                    <a:cs typeface="Times New Roman" pitchFamily="18" charset="0"/>
                  </a:rPr>
                  <a:t> por la </a:t>
                </a:r>
                <a:r>
                  <a:rPr lang="en-US" altLang="en-US" dirty="0" err="1">
                    <a:cs typeface="Times New Roman" pitchFamily="18" charset="0"/>
                  </a:rPr>
                  <a:t>fosfatasa</a:t>
                </a:r>
                <a:r>
                  <a:rPr lang="en-US" altLang="en-US" dirty="0">
                    <a:cs typeface="Times New Roman" pitchFamily="18" charset="0"/>
                  </a:rPr>
                  <a:t> de la </a:t>
                </a:r>
                <a:r>
                  <a:rPr lang="en-US" altLang="en-US" dirty="0" err="1">
                    <a:cs typeface="Times New Roman" pitchFamily="18" charset="0"/>
                  </a:rPr>
                  <a:t>cadena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liviana</a:t>
                </a:r>
                <a:r>
                  <a:rPr lang="en-US" altLang="en-US" dirty="0">
                    <a:cs typeface="Times New Roman" pitchFamily="18" charset="0"/>
                  </a:rPr>
                  <a:t> de </a:t>
                </a:r>
                <a:r>
                  <a:rPr lang="en-US" altLang="en-US" dirty="0" err="1">
                    <a:cs typeface="Times New Roman" pitchFamily="18" charset="0"/>
                  </a:rPr>
                  <a:t>miosina</a:t>
                </a:r>
                <a:r>
                  <a:rPr lang="en-US" altLang="en-US" dirty="0">
                    <a:cs typeface="Times New Roman" pitchFamily="18" charset="0"/>
                  </a:rPr>
                  <a:t> (PLCK)</a:t>
                </a:r>
              </a:p>
              <a:p>
                <a:pPr lvl="1"/>
                <a:r>
                  <a:rPr lang="en-US" altLang="en-US" dirty="0" err="1">
                    <a:cs typeface="Times New Roman" pitchFamily="18" charset="0"/>
                  </a:rPr>
                  <a:t>Relajación</a:t>
                </a:r>
                <a:r>
                  <a:rPr lang="en-US" altLang="en-US" dirty="0">
                    <a:cs typeface="Times New Roman" pitchFamily="18" charset="0"/>
                  </a:rPr>
                  <a:t> mas </a:t>
                </a:r>
                <a:r>
                  <a:rPr lang="en-US" altLang="en-US" dirty="0" err="1">
                    <a:cs typeface="Times New Roman" pitchFamily="18" charset="0"/>
                  </a:rPr>
                  <a:t>lenta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tambien</a:t>
                </a:r>
                <a:endParaRPr lang="en-US" alt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95360" cy="5303520"/>
              </a:xfrm>
              <a:blipFill>
                <a:blip r:embed="rId2"/>
                <a:stretch>
                  <a:fillRect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5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10.10c </a:t>
            </a:r>
            <a:r>
              <a:rPr lang="en-US" dirty="0" err="1"/>
              <a:t>Músculo</a:t>
            </a:r>
            <a:r>
              <a:rPr lang="en-US" dirty="0"/>
              <a:t> </a:t>
            </a:r>
            <a:r>
              <a:rPr lang="en-US" dirty="0" err="1"/>
              <a:t>Liso</a:t>
            </a:r>
            <a:r>
              <a:rPr lang="en-US" dirty="0"/>
              <a:t>: Contracción</a:t>
            </a:r>
            <a:r>
              <a:rPr lang="en-US" sz="1500" dirty="0"/>
              <a:t>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Características</a:t>
            </a:r>
            <a:endParaRPr lang="en-US" altLang="en-US" i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Periodo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latente</a:t>
            </a:r>
            <a:r>
              <a:rPr lang="en-US" altLang="en-US" dirty="0">
                <a:cs typeface="Times New Roman" pitchFamily="18" charset="0"/>
              </a:rPr>
              <a:t> largo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Se </a:t>
            </a:r>
            <a:r>
              <a:rPr lang="en-US" altLang="en-US" dirty="0" err="1">
                <a:cs typeface="Times New Roman" pitchFamily="18" charset="0"/>
              </a:rPr>
              <a:t>toma</a:t>
            </a:r>
            <a:r>
              <a:rPr lang="en-US" altLang="en-US" dirty="0">
                <a:cs typeface="Times New Roman" pitchFamily="18" charset="0"/>
              </a:rPr>
              <a:t> mas </a:t>
            </a:r>
            <a:r>
              <a:rPr lang="en-US" altLang="en-US" dirty="0" err="1">
                <a:cs typeface="Times New Roman" pitchFamily="18" charset="0"/>
              </a:rPr>
              <a:t>tiempo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fosforilacion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miosina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ATPasa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actividad</a:t>
            </a:r>
            <a:r>
              <a:rPr lang="en-US" altLang="en-US" dirty="0">
                <a:cs typeface="Times New Roman" pitchFamily="18" charset="0"/>
              </a:rPr>
              <a:t> mas </a:t>
            </a:r>
            <a:r>
              <a:rPr lang="en-US" altLang="en-US" dirty="0" err="1">
                <a:cs typeface="Times New Roman" pitchFamily="18" charset="0"/>
              </a:rPr>
              <a:t>lenta</a:t>
            </a:r>
            <a:endParaRPr lang="en-US" altLang="en-US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Mayor </a:t>
            </a:r>
            <a:r>
              <a:rPr lang="en-US" altLang="en-US" dirty="0" err="1">
                <a:cs typeface="Times New Roman" pitchFamily="18" charset="0"/>
              </a:rPr>
              <a:t>duración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Bombas</a:t>
            </a:r>
            <a:r>
              <a:rPr lang="en-US" altLang="en-US" dirty="0">
                <a:cs typeface="Times New Roman" pitchFamily="18" charset="0"/>
              </a:rPr>
              <a:t> de Ca+2 mas </a:t>
            </a:r>
            <a:r>
              <a:rPr lang="en-US" altLang="en-US" dirty="0" err="1">
                <a:cs typeface="Times New Roman" pitchFamily="18" charset="0"/>
              </a:rPr>
              <a:t>lenta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Fosforilacion</a:t>
            </a:r>
            <a:r>
              <a:rPr lang="en-US" altLang="en-US" dirty="0">
                <a:cs typeface="Times New Roman" pitchFamily="18" charset="0"/>
              </a:rPr>
              <a:t> es mas </a:t>
            </a:r>
            <a:r>
              <a:rPr lang="en-US" altLang="en-US" dirty="0" err="1">
                <a:cs typeface="Times New Roman" pitchFamily="18" charset="0"/>
              </a:rPr>
              <a:t>lenta</a:t>
            </a:r>
            <a:r>
              <a:rPr lang="en-US" altLang="en-US" dirty="0">
                <a:cs typeface="Times New Roman" pitchFamily="18" charset="0"/>
              </a:rPr>
              <a:t>,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Es </a:t>
            </a:r>
            <a:r>
              <a:rPr lang="en-US" altLang="en-US" dirty="0" err="1">
                <a:cs typeface="Times New Roman" pitchFamily="18" charset="0"/>
              </a:rPr>
              <a:t>conveniente</a:t>
            </a:r>
            <a:r>
              <a:rPr lang="en-US" altLang="en-US" dirty="0">
                <a:cs typeface="Times New Roman" pitchFamily="18" charset="0"/>
              </a:rPr>
              <a:t> que se </a:t>
            </a:r>
            <a:r>
              <a:rPr lang="en-US" altLang="en-US" dirty="0" err="1">
                <a:cs typeface="Times New Roman" pitchFamily="18" charset="0"/>
              </a:rPr>
              <a:t>lenta</a:t>
            </a:r>
            <a:r>
              <a:rPr lang="en-US" altLang="en-US" dirty="0">
                <a:cs typeface="Times New Roman" pitchFamily="18" charset="0"/>
              </a:rPr>
              <a:t> para </a:t>
            </a:r>
            <a:r>
              <a:rPr lang="en-US" altLang="en-US" dirty="0" err="1">
                <a:cs typeface="Times New Roman" pitchFamily="18" charset="0"/>
              </a:rPr>
              <a:t>su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función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Contracciones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prolongadas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mantienen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tono</a:t>
            </a:r>
            <a:r>
              <a:rPr lang="en-US" altLang="en-US" dirty="0">
                <a:cs typeface="Times New Roman" pitchFamily="18" charset="0"/>
              </a:rPr>
              <a:t> muscular continuo</a:t>
            </a:r>
          </a:p>
          <a:p>
            <a:pPr lvl="3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E.g., pared de </a:t>
            </a:r>
            <a:r>
              <a:rPr lang="en-US" altLang="en-US" dirty="0" err="1">
                <a:cs typeface="Times New Roman" pitchFamily="18" charset="0"/>
              </a:rPr>
              <a:t>vasos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sanguineos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3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B60000"/>
                </a:solidFill>
              </a:rPr>
              <a:t>10.9 </a:t>
            </a:r>
            <a:r>
              <a:rPr lang="en-US" dirty="0" err="1">
                <a:solidFill>
                  <a:srgbClr val="B60000"/>
                </a:solidFill>
              </a:rPr>
              <a:t>Musculo</a:t>
            </a:r>
            <a:r>
              <a:rPr lang="en-US" dirty="0">
                <a:solidFill>
                  <a:srgbClr val="B60000"/>
                </a:solidFill>
              </a:rPr>
              <a:t> </a:t>
            </a:r>
            <a:r>
              <a:rPr lang="en-US" dirty="0" err="1">
                <a:solidFill>
                  <a:srgbClr val="B60000"/>
                </a:solidFill>
              </a:rPr>
              <a:t>Cardiaco</a:t>
            </a:r>
            <a:br>
              <a:rPr lang="en-US" dirty="0">
                <a:solidFill>
                  <a:srgbClr val="B60000"/>
                </a:solidFill>
              </a:rPr>
            </a:br>
            <a:r>
              <a:rPr lang="en-US" altLang="en-US" sz="3600" b="0" dirty="0" err="1">
                <a:solidFill>
                  <a:srgbClr val="B60000"/>
                </a:solidFill>
                <a:cs typeface="Times New Roman" pitchFamily="18" charset="0"/>
              </a:rPr>
              <a:t>Objetivos</a:t>
            </a:r>
            <a:endParaRPr lang="en-US" sz="3600" b="0" dirty="0">
              <a:solidFill>
                <a:srgbClr val="B60000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indent="-640080">
              <a:buFont typeface="+mj-lt"/>
              <a:buAutoNum type="arabicPeriod" startAt="34"/>
            </a:pPr>
            <a:r>
              <a:rPr lang="en-US" dirty="0" err="1">
                <a:ea typeface="ＭＳ Ｐゴシック" charset="0"/>
              </a:rPr>
              <a:t>Similaridades</a:t>
            </a:r>
            <a:r>
              <a:rPr lang="en-US" dirty="0">
                <a:ea typeface="ＭＳ Ｐゴシック" charset="0"/>
              </a:rPr>
              <a:t> y </a:t>
            </a:r>
            <a:r>
              <a:rPr lang="en-US" dirty="0" err="1">
                <a:ea typeface="ＭＳ Ｐゴシック" charset="0"/>
              </a:rPr>
              <a:t>diferencias</a:t>
            </a:r>
            <a:r>
              <a:rPr lang="en-US" dirty="0">
                <a:ea typeface="ＭＳ Ｐゴシック" charset="0"/>
              </a:rPr>
              <a:t> entre </a:t>
            </a:r>
            <a:r>
              <a:rPr lang="en-US" dirty="0" err="1">
                <a:ea typeface="ＭＳ Ｐゴシック" charset="0"/>
              </a:rPr>
              <a:t>cardiaco</a:t>
            </a:r>
            <a:r>
              <a:rPr lang="en-US" dirty="0">
                <a:ea typeface="ＭＳ Ｐゴシック" charset="0"/>
              </a:rPr>
              <a:t> y </a:t>
            </a:r>
            <a:r>
              <a:rPr lang="en-US" dirty="0" err="1">
                <a:ea typeface="ＭＳ Ｐゴシック" charset="0"/>
              </a:rPr>
              <a:t>esqueletal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3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10.10c </a:t>
            </a:r>
            <a:r>
              <a:rPr lang="en-US" dirty="0" err="1"/>
              <a:t>Músculo</a:t>
            </a:r>
            <a:r>
              <a:rPr lang="en-US" dirty="0"/>
              <a:t> </a:t>
            </a:r>
            <a:r>
              <a:rPr lang="en-US" dirty="0" err="1"/>
              <a:t>Liso</a:t>
            </a:r>
            <a:r>
              <a:rPr lang="en-US" dirty="0"/>
              <a:t>: Contracción</a:t>
            </a:r>
            <a:r>
              <a:rPr lang="en-US" sz="1500" dirty="0"/>
              <a:t>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cs typeface="Times New Roman" pitchFamily="18" charset="0"/>
              </a:rPr>
              <a:t>Resistencia a </a:t>
            </a:r>
            <a:r>
              <a:rPr lang="en-US" sz="2800" dirty="0" err="1">
                <a:cs typeface="Times New Roman" pitchFamily="18" charset="0"/>
              </a:rPr>
              <a:t>Fatiga</a:t>
            </a:r>
            <a:endParaRPr lang="en-US" sz="2800" i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400" dirty="0" err="1">
                <a:cs typeface="Times New Roman" pitchFamily="18" charset="0"/>
              </a:rPr>
              <a:t>Requerimientos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energeticos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menores</a:t>
            </a:r>
            <a:r>
              <a:rPr lang="en-US" sz="2400" dirty="0">
                <a:cs typeface="Times New Roman" pitchFamily="18" charset="0"/>
              </a:rPr>
              <a:t> que el </a:t>
            </a:r>
            <a:r>
              <a:rPr lang="en-US" sz="2400" dirty="0" err="1">
                <a:cs typeface="Times New Roman" pitchFamily="18" charset="0"/>
              </a:rPr>
              <a:t>esqueletal</a:t>
            </a:r>
            <a:endParaRPr 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400" dirty="0" err="1">
                <a:cs typeface="Times New Roman" pitchFamily="18" charset="0"/>
              </a:rPr>
              <a:t>Puede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mantener</a:t>
            </a:r>
            <a:r>
              <a:rPr lang="en-US" sz="2400" dirty="0">
                <a:cs typeface="Times New Roman" pitchFamily="18" charset="0"/>
              </a:rPr>
              <a:t> la </a:t>
            </a:r>
            <a:r>
              <a:rPr lang="en-US" sz="2400" dirty="0" err="1">
                <a:cs typeface="Times New Roman" pitchFamily="18" charset="0"/>
              </a:rPr>
              <a:t>contraccion</a:t>
            </a:r>
            <a:r>
              <a:rPr lang="en-US" sz="2400" dirty="0">
                <a:cs typeface="Times New Roman" pitchFamily="18" charset="0"/>
              </a:rPr>
              <a:t> sin ATP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 err="1">
                <a:cs typeface="Times New Roman" pitchFamily="18" charset="0"/>
              </a:rPr>
              <a:t>Mecanismo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latchbridge</a:t>
            </a:r>
            <a:endParaRPr lang="en-US" sz="24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2800" dirty="0" err="1">
                <a:cs typeface="Times New Roman" pitchFamily="18" charset="0"/>
              </a:rPr>
              <a:t>Curva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longitud</a:t>
            </a:r>
            <a:r>
              <a:rPr lang="en-US" altLang="en-US" sz="2800" dirty="0">
                <a:cs typeface="Times New Roman" pitchFamily="18" charset="0"/>
              </a:rPr>
              <a:t>-tension mas </a:t>
            </a:r>
            <a:r>
              <a:rPr lang="en-US" altLang="en-US" sz="2800" dirty="0" err="1">
                <a:cs typeface="Times New Roman" pitchFamily="18" charset="0"/>
              </a:rPr>
              <a:t>amplia</a:t>
            </a:r>
            <a:r>
              <a:rPr lang="en-US" altLang="en-US" sz="2800" dirty="0">
                <a:cs typeface="Times New Roman" pitchFamily="18" charset="0"/>
              </a:rPr>
              <a:t> </a:t>
            </a:r>
            <a:endParaRPr lang="en-US" altLang="en-US" sz="2800" i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NO hay </a:t>
            </a:r>
            <a:r>
              <a:rPr lang="en-US" altLang="en-US" sz="2400" dirty="0" err="1">
                <a:cs typeface="Times New Roman" pitchFamily="18" charset="0"/>
              </a:rPr>
              <a:t>linea</a:t>
            </a:r>
            <a:r>
              <a:rPr lang="en-US" altLang="en-US" sz="2400" dirty="0">
                <a:cs typeface="Times New Roman" pitchFamily="18" charset="0"/>
              </a:rPr>
              <a:t> Z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Cabezas de </a:t>
            </a:r>
            <a:r>
              <a:rPr lang="en-US" altLang="en-US" sz="2400" dirty="0" err="1">
                <a:cs typeface="Times New Roman" pitchFamily="18" charset="0"/>
              </a:rPr>
              <a:t>Myosina</a:t>
            </a:r>
            <a:r>
              <a:rPr lang="en-US" altLang="en-US" sz="2400" dirty="0">
                <a:cs typeface="Times New Roman" pitchFamily="18" charset="0"/>
              </a:rPr>
              <a:t>  </a:t>
            </a:r>
            <a:r>
              <a:rPr lang="en-US" altLang="en-US" sz="2400" dirty="0" err="1">
                <a:cs typeface="Times New Roman" pitchFamily="18" charset="0"/>
              </a:rPr>
              <a:t>estan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el </a:t>
            </a:r>
            <a:r>
              <a:rPr lang="en-US" altLang="en-US" sz="2400" dirty="0" err="1">
                <a:cs typeface="Times New Roman" pitchFamily="18" charset="0"/>
              </a:rPr>
              <a:t>centro</a:t>
            </a:r>
            <a:r>
              <a:rPr lang="en-US" altLang="en-US" sz="2400" dirty="0">
                <a:cs typeface="Times New Roman" pitchFamily="18" charset="0"/>
              </a:rPr>
              <a:t> del filament </a:t>
            </a:r>
            <a:r>
              <a:rPr lang="en-US" altLang="en-US" sz="2400" dirty="0" err="1">
                <a:cs typeface="Times New Roman" pitchFamily="18" charset="0"/>
              </a:rPr>
              <a:t>grueso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Se </a:t>
            </a:r>
            <a:r>
              <a:rPr lang="en-US" altLang="en-US" sz="2400" dirty="0" err="1">
                <a:cs typeface="Times New Roman" pitchFamily="18" charset="0"/>
              </a:rPr>
              <a:t>puede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contraer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aun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cuando</a:t>
            </a:r>
            <a:r>
              <a:rPr lang="en-US" altLang="en-US" sz="2400" dirty="0">
                <a:cs typeface="Times New Roman" pitchFamily="18" charset="0"/>
              </a:rPr>
              <a:t> el </a:t>
            </a:r>
            <a:r>
              <a:rPr lang="en-US" altLang="en-US" sz="2400" dirty="0" err="1">
                <a:cs typeface="Times New Roman" pitchFamily="18" charset="0"/>
              </a:rPr>
              <a:t>musculo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este</a:t>
            </a:r>
            <a:r>
              <a:rPr lang="en-US" altLang="en-US" sz="2400" dirty="0">
                <a:cs typeface="Times New Roman" pitchFamily="18" charset="0"/>
              </a:rPr>
              <a:t> entre 50-200% de </a:t>
            </a:r>
            <a:r>
              <a:rPr lang="en-US" altLang="en-US" sz="2400" dirty="0" err="1">
                <a:cs typeface="Times New Roman" pitchFamily="18" charset="0"/>
              </a:rPr>
              <a:t>su</a:t>
            </a:r>
            <a:r>
              <a:rPr lang="en-US" altLang="en-US" sz="2400" dirty="0">
                <a:cs typeface="Times New Roman" pitchFamily="18" charset="0"/>
              </a:rPr>
              <a:t> longitude </a:t>
            </a:r>
            <a:r>
              <a:rPr lang="en-US" altLang="en-US" sz="2400" dirty="0" err="1">
                <a:cs typeface="Times New Roman" pitchFamily="18" charset="0"/>
              </a:rPr>
              <a:t>cuando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relajado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E.g., </a:t>
            </a:r>
            <a:r>
              <a:rPr lang="en-US" altLang="en-US" sz="2000" dirty="0" err="1">
                <a:cs typeface="Times New Roman" pitchFamily="18" charset="0"/>
              </a:rPr>
              <a:t>vaciado</a:t>
            </a:r>
            <a:r>
              <a:rPr lang="en-US" altLang="en-US" sz="2000" dirty="0">
                <a:cs typeface="Times New Roman" pitchFamily="18" charset="0"/>
              </a:rPr>
              <a:t> de </a:t>
            </a:r>
            <a:r>
              <a:rPr lang="en-US" altLang="en-US" sz="2000" dirty="0" err="1">
                <a:cs typeface="Times New Roman" pitchFamily="18" charset="0"/>
              </a:rPr>
              <a:t>vejiga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aunque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este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vacia</a:t>
            </a:r>
            <a:endParaRPr lang="en-US" alt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Tejido</a:t>
            </a:r>
            <a:r>
              <a:rPr lang="en-US" dirty="0"/>
              <a:t> Muscular </a:t>
            </a:r>
            <a:r>
              <a:rPr lang="en-US" dirty="0" err="1"/>
              <a:t>Cardiaco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77724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3000" b="1" dirty="0" err="1">
                <a:cs typeface="Times New Roman" pitchFamily="18" charset="0"/>
              </a:rPr>
              <a:t>Cardiomiocitos</a:t>
            </a:r>
            <a:endParaRPr lang="en-US" altLang="en-US" sz="30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dirty="0" err="1">
                <a:cs typeface="Times New Roman" pitchFamily="18" charset="0"/>
              </a:rPr>
              <a:t>Fibras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cortas</a:t>
            </a:r>
            <a:r>
              <a:rPr lang="en-US" altLang="en-US" sz="2600" dirty="0">
                <a:cs typeface="Times New Roman" pitchFamily="18" charset="0"/>
              </a:rPr>
              <a:t> y </a:t>
            </a:r>
            <a:r>
              <a:rPr lang="en-US" altLang="en-US" sz="2600" dirty="0" err="1">
                <a:cs typeface="Times New Roman" pitchFamily="18" charset="0"/>
              </a:rPr>
              <a:t>ramificadas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dirty="0">
                <a:cs typeface="Times New Roman" pitchFamily="18" charset="0"/>
              </a:rPr>
              <a:t>Uno o dos </a:t>
            </a:r>
            <a:r>
              <a:rPr lang="en-US" altLang="en-US" sz="2600" dirty="0" err="1">
                <a:cs typeface="Times New Roman" pitchFamily="18" charset="0"/>
              </a:rPr>
              <a:t>nucleos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dirty="0" err="1">
                <a:cs typeface="Times New Roman" pitchFamily="18" charset="0"/>
              </a:rPr>
              <a:t>Estriados</a:t>
            </a:r>
            <a:r>
              <a:rPr lang="en-US" altLang="en-US" sz="2600" dirty="0">
                <a:cs typeface="Times New Roman" pitchFamily="18" charset="0"/>
              </a:rPr>
              <a:t> (</a:t>
            </a:r>
            <a:r>
              <a:rPr lang="en-US" altLang="en-US" sz="2600" dirty="0" err="1">
                <a:cs typeface="Times New Roman" pitchFamily="18" charset="0"/>
              </a:rPr>
              <a:t>contienen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sarcomeros</a:t>
            </a:r>
            <a:r>
              <a:rPr lang="en-US" altLang="en-US" sz="2600" dirty="0">
                <a:cs typeface="Times New Roman" pitchFamily="18" charset="0"/>
              </a:rPr>
              <a:t>)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2200" dirty="0" err="1">
                <a:cs typeface="Times New Roman" pitchFamily="18" charset="0"/>
              </a:rPr>
              <a:t>Arreglo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interno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parecido</a:t>
            </a:r>
            <a:r>
              <a:rPr lang="en-US" altLang="en-US" sz="2200" dirty="0">
                <a:cs typeface="Times New Roman" pitchFamily="18" charset="0"/>
              </a:rPr>
              <a:t> a </a:t>
            </a:r>
            <a:r>
              <a:rPr lang="en-US" altLang="en-US" sz="2200" dirty="0" err="1">
                <a:cs typeface="Times New Roman" pitchFamily="18" charset="0"/>
              </a:rPr>
              <a:t>esqueleta</a:t>
            </a:r>
            <a:endParaRPr lang="en-US" altLang="en-US" sz="22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dirty="0" err="1">
                <a:cs typeface="Times New Roman" pitchFamily="18" charset="0"/>
              </a:rPr>
              <a:t>Muchas</a:t>
            </a:r>
            <a:r>
              <a:rPr lang="en-US" altLang="en-US" sz="2600" dirty="0">
                <a:cs typeface="Times New Roman" pitchFamily="18" charset="0"/>
              </a:rPr>
              <a:t>  </a:t>
            </a:r>
            <a:r>
              <a:rPr lang="en-US" altLang="en-US" sz="2600" dirty="0" err="1">
                <a:cs typeface="Times New Roman" pitchFamily="18" charset="0"/>
              </a:rPr>
              <a:t>mitocondrias</a:t>
            </a:r>
            <a:r>
              <a:rPr lang="en-US" altLang="en-US" sz="2600" dirty="0">
                <a:cs typeface="Times New Roman" pitchFamily="18" charset="0"/>
              </a:rPr>
              <a:t>—</a:t>
            </a:r>
            <a:r>
              <a:rPr lang="en-US" altLang="en-US" sz="2600" dirty="0" err="1">
                <a:cs typeface="Times New Roman" pitchFamily="18" charset="0"/>
              </a:rPr>
              <a:t>aerobicas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cuanto</a:t>
            </a:r>
            <a:r>
              <a:rPr lang="en-US" altLang="en-US" sz="2600" dirty="0">
                <a:cs typeface="Times New Roman" pitchFamily="18" charset="0"/>
              </a:rPr>
              <a:t> a </a:t>
            </a:r>
            <a:r>
              <a:rPr lang="en-US" altLang="en-US" sz="2600" dirty="0" err="1">
                <a:cs typeface="Times New Roman" pitchFamily="18" charset="0"/>
              </a:rPr>
              <a:t>respiracion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b="1" dirty="0">
                <a:cs typeface="Times New Roman" pitchFamily="18" charset="0"/>
              </a:rPr>
              <a:t>Discos </a:t>
            </a:r>
            <a:r>
              <a:rPr lang="en-US" altLang="en-US" sz="2600" b="1" dirty="0" err="1">
                <a:cs typeface="Times New Roman" pitchFamily="18" charset="0"/>
              </a:rPr>
              <a:t>Intercalados</a:t>
            </a:r>
            <a:r>
              <a:rPr lang="en-US" altLang="en-US" sz="2600" b="1" dirty="0">
                <a:cs typeface="Times New Roman" pitchFamily="18" charset="0"/>
              </a:rPr>
              <a:t> – </a:t>
            </a:r>
            <a:r>
              <a:rPr lang="en-US" altLang="en-US" sz="2600" dirty="0" err="1">
                <a:cs typeface="Times New Roman" pitchFamily="18" charset="0"/>
              </a:rPr>
              <a:t>Conectan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fibras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contíguas</a:t>
            </a:r>
            <a:endParaRPr lang="en-US" altLang="en-US" sz="2600" dirty="0">
              <a:cs typeface="Times New Roman" pitchFamily="18" charset="0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err="1">
                <a:cs typeface="Times New Roman" pitchFamily="18" charset="0"/>
              </a:rPr>
              <a:t>Desmosomas</a:t>
            </a:r>
            <a:r>
              <a:rPr lang="en-US" altLang="en-US" sz="2200" dirty="0">
                <a:cs typeface="Times New Roman" pitchFamily="18" charset="0"/>
              </a:rPr>
              <a:t> y gap junctions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dirty="0" err="1">
                <a:cs typeface="Times New Roman" pitchFamily="18" charset="0"/>
              </a:rPr>
              <a:t>Contracción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iniciada</a:t>
            </a:r>
            <a:r>
              <a:rPr lang="en-US" altLang="en-US" sz="2600" dirty="0">
                <a:cs typeface="Times New Roman" pitchFamily="18" charset="0"/>
              </a:rPr>
              <a:t> por </a:t>
            </a:r>
            <a:r>
              <a:rPr lang="en-US" altLang="en-US" sz="2600" dirty="0" err="1">
                <a:cs typeface="Times New Roman" pitchFamily="18" charset="0"/>
              </a:rPr>
              <a:t>células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autorítmicas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600" dirty="0" err="1">
                <a:cs typeface="Times New Roman" pitchFamily="18" charset="0"/>
              </a:rPr>
              <a:t>Frecuencia</a:t>
            </a:r>
            <a:r>
              <a:rPr lang="en-US" altLang="en-US" sz="2600" dirty="0">
                <a:cs typeface="Times New Roman" pitchFamily="18" charset="0"/>
              </a:rPr>
              <a:t> y </a:t>
            </a:r>
            <a:r>
              <a:rPr lang="en-US" altLang="en-US" sz="2600" dirty="0" err="1">
                <a:cs typeface="Times New Roman" pitchFamily="18" charset="0"/>
              </a:rPr>
              <a:t>fuerza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puede</a:t>
            </a:r>
            <a:r>
              <a:rPr lang="en-US" altLang="en-US" sz="2600" dirty="0">
                <a:cs typeface="Times New Roman" pitchFamily="18" charset="0"/>
              </a:rPr>
              <a:t> ser </a:t>
            </a:r>
            <a:r>
              <a:rPr lang="en-US" altLang="en-US" sz="2600" dirty="0" err="1">
                <a:cs typeface="Times New Roman" pitchFamily="18" charset="0"/>
              </a:rPr>
              <a:t>moduladas</a:t>
            </a:r>
            <a:r>
              <a:rPr lang="en-US" altLang="en-US" sz="2600" dirty="0">
                <a:cs typeface="Times New Roman" pitchFamily="18" charset="0"/>
              </a:rPr>
              <a:t> por SNA</a:t>
            </a:r>
          </a:p>
        </p:txBody>
      </p:sp>
    </p:spTree>
    <p:extLst>
      <p:ext uri="{BB962C8B-B14F-4D97-AF65-F5344CB8AC3E}">
        <p14:creationId xmlns:p14="http://schemas.microsoft.com/office/powerpoint/2010/main" val="295184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6">
            <a:extLst>
              <a:ext uri="{FF2B5EF4-FFF2-40B4-BE49-F238E27FC236}">
                <a16:creationId xmlns:a16="http://schemas.microsoft.com/office/drawing/2014/main" id="{E7AA2FEF-A0DC-8D45-AE13-152B9BCAE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"/>
          <a:stretch>
            <a:fillRect/>
          </a:stretch>
        </p:blipFill>
        <p:spPr bwMode="auto">
          <a:xfrm>
            <a:off x="1158875" y="1539875"/>
            <a:ext cx="682625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3">
            <a:extLst>
              <a:ext uri="{FF2B5EF4-FFF2-40B4-BE49-F238E27FC236}">
                <a16:creationId xmlns:a16="http://schemas.microsoft.com/office/drawing/2014/main" id="{2B07F9CE-32C6-B84B-ADB7-65E492AC95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Figure 10-22a Cardiac Muscle Tissue.</a:t>
            </a:r>
          </a:p>
        </p:txBody>
      </p:sp>
      <p:sp>
        <p:nvSpPr>
          <p:cNvPr id="86019" name="Text Box 31">
            <a:extLst>
              <a:ext uri="{FF2B5EF4-FFF2-40B4-BE49-F238E27FC236}">
                <a16:creationId xmlns:a16="http://schemas.microsoft.com/office/drawing/2014/main" id="{C30A85C7-F751-3540-8879-0558F2B3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2511425"/>
            <a:ext cx="2054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Cardiac</a:t>
            </a:r>
            <a:b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muscle cell</a:t>
            </a:r>
          </a:p>
        </p:txBody>
      </p:sp>
      <p:sp>
        <p:nvSpPr>
          <p:cNvPr id="86020" name="Text Box 31">
            <a:extLst>
              <a:ext uri="{FF2B5EF4-FFF2-40B4-BE49-F238E27FC236}">
                <a16:creationId xmlns:a16="http://schemas.microsoft.com/office/drawing/2014/main" id="{A92C7AEF-8A1F-AF4E-A016-6E83044B6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3035300"/>
            <a:ext cx="1460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Intercalated</a:t>
            </a:r>
            <a:b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discs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1938818-F6FB-B74E-9B41-662A869BAA8B}"/>
              </a:ext>
            </a:extLst>
          </p:cNvPr>
          <p:cNvSpPr/>
          <p:nvPr/>
        </p:nvSpPr>
        <p:spPr bwMode="auto">
          <a:xfrm rot="20687611">
            <a:off x="5673725" y="2357438"/>
            <a:ext cx="246063" cy="674687"/>
          </a:xfrm>
          <a:prstGeom prst="arc">
            <a:avLst>
              <a:gd name="adj1" fmla="val 15349696"/>
              <a:gd name="adj2" fmla="val 640301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ts val="1920"/>
              </a:lnSpc>
              <a:defRPr/>
            </a:pPr>
            <a:endParaRPr lang="en-US" sz="16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6022" name="Text Box 31">
            <a:extLst>
              <a:ext uri="{FF2B5EF4-FFF2-40B4-BE49-F238E27FC236}">
                <a16:creationId xmlns:a16="http://schemas.microsoft.com/office/drawing/2014/main" id="{C7711337-704C-0747-B06E-F0A6E374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3665538"/>
            <a:ext cx="12049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86023" name="Text Box 31">
            <a:extLst>
              <a:ext uri="{FF2B5EF4-FFF2-40B4-BE49-F238E27FC236}">
                <a16:creationId xmlns:a16="http://schemas.microsoft.com/office/drawing/2014/main" id="{3A945802-610B-504E-A7B0-35B1C914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333875"/>
            <a:ext cx="2249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Cardiac muscle tissue</a:t>
            </a:r>
          </a:p>
        </p:txBody>
      </p:sp>
      <p:sp>
        <p:nvSpPr>
          <p:cNvPr id="86024" name="Text Box 31">
            <a:extLst>
              <a:ext uri="{FF2B5EF4-FFF2-40B4-BE49-F238E27FC236}">
                <a16:creationId xmlns:a16="http://schemas.microsoft.com/office/drawing/2014/main" id="{17100E02-947B-AF42-A06A-853F4949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4327525"/>
            <a:ext cx="1200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925"/>
              </a:lnSpc>
            </a:pPr>
            <a:r>
              <a:rPr lang="en-US" altLang="en-US" sz="1300" b="1">
                <a:solidFill>
                  <a:srgbClr val="808080"/>
                </a:solidFill>
                <a:cs typeface="Arial" panose="020B0604020202020204" pitchFamily="34" charset="0"/>
              </a:rPr>
              <a:t>LM </a:t>
            </a:r>
            <a:r>
              <a:rPr lang="en-US" altLang="en-US" sz="1300" b="1">
                <a:solidFill>
                  <a:srgbClr val="808080"/>
                </a:solidFill>
                <a:latin typeface="Symbol Std" charset="0"/>
              </a:rPr>
              <a:t>×</a:t>
            </a:r>
            <a:r>
              <a:rPr lang="en-US" altLang="en-US" sz="1300" b="1">
                <a:solidFill>
                  <a:srgbClr val="808080"/>
                </a:solidFill>
                <a:cs typeface="Arial" panose="020B0604020202020204" pitchFamily="34" charset="0"/>
              </a:rPr>
              <a:t> 575</a:t>
            </a:r>
            <a:endParaRPr lang="en-US" altLang="en-US" sz="1300" b="1" baseline="-25000">
              <a:solidFill>
                <a:srgbClr val="808080"/>
              </a:solidFill>
              <a:latin typeface="Symbol Std" charset="0"/>
            </a:endParaRPr>
          </a:p>
        </p:txBody>
      </p:sp>
      <p:cxnSp>
        <p:nvCxnSpPr>
          <p:cNvPr id="86025" name="Straight Connector 9">
            <a:extLst>
              <a:ext uri="{FF2B5EF4-FFF2-40B4-BE49-F238E27FC236}">
                <a16:creationId xmlns:a16="http://schemas.microsoft.com/office/drawing/2014/main" id="{C49F4687-20AC-2F40-AF23-8DA75F8C10B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86450" y="2578100"/>
            <a:ext cx="828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6" name="Straight Connector 11">
            <a:extLst>
              <a:ext uri="{FF2B5EF4-FFF2-40B4-BE49-F238E27FC236}">
                <a16:creationId xmlns:a16="http://schemas.microsoft.com/office/drawing/2014/main" id="{339106FF-8A00-3841-897B-0185D73D352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48250" y="3152775"/>
            <a:ext cx="166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7" name="Straight Connector 13">
            <a:extLst>
              <a:ext uri="{FF2B5EF4-FFF2-40B4-BE49-F238E27FC236}">
                <a16:creationId xmlns:a16="http://schemas.microsoft.com/office/drawing/2014/main" id="{29DF2E91-E415-7043-AE9B-51BD20DAB7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19675" y="2527300"/>
            <a:ext cx="539750" cy="625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8" name="Straight Connector 15">
            <a:extLst>
              <a:ext uri="{FF2B5EF4-FFF2-40B4-BE49-F238E27FC236}">
                <a16:creationId xmlns:a16="http://schemas.microsoft.com/office/drawing/2014/main" id="{ACACB24C-DC89-5F47-8918-62E9B4E44DF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99175" y="3616325"/>
            <a:ext cx="612775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29" name="Text Box 31">
            <a:extLst>
              <a:ext uri="{FF2B5EF4-FFF2-40B4-BE49-F238E27FC236}">
                <a16:creationId xmlns:a16="http://schemas.microsoft.com/office/drawing/2014/main" id="{A425C918-78C4-A141-AF47-B796CCFF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856163"/>
            <a:ext cx="53863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038"/>
              </a:lnSpc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A light micrograph of cardiac muscle tissue.</a:t>
            </a:r>
          </a:p>
        </p:txBody>
      </p:sp>
      <p:sp>
        <p:nvSpPr>
          <p:cNvPr id="86030" name="Rectangle 18">
            <a:extLst>
              <a:ext uri="{FF2B5EF4-FFF2-40B4-BE49-F238E27FC236}">
                <a16:creationId xmlns:a16="http://schemas.microsoft.com/office/drawing/2014/main" id="{3772B719-9D87-3D46-BC89-FF60C006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4867275"/>
            <a:ext cx="260350" cy="257175"/>
          </a:xfrm>
          <a:prstGeom prst="rect">
            <a:avLst/>
          </a:prstGeom>
          <a:solidFill>
            <a:srgbClr val="034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endParaRPr lang="en-US" altLang="en-US" sz="15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86031" name="Text Box 31">
            <a:extLst>
              <a:ext uri="{FF2B5EF4-FFF2-40B4-BE49-F238E27FC236}">
                <a16:creationId xmlns:a16="http://schemas.microsoft.com/office/drawing/2014/main" id="{4EA874F5-C8F6-724F-97C6-2BD1E3AF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4852988"/>
            <a:ext cx="658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FFFFFF"/>
                </a:solidFill>
                <a:latin typeface="Arial Black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5314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9247">
            <a:extLst>
              <a:ext uri="{FF2B5EF4-FFF2-40B4-BE49-F238E27FC236}">
                <a16:creationId xmlns:a16="http://schemas.microsoft.com/office/drawing/2014/main" id="{8113BEC8-A5E2-0E44-BC21-B9FEFA34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"/>
          <a:stretch>
            <a:fillRect/>
          </a:stretch>
        </p:blipFill>
        <p:spPr bwMode="auto">
          <a:xfrm>
            <a:off x="1341438" y="136525"/>
            <a:ext cx="646112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3">
            <a:extLst>
              <a:ext uri="{FF2B5EF4-FFF2-40B4-BE49-F238E27FC236}">
                <a16:creationId xmlns:a16="http://schemas.microsoft.com/office/drawing/2014/main" id="{AAB3FD97-61F5-EF4C-AB4D-B6B845E3D4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Figure 10-22b Cardiac Muscle Tissue.</a:t>
            </a:r>
          </a:p>
        </p:txBody>
      </p:sp>
      <p:sp>
        <p:nvSpPr>
          <p:cNvPr id="88067" name="Text Box 31">
            <a:extLst>
              <a:ext uri="{FF2B5EF4-FFF2-40B4-BE49-F238E27FC236}">
                <a16:creationId xmlns:a16="http://schemas.microsoft.com/office/drawing/2014/main" id="{62759E8C-6519-F14B-BBF0-6EE48731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1003300"/>
            <a:ext cx="193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Cardiac muscle</a:t>
            </a:r>
            <a:b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cell (intact)</a:t>
            </a:r>
          </a:p>
        </p:txBody>
      </p:sp>
      <p:sp>
        <p:nvSpPr>
          <p:cNvPr id="88068" name="Text Box 31">
            <a:extLst>
              <a:ext uri="{FF2B5EF4-FFF2-40B4-BE49-F238E27FC236}">
                <a16:creationId xmlns:a16="http://schemas.microsoft.com/office/drawing/2014/main" id="{A9D90EF2-B69C-D34E-990B-4F365C52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1647825"/>
            <a:ext cx="204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Intercalated disc</a:t>
            </a:r>
            <a:b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(sectioned)</a:t>
            </a:r>
          </a:p>
        </p:txBody>
      </p:sp>
      <p:sp>
        <p:nvSpPr>
          <p:cNvPr id="88069" name="Text Box 31">
            <a:extLst>
              <a:ext uri="{FF2B5EF4-FFF2-40B4-BE49-F238E27FC236}">
                <a16:creationId xmlns:a16="http://schemas.microsoft.com/office/drawing/2014/main" id="{2FFBF82F-DE41-EF42-B66A-3ADDEAD2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359025"/>
            <a:ext cx="28908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038"/>
              </a:lnSpc>
            </a:pPr>
            <a: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  <a:t>A diagrammatic view of</a:t>
            </a:r>
            <a:b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  <a:t>cardiac muscle. Note</a:t>
            </a:r>
            <a:b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  <a:t>the striations and</a:t>
            </a:r>
            <a:b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  <a:t>intercalated discs.</a:t>
            </a:r>
          </a:p>
        </p:txBody>
      </p:sp>
      <p:sp>
        <p:nvSpPr>
          <p:cNvPr id="88070" name="Text Box 31">
            <a:extLst>
              <a:ext uri="{FF2B5EF4-FFF2-40B4-BE49-F238E27FC236}">
                <a16:creationId xmlns:a16="http://schemas.microsoft.com/office/drawing/2014/main" id="{76C01D42-4283-CC42-AFA9-27AE7A3B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3941763"/>
            <a:ext cx="2259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Mitochondria</a:t>
            </a:r>
          </a:p>
        </p:txBody>
      </p:sp>
      <p:sp>
        <p:nvSpPr>
          <p:cNvPr id="88071" name="Text Box 31">
            <a:extLst>
              <a:ext uri="{FF2B5EF4-FFF2-40B4-BE49-F238E27FC236}">
                <a16:creationId xmlns:a16="http://schemas.microsoft.com/office/drawing/2014/main" id="{E754671E-685C-F148-9C27-D9EE1331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4641850"/>
            <a:ext cx="1384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88072" name="Text Box 31">
            <a:extLst>
              <a:ext uri="{FF2B5EF4-FFF2-40B4-BE49-F238E27FC236}">
                <a16:creationId xmlns:a16="http://schemas.microsoft.com/office/drawing/2014/main" id="{E3142AB8-C119-5447-BCC6-910CE6B6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5073650"/>
            <a:ext cx="2179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Cardiac muscle cell</a:t>
            </a:r>
            <a:b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(sectioned)</a:t>
            </a:r>
          </a:p>
        </p:txBody>
      </p:sp>
      <p:sp>
        <p:nvSpPr>
          <p:cNvPr id="88073" name="Text Box 31">
            <a:extLst>
              <a:ext uri="{FF2B5EF4-FFF2-40B4-BE49-F238E27FC236}">
                <a16:creationId xmlns:a16="http://schemas.microsoft.com/office/drawing/2014/main" id="{497B5EBB-2601-2245-B56B-88764C31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5049838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Intercalated discs</a:t>
            </a:r>
          </a:p>
        </p:txBody>
      </p:sp>
      <p:sp>
        <p:nvSpPr>
          <p:cNvPr id="88074" name="Text Box 31">
            <a:extLst>
              <a:ext uri="{FF2B5EF4-FFF2-40B4-BE49-F238E27FC236}">
                <a16:creationId xmlns:a16="http://schemas.microsoft.com/office/drawing/2014/main" id="{266C8CF6-497B-8B4F-8B80-A74F2BBB8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6053138"/>
            <a:ext cx="1762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altLang="en-US" sz="1500" b="1">
                <a:solidFill>
                  <a:srgbClr val="000000"/>
                </a:solidFill>
                <a:cs typeface="Arial" panose="020B0604020202020204" pitchFamily="34" charset="0"/>
              </a:rPr>
              <a:t>Myofibrils</a:t>
            </a:r>
          </a:p>
        </p:txBody>
      </p:sp>
      <p:sp>
        <p:nvSpPr>
          <p:cNvPr id="88075" name="Rectangle 21">
            <a:extLst>
              <a:ext uri="{FF2B5EF4-FFF2-40B4-BE49-F238E27FC236}">
                <a16:creationId xmlns:a16="http://schemas.microsoft.com/office/drawing/2014/main" id="{101CEC2D-3550-7A42-9D3C-71F7790FE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2386013"/>
            <a:ext cx="234950" cy="236537"/>
          </a:xfrm>
          <a:prstGeom prst="rect">
            <a:avLst/>
          </a:prstGeom>
          <a:solidFill>
            <a:srgbClr val="034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endParaRPr lang="en-US" altLang="en-US" sz="16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88076" name="Text Box 31">
            <a:extLst>
              <a:ext uri="{FF2B5EF4-FFF2-40B4-BE49-F238E27FC236}">
                <a16:creationId xmlns:a16="http://schemas.microsoft.com/office/drawing/2014/main" id="{8AC04E3C-C9C2-6646-A0A5-0F08821E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371725"/>
            <a:ext cx="715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500" b="1">
                <a:solidFill>
                  <a:srgbClr val="FFFFFF"/>
                </a:solidFill>
                <a:latin typeface="Arial Black" panose="020B0604020202020204" pitchFamily="34" charset="0"/>
              </a:rPr>
              <a:t>b</a:t>
            </a:r>
          </a:p>
        </p:txBody>
      </p:sp>
      <p:cxnSp>
        <p:nvCxnSpPr>
          <p:cNvPr id="88077" name="Straight Connector 9228">
            <a:extLst>
              <a:ext uri="{FF2B5EF4-FFF2-40B4-BE49-F238E27FC236}">
                <a16:creationId xmlns:a16="http://schemas.microsoft.com/office/drawing/2014/main" id="{18D3839E-D90F-584C-A7D5-317BA7BD96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1175" y="1160463"/>
            <a:ext cx="1785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78" name="Straight Connector 9230">
            <a:extLst>
              <a:ext uri="{FF2B5EF4-FFF2-40B4-BE49-F238E27FC236}">
                <a16:creationId xmlns:a16="http://schemas.microsoft.com/office/drawing/2014/main" id="{44048A25-219B-B749-96F1-C3B7AD8FD2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8475" y="1804988"/>
            <a:ext cx="881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79" name="Straight Connector 9232">
            <a:extLst>
              <a:ext uri="{FF2B5EF4-FFF2-40B4-BE49-F238E27FC236}">
                <a16:creationId xmlns:a16="http://schemas.microsoft.com/office/drawing/2014/main" id="{4886EF93-4E59-0E4B-95F8-02D6EBCC91C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21475" y="3300413"/>
            <a:ext cx="4763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0" name="Straight Connector 9234">
            <a:extLst>
              <a:ext uri="{FF2B5EF4-FFF2-40B4-BE49-F238E27FC236}">
                <a16:creationId xmlns:a16="http://schemas.microsoft.com/office/drawing/2014/main" id="{0F64BEF4-DB6D-9A4E-8373-CBDC15307AA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26238" y="1779588"/>
            <a:ext cx="314325" cy="2116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1" name="Straight Connector 9236">
            <a:extLst>
              <a:ext uri="{FF2B5EF4-FFF2-40B4-BE49-F238E27FC236}">
                <a16:creationId xmlns:a16="http://schemas.microsoft.com/office/drawing/2014/main" id="{F9B735A2-EB80-634D-82E1-56B3D69A716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65825" y="33988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2" name="Straight Connector 9238">
            <a:extLst>
              <a:ext uri="{FF2B5EF4-FFF2-40B4-BE49-F238E27FC236}">
                <a16:creationId xmlns:a16="http://schemas.microsoft.com/office/drawing/2014/main" id="{968CD88E-D85B-E042-8F37-6D2F336CF5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38775" y="458787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3" name="Straight Connector 9240">
            <a:extLst>
              <a:ext uri="{FF2B5EF4-FFF2-40B4-BE49-F238E27FC236}">
                <a16:creationId xmlns:a16="http://schemas.microsoft.com/office/drawing/2014/main" id="{9E1F3F4E-11D4-374E-8F7A-71ECF5BEEF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8863" y="6194425"/>
            <a:ext cx="1239837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4" name="Straight Connector 9242">
            <a:extLst>
              <a:ext uri="{FF2B5EF4-FFF2-40B4-BE49-F238E27FC236}">
                <a16:creationId xmlns:a16="http://schemas.microsoft.com/office/drawing/2014/main" id="{72663233-66E7-184C-9ADB-51EC34C505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19338" y="5770563"/>
            <a:ext cx="1257300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5" name="Straight Connector 9244">
            <a:extLst>
              <a:ext uri="{FF2B5EF4-FFF2-40B4-BE49-F238E27FC236}">
                <a16:creationId xmlns:a16="http://schemas.microsoft.com/office/drawing/2014/main" id="{AC32B10F-4172-9440-B1A9-C3647F3D5A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4913" y="5192713"/>
            <a:ext cx="384175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6" name="Straight Connector 9246">
            <a:extLst>
              <a:ext uri="{FF2B5EF4-FFF2-40B4-BE49-F238E27FC236}">
                <a16:creationId xmlns:a16="http://schemas.microsoft.com/office/drawing/2014/main" id="{152A4858-4AD5-814C-A150-E15DA93898E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79675" y="4591050"/>
            <a:ext cx="1308100" cy="601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71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9231">
            <a:extLst>
              <a:ext uri="{FF2B5EF4-FFF2-40B4-BE49-F238E27FC236}">
                <a16:creationId xmlns:a16="http://schemas.microsoft.com/office/drawing/2014/main" id="{9DC46F4B-865E-114E-B794-A417665B5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"/>
          <a:stretch>
            <a:fillRect/>
          </a:stretch>
        </p:blipFill>
        <p:spPr bwMode="auto">
          <a:xfrm>
            <a:off x="1152525" y="234950"/>
            <a:ext cx="683895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3">
            <a:extLst>
              <a:ext uri="{FF2B5EF4-FFF2-40B4-BE49-F238E27FC236}">
                <a16:creationId xmlns:a16="http://schemas.microsoft.com/office/drawing/2014/main" id="{011A797E-D310-9A48-B8B6-DCDF761E2F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Figure 10-22c Cardiac Muscle Tissue.</a:t>
            </a:r>
          </a:p>
        </p:txBody>
      </p:sp>
      <p:sp>
        <p:nvSpPr>
          <p:cNvPr id="90115" name="Text Box 31">
            <a:extLst>
              <a:ext uri="{FF2B5EF4-FFF2-40B4-BE49-F238E27FC236}">
                <a16:creationId xmlns:a16="http://schemas.microsoft.com/office/drawing/2014/main" id="{9E4922F4-2C44-5241-8657-FA5DBB541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1182688"/>
            <a:ext cx="2403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Entrance to T tubule</a:t>
            </a:r>
          </a:p>
        </p:txBody>
      </p:sp>
      <p:sp>
        <p:nvSpPr>
          <p:cNvPr id="90116" name="Text Box 31">
            <a:extLst>
              <a:ext uri="{FF2B5EF4-FFF2-40B4-BE49-F238E27FC236}">
                <a16:creationId xmlns:a16="http://schemas.microsoft.com/office/drawing/2014/main" id="{3B251184-3E59-3F43-B71D-19EC1110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5748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Sarcolemma</a:t>
            </a:r>
          </a:p>
        </p:txBody>
      </p:sp>
      <p:sp>
        <p:nvSpPr>
          <p:cNvPr id="90117" name="Text Box 31">
            <a:extLst>
              <a:ext uri="{FF2B5EF4-FFF2-40B4-BE49-F238E27FC236}">
                <a16:creationId xmlns:a16="http://schemas.microsoft.com/office/drawing/2014/main" id="{579DAE50-2FEF-0041-BD00-F2859539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954213"/>
            <a:ext cx="165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Mitochondrion</a:t>
            </a:r>
          </a:p>
        </p:txBody>
      </p:sp>
      <p:sp>
        <p:nvSpPr>
          <p:cNvPr id="90118" name="Text Box 31">
            <a:extLst>
              <a:ext uri="{FF2B5EF4-FFF2-40B4-BE49-F238E27FC236}">
                <a16:creationId xmlns:a16="http://schemas.microsoft.com/office/drawing/2014/main" id="{049CB5E9-28BB-F144-AFC6-EBCEDAA8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5470525"/>
            <a:ext cx="1268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Myofibrils</a:t>
            </a:r>
          </a:p>
        </p:txBody>
      </p:sp>
      <p:sp>
        <p:nvSpPr>
          <p:cNvPr id="90119" name="Text Box 31">
            <a:extLst>
              <a:ext uri="{FF2B5EF4-FFF2-40B4-BE49-F238E27FC236}">
                <a16:creationId xmlns:a16="http://schemas.microsoft.com/office/drawing/2014/main" id="{0BA01A14-F039-4843-BDAD-DF8E72863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5272088"/>
            <a:ext cx="1601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Sarcoplasmic</a:t>
            </a:r>
            <a:b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reticulum</a:t>
            </a:r>
          </a:p>
        </p:txBody>
      </p:sp>
      <p:sp>
        <p:nvSpPr>
          <p:cNvPr id="90120" name="Text Box 31">
            <a:extLst>
              <a:ext uri="{FF2B5EF4-FFF2-40B4-BE49-F238E27FC236}">
                <a16:creationId xmlns:a16="http://schemas.microsoft.com/office/drawing/2014/main" id="{96B3D55C-84F0-DE4B-987A-D24E9AD6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4408488"/>
            <a:ext cx="2676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925"/>
              </a:lnSpc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Contact of sarcoplasmic</a:t>
            </a:r>
            <a:b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reticulum with</a:t>
            </a:r>
            <a:b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T tubule</a:t>
            </a:r>
          </a:p>
        </p:txBody>
      </p:sp>
      <p:sp>
        <p:nvSpPr>
          <p:cNvPr id="90121" name="Text Box 31">
            <a:extLst>
              <a:ext uri="{FF2B5EF4-FFF2-40B4-BE49-F238E27FC236}">
                <a16:creationId xmlns:a16="http://schemas.microsoft.com/office/drawing/2014/main" id="{404AF2BC-6D3E-0A4D-9AA4-87763267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5932488"/>
            <a:ext cx="56054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163"/>
              </a:lnSpc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Cardiac muscle tissue showing short, broad</a:t>
            </a:r>
            <a:b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T tubules and SR that lacks terminal cisternae.</a:t>
            </a:r>
          </a:p>
        </p:txBody>
      </p:sp>
      <p:sp>
        <p:nvSpPr>
          <p:cNvPr id="90122" name="Rectangle 17">
            <a:extLst>
              <a:ext uri="{FF2B5EF4-FFF2-40B4-BE49-F238E27FC236}">
                <a16:creationId xmlns:a16="http://schemas.microsoft.com/office/drawing/2014/main" id="{9BC59C98-CE05-524A-A42C-45D3DC295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5949950"/>
            <a:ext cx="249237" cy="250825"/>
          </a:xfrm>
          <a:prstGeom prst="rect">
            <a:avLst/>
          </a:prstGeom>
          <a:solidFill>
            <a:srgbClr val="034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endParaRPr lang="en-US" altLang="en-US" sz="16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0123" name="Text Box 31">
            <a:extLst>
              <a:ext uri="{FF2B5EF4-FFF2-40B4-BE49-F238E27FC236}">
                <a16:creationId xmlns:a16="http://schemas.microsoft.com/office/drawing/2014/main" id="{0EA6AFDD-0B76-CB44-B63A-B66E2DCD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5932488"/>
            <a:ext cx="974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25"/>
              </a:lnSpc>
            </a:pPr>
            <a:r>
              <a:rPr lang="en-US" altLang="en-US" sz="1600" b="1">
                <a:solidFill>
                  <a:srgbClr val="FFFFFF"/>
                </a:solidFill>
                <a:latin typeface="Arial Black" panose="020B0604020202020204" pitchFamily="34" charset="0"/>
              </a:rPr>
              <a:t>c</a:t>
            </a:r>
          </a:p>
        </p:txBody>
      </p:sp>
      <p:cxnSp>
        <p:nvCxnSpPr>
          <p:cNvPr id="90124" name="Straight Connector 9218">
            <a:extLst>
              <a:ext uri="{FF2B5EF4-FFF2-40B4-BE49-F238E27FC236}">
                <a16:creationId xmlns:a16="http://schemas.microsoft.com/office/drawing/2014/main" id="{0502589B-E084-3943-B1A5-593AD33B92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5675" y="1476375"/>
            <a:ext cx="0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25" name="Straight Connector 9220">
            <a:extLst>
              <a:ext uri="{FF2B5EF4-FFF2-40B4-BE49-F238E27FC236}">
                <a16:creationId xmlns:a16="http://schemas.microsoft.com/office/drawing/2014/main" id="{91D182F0-A946-1A47-AE43-1145528E24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89250" y="1857375"/>
            <a:ext cx="0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26" name="Straight Connector 9222">
            <a:extLst>
              <a:ext uri="{FF2B5EF4-FFF2-40B4-BE49-F238E27FC236}">
                <a16:creationId xmlns:a16="http://schemas.microsoft.com/office/drawing/2014/main" id="{24AF6562-3D9B-FA4C-AD83-C7691E277E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2251075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27" name="Straight Connector 9224">
            <a:extLst>
              <a:ext uri="{FF2B5EF4-FFF2-40B4-BE49-F238E27FC236}">
                <a16:creationId xmlns:a16="http://schemas.microsoft.com/office/drawing/2014/main" id="{9F38580F-B8DC-D64C-AACA-B41A1E1643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938" y="3195638"/>
            <a:ext cx="0" cy="1216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28" name="Straight Connector 9226">
            <a:extLst>
              <a:ext uri="{FF2B5EF4-FFF2-40B4-BE49-F238E27FC236}">
                <a16:creationId xmlns:a16="http://schemas.microsoft.com/office/drawing/2014/main" id="{9BB3FF25-46E3-E845-B14B-18A903463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9075" y="3730625"/>
            <a:ext cx="0" cy="156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29" name="Straight Connector 9228">
            <a:extLst>
              <a:ext uri="{FF2B5EF4-FFF2-40B4-BE49-F238E27FC236}">
                <a16:creationId xmlns:a16="http://schemas.microsoft.com/office/drawing/2014/main" id="{89AD0A05-3D1D-754E-8730-31338DDE33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4610100"/>
            <a:ext cx="6350" cy="84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30" name="Straight Connector 9230">
            <a:extLst>
              <a:ext uri="{FF2B5EF4-FFF2-40B4-BE49-F238E27FC236}">
                <a16:creationId xmlns:a16="http://schemas.microsoft.com/office/drawing/2014/main" id="{896DF537-9BDD-494C-844D-358C9652A0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3711575"/>
            <a:ext cx="654050" cy="173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094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8091"/>
            <a:ext cx="8839200" cy="55626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Características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Estructurales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Distinto</a:t>
            </a:r>
            <a:r>
              <a:rPr lang="en-US" altLang="en-US" dirty="0">
                <a:ea typeface="ＭＳ Ｐゴシック" panose="020B0600070205080204" pitchFamily="34" charset="-128"/>
              </a:rPr>
              <a:t> a las </a:t>
            </a:r>
            <a:r>
              <a:rPr lang="en-US" altLang="en-US" dirty="0" err="1">
                <a:ea typeface="ＭＳ Ｐゴシック" panose="020B0600070205080204" pitchFamily="34" charset="-128"/>
              </a:rPr>
              <a:t>esqueletales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células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musculares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cardiacas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cardiocitos</a:t>
            </a:r>
            <a:r>
              <a:rPr lang="en-US" altLang="en-US" dirty="0">
                <a:ea typeface="ＭＳ Ｐゴシック" panose="020B0600070205080204" pitchFamily="34" charset="-128"/>
              </a:rPr>
              <a:t>):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Pequeñas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mononucleadas</a:t>
            </a:r>
            <a:r>
              <a:rPr lang="en-US" altLang="en-US" dirty="0">
                <a:ea typeface="ＭＳ Ｐゴシック" panose="020B0600070205080204" pitchFamily="34" charset="-128"/>
              </a:rPr>
              <a:t> o </a:t>
            </a:r>
            <a:r>
              <a:rPr lang="en-US" altLang="en-US" dirty="0" err="1">
                <a:ea typeface="ＭＳ Ｐゴシック" panose="020B0600070205080204" pitchFamily="34" charset="-128"/>
              </a:rPr>
              <a:t>binucleadas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Tubos</a:t>
            </a:r>
            <a:r>
              <a:rPr lang="en-US" altLang="en-US" dirty="0">
                <a:ea typeface="ＭＳ Ｐゴシック" panose="020B0600070205080204" pitchFamily="34" charset="-128"/>
              </a:rPr>
              <a:t> T </a:t>
            </a:r>
            <a:r>
              <a:rPr lang="en-US" altLang="en-US" dirty="0" err="1">
                <a:ea typeface="ＭＳ Ｐゴシック" panose="020B0600070205080204" pitchFamily="34" charset="-128"/>
              </a:rPr>
              <a:t>cortos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anchos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b="1" dirty="0">
                <a:ea typeface="ＭＳ Ｐゴシック" panose="020B0600070205080204" pitchFamily="34" charset="-128"/>
              </a:rPr>
              <a:t>No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triadas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Retículo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Sarcoplásmico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sin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cisternas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terminales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Aeróbicas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Estrictas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dirty="0" err="1">
                <a:ea typeface="ＭＳ Ｐゴシック" panose="020B0600070205080204" pitchFamily="34" charset="-128"/>
              </a:rPr>
              <a:t>Ricas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mioglobina</a:t>
            </a:r>
            <a:r>
              <a:rPr lang="en-US" altLang="en-US" sz="2400" dirty="0">
                <a:ea typeface="ＭＳ Ｐゴシック" panose="020B0600070205080204" pitchFamily="34" charset="-128"/>
              </a:rPr>
              <a:t> y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mitocondrias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b="1" dirty="0">
                <a:ea typeface="ＭＳ Ｐゴシック" panose="020B0600070205080204" pitchFamily="34" charset="-128"/>
              </a:rPr>
              <a:t>Discos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intercalados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2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535838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Discos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Intercalados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Puntos de </a:t>
            </a:r>
            <a:r>
              <a:rPr lang="en-US" altLang="en-US" dirty="0" err="1">
                <a:ea typeface="ＭＳ Ｐゴシック" panose="020B0600070205080204" pitchFamily="34" charset="-128"/>
              </a:rPr>
              <a:t>contactos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especializados</a:t>
            </a:r>
            <a:r>
              <a:rPr lang="en-US" altLang="en-US" dirty="0">
                <a:ea typeface="ＭＳ Ｐゴシック" panose="020B0600070205080204" pitchFamily="34" charset="-128"/>
              </a:rPr>
              <a:t> entre </a:t>
            </a:r>
            <a:r>
              <a:rPr lang="en-US" altLang="en-US" dirty="0" err="1">
                <a:ea typeface="ＭＳ Ｐゴシック" panose="020B0600070205080204" pitchFamily="34" charset="-128"/>
              </a:rPr>
              <a:t>cardiocitos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Conectan</a:t>
            </a:r>
            <a:r>
              <a:rPr lang="en-US" altLang="en-US" dirty="0">
                <a:ea typeface="ＭＳ Ｐゴシック" panose="020B0600070205080204" pitchFamily="34" charset="-128"/>
              </a:rPr>
              <a:t> las </a:t>
            </a:r>
            <a:r>
              <a:rPr lang="en-US" altLang="en-US" dirty="0" err="1">
                <a:ea typeface="ＭＳ Ｐゴシック" panose="020B0600070205080204" pitchFamily="34" charset="-128"/>
              </a:rPr>
              <a:t>membranas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celulares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cardiocitos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adyacentes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Uniones</a:t>
            </a:r>
            <a:r>
              <a:rPr lang="en-US" altLang="en-US" dirty="0">
                <a:ea typeface="ＭＳ Ｐゴシック" panose="020B0600070205080204" pitchFamily="34" charset="-128"/>
              </a:rPr>
              <a:t> gap, </a:t>
            </a:r>
            <a:r>
              <a:rPr lang="en-US" altLang="en-US" dirty="0" err="1">
                <a:ea typeface="ＭＳ Ｐゴシック" panose="020B0600070205080204" pitchFamily="34" charset="-128"/>
              </a:rPr>
              <a:t>desmosomas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Funciones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Estructural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Amplificar</a:t>
            </a:r>
            <a:r>
              <a:rPr lang="en-US" altLang="en-US" dirty="0">
                <a:ea typeface="ＭＳ Ｐゴシック" panose="020B0600070205080204" pitchFamily="34" charset="-128"/>
              </a:rPr>
              <a:t> las </a:t>
            </a:r>
            <a:r>
              <a:rPr lang="en-US" altLang="en-US" dirty="0" err="1">
                <a:ea typeface="ＭＳ Ｐゴシック" panose="020B0600070205080204" pitchFamily="34" charset="-128"/>
              </a:rPr>
              <a:t>conecciones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moleculares</a:t>
            </a:r>
            <a:r>
              <a:rPr lang="en-US" altLang="en-US" dirty="0">
                <a:ea typeface="ＭＳ Ｐゴシック" panose="020B0600070205080204" pitchFamily="34" charset="-128"/>
              </a:rPr>
              <a:t> y </a:t>
            </a:r>
            <a:r>
              <a:rPr lang="en-US" altLang="en-US" dirty="0" err="1">
                <a:ea typeface="ＭＳ Ｐゴシック" panose="020B0600070205080204" pitchFamily="34" charset="-128"/>
              </a:rPr>
              <a:t>eléctricas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Conducción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potencial</a:t>
            </a:r>
            <a:r>
              <a:rPr lang="en-US" altLang="en-US" dirty="0"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ea typeface="ＭＳ Ｐゴシック" panose="020B0600070205080204" pitchFamily="34" charset="-128"/>
              </a:rPr>
              <a:t>acción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741-22C5-5E48-AAFE-57FDE06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6A2B-3DD8-6545-BD09-53A2F604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257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Discos </a:t>
            </a:r>
            <a:r>
              <a:rPr lang="en-US" altLang="en-US" dirty="0" err="1">
                <a:ea typeface="ＭＳ Ｐゴシック" panose="020B0600070205080204" pitchFamily="34" charset="-128"/>
              </a:rPr>
              <a:t>Intercalados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Coordinan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contracción</a:t>
            </a:r>
            <a:r>
              <a:rPr lang="en-US" altLang="en-US" dirty="0">
                <a:ea typeface="ＭＳ Ｐゴシック" panose="020B0600070205080204" pitchFamily="34" charset="-128"/>
              </a:rPr>
              <a:t> de los </a:t>
            </a:r>
            <a:r>
              <a:rPr lang="en-US" altLang="en-US" dirty="0" err="1">
                <a:ea typeface="ＭＳ Ｐゴシック" panose="020B0600070205080204" pitchFamily="34" charset="-128"/>
              </a:rPr>
              <a:t>cardiocitos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Conectan</a:t>
            </a:r>
            <a:r>
              <a:rPr lang="en-US" altLang="en-US" dirty="0">
                <a:ea typeface="ＭＳ Ｐゴシック" panose="020B0600070205080204" pitchFamily="34" charset="-128"/>
              </a:rPr>
              <a:t> los </a:t>
            </a:r>
            <a:r>
              <a:rPr lang="en-US" altLang="en-US" dirty="0" err="1">
                <a:ea typeface="ＭＳ Ｐゴシック" panose="020B0600070205080204" pitchFamily="34" charset="-128"/>
              </a:rPr>
              <a:t>cardiocitos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dirty="0" err="1">
                <a:ea typeface="ＭＳ Ｐゴシック" panose="020B0600070205080204" pitchFamily="34" charset="-128"/>
              </a:rPr>
              <a:t>Mecánicamente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dirty="0" err="1">
                <a:ea typeface="ＭＳ Ｐゴシック" panose="020B0600070205080204" pitchFamily="34" charset="-128"/>
              </a:rPr>
              <a:t>Químicamente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400" dirty="0" err="1">
                <a:ea typeface="ＭＳ Ｐゴシック" panose="020B0600070205080204" pitchFamily="34" charset="-128"/>
              </a:rPr>
              <a:t>Eléctricamente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PLT El </a:t>
            </a:r>
            <a:r>
              <a:rPr lang="en-US" altLang="en-US" dirty="0" err="1">
                <a:ea typeface="ＭＳ Ｐゴシック" panose="020B0600070205080204" pitchFamily="34" charset="-128"/>
              </a:rPr>
              <a:t>corazón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funciona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como</a:t>
            </a:r>
            <a:r>
              <a:rPr lang="en-US" altLang="en-US" dirty="0">
                <a:ea typeface="ＭＳ Ｐゴシック" panose="020B0600070205080204" pitchFamily="34" charset="-128"/>
              </a:rPr>
              <a:t> una sola </a:t>
            </a:r>
            <a:r>
              <a:rPr lang="en-US" altLang="en-US" dirty="0" err="1">
                <a:ea typeface="ＭＳ Ｐゴシック" panose="020B0600070205080204" pitchFamily="34" charset="-128"/>
              </a:rPr>
              <a:t>célula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Como una masa de </a:t>
            </a:r>
            <a:r>
              <a:rPr lang="en-US" altLang="en-US" dirty="0" err="1">
                <a:ea typeface="ＭＳ Ｐゴシック" panose="020B0600070205080204" pitchFamily="34" charset="-128"/>
              </a:rPr>
              <a:t>células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fundidas</a:t>
            </a:r>
            <a:r>
              <a:rPr lang="en-US" altLang="en-US" dirty="0">
                <a:ea typeface="ＭＳ Ｐゴシック" panose="020B0600070205080204" pitchFamily="34" charset="-128"/>
              </a:rPr>
              <a:t> o </a:t>
            </a:r>
            <a:r>
              <a:rPr lang="en-US" altLang="en-US" dirty="0" err="1">
                <a:ea typeface="ＭＳ Ｐゴシック" panose="020B0600070205080204" pitchFamily="34" charset="-128"/>
              </a:rPr>
              <a:t>Sincitio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F164E-8EAF-5A46-8CF6-BB29A61A3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35B39-B13F-EB46-9851-53FDE6850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1116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7087</TotalTime>
  <Words>766</Words>
  <Application>Microsoft Macintosh PowerPoint</Application>
  <PresentationFormat>On-screen Show (4:3)</PresentationFormat>
  <Paragraphs>154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Arial Black</vt:lpstr>
      <vt:lpstr>ArumSans Bold</vt:lpstr>
      <vt:lpstr>ArumSans Lt</vt:lpstr>
      <vt:lpstr>ArumSans Regular</vt:lpstr>
      <vt:lpstr>Calibri</vt:lpstr>
      <vt:lpstr>Cambria Math</vt:lpstr>
      <vt:lpstr>Symbol Std</vt:lpstr>
      <vt:lpstr>Times</vt:lpstr>
      <vt:lpstr>Times New Roman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Anatomy &amp; Physiology  AN INTEGRATIVE APPROACH  Third Edition</vt:lpstr>
      <vt:lpstr>10.9 Musculo Cardiaco Objetivos</vt:lpstr>
      <vt:lpstr>Tejido Muscular Cardiaco</vt:lpstr>
      <vt:lpstr>Figure 10-22a Cardiac Muscle Tissue.</vt:lpstr>
      <vt:lpstr>Figure 10-22b Cardiac Muscle Tissue.</vt:lpstr>
      <vt:lpstr>Figure 10-22c Cardiac Muscle Tissue.</vt:lpstr>
      <vt:lpstr>PowerPoint Presentation</vt:lpstr>
      <vt:lpstr>PowerPoint Presentation</vt:lpstr>
      <vt:lpstr>PowerPoint Presentation</vt:lpstr>
      <vt:lpstr>PowerPoint Presentation</vt:lpstr>
      <vt:lpstr>10.10 Tejido Muscular LIso </vt:lpstr>
      <vt:lpstr>PowerPoint Presentation</vt:lpstr>
      <vt:lpstr>PowerPoint Presentation</vt:lpstr>
      <vt:lpstr>PowerPoint Presentation</vt:lpstr>
      <vt:lpstr>Table 10-3 A Comparison of Skeletal, Cardiac, and Smooth Muscle Tissues.</vt:lpstr>
      <vt:lpstr>Contracción Músculo Liso</vt:lpstr>
      <vt:lpstr>10.10c Músculo Liso: Contracción 1</vt:lpstr>
      <vt:lpstr>10.10c Músculo Liso: Relajación2</vt:lpstr>
      <vt:lpstr>10.10c Músculo Liso: Contracción3</vt:lpstr>
      <vt:lpstr>10.10c Músculo Liso: Contracción3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JOSE A. CARDE SERRANO</cp:lastModifiedBy>
  <cp:revision>664</cp:revision>
  <dcterms:created xsi:type="dcterms:W3CDTF">2017-12-05T17:18:18Z</dcterms:created>
  <dcterms:modified xsi:type="dcterms:W3CDTF">2019-10-21T01:15:26Z</dcterms:modified>
</cp:coreProperties>
</file>