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8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72" r:id="rId19"/>
    <p:sldId id="273" r:id="rId20"/>
    <p:sldId id="279" r:id="rId21"/>
    <p:sldId id="274" r:id="rId22"/>
    <p:sldId id="275" r:id="rId23"/>
    <p:sldId id="280" r:id="rId24"/>
    <p:sldId id="284" r:id="rId25"/>
    <p:sldId id="277" r:id="rId26"/>
    <p:sldId id="287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87595"/>
  </p:normalViewPr>
  <p:slideViewPr>
    <p:cSldViewPr snapToGrid="0" snapToObjects="1">
      <p:cViewPr varScale="1">
        <p:scale>
          <a:sx n="55" d="100"/>
          <a:sy n="55" d="100"/>
        </p:scale>
        <p:origin x="11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EBBC-AFB2-5F4C-BACF-BA6B7A42A465}" type="datetimeFigureOut">
              <a:rPr lang="en-US" smtClean="0"/>
              <a:t>4/12/19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DE1A8-E188-1441-BD75-3D069A930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5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sz="1200" dirty="0" smtClean="0"/>
              <a:t>MBT – </a:t>
            </a:r>
            <a:r>
              <a:rPr lang="en-US" sz="1200" dirty="0" err="1" smtClean="0"/>
              <a:t>midblastula</a:t>
            </a:r>
            <a:r>
              <a:rPr lang="en-US" sz="1200" dirty="0" smtClean="0"/>
              <a:t> transition:</a:t>
            </a:r>
          </a:p>
          <a:p>
            <a:pPr lvl="0"/>
            <a:r>
              <a:rPr lang="en-US" sz="1200" dirty="0" smtClean="0"/>
              <a:t>Las </a:t>
            </a:r>
            <a:r>
              <a:rPr lang="en-US" sz="1200" dirty="0" err="1" smtClean="0"/>
              <a:t>divisiones</a:t>
            </a:r>
            <a:r>
              <a:rPr lang="en-US" sz="1200" dirty="0" smtClean="0"/>
              <a:t> </a:t>
            </a:r>
            <a:r>
              <a:rPr lang="en-US" sz="1200" dirty="0" err="1" smtClean="0"/>
              <a:t>tempranas</a:t>
            </a:r>
            <a:r>
              <a:rPr lang="en-US" sz="1200" dirty="0" smtClean="0"/>
              <a:t> son </a:t>
            </a:r>
            <a:r>
              <a:rPr lang="en-US" sz="1200" dirty="0" err="1" smtClean="0"/>
              <a:t>rápidas</a:t>
            </a:r>
            <a:r>
              <a:rPr lang="en-US" sz="1200" dirty="0" smtClean="0"/>
              <a:t> y </a:t>
            </a:r>
            <a:r>
              <a:rPr lang="en-US" sz="1200" dirty="0" err="1" smtClean="0"/>
              <a:t>bifásicas</a:t>
            </a:r>
            <a:endParaRPr lang="en-US" sz="1200" dirty="0" smtClean="0"/>
          </a:p>
          <a:p>
            <a:pPr lvl="0"/>
            <a:r>
              <a:rPr lang="en-US" sz="1200" dirty="0" smtClean="0"/>
              <a:t> Hasta </a:t>
            </a:r>
            <a:r>
              <a:rPr lang="en-US" sz="1200" dirty="0" err="1" smtClean="0"/>
              <a:t>que</a:t>
            </a:r>
            <a:r>
              <a:rPr lang="en-US" sz="1200" dirty="0" smtClean="0"/>
              <a:t>: MPF </a:t>
            </a:r>
            <a:r>
              <a:rPr lang="en-US" sz="1200" dirty="0" err="1" smtClean="0"/>
              <a:t>viene</a:t>
            </a:r>
            <a:r>
              <a:rPr lang="en-US" sz="1200" dirty="0" smtClean="0"/>
              <a:t> a </a:t>
            </a:r>
            <a:r>
              <a:rPr lang="en-US" sz="1200" dirty="0" err="1" smtClean="0"/>
              <a:t>ser</a:t>
            </a:r>
            <a:r>
              <a:rPr lang="en-US" sz="1200" dirty="0" smtClean="0"/>
              <a:t> </a:t>
            </a:r>
            <a:r>
              <a:rPr lang="en-US" sz="1200" dirty="0" err="1" smtClean="0"/>
              <a:t>regulado</a:t>
            </a:r>
            <a:r>
              <a:rPr lang="en-US" sz="1200" dirty="0" smtClean="0"/>
              <a:t>: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anillo</a:t>
            </a:r>
            <a:r>
              <a:rPr lang="en-US" dirty="0" smtClean="0"/>
              <a:t> </a:t>
            </a:r>
            <a:r>
              <a:rPr lang="en-US" dirty="0" err="1" smtClean="0"/>
              <a:t>contractil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Diagrama</a:t>
            </a:r>
            <a:r>
              <a:rPr lang="en-US" dirty="0" smtClean="0"/>
              <a:t> de </a:t>
            </a:r>
            <a:r>
              <a:rPr lang="en-US" dirty="0" err="1" smtClean="0"/>
              <a:t>primera</a:t>
            </a:r>
            <a:r>
              <a:rPr lang="en-US" dirty="0" smtClean="0"/>
              <a:t> division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erizo</a:t>
            </a:r>
            <a:endParaRPr lang="en-US" baseline="0" dirty="0" smtClean="0"/>
          </a:p>
          <a:p>
            <a:r>
              <a:rPr lang="en-US" baseline="0" dirty="0" smtClean="0"/>
              <a:t>Confocal de lo </a:t>
            </a:r>
            <a:r>
              <a:rPr lang="en-US" baseline="0" dirty="0" err="1" smtClean="0"/>
              <a:t>mismo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Isolecito</a:t>
            </a:r>
            <a:r>
              <a:rPr lang="en-US" dirty="0" smtClean="0"/>
              <a:t> – </a:t>
            </a:r>
            <a:r>
              <a:rPr lang="en-US" dirty="0" err="1" smtClean="0"/>
              <a:t>poco</a:t>
            </a:r>
            <a:r>
              <a:rPr lang="en-US" dirty="0" smtClean="0"/>
              <a:t> </a:t>
            </a:r>
            <a:r>
              <a:rPr lang="en-US" dirty="0" err="1" smtClean="0"/>
              <a:t>alimento</a:t>
            </a:r>
            <a:r>
              <a:rPr lang="en-US" dirty="0" smtClean="0"/>
              <a:t>,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larvas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voraces</a:t>
            </a:r>
            <a:r>
              <a:rPr lang="en-US" baseline="0" dirty="0" smtClean="0"/>
              <a:t> o placentas</a:t>
            </a:r>
          </a:p>
          <a:p>
            <a:pPr lvl="0"/>
            <a:r>
              <a:rPr lang="en-US" baseline="0" dirty="0" err="1" smtClean="0"/>
              <a:t>Telo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centro</a:t>
            </a:r>
            <a:r>
              <a:rPr lang="en-US" baseline="0" dirty="0" smtClean="0"/>
              <a:t> – mucho </a:t>
            </a:r>
            <a:r>
              <a:rPr lang="en-US" baseline="0" dirty="0" err="1" smtClean="0"/>
              <a:t>concentrado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centro</a:t>
            </a:r>
            <a:r>
              <a:rPr lang="en-US" baseline="0" dirty="0" smtClean="0"/>
              <a:t> o en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huevo</a:t>
            </a:r>
            <a:endParaRPr lang="en-US" baseline="0" dirty="0" smtClean="0"/>
          </a:p>
          <a:p>
            <a:pPr lvl="0"/>
            <a:r>
              <a:rPr lang="en-US" baseline="0" dirty="0" err="1" smtClean="0"/>
              <a:t>Segmentecaion</a:t>
            </a:r>
            <a:r>
              <a:rPr lang="en-US" baseline="0" dirty="0" smtClean="0"/>
              <a:t> superficial </a:t>
            </a:r>
            <a:r>
              <a:rPr lang="en-US" baseline="0" dirty="0" err="1" smtClean="0"/>
              <a:t>donde</a:t>
            </a:r>
            <a:r>
              <a:rPr lang="en-US" baseline="0" dirty="0" smtClean="0"/>
              <a:t> no hay </a:t>
            </a:r>
            <a:r>
              <a:rPr lang="en-US" baseline="0" dirty="0" err="1" smtClean="0"/>
              <a:t>vitelo</a:t>
            </a:r>
            <a:endParaRPr lang="en-US" baseline="0" dirty="0" smtClean="0"/>
          </a:p>
          <a:p>
            <a:pPr lvl="0"/>
            <a:r>
              <a:rPr lang="en-US" baseline="0" dirty="0" err="1" smtClean="0"/>
              <a:t>Discoidal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pequeno</a:t>
            </a:r>
            <a:r>
              <a:rPr lang="en-US" baseline="0" dirty="0" smtClean="0"/>
              <a:t> disco sin </a:t>
            </a:r>
            <a:r>
              <a:rPr lang="en-US" baseline="0" dirty="0" err="1" smtClean="0"/>
              <a:t>vitelo</a:t>
            </a:r>
            <a:endParaRPr lang="en-US" baseline="0" dirty="0" smtClean="0"/>
          </a:p>
          <a:p>
            <a:pPr lvl="0"/>
            <a:r>
              <a:rPr lang="en-US" baseline="0" dirty="0" err="1" smtClean="0"/>
              <a:t>Variantes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holoblastica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implica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otro</a:t>
            </a:r>
            <a:r>
              <a:rPr lang="en-US" baseline="0" dirty="0" smtClean="0"/>
              <a:t> factor </a:t>
            </a:r>
            <a:r>
              <a:rPr lang="en-US" baseline="0" dirty="0" err="1" smtClean="0"/>
              <a:t>ademas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vitelo</a:t>
            </a:r>
            <a:endParaRPr lang="en-US" baseline="0" dirty="0" smtClean="0"/>
          </a:p>
          <a:p>
            <a:pPr lvl="0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lvl="0" indent="0">
              <a:buNone/>
            </a:pPr>
            <a:r>
              <a:rPr lang="en-US" sz="1200" dirty="0" err="1" smtClean="0"/>
              <a:t>Ocurre</a:t>
            </a:r>
            <a:r>
              <a:rPr lang="en-US" sz="1200" dirty="0" smtClean="0"/>
              <a:t> </a:t>
            </a:r>
            <a:r>
              <a:rPr lang="en-US" sz="1200" dirty="0" err="1" smtClean="0"/>
              <a:t>por</a:t>
            </a:r>
            <a:r>
              <a:rPr lang="en-US" sz="1200" dirty="0" smtClean="0"/>
              <a:t> </a:t>
            </a:r>
            <a:r>
              <a:rPr lang="en-US" sz="1200" dirty="0" err="1" smtClean="0"/>
              <a:t>combinacion</a:t>
            </a:r>
            <a:r>
              <a:rPr lang="en-US" sz="1200" dirty="0" smtClean="0"/>
              <a:t> de </a:t>
            </a:r>
            <a:r>
              <a:rPr lang="en-US" sz="1200" dirty="0" err="1" smtClean="0"/>
              <a:t>movimientos</a:t>
            </a:r>
            <a:r>
              <a:rPr lang="en-US" sz="1200" dirty="0" smtClean="0"/>
              <a:t> </a:t>
            </a:r>
            <a:r>
              <a:rPr lang="en-US" sz="1200" dirty="0" err="1" smtClean="0"/>
              <a:t>que</a:t>
            </a:r>
            <a:r>
              <a:rPr lang="en-US" sz="1200" dirty="0" smtClean="0"/>
              <a:t> </a:t>
            </a:r>
            <a:r>
              <a:rPr lang="en-US" sz="1200" dirty="0" err="1" smtClean="0"/>
              <a:t>involucran</a:t>
            </a:r>
            <a:r>
              <a:rPr lang="en-US" sz="1200" dirty="0" smtClean="0"/>
              <a:t> el </a:t>
            </a:r>
            <a:r>
              <a:rPr lang="en-US" sz="1200" dirty="0" err="1" smtClean="0"/>
              <a:t>embrión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completo</a:t>
            </a:r>
            <a:r>
              <a:rPr lang="en-US" sz="1200" dirty="0" smtClean="0"/>
              <a:t>:</a:t>
            </a:r>
          </a:p>
          <a:p>
            <a:pPr lvl="0"/>
            <a:r>
              <a:rPr lang="en-US" sz="1200" dirty="0" smtClean="0"/>
              <a:t>	- </a:t>
            </a:r>
            <a:r>
              <a:rPr lang="en-US" sz="1200" dirty="0" err="1" smtClean="0"/>
              <a:t>invaginación</a:t>
            </a:r>
            <a:r>
              <a:rPr lang="en-US" sz="1200" dirty="0" smtClean="0"/>
              <a:t> – </a:t>
            </a:r>
            <a:r>
              <a:rPr lang="en-US" sz="1200" dirty="0" err="1" smtClean="0"/>
              <a:t>doblez</a:t>
            </a:r>
            <a:r>
              <a:rPr lang="en-US" sz="1200" dirty="0" smtClean="0"/>
              <a:t> </a:t>
            </a:r>
            <a:r>
              <a:rPr lang="en-US" sz="1200" dirty="0" err="1" smtClean="0"/>
              <a:t>hacia</a:t>
            </a:r>
            <a:r>
              <a:rPr lang="en-US" sz="1200" dirty="0" smtClean="0"/>
              <a:t> </a:t>
            </a:r>
            <a:r>
              <a:rPr lang="en-US" sz="1200" dirty="0" err="1" smtClean="0"/>
              <a:t>adentro</a:t>
            </a:r>
            <a:r>
              <a:rPr lang="en-US" sz="1200" dirty="0" smtClean="0"/>
              <a:t> de </a:t>
            </a:r>
            <a:r>
              <a:rPr lang="en-US" sz="1200" b="1" dirty="0" err="1" smtClean="0"/>
              <a:t>una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capa</a:t>
            </a:r>
            <a:r>
              <a:rPr lang="en-US" sz="1200" b="1" dirty="0" smtClean="0"/>
              <a:t> </a:t>
            </a:r>
            <a:r>
              <a:rPr lang="en-US" sz="1200" dirty="0" smtClean="0"/>
              <a:t>de </a:t>
            </a:r>
            <a:r>
              <a:rPr lang="en-US" sz="1200" dirty="0" err="1" smtClean="0"/>
              <a:t>células</a:t>
            </a:r>
            <a:endParaRPr lang="en-US" sz="1200" dirty="0" smtClean="0"/>
          </a:p>
          <a:p>
            <a:pPr lvl="0"/>
            <a:r>
              <a:rPr lang="en-US" sz="1200" dirty="0" smtClean="0"/>
              <a:t>	- </a:t>
            </a:r>
            <a:r>
              <a:rPr lang="en-US" sz="1200" dirty="0" err="1" smtClean="0"/>
              <a:t>involución</a:t>
            </a:r>
            <a:r>
              <a:rPr lang="en-US" sz="1200" dirty="0" smtClean="0"/>
              <a:t> – </a:t>
            </a:r>
            <a:r>
              <a:rPr lang="en-US" sz="1200" dirty="0" err="1" smtClean="0"/>
              <a:t>movimiento</a:t>
            </a:r>
            <a:r>
              <a:rPr lang="en-US" sz="1200" dirty="0" smtClean="0"/>
              <a:t> </a:t>
            </a:r>
            <a:r>
              <a:rPr lang="en-US" sz="1200" dirty="0" err="1" smtClean="0"/>
              <a:t>interno</a:t>
            </a:r>
            <a:r>
              <a:rPr lang="en-US" sz="1200" dirty="0" smtClean="0"/>
              <a:t> de </a:t>
            </a:r>
            <a:r>
              <a:rPr lang="en-US" sz="1200" dirty="0" err="1" smtClean="0"/>
              <a:t>una</a:t>
            </a:r>
            <a:r>
              <a:rPr lang="en-US" sz="1200" dirty="0" smtClean="0"/>
              <a:t> </a:t>
            </a:r>
            <a:r>
              <a:rPr lang="en-US" sz="1200" dirty="0" err="1" smtClean="0"/>
              <a:t>capa</a:t>
            </a:r>
            <a:r>
              <a:rPr lang="en-US" sz="1200" dirty="0" smtClean="0"/>
              <a:t> </a:t>
            </a:r>
            <a:r>
              <a:rPr lang="en-US" sz="1200" dirty="0" err="1" smtClean="0"/>
              <a:t>externa</a:t>
            </a:r>
            <a:r>
              <a:rPr lang="en-US" sz="1200" dirty="0" smtClean="0"/>
              <a:t> en </a:t>
            </a:r>
            <a:r>
              <a:rPr lang="en-US" sz="1200" dirty="0" err="1" smtClean="0"/>
              <a:t>expansión</a:t>
            </a:r>
            <a:r>
              <a:rPr lang="en-US" sz="1200" dirty="0" smtClean="0"/>
              <a:t>, </a:t>
            </a:r>
            <a:r>
              <a:rPr lang="en-US" sz="1200" dirty="0" err="1" smtClean="0"/>
              <a:t>esta</a:t>
            </a:r>
            <a:r>
              <a:rPr lang="en-US" sz="1200" dirty="0" smtClean="0"/>
              <a:t> se </a:t>
            </a:r>
            <a:r>
              <a:rPr lang="en-US" sz="1200" dirty="0" err="1" smtClean="0"/>
              <a:t>desliza</a:t>
            </a:r>
            <a:r>
              <a:rPr lang="en-US" sz="1200" dirty="0" smtClean="0"/>
              <a:t> </a:t>
            </a:r>
            <a:r>
              <a:rPr lang="en-US" sz="1200" dirty="0" err="1" smtClean="0"/>
              <a:t>sobre</a:t>
            </a:r>
            <a:r>
              <a:rPr lang="en-US" sz="1200" dirty="0" smtClean="0"/>
              <a:t> </a:t>
            </a:r>
            <a:r>
              <a:rPr lang="en-US" sz="1200" dirty="0" err="1" smtClean="0"/>
              <a:t>una</a:t>
            </a:r>
            <a:r>
              <a:rPr lang="en-US" sz="1200" dirty="0" smtClean="0"/>
              <a:t> </a:t>
            </a:r>
            <a:r>
              <a:rPr lang="en-US" sz="1200" dirty="0" err="1" smtClean="0"/>
              <a:t>superficie</a:t>
            </a:r>
            <a:r>
              <a:rPr lang="en-US" sz="1200" dirty="0" smtClean="0"/>
              <a:t> </a:t>
            </a:r>
            <a:r>
              <a:rPr lang="en-US" sz="1200" dirty="0" err="1" smtClean="0"/>
              <a:t>interna</a:t>
            </a:r>
            <a:r>
              <a:rPr lang="en-US" sz="1200" dirty="0" smtClean="0"/>
              <a:t> de </a:t>
            </a:r>
            <a:r>
              <a:rPr lang="en-US" sz="1200" dirty="0" err="1" smtClean="0"/>
              <a:t>las</a:t>
            </a:r>
            <a:r>
              <a:rPr lang="en-US" sz="1200" dirty="0" smtClean="0"/>
              <a:t> </a:t>
            </a:r>
            <a:r>
              <a:rPr lang="en-US" sz="1200" dirty="0" err="1" smtClean="0"/>
              <a:t>celulas</a:t>
            </a:r>
            <a:r>
              <a:rPr lang="en-US" sz="1200" dirty="0" smtClean="0"/>
              <a:t> </a:t>
            </a:r>
            <a:r>
              <a:rPr lang="en-US" sz="1200" dirty="0" err="1" smtClean="0"/>
              <a:t>externas</a:t>
            </a:r>
            <a:r>
              <a:rPr lang="en-US" sz="1200" dirty="0" smtClean="0"/>
              <a:t> </a:t>
            </a:r>
            <a:r>
              <a:rPr lang="en-US" sz="1200" dirty="0" err="1" smtClean="0"/>
              <a:t>restantes</a:t>
            </a:r>
            <a:endParaRPr lang="en-US" sz="1200" dirty="0" smtClean="0"/>
          </a:p>
          <a:p>
            <a:pPr lvl="0"/>
            <a:r>
              <a:rPr lang="en-US" sz="1200" dirty="0" smtClean="0"/>
              <a:t>	- </a:t>
            </a:r>
            <a:r>
              <a:rPr lang="en-US" sz="1200" dirty="0" err="1" smtClean="0"/>
              <a:t>ingresión</a:t>
            </a:r>
            <a:r>
              <a:rPr lang="en-US" sz="1200" dirty="0" smtClean="0"/>
              <a:t> – </a:t>
            </a:r>
            <a:r>
              <a:rPr lang="en-US" sz="1200" dirty="0" err="1" smtClean="0"/>
              <a:t>migración</a:t>
            </a:r>
            <a:r>
              <a:rPr lang="en-US" sz="1200" dirty="0" smtClean="0"/>
              <a:t> de </a:t>
            </a:r>
            <a:r>
              <a:rPr lang="en-US" sz="1200" dirty="0" err="1" smtClean="0"/>
              <a:t>células</a:t>
            </a:r>
            <a:r>
              <a:rPr lang="en-US" sz="1200" dirty="0" smtClean="0"/>
              <a:t> </a:t>
            </a:r>
            <a:r>
              <a:rPr lang="en-US" sz="1200" b="1" dirty="0" err="1" smtClean="0"/>
              <a:t>individuales</a:t>
            </a:r>
            <a:r>
              <a:rPr lang="en-US" sz="1200" dirty="0" smtClean="0"/>
              <a:t> </a:t>
            </a:r>
            <a:r>
              <a:rPr lang="en-US" sz="1200" dirty="0" err="1" smtClean="0"/>
              <a:t>hacia</a:t>
            </a:r>
            <a:r>
              <a:rPr lang="en-US" sz="1200" dirty="0" smtClean="0"/>
              <a:t> el interior del </a:t>
            </a:r>
            <a:r>
              <a:rPr lang="en-US" sz="1200" dirty="0" err="1" smtClean="0"/>
              <a:t>embrión</a:t>
            </a:r>
            <a:r>
              <a:rPr lang="en-US" sz="1200" dirty="0" smtClean="0"/>
              <a:t>, </a:t>
            </a:r>
            <a:r>
              <a:rPr lang="en-US" sz="1200" dirty="0" err="1" smtClean="0"/>
              <a:t>estas</a:t>
            </a:r>
            <a:r>
              <a:rPr lang="en-US" sz="1200" dirty="0" smtClean="0"/>
              <a:t> </a:t>
            </a:r>
            <a:r>
              <a:rPr lang="en-US" sz="1200" dirty="0" err="1" smtClean="0"/>
              <a:t>celulas</a:t>
            </a:r>
            <a:r>
              <a:rPr lang="en-US" sz="1200" dirty="0" smtClean="0"/>
              <a:t> se </a:t>
            </a:r>
            <a:r>
              <a:rPr lang="en-US" sz="1200" dirty="0" err="1" smtClean="0"/>
              <a:t>convierten</a:t>
            </a:r>
            <a:r>
              <a:rPr lang="en-US" sz="1200" dirty="0" smtClean="0"/>
              <a:t> en </a:t>
            </a:r>
            <a:r>
              <a:rPr lang="en-US" sz="1200" dirty="0" err="1" smtClean="0"/>
              <a:t>mesénquima</a:t>
            </a:r>
            <a:r>
              <a:rPr lang="en-US" sz="1200" dirty="0" smtClean="0"/>
              <a:t> y </a:t>
            </a:r>
            <a:r>
              <a:rPr lang="en-US" sz="1200" dirty="0" err="1" smtClean="0"/>
              <a:t>migran</a:t>
            </a:r>
            <a:r>
              <a:rPr lang="en-US" sz="1200" dirty="0" smtClean="0"/>
              <a:t> </a:t>
            </a:r>
            <a:r>
              <a:rPr lang="en-US" sz="1200" dirty="0" err="1" smtClean="0"/>
              <a:t>independientes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sz="1200" dirty="0" smtClean="0"/>
              <a:t>	- </a:t>
            </a:r>
            <a:r>
              <a:rPr lang="en-US" sz="1200" dirty="0" err="1" smtClean="0"/>
              <a:t>delaminación</a:t>
            </a:r>
            <a:r>
              <a:rPr lang="en-US" sz="1200" dirty="0" smtClean="0"/>
              <a:t> – </a:t>
            </a:r>
            <a:r>
              <a:rPr lang="en-US" sz="1200" dirty="0" err="1" smtClean="0"/>
              <a:t>división</a:t>
            </a:r>
            <a:r>
              <a:rPr lang="en-US" sz="1200" dirty="0" smtClean="0"/>
              <a:t> de </a:t>
            </a:r>
            <a:r>
              <a:rPr lang="en-US" sz="1200" dirty="0" err="1" smtClean="0"/>
              <a:t>una</a:t>
            </a:r>
            <a:r>
              <a:rPr lang="en-US" sz="1200" dirty="0" smtClean="0"/>
              <a:t> </a:t>
            </a:r>
            <a:r>
              <a:rPr lang="en-US" sz="1200" dirty="0" err="1" smtClean="0"/>
              <a:t>capa</a:t>
            </a:r>
            <a:r>
              <a:rPr lang="en-US" sz="1200" dirty="0" smtClean="0"/>
              <a:t> de </a:t>
            </a:r>
            <a:r>
              <a:rPr lang="en-US" sz="1200" dirty="0" err="1" smtClean="0"/>
              <a:t>células</a:t>
            </a:r>
            <a:r>
              <a:rPr lang="en-US" sz="1200" dirty="0" smtClean="0"/>
              <a:t> en 2 o mas </a:t>
            </a:r>
            <a:r>
              <a:rPr lang="en-US" sz="1200" dirty="0" err="1" smtClean="0"/>
              <a:t>capas</a:t>
            </a:r>
            <a:r>
              <a:rPr lang="en-US" sz="1200" dirty="0" smtClean="0"/>
              <a:t> </a:t>
            </a:r>
            <a:r>
              <a:rPr lang="en-US" sz="1200" dirty="0" err="1" smtClean="0"/>
              <a:t>paralelas</a:t>
            </a:r>
            <a:r>
              <a:rPr lang="en-US" sz="1200" dirty="0" smtClean="0"/>
              <a:t>, </a:t>
            </a:r>
            <a:r>
              <a:rPr lang="en-US" sz="1200" dirty="0" err="1" smtClean="0"/>
              <a:t>pareciera</a:t>
            </a:r>
            <a:r>
              <a:rPr lang="en-US" sz="1200" dirty="0" smtClean="0"/>
              <a:t> </a:t>
            </a:r>
            <a:r>
              <a:rPr lang="en-US" sz="1200" dirty="0" err="1" smtClean="0"/>
              <a:t>ingresion</a:t>
            </a:r>
            <a:r>
              <a:rPr lang="en-US" sz="1200" dirty="0" smtClean="0"/>
              <a:t> 	</a:t>
            </a:r>
            <a:r>
              <a:rPr lang="en-US" sz="1200" dirty="0" err="1" smtClean="0"/>
              <a:t>pero</a:t>
            </a:r>
            <a:r>
              <a:rPr lang="en-US" sz="1200" dirty="0" smtClean="0"/>
              <a:t> </a:t>
            </a:r>
            <a:r>
              <a:rPr lang="en-US" sz="1200" dirty="0" err="1" smtClean="0"/>
              <a:t>resulta</a:t>
            </a:r>
            <a:r>
              <a:rPr lang="en-US" sz="1200" dirty="0" smtClean="0"/>
              <a:t> en </a:t>
            </a:r>
            <a:r>
              <a:rPr lang="en-US" sz="1200" dirty="0" err="1" smtClean="0"/>
              <a:t>nuevas</a:t>
            </a:r>
            <a:r>
              <a:rPr lang="en-US" sz="1200" dirty="0" smtClean="0"/>
              <a:t> </a:t>
            </a:r>
            <a:r>
              <a:rPr lang="en-US" sz="1200" dirty="0" err="1" smtClean="0"/>
              <a:t>capas</a:t>
            </a:r>
            <a:r>
              <a:rPr lang="en-US" sz="1200" dirty="0" smtClean="0"/>
              <a:t> no se van </a:t>
            </a:r>
            <a:r>
              <a:rPr lang="en-US" sz="1200" dirty="0" err="1" smtClean="0"/>
              <a:t>individuales</a:t>
            </a:r>
            <a:endParaRPr lang="en-US" sz="1200" dirty="0" smtClean="0"/>
          </a:p>
          <a:p>
            <a:pPr lvl="0"/>
            <a:r>
              <a:rPr lang="en-US" sz="1200" dirty="0" smtClean="0"/>
              <a:t>	- </a:t>
            </a:r>
            <a:r>
              <a:rPr lang="en-US" sz="1200" dirty="0" err="1" smtClean="0"/>
              <a:t>epibolia</a:t>
            </a:r>
            <a:r>
              <a:rPr lang="en-US" sz="1200" dirty="0" smtClean="0"/>
              <a:t> – </a:t>
            </a:r>
            <a:r>
              <a:rPr lang="en-US" sz="1200" dirty="0" err="1" smtClean="0"/>
              <a:t>movimiento</a:t>
            </a:r>
            <a:r>
              <a:rPr lang="en-US" sz="1200" dirty="0" smtClean="0"/>
              <a:t> de </a:t>
            </a:r>
            <a:r>
              <a:rPr lang="en-US" sz="1200" dirty="0" err="1" smtClean="0"/>
              <a:t>capas</a:t>
            </a:r>
            <a:r>
              <a:rPr lang="en-US" sz="1200" dirty="0" smtClean="0"/>
              <a:t> </a:t>
            </a:r>
            <a:r>
              <a:rPr lang="en-US" sz="1200" dirty="0" err="1" smtClean="0"/>
              <a:t>epiteliales</a:t>
            </a:r>
            <a:r>
              <a:rPr lang="en-US" sz="1200" dirty="0" smtClean="0"/>
              <a:t> (</a:t>
            </a:r>
            <a:r>
              <a:rPr lang="en-US" sz="1200" dirty="0" err="1" smtClean="0"/>
              <a:t>ectodermo</a:t>
            </a:r>
            <a:r>
              <a:rPr lang="en-US" sz="1200" dirty="0" smtClean="0"/>
              <a:t>) </a:t>
            </a:r>
            <a:r>
              <a:rPr lang="en-US" sz="1200" dirty="0" err="1" smtClean="0"/>
              <a:t>como</a:t>
            </a:r>
            <a:r>
              <a:rPr lang="en-US" sz="1200" dirty="0" smtClean="0"/>
              <a:t> </a:t>
            </a:r>
            <a:r>
              <a:rPr lang="en-US" sz="1200" dirty="0" err="1" smtClean="0"/>
              <a:t>una</a:t>
            </a:r>
            <a:r>
              <a:rPr lang="en-US" sz="1200" dirty="0" smtClean="0"/>
              <a:t> sola </a:t>
            </a:r>
            <a:r>
              <a:rPr lang="en-US" sz="1200" dirty="0" err="1" smtClean="0"/>
              <a:t>unidad</a:t>
            </a:r>
            <a:r>
              <a:rPr lang="en-US" sz="1200" dirty="0" smtClean="0"/>
              <a:t> </a:t>
            </a:r>
            <a:r>
              <a:rPr lang="en-US" sz="1200" dirty="0" err="1" smtClean="0"/>
              <a:t>para</a:t>
            </a:r>
            <a:r>
              <a:rPr lang="en-US" sz="1200" dirty="0" smtClean="0"/>
              <a:t> </a:t>
            </a:r>
            <a:r>
              <a:rPr lang="en-US" sz="1200" dirty="0" err="1" smtClean="0"/>
              <a:t>cubrir</a:t>
            </a:r>
            <a:r>
              <a:rPr lang="en-US" sz="1200" dirty="0" smtClean="0"/>
              <a:t> </a:t>
            </a:r>
            <a:r>
              <a:rPr lang="en-US" sz="1200" dirty="0" err="1" smtClean="0"/>
              <a:t>capas</a:t>
            </a:r>
            <a:r>
              <a:rPr lang="en-US" sz="1200" dirty="0" smtClean="0"/>
              <a:t> 	</a:t>
            </a:r>
            <a:r>
              <a:rPr lang="en-US" sz="1200" dirty="0" err="1" smtClean="0"/>
              <a:t>profundas</a:t>
            </a:r>
            <a:r>
              <a:rPr lang="en-US" sz="1200" dirty="0" smtClean="0"/>
              <a:t> del </a:t>
            </a:r>
            <a:r>
              <a:rPr lang="en-US" sz="1200" dirty="0" err="1" smtClean="0"/>
              <a:t>embrion</a:t>
            </a:r>
            <a:r>
              <a:rPr lang="en-US" sz="1200" dirty="0" smtClean="0"/>
              <a:t>. </a:t>
            </a:r>
            <a:r>
              <a:rPr lang="en-US" sz="1200" dirty="0" err="1" smtClean="0"/>
              <a:t>Pueden</a:t>
            </a:r>
            <a:r>
              <a:rPr lang="en-US" sz="1200" dirty="0" smtClean="0"/>
              <a:t> </a:t>
            </a:r>
            <a:r>
              <a:rPr lang="en-US" sz="1200" dirty="0" err="1" smtClean="0"/>
              <a:t>ser</a:t>
            </a:r>
            <a:r>
              <a:rPr lang="en-US" sz="1200" dirty="0" smtClean="0"/>
              <a:t> </a:t>
            </a:r>
            <a:r>
              <a:rPr lang="en-US" sz="1200" dirty="0" err="1" smtClean="0"/>
              <a:t>celulas</a:t>
            </a:r>
            <a:r>
              <a:rPr lang="en-US" sz="1200" dirty="0" smtClean="0"/>
              <a:t> </a:t>
            </a:r>
            <a:r>
              <a:rPr lang="en-US" sz="1200" dirty="0" err="1" smtClean="0"/>
              <a:t>dividiendose</a:t>
            </a:r>
            <a:r>
              <a:rPr lang="en-US" sz="1200" dirty="0" smtClean="0"/>
              <a:t>, </a:t>
            </a:r>
            <a:r>
              <a:rPr lang="en-US" sz="1200" dirty="0" err="1" smtClean="0"/>
              <a:t>cambiando</a:t>
            </a:r>
            <a:r>
              <a:rPr lang="en-US" sz="1200" dirty="0" smtClean="0"/>
              <a:t> de forma, </a:t>
            </a:r>
            <a:r>
              <a:rPr lang="en-US" sz="1200" dirty="0" err="1" smtClean="0"/>
              <a:t>capas</a:t>
            </a:r>
            <a:r>
              <a:rPr lang="en-US" sz="1200" dirty="0" smtClean="0"/>
              <a:t> 	</a:t>
            </a:r>
            <a:r>
              <a:rPr lang="en-US" sz="1200" dirty="0" err="1" smtClean="0"/>
              <a:t>intercalandose</a:t>
            </a:r>
            <a:r>
              <a:rPr lang="en-US" sz="1200" dirty="0" smtClean="0"/>
              <a:t> o </a:t>
            </a:r>
            <a:r>
              <a:rPr lang="en-US" sz="1200" dirty="0" err="1" smtClean="0"/>
              <a:t>todas</a:t>
            </a:r>
            <a:r>
              <a:rPr lang="en-US" sz="1200" dirty="0" smtClean="0"/>
              <a:t> a la </a:t>
            </a:r>
            <a:r>
              <a:rPr lang="en-US" sz="1200" dirty="0" err="1" smtClean="0"/>
              <a:t>vez</a:t>
            </a:r>
            <a:r>
              <a:rPr lang="en-US" sz="1200" dirty="0" smtClean="0"/>
              <a:t>.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Metafase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asimetrica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microtubulos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cortos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hacia</a:t>
            </a:r>
            <a:r>
              <a:rPr lang="en-US" baseline="0" dirty="0" smtClean="0"/>
              <a:t> el posterior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	</a:t>
            </a:r>
            <a:r>
              <a:rPr lang="en-US" dirty="0" err="1" smtClean="0"/>
              <a:t>Ej</a:t>
            </a:r>
            <a:r>
              <a:rPr lang="en-US" dirty="0" smtClean="0"/>
              <a:t> : Drosophila- </a:t>
            </a:r>
            <a:r>
              <a:rPr lang="en-US" dirty="0" err="1" smtClean="0"/>
              <a:t>ejes</a:t>
            </a:r>
            <a:r>
              <a:rPr lang="en-US" dirty="0" smtClean="0"/>
              <a:t> se </a:t>
            </a:r>
            <a:r>
              <a:rPr lang="en-US" dirty="0" err="1" smtClean="0"/>
              <a:t>forman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segmentación</a:t>
            </a:r>
            <a:endParaRPr lang="en-US" dirty="0" smtClean="0"/>
          </a:p>
          <a:p>
            <a:pPr lvl="0"/>
            <a:r>
              <a:rPr lang="en-US" dirty="0" smtClean="0"/>
              <a:t>	      </a:t>
            </a:r>
            <a:r>
              <a:rPr lang="en-US" dirty="0" err="1" smtClean="0"/>
              <a:t>Xenopus</a:t>
            </a:r>
            <a:r>
              <a:rPr lang="en-US" dirty="0" smtClean="0"/>
              <a:t> – </a:t>
            </a:r>
            <a:r>
              <a:rPr lang="en-US" dirty="0" err="1" smtClean="0"/>
              <a:t>comienza</a:t>
            </a:r>
            <a:r>
              <a:rPr lang="en-US" dirty="0" smtClean="0"/>
              <a:t> en </a:t>
            </a:r>
            <a:r>
              <a:rPr lang="en-US" dirty="0" err="1" smtClean="0"/>
              <a:t>ovogenesis</a:t>
            </a:r>
            <a:r>
              <a:rPr lang="en-US" dirty="0" smtClean="0"/>
              <a:t> y se </a:t>
            </a:r>
            <a:r>
              <a:rPr lang="en-US" dirty="0" err="1" smtClean="0"/>
              <a:t>completa</a:t>
            </a:r>
            <a:r>
              <a:rPr lang="en-US" dirty="0" smtClean="0"/>
              <a:t> en </a:t>
            </a:r>
            <a:r>
              <a:rPr lang="en-US" dirty="0" err="1" smtClean="0"/>
              <a:t>gastrulación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1A8-E188-1441-BD75-3D069A930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E3452A16-4E21-7B4D-A4C1-BFDD80364883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F3C893E-49A9-904D-B351-994BEA2F45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abs.bio.unc.edu/Goldstein/movies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hyperlink" Target="https://diffzi.com/protostomes-vs-deuterostom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30024"/>
            <a:ext cx="7315200" cy="2595025"/>
          </a:xfrm>
        </p:spPr>
        <p:txBody>
          <a:bodyPr/>
          <a:lstStyle/>
          <a:p>
            <a:r>
              <a:rPr lang="en-US" dirty="0" err="1" smtClean="0"/>
              <a:t>Segmentación</a:t>
            </a:r>
            <a:r>
              <a:rPr lang="en-US" dirty="0" smtClean="0"/>
              <a:t> - 5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279930"/>
            <a:ext cx="7315200" cy="114463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Biol</a:t>
            </a:r>
            <a:r>
              <a:rPr lang="en-US" dirty="0" smtClean="0"/>
              <a:t> 3019 </a:t>
            </a:r>
            <a:r>
              <a:rPr lang="en-US" dirty="0" err="1" smtClean="0"/>
              <a:t>Biol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endParaRPr lang="en-US" dirty="0" smtClean="0"/>
          </a:p>
          <a:p>
            <a:r>
              <a:rPr lang="en-US" dirty="0" smtClean="0"/>
              <a:t>JA </a:t>
            </a:r>
            <a:r>
              <a:rPr lang="en-US" dirty="0" err="1" smtClean="0"/>
              <a:t>Cardé</a:t>
            </a:r>
            <a:r>
              <a:rPr lang="en-US" dirty="0" smtClean="0"/>
              <a:t>, PhD</a:t>
            </a:r>
          </a:p>
          <a:p>
            <a:r>
              <a:rPr lang="en-US" dirty="0" smtClean="0"/>
              <a:t>UPR - Aguadilla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790" y="0"/>
            <a:ext cx="5215425" cy="45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metazoas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748454"/>
            <a:ext cx="4582798" cy="569279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- </a:t>
            </a:r>
            <a:r>
              <a:rPr lang="en-US" sz="2400" dirty="0" err="1" smtClean="0"/>
              <a:t>deuterostomados</a:t>
            </a:r>
            <a:r>
              <a:rPr lang="en-US" sz="2400" dirty="0" smtClean="0"/>
              <a:t> </a:t>
            </a:r>
            <a:r>
              <a:rPr lang="en-US" sz="2400" dirty="0"/>
              <a:t>– (</a:t>
            </a:r>
            <a:r>
              <a:rPr lang="en-US" sz="2400" dirty="0" err="1"/>
              <a:t>boca</a:t>
            </a:r>
            <a:r>
              <a:rPr lang="en-US" sz="2400" dirty="0"/>
              <a:t> </a:t>
            </a:r>
            <a:r>
              <a:rPr lang="en-US" sz="2400" dirty="0" err="1"/>
              <a:t>segundo</a:t>
            </a:r>
            <a:r>
              <a:rPr lang="en-US" sz="2400" dirty="0"/>
              <a:t>) – la </a:t>
            </a:r>
            <a:r>
              <a:rPr lang="en-US" sz="2400" dirty="0" err="1"/>
              <a:t>boca</a:t>
            </a:r>
            <a:r>
              <a:rPr lang="en-US" sz="2400" dirty="0"/>
              <a:t> se forma </a:t>
            </a:r>
            <a:r>
              <a:rPr lang="en-US" sz="2400" dirty="0" err="1"/>
              <a:t>luego</a:t>
            </a:r>
            <a:r>
              <a:rPr lang="en-US" sz="2400" dirty="0"/>
              <a:t> del </a:t>
            </a:r>
            <a:r>
              <a:rPr lang="en-US" sz="2400" dirty="0" err="1" smtClean="0"/>
              <a:t>ano</a:t>
            </a:r>
            <a:endParaRPr lang="en-US" sz="2400" dirty="0"/>
          </a:p>
          <a:p>
            <a:pPr lvl="0"/>
            <a:r>
              <a:rPr lang="en-US" sz="2400" dirty="0" err="1" smtClean="0"/>
              <a:t>Ano</a:t>
            </a:r>
            <a:r>
              <a:rPr lang="en-US" sz="2400" dirty="0" smtClean="0"/>
              <a:t> </a:t>
            </a:r>
            <a:r>
              <a:rPr lang="en-US" sz="2400" dirty="0" err="1" smtClean="0"/>
              <a:t>formado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blastoporo</a:t>
            </a:r>
            <a:endParaRPr lang="en-US" sz="2400" dirty="0" smtClean="0"/>
          </a:p>
          <a:p>
            <a:pPr lvl="0"/>
            <a:r>
              <a:rPr lang="en-US" sz="2400" dirty="0" err="1" smtClean="0"/>
              <a:t>celoma</a:t>
            </a:r>
            <a:r>
              <a:rPr lang="en-US" sz="2400" dirty="0" smtClean="0"/>
              <a:t> </a:t>
            </a:r>
            <a:r>
              <a:rPr lang="en-US" sz="2400" dirty="0" err="1" smtClean="0"/>
              <a:t>formado</a:t>
            </a:r>
            <a:r>
              <a:rPr lang="en-US" sz="2400" dirty="0" smtClean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 smtClean="0"/>
              <a:t>pliegues</a:t>
            </a:r>
            <a:r>
              <a:rPr lang="en-US" sz="2400" dirty="0" smtClean="0"/>
              <a:t> </a:t>
            </a:r>
            <a:r>
              <a:rPr lang="en-US" sz="2400" dirty="0" err="1" smtClean="0"/>
              <a:t>mesodermales</a:t>
            </a:r>
            <a:r>
              <a:rPr lang="en-US" sz="2400" dirty="0" smtClean="0"/>
              <a:t> </a:t>
            </a:r>
            <a:r>
              <a:rPr lang="en-US" sz="2400" dirty="0"/>
              <a:t>en el GI</a:t>
            </a:r>
            <a:r>
              <a:rPr lang="en-US" sz="2400" dirty="0" smtClean="0"/>
              <a:t>.</a:t>
            </a:r>
          </a:p>
          <a:p>
            <a:pPr lvl="0"/>
            <a:r>
              <a:rPr lang="en-US" sz="2400" dirty="0" smtClean="0"/>
              <a:t> </a:t>
            </a:r>
            <a:r>
              <a:rPr lang="en-US" sz="2400" dirty="0" err="1"/>
              <a:t>Incluye</a:t>
            </a:r>
            <a:r>
              <a:rPr lang="en-US" sz="2400" dirty="0"/>
              <a:t> </a:t>
            </a:r>
            <a:r>
              <a:rPr lang="en-US" sz="2400" dirty="0" err="1"/>
              <a:t>equinodermos</a:t>
            </a:r>
            <a:r>
              <a:rPr lang="en-US" sz="2400" dirty="0"/>
              <a:t> y </a:t>
            </a:r>
            <a:r>
              <a:rPr lang="en-US" sz="2400" dirty="0" err="1" smtClean="0"/>
              <a:t>cordados</a:t>
            </a:r>
            <a:r>
              <a:rPr lang="en-US" sz="2400" dirty="0" smtClean="0"/>
              <a:t> </a:t>
            </a:r>
            <a:r>
              <a:rPr lang="en-US" sz="2400" dirty="0" err="1" smtClean="0"/>
              <a:t>invertebrados</a:t>
            </a:r>
            <a:r>
              <a:rPr lang="en-US" sz="2400" dirty="0" smtClean="0"/>
              <a:t> </a:t>
            </a:r>
            <a:r>
              <a:rPr lang="en-US" sz="2400" dirty="0" err="1" smtClean="0"/>
              <a:t>cordados</a:t>
            </a:r>
            <a:r>
              <a:rPr lang="en-US" sz="2400" dirty="0"/>
              <a:t> </a:t>
            </a:r>
            <a:r>
              <a:rPr lang="en-US" sz="2400" dirty="0" err="1" smtClean="0"/>
              <a:t>vertebrados</a:t>
            </a:r>
            <a:endParaRPr lang="en-US" sz="2400" dirty="0" smtClean="0"/>
          </a:p>
          <a:p>
            <a:pPr lvl="0"/>
            <a:r>
              <a:rPr lang="en-US" sz="2400" dirty="0" smtClean="0"/>
              <a:t> </a:t>
            </a:r>
            <a:r>
              <a:rPr lang="en-US" sz="2400" dirty="0" err="1"/>
              <a:t>tienen</a:t>
            </a:r>
            <a:r>
              <a:rPr lang="en-US" sz="2400" dirty="0"/>
              <a:t> </a:t>
            </a:r>
            <a:r>
              <a:rPr lang="en-US" sz="2400" dirty="0" err="1" smtClean="0"/>
              <a:t>notocordio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736" y="739165"/>
            <a:ext cx="4378264" cy="400173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94" y="610365"/>
            <a:ext cx="80518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metazoas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41" y="652869"/>
            <a:ext cx="5655455" cy="5692793"/>
          </a:xfrm>
        </p:spPr>
        <p:txBody>
          <a:bodyPr>
            <a:noAutofit/>
          </a:bodyPr>
          <a:lstStyle/>
          <a:p>
            <a:r>
              <a:rPr lang="en-US" sz="2400" dirty="0" err="1"/>
              <a:t>Segmentación</a:t>
            </a:r>
            <a:r>
              <a:rPr lang="en-US" sz="2400" dirty="0"/>
              <a:t> </a:t>
            </a:r>
            <a:r>
              <a:rPr lang="en-US" sz="2400" dirty="0" err="1"/>
              <a:t>Repaso</a:t>
            </a:r>
            <a:r>
              <a:rPr lang="en-US" sz="2400" dirty="0"/>
              <a:t>:</a:t>
            </a:r>
          </a:p>
          <a:p>
            <a:pPr lvl="0"/>
            <a:r>
              <a:rPr lang="en-US" sz="2400" dirty="0" err="1"/>
              <a:t>serie</a:t>
            </a:r>
            <a:r>
              <a:rPr lang="en-US" sz="2400" dirty="0"/>
              <a:t> de </a:t>
            </a:r>
            <a:r>
              <a:rPr lang="en-US" sz="2400" dirty="0" err="1"/>
              <a:t>divisiones</a:t>
            </a:r>
            <a:r>
              <a:rPr lang="en-US" sz="2400" dirty="0"/>
              <a:t> </a:t>
            </a:r>
            <a:r>
              <a:rPr lang="en-US" sz="2400" dirty="0" err="1" smtClean="0"/>
              <a:t>mitóticas</a:t>
            </a:r>
            <a:r>
              <a:rPr lang="en-US" sz="2400" dirty="0" smtClean="0"/>
              <a:t>, se </a:t>
            </a:r>
            <a:r>
              <a:rPr lang="en-US" sz="2400" dirty="0" err="1"/>
              <a:t>segmenta</a:t>
            </a:r>
            <a:r>
              <a:rPr lang="en-US" sz="2400" dirty="0"/>
              <a:t> el </a:t>
            </a:r>
            <a:r>
              <a:rPr lang="en-US" sz="2400" dirty="0" err="1"/>
              <a:t>volumen</a:t>
            </a:r>
            <a:r>
              <a:rPr lang="en-US" sz="2400" dirty="0"/>
              <a:t> total de </a:t>
            </a:r>
            <a:r>
              <a:rPr lang="en-US" sz="2400" dirty="0" err="1"/>
              <a:t>citoplasma</a:t>
            </a:r>
            <a:r>
              <a:rPr lang="en-US" sz="2400" dirty="0"/>
              <a:t> en </a:t>
            </a:r>
            <a:r>
              <a:rPr lang="en-US" sz="2400" dirty="0" err="1" smtClean="0"/>
              <a:t>blastómeros</a:t>
            </a:r>
            <a:endParaRPr lang="en-US" sz="2400" dirty="0"/>
          </a:p>
          <a:p>
            <a:pPr lvl="0"/>
            <a:r>
              <a:rPr lang="en-US" sz="2400" dirty="0" smtClean="0"/>
              <a:t>la </a:t>
            </a:r>
            <a:r>
              <a:rPr lang="en-US" sz="2400" dirty="0" err="1"/>
              <a:t>velocidad</a:t>
            </a:r>
            <a:r>
              <a:rPr lang="en-US" sz="2400" dirty="0"/>
              <a:t> </a:t>
            </a:r>
            <a:r>
              <a:rPr lang="en-US" sz="2400" dirty="0" err="1"/>
              <a:t>inicial</a:t>
            </a:r>
            <a:r>
              <a:rPr lang="en-US" sz="2400" dirty="0"/>
              <a:t> de </a:t>
            </a:r>
            <a:r>
              <a:rPr lang="en-US" sz="2400" dirty="0" err="1" smtClean="0"/>
              <a:t>división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</a:t>
            </a:r>
            <a:r>
              <a:rPr lang="en-US" sz="2400" dirty="0" smtClean="0"/>
              <a:t> </a:t>
            </a:r>
            <a:r>
              <a:rPr lang="en-US" sz="2400" dirty="0"/>
              <a:t>y la </a:t>
            </a:r>
            <a:r>
              <a:rPr lang="en-US" sz="2400" dirty="0" err="1" smtClean="0"/>
              <a:t>localización</a:t>
            </a:r>
            <a:r>
              <a:rPr lang="en-US" sz="2400" dirty="0" smtClean="0"/>
              <a:t> </a:t>
            </a:r>
            <a:r>
              <a:rPr lang="en-US" sz="2400" dirty="0"/>
              <a:t>de los </a:t>
            </a:r>
            <a:r>
              <a:rPr lang="en-US" sz="2400" dirty="0" err="1" smtClean="0"/>
              <a:t>blastómeros</a:t>
            </a:r>
            <a:endParaRPr lang="en-US" sz="2400" dirty="0" smtClean="0"/>
          </a:p>
          <a:p>
            <a:pPr lvl="1"/>
            <a:r>
              <a:rPr lang="en-US" sz="2200" dirty="0" smtClean="0"/>
              <a:t>1ro  </a:t>
            </a:r>
            <a:r>
              <a:rPr lang="en-US" sz="2200" dirty="0" err="1" smtClean="0"/>
              <a:t>bajo</a:t>
            </a:r>
            <a:r>
              <a:rPr lang="en-US" sz="2200" dirty="0" smtClean="0"/>
              <a:t> </a:t>
            </a:r>
            <a:r>
              <a:rPr lang="en-US" sz="2200" dirty="0"/>
              <a:t>el control de material </a:t>
            </a:r>
            <a:r>
              <a:rPr lang="en-US" sz="2200" dirty="0" err="1" smtClean="0"/>
              <a:t>preformado</a:t>
            </a:r>
            <a:r>
              <a:rPr lang="en-US" sz="2200" dirty="0" smtClean="0"/>
              <a:t> (</a:t>
            </a:r>
            <a:r>
              <a:rPr lang="en-US" sz="2200" dirty="0" err="1" smtClean="0"/>
              <a:t>rapida</a:t>
            </a:r>
            <a:r>
              <a:rPr lang="en-US" sz="2200" dirty="0" smtClean="0"/>
              <a:t>)</a:t>
            </a:r>
            <a:endParaRPr lang="en-US" sz="2200" dirty="0"/>
          </a:p>
          <a:p>
            <a:pPr lvl="1"/>
            <a:r>
              <a:rPr lang="en-US" sz="2200" dirty="0" smtClean="0"/>
              <a:t>2do </a:t>
            </a:r>
            <a:r>
              <a:rPr lang="en-US" sz="2200" dirty="0" err="1" smtClean="0"/>
              <a:t>luego</a:t>
            </a:r>
            <a:r>
              <a:rPr lang="en-US" sz="2200" dirty="0" smtClean="0"/>
              <a:t> </a:t>
            </a:r>
            <a:r>
              <a:rPr lang="en-US" sz="2200" dirty="0" err="1" smtClean="0"/>
              <a:t>bajo</a:t>
            </a:r>
            <a:r>
              <a:rPr lang="en-US" sz="2200" dirty="0" smtClean="0"/>
              <a:t> </a:t>
            </a:r>
            <a:r>
              <a:rPr lang="en-US" sz="2200" dirty="0"/>
              <a:t>control del </a:t>
            </a:r>
            <a:r>
              <a:rPr lang="en-US" sz="2200" dirty="0" err="1"/>
              <a:t>nuevo</a:t>
            </a:r>
            <a:r>
              <a:rPr lang="en-US" sz="2200" dirty="0"/>
              <a:t> </a:t>
            </a:r>
            <a:r>
              <a:rPr lang="en-US" sz="2200" dirty="0" err="1" smtClean="0"/>
              <a:t>genoma</a:t>
            </a:r>
            <a:r>
              <a:rPr lang="en-US" sz="2200" dirty="0" smtClean="0"/>
              <a:t> (</a:t>
            </a:r>
            <a:r>
              <a:rPr lang="en-US" sz="2200" dirty="0" err="1" smtClean="0"/>
              <a:t>lenta</a:t>
            </a:r>
            <a:r>
              <a:rPr lang="en-US" sz="2200" dirty="0" smtClean="0"/>
              <a:t>)</a:t>
            </a:r>
            <a:endParaRPr lang="en-US" sz="2200" dirty="0"/>
          </a:p>
          <a:p>
            <a:pPr lvl="0"/>
            <a:r>
              <a:rPr lang="en-US" sz="2400" dirty="0" smtClean="0"/>
              <a:t>No </a:t>
            </a:r>
            <a:r>
              <a:rPr lang="en-US" sz="2400" dirty="0" err="1"/>
              <a:t>aumento</a:t>
            </a:r>
            <a:r>
              <a:rPr lang="en-US" sz="2400" dirty="0"/>
              <a:t> d</a:t>
            </a:r>
            <a:r>
              <a:rPr lang="en-US" sz="2400" dirty="0" smtClean="0"/>
              <a:t>el </a:t>
            </a:r>
            <a:r>
              <a:rPr lang="en-US" sz="2400" dirty="0" err="1"/>
              <a:t>volumen</a:t>
            </a:r>
            <a:endParaRPr lang="en-US" sz="2400" dirty="0"/>
          </a:p>
          <a:p>
            <a:pPr lvl="0"/>
            <a:r>
              <a:rPr lang="en-US" sz="2400" dirty="0" err="1" smtClean="0"/>
              <a:t>Ej:velocidad</a:t>
            </a:r>
            <a:r>
              <a:rPr lang="en-US" sz="2400" dirty="0" smtClean="0"/>
              <a:t>  </a:t>
            </a:r>
            <a:r>
              <a:rPr lang="en-US" sz="2400" dirty="0"/>
              <a:t>de 50,000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/>
              <a:t>en 12 </a:t>
            </a:r>
            <a:r>
              <a:rPr lang="en-US" sz="2400" dirty="0" err="1"/>
              <a:t>hrs</a:t>
            </a:r>
            <a:r>
              <a:rPr lang="en-US" sz="2400" dirty="0"/>
              <a:t> y de 40,000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/>
              <a:t>en 43 </a:t>
            </a:r>
            <a:r>
              <a:rPr lang="en-US" sz="2400" dirty="0" err="1" smtClean="0"/>
              <a:t>horas</a:t>
            </a:r>
            <a:endParaRPr lang="en-US" sz="2400" dirty="0" smtClean="0"/>
          </a:p>
          <a:p>
            <a:pPr lvl="0"/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inhibición</a:t>
            </a:r>
            <a:r>
              <a:rPr lang="en-US" sz="2400" dirty="0" smtClean="0"/>
              <a:t> temporal de </a:t>
            </a:r>
            <a:r>
              <a:rPr lang="en-US" sz="2400" dirty="0"/>
              <a:t>G1 y </a:t>
            </a:r>
            <a:r>
              <a:rPr lang="en-US" sz="2400" dirty="0" smtClean="0"/>
              <a:t>G2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151" y="953279"/>
            <a:ext cx="3414849" cy="43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Fecundacion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Segmentación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5" y="748454"/>
            <a:ext cx="8299974" cy="5692793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 smtClean="0"/>
              <a:t>fecundación</a:t>
            </a:r>
            <a:r>
              <a:rPr lang="en-US" sz="2400" dirty="0" smtClean="0"/>
              <a:t> </a:t>
            </a:r>
            <a:r>
              <a:rPr lang="en-US" sz="2400" dirty="0" err="1"/>
              <a:t>activa</a:t>
            </a:r>
            <a:r>
              <a:rPr lang="en-US" sz="2400" dirty="0"/>
              <a:t> </a:t>
            </a:r>
            <a:r>
              <a:rPr lang="en-US" sz="2400" dirty="0" err="1" smtClean="0"/>
              <a:t>síntesis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 smtClean="0"/>
              <a:t>proteína</a:t>
            </a:r>
            <a:r>
              <a:rPr lang="en-US" sz="2400" dirty="0" smtClean="0"/>
              <a:t>, </a:t>
            </a:r>
            <a:r>
              <a:rPr lang="en-US" sz="2400" dirty="0"/>
              <a:t>de DNA y </a:t>
            </a:r>
            <a:r>
              <a:rPr lang="en-US" sz="2400" dirty="0" err="1" smtClean="0"/>
              <a:t>reinicio</a:t>
            </a:r>
            <a:r>
              <a:rPr lang="en-US" sz="2400" dirty="0" smtClean="0"/>
              <a:t> del </a:t>
            </a:r>
            <a:r>
              <a:rPr lang="en-US" sz="2400" dirty="0" err="1"/>
              <a:t>ciclo</a:t>
            </a:r>
            <a:r>
              <a:rPr lang="en-US" sz="2400" dirty="0"/>
              <a:t> </a:t>
            </a:r>
            <a:r>
              <a:rPr lang="en-US" sz="2400" dirty="0" err="1"/>
              <a:t>celular</a:t>
            </a:r>
            <a:r>
              <a:rPr lang="en-US" sz="2400" dirty="0"/>
              <a:t>.</a:t>
            </a:r>
          </a:p>
          <a:p>
            <a:pPr lvl="0"/>
            <a:r>
              <a:rPr lang="en-US" sz="2400" dirty="0" err="1" smtClean="0"/>
              <a:t>Activación</a:t>
            </a:r>
            <a:r>
              <a:rPr lang="en-US" sz="2400" dirty="0" smtClean="0"/>
              <a:t> </a:t>
            </a:r>
            <a:r>
              <a:rPr lang="en-US" sz="2400" dirty="0"/>
              <a:t>del MPF – </a:t>
            </a:r>
            <a:r>
              <a:rPr lang="en-US" sz="2400" dirty="0" smtClean="0"/>
              <a:t>(mitosis </a:t>
            </a:r>
            <a:r>
              <a:rPr lang="en-US" sz="2400" dirty="0"/>
              <a:t>promoting </a:t>
            </a:r>
            <a:r>
              <a:rPr lang="en-US" sz="2400" dirty="0" smtClean="0"/>
              <a:t>factor) </a:t>
            </a:r>
            <a:r>
              <a:rPr lang="en-US" sz="2400" dirty="0" err="1" smtClean="0"/>
              <a:t>responsable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 smtClean="0"/>
              <a:t>reanudar</a:t>
            </a:r>
            <a:r>
              <a:rPr lang="en-US" sz="2400" dirty="0" smtClean="0"/>
              <a:t> </a:t>
            </a:r>
            <a:r>
              <a:rPr lang="en-US" sz="2400" dirty="0"/>
              <a:t>meiosis en </a:t>
            </a:r>
            <a:r>
              <a:rPr lang="en-US" sz="2400" dirty="0" err="1"/>
              <a:t>huevos</a:t>
            </a:r>
            <a:r>
              <a:rPr lang="en-US" sz="2400" dirty="0"/>
              <a:t> </a:t>
            </a:r>
            <a:r>
              <a:rPr lang="en-US" sz="2400" dirty="0" err="1"/>
              <a:t>ovulados</a:t>
            </a:r>
            <a:r>
              <a:rPr lang="en-US" sz="2400" dirty="0"/>
              <a:t> y en </a:t>
            </a:r>
            <a:r>
              <a:rPr lang="en-US" sz="2400" dirty="0" err="1" smtClean="0"/>
              <a:t>segmentación</a:t>
            </a:r>
            <a:endParaRPr lang="en-US" sz="2400" dirty="0"/>
          </a:p>
          <a:p>
            <a:pPr lvl="0"/>
            <a:r>
              <a:rPr lang="en-US" sz="2400" dirty="0"/>
              <a:t>Mitosis </a:t>
            </a:r>
            <a:r>
              <a:rPr lang="en-US" sz="2400" dirty="0" err="1" smtClean="0"/>
              <a:t>bifásica</a:t>
            </a:r>
            <a:r>
              <a:rPr lang="en-US" sz="2400" dirty="0" smtClean="0"/>
              <a:t> </a:t>
            </a:r>
            <a:r>
              <a:rPr lang="en-US" sz="2400" dirty="0"/>
              <a:t>(M y S), </a:t>
            </a:r>
            <a:r>
              <a:rPr lang="en-US" sz="2400" dirty="0" err="1"/>
              <a:t>correlaciona</a:t>
            </a:r>
            <a:r>
              <a:rPr lang="en-US" sz="2400" dirty="0"/>
              <a:t> con </a:t>
            </a:r>
            <a:r>
              <a:rPr lang="en-US" sz="2400" dirty="0" err="1"/>
              <a:t>niveles</a:t>
            </a:r>
            <a:r>
              <a:rPr lang="en-US" sz="2400" dirty="0"/>
              <a:t> altos y </a:t>
            </a:r>
            <a:r>
              <a:rPr lang="en-US" sz="2400" dirty="0" err="1"/>
              <a:t>bajos</a:t>
            </a:r>
            <a:r>
              <a:rPr lang="en-US" sz="2400" dirty="0"/>
              <a:t> de MPF, </a:t>
            </a:r>
            <a:r>
              <a:rPr lang="en-US" sz="2400" dirty="0" err="1"/>
              <a:t>respectivamente</a:t>
            </a:r>
            <a:endParaRPr lang="en-US" sz="2400" dirty="0"/>
          </a:p>
          <a:p>
            <a:pPr lvl="0"/>
            <a:r>
              <a:rPr lang="en-US" sz="2400" dirty="0"/>
              <a:t>MPF </a:t>
            </a:r>
            <a:r>
              <a:rPr lang="en-US" sz="2400" dirty="0" err="1"/>
              <a:t>compuesto</a:t>
            </a:r>
            <a:r>
              <a:rPr lang="en-US" sz="2400" dirty="0"/>
              <a:t> de dos </a:t>
            </a:r>
            <a:r>
              <a:rPr lang="en-US" sz="2400" dirty="0" err="1"/>
              <a:t>subU</a:t>
            </a:r>
            <a:r>
              <a:rPr lang="en-US" sz="2400" dirty="0"/>
              <a:t>: </a:t>
            </a:r>
            <a:r>
              <a:rPr lang="en-US" sz="2400" dirty="0" err="1"/>
              <a:t>Ciclina</a:t>
            </a:r>
            <a:r>
              <a:rPr lang="en-US" sz="2400" dirty="0"/>
              <a:t> B y CDK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1474"/>
          <a:stretch/>
        </p:blipFill>
        <p:spPr>
          <a:xfrm>
            <a:off x="570580" y="4127842"/>
            <a:ext cx="7808774" cy="26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3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Fecundación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Segmentación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816494"/>
            <a:ext cx="5073702" cy="569279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- </a:t>
            </a:r>
            <a:r>
              <a:rPr lang="en-US" sz="2400" dirty="0" err="1"/>
              <a:t>ciclina</a:t>
            </a:r>
            <a:r>
              <a:rPr lang="en-US" sz="2400" dirty="0"/>
              <a:t> B – </a:t>
            </a:r>
            <a:r>
              <a:rPr lang="en-US" sz="2400" dirty="0" err="1"/>
              <a:t>es</a:t>
            </a:r>
            <a:r>
              <a:rPr lang="en-US" sz="2400" dirty="0"/>
              <a:t> la mas </a:t>
            </a:r>
            <a:r>
              <a:rPr lang="en-US" sz="2400" dirty="0" err="1"/>
              <a:t>grande</a:t>
            </a:r>
            <a:r>
              <a:rPr lang="en-US" sz="2400" dirty="0"/>
              <a:t>,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</a:t>
            </a:r>
            <a:r>
              <a:rPr lang="en-US" sz="2400" dirty="0" err="1"/>
              <a:t>conducta</a:t>
            </a:r>
            <a:r>
              <a:rPr lang="en-US" sz="2400" dirty="0"/>
              <a:t> </a:t>
            </a:r>
            <a:r>
              <a:rPr lang="en-US" sz="2400" dirty="0" err="1" smtClean="0"/>
              <a:t>ciclica</a:t>
            </a:r>
            <a:endParaRPr lang="en-US" sz="2400" dirty="0"/>
          </a:p>
          <a:p>
            <a:pPr lvl="1"/>
            <a:r>
              <a:rPr lang="en-US" sz="2200" dirty="0" smtClean="0"/>
              <a:t>(</a:t>
            </a:r>
            <a:r>
              <a:rPr lang="en-US" sz="2200" dirty="0" err="1"/>
              <a:t>aumenta</a:t>
            </a:r>
            <a:r>
              <a:rPr lang="en-US" sz="2200" dirty="0"/>
              <a:t> en </a:t>
            </a:r>
            <a:r>
              <a:rPr lang="en-US" sz="2200" dirty="0" smtClean="0"/>
              <a:t>S, </a:t>
            </a:r>
            <a:r>
              <a:rPr lang="en-US" sz="2200" dirty="0"/>
              <a:t>se </a:t>
            </a:r>
            <a:r>
              <a:rPr lang="en-US" sz="2200" dirty="0" err="1"/>
              <a:t>degrada</a:t>
            </a:r>
            <a:r>
              <a:rPr lang="en-US" sz="2200" dirty="0"/>
              <a:t> en </a:t>
            </a:r>
            <a:r>
              <a:rPr lang="en-US" sz="2200" dirty="0" smtClean="0"/>
              <a:t>M)</a:t>
            </a:r>
            <a:endParaRPr lang="en-US" sz="2200" dirty="0"/>
          </a:p>
          <a:p>
            <a:pPr lvl="0"/>
            <a:r>
              <a:rPr lang="en-US" sz="2400" dirty="0" smtClean="0"/>
              <a:t> -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/>
              <a:t>mRNA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 smtClean="0"/>
              <a:t>preformado</a:t>
            </a:r>
            <a:endParaRPr lang="en-US" sz="2400" dirty="0"/>
          </a:p>
          <a:p>
            <a:pPr lvl="1"/>
            <a:r>
              <a:rPr lang="en-US" sz="2200" dirty="0" smtClean="0"/>
              <a:t> </a:t>
            </a:r>
            <a:r>
              <a:rPr lang="en-US" sz="2200" dirty="0"/>
              <a:t>se </a:t>
            </a:r>
            <a:r>
              <a:rPr lang="en-US" sz="2200" dirty="0" err="1"/>
              <a:t>bloquea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 smtClean="0"/>
              <a:t>traducción</a:t>
            </a:r>
            <a:r>
              <a:rPr lang="en-US" sz="2200" dirty="0" err="1" smtClean="0">
                <a:sym typeface="Wingdings"/>
              </a:rPr>
              <a:t></a:t>
            </a:r>
            <a:r>
              <a:rPr lang="en-US" sz="2200" dirty="0" err="1" smtClean="0"/>
              <a:t>no</a:t>
            </a:r>
            <a:r>
              <a:rPr lang="en-US" sz="2200" dirty="0" smtClean="0"/>
              <a:t> </a:t>
            </a:r>
            <a:r>
              <a:rPr lang="en-US" sz="2200" dirty="0"/>
              <a:t>mitosis</a:t>
            </a:r>
          </a:p>
          <a:p>
            <a:pPr lvl="0"/>
            <a:r>
              <a:rPr lang="en-US" sz="2400" dirty="0" smtClean="0"/>
              <a:t> </a:t>
            </a:r>
            <a:r>
              <a:rPr lang="en-US" sz="2400" dirty="0" err="1"/>
              <a:t>C</a:t>
            </a:r>
            <a:r>
              <a:rPr lang="en-US" sz="2400" dirty="0" err="1" smtClean="0"/>
              <a:t>yclin</a:t>
            </a:r>
            <a:r>
              <a:rPr lang="en-US" sz="2400" dirty="0" smtClean="0"/>
              <a:t> </a:t>
            </a:r>
            <a:r>
              <a:rPr lang="en-US" sz="2400" dirty="0"/>
              <a:t>D</a:t>
            </a:r>
            <a:r>
              <a:rPr lang="en-US" sz="2400" dirty="0" smtClean="0"/>
              <a:t>ependent </a:t>
            </a:r>
            <a:r>
              <a:rPr lang="en-US" sz="2400" dirty="0"/>
              <a:t>K</a:t>
            </a:r>
            <a:r>
              <a:rPr lang="en-US" sz="2400" dirty="0" smtClean="0"/>
              <a:t>inase </a:t>
            </a:r>
            <a:r>
              <a:rPr lang="en-US" sz="2400" dirty="0"/>
              <a:t>(CDK) </a:t>
            </a:r>
            <a:r>
              <a:rPr lang="en-US" sz="2400" dirty="0" smtClean="0"/>
              <a:t>–sub </a:t>
            </a:r>
            <a:r>
              <a:rPr lang="en-US" sz="2400" dirty="0" err="1"/>
              <a:t>unidad</a:t>
            </a:r>
            <a:r>
              <a:rPr lang="en-US" sz="2400" dirty="0"/>
              <a:t> </a:t>
            </a:r>
            <a:r>
              <a:rPr lang="en-US" sz="2400" dirty="0" err="1" smtClean="0"/>
              <a:t>pequeña</a:t>
            </a:r>
            <a:r>
              <a:rPr lang="en-US" sz="2400" dirty="0" smtClean="0"/>
              <a:t> </a:t>
            </a:r>
            <a:r>
              <a:rPr lang="en-US" sz="2400" dirty="0"/>
              <a:t>de MPF</a:t>
            </a:r>
            <a:r>
              <a:rPr lang="en-US" sz="2400" dirty="0" smtClean="0"/>
              <a:t>,</a:t>
            </a:r>
          </a:p>
          <a:p>
            <a:pPr lvl="1"/>
            <a:r>
              <a:rPr lang="en-US" sz="2200" dirty="0" err="1" smtClean="0"/>
              <a:t>activa</a:t>
            </a:r>
            <a:r>
              <a:rPr lang="en-US" sz="2200" dirty="0" smtClean="0"/>
              <a:t> </a:t>
            </a:r>
            <a:r>
              <a:rPr lang="en-US" sz="2200" dirty="0"/>
              <a:t>mitosis </a:t>
            </a:r>
            <a:r>
              <a:rPr lang="en-US" sz="2200" dirty="0" err="1"/>
              <a:t>fosforilando</a:t>
            </a:r>
            <a:r>
              <a:rPr lang="en-US" sz="2200" dirty="0"/>
              <a:t> </a:t>
            </a:r>
            <a:r>
              <a:rPr lang="en-US" sz="2200" dirty="0" err="1"/>
              <a:t>histonas</a:t>
            </a:r>
            <a:r>
              <a:rPr lang="en-US" sz="2200" dirty="0"/>
              <a:t>, </a:t>
            </a:r>
            <a:r>
              <a:rPr lang="en-US" sz="2200" dirty="0" err="1" smtClean="0"/>
              <a:t>proteínas</a:t>
            </a:r>
            <a:r>
              <a:rPr lang="en-US" sz="2200" dirty="0" smtClean="0"/>
              <a:t> </a:t>
            </a:r>
            <a:r>
              <a:rPr lang="en-US" sz="2200" dirty="0"/>
              <a:t>de </a:t>
            </a:r>
            <a:r>
              <a:rPr lang="en-US" sz="2200" dirty="0" err="1" smtClean="0"/>
              <a:t>lámina</a:t>
            </a:r>
            <a:r>
              <a:rPr lang="en-US" sz="2200" dirty="0" smtClean="0"/>
              <a:t> </a:t>
            </a:r>
            <a:r>
              <a:rPr lang="en-US" sz="2200" dirty="0"/>
              <a:t>y </a:t>
            </a:r>
            <a:r>
              <a:rPr lang="en-US" sz="2200" dirty="0" err="1"/>
              <a:t>miosina</a:t>
            </a:r>
            <a:r>
              <a:rPr lang="en-US" sz="2200" dirty="0"/>
              <a:t>: </a:t>
            </a:r>
          </a:p>
          <a:p>
            <a:pPr lvl="1"/>
            <a:r>
              <a:rPr lang="en-US" sz="2200" dirty="0" err="1" smtClean="0"/>
              <a:t>funciones</a:t>
            </a:r>
            <a:r>
              <a:rPr lang="en-US" sz="2200" dirty="0"/>
              <a:t>: </a:t>
            </a:r>
            <a:r>
              <a:rPr lang="en-US" sz="2200" dirty="0" err="1"/>
              <a:t>condensar</a:t>
            </a:r>
            <a:r>
              <a:rPr lang="en-US" sz="2200" dirty="0"/>
              <a:t> </a:t>
            </a:r>
            <a:r>
              <a:rPr lang="en-US" sz="2200" dirty="0" err="1"/>
              <a:t>cromatina</a:t>
            </a:r>
            <a:r>
              <a:rPr lang="en-US" sz="2200" dirty="0"/>
              <a:t>, </a:t>
            </a:r>
            <a:r>
              <a:rPr lang="en-US" sz="2200" dirty="0" err="1"/>
              <a:t>polimerizar</a:t>
            </a:r>
            <a:r>
              <a:rPr lang="en-US" sz="2200" dirty="0"/>
              <a:t> </a:t>
            </a:r>
            <a:r>
              <a:rPr lang="en-US" sz="2200" dirty="0" err="1"/>
              <a:t>membrana</a:t>
            </a:r>
            <a:r>
              <a:rPr lang="en-US" sz="2200" dirty="0"/>
              <a:t>, </a:t>
            </a:r>
            <a:r>
              <a:rPr lang="en-US" sz="2200" dirty="0" err="1"/>
              <a:t>organizar</a:t>
            </a:r>
            <a:r>
              <a:rPr lang="en-US" sz="2200" dirty="0"/>
              <a:t> </a:t>
            </a:r>
            <a:r>
              <a:rPr lang="en-US" sz="2200" dirty="0" err="1"/>
              <a:t>huso</a:t>
            </a:r>
            <a:r>
              <a:rPr lang="en-US" sz="2200" dirty="0"/>
              <a:t> </a:t>
            </a:r>
            <a:r>
              <a:rPr lang="en-US" sz="2200" dirty="0" err="1" smtClean="0"/>
              <a:t>mitótico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364" b="58661"/>
          <a:stretch/>
        </p:blipFill>
        <p:spPr>
          <a:xfrm>
            <a:off x="5107354" y="2262978"/>
            <a:ext cx="4036646" cy="2363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93"/>
          <a:stretch/>
        </p:blipFill>
        <p:spPr>
          <a:xfrm>
            <a:off x="376786" y="816494"/>
            <a:ext cx="8392015" cy="59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Fecundación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Segmentación</a:t>
            </a:r>
            <a:r>
              <a:rPr lang="en-US" dirty="0" smtClean="0">
                <a:sym typeface="Wingdings"/>
              </a:rPr>
              <a:t> MBT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643" y="793022"/>
            <a:ext cx="8225633" cy="569279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MBT – </a:t>
            </a:r>
            <a:r>
              <a:rPr lang="en-US" sz="2400" dirty="0" err="1" smtClean="0"/>
              <a:t>midblastula</a:t>
            </a:r>
            <a:r>
              <a:rPr lang="en-US" sz="2400" dirty="0" smtClean="0"/>
              <a:t> </a:t>
            </a:r>
            <a:r>
              <a:rPr lang="en-US" sz="2400" dirty="0"/>
              <a:t>transition</a:t>
            </a:r>
            <a:r>
              <a:rPr lang="en-US" sz="2400" dirty="0" smtClean="0"/>
              <a:t>: Se da </a:t>
            </a:r>
            <a:r>
              <a:rPr lang="en-US" sz="2400" dirty="0" err="1" smtClean="0"/>
              <a:t>cuando</a:t>
            </a:r>
            <a:r>
              <a:rPr lang="en-US" sz="2400" dirty="0" smtClean="0"/>
              <a:t>:</a:t>
            </a:r>
            <a:endParaRPr lang="en-US" sz="2400" dirty="0"/>
          </a:p>
          <a:p>
            <a:pPr lvl="0"/>
            <a:r>
              <a:rPr lang="en-US" sz="2400" dirty="0" smtClean="0"/>
              <a:t>MPF </a:t>
            </a:r>
            <a:r>
              <a:rPr lang="en-US" sz="2400" dirty="0" err="1"/>
              <a:t>viene</a:t>
            </a:r>
            <a:r>
              <a:rPr lang="en-US" sz="2400" dirty="0"/>
              <a:t> a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regulado</a:t>
            </a:r>
            <a:r>
              <a:rPr lang="en-US" sz="2400" dirty="0" smtClean="0"/>
              <a:t>:</a:t>
            </a:r>
          </a:p>
          <a:p>
            <a:pPr marL="45720" lvl="0" indent="0">
              <a:buNone/>
            </a:pPr>
            <a:endParaRPr lang="en-US" sz="2400" dirty="0"/>
          </a:p>
          <a:p>
            <a:pPr lvl="0"/>
            <a:r>
              <a:rPr lang="en-US" sz="2400" dirty="0"/>
              <a:t>1) se le </a:t>
            </a:r>
            <a:r>
              <a:rPr lang="en-US" sz="2400" dirty="0" err="1" smtClean="0"/>
              <a:t>añade</a:t>
            </a:r>
            <a:r>
              <a:rPr lang="en-US" sz="2400" dirty="0" smtClean="0"/>
              <a:t> </a:t>
            </a:r>
            <a:r>
              <a:rPr lang="en-US" sz="2400" dirty="0"/>
              <a:t>G1 y G2 al </a:t>
            </a:r>
            <a:r>
              <a:rPr lang="en-US" sz="2400" dirty="0" err="1"/>
              <a:t>ciclo</a:t>
            </a:r>
            <a:r>
              <a:rPr lang="en-US" sz="2400" dirty="0"/>
              <a:t>. </a:t>
            </a:r>
            <a:endParaRPr lang="en-US" sz="2400" dirty="0" smtClean="0"/>
          </a:p>
          <a:p>
            <a:pPr lvl="1"/>
            <a:r>
              <a:rPr lang="en-US" sz="2400" dirty="0" err="1" smtClean="0"/>
              <a:t>Xenopus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err="1"/>
              <a:t>las</a:t>
            </a:r>
            <a:r>
              <a:rPr lang="en-US" sz="2400" dirty="0"/>
              <a:t> </a:t>
            </a:r>
            <a:r>
              <a:rPr lang="en-US" sz="2400" dirty="0" err="1" smtClean="0"/>
              <a:t>añade</a:t>
            </a:r>
            <a:r>
              <a:rPr lang="en-US" sz="2400" dirty="0" smtClean="0"/>
              <a:t> </a:t>
            </a:r>
            <a:r>
              <a:rPr lang="en-US" sz="2400" dirty="0" err="1"/>
              <a:t>luego</a:t>
            </a:r>
            <a:r>
              <a:rPr lang="en-US" sz="2400" dirty="0"/>
              <a:t> de </a:t>
            </a:r>
            <a:r>
              <a:rPr lang="en-US" sz="2400" dirty="0" err="1" smtClean="0"/>
              <a:t>división</a:t>
            </a:r>
            <a:r>
              <a:rPr lang="en-US" sz="2400" dirty="0" smtClean="0"/>
              <a:t> </a:t>
            </a:r>
            <a:r>
              <a:rPr lang="en-US" sz="2400" dirty="0"/>
              <a:t>12 </a:t>
            </a:r>
            <a:endParaRPr lang="en-US" sz="2400" dirty="0" smtClean="0"/>
          </a:p>
          <a:p>
            <a:pPr lvl="1"/>
            <a:r>
              <a:rPr lang="en-US" sz="2400" dirty="0" smtClean="0"/>
              <a:t> Drosophila- </a:t>
            </a:r>
            <a:r>
              <a:rPr lang="en-US" sz="2400" dirty="0" err="1" smtClean="0"/>
              <a:t>añade</a:t>
            </a:r>
            <a:r>
              <a:rPr lang="en-US" sz="2400" dirty="0" smtClean="0"/>
              <a:t> </a:t>
            </a:r>
            <a:r>
              <a:rPr lang="en-US" sz="2400" dirty="0"/>
              <a:t>G2 en la 14 y G1 en el 17</a:t>
            </a:r>
            <a:r>
              <a:rPr lang="en-US" sz="2400" dirty="0" smtClean="0"/>
              <a:t>.</a:t>
            </a:r>
          </a:p>
          <a:p>
            <a:pPr lvl="1"/>
            <a:endParaRPr lang="en-US" sz="2400" dirty="0"/>
          </a:p>
          <a:p>
            <a:pPr lvl="0"/>
            <a:r>
              <a:rPr lang="en-US" sz="2400" dirty="0"/>
              <a:t>2) se </a:t>
            </a:r>
            <a:r>
              <a:rPr lang="en-US" sz="2400" dirty="0" err="1"/>
              <a:t>pierde</a:t>
            </a:r>
            <a:r>
              <a:rPr lang="en-US" sz="2400" dirty="0"/>
              <a:t> la </a:t>
            </a:r>
            <a:r>
              <a:rPr lang="en-US" sz="2400" dirty="0" err="1" smtClean="0"/>
              <a:t>sincronía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/>
              <a:t>las</a:t>
            </a:r>
            <a:r>
              <a:rPr lang="en-US" sz="2400" dirty="0"/>
              <a:t> </a:t>
            </a:r>
            <a:r>
              <a:rPr lang="en-US" sz="2400" dirty="0" err="1"/>
              <a:t>divisiones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200" dirty="0" smtClean="0"/>
              <a:t> </a:t>
            </a: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célula</a:t>
            </a:r>
            <a:r>
              <a:rPr lang="en-US" sz="2200" dirty="0" smtClean="0"/>
              <a:t> </a:t>
            </a:r>
            <a:r>
              <a:rPr lang="en-US" sz="2200" dirty="0"/>
              <a:t>produce </a:t>
            </a:r>
            <a:r>
              <a:rPr lang="en-US" sz="2200" dirty="0" err="1"/>
              <a:t>distintos</a:t>
            </a:r>
            <a:r>
              <a:rPr lang="en-US" sz="2200" dirty="0"/>
              <a:t> </a:t>
            </a:r>
            <a:r>
              <a:rPr lang="en-US" sz="2200" dirty="0" err="1"/>
              <a:t>reguladores</a:t>
            </a:r>
            <a:r>
              <a:rPr lang="en-US" sz="2200" dirty="0"/>
              <a:t> de MPF, </a:t>
            </a:r>
            <a:r>
              <a:rPr lang="en-US" sz="2200" dirty="0" smtClean="0"/>
              <a:t>se </a:t>
            </a:r>
            <a:r>
              <a:rPr lang="en-US" sz="2200" dirty="0"/>
              <a:t>van </a:t>
            </a:r>
            <a:r>
              <a:rPr lang="en-US" sz="2200" dirty="0" smtClean="0"/>
              <a:t>“on </a:t>
            </a:r>
            <a:r>
              <a:rPr lang="en-US" sz="2200" dirty="0"/>
              <a:t>their </a:t>
            </a:r>
            <a:r>
              <a:rPr lang="en-US" sz="2200" dirty="0" smtClean="0"/>
              <a:t>own”</a:t>
            </a:r>
          </a:p>
          <a:p>
            <a:pPr lvl="1"/>
            <a:endParaRPr lang="en-US" sz="2200" dirty="0"/>
          </a:p>
          <a:p>
            <a:pPr lvl="0"/>
            <a:r>
              <a:rPr lang="en-US" sz="2400" dirty="0"/>
              <a:t>3) </a:t>
            </a:r>
            <a:r>
              <a:rPr lang="en-US" sz="2400" dirty="0" err="1" smtClean="0"/>
              <a:t>síntesis</a:t>
            </a:r>
            <a:r>
              <a:rPr lang="en-US" sz="2400" dirty="0" smtClean="0"/>
              <a:t> </a:t>
            </a:r>
            <a:r>
              <a:rPr lang="en-US" sz="2400" dirty="0"/>
              <a:t>de mRNA </a:t>
            </a:r>
            <a:r>
              <a:rPr lang="en-US" sz="2400" i="1" dirty="0" smtClean="0">
                <a:solidFill>
                  <a:srgbClr val="FF0000"/>
                </a:solidFill>
              </a:rPr>
              <a:t>de novo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gastrulación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75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87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Mecanismos</a:t>
            </a:r>
            <a:r>
              <a:rPr lang="en-US" dirty="0" smtClean="0"/>
              <a:t> </a:t>
            </a:r>
            <a:r>
              <a:rPr lang="en-US" dirty="0" err="1" smtClean="0"/>
              <a:t>Citoesqueletales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5" y="3483915"/>
            <a:ext cx="5368487" cy="284544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smtClean="0"/>
              <a:t>2 </a:t>
            </a:r>
            <a:r>
              <a:rPr lang="en-US" sz="2400" dirty="0" err="1" smtClean="0"/>
              <a:t>procesos</a:t>
            </a:r>
            <a:r>
              <a:rPr lang="en-US" sz="2400" dirty="0" smtClean="0"/>
              <a:t> </a:t>
            </a:r>
            <a:r>
              <a:rPr lang="en-US" sz="2400" dirty="0" err="1" smtClean="0"/>
              <a:t>coordinados</a:t>
            </a:r>
            <a:endParaRPr lang="en-US" sz="2400" dirty="0" smtClean="0"/>
          </a:p>
          <a:p>
            <a:pPr lvl="0"/>
            <a:r>
              <a:rPr lang="en-US" sz="2400" dirty="0" err="1" smtClean="0"/>
              <a:t>Perpendiculares</a:t>
            </a:r>
            <a:r>
              <a:rPr lang="en-US" sz="2400" dirty="0" smtClean="0"/>
              <a:t> entre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endParaRPr lang="en-US" sz="2400" dirty="0"/>
          </a:p>
          <a:p>
            <a:pPr lvl="0"/>
            <a:r>
              <a:rPr lang="en-US" sz="2400" dirty="0"/>
              <a:t> </a:t>
            </a:r>
            <a:r>
              <a:rPr lang="en-US" sz="2400" dirty="0" smtClean="0"/>
              <a:t>El </a:t>
            </a:r>
            <a:r>
              <a:rPr lang="en-US" sz="2400" dirty="0" err="1" smtClean="0"/>
              <a:t>huso</a:t>
            </a:r>
            <a:r>
              <a:rPr lang="en-US" sz="2400" dirty="0" smtClean="0"/>
              <a:t> </a:t>
            </a:r>
            <a:r>
              <a:rPr lang="en-US" sz="2400" dirty="0" err="1" smtClean="0"/>
              <a:t>esta</a:t>
            </a:r>
            <a:r>
              <a:rPr lang="en-US" sz="2400" dirty="0" smtClean="0"/>
              <a:t> </a:t>
            </a:r>
            <a:r>
              <a:rPr lang="en-US" sz="2400" dirty="0" err="1" smtClean="0"/>
              <a:t>interno</a:t>
            </a:r>
            <a:r>
              <a:rPr lang="en-US" sz="2400" dirty="0" smtClean="0"/>
              <a:t> al </a:t>
            </a:r>
            <a:r>
              <a:rPr lang="en-US" sz="2400" dirty="0" err="1" smtClean="0"/>
              <a:t>anillo</a:t>
            </a:r>
            <a:r>
              <a:rPr lang="en-US" sz="2400" dirty="0" smtClean="0"/>
              <a:t>.</a:t>
            </a:r>
          </a:p>
          <a:p>
            <a:pPr lvl="0"/>
            <a:r>
              <a:rPr lang="en-US" sz="2400" dirty="0" err="1" smtClean="0"/>
              <a:t>Cual</a:t>
            </a:r>
            <a:r>
              <a:rPr lang="en-US" sz="2400" dirty="0" smtClean="0"/>
              <a:t> de </a:t>
            </a:r>
            <a:r>
              <a:rPr lang="en-US" sz="2400" dirty="0" err="1" smtClean="0"/>
              <a:t>ellos</a:t>
            </a:r>
            <a:r>
              <a:rPr lang="en-US" sz="2400" dirty="0" smtClean="0"/>
              <a:t> genera el </a:t>
            </a:r>
            <a:r>
              <a:rPr lang="en-US" sz="2400" dirty="0" err="1" smtClean="0"/>
              <a:t>zurco</a:t>
            </a:r>
            <a:r>
              <a:rPr lang="en-US" sz="2400" dirty="0" smtClean="0"/>
              <a:t> de </a:t>
            </a:r>
            <a:r>
              <a:rPr lang="en-US" sz="2400" dirty="0" err="1" smtClean="0"/>
              <a:t>segmentación</a:t>
            </a:r>
            <a:r>
              <a:rPr lang="en-US" sz="2400" dirty="0" smtClean="0"/>
              <a:t>? </a:t>
            </a:r>
          </a:p>
          <a:p>
            <a:pPr lvl="0"/>
            <a:r>
              <a:rPr lang="en-US" sz="2400" dirty="0" err="1" smtClean="0"/>
              <a:t>Posición</a:t>
            </a:r>
            <a:r>
              <a:rPr lang="en-US" sz="2400" dirty="0" smtClean="0"/>
              <a:t> de los </a:t>
            </a:r>
            <a:r>
              <a:rPr lang="en-US" sz="2400" dirty="0" err="1" smtClean="0"/>
              <a:t>centriolos</a:t>
            </a:r>
            <a:r>
              <a:rPr lang="en-US" sz="2400" dirty="0" smtClean="0"/>
              <a:t> </a:t>
            </a:r>
            <a:r>
              <a:rPr lang="en-US" sz="2400" dirty="0" err="1" smtClean="0"/>
              <a:t>determinante</a:t>
            </a:r>
            <a:r>
              <a:rPr lang="en-US" sz="2400" dirty="0" smtClean="0"/>
              <a:t> para los </a:t>
            </a:r>
            <a:r>
              <a:rPr lang="en-US" sz="2400" dirty="0" err="1" smtClean="0"/>
              <a:t>planos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652" y="1069548"/>
            <a:ext cx="3817348" cy="238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652" y="3832995"/>
            <a:ext cx="3817348" cy="229040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468816"/>
              </p:ext>
            </p:extLst>
          </p:nvPr>
        </p:nvGraphicFramePr>
        <p:xfrm>
          <a:off x="207386" y="1036629"/>
          <a:ext cx="5119265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9430"/>
                <a:gridCol w="267983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Carioquinesis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Citoquinesis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Huso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Anillo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Contráctil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Tubulina</a:t>
                      </a:r>
                      <a:r>
                        <a:rPr lang="en-US" sz="2400" dirty="0" smtClean="0"/>
                        <a:t>/</a:t>
                      </a:r>
                      <a:r>
                        <a:rPr lang="en-US" sz="2400" dirty="0" err="1" smtClean="0"/>
                        <a:t>Flagelo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Actina</a:t>
                      </a:r>
                      <a:r>
                        <a:rPr lang="en-US" sz="2400" dirty="0" smtClean="0"/>
                        <a:t>/</a:t>
                      </a:r>
                      <a:r>
                        <a:rPr lang="en-US" sz="2400" dirty="0" err="1" smtClean="0"/>
                        <a:t>proceso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acrosomal</a:t>
                      </a:r>
                      <a:r>
                        <a:rPr lang="en-US" sz="2400" baseline="0" dirty="0" smtClean="0"/>
                        <a:t> y</a:t>
                      </a:r>
                      <a:r>
                        <a:rPr lang="mr-IN" sz="2400" baseline="0" dirty="0" smtClean="0"/>
                        <a:t>…</a:t>
                      </a:r>
                      <a:r>
                        <a:rPr lang="en-US" sz="2400" baseline="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microtubulos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microfilamentos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15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Segmentación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779" y="861854"/>
            <a:ext cx="8339011" cy="528454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- </a:t>
            </a:r>
            <a:r>
              <a:rPr lang="en-US" sz="2400" dirty="0" err="1"/>
              <a:t>Definidos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: 	</a:t>
            </a:r>
            <a:endParaRPr lang="en-US" sz="2400" dirty="0" smtClean="0"/>
          </a:p>
          <a:p>
            <a:pPr lvl="1"/>
            <a:r>
              <a:rPr lang="en-US" sz="2400" dirty="0" smtClean="0"/>
              <a:t>1</a:t>
            </a:r>
            <a:r>
              <a:rPr lang="en-US" sz="2400" dirty="0"/>
              <a:t>) </a:t>
            </a:r>
            <a:r>
              <a:rPr lang="en-US" sz="2400" dirty="0" err="1"/>
              <a:t>cantidad</a:t>
            </a:r>
            <a:r>
              <a:rPr lang="en-US" sz="2400" dirty="0"/>
              <a:t> y </a:t>
            </a:r>
            <a:r>
              <a:rPr lang="en-US" sz="2400" dirty="0" err="1" smtClean="0"/>
              <a:t>distribución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/>
              <a:t>vitelo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400" dirty="0" smtClean="0"/>
              <a:t>2</a:t>
            </a:r>
            <a:r>
              <a:rPr lang="en-US" sz="2400" dirty="0"/>
              <a:t>) </a:t>
            </a:r>
            <a:r>
              <a:rPr lang="en-US" sz="2400" dirty="0" err="1"/>
              <a:t>factores</a:t>
            </a:r>
            <a:r>
              <a:rPr lang="en-US" sz="2400" dirty="0"/>
              <a:t> en el </a:t>
            </a:r>
            <a:r>
              <a:rPr lang="en-US" sz="2400" dirty="0" err="1"/>
              <a:t>citoplasma</a:t>
            </a:r>
            <a:r>
              <a:rPr lang="en-US" sz="2400" dirty="0"/>
              <a:t> del </a:t>
            </a:r>
            <a:r>
              <a:rPr lang="en-US" sz="2400" dirty="0" err="1"/>
              <a:t>huevo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determinan</a:t>
            </a:r>
            <a:r>
              <a:rPr lang="en-US" sz="2400" dirty="0" smtClean="0"/>
              <a:t> el </a:t>
            </a:r>
            <a:r>
              <a:rPr lang="en-US" sz="2400" dirty="0" err="1" smtClean="0"/>
              <a:t>ángulo</a:t>
            </a:r>
            <a:r>
              <a:rPr lang="en-US" sz="2400" dirty="0" smtClean="0"/>
              <a:t> del </a:t>
            </a:r>
            <a:r>
              <a:rPr lang="en-US" sz="2400" dirty="0" err="1" smtClean="0"/>
              <a:t>huso</a:t>
            </a:r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sz="2400" dirty="0"/>
              <a:t>- La </a:t>
            </a:r>
            <a:r>
              <a:rPr lang="en-US" sz="2400" dirty="0" err="1"/>
              <a:t>cantidad</a:t>
            </a:r>
            <a:r>
              <a:rPr lang="en-US" sz="2400" dirty="0"/>
              <a:t> y </a:t>
            </a:r>
            <a:r>
              <a:rPr lang="en-US" sz="2400" dirty="0" err="1" smtClean="0"/>
              <a:t>distribución</a:t>
            </a:r>
            <a:r>
              <a:rPr lang="en-US" sz="2400" dirty="0" smtClean="0"/>
              <a:t> </a:t>
            </a:r>
            <a:r>
              <a:rPr lang="en-US" sz="2400" dirty="0" err="1" smtClean="0"/>
              <a:t>determina</a:t>
            </a:r>
            <a:r>
              <a:rPr lang="en-US" sz="2400" dirty="0"/>
              <a:t>:</a:t>
            </a:r>
          </a:p>
          <a:p>
            <a:pPr lvl="1"/>
            <a:r>
              <a:rPr lang="en-US" sz="2400" dirty="0" smtClean="0"/>
              <a:t>- </a:t>
            </a:r>
            <a:r>
              <a:rPr lang="en-US" sz="2400" dirty="0" err="1"/>
              <a:t>donde</a:t>
            </a:r>
            <a:r>
              <a:rPr lang="en-US" sz="2400" dirty="0"/>
              <a:t> </a:t>
            </a:r>
            <a:r>
              <a:rPr lang="en-US" sz="2400" dirty="0" err="1"/>
              <a:t>ocurre</a:t>
            </a:r>
            <a:r>
              <a:rPr lang="en-US" sz="2400" dirty="0"/>
              <a:t> la </a:t>
            </a:r>
            <a:r>
              <a:rPr lang="en-US" sz="2400" dirty="0" err="1" smtClean="0"/>
              <a:t>división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- </a:t>
            </a:r>
            <a:r>
              <a:rPr lang="en-US" sz="2400" dirty="0"/>
              <a:t>el </a:t>
            </a:r>
            <a:r>
              <a:rPr lang="en-US" sz="2400" dirty="0" err="1" smtClean="0"/>
              <a:t>tamaño</a:t>
            </a:r>
            <a:r>
              <a:rPr lang="en-US" sz="2400" dirty="0" smtClean="0"/>
              <a:t> </a:t>
            </a:r>
            <a:r>
              <a:rPr lang="en-US" sz="2400" dirty="0" err="1"/>
              <a:t>relativo</a:t>
            </a:r>
            <a:r>
              <a:rPr lang="en-US" sz="2400" dirty="0"/>
              <a:t> del </a:t>
            </a:r>
            <a:r>
              <a:rPr lang="en-US" sz="2400" dirty="0" err="1" smtClean="0"/>
              <a:t>blastómero</a:t>
            </a:r>
            <a:r>
              <a:rPr lang="en-US" sz="2400" dirty="0"/>
              <a:t>,</a:t>
            </a:r>
          </a:p>
          <a:p>
            <a:r>
              <a:rPr lang="en-US" sz="2400" dirty="0"/>
              <a:t>	- </a:t>
            </a:r>
            <a:r>
              <a:rPr lang="en-US" sz="2400" dirty="0" err="1"/>
              <a:t>vitelo</a:t>
            </a:r>
            <a:r>
              <a:rPr lang="en-US" sz="2400" dirty="0"/>
              <a:t> </a:t>
            </a:r>
            <a:r>
              <a:rPr lang="en-US" sz="2400" dirty="0" err="1"/>
              <a:t>inhibe</a:t>
            </a:r>
            <a:r>
              <a:rPr lang="en-US" sz="2400" dirty="0"/>
              <a:t> la </a:t>
            </a:r>
            <a:r>
              <a:rPr lang="en-US" sz="2400" dirty="0" err="1" smtClean="0"/>
              <a:t>segmentación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sz="2400" dirty="0"/>
              <a:t>polo </a:t>
            </a:r>
            <a:r>
              <a:rPr lang="en-US" sz="2400" dirty="0" err="1"/>
              <a:t>vegetativo</a:t>
            </a:r>
            <a:r>
              <a:rPr lang="en-US" sz="2400" dirty="0"/>
              <a:t> – lento sin </a:t>
            </a:r>
            <a:r>
              <a:rPr lang="en-US" sz="2400" dirty="0" err="1"/>
              <a:t>actividad</a:t>
            </a:r>
            <a:r>
              <a:rPr lang="en-US" sz="2400" dirty="0"/>
              <a:t>, mucho </a:t>
            </a:r>
            <a:r>
              <a:rPr lang="en-US" sz="2400" dirty="0" err="1"/>
              <a:t>vitelo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sz="2400" dirty="0"/>
              <a:t>polo </a:t>
            </a:r>
            <a:r>
              <a:rPr lang="en-US" sz="2400" dirty="0" err="1"/>
              <a:t>animado</a:t>
            </a:r>
            <a:r>
              <a:rPr lang="en-US" sz="2400" dirty="0"/>
              <a:t> – </a:t>
            </a:r>
            <a:r>
              <a:rPr lang="en-US" sz="2400" dirty="0" err="1" smtClean="0"/>
              <a:t>rápido</a:t>
            </a:r>
            <a:r>
              <a:rPr lang="en-US" sz="2400" dirty="0" smtClean="0"/>
              <a:t> </a:t>
            </a:r>
            <a:r>
              <a:rPr lang="en-US" sz="2400" dirty="0" err="1" smtClean="0"/>
              <a:t>activo</a:t>
            </a:r>
            <a:r>
              <a:rPr lang="en-US" sz="2400" dirty="0" smtClean="0"/>
              <a:t>, </a:t>
            </a:r>
            <a:r>
              <a:rPr lang="en-US" sz="2400" dirty="0" err="1"/>
              <a:t>poco</a:t>
            </a:r>
            <a:r>
              <a:rPr lang="en-US" sz="2400" dirty="0"/>
              <a:t> </a:t>
            </a:r>
            <a:r>
              <a:rPr lang="en-US" sz="2400" dirty="0" err="1"/>
              <a:t>vitelo</a:t>
            </a:r>
            <a:r>
              <a:rPr lang="en-US" sz="2400" dirty="0"/>
              <a:t>, </a:t>
            </a:r>
            <a:r>
              <a:rPr lang="en-US" sz="2400" dirty="0" smtClean="0"/>
              <a:t>	</a:t>
            </a:r>
            <a:endParaRPr lang="en-US" sz="2400" dirty="0"/>
          </a:p>
          <a:p>
            <a:r>
              <a:rPr lang="en-US" sz="2400" dirty="0" smtClean="0"/>
              <a:t>el </a:t>
            </a:r>
            <a:r>
              <a:rPr lang="en-US" sz="2400" dirty="0" err="1" smtClean="0"/>
              <a:t>núcleo</a:t>
            </a:r>
            <a:r>
              <a:rPr lang="en-US" sz="2400" dirty="0" smtClean="0"/>
              <a:t> </a:t>
            </a:r>
            <a:r>
              <a:rPr lang="en-US" sz="2400" dirty="0" err="1" smtClean="0"/>
              <a:t>cigótico</a:t>
            </a:r>
            <a:r>
              <a:rPr lang="en-US" sz="2400" dirty="0" smtClean="0"/>
              <a:t> se </a:t>
            </a:r>
            <a:r>
              <a:rPr lang="en-US" sz="2400" dirty="0" err="1" smtClean="0"/>
              <a:t>desplaza</a:t>
            </a:r>
            <a:r>
              <a:rPr lang="en-US" sz="2400" dirty="0" smtClean="0"/>
              <a:t> a </a:t>
            </a:r>
            <a:r>
              <a:rPr lang="en-US" sz="2400" dirty="0" err="1" smtClean="0"/>
              <a:t>este</a:t>
            </a:r>
            <a:r>
              <a:rPr lang="en-US" sz="2400" dirty="0" smtClean="0"/>
              <a:t> polo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23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Segmentación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3" y="748454"/>
            <a:ext cx="3894564" cy="6109546"/>
          </a:xfrm>
        </p:spPr>
        <p:txBody>
          <a:bodyPr>
            <a:normAutofit lnSpcReduction="10000"/>
          </a:bodyPr>
          <a:lstStyle/>
          <a:p>
            <a:r>
              <a:rPr lang="en-US" sz="2400" dirty="0" err="1" smtClean="0"/>
              <a:t>Definidos</a:t>
            </a:r>
            <a:r>
              <a:rPr lang="en-US" sz="2400" dirty="0" smtClean="0"/>
              <a:t> </a:t>
            </a:r>
            <a:r>
              <a:rPr lang="en-US" sz="2400" dirty="0" err="1"/>
              <a:t>por</a:t>
            </a:r>
            <a:r>
              <a:rPr lang="en-US" sz="2400" dirty="0" smtClean="0"/>
              <a:t>: </a:t>
            </a:r>
          </a:p>
          <a:p>
            <a:r>
              <a:rPr lang="en-US" sz="2400" dirty="0" err="1" smtClean="0"/>
              <a:t>Isolecito</a:t>
            </a:r>
            <a:r>
              <a:rPr lang="en-US" sz="2400" dirty="0" smtClean="0"/>
              <a:t> – </a:t>
            </a:r>
            <a:r>
              <a:rPr lang="en-US" sz="2400" dirty="0" err="1" smtClean="0"/>
              <a:t>poco</a:t>
            </a:r>
            <a:r>
              <a:rPr lang="en-US" sz="2400" dirty="0" smtClean="0"/>
              <a:t> </a:t>
            </a:r>
            <a:r>
              <a:rPr lang="en-US" sz="2400" dirty="0" err="1" smtClean="0"/>
              <a:t>vitelo</a:t>
            </a:r>
            <a:r>
              <a:rPr lang="en-US" sz="2400" dirty="0" smtClean="0"/>
              <a:t>. </a:t>
            </a:r>
            <a:r>
              <a:rPr lang="en-US" sz="2400" dirty="0" err="1" smtClean="0"/>
              <a:t>bien</a:t>
            </a:r>
            <a:r>
              <a:rPr lang="en-US" sz="2400" dirty="0" smtClean="0"/>
              <a:t> </a:t>
            </a:r>
            <a:r>
              <a:rPr lang="en-US" sz="2400" dirty="0" err="1" smtClean="0"/>
              <a:t>distribuido</a:t>
            </a:r>
            <a:endParaRPr lang="en-US" sz="2400" dirty="0" smtClean="0"/>
          </a:p>
          <a:p>
            <a:r>
              <a:rPr lang="en-US" sz="2400" dirty="0" err="1" smtClean="0"/>
              <a:t>Segmentación</a:t>
            </a:r>
            <a:r>
              <a:rPr lang="en-US" sz="2400" dirty="0" smtClean="0"/>
              <a:t> </a:t>
            </a:r>
            <a:r>
              <a:rPr lang="en-US" sz="2400" b="1" dirty="0" err="1" smtClean="0"/>
              <a:t>holoblástica</a:t>
            </a:r>
            <a:endParaRPr lang="en-US" sz="2400" b="1" dirty="0" smtClean="0"/>
          </a:p>
          <a:p>
            <a:r>
              <a:rPr lang="en-US" sz="2400" dirty="0" err="1" smtClean="0"/>
              <a:t>Telo</a:t>
            </a:r>
            <a:r>
              <a:rPr lang="en-US" sz="2400" dirty="0" smtClean="0"/>
              <a:t> y </a:t>
            </a:r>
            <a:r>
              <a:rPr lang="en-US" sz="2400" dirty="0" err="1" smtClean="0"/>
              <a:t>centro</a:t>
            </a:r>
            <a:r>
              <a:rPr lang="en-US" sz="2400" dirty="0" smtClean="0"/>
              <a:t> </a:t>
            </a:r>
            <a:r>
              <a:rPr lang="en-US" sz="2400" dirty="0" err="1" smtClean="0"/>
              <a:t>centrolecitos</a:t>
            </a:r>
            <a:r>
              <a:rPr lang="en-US" sz="2400" dirty="0" smtClean="0"/>
              <a:t> – mucho </a:t>
            </a:r>
            <a:r>
              <a:rPr lang="en-US" sz="2400" dirty="0" err="1" smtClean="0"/>
              <a:t>vitelo</a:t>
            </a:r>
            <a:r>
              <a:rPr lang="en-US" sz="2400" dirty="0" smtClean="0"/>
              <a:t>, </a:t>
            </a:r>
            <a:r>
              <a:rPr lang="en-US" sz="2400" dirty="0" err="1" smtClean="0"/>
              <a:t>concentrado</a:t>
            </a:r>
            <a:r>
              <a:rPr lang="en-US" sz="2400" dirty="0" smtClean="0"/>
              <a:t>/</a:t>
            </a:r>
            <a:r>
              <a:rPr lang="en-US" sz="2400" dirty="0" err="1" smtClean="0"/>
              <a:t>áreas</a:t>
            </a:r>
            <a:endParaRPr lang="en-US" sz="2400" dirty="0" smtClean="0"/>
          </a:p>
          <a:p>
            <a:r>
              <a:rPr lang="en-US" sz="2400" dirty="0" err="1" smtClean="0"/>
              <a:t>Segmentación</a:t>
            </a:r>
            <a:r>
              <a:rPr lang="en-US" sz="2400" dirty="0" smtClean="0"/>
              <a:t> </a:t>
            </a:r>
            <a:r>
              <a:rPr lang="en-US" sz="2400" b="1" dirty="0" err="1" smtClean="0"/>
              <a:t>meroblástica</a:t>
            </a:r>
            <a:r>
              <a:rPr lang="en-US" sz="2400" dirty="0" smtClean="0"/>
              <a:t>: </a:t>
            </a:r>
            <a:r>
              <a:rPr lang="en-US" sz="2400" dirty="0" err="1" smtClean="0"/>
              <a:t>discoidal</a:t>
            </a:r>
            <a:r>
              <a:rPr lang="en-US" sz="2400" dirty="0" smtClean="0"/>
              <a:t> o superficial </a:t>
            </a:r>
          </a:p>
          <a:p>
            <a:r>
              <a:rPr lang="en-US" sz="2400" dirty="0" smtClean="0"/>
              <a:t>Hay </a:t>
            </a:r>
            <a:r>
              <a:rPr lang="en-US" sz="2400" dirty="0" err="1" smtClean="0"/>
              <a:t>genética</a:t>
            </a:r>
            <a:r>
              <a:rPr lang="en-US" sz="2400" dirty="0" smtClean="0"/>
              <a:t> </a:t>
            </a:r>
            <a:r>
              <a:rPr lang="en-US" sz="2400" dirty="0" err="1" smtClean="0"/>
              <a:t>también</a:t>
            </a:r>
            <a:r>
              <a:rPr lang="en-US" sz="2400" dirty="0" smtClean="0"/>
              <a:t>: </a:t>
            </a:r>
            <a:r>
              <a:rPr lang="en-US" sz="2400" dirty="0" err="1" smtClean="0"/>
              <a:t>isolecitos</a:t>
            </a:r>
            <a:r>
              <a:rPr lang="en-US" sz="2400" dirty="0" smtClean="0"/>
              <a:t> </a:t>
            </a:r>
            <a:r>
              <a:rPr lang="en-US" sz="2400" dirty="0" err="1" smtClean="0"/>
              <a:t>tienen</a:t>
            </a:r>
            <a:r>
              <a:rPr lang="en-US" sz="2400" dirty="0" smtClean="0"/>
              <a:t> </a:t>
            </a:r>
            <a:r>
              <a:rPr lang="en-US" sz="2400" dirty="0" err="1" smtClean="0"/>
              <a:t>holoblástica</a:t>
            </a:r>
            <a:r>
              <a:rPr lang="en-US" sz="2400" dirty="0"/>
              <a:t>,</a:t>
            </a:r>
            <a:r>
              <a:rPr lang="en-US" sz="2400" dirty="0" smtClean="0"/>
              <a:t> </a:t>
            </a:r>
            <a:r>
              <a:rPr lang="en-US" sz="2400" dirty="0" err="1" smtClean="0"/>
              <a:t>variantes</a:t>
            </a:r>
            <a:r>
              <a:rPr lang="en-US" sz="2400" dirty="0" smtClean="0"/>
              <a:t>:  radial, </a:t>
            </a:r>
            <a:r>
              <a:rPr lang="en-US" sz="2400" dirty="0" err="1" smtClean="0"/>
              <a:t>espiral</a:t>
            </a:r>
            <a:r>
              <a:rPr lang="en-US" sz="2400" dirty="0" smtClean="0"/>
              <a:t>, bilateral y </a:t>
            </a:r>
            <a:r>
              <a:rPr lang="en-US" sz="2400" dirty="0" err="1" smtClean="0"/>
              <a:t>rotacional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907" y="741597"/>
            <a:ext cx="5221094" cy="59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Gastrulación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4" y="748454"/>
            <a:ext cx="9070306" cy="5692793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 smtClean="0"/>
              <a:t>Blástula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err="1"/>
              <a:t>numerosos</a:t>
            </a:r>
            <a:r>
              <a:rPr lang="en-US" sz="2400" dirty="0"/>
              <a:t> </a:t>
            </a:r>
            <a:r>
              <a:rPr lang="en-US" sz="2400" dirty="0" err="1" smtClean="0"/>
              <a:t>blastómeros</a:t>
            </a:r>
            <a:r>
              <a:rPr lang="en-US" sz="2400" dirty="0" smtClean="0"/>
              <a:t> - - </a:t>
            </a:r>
            <a:r>
              <a:rPr lang="en-US" sz="2400" dirty="0" err="1" smtClean="0"/>
              <a:t>posiciones</a:t>
            </a:r>
            <a:r>
              <a:rPr lang="en-US" sz="2400" dirty="0" smtClean="0"/>
              <a:t> </a:t>
            </a:r>
            <a:r>
              <a:rPr lang="en-US" sz="2400" dirty="0" err="1"/>
              <a:t>asignadas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la </a:t>
            </a:r>
            <a:r>
              <a:rPr lang="en-US" sz="2400" dirty="0" err="1" smtClean="0"/>
              <a:t>segmentación</a:t>
            </a:r>
            <a:endParaRPr lang="en-US" sz="2400" dirty="0"/>
          </a:p>
          <a:p>
            <a:pPr lvl="0"/>
            <a:r>
              <a:rPr lang="en-US" sz="2400" dirty="0" err="1" smtClean="0"/>
              <a:t>Gástrula</a:t>
            </a:r>
            <a:r>
              <a:rPr lang="en-US" sz="2400" dirty="0" smtClean="0"/>
              <a:t> – </a:t>
            </a:r>
            <a:r>
              <a:rPr lang="en-US" sz="2400" dirty="0" err="1"/>
              <a:t>asigna</a:t>
            </a:r>
            <a:r>
              <a:rPr lang="en-US" sz="2400" dirty="0"/>
              <a:t> </a:t>
            </a:r>
            <a:r>
              <a:rPr lang="en-US" sz="2400" dirty="0" err="1"/>
              <a:t>nueva</a:t>
            </a:r>
            <a:r>
              <a:rPr lang="en-US" sz="2400" dirty="0"/>
              <a:t> </a:t>
            </a:r>
            <a:r>
              <a:rPr lang="en-US" sz="2400" dirty="0" err="1" smtClean="0"/>
              <a:t>localización</a:t>
            </a:r>
            <a:r>
              <a:rPr lang="en-US" sz="2400" dirty="0" smtClean="0"/>
              <a:t> a </a:t>
            </a:r>
            <a:r>
              <a:rPr lang="en-US" sz="2400" dirty="0" err="1" smtClean="0"/>
              <a:t>blastomeros</a:t>
            </a:r>
            <a:r>
              <a:rPr lang="en-US" sz="2400" dirty="0"/>
              <a:t>,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 smtClean="0"/>
              <a:t>vecinos</a:t>
            </a:r>
            <a:endParaRPr lang="en-US" sz="2400" dirty="0"/>
          </a:p>
          <a:p>
            <a:pPr lvl="0"/>
            <a:r>
              <a:rPr lang="en-US" sz="2400" dirty="0" smtClean="0"/>
              <a:t> Plan </a:t>
            </a:r>
            <a:r>
              <a:rPr lang="en-US" sz="2400" dirty="0"/>
              <a:t>corporal en </a:t>
            </a:r>
            <a:r>
              <a:rPr lang="en-US" sz="2400" dirty="0" err="1"/>
              <a:t>multicapas</a:t>
            </a:r>
            <a:endParaRPr lang="en-US" sz="2400" dirty="0"/>
          </a:p>
          <a:p>
            <a:pPr lvl="0"/>
            <a:r>
              <a:rPr lang="en-US" sz="2400" dirty="0"/>
              <a:t>	-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 err="1"/>
              <a:t>que</a:t>
            </a:r>
            <a:r>
              <a:rPr lang="en-US" sz="2400" dirty="0"/>
              <a:t> se </a:t>
            </a:r>
            <a:r>
              <a:rPr lang="en-US" sz="2400" dirty="0" err="1"/>
              <a:t>dispersan</a:t>
            </a:r>
            <a:r>
              <a:rPr lang="en-US" sz="2400" dirty="0"/>
              <a:t> en la </a:t>
            </a:r>
            <a:r>
              <a:rPr lang="en-US" sz="2400" dirty="0" err="1"/>
              <a:t>superficie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ectodermo</a:t>
            </a:r>
            <a:endParaRPr lang="en-US" sz="2400" dirty="0"/>
          </a:p>
          <a:p>
            <a:pPr lvl="0"/>
            <a:r>
              <a:rPr lang="en-US" sz="2400" dirty="0"/>
              <a:t>	-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migran</a:t>
            </a:r>
            <a:r>
              <a:rPr lang="en-US" sz="2400" dirty="0"/>
              <a:t> al interior 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endodermo</a:t>
            </a:r>
            <a:r>
              <a:rPr lang="en-US" sz="2400" dirty="0"/>
              <a:t> y </a:t>
            </a:r>
            <a:r>
              <a:rPr lang="en-US" sz="2400" dirty="0" smtClean="0"/>
              <a:t>		</a:t>
            </a:r>
            <a:r>
              <a:rPr lang="en-US" sz="2400" dirty="0" err="1" smtClean="0"/>
              <a:t>mesodermo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782" y="4080152"/>
            <a:ext cx="5315635" cy="27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Gastrulación</a:t>
            </a:r>
            <a:r>
              <a:rPr lang="en-US" sz="3200" dirty="0" smtClean="0"/>
              <a:t> – </a:t>
            </a:r>
            <a:r>
              <a:rPr lang="en-US" sz="3200" dirty="0" err="1" smtClean="0"/>
              <a:t>Movimientos</a:t>
            </a:r>
            <a:r>
              <a:rPr lang="en-US" sz="3200" dirty="0" smtClean="0"/>
              <a:t> </a:t>
            </a:r>
            <a:r>
              <a:rPr lang="en-US" sz="3200" dirty="0" err="1" smtClean="0"/>
              <a:t>morfogenéticos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748454"/>
            <a:ext cx="4743978" cy="6109546"/>
          </a:xfrm>
        </p:spPr>
        <p:txBody>
          <a:bodyPr>
            <a:normAutofit lnSpcReduction="10000"/>
          </a:bodyPr>
          <a:lstStyle/>
          <a:p>
            <a:pPr marL="45720" lvl="0" indent="0">
              <a:buNone/>
            </a:pPr>
            <a:r>
              <a:rPr lang="en-US" sz="2400" dirty="0" err="1"/>
              <a:t>C</a:t>
            </a:r>
            <a:r>
              <a:rPr lang="en-US" sz="2400" dirty="0" err="1" smtClean="0"/>
              <a:t>ombinación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movimientos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involucran</a:t>
            </a:r>
            <a:r>
              <a:rPr lang="en-US" sz="2400" dirty="0" smtClean="0"/>
              <a:t> el </a:t>
            </a:r>
            <a:r>
              <a:rPr lang="en-US" sz="2400" dirty="0" err="1" smtClean="0"/>
              <a:t>embrión</a:t>
            </a:r>
            <a:r>
              <a:rPr lang="en-US" sz="2400" dirty="0" smtClean="0"/>
              <a:t> </a:t>
            </a:r>
            <a:r>
              <a:rPr lang="en-US" sz="2400" dirty="0" err="1" smtClean="0"/>
              <a:t>completo</a:t>
            </a:r>
            <a:r>
              <a:rPr lang="en-US" sz="2400" dirty="0" smtClean="0"/>
              <a:t>:</a:t>
            </a:r>
          </a:p>
          <a:p>
            <a:pPr lvl="0"/>
            <a:r>
              <a:rPr lang="en-US" sz="2400" dirty="0" smtClean="0"/>
              <a:t>- </a:t>
            </a:r>
            <a:r>
              <a:rPr lang="en-US" sz="2400" dirty="0" err="1" smtClean="0"/>
              <a:t>invaginación</a:t>
            </a:r>
            <a:r>
              <a:rPr lang="en-US" sz="2400" dirty="0" smtClean="0"/>
              <a:t> – </a:t>
            </a:r>
            <a:r>
              <a:rPr lang="en-US" sz="2400" dirty="0" err="1" smtClean="0"/>
              <a:t>doblez</a:t>
            </a:r>
            <a:r>
              <a:rPr lang="en-US" sz="2400" dirty="0" smtClean="0"/>
              <a:t> </a:t>
            </a:r>
            <a:r>
              <a:rPr lang="en-US" sz="2400" dirty="0" err="1" smtClean="0"/>
              <a:t>hacia</a:t>
            </a:r>
            <a:r>
              <a:rPr lang="en-US" sz="2400" dirty="0" smtClean="0"/>
              <a:t> </a:t>
            </a:r>
            <a:r>
              <a:rPr lang="en-US" sz="2400" dirty="0" err="1" smtClean="0"/>
              <a:t>adentro</a:t>
            </a:r>
            <a:r>
              <a:rPr lang="en-US" sz="2400" dirty="0" smtClean="0"/>
              <a:t> de </a:t>
            </a:r>
            <a:r>
              <a:rPr lang="en-US" sz="2400" b="1" dirty="0" err="1" smtClean="0"/>
              <a:t>una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capa</a:t>
            </a:r>
            <a:r>
              <a:rPr lang="en-US" sz="2400" b="1" dirty="0" smtClean="0"/>
              <a:t> </a:t>
            </a:r>
            <a:r>
              <a:rPr lang="en-US" sz="2400" dirty="0" smtClean="0"/>
              <a:t>de </a:t>
            </a:r>
            <a:r>
              <a:rPr lang="en-US" sz="2400" dirty="0" err="1" smtClean="0"/>
              <a:t>células</a:t>
            </a:r>
            <a:r>
              <a:rPr lang="en-US" sz="2400" dirty="0"/>
              <a:t> </a:t>
            </a:r>
            <a:r>
              <a:rPr lang="en-US" sz="2400" dirty="0" smtClean="0"/>
              <a:t>  </a:t>
            </a:r>
          </a:p>
          <a:p>
            <a:pPr marL="45720" lvl="0" indent="0">
              <a:buNone/>
            </a:pPr>
            <a:endParaRPr lang="en-US" sz="2400" dirty="0" smtClean="0"/>
          </a:p>
          <a:p>
            <a:r>
              <a:rPr lang="en-US" sz="2400" dirty="0" err="1"/>
              <a:t>involución</a:t>
            </a:r>
            <a:r>
              <a:rPr lang="en-US" sz="2400" dirty="0"/>
              <a:t> – </a:t>
            </a:r>
            <a:r>
              <a:rPr lang="en-US" sz="2400" dirty="0" err="1"/>
              <a:t>movimiento</a:t>
            </a:r>
            <a:r>
              <a:rPr lang="en-US" sz="2400" dirty="0"/>
              <a:t> </a:t>
            </a:r>
            <a:r>
              <a:rPr lang="en-US" sz="2400" dirty="0" err="1"/>
              <a:t>interno</a:t>
            </a:r>
            <a:r>
              <a:rPr lang="en-US" sz="2400" dirty="0"/>
              <a:t> de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capa</a:t>
            </a:r>
            <a:r>
              <a:rPr lang="en-US" sz="2400" dirty="0"/>
              <a:t> </a:t>
            </a:r>
            <a:r>
              <a:rPr lang="en-US" sz="2400" dirty="0" err="1"/>
              <a:t>externa</a:t>
            </a:r>
            <a:r>
              <a:rPr lang="en-US" sz="2400" dirty="0"/>
              <a:t> en </a:t>
            </a:r>
            <a:r>
              <a:rPr lang="en-US" sz="2400" dirty="0" err="1"/>
              <a:t>expansión</a:t>
            </a:r>
            <a:r>
              <a:rPr lang="en-US" sz="2400" dirty="0"/>
              <a:t>, </a:t>
            </a:r>
            <a:r>
              <a:rPr lang="en-US" sz="2400" dirty="0" err="1"/>
              <a:t>esta</a:t>
            </a:r>
            <a:r>
              <a:rPr lang="en-US" sz="2400" dirty="0"/>
              <a:t> se </a:t>
            </a:r>
            <a:r>
              <a:rPr lang="en-US" sz="2400" dirty="0" err="1"/>
              <a:t>desliza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superficie</a:t>
            </a:r>
            <a:r>
              <a:rPr lang="en-US" sz="2400" dirty="0"/>
              <a:t> </a:t>
            </a:r>
            <a:r>
              <a:rPr lang="en-US" sz="2400" dirty="0" err="1"/>
              <a:t>interna</a:t>
            </a:r>
            <a:r>
              <a:rPr lang="en-US" sz="2400" dirty="0"/>
              <a:t> de </a:t>
            </a:r>
            <a:r>
              <a:rPr lang="en-US" sz="2400" dirty="0" err="1"/>
              <a:t>las</a:t>
            </a:r>
            <a:r>
              <a:rPr lang="en-US" sz="2400" dirty="0"/>
              <a:t> </a:t>
            </a:r>
            <a:r>
              <a:rPr lang="en-US" sz="2400" dirty="0" err="1"/>
              <a:t>células</a:t>
            </a:r>
            <a:r>
              <a:rPr lang="en-US" sz="2400" dirty="0"/>
              <a:t> </a:t>
            </a:r>
            <a:r>
              <a:rPr lang="en-US" sz="2400" dirty="0" err="1"/>
              <a:t>externas</a:t>
            </a:r>
            <a:r>
              <a:rPr lang="en-US" sz="2400" dirty="0"/>
              <a:t> </a:t>
            </a:r>
            <a:r>
              <a:rPr lang="en-US" sz="2400" dirty="0" err="1"/>
              <a:t>restantes</a:t>
            </a:r>
            <a:r>
              <a:rPr lang="en-US" sz="2400" dirty="0"/>
              <a:t> </a:t>
            </a:r>
            <a:endParaRPr lang="en-US" sz="2400" dirty="0" smtClean="0"/>
          </a:p>
          <a:p>
            <a:pPr lvl="0"/>
            <a:endParaRPr lang="en-US" sz="2400" dirty="0" smtClean="0"/>
          </a:p>
          <a:p>
            <a:r>
              <a:rPr lang="en-US" sz="2400" dirty="0" err="1" smtClean="0"/>
              <a:t>ingresión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err="1"/>
              <a:t>migración</a:t>
            </a:r>
            <a:r>
              <a:rPr lang="en-US" sz="2400" dirty="0"/>
              <a:t> de </a:t>
            </a:r>
            <a:r>
              <a:rPr lang="en-US" sz="2400" dirty="0" err="1"/>
              <a:t>células</a:t>
            </a:r>
            <a:r>
              <a:rPr lang="en-US" sz="2400" dirty="0"/>
              <a:t> </a:t>
            </a:r>
            <a:r>
              <a:rPr lang="en-US" sz="2400" b="1" dirty="0" err="1"/>
              <a:t>individuales</a:t>
            </a:r>
            <a:r>
              <a:rPr lang="en-US" sz="2400" dirty="0"/>
              <a:t> </a:t>
            </a:r>
            <a:r>
              <a:rPr lang="en-US" sz="2400" dirty="0" err="1"/>
              <a:t>hacia</a:t>
            </a:r>
            <a:r>
              <a:rPr lang="en-US" sz="2400" dirty="0"/>
              <a:t> el interior del </a:t>
            </a:r>
            <a:r>
              <a:rPr lang="en-US" sz="2400" dirty="0" err="1"/>
              <a:t>embrión</a:t>
            </a:r>
            <a:r>
              <a:rPr lang="en-US" sz="2400" dirty="0"/>
              <a:t>, </a:t>
            </a:r>
            <a:r>
              <a:rPr lang="en-US" sz="2400" dirty="0" smtClean="0"/>
              <a:t>se </a:t>
            </a:r>
            <a:r>
              <a:rPr lang="en-US" sz="2400" dirty="0" err="1"/>
              <a:t>convierten</a:t>
            </a:r>
            <a:r>
              <a:rPr lang="en-US" sz="2400" dirty="0"/>
              <a:t> en </a:t>
            </a:r>
            <a:r>
              <a:rPr lang="en-US" sz="2400" dirty="0" err="1" smtClean="0"/>
              <a:t>mesénquima</a:t>
            </a:r>
            <a:r>
              <a:rPr lang="en-US" sz="2400" dirty="0" smtClean="0"/>
              <a:t>, </a:t>
            </a:r>
            <a:r>
              <a:rPr lang="en-US" sz="2400" dirty="0" err="1" smtClean="0"/>
              <a:t>migran</a:t>
            </a:r>
            <a:r>
              <a:rPr lang="en-US" sz="2400" dirty="0" smtClean="0"/>
              <a:t> </a:t>
            </a:r>
            <a:r>
              <a:rPr lang="en-US" sz="2400" dirty="0" err="1"/>
              <a:t>independientes</a:t>
            </a:r>
            <a:endParaRPr lang="en-US" sz="2400" dirty="0"/>
          </a:p>
          <a:p>
            <a:pPr marL="45720" lvl="0" indent="0">
              <a:buNone/>
            </a:pPr>
            <a:endParaRPr lang="en-US" sz="2400" dirty="0"/>
          </a:p>
          <a:p>
            <a:pPr marL="45720" lv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385" r="61331" b="19157"/>
          <a:stretch/>
        </p:blipFill>
        <p:spPr>
          <a:xfrm>
            <a:off x="4817673" y="748455"/>
            <a:ext cx="4326327" cy="3218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1155" t="12501" r="41639" b="19041"/>
          <a:stretch/>
        </p:blipFill>
        <p:spPr>
          <a:xfrm>
            <a:off x="6333378" y="3356706"/>
            <a:ext cx="2802265" cy="34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88" y="408959"/>
            <a:ext cx="7315200" cy="1154097"/>
          </a:xfrm>
        </p:spPr>
        <p:txBody>
          <a:bodyPr/>
          <a:lstStyle/>
          <a:p>
            <a:r>
              <a:rPr lang="en-US" dirty="0" err="1" smtClean="0"/>
              <a:t>Objetivos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78430"/>
            <a:ext cx="7315200" cy="3539527"/>
          </a:xfrm>
        </p:spPr>
        <p:txBody>
          <a:bodyPr/>
          <a:lstStyle/>
          <a:p>
            <a:r>
              <a:rPr lang="en-US" sz="2400" dirty="0" err="1" smtClean="0"/>
              <a:t>Explorar</a:t>
            </a:r>
            <a:r>
              <a:rPr lang="en-US" sz="2400" dirty="0" smtClean="0"/>
              <a:t> </a:t>
            </a:r>
            <a:r>
              <a:rPr lang="en-US" sz="2400" dirty="0" err="1" smtClean="0"/>
              <a:t>mecanismos</a:t>
            </a:r>
            <a:r>
              <a:rPr lang="en-US" sz="2400" dirty="0" smtClean="0"/>
              <a:t> de </a:t>
            </a:r>
            <a:r>
              <a:rPr lang="en-US" sz="2400" dirty="0" err="1" smtClean="0"/>
              <a:t>segmentación</a:t>
            </a:r>
            <a:r>
              <a:rPr lang="en-US" sz="2400" dirty="0" smtClean="0"/>
              <a:t> en general</a:t>
            </a:r>
          </a:p>
          <a:p>
            <a:r>
              <a:rPr lang="en-US" sz="2400" dirty="0" err="1" smtClean="0"/>
              <a:t>Introducir</a:t>
            </a:r>
            <a:r>
              <a:rPr lang="en-US" sz="2400" dirty="0" smtClean="0"/>
              <a:t> </a:t>
            </a:r>
            <a:r>
              <a:rPr lang="en-US" sz="2400" dirty="0" err="1" smtClean="0"/>
              <a:t>conceptos</a:t>
            </a:r>
            <a:r>
              <a:rPr lang="en-US" sz="2400" dirty="0" smtClean="0"/>
              <a:t> de </a:t>
            </a:r>
            <a:r>
              <a:rPr lang="en-US" sz="2400" dirty="0" err="1" smtClean="0"/>
              <a:t>segmentación</a:t>
            </a:r>
            <a:r>
              <a:rPr lang="en-US" sz="2400" dirty="0" smtClean="0"/>
              <a:t> en general</a:t>
            </a:r>
          </a:p>
          <a:p>
            <a:r>
              <a:rPr lang="en-US" sz="2400" dirty="0" err="1" smtClean="0"/>
              <a:t>Estudiar</a:t>
            </a:r>
            <a:r>
              <a:rPr lang="en-US" sz="2400" dirty="0" smtClean="0"/>
              <a:t> </a:t>
            </a:r>
            <a:r>
              <a:rPr lang="en-US" sz="2400" dirty="0" err="1" smtClean="0"/>
              <a:t>segmentación</a:t>
            </a:r>
            <a:r>
              <a:rPr lang="en-US" sz="2400" dirty="0" smtClean="0"/>
              <a:t> en C </a:t>
            </a:r>
            <a:r>
              <a:rPr lang="en-US" sz="2400" dirty="0" err="1" smtClean="0"/>
              <a:t>elegans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Gastrulación</a:t>
            </a:r>
            <a:r>
              <a:rPr lang="en-US" sz="3200" dirty="0" smtClean="0"/>
              <a:t> – </a:t>
            </a:r>
            <a:r>
              <a:rPr lang="en-US" sz="3200" dirty="0" err="1" smtClean="0"/>
              <a:t>Movimientos</a:t>
            </a:r>
            <a:r>
              <a:rPr lang="en-US" sz="3200" dirty="0" smtClean="0"/>
              <a:t> </a:t>
            </a:r>
            <a:r>
              <a:rPr lang="en-US" sz="3200" dirty="0" err="1" smtClean="0"/>
              <a:t>morfogenéticos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5" y="748454"/>
            <a:ext cx="8348923" cy="5692793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 smtClean="0"/>
              <a:t>delaminación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err="1" smtClean="0"/>
              <a:t>división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capa</a:t>
            </a:r>
            <a:r>
              <a:rPr lang="en-US" sz="2400" dirty="0"/>
              <a:t> de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/>
              <a:t>en 2 o mas </a:t>
            </a:r>
            <a:r>
              <a:rPr lang="en-US" sz="2400" dirty="0" err="1"/>
              <a:t>capas</a:t>
            </a:r>
            <a:r>
              <a:rPr lang="en-US" sz="2400" dirty="0"/>
              <a:t> </a:t>
            </a:r>
            <a:r>
              <a:rPr lang="en-US" sz="2400" dirty="0" err="1"/>
              <a:t>paralelas</a:t>
            </a:r>
            <a:r>
              <a:rPr lang="en-US" sz="2400" dirty="0"/>
              <a:t>, </a:t>
            </a:r>
            <a:endParaRPr lang="en-US" sz="2400" dirty="0" smtClean="0"/>
          </a:p>
          <a:p>
            <a:pPr lvl="1"/>
            <a:r>
              <a:rPr lang="en-US" sz="2200" dirty="0" err="1" smtClean="0"/>
              <a:t>pareciera</a:t>
            </a:r>
            <a:r>
              <a:rPr lang="en-US" sz="2200" dirty="0" smtClean="0"/>
              <a:t> </a:t>
            </a:r>
            <a:r>
              <a:rPr lang="en-US" sz="2200" dirty="0" err="1" smtClean="0"/>
              <a:t>ingresión</a:t>
            </a:r>
            <a:r>
              <a:rPr lang="en-US" sz="2200" dirty="0" smtClean="0"/>
              <a:t> </a:t>
            </a:r>
            <a:r>
              <a:rPr lang="en-US" sz="2200" dirty="0" err="1" smtClean="0"/>
              <a:t>pero</a:t>
            </a:r>
            <a:r>
              <a:rPr lang="en-US" sz="2200" dirty="0" smtClean="0"/>
              <a:t> </a:t>
            </a:r>
            <a:r>
              <a:rPr lang="en-US" sz="2200" dirty="0" err="1"/>
              <a:t>resulta</a:t>
            </a:r>
            <a:r>
              <a:rPr lang="en-US" sz="2200" dirty="0"/>
              <a:t> en </a:t>
            </a:r>
            <a:r>
              <a:rPr lang="en-US" sz="2200" dirty="0" err="1"/>
              <a:t>nuevas</a:t>
            </a:r>
            <a:r>
              <a:rPr lang="en-US" sz="2200" dirty="0"/>
              <a:t> </a:t>
            </a:r>
            <a:r>
              <a:rPr lang="en-US" sz="2200" dirty="0" err="1"/>
              <a:t>capas</a:t>
            </a:r>
            <a:r>
              <a:rPr lang="en-US" sz="2200" dirty="0"/>
              <a:t> no se van </a:t>
            </a:r>
            <a:r>
              <a:rPr lang="en-US" sz="2200" dirty="0" err="1"/>
              <a:t>individuales</a:t>
            </a:r>
            <a:endParaRPr lang="en-US" sz="2200" dirty="0"/>
          </a:p>
          <a:p>
            <a:pPr lvl="0"/>
            <a:r>
              <a:rPr lang="en-US" sz="2400" dirty="0" err="1" smtClean="0"/>
              <a:t>epibolia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err="1"/>
              <a:t>movimiento</a:t>
            </a:r>
            <a:r>
              <a:rPr lang="en-US" sz="2400" dirty="0"/>
              <a:t> de </a:t>
            </a:r>
            <a:r>
              <a:rPr lang="en-US" sz="2400" dirty="0" err="1"/>
              <a:t>capas</a:t>
            </a:r>
            <a:r>
              <a:rPr lang="en-US" sz="2400" dirty="0"/>
              <a:t> </a:t>
            </a:r>
            <a:r>
              <a:rPr lang="en-US" sz="2400" dirty="0" err="1"/>
              <a:t>epiteliales</a:t>
            </a:r>
            <a:r>
              <a:rPr lang="en-US" sz="2400" dirty="0"/>
              <a:t> (</a:t>
            </a:r>
            <a:r>
              <a:rPr lang="en-US" sz="2400" dirty="0" err="1"/>
              <a:t>ectodermo</a:t>
            </a:r>
            <a:r>
              <a:rPr lang="en-US" sz="2400" dirty="0"/>
              <a:t>)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sola </a:t>
            </a:r>
            <a:r>
              <a:rPr lang="en-US" sz="2400" dirty="0" err="1"/>
              <a:t>unidad</a:t>
            </a:r>
            <a:r>
              <a:rPr lang="en-US" sz="2400" dirty="0"/>
              <a:t> </a:t>
            </a:r>
          </a:p>
          <a:p>
            <a:pPr lvl="1"/>
            <a:r>
              <a:rPr lang="en-US" sz="2200" dirty="0" smtClean="0"/>
              <a:t>- </a:t>
            </a:r>
            <a:r>
              <a:rPr lang="en-US" sz="2200" dirty="0" err="1" smtClean="0"/>
              <a:t>cubrir</a:t>
            </a:r>
            <a:r>
              <a:rPr lang="en-US" sz="2200" dirty="0" smtClean="0"/>
              <a:t> </a:t>
            </a:r>
            <a:r>
              <a:rPr lang="en-US" sz="2200" dirty="0" err="1"/>
              <a:t>capas</a:t>
            </a:r>
            <a:r>
              <a:rPr lang="en-US" sz="2200" dirty="0"/>
              <a:t> </a:t>
            </a:r>
            <a:r>
              <a:rPr lang="en-US" sz="2200" dirty="0" err="1" smtClean="0"/>
              <a:t>profundas</a:t>
            </a:r>
            <a:r>
              <a:rPr lang="en-US" sz="2200" dirty="0" smtClean="0"/>
              <a:t> </a:t>
            </a:r>
            <a:r>
              <a:rPr lang="en-US" sz="2200" dirty="0"/>
              <a:t>del </a:t>
            </a:r>
            <a:r>
              <a:rPr lang="en-US" sz="2200" dirty="0" err="1" smtClean="0"/>
              <a:t>embrión</a:t>
            </a:r>
            <a:r>
              <a:rPr lang="en-US" sz="2200" dirty="0"/>
              <a:t>. </a:t>
            </a:r>
            <a:r>
              <a:rPr lang="en-US" sz="2200" dirty="0" err="1" smtClean="0"/>
              <a:t>pueden</a:t>
            </a:r>
            <a:r>
              <a:rPr lang="en-US" sz="2200" dirty="0" smtClean="0"/>
              <a:t> </a:t>
            </a:r>
            <a:r>
              <a:rPr lang="en-US" sz="2200" dirty="0" err="1"/>
              <a:t>ser</a:t>
            </a:r>
            <a:r>
              <a:rPr lang="en-US" sz="2200" dirty="0"/>
              <a:t> </a:t>
            </a:r>
            <a:r>
              <a:rPr lang="en-US" sz="2200" dirty="0" err="1" smtClean="0"/>
              <a:t>por</a:t>
            </a:r>
            <a:r>
              <a:rPr lang="en-US" sz="2200" dirty="0" smtClean="0"/>
              <a:t>:</a:t>
            </a:r>
          </a:p>
          <a:p>
            <a:pPr lvl="1"/>
            <a:r>
              <a:rPr lang="en-US" sz="2200" dirty="0" err="1" smtClean="0"/>
              <a:t>células</a:t>
            </a:r>
            <a:r>
              <a:rPr lang="en-US" sz="2200" dirty="0" smtClean="0"/>
              <a:t> </a:t>
            </a:r>
            <a:r>
              <a:rPr lang="en-US" sz="2200" dirty="0" err="1" smtClean="0"/>
              <a:t>dividiéndose</a:t>
            </a:r>
            <a:endParaRPr lang="en-US" sz="2200" dirty="0"/>
          </a:p>
          <a:p>
            <a:pPr lvl="1"/>
            <a:r>
              <a:rPr lang="en-US" sz="2200" dirty="0" err="1" smtClean="0"/>
              <a:t>cambiando</a:t>
            </a:r>
            <a:r>
              <a:rPr lang="en-US" sz="2200" dirty="0" smtClean="0"/>
              <a:t> </a:t>
            </a:r>
            <a:r>
              <a:rPr lang="en-US" sz="2200" dirty="0"/>
              <a:t>de </a:t>
            </a:r>
            <a:r>
              <a:rPr lang="en-US" sz="2200" dirty="0" smtClean="0"/>
              <a:t>forma</a:t>
            </a:r>
            <a:endParaRPr lang="en-US" sz="2200" dirty="0"/>
          </a:p>
          <a:p>
            <a:pPr lvl="1"/>
            <a:r>
              <a:rPr lang="en-US" sz="2200" dirty="0" err="1" smtClean="0"/>
              <a:t>capas</a:t>
            </a:r>
            <a:r>
              <a:rPr lang="en-US" sz="2200" dirty="0" smtClean="0"/>
              <a:t> </a:t>
            </a:r>
            <a:r>
              <a:rPr lang="en-US" sz="2200" dirty="0" err="1" smtClean="0"/>
              <a:t>intercalándose</a:t>
            </a:r>
            <a:r>
              <a:rPr lang="en-US" sz="2200" dirty="0" smtClean="0"/>
              <a:t> </a:t>
            </a:r>
          </a:p>
          <a:p>
            <a:pPr lvl="1"/>
            <a:r>
              <a:rPr lang="en-US" sz="2200" dirty="0"/>
              <a:t>o</a:t>
            </a:r>
            <a:r>
              <a:rPr lang="en-US" sz="2200" dirty="0" smtClean="0"/>
              <a:t> </a:t>
            </a:r>
            <a:r>
              <a:rPr lang="en-US" sz="2200" dirty="0" err="1"/>
              <a:t>todas</a:t>
            </a:r>
            <a:r>
              <a:rPr lang="en-US" sz="2200" dirty="0"/>
              <a:t> a la </a:t>
            </a:r>
            <a:r>
              <a:rPr lang="en-US" sz="2200" dirty="0" err="1"/>
              <a:t>vez</a:t>
            </a:r>
            <a:r>
              <a:rPr lang="en-US" sz="2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609" t="12501" r="2598" b="19041"/>
          <a:stretch/>
        </p:blipFill>
        <p:spPr>
          <a:xfrm>
            <a:off x="3654258" y="3603629"/>
            <a:ext cx="5489742" cy="32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Ejes</a:t>
            </a:r>
            <a:r>
              <a:rPr lang="en-US" dirty="0" smtClean="0"/>
              <a:t>: A/P</a:t>
            </a:r>
            <a:r>
              <a:rPr lang="en-US" dirty="0"/>
              <a:t>,</a:t>
            </a:r>
            <a:r>
              <a:rPr lang="en-US" dirty="0" smtClean="0"/>
              <a:t> D/V</a:t>
            </a:r>
            <a:r>
              <a:rPr lang="en-US" dirty="0"/>
              <a:t>,</a:t>
            </a:r>
            <a:r>
              <a:rPr lang="en-US" dirty="0" smtClean="0"/>
              <a:t> I/D.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748454"/>
            <a:ext cx="4914971" cy="5692793"/>
          </a:xfrm>
        </p:spPr>
        <p:txBody>
          <a:bodyPr>
            <a:no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embrión</a:t>
            </a:r>
            <a:r>
              <a:rPr lang="en-US" sz="2400" dirty="0" smtClean="0"/>
              <a:t> </a:t>
            </a:r>
            <a:r>
              <a:rPr lang="en-US" sz="2400" dirty="0" err="1"/>
              <a:t>tiene</a:t>
            </a:r>
            <a:r>
              <a:rPr lang="en-US" sz="2400" dirty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/>
              <a:t>desarrollar</a:t>
            </a:r>
            <a:r>
              <a:rPr lang="en-US" sz="2400" dirty="0"/>
              <a:t> los 3 </a:t>
            </a:r>
            <a:r>
              <a:rPr lang="en-US" sz="2400" dirty="0" err="1"/>
              <a:t>ejes</a:t>
            </a:r>
            <a:r>
              <a:rPr lang="en-US" sz="2400" dirty="0"/>
              <a:t> </a:t>
            </a:r>
            <a:r>
              <a:rPr lang="en-US" sz="2400" dirty="0" err="1"/>
              <a:t>basales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el </a:t>
            </a:r>
            <a:r>
              <a:rPr lang="en-US" sz="2400" dirty="0" err="1"/>
              <a:t>cuerpo</a:t>
            </a:r>
            <a:endParaRPr lang="en-US" sz="2400" dirty="0"/>
          </a:p>
          <a:p>
            <a:pPr lvl="0"/>
            <a:r>
              <a:rPr lang="en-US" sz="2400" dirty="0"/>
              <a:t>AP – </a:t>
            </a:r>
            <a:r>
              <a:rPr lang="en-US" sz="2400" dirty="0" err="1"/>
              <a:t>anteroposterior</a:t>
            </a:r>
            <a:r>
              <a:rPr lang="en-US" sz="2400" dirty="0"/>
              <a:t> – </a:t>
            </a:r>
            <a:r>
              <a:rPr lang="en-US" sz="2400" dirty="0" err="1" smtClean="0"/>
              <a:t>línea</a:t>
            </a:r>
            <a:r>
              <a:rPr lang="en-US" sz="2400" dirty="0" smtClean="0"/>
              <a:t> </a:t>
            </a:r>
            <a:r>
              <a:rPr lang="en-US" sz="2400" dirty="0" err="1" smtClean="0"/>
              <a:t>desde</a:t>
            </a:r>
            <a:r>
              <a:rPr lang="en-US" sz="2400" dirty="0" smtClean="0"/>
              <a:t> </a:t>
            </a:r>
            <a:r>
              <a:rPr lang="en-US" sz="2400" dirty="0"/>
              <a:t>la </a:t>
            </a:r>
            <a:r>
              <a:rPr lang="en-US" sz="2400" dirty="0" err="1"/>
              <a:t>cabeza</a:t>
            </a:r>
            <a:r>
              <a:rPr lang="en-US" sz="2400" dirty="0"/>
              <a:t> a la cola (</a:t>
            </a:r>
            <a:r>
              <a:rPr lang="en-US" sz="2400" dirty="0" err="1"/>
              <a:t>boca</a:t>
            </a:r>
            <a:r>
              <a:rPr lang="en-US" sz="2400" dirty="0"/>
              <a:t> a </a:t>
            </a:r>
            <a:r>
              <a:rPr lang="en-US" sz="2400" dirty="0" err="1"/>
              <a:t>ano</a:t>
            </a:r>
            <a:r>
              <a:rPr lang="en-US" sz="2400" dirty="0"/>
              <a:t>)</a:t>
            </a:r>
          </a:p>
          <a:p>
            <a:pPr lvl="0"/>
            <a:r>
              <a:rPr lang="en-US" sz="2400" dirty="0"/>
              <a:t>DV – </a:t>
            </a:r>
            <a:r>
              <a:rPr lang="en-US" sz="2400" dirty="0" err="1"/>
              <a:t>dorsalventral</a:t>
            </a:r>
            <a:r>
              <a:rPr lang="en-US" sz="2400" dirty="0"/>
              <a:t> – </a:t>
            </a:r>
            <a:r>
              <a:rPr lang="en-US" sz="2400" dirty="0" err="1" smtClean="0"/>
              <a:t>línea</a:t>
            </a:r>
            <a:r>
              <a:rPr lang="en-US" sz="2400" dirty="0" smtClean="0"/>
              <a:t> </a:t>
            </a:r>
            <a:r>
              <a:rPr lang="en-US" sz="2400" dirty="0" err="1" smtClean="0"/>
              <a:t>desde</a:t>
            </a:r>
            <a:r>
              <a:rPr lang="en-US" sz="2400" dirty="0" smtClean="0"/>
              <a:t> el </a:t>
            </a:r>
            <a:r>
              <a:rPr lang="en-US" sz="2400" dirty="0" err="1"/>
              <a:t>dorso</a:t>
            </a:r>
            <a:r>
              <a:rPr lang="en-US" sz="2400" dirty="0"/>
              <a:t> hasta el </a:t>
            </a:r>
            <a:r>
              <a:rPr lang="en-US" sz="2400" dirty="0" err="1"/>
              <a:t>vientre</a:t>
            </a:r>
            <a:r>
              <a:rPr lang="en-US" sz="2400" dirty="0"/>
              <a:t> .</a:t>
            </a:r>
          </a:p>
          <a:p>
            <a:pPr lvl="0"/>
            <a:r>
              <a:rPr lang="en-US" sz="2400" dirty="0"/>
              <a:t>RL – </a:t>
            </a:r>
            <a:r>
              <a:rPr lang="en-US" sz="2400" dirty="0" err="1"/>
              <a:t>derecho-izquierdo</a:t>
            </a:r>
            <a:r>
              <a:rPr lang="en-US" sz="2400" dirty="0"/>
              <a:t> – </a:t>
            </a:r>
            <a:r>
              <a:rPr lang="en-US" sz="2400" dirty="0" err="1"/>
              <a:t>linea</a:t>
            </a:r>
            <a:r>
              <a:rPr lang="en-US" sz="2400" dirty="0"/>
              <a:t> entre los dos </a:t>
            </a:r>
            <a:r>
              <a:rPr lang="en-US" sz="2400" dirty="0" err="1"/>
              <a:t>lados</a:t>
            </a:r>
            <a:r>
              <a:rPr lang="en-US" sz="2400" dirty="0"/>
              <a:t> del </a:t>
            </a:r>
            <a:r>
              <a:rPr lang="en-US" sz="2400" dirty="0" err="1"/>
              <a:t>cuerpo</a:t>
            </a:r>
            <a:r>
              <a:rPr lang="en-US" sz="2400" dirty="0"/>
              <a:t>.</a:t>
            </a:r>
          </a:p>
          <a:p>
            <a:pPr lvl="0"/>
            <a:r>
              <a:rPr lang="en-US" sz="2400" dirty="0"/>
              <a:t>	- </a:t>
            </a:r>
            <a:r>
              <a:rPr lang="en-US" sz="2400" dirty="0" err="1"/>
              <a:t>humanos</a:t>
            </a:r>
            <a:r>
              <a:rPr lang="en-US" sz="2400" dirty="0"/>
              <a:t> </a:t>
            </a:r>
            <a:r>
              <a:rPr lang="en-US" sz="2400" dirty="0" err="1"/>
              <a:t>somos</a:t>
            </a:r>
            <a:r>
              <a:rPr lang="en-US" sz="2400" dirty="0"/>
              <a:t> </a:t>
            </a:r>
            <a:r>
              <a:rPr lang="en-US" sz="2400" dirty="0" err="1" smtClean="0"/>
              <a:t>simétricos</a:t>
            </a:r>
            <a:r>
              <a:rPr lang="en-US" sz="2400" dirty="0"/>
              <a:t>; </a:t>
            </a:r>
            <a:r>
              <a:rPr lang="en-US" sz="2400" dirty="0" err="1"/>
              <a:t>pero</a:t>
            </a:r>
            <a:r>
              <a:rPr lang="en-US" sz="2400" dirty="0"/>
              <a:t> </a:t>
            </a:r>
            <a:r>
              <a:rPr lang="en-US" sz="2400" dirty="0" err="1" smtClean="0"/>
              <a:t>corazón</a:t>
            </a:r>
            <a:r>
              <a:rPr lang="en-US" sz="2400" dirty="0"/>
              <a:t>, </a:t>
            </a:r>
            <a:r>
              <a:rPr lang="en-US" sz="2400" dirty="0" err="1" smtClean="0"/>
              <a:t>hígado</a:t>
            </a:r>
            <a:r>
              <a:rPr lang="en-US" sz="2400" dirty="0"/>
              <a:t>, </a:t>
            </a:r>
            <a:r>
              <a:rPr lang="en-US" sz="2400" dirty="0" err="1"/>
              <a:t>baso</a:t>
            </a:r>
            <a:r>
              <a:rPr lang="en-US" sz="2400" dirty="0"/>
              <a:t>, </a:t>
            </a:r>
            <a:r>
              <a:rPr lang="en-US" sz="2400" dirty="0" err="1" smtClean="0"/>
              <a:t>vesícula</a:t>
            </a:r>
            <a:r>
              <a:rPr lang="en-US" sz="2400" dirty="0"/>
              <a:t>, </a:t>
            </a:r>
            <a:r>
              <a:rPr lang="en-US" sz="2400" dirty="0" err="1" smtClean="0"/>
              <a:t>apéndice</a:t>
            </a:r>
            <a:r>
              <a:rPr lang="en-US" sz="2400" dirty="0" smtClean="0"/>
              <a:t>, colon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100" y="136093"/>
            <a:ext cx="3905900" cy="3661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287" y="3797874"/>
            <a:ext cx="4020093" cy="23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C. </a:t>
            </a:r>
            <a:r>
              <a:rPr lang="en-US" dirty="0" err="1"/>
              <a:t>Elegans</a:t>
            </a:r>
            <a:r>
              <a:rPr lang="en-US" dirty="0"/>
              <a:t>  </a:t>
            </a:r>
            <a:r>
              <a:rPr lang="en-US" sz="1300" dirty="0"/>
              <a:t>http://</a:t>
            </a:r>
            <a:r>
              <a:rPr lang="en-US" sz="1300" dirty="0" err="1"/>
              <a:t>labs.bio.unc.edu</a:t>
            </a:r>
            <a:r>
              <a:rPr lang="en-US" sz="1300" dirty="0"/>
              <a:t>/Goldstein/</a:t>
            </a:r>
            <a:r>
              <a:rPr lang="en-US" sz="1300" dirty="0" err="1"/>
              <a:t>movies.html</a:t>
            </a:r>
            <a:endParaRPr lang="en-US" sz="1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19" y="703094"/>
            <a:ext cx="5879130" cy="569279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959 </a:t>
            </a:r>
            <a:r>
              <a:rPr lang="en-US" sz="2400" dirty="0" err="1" smtClean="0"/>
              <a:t>células</a:t>
            </a:r>
            <a:r>
              <a:rPr lang="en-US" sz="2400" dirty="0"/>
              <a:t>, </a:t>
            </a:r>
            <a:r>
              <a:rPr lang="en-US" sz="2400" dirty="0" err="1"/>
              <a:t>hemafroditas</a:t>
            </a:r>
            <a:r>
              <a:rPr lang="en-US" sz="2400" dirty="0"/>
              <a:t>, produce ambos </a:t>
            </a:r>
            <a:r>
              <a:rPr lang="en-US" sz="2400" dirty="0" err="1"/>
              <a:t>gametos</a:t>
            </a:r>
            <a:r>
              <a:rPr lang="en-US" sz="2400" dirty="0"/>
              <a:t>, </a:t>
            </a:r>
            <a:r>
              <a:rPr lang="en-US" sz="2400" dirty="0" err="1" smtClean="0"/>
              <a:t>fecundación</a:t>
            </a:r>
            <a:r>
              <a:rPr lang="en-US" sz="2400" dirty="0" smtClean="0"/>
              <a:t> </a:t>
            </a:r>
            <a:r>
              <a:rPr lang="en-US" sz="2400" dirty="0" err="1"/>
              <a:t>interna</a:t>
            </a:r>
            <a:r>
              <a:rPr lang="en-US" sz="2400" dirty="0"/>
              <a:t>, </a:t>
            </a:r>
          </a:p>
          <a:p>
            <a:pPr lvl="0"/>
            <a:r>
              <a:rPr lang="en-US" sz="2400" dirty="0" err="1"/>
              <a:t>espermatozoide</a:t>
            </a:r>
            <a:r>
              <a:rPr lang="en-US" sz="2400" dirty="0"/>
              <a:t> </a:t>
            </a:r>
            <a:r>
              <a:rPr lang="en-US" sz="2400" dirty="0" err="1"/>
              <a:t>ameboide</a:t>
            </a:r>
            <a:endParaRPr lang="en-US" sz="2400" dirty="0"/>
          </a:p>
          <a:p>
            <a:pPr lvl="0"/>
            <a:r>
              <a:rPr lang="en-US" sz="2400" dirty="0" err="1"/>
              <a:t>polispermia</a:t>
            </a:r>
            <a:r>
              <a:rPr lang="en-US" sz="2400" dirty="0"/>
              <a:t> </a:t>
            </a:r>
            <a:r>
              <a:rPr lang="en-US" sz="2400" dirty="0" err="1"/>
              <a:t>evitada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 smtClean="0"/>
              <a:t>síntesis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/>
              <a:t>quitina</a:t>
            </a:r>
            <a:endParaRPr lang="en-US" sz="2400" dirty="0"/>
          </a:p>
          <a:p>
            <a:pPr lvl="0"/>
            <a:r>
              <a:rPr lang="en-US" sz="2400" dirty="0" err="1" smtClean="0"/>
              <a:t>Segmentación</a:t>
            </a:r>
            <a:r>
              <a:rPr lang="en-US" sz="2400" dirty="0" smtClean="0"/>
              <a:t> </a:t>
            </a:r>
            <a:r>
              <a:rPr lang="en-US" sz="2400" dirty="0" err="1" smtClean="0"/>
              <a:t>holoblástica</a:t>
            </a:r>
            <a:r>
              <a:rPr lang="en-US" sz="2400" dirty="0"/>
              <a:t>, </a:t>
            </a:r>
            <a:r>
              <a:rPr lang="en-US" sz="2400" dirty="0" err="1"/>
              <a:t>rotacional</a:t>
            </a:r>
            <a:endParaRPr lang="en-US" sz="2400" dirty="0"/>
          </a:p>
          <a:p>
            <a:pPr lvl="0"/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Segmentación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asimétrica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</a:t>
            </a:r>
            <a:r>
              <a:rPr lang="en-US" sz="2400" dirty="0"/>
              <a:t>dos </a:t>
            </a:r>
            <a:r>
              <a:rPr lang="en-US" sz="2400" dirty="0" err="1" smtClean="0"/>
              <a:t>células</a:t>
            </a:r>
            <a:endParaRPr lang="en-US" sz="2400" dirty="0"/>
          </a:p>
          <a:p>
            <a:pPr lvl="0"/>
            <a:r>
              <a:rPr lang="en-US" sz="2400" dirty="0" smtClean="0"/>
              <a:t>- </a:t>
            </a:r>
            <a:r>
              <a:rPr lang="en-US" sz="2400" dirty="0" err="1" smtClean="0"/>
              <a:t>fundadora</a:t>
            </a:r>
            <a:r>
              <a:rPr lang="en-US" sz="2400" dirty="0" smtClean="0"/>
              <a:t> </a:t>
            </a:r>
            <a:r>
              <a:rPr lang="en-US" sz="2400" dirty="0"/>
              <a:t>(AB,E, MS) </a:t>
            </a:r>
            <a:r>
              <a:rPr lang="en-US" sz="2400" dirty="0" err="1"/>
              <a:t>que</a:t>
            </a:r>
            <a:r>
              <a:rPr lang="en-US" sz="2400" dirty="0"/>
              <a:t> se </a:t>
            </a:r>
            <a:r>
              <a:rPr lang="en-US" sz="2400" dirty="0" err="1"/>
              <a:t>diferencia</a:t>
            </a:r>
            <a:r>
              <a:rPr lang="en-US" sz="2400" dirty="0"/>
              <a:t> en </a:t>
            </a:r>
            <a:r>
              <a:rPr lang="en-US" sz="2400" dirty="0" err="1" smtClean="0"/>
              <a:t>otras</a:t>
            </a:r>
            <a:endParaRPr lang="en-US" sz="2400" dirty="0" smtClean="0"/>
          </a:p>
          <a:p>
            <a:pPr lvl="0"/>
            <a:r>
              <a:rPr lang="en-US" sz="2400" dirty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celula</a:t>
            </a:r>
            <a:r>
              <a:rPr lang="en-US" sz="2400" dirty="0" smtClean="0"/>
              <a:t> </a:t>
            </a:r>
            <a:r>
              <a:rPr lang="en-US" sz="2400" dirty="0" err="1"/>
              <a:t>madre</a:t>
            </a:r>
            <a:r>
              <a:rPr lang="en-US" sz="2400" dirty="0"/>
              <a:t> (P1-P4)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1" y="4033462"/>
            <a:ext cx="6131169" cy="2763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149" y="271470"/>
            <a:ext cx="3213851" cy="65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Eje</a:t>
            </a:r>
            <a:r>
              <a:rPr lang="en-US" dirty="0" smtClean="0"/>
              <a:t> Antero Posterior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4" y="666809"/>
            <a:ext cx="8905975" cy="5692793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 smtClean="0"/>
              <a:t>determinado</a:t>
            </a:r>
            <a:r>
              <a:rPr lang="en-US" sz="2400" dirty="0" smtClean="0"/>
              <a:t> </a:t>
            </a:r>
            <a:r>
              <a:rPr lang="en-US" sz="2400" dirty="0" err="1"/>
              <a:t>por</a:t>
            </a:r>
            <a:r>
              <a:rPr lang="en-US" sz="2400" dirty="0"/>
              <a:t> la </a:t>
            </a:r>
            <a:r>
              <a:rPr lang="en-US" sz="2400" dirty="0" err="1" smtClean="0"/>
              <a:t>posición</a:t>
            </a:r>
            <a:r>
              <a:rPr lang="en-US" sz="2400" dirty="0" smtClean="0"/>
              <a:t> </a:t>
            </a:r>
            <a:r>
              <a:rPr lang="en-US" sz="2400" dirty="0"/>
              <a:t>del </a:t>
            </a:r>
            <a:r>
              <a:rPr lang="en-US" sz="2400" dirty="0" err="1" smtClean="0"/>
              <a:t>pronúcleo</a:t>
            </a:r>
            <a:r>
              <a:rPr lang="en-US" sz="2400" dirty="0" smtClean="0"/>
              <a:t> </a:t>
            </a:r>
            <a:r>
              <a:rPr lang="en-US" sz="2400" dirty="0"/>
              <a:t>del </a:t>
            </a:r>
            <a:r>
              <a:rPr lang="en-US" sz="2400" dirty="0" err="1"/>
              <a:t>espermatozoide</a:t>
            </a:r>
            <a:endParaRPr lang="en-US" sz="2400" dirty="0"/>
          </a:p>
          <a:p>
            <a:pPr lvl="0"/>
            <a:r>
              <a:rPr lang="en-US" sz="2400" dirty="0" smtClean="0"/>
              <a:t>- </a:t>
            </a:r>
            <a:r>
              <a:rPr lang="en-US" sz="2400" dirty="0"/>
              <a:t>el </a:t>
            </a:r>
            <a:r>
              <a:rPr lang="en-US" sz="2400" dirty="0" err="1"/>
              <a:t>ovocito</a:t>
            </a:r>
            <a:r>
              <a:rPr lang="en-US" sz="2400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</a:t>
            </a:r>
            <a:r>
              <a:rPr lang="en-US" sz="2400" dirty="0" err="1"/>
              <a:t>factores</a:t>
            </a:r>
            <a:r>
              <a:rPr lang="en-US" sz="2400" dirty="0"/>
              <a:t> </a:t>
            </a:r>
            <a:r>
              <a:rPr lang="en-US" sz="2400" dirty="0" smtClean="0"/>
              <a:t>(PAR) no </a:t>
            </a:r>
            <a:r>
              <a:rPr lang="en-US" sz="2400" dirty="0" err="1"/>
              <a:t>uniformemente</a:t>
            </a:r>
            <a:r>
              <a:rPr lang="en-US" sz="2400" dirty="0"/>
              <a:t> </a:t>
            </a:r>
            <a:r>
              <a:rPr lang="en-US" sz="2400" dirty="0" err="1" smtClean="0"/>
              <a:t>distribuidos</a:t>
            </a:r>
            <a:endParaRPr lang="en-US" sz="2400" dirty="0"/>
          </a:p>
          <a:p>
            <a:pPr lvl="0"/>
            <a:r>
              <a:rPr lang="en-US" sz="2400" dirty="0" smtClean="0"/>
              <a:t> </a:t>
            </a:r>
            <a:r>
              <a:rPr lang="en-US" sz="2400" dirty="0"/>
              <a:t>PAR 3, 6 y PKC-3 en </a:t>
            </a:r>
            <a:r>
              <a:rPr lang="en-US" sz="2400" dirty="0" err="1" smtClean="0"/>
              <a:t>citoplasma</a:t>
            </a:r>
            <a:r>
              <a:rPr lang="en-US" sz="2400" dirty="0" smtClean="0"/>
              <a:t> cortical</a:t>
            </a:r>
          </a:p>
          <a:p>
            <a:pPr lvl="0"/>
            <a:r>
              <a:rPr lang="en-US" sz="2400" dirty="0" smtClean="0"/>
              <a:t> </a:t>
            </a:r>
            <a:r>
              <a:rPr lang="en-US" sz="2400" dirty="0"/>
              <a:t>PAR 1 y 2 </a:t>
            </a:r>
            <a:r>
              <a:rPr lang="en-US" sz="2400" dirty="0" smtClean="0"/>
              <a:t>en </a:t>
            </a:r>
            <a:r>
              <a:rPr lang="en-US" sz="2400" dirty="0" err="1" smtClean="0"/>
              <a:t>citoplasma</a:t>
            </a:r>
            <a:r>
              <a:rPr lang="en-US" sz="2400" dirty="0" smtClean="0"/>
              <a:t> central</a:t>
            </a:r>
          </a:p>
          <a:p>
            <a:pPr lvl="0"/>
            <a:r>
              <a:rPr lang="en-US" sz="2400" dirty="0" err="1" smtClean="0"/>
              <a:t>movimientos</a:t>
            </a:r>
            <a:r>
              <a:rPr lang="en-US" sz="2400" dirty="0" smtClean="0"/>
              <a:t> </a:t>
            </a:r>
            <a:r>
              <a:rPr lang="en-US" sz="2400" dirty="0" err="1" smtClean="0"/>
              <a:t>citoesqueletales</a:t>
            </a:r>
            <a:r>
              <a:rPr lang="en-US" sz="2400" dirty="0" smtClean="0"/>
              <a:t> </a:t>
            </a:r>
            <a:r>
              <a:rPr lang="en-US" sz="2400" dirty="0" err="1" smtClean="0"/>
              <a:t>dependientes</a:t>
            </a:r>
            <a:r>
              <a:rPr lang="en-US" sz="2400" dirty="0" smtClean="0"/>
              <a:t> </a:t>
            </a:r>
            <a:r>
              <a:rPr lang="en-US" sz="2400" dirty="0" err="1" smtClean="0"/>
              <a:t>centrosoma</a:t>
            </a:r>
            <a:r>
              <a:rPr lang="en-US" sz="2400" dirty="0" smtClean="0"/>
              <a:t> del sperm </a:t>
            </a:r>
            <a:r>
              <a:rPr lang="en-US" sz="2400" dirty="0" err="1" smtClean="0"/>
              <a:t>relocalizan</a:t>
            </a:r>
            <a:r>
              <a:rPr lang="en-US" sz="2400" dirty="0" smtClean="0"/>
              <a:t> los Par</a:t>
            </a:r>
            <a:r>
              <a:rPr lang="mr-IN" sz="2400" dirty="0" smtClean="0"/>
              <a:t>…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" y="3957638"/>
            <a:ext cx="9144000" cy="29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5" y="748454"/>
            <a:ext cx="4272815" cy="569279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Microtubulos</a:t>
            </a:r>
            <a:r>
              <a:rPr lang="en-US" sz="2400" dirty="0" smtClean="0"/>
              <a:t> </a:t>
            </a:r>
            <a:r>
              <a:rPr lang="en-US" sz="2400" dirty="0" err="1"/>
              <a:t>protegen</a:t>
            </a:r>
            <a:r>
              <a:rPr lang="en-US" sz="2400" dirty="0"/>
              <a:t> de </a:t>
            </a:r>
            <a:r>
              <a:rPr lang="en-US" sz="2400" dirty="0" err="1"/>
              <a:t>fosforilaciones</a:t>
            </a:r>
            <a:r>
              <a:rPr lang="en-US" sz="2400" dirty="0"/>
              <a:t> (par2), </a:t>
            </a:r>
            <a:r>
              <a:rPr lang="en-US" sz="2400" dirty="0" smtClean="0"/>
              <a:t> </a:t>
            </a:r>
            <a:r>
              <a:rPr lang="en-US" sz="2400" dirty="0" err="1" smtClean="0"/>
              <a:t>inducen</a:t>
            </a:r>
            <a:r>
              <a:rPr lang="en-US" sz="2400" dirty="0" smtClean="0"/>
              <a:t> </a:t>
            </a:r>
            <a:r>
              <a:rPr lang="en-US" sz="2400" dirty="0" err="1" smtClean="0"/>
              <a:t>interacciones</a:t>
            </a:r>
            <a:endParaRPr lang="en-US" sz="2400" dirty="0"/>
          </a:p>
          <a:p>
            <a:pPr lvl="0"/>
            <a:r>
              <a:rPr lang="en-US" sz="2400" dirty="0" smtClean="0"/>
              <a:t>El </a:t>
            </a:r>
            <a:r>
              <a:rPr lang="en-US" sz="2400" dirty="0" err="1" smtClean="0"/>
              <a:t>centrosoma</a:t>
            </a:r>
            <a:r>
              <a:rPr lang="en-US" sz="2400" dirty="0" smtClean="0"/>
              <a:t> </a:t>
            </a:r>
            <a:r>
              <a:rPr lang="en-US" sz="2400" dirty="0" err="1" smtClean="0"/>
              <a:t>contrae</a:t>
            </a:r>
            <a:r>
              <a:rPr lang="en-US" sz="2400" dirty="0" smtClean="0"/>
              <a:t> a los </a:t>
            </a:r>
            <a:r>
              <a:rPr lang="en-US" sz="2400" dirty="0" err="1" smtClean="0"/>
              <a:t>filamentos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 smtClean="0"/>
              <a:t>actina</a:t>
            </a:r>
            <a:endParaRPr lang="en-US" sz="2400" dirty="0"/>
          </a:p>
          <a:p>
            <a:pPr lvl="0"/>
            <a:r>
              <a:rPr lang="en-US" sz="2400" dirty="0" err="1"/>
              <a:t>D</a:t>
            </a:r>
            <a:r>
              <a:rPr lang="en-US" sz="2400" dirty="0" err="1" smtClean="0"/>
              <a:t>esplaza</a:t>
            </a:r>
            <a:r>
              <a:rPr lang="en-US" sz="2400" dirty="0" smtClean="0"/>
              <a:t> </a:t>
            </a:r>
            <a:r>
              <a:rPr lang="en-US" sz="2400" dirty="0"/>
              <a:t>a PAR 3, 6 y PKC </a:t>
            </a:r>
            <a:r>
              <a:rPr lang="en-US" sz="2400" dirty="0" err="1"/>
              <a:t>lejos</a:t>
            </a:r>
            <a:r>
              <a:rPr lang="en-US" sz="2400" dirty="0"/>
              <a:t> del </a:t>
            </a:r>
            <a:r>
              <a:rPr lang="en-US" sz="2400" dirty="0" err="1"/>
              <a:t>centrosoma</a:t>
            </a:r>
            <a:r>
              <a:rPr lang="en-US" sz="2400" dirty="0"/>
              <a:t> o sea del polo </a:t>
            </a:r>
            <a:r>
              <a:rPr lang="en-US" sz="2400" dirty="0" smtClean="0"/>
              <a:t>anterior </a:t>
            </a:r>
            <a:endParaRPr lang="en-US" sz="2400" dirty="0"/>
          </a:p>
          <a:p>
            <a:r>
              <a:rPr lang="en-US" sz="2400" dirty="0" err="1"/>
              <a:t>Luego</a:t>
            </a:r>
            <a:r>
              <a:rPr lang="en-US" sz="2400" dirty="0"/>
              <a:t> de la </a:t>
            </a:r>
            <a:r>
              <a:rPr lang="en-US" sz="2400" dirty="0" err="1"/>
              <a:t>primera</a:t>
            </a:r>
            <a:r>
              <a:rPr lang="en-US" sz="2400" dirty="0"/>
              <a:t> </a:t>
            </a:r>
            <a:r>
              <a:rPr lang="en-US" sz="2400" dirty="0" err="1" smtClean="0"/>
              <a:t>división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PARs 3, 6 y PKC </a:t>
            </a:r>
            <a:r>
              <a:rPr lang="en-US" sz="2400" dirty="0" err="1"/>
              <a:t>estan</a:t>
            </a:r>
            <a:r>
              <a:rPr lang="en-US" sz="2400" dirty="0"/>
              <a:t> en anterior y </a:t>
            </a:r>
            <a:endParaRPr lang="en-US" sz="2400" dirty="0" smtClean="0"/>
          </a:p>
          <a:p>
            <a:r>
              <a:rPr lang="en-US" sz="2400" dirty="0" smtClean="0"/>
              <a:t>PARs </a:t>
            </a:r>
            <a:r>
              <a:rPr lang="en-US" sz="2400" dirty="0"/>
              <a:t>1 y 2 </a:t>
            </a:r>
            <a:r>
              <a:rPr lang="en-US" sz="2400" dirty="0" err="1"/>
              <a:t>estan</a:t>
            </a:r>
            <a:r>
              <a:rPr lang="en-US" sz="2400" dirty="0"/>
              <a:t> en el posterior</a:t>
            </a:r>
            <a:r>
              <a:rPr lang="en-US" sz="2400" dirty="0" smtClean="0">
                <a:effectLst/>
              </a:rPr>
              <a:t> 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93198"/>
            <a:ext cx="8229600" cy="6552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Eje Antero Posterior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10" y="958226"/>
            <a:ext cx="4797490" cy="465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5" y="748454"/>
            <a:ext cx="5519102" cy="610954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S</a:t>
            </a:r>
            <a:r>
              <a:rPr lang="en-US" sz="2400" dirty="0" smtClean="0"/>
              <a:t>e </a:t>
            </a:r>
            <a:r>
              <a:rPr lang="en-US" sz="2400" dirty="0" err="1"/>
              <a:t>establece</a:t>
            </a:r>
            <a:r>
              <a:rPr lang="en-US" sz="2400" dirty="0"/>
              <a:t> </a:t>
            </a:r>
            <a:r>
              <a:rPr lang="en-US" sz="2400" dirty="0" err="1"/>
              <a:t>luego</a:t>
            </a:r>
            <a:r>
              <a:rPr lang="en-US" sz="2400" dirty="0"/>
              <a:t> de la </a:t>
            </a:r>
            <a:r>
              <a:rPr lang="en-US" sz="2400" dirty="0" err="1"/>
              <a:t>primera</a:t>
            </a:r>
            <a:r>
              <a:rPr lang="en-US" sz="2400" dirty="0"/>
              <a:t> </a:t>
            </a:r>
            <a:r>
              <a:rPr lang="en-US" sz="2400" dirty="0" err="1" smtClean="0"/>
              <a:t>división</a:t>
            </a:r>
            <a:r>
              <a:rPr lang="en-US" sz="2400" dirty="0"/>
              <a:t>, de la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resultan</a:t>
            </a:r>
            <a:r>
              <a:rPr lang="en-US" sz="2400" dirty="0"/>
              <a:t> AB y </a:t>
            </a:r>
            <a:r>
              <a:rPr lang="en-US" sz="2400" dirty="0" smtClean="0"/>
              <a:t>P1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 err="1"/>
              <a:t>Cuando</a:t>
            </a:r>
            <a:r>
              <a:rPr lang="en-US" sz="2400" dirty="0"/>
              <a:t> AB se divide </a:t>
            </a:r>
            <a:r>
              <a:rPr lang="en-US" sz="2400" dirty="0" smtClean="0"/>
              <a:t>(</a:t>
            </a:r>
            <a:r>
              <a:rPr lang="en-US" sz="2400" dirty="0" err="1" smtClean="0"/>
              <a:t>ABa</a:t>
            </a:r>
            <a:r>
              <a:rPr lang="en-US" sz="2400" dirty="0" smtClean="0"/>
              <a:t>/</a:t>
            </a:r>
            <a:r>
              <a:rPr lang="en-US" sz="2400" dirty="0" err="1" smtClean="0"/>
              <a:t>ABp</a:t>
            </a:r>
            <a:r>
              <a:rPr lang="en-US" sz="2400" dirty="0" smtClean="0"/>
              <a:t>) se </a:t>
            </a:r>
            <a:r>
              <a:rPr lang="en-US" sz="2400" dirty="0" err="1" smtClean="0"/>
              <a:t>agrandan</a:t>
            </a:r>
            <a:r>
              <a:rPr lang="en-US" sz="2400" dirty="0" smtClean="0"/>
              <a:t>  </a:t>
            </a:r>
            <a:r>
              <a:rPr lang="en-US" sz="2400" dirty="0" err="1" smtClean="0"/>
              <a:t>tanto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/>
              <a:t>comprimen</a:t>
            </a:r>
            <a:r>
              <a:rPr lang="en-US" sz="2400" dirty="0"/>
              <a:t> entre </a:t>
            </a:r>
            <a:r>
              <a:rPr lang="en-US" sz="2400" dirty="0" err="1"/>
              <a:t>si</a:t>
            </a:r>
            <a:r>
              <a:rPr lang="en-US" sz="2400" dirty="0"/>
              <a:t> y se </a:t>
            </a:r>
            <a:r>
              <a:rPr lang="en-US" sz="2400" dirty="0" err="1" smtClean="0"/>
              <a:t>deslizan</a:t>
            </a:r>
            <a:r>
              <a:rPr lang="en-US" sz="2400" dirty="0" smtClean="0"/>
              <a:t>,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queda</a:t>
            </a:r>
            <a:r>
              <a:rPr lang="en-US" sz="2400" dirty="0"/>
              <a:t> </a:t>
            </a:r>
            <a:r>
              <a:rPr lang="en-US" sz="2400" b="1" dirty="0"/>
              <a:t>anterior</a:t>
            </a:r>
            <a:r>
              <a:rPr lang="en-US" sz="2400" dirty="0"/>
              <a:t> </a:t>
            </a:r>
            <a:r>
              <a:rPr lang="en-US" sz="2400" dirty="0" err="1"/>
              <a:t>ABa</a:t>
            </a:r>
            <a:r>
              <a:rPr lang="en-US" sz="2400" dirty="0"/>
              <a:t> y la </a:t>
            </a:r>
            <a:r>
              <a:rPr lang="en-US" sz="2400" dirty="0" err="1"/>
              <a:t>otra</a:t>
            </a:r>
            <a:r>
              <a:rPr lang="en-US" sz="2400" dirty="0"/>
              <a:t> </a:t>
            </a:r>
            <a:r>
              <a:rPr lang="en-US" sz="2400" b="1" dirty="0"/>
              <a:t>posterior</a:t>
            </a:r>
            <a:r>
              <a:rPr lang="en-US" sz="2400" dirty="0"/>
              <a:t> </a:t>
            </a:r>
            <a:r>
              <a:rPr lang="en-US" sz="2400" dirty="0" err="1"/>
              <a:t>ABp.</a:t>
            </a:r>
            <a:r>
              <a:rPr lang="en-US" sz="2400" dirty="0"/>
              <a:t> </a:t>
            </a:r>
            <a:endParaRPr lang="en-US" sz="2400" dirty="0" smtClean="0"/>
          </a:p>
          <a:p>
            <a:pPr lvl="0"/>
            <a:endParaRPr lang="en-US" sz="2400" dirty="0" smtClean="0"/>
          </a:p>
          <a:p>
            <a:pPr lvl="0"/>
            <a:r>
              <a:rPr lang="en-US" sz="2400" dirty="0" err="1" smtClean="0"/>
              <a:t>Cuando</a:t>
            </a:r>
            <a:r>
              <a:rPr lang="en-US" sz="2400" dirty="0" smtClean="0"/>
              <a:t> P1 se divide forma P2 y EMS, </a:t>
            </a:r>
          </a:p>
          <a:p>
            <a:pPr lvl="0"/>
            <a:r>
              <a:rPr lang="en-US" sz="2400" dirty="0" smtClean="0"/>
              <a:t>La </a:t>
            </a:r>
            <a:r>
              <a:rPr lang="en-US" sz="2400" dirty="0" err="1"/>
              <a:t>ABp</a:t>
            </a:r>
            <a:r>
              <a:rPr lang="en-US" sz="2400" dirty="0"/>
              <a:t> </a:t>
            </a:r>
            <a:r>
              <a:rPr lang="en-US" sz="2400" dirty="0" err="1"/>
              <a:t>queda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smtClean="0"/>
              <a:t>EMS; PLT</a:t>
            </a:r>
            <a:endParaRPr lang="en-US" sz="2400" dirty="0"/>
          </a:p>
          <a:p>
            <a:pPr lvl="0"/>
            <a:r>
              <a:rPr lang="en-US" sz="2400" dirty="0"/>
              <a:t> EMS define </a:t>
            </a:r>
            <a:r>
              <a:rPr lang="en-US" sz="2400" b="1" dirty="0"/>
              <a:t>ventral</a:t>
            </a:r>
            <a:r>
              <a:rPr lang="en-US" sz="2400" dirty="0"/>
              <a:t> y </a:t>
            </a:r>
            <a:r>
              <a:rPr lang="en-US" sz="2400" dirty="0" err="1"/>
              <a:t>ABp</a:t>
            </a:r>
            <a:r>
              <a:rPr lang="en-US" sz="2400" dirty="0"/>
              <a:t> define </a:t>
            </a:r>
            <a:r>
              <a:rPr lang="en-US" sz="2400" b="1" dirty="0"/>
              <a:t>dorsal</a:t>
            </a:r>
          </a:p>
          <a:p>
            <a:pPr lvl="0"/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93198"/>
            <a:ext cx="8229600" cy="6552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/>
              <a:t>Eje</a:t>
            </a:r>
            <a:r>
              <a:rPr lang="en-US" dirty="0" smtClean="0"/>
              <a:t> </a:t>
            </a:r>
            <a:r>
              <a:rPr lang="en-US" dirty="0" err="1" smtClean="0"/>
              <a:t>Dorso</a:t>
            </a:r>
            <a:r>
              <a:rPr lang="en-US" dirty="0"/>
              <a:t>-</a:t>
            </a:r>
            <a:r>
              <a:rPr lang="en-US" dirty="0" smtClean="0"/>
              <a:t>Ventral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149" y="160050"/>
            <a:ext cx="3213851" cy="65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5" y="748454"/>
            <a:ext cx="5363127" cy="569279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/>
              <a:t>S</a:t>
            </a:r>
            <a:r>
              <a:rPr lang="en-US" sz="2400" dirty="0" smtClean="0"/>
              <a:t>e </a:t>
            </a:r>
            <a:r>
              <a:rPr lang="en-US" sz="2400" dirty="0"/>
              <a:t>define en </a:t>
            </a:r>
            <a:r>
              <a:rPr lang="en-US" sz="2400" dirty="0" err="1"/>
              <a:t>etapa</a:t>
            </a:r>
            <a:r>
              <a:rPr lang="en-US" sz="2400" dirty="0"/>
              <a:t> de 12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: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 err="1"/>
              <a:t>Aqui</a:t>
            </a:r>
            <a:r>
              <a:rPr lang="en-US" sz="2400" dirty="0"/>
              <a:t> MS </a:t>
            </a:r>
            <a:r>
              <a:rPr lang="en-US" sz="2400" dirty="0" smtClean="0"/>
              <a:t>(</a:t>
            </a:r>
            <a:r>
              <a:rPr lang="en-US" sz="2400" dirty="0" err="1" smtClean="0"/>
              <a:t>que</a:t>
            </a:r>
            <a:r>
              <a:rPr lang="en-US" sz="2400" dirty="0" smtClean="0"/>
              <a:t> sale de EMS,) </a:t>
            </a:r>
            <a:r>
              <a:rPr lang="en-US" sz="2400" dirty="0" err="1"/>
              <a:t>contacta</a:t>
            </a:r>
            <a:r>
              <a:rPr lang="en-US" sz="2400" dirty="0"/>
              <a:t> la </a:t>
            </a:r>
            <a:r>
              <a:rPr lang="en-US" sz="2400" dirty="0" err="1"/>
              <a:t>mitad</a:t>
            </a:r>
            <a:r>
              <a:rPr lang="en-US" sz="2400" dirty="0"/>
              <a:t> de </a:t>
            </a:r>
            <a:r>
              <a:rPr lang="en-US" sz="2400" dirty="0" err="1"/>
              <a:t>las</a:t>
            </a:r>
            <a:r>
              <a:rPr lang="en-US" sz="2400" dirty="0"/>
              <a:t> </a:t>
            </a:r>
            <a:r>
              <a:rPr lang="en-US" sz="2400" dirty="0" err="1" smtClean="0"/>
              <a:t>nietas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 smtClean="0"/>
              <a:t>ABa</a:t>
            </a:r>
            <a:r>
              <a:rPr lang="en-US" sz="2400" dirty="0" smtClean="0"/>
              <a:t> </a:t>
            </a:r>
            <a:r>
              <a:rPr lang="en-US" sz="2400" dirty="0" err="1"/>
              <a:t>determinando</a:t>
            </a:r>
            <a:r>
              <a:rPr lang="en-US" sz="2400" dirty="0"/>
              <a:t> el </a:t>
            </a:r>
            <a:r>
              <a:rPr lang="en-US" sz="2400" dirty="0" err="1"/>
              <a:t>lado</a:t>
            </a:r>
            <a:r>
              <a:rPr lang="en-US" sz="2400" dirty="0"/>
              <a:t> </a:t>
            </a:r>
            <a:r>
              <a:rPr lang="en-US" sz="2400" b="1" dirty="0" err="1" smtClean="0"/>
              <a:t>derecho</a:t>
            </a:r>
            <a:endParaRPr lang="en-US" sz="2400" b="1" dirty="0" smtClean="0"/>
          </a:p>
          <a:p>
            <a:pPr marL="45720" lvl="0" indent="0">
              <a:buNone/>
            </a:pPr>
            <a:r>
              <a:rPr lang="en-US" sz="2400" b="1" dirty="0" smtClean="0"/>
              <a:t> </a:t>
            </a:r>
            <a:endParaRPr lang="en-US" sz="2400" b="1" dirty="0"/>
          </a:p>
          <a:p>
            <a:pPr lvl="0"/>
            <a:r>
              <a:rPr lang="en-US" sz="2400" dirty="0" err="1"/>
              <a:t>Evidencia</a:t>
            </a:r>
            <a:r>
              <a:rPr lang="en-US" sz="2400" dirty="0"/>
              <a:t> de </a:t>
            </a:r>
            <a:r>
              <a:rPr lang="en-US" sz="2400" dirty="0" err="1" smtClean="0"/>
              <a:t>rotación</a:t>
            </a:r>
            <a:r>
              <a:rPr lang="en-US" sz="2400" dirty="0" smtClean="0"/>
              <a:t> </a:t>
            </a:r>
            <a:r>
              <a:rPr lang="en-US" sz="2400" dirty="0"/>
              <a:t>en </a:t>
            </a:r>
            <a:r>
              <a:rPr lang="en-US" sz="2400" dirty="0" err="1"/>
              <a:t>membrana</a:t>
            </a:r>
            <a:r>
              <a:rPr lang="en-US" sz="2400" dirty="0"/>
              <a:t> </a:t>
            </a:r>
            <a:r>
              <a:rPr lang="en-US" sz="2400" dirty="0" err="1"/>
              <a:t>vitelina</a:t>
            </a:r>
            <a:r>
              <a:rPr lang="en-US" sz="2400" dirty="0"/>
              <a:t> </a:t>
            </a:r>
            <a:r>
              <a:rPr lang="en-US" sz="2400" dirty="0" err="1"/>
              <a:t>siempre</a:t>
            </a:r>
            <a:r>
              <a:rPr lang="en-US" sz="2400" dirty="0"/>
              <a:t> </a:t>
            </a:r>
            <a:r>
              <a:rPr lang="en-US" sz="2400" dirty="0" err="1"/>
              <a:t>hacia</a:t>
            </a:r>
            <a:r>
              <a:rPr lang="en-US" sz="2400" dirty="0"/>
              <a:t> el </a:t>
            </a:r>
            <a:r>
              <a:rPr lang="en-US" sz="2400" dirty="0" err="1"/>
              <a:t>mismo</a:t>
            </a:r>
            <a:r>
              <a:rPr lang="en-US" sz="2400" dirty="0"/>
              <a:t> </a:t>
            </a:r>
            <a:r>
              <a:rPr lang="en-US" sz="2400" dirty="0" err="1"/>
              <a:t>lado</a:t>
            </a:r>
            <a:r>
              <a:rPr lang="en-US" sz="2400" dirty="0"/>
              <a:t> </a:t>
            </a:r>
            <a:r>
              <a:rPr lang="en-US" sz="2400" dirty="0" err="1"/>
              <a:t>sugiere</a:t>
            </a:r>
            <a:r>
              <a:rPr lang="en-US" sz="2400" dirty="0"/>
              <a:t> </a:t>
            </a:r>
            <a:r>
              <a:rPr lang="en-US" sz="2400" dirty="0" err="1"/>
              <a:t>lado</a:t>
            </a:r>
            <a:r>
              <a:rPr lang="en-US" sz="2400" dirty="0"/>
              <a:t> </a:t>
            </a:r>
            <a:r>
              <a:rPr lang="en-US" sz="2400" dirty="0" err="1"/>
              <a:t>izq</a:t>
            </a:r>
            <a:r>
              <a:rPr lang="en-US" sz="2400" dirty="0"/>
              <a:t> y </a:t>
            </a:r>
            <a:r>
              <a:rPr lang="en-US" sz="2400" dirty="0" err="1"/>
              <a:t>derecho</a:t>
            </a:r>
            <a:r>
              <a:rPr lang="en-US" sz="2400" dirty="0"/>
              <a:t> </a:t>
            </a:r>
            <a:r>
              <a:rPr lang="en-US" sz="2400" dirty="0" err="1" smtClean="0"/>
              <a:t>predeterminados</a:t>
            </a:r>
            <a:r>
              <a:rPr lang="en-US" sz="2400" dirty="0" smtClean="0"/>
              <a:t> </a:t>
            </a:r>
            <a:r>
              <a:rPr lang="en-US" sz="2400" dirty="0"/>
              <a:t>en el </a:t>
            </a:r>
            <a:r>
              <a:rPr lang="en-US" sz="2400" dirty="0" err="1"/>
              <a:t>cigoto</a:t>
            </a:r>
            <a:r>
              <a:rPr lang="en-US" sz="2400" dirty="0" smtClean="0"/>
              <a:t>.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Si se </a:t>
            </a:r>
            <a:r>
              <a:rPr lang="en-US" sz="2400" dirty="0" err="1"/>
              <a:t>mutan</a:t>
            </a:r>
            <a:r>
              <a:rPr lang="en-US" sz="2400" dirty="0"/>
              <a:t> </a:t>
            </a:r>
            <a:r>
              <a:rPr lang="en-US" sz="2400" dirty="0" err="1"/>
              <a:t>las</a:t>
            </a:r>
            <a:r>
              <a:rPr lang="en-US" sz="2400" dirty="0"/>
              <a:t> PARs o el </a:t>
            </a:r>
            <a:r>
              <a:rPr lang="en-US" sz="2400" dirty="0" err="1" smtClean="0"/>
              <a:t>cito</a:t>
            </a:r>
            <a:r>
              <a:rPr lang="en-US" sz="2400" dirty="0" smtClean="0"/>
              <a:t>- </a:t>
            </a:r>
            <a:r>
              <a:rPr lang="en-US" sz="2400" dirty="0" err="1" smtClean="0"/>
              <a:t>esqueleto</a:t>
            </a:r>
            <a:r>
              <a:rPr lang="en-US" sz="2400" dirty="0" smtClean="0"/>
              <a:t>, </a:t>
            </a:r>
            <a:r>
              <a:rPr lang="en-US" sz="2400" dirty="0"/>
              <a:t>la </a:t>
            </a:r>
            <a:r>
              <a:rPr lang="en-US" sz="2400" dirty="0" err="1" smtClean="0"/>
              <a:t>rotación</a:t>
            </a:r>
            <a:r>
              <a:rPr lang="en-US" sz="2400" dirty="0" smtClean="0"/>
              <a:t> </a:t>
            </a:r>
            <a:r>
              <a:rPr lang="en-US" sz="2400" dirty="0"/>
              <a:t>y </a:t>
            </a:r>
            <a:r>
              <a:rPr lang="en-US" sz="2400" dirty="0" err="1" smtClean="0"/>
              <a:t>determinación</a:t>
            </a:r>
            <a:r>
              <a:rPr lang="en-US" sz="2400" dirty="0" smtClean="0"/>
              <a:t> </a:t>
            </a:r>
            <a:r>
              <a:rPr lang="en-US" sz="2400" dirty="0"/>
              <a:t>del </a:t>
            </a:r>
            <a:r>
              <a:rPr lang="en-US" sz="2400" dirty="0" err="1"/>
              <a:t>lado</a:t>
            </a:r>
            <a:r>
              <a:rPr lang="en-US" sz="2400" dirty="0"/>
              <a:t> se da al </a:t>
            </a:r>
            <a:r>
              <a:rPr lang="en-US" sz="2400" dirty="0" err="1"/>
              <a:t>azar</a:t>
            </a:r>
            <a:r>
              <a:rPr lang="en-US" sz="2400" dirty="0"/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93198"/>
            <a:ext cx="8229600" cy="6552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/>
              <a:t>Eje</a:t>
            </a:r>
            <a:r>
              <a:rPr lang="en-US" dirty="0" smtClean="0"/>
              <a:t> Lateral; </a:t>
            </a:r>
            <a:r>
              <a:rPr lang="en-US" dirty="0" err="1" smtClean="0"/>
              <a:t>Izq</a:t>
            </a:r>
            <a:r>
              <a:rPr lang="en-US" dirty="0" smtClean="0"/>
              <a:t>/Der - </a:t>
            </a:r>
            <a:r>
              <a:rPr lang="en-US" dirty="0" err="1" smtClean="0">
                <a:solidFill>
                  <a:srgbClr val="FF0000"/>
                </a:solidFill>
              </a:rPr>
              <a:t>Asignado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149" y="793022"/>
            <a:ext cx="3213851" cy="593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Movies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Introducción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08" y="748455"/>
            <a:ext cx="5655938" cy="59258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sz="2400" dirty="0" err="1" smtClean="0"/>
              <a:t>Polaridad</a:t>
            </a:r>
            <a:r>
              <a:rPr lang="en-US" sz="2400" dirty="0"/>
              <a:t>, </a:t>
            </a:r>
            <a:r>
              <a:rPr lang="en-US" sz="2400" dirty="0" err="1" smtClean="0"/>
              <a:t>simetría</a:t>
            </a:r>
            <a:r>
              <a:rPr lang="en-US" sz="2400" dirty="0" smtClean="0"/>
              <a:t> </a:t>
            </a:r>
            <a:r>
              <a:rPr lang="en-US" sz="2400" dirty="0"/>
              <a:t>y el </a:t>
            </a:r>
            <a:r>
              <a:rPr lang="en-US" sz="2400" dirty="0" err="1" smtClean="0"/>
              <a:t>patrón</a:t>
            </a:r>
            <a:r>
              <a:rPr lang="en-US" sz="2400" dirty="0" smtClean="0"/>
              <a:t> de </a:t>
            </a:r>
            <a:r>
              <a:rPr lang="en-US" sz="2400" dirty="0" err="1" smtClean="0"/>
              <a:t>segmentación</a:t>
            </a:r>
            <a:r>
              <a:rPr lang="en-US" sz="2400" dirty="0" smtClean="0"/>
              <a:t>: pre- </a:t>
            </a:r>
            <a:r>
              <a:rPr lang="en-US" sz="2400" dirty="0" err="1" smtClean="0"/>
              <a:t>determinadas</a:t>
            </a:r>
            <a:endParaRPr lang="en-US" sz="2400" dirty="0"/>
          </a:p>
          <a:p>
            <a:r>
              <a:rPr lang="en-US" sz="2400" dirty="0" smtClean="0"/>
              <a:t>El </a:t>
            </a:r>
            <a:r>
              <a:rPr lang="en-US" sz="2400" dirty="0" err="1"/>
              <a:t>citoplasma</a:t>
            </a:r>
            <a:r>
              <a:rPr lang="en-US" sz="2400" dirty="0"/>
              <a:t> </a:t>
            </a:r>
            <a:r>
              <a:rPr lang="en-US" sz="2400" dirty="0" smtClean="0"/>
              <a:t>: </a:t>
            </a:r>
            <a:r>
              <a:rPr lang="en-US" sz="2400" dirty="0" err="1" smtClean="0"/>
              <a:t>rol</a:t>
            </a:r>
            <a:r>
              <a:rPr lang="en-US" sz="2400" dirty="0" smtClean="0"/>
              <a:t> </a:t>
            </a:r>
            <a:r>
              <a:rPr lang="en-US" sz="2400" dirty="0"/>
              <a:t>principal en </a:t>
            </a:r>
            <a:r>
              <a:rPr lang="en-US" sz="2400" dirty="0" err="1"/>
              <a:t>determinar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200" dirty="0" err="1" smtClean="0"/>
              <a:t>Distribución</a:t>
            </a:r>
            <a:r>
              <a:rPr lang="en-US" sz="2200" dirty="0" smtClean="0"/>
              <a:t> y </a:t>
            </a:r>
            <a:r>
              <a:rPr lang="en-US" sz="2200" dirty="0" err="1" smtClean="0"/>
              <a:t>localización</a:t>
            </a:r>
            <a:r>
              <a:rPr lang="en-US" sz="2200" dirty="0" smtClean="0"/>
              <a:t> del </a:t>
            </a:r>
            <a:r>
              <a:rPr lang="en-US" sz="2200" dirty="0" err="1" smtClean="0"/>
              <a:t>vitelo</a:t>
            </a:r>
            <a:endParaRPr lang="en-US" sz="2200" dirty="0"/>
          </a:p>
          <a:p>
            <a:pPr lvl="0"/>
            <a:r>
              <a:rPr lang="en-US" sz="2200" dirty="0" err="1" smtClean="0"/>
              <a:t>Segmentación</a:t>
            </a:r>
            <a:r>
              <a:rPr lang="en-US" sz="2200" dirty="0" smtClean="0"/>
              <a:t>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err="1" smtClean="0">
                <a:sym typeface="Wingdings"/>
              </a:rPr>
              <a:t>Morula</a:t>
            </a:r>
            <a:r>
              <a:rPr lang="en-US" sz="2200" dirty="0" smtClean="0">
                <a:sym typeface="Wingdings"/>
              </a:rPr>
              <a:t>  </a:t>
            </a:r>
            <a:r>
              <a:rPr lang="en-US" sz="2200" dirty="0" err="1" smtClean="0">
                <a:sym typeface="Wingdings"/>
              </a:rPr>
              <a:t>Blástula</a:t>
            </a:r>
            <a:r>
              <a:rPr lang="en-US" sz="2200" dirty="0" smtClean="0">
                <a:sym typeface="Wingdings"/>
              </a:rPr>
              <a:t> </a:t>
            </a:r>
            <a:r>
              <a:rPr lang="en-US" sz="2200" dirty="0" smtClean="0"/>
              <a:t> </a:t>
            </a:r>
            <a:r>
              <a:rPr lang="en-US" sz="2200" dirty="0" err="1" smtClean="0"/>
              <a:t>Gástrula</a:t>
            </a:r>
            <a:r>
              <a:rPr lang="en-US" sz="2200" dirty="0" smtClean="0"/>
              <a:t> </a:t>
            </a:r>
            <a:r>
              <a:rPr lang="en-US" sz="2200" dirty="0">
                <a:sym typeface="Wingdings"/>
              </a:rPr>
              <a:t></a:t>
            </a:r>
            <a:r>
              <a:rPr lang="en-US" sz="2200" dirty="0"/>
              <a:t> </a:t>
            </a:r>
            <a:r>
              <a:rPr lang="en-US" sz="2200" dirty="0" smtClean="0"/>
              <a:t>3 </a:t>
            </a:r>
            <a:r>
              <a:rPr lang="en-US" sz="2200" dirty="0" err="1" smtClean="0"/>
              <a:t>Planos</a:t>
            </a:r>
            <a:r>
              <a:rPr lang="en-US" sz="2200" dirty="0" smtClean="0"/>
              <a:t> </a:t>
            </a:r>
            <a:r>
              <a:rPr lang="en-US" sz="2200" dirty="0" err="1"/>
              <a:t>corporales</a:t>
            </a:r>
            <a:endParaRPr lang="en-US" sz="2200" dirty="0"/>
          </a:p>
          <a:p>
            <a:pPr lvl="1"/>
            <a:r>
              <a:rPr lang="en-US" sz="2200" dirty="0" smtClean="0"/>
              <a:t>anterior posterior</a:t>
            </a:r>
          </a:p>
          <a:p>
            <a:pPr lvl="1"/>
            <a:r>
              <a:rPr lang="en-US" sz="2200" dirty="0"/>
              <a:t>dorsal ventral</a:t>
            </a:r>
          </a:p>
          <a:p>
            <a:pPr lvl="1"/>
            <a:r>
              <a:rPr lang="en-US" sz="2200" dirty="0" smtClean="0"/>
              <a:t>bilateral</a:t>
            </a:r>
            <a:endParaRPr lang="en-US" sz="2200" dirty="0"/>
          </a:p>
          <a:p>
            <a:pPr lvl="0"/>
            <a:r>
              <a:rPr lang="en-US" sz="2400" dirty="0" err="1" smtClean="0"/>
              <a:t>Especificados</a:t>
            </a:r>
            <a:r>
              <a:rPr lang="en-US" sz="2400" dirty="0" smtClean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distintos</a:t>
            </a:r>
            <a:r>
              <a:rPr lang="en-US" sz="2400" dirty="0"/>
              <a:t> </a:t>
            </a:r>
            <a:r>
              <a:rPr lang="en-US" sz="2400" dirty="0" err="1"/>
              <a:t>mecanismos</a:t>
            </a:r>
            <a:r>
              <a:rPr lang="en-US" sz="2400" dirty="0"/>
              <a:t> a </a:t>
            </a:r>
            <a:r>
              <a:rPr lang="en-US" sz="2400" dirty="0" err="1"/>
              <a:t>distintos</a:t>
            </a:r>
            <a:r>
              <a:rPr lang="en-US" sz="2400" dirty="0"/>
              <a:t> </a:t>
            </a:r>
            <a:r>
              <a:rPr lang="en-US" sz="2400" dirty="0" err="1" smtClean="0"/>
              <a:t>momentos</a:t>
            </a:r>
            <a:endParaRPr lang="en-US" sz="2400" dirty="0" smtClean="0"/>
          </a:p>
          <a:p>
            <a:pPr lvl="1"/>
            <a:r>
              <a:rPr lang="en-US" sz="2200" dirty="0" smtClean="0"/>
              <a:t>Drosophila: </a:t>
            </a:r>
            <a:r>
              <a:rPr lang="en-US" sz="2200" dirty="0" err="1" smtClean="0"/>
              <a:t>ejes</a:t>
            </a:r>
            <a:r>
              <a:rPr lang="en-US" sz="2200" dirty="0"/>
              <a:t>;</a:t>
            </a:r>
            <a:r>
              <a:rPr lang="en-US" sz="2200" dirty="0" smtClean="0"/>
              <a:t> </a:t>
            </a:r>
            <a:r>
              <a:rPr lang="en-US" sz="2200" dirty="0" err="1" smtClean="0"/>
              <a:t>ovogeneis</a:t>
            </a:r>
            <a:r>
              <a:rPr lang="en-US" sz="2200" dirty="0" smtClean="0"/>
              <a:t> y </a:t>
            </a:r>
            <a:r>
              <a:rPr lang="en-US" sz="2200" dirty="0" err="1" smtClean="0"/>
              <a:t>segmentación</a:t>
            </a:r>
            <a:endParaRPr lang="en-US" sz="2200" dirty="0" smtClean="0"/>
          </a:p>
          <a:p>
            <a:pPr lvl="1"/>
            <a:r>
              <a:rPr lang="en-US" sz="2200" dirty="0" err="1" smtClean="0"/>
              <a:t>Xenopus</a:t>
            </a:r>
            <a:r>
              <a:rPr lang="en-US" sz="2200" dirty="0" smtClean="0"/>
              <a:t>: </a:t>
            </a:r>
            <a:r>
              <a:rPr lang="en-US" sz="2200" dirty="0" err="1" smtClean="0"/>
              <a:t>ejes</a:t>
            </a:r>
            <a:r>
              <a:rPr lang="en-US" sz="2200" dirty="0" smtClean="0"/>
              <a:t>; </a:t>
            </a:r>
            <a:r>
              <a:rPr lang="en-US" sz="2200" dirty="0" err="1" smtClean="0"/>
              <a:t>ovogenesis</a:t>
            </a:r>
            <a:r>
              <a:rPr lang="en-US" sz="2200" dirty="0" smtClean="0"/>
              <a:t> -</a:t>
            </a:r>
            <a:r>
              <a:rPr lang="en-US" sz="2200" dirty="0" err="1" smtClean="0"/>
              <a:t>gastrulación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12" y="748456"/>
            <a:ext cx="3543087" cy="60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metazoas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49" y="793815"/>
            <a:ext cx="5617921" cy="5783514"/>
          </a:xfrm>
        </p:spPr>
        <p:txBody>
          <a:bodyPr>
            <a:normAutofit/>
          </a:bodyPr>
          <a:lstStyle/>
          <a:p>
            <a:pPr lvl="0"/>
            <a:r>
              <a:rPr lang="en-US" sz="2800" dirty="0" err="1"/>
              <a:t>Organismos</a:t>
            </a:r>
            <a:r>
              <a:rPr lang="en-US" sz="2800" dirty="0"/>
              <a:t> se </a:t>
            </a:r>
            <a:r>
              <a:rPr lang="en-US" sz="2800" dirty="0" err="1"/>
              <a:t>clasifican</a:t>
            </a:r>
            <a:r>
              <a:rPr lang="en-US" sz="2800" dirty="0"/>
              <a:t> en  </a:t>
            </a:r>
            <a:r>
              <a:rPr lang="en-US" sz="2800" dirty="0" err="1"/>
              <a:t>sus</a:t>
            </a:r>
            <a:r>
              <a:rPr lang="en-US" sz="2800" dirty="0"/>
              <a:t> </a:t>
            </a:r>
            <a:r>
              <a:rPr lang="en-US" sz="2800" dirty="0" err="1"/>
              <a:t>patrones</a:t>
            </a:r>
            <a:r>
              <a:rPr lang="en-US" sz="2800" dirty="0"/>
              <a:t> de </a:t>
            </a:r>
            <a:r>
              <a:rPr lang="en-US" sz="2800" dirty="0" err="1"/>
              <a:t>desarrollo</a:t>
            </a:r>
            <a:r>
              <a:rPr lang="en-US" sz="2800" dirty="0"/>
              <a:t>:</a:t>
            </a:r>
          </a:p>
          <a:p>
            <a:pPr lvl="0"/>
            <a:r>
              <a:rPr lang="en-US" sz="2800" dirty="0" err="1"/>
              <a:t>Ser</a:t>
            </a:r>
            <a:r>
              <a:rPr lang="en-US" sz="2800" dirty="0"/>
              <a:t>  </a:t>
            </a:r>
            <a:r>
              <a:rPr lang="en-US" sz="2800" dirty="0" err="1"/>
              <a:t>eucariota</a:t>
            </a:r>
            <a:r>
              <a:rPr lang="en-US" sz="2800" dirty="0"/>
              <a:t>? – </a:t>
            </a:r>
            <a:r>
              <a:rPr lang="en-US" sz="2800" dirty="0" err="1" smtClean="0"/>
              <a:t>núcleo</a:t>
            </a:r>
            <a:r>
              <a:rPr lang="en-US" sz="2800" dirty="0" smtClean="0"/>
              <a:t> </a:t>
            </a:r>
            <a:r>
              <a:rPr lang="en-US" sz="2800" dirty="0"/>
              <a:t>con </a:t>
            </a:r>
            <a:r>
              <a:rPr lang="en-US" sz="2800" dirty="0" err="1"/>
              <a:t>cromosomas</a:t>
            </a:r>
            <a:r>
              <a:rPr lang="en-US" sz="2800" dirty="0"/>
              <a:t>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pasan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meiosis</a:t>
            </a:r>
          </a:p>
          <a:p>
            <a:pPr lvl="0"/>
            <a:r>
              <a:rPr lang="en-US" sz="2800" dirty="0" err="1"/>
              <a:t>Ser</a:t>
            </a:r>
            <a:r>
              <a:rPr lang="en-US" sz="2800" dirty="0"/>
              <a:t> </a:t>
            </a:r>
            <a:r>
              <a:rPr lang="en-US" sz="2800" dirty="0" err="1"/>
              <a:t>eucariota</a:t>
            </a:r>
            <a:r>
              <a:rPr lang="en-US" sz="2800" dirty="0"/>
              <a:t> </a:t>
            </a:r>
            <a:r>
              <a:rPr lang="en-US" sz="2800" dirty="0" err="1"/>
              <a:t>multicelular</a:t>
            </a:r>
            <a:r>
              <a:rPr lang="en-US" sz="2800" dirty="0"/>
              <a:t>? – </a:t>
            </a:r>
            <a:r>
              <a:rPr lang="en-US" sz="2800" dirty="0" smtClean="0"/>
              <a:t> </a:t>
            </a:r>
            <a:r>
              <a:rPr lang="en-US" sz="2800" dirty="0" err="1" smtClean="0"/>
              <a:t>células</a:t>
            </a:r>
            <a:r>
              <a:rPr lang="en-US" sz="2800" dirty="0" smtClean="0"/>
              <a:t> </a:t>
            </a:r>
            <a:r>
              <a:rPr lang="en-US" sz="2800" dirty="0" err="1"/>
              <a:t>surgen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mitosis y se </a:t>
            </a:r>
            <a:r>
              <a:rPr lang="en-US" sz="2800" dirty="0" err="1"/>
              <a:t>mantienen</a:t>
            </a:r>
            <a:r>
              <a:rPr lang="en-US" sz="2800" dirty="0"/>
              <a:t> </a:t>
            </a:r>
            <a:r>
              <a:rPr lang="en-US" sz="2800" dirty="0" err="1"/>
              <a:t>organizadas</a:t>
            </a:r>
            <a:r>
              <a:rPr lang="en-US" sz="2800" dirty="0"/>
              <a:t> </a:t>
            </a:r>
            <a:r>
              <a:rPr lang="en-US" sz="2800" dirty="0" err="1"/>
              <a:t>funcionales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un </a:t>
            </a:r>
            <a:r>
              <a:rPr lang="en-US" sz="2800" dirty="0" err="1"/>
              <a:t>todo</a:t>
            </a:r>
            <a:endParaRPr lang="en-US" sz="2800" dirty="0"/>
          </a:p>
          <a:p>
            <a:pPr lvl="0"/>
            <a:r>
              <a:rPr lang="en-US" sz="2800" dirty="0" err="1"/>
              <a:t>Ser</a:t>
            </a:r>
            <a:r>
              <a:rPr lang="en-US" sz="2800" dirty="0"/>
              <a:t> </a:t>
            </a:r>
            <a:r>
              <a:rPr lang="en-US" sz="2800" dirty="0" err="1"/>
              <a:t>metazoario</a:t>
            </a:r>
            <a:r>
              <a:rPr lang="en-US" sz="2800" dirty="0"/>
              <a:t>? 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800" dirty="0" err="1" smtClean="0">
                <a:sym typeface="Wingdings"/>
              </a:rPr>
              <a:t>ser</a:t>
            </a:r>
            <a:r>
              <a:rPr lang="en-US" sz="2800" dirty="0" smtClean="0">
                <a:sym typeface="Wingdings"/>
              </a:rPr>
              <a:t>  </a:t>
            </a:r>
            <a:r>
              <a:rPr lang="en-US" sz="2800" dirty="0" smtClean="0"/>
              <a:t>animal, con </a:t>
            </a:r>
            <a:r>
              <a:rPr lang="en-US" sz="2800" dirty="0" err="1"/>
              <a:t>desarrollo</a:t>
            </a:r>
            <a:r>
              <a:rPr lang="en-US" sz="2800" dirty="0"/>
              <a:t> y </a:t>
            </a:r>
            <a:r>
              <a:rPr lang="en-US" sz="2800" dirty="0" smtClean="0"/>
              <a:t>PLT gastrula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651" y="748455"/>
            <a:ext cx="2519134" cy="179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670" y="2540209"/>
            <a:ext cx="1872388" cy="2472169"/>
          </a:xfrm>
          <a:prstGeom prst="rect">
            <a:avLst/>
          </a:prstGeom>
        </p:spPr>
      </p:pic>
      <p:pic>
        <p:nvPicPr>
          <p:cNvPr id="6" name="Picture 5" descr="Last_Day_Mia_7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88" y="5012379"/>
            <a:ext cx="2770163" cy="184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metazoas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748454"/>
            <a:ext cx="3828947" cy="6109546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/>
              <a:t>35 </a:t>
            </a:r>
            <a:r>
              <a:rPr lang="en-US" sz="2800" dirty="0" err="1"/>
              <a:t>filos</a:t>
            </a:r>
            <a:r>
              <a:rPr lang="en-US" sz="2800" dirty="0"/>
              <a:t> de </a:t>
            </a:r>
            <a:r>
              <a:rPr lang="en-US" sz="2800" dirty="0" err="1" smtClean="0"/>
              <a:t>metazoa</a:t>
            </a:r>
            <a:endParaRPr lang="en-US" sz="2800" dirty="0" smtClean="0"/>
          </a:p>
          <a:p>
            <a:pPr lvl="0"/>
            <a:r>
              <a:rPr lang="en-US" sz="2800" dirty="0" err="1" smtClean="0"/>
              <a:t>Múltiples</a:t>
            </a:r>
            <a:r>
              <a:rPr lang="en-US" sz="2800" dirty="0" smtClean="0"/>
              <a:t> </a:t>
            </a:r>
            <a:r>
              <a:rPr lang="en-US" sz="2800" dirty="0" err="1"/>
              <a:t>ramas</a:t>
            </a:r>
            <a:endParaRPr lang="en-US" sz="2800" dirty="0"/>
          </a:p>
          <a:p>
            <a:r>
              <a:rPr lang="en-US" sz="2800" dirty="0" err="1" smtClean="0"/>
              <a:t>Dibloblastos</a:t>
            </a:r>
            <a:endParaRPr lang="en-US" sz="2600" dirty="0" smtClean="0"/>
          </a:p>
          <a:p>
            <a:pPr lvl="1"/>
            <a:r>
              <a:rPr lang="en-US" sz="2600" dirty="0" err="1" smtClean="0"/>
              <a:t>Cnidaria</a:t>
            </a:r>
            <a:endParaRPr lang="en-US" sz="2600" dirty="0" smtClean="0"/>
          </a:p>
          <a:p>
            <a:pPr lvl="0"/>
            <a:r>
              <a:rPr lang="en-US" sz="2800" dirty="0" err="1" smtClean="0"/>
              <a:t>Tripoblastos</a:t>
            </a:r>
            <a:endParaRPr lang="en-US" sz="2800" dirty="0" smtClean="0"/>
          </a:p>
          <a:p>
            <a:pPr lvl="1"/>
            <a:r>
              <a:rPr lang="en-US" sz="2600" dirty="0" err="1" smtClean="0"/>
              <a:t>Protostomados</a:t>
            </a:r>
            <a:endParaRPr lang="en-US" sz="2600" dirty="0" smtClean="0"/>
          </a:p>
          <a:p>
            <a:pPr lvl="2"/>
            <a:r>
              <a:rPr lang="en-US" sz="2400" dirty="0" err="1" smtClean="0"/>
              <a:t>Espiral</a:t>
            </a:r>
            <a:r>
              <a:rPr lang="en-US" sz="2400" dirty="0" smtClean="0"/>
              <a:t>- </a:t>
            </a:r>
            <a:r>
              <a:rPr lang="en-US" sz="2400" dirty="0" err="1" smtClean="0"/>
              <a:t>planos</a:t>
            </a:r>
            <a:r>
              <a:rPr lang="en-US" sz="2400" dirty="0" smtClean="0"/>
              <a:t> no 90 al </a:t>
            </a:r>
            <a:r>
              <a:rPr lang="en-US" sz="2400" dirty="0" err="1" smtClean="0"/>
              <a:t>eje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dirty="0" err="1"/>
              <a:t>m</a:t>
            </a:r>
            <a:r>
              <a:rPr lang="en-US" sz="2400" dirty="0" smtClean="0"/>
              <a:t>/</a:t>
            </a:r>
            <a:r>
              <a:rPr lang="en-US" sz="2400" dirty="0" err="1" smtClean="0"/>
              <a:t>vege</a:t>
            </a:r>
            <a:endParaRPr lang="en-US" sz="2400" dirty="0" smtClean="0"/>
          </a:p>
          <a:p>
            <a:pPr lvl="2"/>
            <a:r>
              <a:rPr lang="en-US" sz="2400" dirty="0" err="1" smtClean="0"/>
              <a:t>Planos</a:t>
            </a:r>
            <a:r>
              <a:rPr lang="en-US" sz="2400" dirty="0" smtClean="0"/>
              <a:t> </a:t>
            </a:r>
            <a:r>
              <a:rPr lang="en-US" sz="2400" dirty="0" err="1" smtClean="0"/>
              <a:t>oblicuos</a:t>
            </a:r>
            <a:endParaRPr lang="en-US" sz="2400" dirty="0" smtClean="0"/>
          </a:p>
          <a:p>
            <a:pPr lvl="2"/>
            <a:r>
              <a:rPr lang="en-US" sz="2400" dirty="0" err="1" smtClean="0"/>
              <a:t>Blastoporo</a:t>
            </a:r>
            <a:r>
              <a:rPr lang="en-US" sz="2400" dirty="0" smtClean="0"/>
              <a:t> </a:t>
            </a:r>
          </a:p>
          <a:p>
            <a:pPr lvl="1"/>
            <a:r>
              <a:rPr lang="en-US" sz="2600" dirty="0" err="1" smtClean="0"/>
              <a:t>Deuterostomados</a:t>
            </a:r>
            <a:endParaRPr lang="en-US" sz="2600" dirty="0" smtClean="0"/>
          </a:p>
          <a:p>
            <a:pPr lvl="2"/>
            <a:r>
              <a:rPr lang="en-US" sz="2400" dirty="0" smtClean="0"/>
              <a:t>Radial</a:t>
            </a:r>
          </a:p>
          <a:p>
            <a:pPr lvl="2"/>
            <a:r>
              <a:rPr lang="en-US" sz="2400" dirty="0" err="1" smtClean="0"/>
              <a:t>Blastoporo</a:t>
            </a:r>
            <a:endParaRPr lang="en-US" sz="2400" dirty="0" smtClean="0"/>
          </a:p>
        </p:txBody>
      </p:sp>
      <p:pic>
        <p:nvPicPr>
          <p:cNvPr id="5" name="Picture 4" descr="Screen shot 2014-04-06 at 11.31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43" y="748454"/>
            <a:ext cx="4830911" cy="5372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643" y="748453"/>
            <a:ext cx="4830911" cy="5489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6360" y="6363396"/>
            <a:ext cx="515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https://diffzi.com/protostomes-vs-deuterostomes/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9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metazoas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3" y="679802"/>
            <a:ext cx="6058534" cy="5692793"/>
          </a:xfrm>
        </p:spPr>
        <p:txBody>
          <a:bodyPr>
            <a:noAutofit/>
          </a:bodyPr>
          <a:lstStyle/>
          <a:p>
            <a:pPr lvl="0"/>
            <a:r>
              <a:rPr lang="en-US" sz="2400" dirty="0" err="1" smtClean="0"/>
              <a:t>Esponjas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err="1"/>
              <a:t>considerados</a:t>
            </a:r>
            <a:r>
              <a:rPr lang="en-US" sz="2400" dirty="0"/>
              <a:t> </a:t>
            </a:r>
            <a:r>
              <a:rPr lang="en-US" sz="2400" dirty="0" err="1" smtClean="0"/>
              <a:t>ancestrales</a:t>
            </a:r>
            <a:endParaRPr lang="en-US" sz="2400" dirty="0"/>
          </a:p>
          <a:p>
            <a:pPr lvl="0"/>
            <a:r>
              <a:rPr lang="en-US" sz="2400" dirty="0" err="1" smtClean="0"/>
              <a:t>arqueocitos</a:t>
            </a:r>
            <a:r>
              <a:rPr lang="en-US" sz="2400" dirty="0"/>
              <a:t>: </a:t>
            </a:r>
            <a:r>
              <a:rPr lang="en-US" sz="2400" dirty="0" err="1"/>
              <a:t>totipotentes</a:t>
            </a:r>
            <a:r>
              <a:rPr lang="en-US" sz="2400" dirty="0"/>
              <a:t>, </a:t>
            </a:r>
            <a:r>
              <a:rPr lang="en-US" sz="2400" dirty="0" err="1"/>
              <a:t>pueden</a:t>
            </a:r>
            <a:r>
              <a:rPr lang="en-US" sz="2400" dirty="0"/>
              <a:t> </a:t>
            </a:r>
            <a:r>
              <a:rPr lang="en-US" sz="2400" dirty="0" err="1"/>
              <a:t>diferenciarse</a:t>
            </a:r>
            <a:r>
              <a:rPr lang="en-US" sz="2400" dirty="0"/>
              <a:t> en </a:t>
            </a:r>
            <a:r>
              <a:rPr lang="en-US" sz="2400" dirty="0" err="1"/>
              <a:t>todos</a:t>
            </a:r>
            <a:r>
              <a:rPr lang="en-US" sz="2400" dirty="0"/>
              <a:t> los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/>
              <a:t>tipos</a:t>
            </a:r>
            <a:r>
              <a:rPr lang="en-US" sz="2400" dirty="0"/>
              <a:t> de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(</a:t>
            </a:r>
            <a:r>
              <a:rPr lang="en-US" sz="2400" dirty="0" err="1" smtClean="0"/>
              <a:t>protistas</a:t>
            </a:r>
            <a:r>
              <a:rPr lang="en-US" sz="2400" dirty="0" smtClean="0"/>
              <a:t> </a:t>
            </a:r>
            <a:r>
              <a:rPr lang="en-US" sz="2400" dirty="0" err="1" smtClean="0"/>
              <a:t>coloniales</a:t>
            </a:r>
            <a:r>
              <a:rPr lang="en-US" sz="2400" dirty="0" smtClean="0"/>
              <a:t>)</a:t>
            </a:r>
            <a:endParaRPr lang="en-US" sz="2400" dirty="0"/>
          </a:p>
          <a:p>
            <a:pPr lvl="0"/>
            <a:r>
              <a:rPr lang="en-US" sz="2400" dirty="0" err="1" smtClean="0"/>
              <a:t>Regeneración</a:t>
            </a:r>
            <a:r>
              <a:rPr lang="en-US" sz="2400" dirty="0" smtClean="0"/>
              <a:t>: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/>
              <a:t>dispersadas</a:t>
            </a:r>
            <a:r>
              <a:rPr lang="en-US" sz="2400" dirty="0"/>
              <a:t> se </a:t>
            </a:r>
            <a:r>
              <a:rPr lang="en-US" sz="2400" dirty="0" err="1"/>
              <a:t>pueden</a:t>
            </a:r>
            <a:r>
              <a:rPr lang="en-US" sz="2400" dirty="0"/>
              <a:t> </a:t>
            </a:r>
            <a:r>
              <a:rPr lang="en-US" sz="2400" dirty="0" err="1"/>
              <a:t>reagregar</a:t>
            </a:r>
            <a:r>
              <a:rPr lang="en-US" sz="2400" dirty="0"/>
              <a:t>, </a:t>
            </a:r>
            <a:r>
              <a:rPr lang="en-US" sz="2400" dirty="0" err="1" smtClean="0"/>
              <a:t>esto</a:t>
            </a:r>
            <a:r>
              <a:rPr lang="en-US" sz="2400" dirty="0" smtClean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especie</a:t>
            </a:r>
            <a:r>
              <a:rPr lang="en-US" sz="2400" dirty="0"/>
              <a:t> </a:t>
            </a:r>
            <a:r>
              <a:rPr lang="en-US" sz="2400" dirty="0" err="1" smtClean="0"/>
              <a:t>específico</a:t>
            </a:r>
            <a:endParaRPr lang="en-US" sz="2400" dirty="0"/>
          </a:p>
          <a:p>
            <a:pPr lvl="0"/>
            <a:r>
              <a:rPr lang="en-US" sz="2400" dirty="0"/>
              <a:t>N</a:t>
            </a:r>
            <a:r>
              <a:rPr lang="en-US" sz="2400" dirty="0" smtClean="0"/>
              <a:t>o </a:t>
            </a:r>
            <a:r>
              <a:rPr lang="en-US" sz="2400" dirty="0" err="1"/>
              <a:t>mesodermo</a:t>
            </a:r>
            <a:r>
              <a:rPr lang="en-US" sz="2400" dirty="0"/>
              <a:t>, </a:t>
            </a:r>
            <a:r>
              <a:rPr lang="en-US" sz="2400" dirty="0" smtClean="0"/>
              <a:t>No </a:t>
            </a:r>
            <a:r>
              <a:rPr lang="en-US" sz="2400" dirty="0" err="1"/>
              <a:t>sistemas</a:t>
            </a:r>
            <a:r>
              <a:rPr lang="en-US" sz="2400" dirty="0"/>
              <a:t> de </a:t>
            </a:r>
            <a:r>
              <a:rPr lang="en-US" sz="2400" dirty="0" err="1" smtClean="0"/>
              <a:t>órganos</a:t>
            </a:r>
            <a:r>
              <a:rPr lang="en-US" sz="2400" dirty="0" smtClean="0"/>
              <a:t> </a:t>
            </a:r>
            <a:endParaRPr lang="en-US" sz="2400" dirty="0"/>
          </a:p>
          <a:p>
            <a:pPr lvl="0"/>
            <a:r>
              <a:rPr lang="en-US" sz="2400" dirty="0" smtClean="0"/>
              <a:t>Si: </a:t>
            </a:r>
            <a:r>
              <a:rPr lang="en-US" sz="2400" dirty="0" err="1" smtClean="0"/>
              <a:t>gastrulación</a:t>
            </a:r>
            <a:r>
              <a:rPr lang="en-US" sz="2400" dirty="0" smtClean="0"/>
              <a:t>, </a:t>
            </a:r>
            <a:r>
              <a:rPr lang="en-US" sz="2400" dirty="0" err="1" smtClean="0"/>
              <a:t>embrión</a:t>
            </a:r>
            <a:r>
              <a:rPr lang="en-US" sz="2400" dirty="0" smtClean="0"/>
              <a:t> </a:t>
            </a:r>
            <a:r>
              <a:rPr lang="en-US" sz="2400" dirty="0"/>
              <a:t>y larva</a:t>
            </a:r>
          </a:p>
          <a:p>
            <a:pPr lvl="0"/>
            <a:r>
              <a:rPr lang="en-US" sz="2400" dirty="0" err="1"/>
              <a:t>P</a:t>
            </a:r>
            <a:r>
              <a:rPr lang="en-US" sz="2400" dirty="0" err="1" smtClean="0"/>
              <a:t>roteinas</a:t>
            </a:r>
            <a:r>
              <a:rPr lang="en-US" sz="2400" dirty="0" smtClean="0"/>
              <a:t> </a:t>
            </a:r>
            <a:r>
              <a:rPr lang="en-US" sz="2400" dirty="0" err="1"/>
              <a:t>reguladoras</a:t>
            </a:r>
            <a:r>
              <a:rPr lang="en-US" sz="2400" dirty="0"/>
              <a:t> de genes y </a:t>
            </a:r>
            <a:r>
              <a:rPr lang="en-US" sz="2400" dirty="0" smtClean="0"/>
              <a:t> </a:t>
            </a:r>
            <a:r>
              <a:rPr lang="en-US" sz="2400" dirty="0" err="1" smtClean="0"/>
              <a:t>cascadas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/>
              <a:t>señales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los </a:t>
            </a:r>
            <a:r>
              <a:rPr lang="en-US" sz="2400" dirty="0" err="1" smtClean="0"/>
              <a:t>demas</a:t>
            </a:r>
            <a:endParaRPr lang="en-US" sz="2400" dirty="0" smtClean="0"/>
          </a:p>
          <a:p>
            <a:pPr lvl="0"/>
            <a:r>
              <a:rPr lang="en-US" sz="2400" dirty="0" err="1" smtClean="0"/>
              <a:t>Simetría</a:t>
            </a:r>
            <a:endParaRPr lang="en-US" sz="2400" dirty="0" smtClean="0"/>
          </a:p>
          <a:p>
            <a:pPr lvl="0"/>
            <a:r>
              <a:rPr lang="en-US" sz="2400" dirty="0" err="1" smtClean="0"/>
              <a:t>Segmentación</a:t>
            </a:r>
            <a:r>
              <a:rPr lang="en-US" sz="2400" dirty="0" smtClean="0"/>
              <a:t>?</a:t>
            </a:r>
          </a:p>
          <a:p>
            <a:pPr lvl="0"/>
            <a:r>
              <a:rPr lang="en-US" sz="2400" dirty="0" err="1" smtClean="0"/>
              <a:t>Blastoporo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920" y="703095"/>
            <a:ext cx="1591080" cy="2041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370" y="2323830"/>
            <a:ext cx="2138550" cy="2747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040" y="4885530"/>
            <a:ext cx="2629959" cy="19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metazoas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60" y="894344"/>
            <a:ext cx="5526040" cy="5692793"/>
          </a:xfrm>
        </p:spPr>
        <p:txBody>
          <a:bodyPr>
            <a:noAutofit/>
          </a:bodyPr>
          <a:lstStyle/>
          <a:p>
            <a:pPr lvl="0"/>
            <a:r>
              <a:rPr lang="en-US" sz="2800" dirty="0" err="1"/>
              <a:t>D</a:t>
            </a:r>
            <a:r>
              <a:rPr lang="en-US" sz="2800" dirty="0" err="1" smtClean="0"/>
              <a:t>iploblastos</a:t>
            </a:r>
            <a:r>
              <a:rPr lang="en-US" sz="2800" dirty="0" smtClean="0"/>
              <a:t> </a:t>
            </a:r>
            <a:r>
              <a:rPr lang="en-US" sz="2800" dirty="0"/>
              <a:t>–</a:t>
            </a:r>
            <a:r>
              <a:rPr lang="en-US" sz="2800" dirty="0" err="1"/>
              <a:t>Cnidaria</a:t>
            </a:r>
            <a:r>
              <a:rPr lang="en-US" sz="2800" dirty="0"/>
              <a:t> y </a:t>
            </a:r>
            <a:r>
              <a:rPr lang="en-US" sz="2800" dirty="0" err="1" smtClean="0"/>
              <a:t>Ctenóforos</a:t>
            </a:r>
            <a:r>
              <a:rPr lang="en-US" sz="2800" dirty="0"/>
              <a:t>, 2 </a:t>
            </a:r>
            <a:r>
              <a:rPr lang="en-US" sz="2800" dirty="0" err="1"/>
              <a:t>capas</a:t>
            </a:r>
            <a:r>
              <a:rPr lang="en-US" sz="2800" dirty="0"/>
              <a:t> </a:t>
            </a:r>
            <a:r>
              <a:rPr lang="en-US" sz="2800" dirty="0" err="1"/>
              <a:t>germinales</a:t>
            </a:r>
            <a:r>
              <a:rPr lang="en-US" sz="2800" dirty="0"/>
              <a:t> </a:t>
            </a:r>
            <a:r>
              <a:rPr lang="en-US" sz="2800" dirty="0" err="1"/>
              <a:t>embrionarias</a:t>
            </a:r>
            <a:r>
              <a:rPr lang="en-US" sz="2800" dirty="0"/>
              <a:t>, </a:t>
            </a:r>
            <a:r>
              <a:rPr lang="en-US" sz="2800" dirty="0" err="1"/>
              <a:t>endodermo</a:t>
            </a:r>
            <a:r>
              <a:rPr lang="en-US" sz="2800" dirty="0"/>
              <a:t> y </a:t>
            </a:r>
            <a:r>
              <a:rPr lang="en-US" sz="2800" dirty="0" err="1"/>
              <a:t>ectodermos</a:t>
            </a:r>
            <a:r>
              <a:rPr lang="en-US" sz="2800" dirty="0"/>
              <a:t>, </a:t>
            </a:r>
          </a:p>
          <a:p>
            <a:pPr lvl="0"/>
            <a:r>
              <a:rPr lang="en-US" sz="2800" dirty="0" err="1" smtClean="0"/>
              <a:t>poco</a:t>
            </a:r>
            <a:r>
              <a:rPr lang="en-US" sz="2800" dirty="0" smtClean="0"/>
              <a:t> </a:t>
            </a:r>
            <a:r>
              <a:rPr lang="en-US" sz="2800" dirty="0"/>
              <a:t>o </a:t>
            </a:r>
            <a:r>
              <a:rPr lang="en-US" sz="2800" dirty="0" err="1" smtClean="0"/>
              <a:t>ningún</a:t>
            </a:r>
            <a:r>
              <a:rPr lang="en-US" sz="2800" dirty="0" smtClean="0"/>
              <a:t> </a:t>
            </a:r>
            <a:r>
              <a:rPr lang="en-US" sz="2800" dirty="0" err="1"/>
              <a:t>mesodermo</a:t>
            </a:r>
            <a:r>
              <a:rPr lang="en-US" sz="2800" dirty="0"/>
              <a:t>, </a:t>
            </a:r>
            <a:r>
              <a:rPr lang="en-US" sz="2800" dirty="0" err="1" smtClean="0"/>
              <a:t>simetría</a:t>
            </a:r>
            <a:r>
              <a:rPr lang="en-US" sz="2800" dirty="0" smtClean="0"/>
              <a:t> </a:t>
            </a:r>
            <a:r>
              <a:rPr lang="en-US" sz="2800" dirty="0"/>
              <a:t>radial, (</a:t>
            </a:r>
            <a:r>
              <a:rPr lang="en-US" sz="2800" dirty="0" err="1"/>
              <a:t>raros</a:t>
            </a:r>
            <a:r>
              <a:rPr lang="en-US" sz="2800" dirty="0"/>
              <a:t> </a:t>
            </a:r>
            <a:r>
              <a:rPr lang="en-US" sz="2800" dirty="0" err="1"/>
              <a:t>casos</a:t>
            </a:r>
            <a:r>
              <a:rPr lang="en-US" sz="2800" dirty="0"/>
              <a:t> de bilateral, </a:t>
            </a:r>
            <a:r>
              <a:rPr lang="en-US" sz="2800" dirty="0" err="1"/>
              <a:t>H</a:t>
            </a:r>
            <a:r>
              <a:rPr lang="en-US" sz="2800" dirty="0" err="1" smtClean="0"/>
              <a:t>idra</a:t>
            </a:r>
            <a:r>
              <a:rPr lang="en-US" sz="2800" dirty="0"/>
              <a:t>)</a:t>
            </a:r>
          </a:p>
          <a:p>
            <a:pPr lvl="0"/>
            <a:r>
              <a:rPr lang="en-US" sz="2800" dirty="0" err="1" smtClean="0"/>
              <a:t>Cindarios</a:t>
            </a:r>
            <a:r>
              <a:rPr lang="en-US" sz="2800" dirty="0" smtClean="0"/>
              <a:t> </a:t>
            </a:r>
            <a:r>
              <a:rPr lang="en-US" sz="2800" dirty="0" err="1"/>
              <a:t>tienen</a:t>
            </a:r>
            <a:r>
              <a:rPr lang="en-US" sz="2800" dirty="0"/>
              <a:t> </a:t>
            </a:r>
            <a:r>
              <a:rPr lang="en-US" sz="2800" dirty="0" err="1" smtClean="0"/>
              <a:t>músculo</a:t>
            </a:r>
            <a:r>
              <a:rPr lang="en-US" sz="2800" dirty="0" smtClean="0"/>
              <a:t> </a:t>
            </a:r>
            <a:r>
              <a:rPr lang="en-US" sz="2800" dirty="0" err="1"/>
              <a:t>estriado</a:t>
            </a:r>
            <a:r>
              <a:rPr lang="en-US" sz="2800" dirty="0"/>
              <a:t> </a:t>
            </a:r>
            <a:r>
              <a:rPr lang="en-US" sz="2800" dirty="0" err="1"/>
              <a:t>para</a:t>
            </a:r>
            <a:r>
              <a:rPr lang="en-US" sz="2800" dirty="0"/>
              <a:t> </a:t>
            </a:r>
            <a:r>
              <a:rPr lang="en-US" sz="2800" dirty="0" err="1" smtClean="0"/>
              <a:t>nadar</a:t>
            </a:r>
            <a:endParaRPr lang="en-US" sz="2800" dirty="0"/>
          </a:p>
          <a:p>
            <a:pPr lvl="0"/>
            <a:r>
              <a:rPr lang="en-US" sz="2800" dirty="0" smtClean="0"/>
              <a:t>No </a:t>
            </a:r>
            <a:r>
              <a:rPr lang="en-US" sz="2800" dirty="0" err="1" smtClean="0"/>
              <a:t>parecidos</a:t>
            </a:r>
            <a:r>
              <a:rPr lang="en-US" sz="2800" dirty="0" smtClean="0"/>
              <a:t> a </a:t>
            </a:r>
            <a:r>
              <a:rPr lang="en-US" sz="2800" dirty="0" err="1" smtClean="0"/>
              <a:t>superiores</a:t>
            </a:r>
            <a:endParaRPr lang="en-US" sz="2800" dirty="0" smtClean="0"/>
          </a:p>
          <a:p>
            <a:pPr lvl="0"/>
            <a:r>
              <a:rPr lang="en-US" sz="2800" dirty="0"/>
              <a:t> </a:t>
            </a:r>
            <a:r>
              <a:rPr lang="en-US" sz="2800" dirty="0" err="1" smtClean="0"/>
              <a:t>ni</a:t>
            </a:r>
            <a:r>
              <a:rPr lang="en-US" sz="2800" dirty="0" smtClean="0"/>
              <a:t> </a:t>
            </a:r>
            <a:r>
              <a:rPr lang="en-US" sz="2800" dirty="0" err="1" smtClean="0"/>
              <a:t>molecularmente</a:t>
            </a:r>
            <a:r>
              <a:rPr lang="en-US" sz="2800" dirty="0" smtClean="0"/>
              <a:t> </a:t>
            </a:r>
          </a:p>
          <a:p>
            <a:pPr lvl="0"/>
            <a:r>
              <a:rPr lang="en-US" sz="2800" dirty="0"/>
              <a:t> </a:t>
            </a:r>
            <a:r>
              <a:rPr lang="en-US" sz="2800" dirty="0" err="1" smtClean="0"/>
              <a:t>ni</a:t>
            </a:r>
            <a:r>
              <a:rPr lang="en-US" sz="2800" dirty="0" smtClean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 smtClean="0"/>
              <a:t>desarrollo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38" y="4215712"/>
            <a:ext cx="2732162" cy="264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500" y="748455"/>
            <a:ext cx="3498500" cy="2341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40577"/>
          <a:stretch/>
        </p:blipFill>
        <p:spPr>
          <a:xfrm>
            <a:off x="5645500" y="1110166"/>
            <a:ext cx="3498500" cy="18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de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metazoas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975254"/>
            <a:ext cx="5119054" cy="5692793"/>
          </a:xfrm>
        </p:spPr>
        <p:txBody>
          <a:bodyPr>
            <a:normAutofit/>
          </a:bodyPr>
          <a:lstStyle/>
          <a:p>
            <a:pPr lvl="0"/>
            <a:r>
              <a:rPr lang="en-US" sz="2800" dirty="0" err="1" smtClean="0"/>
              <a:t>Triploblastos</a:t>
            </a:r>
            <a:r>
              <a:rPr lang="en-US" sz="2800" dirty="0" smtClean="0"/>
              <a:t> – </a:t>
            </a:r>
          </a:p>
          <a:p>
            <a:pPr lvl="0"/>
            <a:r>
              <a:rPr lang="en-US" sz="2800" dirty="0" smtClean="0"/>
              <a:t>3 </a:t>
            </a:r>
            <a:r>
              <a:rPr lang="en-US" sz="2800" dirty="0" err="1"/>
              <a:t>capas</a:t>
            </a:r>
            <a:r>
              <a:rPr lang="en-US" sz="2800" dirty="0"/>
              <a:t> </a:t>
            </a:r>
            <a:r>
              <a:rPr lang="en-US" sz="2800" dirty="0" err="1"/>
              <a:t>embrionarias</a:t>
            </a:r>
            <a:r>
              <a:rPr lang="en-US" sz="2800" dirty="0"/>
              <a:t> </a:t>
            </a:r>
            <a:r>
              <a:rPr lang="en-US" sz="2800" dirty="0" err="1"/>
              <a:t>incluyendo</a:t>
            </a:r>
            <a:r>
              <a:rPr lang="en-US" sz="2800" dirty="0"/>
              <a:t> </a:t>
            </a:r>
            <a:r>
              <a:rPr lang="en-US" sz="2800" dirty="0" err="1"/>
              <a:t>mesodermo</a:t>
            </a:r>
            <a:r>
              <a:rPr lang="en-US" sz="2800" dirty="0"/>
              <a:t> </a:t>
            </a:r>
            <a:r>
              <a:rPr lang="en-US" sz="2800" dirty="0" err="1" smtClean="0"/>
              <a:t>desarrollado</a:t>
            </a:r>
            <a:endParaRPr lang="en-US" sz="2800" dirty="0"/>
          </a:p>
          <a:p>
            <a:pPr lvl="0"/>
            <a:r>
              <a:rPr lang="en-US" sz="2800" dirty="0" smtClean="0"/>
              <a:t> </a:t>
            </a:r>
            <a:r>
              <a:rPr lang="en-US" sz="2800" dirty="0"/>
              <a:t>mucho </a:t>
            </a:r>
            <a:r>
              <a:rPr lang="en-US" sz="2800" dirty="0" err="1" smtClean="0"/>
              <a:t>movimiento</a:t>
            </a:r>
            <a:r>
              <a:rPr lang="en-US" sz="2800" dirty="0" smtClean="0"/>
              <a:t> </a:t>
            </a:r>
            <a:endParaRPr lang="en-US" sz="2800" dirty="0"/>
          </a:p>
          <a:p>
            <a:pPr lvl="0"/>
            <a:r>
              <a:rPr lang="en-US" sz="2800" dirty="0" err="1" smtClean="0"/>
              <a:t>cuerpos</a:t>
            </a:r>
            <a:r>
              <a:rPr lang="en-US" sz="2800" dirty="0" smtClean="0"/>
              <a:t> </a:t>
            </a:r>
            <a:r>
              <a:rPr lang="en-US" sz="2800" dirty="0" err="1"/>
              <a:t>grandes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 smtClean="0"/>
              <a:t>músculos</a:t>
            </a:r>
            <a:r>
              <a:rPr lang="en-US" sz="2800" dirty="0" smtClean="0"/>
              <a:t> </a:t>
            </a:r>
            <a:r>
              <a:rPr lang="en-US" sz="2800" dirty="0"/>
              <a:t>y </a:t>
            </a:r>
            <a:r>
              <a:rPr lang="en-US" sz="2800" dirty="0" err="1"/>
              <a:t>sistema</a:t>
            </a:r>
            <a:r>
              <a:rPr lang="en-US" sz="2800" dirty="0"/>
              <a:t> </a:t>
            </a:r>
            <a:r>
              <a:rPr lang="en-US" sz="2800" dirty="0" err="1"/>
              <a:t>circulatorio</a:t>
            </a:r>
            <a:endParaRPr lang="en-US" sz="2800" dirty="0"/>
          </a:p>
          <a:p>
            <a:pPr lvl="0"/>
            <a:r>
              <a:rPr lang="en-US" sz="2800" dirty="0" err="1" smtClean="0"/>
              <a:t>simetría</a:t>
            </a:r>
            <a:r>
              <a:rPr lang="en-US" sz="2800" dirty="0" smtClean="0"/>
              <a:t> </a:t>
            </a:r>
            <a:r>
              <a:rPr lang="en-US" sz="2800" dirty="0"/>
              <a:t>bilateral, con </a:t>
            </a:r>
            <a:r>
              <a:rPr lang="en-US" sz="2800" dirty="0" err="1"/>
              <a:t>lados</a:t>
            </a:r>
            <a:r>
              <a:rPr lang="en-US" sz="2800" dirty="0"/>
              <a:t> </a:t>
            </a:r>
            <a:r>
              <a:rPr lang="en-US" sz="2800" dirty="0" err="1"/>
              <a:t>izquierdos</a:t>
            </a:r>
            <a:r>
              <a:rPr lang="en-US" sz="2800" dirty="0"/>
              <a:t>, </a:t>
            </a:r>
            <a:r>
              <a:rPr lang="en-US" sz="2800" dirty="0" err="1"/>
              <a:t>subdivididos</a:t>
            </a:r>
            <a:r>
              <a:rPr lang="en-US" sz="2800" dirty="0"/>
              <a:t> en: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611" y="1249164"/>
            <a:ext cx="4250389" cy="45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98"/>
            <a:ext cx="8229600" cy="6552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Patrones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8600"/>
                </a:solidFill>
              </a:rPr>
              <a:t>d</a:t>
            </a:r>
            <a:r>
              <a:rPr lang="en-US" dirty="0" smtClean="0"/>
              <a:t>e </a:t>
            </a:r>
            <a:r>
              <a:rPr lang="en-US" dirty="0" err="1" smtClean="0"/>
              <a:t>Desarrollo</a:t>
            </a:r>
            <a:r>
              <a:rPr lang="en-US" dirty="0" smtClean="0"/>
              <a:t> en </a:t>
            </a:r>
            <a:r>
              <a:rPr lang="en-US" dirty="0" err="1" smtClean="0"/>
              <a:t>metazoas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96" y="748454"/>
            <a:ext cx="4937837" cy="569279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- </a:t>
            </a:r>
            <a:r>
              <a:rPr lang="en-US" sz="2400" dirty="0" err="1"/>
              <a:t>protostomados</a:t>
            </a:r>
            <a:r>
              <a:rPr lang="en-US" sz="2400" dirty="0"/>
              <a:t> – (</a:t>
            </a:r>
            <a:r>
              <a:rPr lang="en-US" sz="2400" dirty="0" err="1"/>
              <a:t>boca</a:t>
            </a:r>
            <a:r>
              <a:rPr lang="en-US" sz="2400" dirty="0"/>
              <a:t> </a:t>
            </a:r>
            <a:r>
              <a:rPr lang="en-US" sz="2400" dirty="0" err="1"/>
              <a:t>primero</a:t>
            </a:r>
            <a:r>
              <a:rPr lang="en-US" sz="2400" dirty="0"/>
              <a:t>) – se </a:t>
            </a:r>
            <a:r>
              <a:rPr lang="en-US" sz="2400" dirty="0" err="1"/>
              <a:t>desarrolla</a:t>
            </a:r>
            <a:r>
              <a:rPr lang="en-US" sz="2400" dirty="0"/>
              <a:t> </a:t>
            </a:r>
            <a:r>
              <a:rPr lang="en-US" sz="2400" dirty="0" err="1"/>
              <a:t>primero</a:t>
            </a:r>
            <a:r>
              <a:rPr lang="en-US" sz="2400" dirty="0"/>
              <a:t> y </a:t>
            </a:r>
            <a:r>
              <a:rPr lang="en-US" sz="2400" dirty="0" err="1"/>
              <a:t>cerca</a:t>
            </a:r>
            <a:r>
              <a:rPr lang="en-US" sz="2400" dirty="0"/>
              <a:t> del </a:t>
            </a:r>
            <a:r>
              <a:rPr lang="en-US" sz="2400" dirty="0" err="1"/>
              <a:t>blastoporo</a:t>
            </a:r>
            <a:r>
              <a:rPr lang="en-US" sz="2400" dirty="0"/>
              <a:t> </a:t>
            </a:r>
            <a:r>
              <a:rPr lang="en-US" sz="2400" dirty="0" err="1" smtClean="0"/>
              <a:t>generado</a:t>
            </a:r>
            <a:r>
              <a:rPr lang="en-US" sz="2400" dirty="0" smtClean="0"/>
              <a:t> </a:t>
            </a:r>
            <a:r>
              <a:rPr lang="en-US" sz="2400" dirty="0"/>
              <a:t>en </a:t>
            </a:r>
            <a:r>
              <a:rPr lang="en-US" sz="2400" dirty="0" err="1"/>
              <a:t>gastrulacion</a:t>
            </a:r>
            <a:r>
              <a:rPr lang="en-US" sz="2400" dirty="0"/>
              <a:t>. </a:t>
            </a:r>
            <a:endParaRPr lang="en-US" sz="2400" dirty="0" smtClean="0"/>
          </a:p>
          <a:p>
            <a:pPr lvl="0"/>
            <a:r>
              <a:rPr lang="en-US" sz="2400" dirty="0" err="1" smtClean="0"/>
              <a:t>ano</a:t>
            </a:r>
            <a:r>
              <a:rPr lang="en-US" sz="2400" dirty="0" smtClean="0"/>
              <a:t> </a:t>
            </a:r>
            <a:r>
              <a:rPr lang="en-US" sz="2400" dirty="0"/>
              <a:t>se forma </a:t>
            </a:r>
            <a:r>
              <a:rPr lang="en-US" sz="2400" dirty="0" err="1"/>
              <a:t>segundo</a:t>
            </a:r>
            <a:r>
              <a:rPr lang="en-US" sz="2400" dirty="0"/>
              <a:t> y en </a:t>
            </a:r>
            <a:r>
              <a:rPr lang="en-US" sz="2400" dirty="0" err="1"/>
              <a:t>otra</a:t>
            </a:r>
            <a:r>
              <a:rPr lang="en-US" sz="2400" dirty="0"/>
              <a:t> </a:t>
            </a:r>
            <a:r>
              <a:rPr lang="en-US" sz="2400" dirty="0" err="1" smtClean="0"/>
              <a:t>localización</a:t>
            </a:r>
            <a:endParaRPr lang="en-US" sz="2400" dirty="0"/>
          </a:p>
          <a:p>
            <a:pPr lvl="0"/>
            <a:r>
              <a:rPr lang="en-US" sz="2400" dirty="0" smtClean="0"/>
              <a:t> </a:t>
            </a:r>
            <a:r>
              <a:rPr lang="en-US" sz="2400" dirty="0" err="1"/>
              <a:t>celoma</a:t>
            </a:r>
            <a:r>
              <a:rPr lang="en-US" sz="2400" dirty="0"/>
              <a:t> a </a:t>
            </a:r>
            <a:r>
              <a:rPr lang="en-US" sz="2400" dirty="0" err="1" smtClean="0"/>
              <a:t>partir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 smtClean="0"/>
              <a:t>mesodermo</a:t>
            </a:r>
            <a:r>
              <a:rPr lang="en-US" sz="2400" dirty="0" smtClean="0"/>
              <a:t> </a:t>
            </a:r>
            <a:r>
              <a:rPr lang="en-US" sz="2400" dirty="0" err="1" smtClean="0"/>
              <a:t>dividido</a:t>
            </a:r>
            <a:r>
              <a:rPr lang="en-US" sz="2400" dirty="0" smtClean="0"/>
              <a:t> (</a:t>
            </a:r>
            <a:r>
              <a:rPr lang="en-US" sz="2400" dirty="0" err="1"/>
              <a:t>schizocoelus</a:t>
            </a:r>
            <a:r>
              <a:rPr lang="en-US" sz="2400" dirty="0"/>
              <a:t>)</a:t>
            </a:r>
          </a:p>
          <a:p>
            <a:pPr lvl="0"/>
            <a:r>
              <a:rPr lang="en-US" sz="2400" dirty="0" smtClean="0"/>
              <a:t>- </a:t>
            </a:r>
            <a:r>
              <a:rPr lang="en-US" sz="2400" dirty="0" err="1"/>
              <a:t>Ecdizoarios</a:t>
            </a:r>
            <a:r>
              <a:rPr lang="en-US" sz="2400" dirty="0"/>
              <a:t>  - </a:t>
            </a:r>
            <a:r>
              <a:rPr lang="en-US" sz="2400" dirty="0" err="1"/>
              <a:t>mudan</a:t>
            </a:r>
            <a:r>
              <a:rPr lang="en-US" sz="2400" dirty="0" smtClean="0"/>
              <a:t>, </a:t>
            </a:r>
            <a:r>
              <a:rPr lang="en-US" sz="2400" dirty="0" err="1" smtClean="0"/>
              <a:t>exoesqueleto</a:t>
            </a:r>
            <a:r>
              <a:rPr lang="en-US" sz="2400" dirty="0" smtClean="0"/>
              <a:t> </a:t>
            </a:r>
          </a:p>
          <a:p>
            <a:pPr lvl="1"/>
            <a:r>
              <a:rPr lang="en-US" sz="2200" dirty="0" err="1" smtClean="0"/>
              <a:t>Artrópodos</a:t>
            </a:r>
            <a:r>
              <a:rPr lang="en-US" sz="2200" dirty="0" smtClean="0"/>
              <a:t> </a:t>
            </a:r>
            <a:r>
              <a:rPr lang="en-US" sz="2200" dirty="0"/>
              <a:t>y </a:t>
            </a:r>
            <a:r>
              <a:rPr lang="en-US" sz="2200" dirty="0" err="1" smtClean="0"/>
              <a:t>Nemátodos</a:t>
            </a:r>
            <a:endParaRPr lang="en-US" sz="2200" dirty="0"/>
          </a:p>
          <a:p>
            <a:pPr lvl="0"/>
            <a:r>
              <a:rPr lang="en-US" sz="2400" dirty="0" smtClean="0"/>
              <a:t>- </a:t>
            </a:r>
            <a:r>
              <a:rPr lang="en-US" sz="2400" dirty="0" err="1"/>
              <a:t>Lofotrocozoarios</a:t>
            </a:r>
            <a:r>
              <a:rPr lang="en-US" sz="2400" dirty="0"/>
              <a:t> – </a:t>
            </a:r>
            <a:r>
              <a:rPr lang="en-US" sz="2400" dirty="0" err="1" smtClean="0"/>
              <a:t>segmentación</a:t>
            </a:r>
            <a:r>
              <a:rPr lang="en-US" sz="2400" dirty="0" smtClean="0"/>
              <a:t> </a:t>
            </a:r>
            <a:r>
              <a:rPr lang="en-US" sz="2400" dirty="0" err="1"/>
              <a:t>espiral</a:t>
            </a:r>
            <a:r>
              <a:rPr lang="en-US" sz="2400" dirty="0"/>
              <a:t> y </a:t>
            </a:r>
            <a:r>
              <a:rPr lang="en-US" sz="2400" dirty="0" err="1"/>
              <a:t>larvas</a:t>
            </a:r>
            <a:r>
              <a:rPr lang="en-US" sz="2400" dirty="0"/>
              <a:t> </a:t>
            </a:r>
            <a:r>
              <a:rPr lang="en-US" sz="2400" dirty="0" err="1"/>
              <a:t>trocoforas</a:t>
            </a:r>
            <a:r>
              <a:rPr lang="en-US" sz="2400" dirty="0"/>
              <a:t>, </a:t>
            </a:r>
            <a:r>
              <a:rPr lang="en-US" sz="2400" dirty="0" err="1" smtClean="0"/>
              <a:t>plantónicas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200" dirty="0" smtClean="0"/>
              <a:t>con </a:t>
            </a:r>
            <a:r>
              <a:rPr lang="en-US" sz="2200" dirty="0" err="1"/>
              <a:t>cilios</a:t>
            </a:r>
            <a:r>
              <a:rPr lang="en-US" sz="2200" dirty="0"/>
              <a:t> </a:t>
            </a:r>
            <a:r>
              <a:rPr lang="en-US" sz="2200" dirty="0" err="1"/>
              <a:t>para</a:t>
            </a:r>
            <a:r>
              <a:rPr lang="en-US" sz="2200" dirty="0"/>
              <a:t> </a:t>
            </a:r>
            <a:r>
              <a:rPr lang="en-US" sz="2200" dirty="0" err="1" smtClean="0"/>
              <a:t>locomoción</a:t>
            </a:r>
            <a:r>
              <a:rPr lang="en-US" sz="2200" dirty="0" smtClean="0"/>
              <a:t> </a:t>
            </a:r>
          </a:p>
          <a:p>
            <a:pPr lvl="1"/>
            <a:r>
              <a:rPr lang="en-US" sz="2200" dirty="0" err="1" smtClean="0"/>
              <a:t>planos</a:t>
            </a:r>
            <a:r>
              <a:rPr lang="en-US" sz="2200" dirty="0" smtClean="0"/>
              <a:t>, </a:t>
            </a:r>
            <a:r>
              <a:rPr lang="en-US" sz="2200" dirty="0" err="1" smtClean="0"/>
              <a:t>anélidos</a:t>
            </a:r>
            <a:r>
              <a:rPr lang="en-US" sz="2200" dirty="0" smtClean="0"/>
              <a:t> </a:t>
            </a:r>
            <a:r>
              <a:rPr lang="en-US" sz="2200" dirty="0"/>
              <a:t>y </a:t>
            </a:r>
            <a:r>
              <a:rPr lang="en-US" sz="2200" dirty="0" err="1" smtClean="0"/>
              <a:t>moluscos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736" y="1162445"/>
            <a:ext cx="4378264" cy="400173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992699"/>
            <a:ext cx="80391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15808</TotalTime>
  <Words>1493</Words>
  <Application>Microsoft Macintosh PowerPoint</Application>
  <PresentationFormat>On-screen Show (4:3)</PresentationFormat>
  <Paragraphs>274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Mangal</vt:lpstr>
      <vt:lpstr>Arial</vt:lpstr>
      <vt:lpstr>Calibri</vt:lpstr>
      <vt:lpstr>Wingdings</vt:lpstr>
      <vt:lpstr>Perspective</vt:lpstr>
      <vt:lpstr>Segmentación - 5</vt:lpstr>
      <vt:lpstr>Objetivos</vt:lpstr>
      <vt:lpstr>Introducción</vt:lpstr>
      <vt:lpstr>Patrones de Desarrollo en metazoas</vt:lpstr>
      <vt:lpstr>Patrones de Desarrollo en metazoas</vt:lpstr>
      <vt:lpstr>Patrones de Desarrollo en metazoas</vt:lpstr>
      <vt:lpstr>Patrones de Desarrollo en metazoas</vt:lpstr>
      <vt:lpstr>Patrones de Desarrollo en metazoas</vt:lpstr>
      <vt:lpstr>Patrones de Desarrollo en metazoas</vt:lpstr>
      <vt:lpstr>Patrones de Desarrollo en metazoas</vt:lpstr>
      <vt:lpstr>Patrones de Desarrollo en metazoas</vt:lpstr>
      <vt:lpstr>Fecundacion  Segmentación</vt:lpstr>
      <vt:lpstr>Fecundación  Segmentación</vt:lpstr>
      <vt:lpstr>Fecundación  Segmentación MBT</vt:lpstr>
      <vt:lpstr>Mecanismos Citoesqueletales</vt:lpstr>
      <vt:lpstr>Patrones de Segmentación</vt:lpstr>
      <vt:lpstr>Patrones de Segmentación</vt:lpstr>
      <vt:lpstr>Gastrulación</vt:lpstr>
      <vt:lpstr>Gastrulación – Movimientos morfogenéticos</vt:lpstr>
      <vt:lpstr>Gastrulación – Movimientos morfogenéticos</vt:lpstr>
      <vt:lpstr>Ejes: A/P, D/V, I/D.</vt:lpstr>
      <vt:lpstr>C. Elegans  http://labs.bio.unc.edu/Goldstein/movies.html</vt:lpstr>
      <vt:lpstr>Eje Antero Posterior</vt:lpstr>
      <vt:lpstr>PowerPoint Presentation</vt:lpstr>
      <vt:lpstr>PowerPoint Presentation</vt:lpstr>
      <vt:lpstr>PowerPoint Presentation</vt:lpstr>
      <vt:lpstr>Movies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Segmentación</dc:title>
  <dc:creator>José Carde</dc:creator>
  <cp:lastModifiedBy>Microsoft Office User</cp:lastModifiedBy>
  <cp:revision>51</cp:revision>
  <dcterms:created xsi:type="dcterms:W3CDTF">2014-04-07T03:30:16Z</dcterms:created>
  <dcterms:modified xsi:type="dcterms:W3CDTF">2019-04-22T19:54:47Z</dcterms:modified>
</cp:coreProperties>
</file>