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7" r:id="rId1"/>
  </p:sldMasterIdLst>
  <p:notesMasterIdLst>
    <p:notesMasterId r:id="rId27"/>
  </p:notesMasterIdLst>
  <p:sldIdLst>
    <p:sldId id="256" r:id="rId2"/>
    <p:sldId id="257" r:id="rId3"/>
    <p:sldId id="296" r:id="rId4"/>
    <p:sldId id="259" r:id="rId5"/>
    <p:sldId id="280" r:id="rId6"/>
    <p:sldId id="284" r:id="rId7"/>
    <p:sldId id="285" r:id="rId8"/>
    <p:sldId id="286" r:id="rId9"/>
    <p:sldId id="287" r:id="rId10"/>
    <p:sldId id="288" r:id="rId11"/>
    <p:sldId id="293" r:id="rId12"/>
    <p:sldId id="289" r:id="rId13"/>
    <p:sldId id="294" r:id="rId14"/>
    <p:sldId id="291" r:id="rId15"/>
    <p:sldId id="295" r:id="rId16"/>
    <p:sldId id="260" r:id="rId17"/>
    <p:sldId id="281" r:id="rId18"/>
    <p:sldId id="283" r:id="rId19"/>
    <p:sldId id="263" r:id="rId20"/>
    <p:sldId id="264" r:id="rId21"/>
    <p:sldId id="265" r:id="rId22"/>
    <p:sldId id="267" r:id="rId23"/>
    <p:sldId id="279" r:id="rId24"/>
    <p:sldId id="276" r:id="rId25"/>
    <p:sldId id="27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89"/>
    <p:restoredTop sz="75041"/>
  </p:normalViewPr>
  <p:slideViewPr>
    <p:cSldViewPr snapToGrid="0" snapToObjects="1">
      <p:cViewPr varScale="1">
        <p:scale>
          <a:sx n="78" d="100"/>
          <a:sy n="78" d="100"/>
        </p:scale>
        <p:origin x="18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F4B99-8A72-B745-952B-F4EDB108977D}" type="datetimeFigureOut">
              <a:rPr lang="en-US" smtClean="0"/>
              <a:t>3/28/19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7795B-C979-2049-A7C6-2BF7F1F99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31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topics/biochemistry-genetics-and-molecular-biology/inoculation" TargetMode="External"/><Relationship Id="rId4" Type="http://schemas.openxmlformats.org/officeDocument/2006/relationships/hyperlink" Target="https://www.sciencedirect.com/topics/neuroscience/pneumonia" TargetMode="External"/><Relationship Id="rId5" Type="http://schemas.openxmlformats.org/officeDocument/2006/relationships/hyperlink" Target="https://www.sciencedirect.com/topics/agricultural-and-biological-sciences/virulent-strains" TargetMode="External"/><Relationship Id="rId6" Type="http://schemas.openxmlformats.org/officeDocument/2006/relationships/hyperlink" Target="https://www.sciencedirect.com/topics/agricultural-and-biological-sciences/avirulent-strains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Horizontal</a:t>
            </a:r>
            <a:r>
              <a:rPr lang="en-US" baseline="0" dirty="0" smtClean="0"/>
              <a:t> entre </a:t>
            </a:r>
            <a:r>
              <a:rPr lang="en-US" baseline="0" dirty="0" err="1" smtClean="0"/>
              <a:t>iguales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organismos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celullas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Vertical de padre a </a:t>
            </a:r>
            <a:r>
              <a:rPr lang="en-US" baseline="0" dirty="0" err="1" smtClean="0"/>
              <a:t>hijos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7795B-C979-2049-A7C6-2BF7F1F995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46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7795B-C979-2049-A7C6-2BF7F1F995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94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7795B-C979-2049-A7C6-2BF7F1F995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88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3. The discovery of natural competence for transformation via the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transformation principle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by Frederick Griffith.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(A)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Learn more about Inoculation"/>
              </a:rPr>
              <a:t>Inoculation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avirulent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(rough; R) or virulent (smooth; S) S. 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Learn more about Pneumonia"/>
              </a:rPr>
              <a:t>pneumoniae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resulted in the survival or death of mice, respectively. 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Animals did not succumb to heat-inactivated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Learn more about Virulent Strains"/>
              </a:rPr>
              <a:t>virulent strains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except if they were injected together with the live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Learn more about Avirulent Strains"/>
              </a:rPr>
              <a:t>avirulent strain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(B) Molecular explanation of Griffith’s experiment. The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avirulent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 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pneumoniae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strain acquired virulence traits from the heat-killed 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virulent isolate through its ability to take up the ‘transformation principle’— now understood to be DNA — as part of its natural 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competence program. 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resulting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transformants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re-gained pathogenic attributes and were therefore selected in the experimental animal.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7795B-C979-2049-A7C6-2BF7F1F995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05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altLang="en-US" sz="1200" dirty="0" err="1" smtClean="0">
                <a:ea typeface="ＭＳ Ｐゴシック" charset="-128"/>
              </a:rPr>
              <a:t>Condici</a:t>
            </a:r>
            <a:r>
              <a:rPr lang="en-US" altLang="en-US" sz="1200" dirty="0" err="1" smtClean="0">
                <a:ea typeface="ＭＳ Ｐゴシック" charset="-128"/>
              </a:rPr>
              <a:t>ón</a:t>
            </a:r>
            <a:r>
              <a:rPr lang="en-US" altLang="en-US" sz="1200" dirty="0" smtClean="0">
                <a:ea typeface="ＭＳ Ｐゴシック" charset="-128"/>
              </a:rPr>
              <a:t> </a:t>
            </a:r>
            <a:r>
              <a:rPr lang="en-US" altLang="en-US" sz="1200" dirty="0" err="1" smtClean="0">
                <a:ea typeface="ＭＳ Ｐゴシック" charset="-128"/>
              </a:rPr>
              <a:t>fisiologica</a:t>
            </a:r>
            <a:r>
              <a:rPr lang="en-US" altLang="en-US" sz="1200" dirty="0" smtClean="0">
                <a:ea typeface="ＭＳ Ｐゴシック" charset="-128"/>
              </a:rPr>
              <a:t> de la </a:t>
            </a:r>
            <a:r>
              <a:rPr lang="en-US" altLang="en-US" sz="1200" dirty="0" err="1" smtClean="0">
                <a:ea typeface="ＭＳ Ｐゴシック" charset="-128"/>
              </a:rPr>
              <a:t>célula</a:t>
            </a:r>
            <a:r>
              <a:rPr lang="en-US" altLang="en-US" sz="1200" dirty="0" smtClean="0">
                <a:ea typeface="ＭＳ Ｐゴシック" charset="-128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err="1" smtClean="0">
                <a:ea typeface="ＭＳ Ｐゴシック" charset="-128"/>
              </a:rPr>
              <a:t>esta</a:t>
            </a:r>
            <a:r>
              <a:rPr lang="en-US" altLang="en-US" sz="1200" dirty="0" smtClean="0">
                <a:ea typeface="ＭＳ Ｐゴシック" charset="-128"/>
              </a:rPr>
              <a:t> </a:t>
            </a:r>
            <a:r>
              <a:rPr lang="en-US" altLang="en-US" sz="1200" dirty="0" err="1" smtClean="0">
                <a:ea typeface="ＭＳ Ｐゴシック" charset="-128"/>
              </a:rPr>
              <a:t>es</a:t>
            </a:r>
            <a:r>
              <a:rPr lang="en-US" altLang="en-US" sz="1200" dirty="0" smtClean="0">
                <a:ea typeface="ＭＳ Ｐゴシック" charset="-128"/>
              </a:rPr>
              <a:t> </a:t>
            </a:r>
            <a:r>
              <a:rPr lang="es-ES" altLang="en-US" sz="1200" dirty="0" smtClean="0">
                <a:ea typeface="ＭＳ Ｐゴシック" charset="-128"/>
              </a:rPr>
              <a:t>capaz de permitir la entrada de DNA a través de su membrana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altLang="en-US" sz="1200" dirty="0" err="1" smtClean="0">
                <a:ea typeface="ＭＳ Ｐゴシック" charset="-128"/>
              </a:rPr>
              <a:t>Funcion</a:t>
            </a:r>
            <a:r>
              <a:rPr lang="es-ES" altLang="en-US" sz="1200" dirty="0" smtClean="0">
                <a:ea typeface="ＭＳ Ｐゴシック" charset="-128"/>
              </a:rPr>
              <a:t> de la membrana?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altLang="en-US" sz="1200" dirty="0" smtClean="0">
                <a:ea typeface="ＭＳ Ｐゴシック" charset="-128"/>
              </a:rPr>
              <a:t>Alteramos la </a:t>
            </a:r>
            <a:r>
              <a:rPr lang="es-ES" altLang="en-US" sz="1200" dirty="0" err="1" smtClean="0">
                <a:ea typeface="ＭＳ Ｐゴシック" charset="-128"/>
              </a:rPr>
              <a:t>fisiologia</a:t>
            </a:r>
            <a:endParaRPr lang="es-ES" altLang="en-US" sz="1200" dirty="0" smtClean="0">
              <a:ea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7795B-C979-2049-A7C6-2BF7F1F995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39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Maqinaria</a:t>
            </a:r>
            <a:r>
              <a:rPr lang="en-US" dirty="0" smtClean="0"/>
              <a:t> de </a:t>
            </a:r>
            <a:r>
              <a:rPr lang="en-US" dirty="0" err="1" smtClean="0"/>
              <a:t>transformacion</a:t>
            </a:r>
            <a:r>
              <a:rPr lang="en-US" baseline="0" dirty="0" smtClean="0"/>
              <a:t> PLT </a:t>
            </a:r>
            <a:r>
              <a:rPr lang="en-US" baseline="0" dirty="0" err="1" smtClean="0"/>
              <a:t>esta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codificada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7795B-C979-2049-A7C6-2BF7F1F995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66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4620BDE-A888-8842-B88A-909FFD4A16C6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8674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Companias que venden cepas creadas con especificiaciones </a:t>
            </a:r>
          </a:p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Hoy nosotros vamos a hacer una cepa de ellas.</a:t>
            </a:r>
          </a:p>
        </p:txBody>
      </p:sp>
    </p:spTree>
    <p:extLst>
      <p:ext uri="{BB962C8B-B14F-4D97-AF65-F5344CB8AC3E}">
        <p14:creationId xmlns:p14="http://schemas.microsoft.com/office/powerpoint/2010/main" val="1845836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2B232BA-8590-9B41-8A1F-0D696DAB9F19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0722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Porque no salen los exptos?: pureza/</a:t>
            </a:r>
          </a:p>
          <a:p>
            <a:pPr eaLnBrk="1" hangingPunct="1">
              <a:buFontTx/>
              <a:buChar char="-"/>
            </a:pPr>
            <a:r>
              <a:rPr lang="en-US" altLang="en-US">
                <a:latin typeface="Arial" charset="0"/>
                <a:ea typeface="ＭＳ Ｐゴシック" charset="-128"/>
              </a:rPr>
              <a:t>No tenemos una cepa original.</a:t>
            </a:r>
          </a:p>
          <a:p>
            <a:pPr eaLnBrk="1" hangingPunct="1">
              <a:buFontTx/>
              <a:buChar char="-"/>
            </a:pPr>
            <a:r>
              <a:rPr lang="en-US" altLang="en-US">
                <a:latin typeface="Arial" charset="0"/>
                <a:ea typeface="ＭＳ Ｐゴシック" charset="-128"/>
              </a:rPr>
              <a:t>Control sobre equipo usado, detergentes, agua, etc</a:t>
            </a:r>
          </a:p>
          <a:p>
            <a:pPr eaLnBrk="1" hangingPunct="1">
              <a:buFontTx/>
              <a:buChar char="-"/>
            </a:pPr>
            <a:r>
              <a:rPr lang="en-US" altLang="en-US">
                <a:latin typeface="Arial" charset="0"/>
                <a:ea typeface="ＭＳ Ｐゴシック" charset="-128"/>
              </a:rPr>
              <a:t>Detergentes ..membranas.. Fosfolipidos,… etc</a:t>
            </a:r>
          </a:p>
          <a:p>
            <a:pPr eaLnBrk="1" hangingPunct="1">
              <a:buFontTx/>
              <a:buChar char="-"/>
            </a:pPr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9841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7795B-C979-2049-A7C6-2BF7F1F995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99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7795B-C979-2049-A7C6-2BF7F1F995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42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7795B-C979-2049-A7C6-2BF7F1F995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31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51F272E-3852-7646-8065-6233B721B7D1}" type="datetimeFigureOut">
              <a:rPr lang="en-US" smtClean="0"/>
              <a:t>3/28/19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11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3/28/19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94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51F272E-3852-7646-8065-6233B721B7D1}" type="datetimeFigureOut">
              <a:rPr lang="en-US" smtClean="0"/>
              <a:t>3/28/19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8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51F272E-3852-7646-8065-6233B721B7D1}" type="datetimeFigureOut">
              <a:rPr lang="en-US" smtClean="0"/>
              <a:t>3/28/19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052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51F272E-3852-7646-8065-6233B721B7D1}" type="datetimeFigureOut">
              <a:rPr lang="en-US" smtClean="0"/>
              <a:t>3/28/19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62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3/28/19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02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3/28/19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97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3/28/19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79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51F272E-3852-7646-8065-6233B721B7D1}" type="datetimeFigureOut">
              <a:rPr lang="en-US" smtClean="0"/>
              <a:t>3/28/19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14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485" y="96839"/>
            <a:ext cx="9544049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65767" y="1981200"/>
            <a:ext cx="500591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4885" y="1981200"/>
            <a:ext cx="500591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CD76A-86A7-C847-9875-915819CE52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29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3/28/19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3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51F272E-3852-7646-8065-6233B721B7D1}" type="datetimeFigureOut">
              <a:rPr lang="en-US" smtClean="0"/>
              <a:t>3/28/19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66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3/28/19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19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3/28/19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599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3/28/19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20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3/28/19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6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3/28/19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388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3/28/19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46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F272E-3852-7646-8065-6233B721B7D1}" type="datetimeFigureOut">
              <a:rPr lang="en-US" smtClean="0"/>
              <a:t>3/28/19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048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dnalc.org/view/15916-DNA-transformation.html" TargetMode="Externa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dnalc.org/view/15916-DNA-transformation.html" TargetMode="Externa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nalc.org/view/15918-Transformation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dnalc.org/view/15916-DNA-transformation.html" TargetMode="Externa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dnalc.org/view/15916-DNA-transformation.ht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nalc.org/resources/animations/sangerseq.html" TargetMode="External"/><Relationship Id="rId4" Type="http://schemas.openxmlformats.org/officeDocument/2006/relationships/hyperlink" Target="https://www.dnalc.org/resources/animations/transformation2.h" TargetMode="External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8.t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nalc.org/resources/animations/transformation1.html" TargetMode="External"/><Relationship Id="rId4" Type="http://schemas.openxmlformats.org/officeDocument/2006/relationships/hyperlink" Target="https://www.dnalc.org/resources/animations/transformation2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8E3246-C5A0-FB4E-B8F4-C2BB70F56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326574"/>
            <a:ext cx="11125200" cy="296789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Lab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10</a:t>
            </a: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Inducción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competencia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genética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en E coli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D6E7806-71F9-F844-B11B-91028B1DF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4600768"/>
            <a:ext cx="9448800" cy="1800031"/>
          </a:xfrm>
        </p:spPr>
        <p:txBody>
          <a:bodyPr>
            <a:normAutofit fontScale="32500" lnSpcReduction="20000"/>
          </a:bodyPr>
          <a:lstStyle/>
          <a:p>
            <a:r>
              <a:rPr lang="es-PR" altLang="en-US" sz="9600" dirty="0">
                <a:ea typeface="ＭＳ Ｐゴシック" panose="020B0600070205080204" pitchFamily="34" charset="-128"/>
              </a:rPr>
              <a:t>Biol 3908 </a:t>
            </a:r>
            <a:r>
              <a:rPr lang="mr-IN" altLang="en-US" sz="9600" dirty="0">
                <a:ea typeface="ＭＳ Ｐゴシック" panose="020B0600070205080204" pitchFamily="34" charset="-128"/>
              </a:rPr>
              <a:t>–</a:t>
            </a:r>
            <a:r>
              <a:rPr lang="es-PR" altLang="en-US" sz="9600" dirty="0">
                <a:ea typeface="ＭＳ Ｐゴシック" panose="020B0600070205080204" pitchFamily="34" charset="-128"/>
              </a:rPr>
              <a:t> Lab Biolog</a:t>
            </a:r>
            <a:r>
              <a:rPr lang="en-US" altLang="en-US" sz="9600" dirty="0" err="1">
                <a:ea typeface="ＭＳ Ｐゴシック" panose="020B0600070205080204" pitchFamily="34" charset="-128"/>
              </a:rPr>
              <a:t>ía</a:t>
            </a:r>
            <a:r>
              <a:rPr lang="en-US" altLang="en-US" sz="9600" dirty="0">
                <a:ea typeface="ＭＳ Ｐゴシック" panose="020B0600070205080204" pitchFamily="34" charset="-128"/>
              </a:rPr>
              <a:t> Molecular</a:t>
            </a:r>
            <a:endParaRPr lang="es-PR" altLang="en-US" sz="9600" dirty="0">
              <a:ea typeface="ＭＳ Ｐゴシック" panose="020B0600070205080204" pitchFamily="34" charset="-128"/>
            </a:endParaRPr>
          </a:p>
          <a:p>
            <a:r>
              <a:rPr lang="es-PR" altLang="en-US" sz="9600" dirty="0">
                <a:ea typeface="ＭＳ Ｐゴシック" panose="020B0600070205080204" pitchFamily="34" charset="-128"/>
              </a:rPr>
              <a:t>José A. Cardé-Serrano, PhD</a:t>
            </a:r>
          </a:p>
          <a:p>
            <a:r>
              <a:rPr lang="es-PR" altLang="en-US" sz="9600" dirty="0">
                <a:ea typeface="ＭＳ Ｐゴシック" panose="020B0600070205080204" pitchFamily="34" charset="-128"/>
              </a:rPr>
              <a:t>Departamento de Biolog</a:t>
            </a:r>
            <a:r>
              <a:rPr lang="en-US" altLang="en-US" sz="9600" dirty="0" err="1">
                <a:ea typeface="ＭＳ Ｐゴシック" panose="020B0600070205080204" pitchFamily="34" charset="-128"/>
              </a:rPr>
              <a:t>ía</a:t>
            </a:r>
            <a:endParaRPr lang="es-PR" altLang="en-US" sz="9600" dirty="0">
              <a:ea typeface="ＭＳ Ｐゴシック" panose="020B0600070205080204" pitchFamily="34" charset="-128"/>
            </a:endParaRPr>
          </a:p>
          <a:p>
            <a:r>
              <a:rPr lang="es-PR" altLang="en-US" sz="9600" dirty="0">
                <a:ea typeface="ＭＳ Ｐゴシック" panose="020B0600070205080204" pitchFamily="34" charset="-128"/>
              </a:rPr>
              <a:t>UPR Arecibo</a:t>
            </a:r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AA5F43EA-A7C7-2247-8887-292109D9294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30124"/>
            <a:ext cx="8610600" cy="16733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es-PR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6" name="Picture 6" descr="mage result for upr arecibo">
            <a:extLst>
              <a:ext uri="{FF2B5EF4-FFF2-40B4-BE49-F238E27FC236}">
                <a16:creationId xmlns="" xmlns:a16="http://schemas.microsoft.com/office/drawing/2014/main" id="{9726DF43-6980-6C4C-8584-EBD019F96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6498"/>
            <a:ext cx="1521502" cy="152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065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3135314" y="-76200"/>
            <a:ext cx="7158037" cy="1412875"/>
          </a:xfrm>
        </p:spPr>
        <p:txBody>
          <a:bodyPr/>
          <a:lstStyle/>
          <a:p>
            <a:pPr>
              <a:defRPr/>
            </a:pPr>
            <a:r>
              <a:rPr lang="es-ES" altLang="en-US">
                <a:ea typeface="ＭＳ Ｐゴシック" charset="-128"/>
              </a:rPr>
              <a:t>Electroporaci</a:t>
            </a:r>
            <a:r>
              <a:rPr lang="en-US" altLang="en-US" dirty="0" err="1">
                <a:ea typeface="ＭＳ Ｐゴシック" charset="-128"/>
              </a:rPr>
              <a:t>ó</a:t>
            </a:r>
            <a:r>
              <a:rPr lang="es-ES" altLang="en-US" dirty="0">
                <a:ea typeface="ＭＳ Ｐゴシック" charset="-128"/>
              </a:rPr>
              <a:t>n</a:t>
            </a:r>
          </a:p>
        </p:txBody>
      </p:sp>
      <p:sp>
        <p:nvSpPr>
          <p:cNvPr id="3277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23128" y="939210"/>
            <a:ext cx="7081284" cy="54102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s-ES" altLang="en-US" sz="2800" dirty="0">
                <a:ea typeface="ＭＳ Ｐゴシック" charset="-128"/>
              </a:rPr>
              <a:t>Aplicación de voltaje a  células durante un periodo de tiempo muy corto. </a:t>
            </a:r>
            <a:endParaRPr lang="es-ES" altLang="en-US" sz="2800" dirty="0" smtClean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endParaRPr lang="es-ES" altLang="en-US" sz="2800" dirty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s-ES" altLang="en-US" sz="2800" dirty="0">
                <a:ea typeface="ＭＳ Ｐゴシック" charset="-128"/>
              </a:rPr>
              <a:t>Las membranas se </a:t>
            </a:r>
            <a:r>
              <a:rPr lang="es-ES" altLang="en-US" sz="2800" b="1" dirty="0">
                <a:solidFill>
                  <a:srgbClr val="FF8000"/>
                </a:solidFill>
                <a:ea typeface="ＭＳ Ｐゴシック" charset="-128"/>
              </a:rPr>
              <a:t>despolarizan</a:t>
            </a:r>
            <a:r>
              <a:rPr lang="es-ES" altLang="en-US" sz="2800" dirty="0">
                <a:ea typeface="ＭＳ Ｐゴシック" charset="-128"/>
              </a:rPr>
              <a:t> y se forman pequeños </a:t>
            </a:r>
            <a:r>
              <a:rPr lang="es-ES" altLang="en-US" sz="2800" b="1" dirty="0">
                <a:ea typeface="ＭＳ Ｐゴシック" charset="-128"/>
              </a:rPr>
              <a:t>orificios</a:t>
            </a:r>
            <a:r>
              <a:rPr lang="es-ES" altLang="en-US" sz="2800" dirty="0">
                <a:ea typeface="ＭＳ Ｐゴシック" charset="-128"/>
              </a:rPr>
              <a:t> por los que </a:t>
            </a:r>
            <a:r>
              <a:rPr lang="es-ES" altLang="en-US" sz="2800" dirty="0" smtClean="0">
                <a:ea typeface="ＭＳ Ｐゴシック" charset="-128"/>
              </a:rPr>
              <a:t>penetran pasivamente </a:t>
            </a:r>
            <a:r>
              <a:rPr lang="es-ES" altLang="en-US" sz="2800" dirty="0">
                <a:ea typeface="ＭＳ Ｐゴシック" charset="-128"/>
              </a:rPr>
              <a:t>las moléculas (proteínas, DNA</a:t>
            </a:r>
            <a:r>
              <a:rPr lang="es-ES" altLang="en-US" sz="2800" dirty="0" smtClean="0">
                <a:ea typeface="ＭＳ Ｐゴシック" charset="-128"/>
              </a:rPr>
              <a:t>,...)</a:t>
            </a:r>
          </a:p>
          <a:p>
            <a:pPr eaLnBrk="1" hangingPunct="1">
              <a:lnSpc>
                <a:spcPct val="80000"/>
              </a:lnSpc>
            </a:pPr>
            <a:r>
              <a:rPr lang="es-ES" altLang="en-US" sz="2800" dirty="0" smtClean="0">
                <a:ea typeface="ＭＳ Ｐゴシック" charset="-128"/>
              </a:rPr>
              <a:t> </a:t>
            </a:r>
            <a:endParaRPr lang="es-ES" altLang="en-US" sz="2800" dirty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s-ES" altLang="en-US" sz="2800" b="1" dirty="0">
                <a:ea typeface="ＭＳ Ｐゴシック" charset="-128"/>
              </a:rPr>
              <a:t>Ventaja</a:t>
            </a:r>
            <a:r>
              <a:rPr lang="es-ES" altLang="en-US" sz="2800" dirty="0">
                <a:ea typeface="ＭＳ Ｐゴシック" charset="-128"/>
              </a:rPr>
              <a:t>: se aplica a millones de células a la vez; se obtienen eficiencias de entrada de las moléculas del 100% de las células que sobreviven (centenares de miles a millones). </a:t>
            </a:r>
          </a:p>
        </p:txBody>
      </p:sp>
      <p:pic>
        <p:nvPicPr>
          <p:cNvPr id="3277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412" y="1658679"/>
            <a:ext cx="4418230" cy="4298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5"/>
          <p:cNvSpPr txBox="1">
            <a:spLocks noChangeArrowheads="1"/>
          </p:cNvSpPr>
          <p:nvPr/>
        </p:nvSpPr>
        <p:spPr bwMode="auto">
          <a:xfrm>
            <a:off x="2438400" y="68580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200">
                <a:solidFill>
                  <a:schemeClr val="tx1"/>
                </a:solidFill>
                <a:latin typeface="Century Gothic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entury Gothic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entury Gothic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400" dirty="0" err="1" smtClean="0">
                <a:latin typeface="Arial" charset="0"/>
              </a:rPr>
              <a:t>Electroporaci</a:t>
            </a:r>
            <a:r>
              <a:rPr lang="en-US" altLang="en-US" sz="4400" dirty="0" err="1" smtClean="0">
                <a:latin typeface="Arial" charset="0"/>
              </a:rPr>
              <a:t>ón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2438400" y="6211669"/>
            <a:ext cx="701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200">
                <a:solidFill>
                  <a:schemeClr val="tx1"/>
                </a:solidFill>
                <a:latin typeface="Century Gothic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entury Gothic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entury Gothic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800" dirty="0">
                <a:latin typeface="Arial" charset="0"/>
                <a:hlinkClick r:id="rId2"/>
              </a:rPr>
              <a:t>http://</a:t>
            </a:r>
            <a:r>
              <a:rPr lang="pl-PL" altLang="en-US" sz="1800" dirty="0" smtClean="0">
                <a:latin typeface="Arial" charset="0"/>
                <a:hlinkClick r:id="rId2"/>
              </a:rPr>
              <a:t>www.dnalc.org/view/15916-DNA-transformation.html</a:t>
            </a:r>
            <a:endParaRPr lang="pl-PL" altLang="en-US" sz="1800" dirty="0" smtClean="0"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charset="0"/>
            </a:endParaRPr>
          </a:p>
        </p:txBody>
      </p:sp>
      <p:pic>
        <p:nvPicPr>
          <p:cNvPr id="3379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440" y="1491114"/>
            <a:ext cx="9336818" cy="472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11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5"/>
          <p:cNvSpPr txBox="1">
            <a:spLocks noChangeArrowheads="1"/>
          </p:cNvSpPr>
          <p:nvPr/>
        </p:nvSpPr>
        <p:spPr bwMode="auto">
          <a:xfrm>
            <a:off x="2438400" y="68580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200">
                <a:solidFill>
                  <a:schemeClr val="tx1"/>
                </a:solidFill>
                <a:latin typeface="Century Gothic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entury Gothic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entury Gothic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400" dirty="0" err="1" smtClean="0">
                <a:latin typeface="Arial" charset="0"/>
              </a:rPr>
              <a:t>Electroporaci</a:t>
            </a:r>
            <a:r>
              <a:rPr lang="en-US" altLang="en-US" sz="4400" dirty="0" err="1" smtClean="0">
                <a:latin typeface="Arial" charset="0"/>
              </a:rPr>
              <a:t>ón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2514600" y="5878514"/>
            <a:ext cx="701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200">
                <a:solidFill>
                  <a:schemeClr val="tx1"/>
                </a:solidFill>
                <a:latin typeface="Century Gothic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entury Gothic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entury Gothic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800" dirty="0">
                <a:latin typeface="Arial" charset="0"/>
                <a:hlinkClick r:id="rId2"/>
              </a:rPr>
              <a:t>http://</a:t>
            </a:r>
            <a:r>
              <a:rPr lang="pl-PL" altLang="en-US" sz="1800" dirty="0" smtClean="0">
                <a:latin typeface="Arial" charset="0"/>
                <a:hlinkClick r:id="rId2"/>
              </a:rPr>
              <a:t>www.dnalc.org/view/15916-DNA-transformation.html</a:t>
            </a:r>
            <a:endParaRPr lang="pl-PL" altLang="en-US" sz="1800" dirty="0" smtClean="0"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charset="0"/>
            </a:endParaRPr>
          </a:p>
        </p:txBody>
      </p:sp>
      <p:pic>
        <p:nvPicPr>
          <p:cNvPr id="3379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97"/>
          <a:stretch>
            <a:fillRect/>
          </a:stretch>
        </p:blipFill>
        <p:spPr bwMode="auto">
          <a:xfrm>
            <a:off x="615923" y="1832343"/>
            <a:ext cx="10954408" cy="382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23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5050467" y="134392"/>
            <a:ext cx="6378575" cy="1293812"/>
          </a:xfrm>
        </p:spPr>
        <p:txBody>
          <a:bodyPr/>
          <a:lstStyle/>
          <a:p>
            <a:pPr>
              <a:defRPr/>
            </a:pPr>
            <a:r>
              <a:rPr lang="es-ES" altLang="en-US">
                <a:ea typeface="ＭＳ Ｐゴシック" charset="-128"/>
              </a:rPr>
              <a:t>Transformación química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357982" y="1318418"/>
            <a:ext cx="8626475" cy="4068763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charset="-128"/>
                <a:hlinkClick r:id="rId2"/>
              </a:rPr>
              <a:t>Competent Cells CSHL DNA Learning Center.</a:t>
            </a:r>
            <a:endParaRPr lang="es-ES" altLang="en-US" sz="2800" dirty="0">
              <a:ea typeface="ＭＳ Ｐゴシック" charset="-128"/>
            </a:endParaRPr>
          </a:p>
          <a:p>
            <a:pPr eaLnBrk="1" hangingPunct="1"/>
            <a:r>
              <a:rPr lang="es-ES" altLang="en-US" sz="2800" dirty="0" err="1">
                <a:ea typeface="ＭＳ Ｐゴシック" charset="-128"/>
              </a:rPr>
              <a:t>Mandel</a:t>
            </a:r>
            <a:r>
              <a:rPr lang="es-ES" altLang="en-US" sz="2800" dirty="0">
                <a:ea typeface="ＭＳ Ｐゴシック" charset="-128"/>
              </a:rPr>
              <a:t> &amp; Higa (1970)</a:t>
            </a:r>
          </a:p>
          <a:p>
            <a:pPr lvl="1" eaLnBrk="1" hangingPunct="1"/>
            <a:r>
              <a:rPr lang="es-ES" altLang="en-US" sz="2800" dirty="0">
                <a:ea typeface="ＭＳ Ｐゴシック" charset="-128"/>
              </a:rPr>
              <a:t>CaCl</a:t>
            </a:r>
            <a:r>
              <a:rPr lang="es-ES" altLang="en-US" sz="2800" baseline="-25000" dirty="0">
                <a:ea typeface="ＭＳ Ｐゴシック" charset="-128"/>
              </a:rPr>
              <a:t>2</a:t>
            </a:r>
          </a:p>
          <a:p>
            <a:pPr lvl="1" eaLnBrk="1" hangingPunct="1"/>
            <a:endParaRPr lang="es-ES" altLang="en-US" baseline="-25000" dirty="0">
              <a:ea typeface="ＭＳ Ｐゴシック" charset="-128"/>
            </a:endParaRP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741" y="2920857"/>
            <a:ext cx="3418018" cy="357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4" y="2807891"/>
            <a:ext cx="7006856" cy="376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82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5"/>
          <p:cNvSpPr txBox="1">
            <a:spLocks noChangeArrowheads="1"/>
          </p:cNvSpPr>
          <p:nvPr/>
        </p:nvSpPr>
        <p:spPr bwMode="auto">
          <a:xfrm>
            <a:off x="2438400" y="68580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200">
                <a:solidFill>
                  <a:schemeClr val="tx1"/>
                </a:solidFill>
                <a:latin typeface="Century Gothic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entury Gothic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entury Gothic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400">
                <a:latin typeface="Arial" charset="0"/>
              </a:rPr>
              <a:t>Reacción de Transformación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2667000" y="6367464"/>
            <a:ext cx="701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200">
                <a:solidFill>
                  <a:schemeClr val="tx1"/>
                </a:solidFill>
                <a:latin typeface="Century Gothic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entury Gothic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entury Gothic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800" dirty="0">
                <a:latin typeface="Arial" charset="0"/>
                <a:hlinkClick r:id="rId2"/>
              </a:rPr>
              <a:t>http://</a:t>
            </a:r>
            <a:r>
              <a:rPr lang="pl-PL" altLang="en-US" sz="1800" dirty="0" smtClean="0">
                <a:latin typeface="Arial" charset="0"/>
                <a:hlinkClick r:id="rId2"/>
              </a:rPr>
              <a:t>www.dnalc.org/view/15916-DNA-transformation.html</a:t>
            </a:r>
            <a:endParaRPr lang="pl-PL" altLang="en-US" sz="1800" dirty="0" smtClean="0"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charset="0"/>
            </a:endParaRPr>
          </a:p>
        </p:txBody>
      </p:sp>
      <p:pic>
        <p:nvPicPr>
          <p:cNvPr id="3584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03"/>
          <a:stretch>
            <a:fillRect/>
          </a:stretch>
        </p:blipFill>
        <p:spPr bwMode="auto">
          <a:xfrm>
            <a:off x="394525" y="1905001"/>
            <a:ext cx="11149775" cy="43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53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5"/>
          <p:cNvSpPr txBox="1">
            <a:spLocks noChangeArrowheads="1"/>
          </p:cNvSpPr>
          <p:nvPr/>
        </p:nvSpPr>
        <p:spPr bwMode="auto">
          <a:xfrm>
            <a:off x="2438400" y="196702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200">
                <a:solidFill>
                  <a:schemeClr val="tx1"/>
                </a:solidFill>
                <a:latin typeface="Century Gothic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entury Gothic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entury Gothic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400" dirty="0" err="1">
                <a:latin typeface="Arial" charset="0"/>
              </a:rPr>
              <a:t>Reacción</a:t>
            </a:r>
            <a:r>
              <a:rPr lang="en-US" altLang="en-US" sz="4400" dirty="0">
                <a:latin typeface="Arial" charset="0"/>
              </a:rPr>
              <a:t> de </a:t>
            </a:r>
            <a:r>
              <a:rPr lang="en-US" altLang="en-US" sz="4400" dirty="0" err="1">
                <a:latin typeface="Arial" charset="0"/>
              </a:rPr>
              <a:t>Transformación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2667000" y="6197344"/>
            <a:ext cx="701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200">
                <a:solidFill>
                  <a:schemeClr val="tx1"/>
                </a:solidFill>
                <a:latin typeface="Century Gothic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entury Gothic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entury Gothic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800" dirty="0">
                <a:latin typeface="Arial" charset="0"/>
                <a:hlinkClick r:id="rId2"/>
              </a:rPr>
              <a:t>http://</a:t>
            </a:r>
            <a:r>
              <a:rPr lang="pl-PL" altLang="en-US" sz="1800" dirty="0" smtClean="0">
                <a:latin typeface="Arial" charset="0"/>
                <a:hlinkClick r:id="rId2"/>
              </a:rPr>
              <a:t>www.dnalc.org/view/15916-DNA-transformation.html</a:t>
            </a:r>
            <a:endParaRPr lang="pl-PL" altLang="en-US" sz="1800" dirty="0" smtClean="0"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charset="0"/>
            </a:endParaRPr>
          </a:p>
        </p:txBody>
      </p:sp>
      <p:pic>
        <p:nvPicPr>
          <p:cNvPr id="35843" name="Picture 3" descr="Screen shot 2012-03-14 at 10.34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479" y="1722354"/>
            <a:ext cx="6827278" cy="396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60" y="1987355"/>
            <a:ext cx="3911479" cy="318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905998" cy="10668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Transformación</a:t>
            </a:r>
            <a:r>
              <a:rPr lang="en-US" sz="4000" dirty="0" smtClean="0"/>
              <a:t> - </a:t>
            </a:r>
            <a:r>
              <a:rPr lang="en-US" sz="4000" dirty="0" err="1" smtClean="0"/>
              <a:t>Resumen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pic>
        <p:nvPicPr>
          <p:cNvPr id="4" name="Picture 6" descr="mage result for upr arecibo">
            <a:extLst>
              <a:ext uri="{FF2B5EF4-FFF2-40B4-BE49-F238E27FC236}">
                <a16:creationId xmlns="" xmlns:a16="http://schemas.microsoft.com/office/drawing/2014/main" id="{1C9ABA51-15D7-2746-BAFA-BF75B740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472629A-6278-224B-939C-A131CDCD7333}"/>
              </a:ext>
            </a:extLst>
          </p:cNvPr>
          <p:cNvSpPr/>
          <p:nvPr/>
        </p:nvSpPr>
        <p:spPr>
          <a:xfrm>
            <a:off x="240199" y="1443841"/>
            <a:ext cx="5791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/>
              <a:t>La </a:t>
            </a:r>
            <a:r>
              <a:rPr lang="en-US" sz="2800" dirty="0" err="1"/>
              <a:t>habilidad</a:t>
            </a:r>
            <a:r>
              <a:rPr lang="en-US" sz="2800" dirty="0"/>
              <a:t> de </a:t>
            </a:r>
            <a:r>
              <a:rPr lang="en-US" sz="2800" dirty="0" err="1"/>
              <a:t>introducir</a:t>
            </a:r>
            <a:r>
              <a:rPr lang="en-US" sz="2800" dirty="0"/>
              <a:t> ADN </a:t>
            </a:r>
            <a:r>
              <a:rPr lang="en-US" sz="2800" dirty="0" err="1"/>
              <a:t>foráneo</a:t>
            </a:r>
            <a:r>
              <a:rPr lang="en-US" sz="2800" dirty="0"/>
              <a:t> en </a:t>
            </a:r>
            <a:r>
              <a:rPr lang="en-US" sz="2800" dirty="0" err="1"/>
              <a:t>una</a:t>
            </a:r>
            <a:r>
              <a:rPr lang="en-US" sz="2800" dirty="0"/>
              <a:t> </a:t>
            </a:r>
            <a:r>
              <a:rPr lang="en-US" sz="2800" dirty="0" err="1"/>
              <a:t>célula</a:t>
            </a:r>
            <a:r>
              <a:rPr lang="en-US" sz="2800" dirty="0"/>
              <a:t> </a:t>
            </a:r>
            <a:r>
              <a:rPr lang="en-US" sz="2800" dirty="0" err="1"/>
              <a:t>fácilmente</a:t>
            </a:r>
            <a:r>
              <a:rPr lang="en-US" sz="2800" dirty="0"/>
              <a:t> </a:t>
            </a:r>
            <a:r>
              <a:rPr lang="en-US" sz="2800" dirty="0" err="1" smtClean="0"/>
              <a:t>manipulable</a:t>
            </a: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/>
              <a:t>E</a:t>
            </a:r>
            <a:r>
              <a:rPr lang="en-US" sz="2800" dirty="0" err="1" smtClean="0"/>
              <a:t>s</a:t>
            </a:r>
            <a:r>
              <a:rPr lang="en-US" sz="2800" dirty="0" smtClean="0"/>
              <a:t> </a:t>
            </a:r>
            <a:r>
              <a:rPr lang="en-US" sz="2800" dirty="0"/>
              <a:t>de gran </a:t>
            </a:r>
            <a:r>
              <a:rPr lang="en-US" sz="2800" dirty="0" err="1"/>
              <a:t>utilidad</a:t>
            </a:r>
            <a:r>
              <a:rPr lang="en-US" sz="2800" dirty="0"/>
              <a:t> en la </a:t>
            </a:r>
            <a:r>
              <a:rPr lang="en-US" sz="2800" dirty="0" err="1"/>
              <a:t>biología</a:t>
            </a:r>
            <a:r>
              <a:rPr lang="en-US" sz="2800" dirty="0"/>
              <a:t> molecular </a:t>
            </a: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En </a:t>
            </a:r>
            <a:r>
              <a:rPr lang="en-US" sz="2800" dirty="0"/>
              <a:t>el </a:t>
            </a:r>
            <a:r>
              <a:rPr lang="en-US" sz="2800" dirty="0" err="1"/>
              <a:t>avance</a:t>
            </a:r>
            <a:r>
              <a:rPr lang="en-US" sz="2800" dirty="0"/>
              <a:t> de </a:t>
            </a:r>
            <a:r>
              <a:rPr lang="en-US" sz="2800" dirty="0" err="1"/>
              <a:t>las</a:t>
            </a:r>
            <a:r>
              <a:rPr lang="en-US" sz="2800" dirty="0"/>
              <a:t> </a:t>
            </a:r>
            <a:r>
              <a:rPr lang="en-US" sz="2800" dirty="0" err="1"/>
              <a:t>técnicas</a:t>
            </a:r>
            <a:r>
              <a:rPr lang="en-US" sz="2800" dirty="0"/>
              <a:t> de ADN </a:t>
            </a:r>
            <a:r>
              <a:rPr lang="en-US" sz="2800" dirty="0" err="1" smtClean="0"/>
              <a:t>recombinante</a:t>
            </a:r>
            <a:r>
              <a:rPr lang="en-US" sz="2800" dirty="0"/>
              <a:t>. </a:t>
            </a:r>
            <a:endParaRPr lang="en-US" sz="2800" dirty="0" smtClean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536777A-525A-4702-8854-82B81D3DD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399" y="1059327"/>
            <a:ext cx="5907977" cy="501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53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age result for upr arecibo">
            <a:extLst>
              <a:ext uri="{FF2B5EF4-FFF2-40B4-BE49-F238E27FC236}">
                <a16:creationId xmlns="" xmlns:a16="http://schemas.microsoft.com/office/drawing/2014/main" id="{1C9ABA51-15D7-2746-BAFA-BF75B740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472629A-6278-224B-939C-A131CDCD7333}"/>
              </a:ext>
            </a:extLst>
          </p:cNvPr>
          <p:cNvSpPr/>
          <p:nvPr/>
        </p:nvSpPr>
        <p:spPr>
          <a:xfrm>
            <a:off x="414372" y="979716"/>
            <a:ext cx="60299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800" dirty="0" smtClean="0"/>
              <a:t>En </a:t>
            </a:r>
            <a:r>
              <a:rPr lang="en-US" sz="2800" dirty="0" err="1"/>
              <a:t>este</a:t>
            </a:r>
            <a:r>
              <a:rPr lang="en-US" sz="2800" dirty="0"/>
              <a:t> </a:t>
            </a:r>
            <a:r>
              <a:rPr lang="en-US" sz="2800" dirty="0" err="1"/>
              <a:t>ejercicio</a:t>
            </a:r>
            <a:r>
              <a:rPr lang="en-US" sz="2800" dirty="0"/>
              <a:t> </a:t>
            </a:r>
            <a:r>
              <a:rPr lang="en-US" sz="2800" dirty="0" err="1"/>
              <a:t>estaremos</a:t>
            </a:r>
            <a:r>
              <a:rPr lang="en-US" sz="2800" dirty="0"/>
              <a:t> </a:t>
            </a:r>
            <a:r>
              <a:rPr lang="en-US" sz="2800" dirty="0" err="1"/>
              <a:t>preparando</a:t>
            </a:r>
            <a:r>
              <a:rPr lang="en-US" sz="2800" dirty="0"/>
              <a:t> </a:t>
            </a:r>
            <a:r>
              <a:rPr lang="en-US" sz="2800" dirty="0" err="1"/>
              <a:t>células</a:t>
            </a:r>
            <a:r>
              <a:rPr lang="en-US" sz="2800" dirty="0"/>
              <a:t> </a:t>
            </a:r>
            <a:r>
              <a:rPr lang="en-US" sz="2800" dirty="0" err="1"/>
              <a:t>competentes</a:t>
            </a:r>
            <a:r>
              <a:rPr lang="en-US" sz="2800" dirty="0"/>
              <a:t> </a:t>
            </a:r>
            <a:endParaRPr lang="en-US" sz="2800" dirty="0" smtClean="0"/>
          </a:p>
          <a:p>
            <a:pPr marL="342900" indent="-342900">
              <a:buFont typeface="Arial" charset="0"/>
              <a:buChar char="•"/>
            </a:pPr>
            <a:endParaRPr lang="en-US" sz="28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800" dirty="0" err="1"/>
              <a:t>U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/>
              <a:t>cepa</a:t>
            </a:r>
            <a:r>
              <a:rPr lang="en-US" sz="2800" dirty="0"/>
              <a:t> de la bacteria </a:t>
            </a:r>
            <a:r>
              <a:rPr lang="en-US" sz="2800" i="1" dirty="0"/>
              <a:t>Escherichia coli</a:t>
            </a:r>
            <a:r>
              <a:rPr lang="en-US" sz="2800" dirty="0"/>
              <a:t>. </a:t>
            </a:r>
            <a:r>
              <a:rPr lang="en-US" sz="2800" i="1" dirty="0"/>
              <a:t>E. coli </a:t>
            </a:r>
            <a:r>
              <a:rPr lang="en-US" sz="2800" dirty="0"/>
              <a:t>no </a:t>
            </a:r>
            <a:r>
              <a:rPr lang="en-US" sz="2800" dirty="0" err="1"/>
              <a:t>es</a:t>
            </a:r>
            <a:r>
              <a:rPr lang="en-US" sz="2800" dirty="0"/>
              <a:t> </a:t>
            </a:r>
            <a:r>
              <a:rPr lang="en-US" sz="2800" dirty="0" err="1"/>
              <a:t>naturalmente</a:t>
            </a:r>
            <a:r>
              <a:rPr lang="en-US" sz="2800" dirty="0"/>
              <a:t> </a:t>
            </a:r>
            <a:r>
              <a:rPr lang="en-US" sz="2800" dirty="0" err="1" smtClean="0"/>
              <a:t>competente</a:t>
            </a:r>
            <a:endParaRPr lang="en-US" sz="2800" dirty="0"/>
          </a:p>
          <a:p>
            <a:pPr marL="342900" indent="-342900">
              <a:buFont typeface="Arial" charset="0"/>
              <a:buChar char="•"/>
            </a:pPr>
            <a:endParaRPr lang="en-US" sz="28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800" dirty="0" err="1"/>
              <a:t>R</a:t>
            </a:r>
            <a:r>
              <a:rPr lang="en-US" sz="2800" dirty="0" err="1" smtClean="0"/>
              <a:t>equiere</a:t>
            </a:r>
            <a:r>
              <a:rPr lang="en-US" sz="2800" dirty="0" smtClean="0"/>
              <a:t> </a:t>
            </a:r>
            <a:r>
              <a:rPr lang="en-US" sz="2800" dirty="0"/>
              <a:t>de un </a:t>
            </a:r>
            <a:r>
              <a:rPr lang="en-US" sz="2800" dirty="0" err="1"/>
              <a:t>procedimiento</a:t>
            </a:r>
            <a:r>
              <a:rPr lang="en-US" sz="2800" dirty="0"/>
              <a:t> en el </a:t>
            </a:r>
            <a:r>
              <a:rPr lang="en-US" sz="2800" dirty="0" err="1"/>
              <a:t>laboratorio</a:t>
            </a:r>
            <a:r>
              <a:rPr lang="en-US" sz="2800" dirty="0"/>
              <a:t> para </a:t>
            </a:r>
            <a:r>
              <a:rPr lang="en-US" sz="2800" dirty="0" err="1"/>
              <a:t>lograr</a:t>
            </a:r>
            <a:r>
              <a:rPr lang="en-US" sz="2800" dirty="0"/>
              <a:t> </a:t>
            </a:r>
            <a:r>
              <a:rPr lang="en-US" sz="2800" dirty="0" err="1"/>
              <a:t>que</a:t>
            </a:r>
            <a:r>
              <a:rPr lang="en-US" sz="2800" dirty="0"/>
              <a:t> la </a:t>
            </a:r>
            <a:r>
              <a:rPr lang="en-US" sz="2800" dirty="0" err="1"/>
              <a:t>misma</a:t>
            </a:r>
            <a:r>
              <a:rPr lang="en-US" sz="2800" dirty="0"/>
              <a:t> </a:t>
            </a:r>
            <a:r>
              <a:rPr lang="en-US" sz="2800" dirty="0" err="1"/>
              <a:t>acepte</a:t>
            </a:r>
            <a:r>
              <a:rPr lang="en-US" sz="2800" dirty="0"/>
              <a:t> ADN de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ambiente</a:t>
            </a:r>
            <a:r>
              <a:rPr lang="en-US" sz="2800" dirty="0"/>
              <a:t> </a:t>
            </a:r>
            <a:r>
              <a:rPr lang="en-US" sz="2800" dirty="0" err="1"/>
              <a:t>externo</a:t>
            </a:r>
            <a:r>
              <a:rPr lang="en-US" sz="2800" dirty="0"/>
              <a:t>. </a:t>
            </a:r>
            <a:endParaRPr lang="en-US" sz="2800" dirty="0" smtClean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536777A-525A-4702-8854-82B81D3DD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885" y="1219200"/>
            <a:ext cx="5668491" cy="481471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321F61A6-F285-E142-8E1F-CD0293CE91B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905998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Transformación - Resumen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89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age result for upr arecibo">
            <a:extLst>
              <a:ext uri="{FF2B5EF4-FFF2-40B4-BE49-F238E27FC236}">
                <a16:creationId xmlns="" xmlns:a16="http://schemas.microsoft.com/office/drawing/2014/main" id="{1C9ABA51-15D7-2746-BAFA-BF75B740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472629A-6278-224B-939C-A131CDCD7333}"/>
              </a:ext>
            </a:extLst>
          </p:cNvPr>
          <p:cNvSpPr/>
          <p:nvPr/>
        </p:nvSpPr>
        <p:spPr>
          <a:xfrm>
            <a:off x="479685" y="1219197"/>
            <a:ext cx="5791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dirty="0" smtClean="0"/>
              <a:t>La </a:t>
            </a:r>
            <a:r>
              <a:rPr lang="en-US" sz="2800" dirty="0" err="1"/>
              <a:t>célula</a:t>
            </a:r>
            <a:r>
              <a:rPr lang="en-US" sz="2800" dirty="0"/>
              <a:t> </a:t>
            </a:r>
            <a:r>
              <a:rPr lang="en-US" sz="2800" dirty="0" err="1"/>
              <a:t>es</a:t>
            </a:r>
            <a:r>
              <a:rPr lang="en-US" sz="2800" dirty="0"/>
              <a:t> </a:t>
            </a:r>
            <a:r>
              <a:rPr lang="en-US" sz="2800" dirty="0" err="1"/>
              <a:t>expuesta</a:t>
            </a:r>
            <a:r>
              <a:rPr lang="en-US" sz="2800" dirty="0"/>
              <a:t> a </a:t>
            </a:r>
            <a:r>
              <a:rPr lang="en-US" sz="2800" dirty="0" err="1"/>
              <a:t>altas</a:t>
            </a:r>
            <a:r>
              <a:rPr lang="en-US" sz="2800" dirty="0"/>
              <a:t> </a:t>
            </a:r>
            <a:r>
              <a:rPr lang="en-US" sz="2800" dirty="0" err="1"/>
              <a:t>concentraciones</a:t>
            </a:r>
            <a:r>
              <a:rPr lang="en-US" sz="2800" dirty="0"/>
              <a:t> de </a:t>
            </a:r>
            <a:r>
              <a:rPr lang="en-US" sz="2800" b="1" dirty="0" err="1" smtClean="0"/>
              <a:t>calcio</a:t>
            </a:r>
            <a:r>
              <a:rPr lang="en-US" sz="2800" dirty="0" smtClean="0"/>
              <a:t>, </a:t>
            </a:r>
            <a:r>
              <a:rPr lang="en-US" sz="2800" dirty="0" err="1" smtClean="0"/>
              <a:t>cambios</a:t>
            </a:r>
            <a:r>
              <a:rPr lang="en-US" sz="2800" dirty="0" smtClean="0"/>
              <a:t> en </a:t>
            </a:r>
            <a:r>
              <a:rPr lang="en-US" sz="2800" dirty="0" err="1" smtClean="0"/>
              <a:t>temperatura</a:t>
            </a:r>
            <a:endParaRPr lang="en-US" sz="2800" dirty="0" smtClean="0"/>
          </a:p>
          <a:p>
            <a:pPr marL="342900" indent="-342900">
              <a:buFont typeface="Arial" charset="0"/>
              <a:buChar char="•"/>
            </a:pPr>
            <a:endParaRPr lang="en-US" sz="28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800" dirty="0" err="1" smtClean="0"/>
              <a:t>Esto</a:t>
            </a:r>
            <a:r>
              <a:rPr lang="en-US" sz="2800" dirty="0" smtClean="0"/>
              <a:t> </a:t>
            </a:r>
            <a:r>
              <a:rPr lang="en-US" sz="2800" dirty="0" err="1"/>
              <a:t>que</a:t>
            </a:r>
            <a:r>
              <a:rPr lang="en-US" sz="2800" dirty="0"/>
              <a:t> </a:t>
            </a:r>
            <a:r>
              <a:rPr lang="en-US" sz="2800" dirty="0" err="1"/>
              <a:t>altera</a:t>
            </a:r>
            <a:r>
              <a:rPr lang="en-US" sz="2800" dirty="0"/>
              <a:t> la </a:t>
            </a:r>
            <a:r>
              <a:rPr lang="en-US" sz="2800" dirty="0" err="1"/>
              <a:t>permeabilidad</a:t>
            </a:r>
            <a:r>
              <a:rPr lang="en-US" sz="2800" dirty="0"/>
              <a:t> de la </a:t>
            </a:r>
            <a:r>
              <a:rPr lang="en-US" sz="2800" dirty="0" err="1"/>
              <a:t>membrana</a:t>
            </a:r>
            <a:r>
              <a:rPr lang="en-US" sz="2800" dirty="0"/>
              <a:t> y </a:t>
            </a:r>
            <a:r>
              <a:rPr lang="en-US" sz="2800" dirty="0" err="1"/>
              <a:t>permite</a:t>
            </a:r>
            <a:r>
              <a:rPr lang="en-US" sz="2800" dirty="0"/>
              <a:t> el </a:t>
            </a:r>
            <a:r>
              <a:rPr lang="en-US" sz="2800" dirty="0" err="1"/>
              <a:t>paso</a:t>
            </a:r>
            <a:r>
              <a:rPr lang="en-US" sz="2800" dirty="0"/>
              <a:t> de ADN. </a:t>
            </a:r>
            <a:endParaRPr lang="en-US" sz="2800" dirty="0" smtClean="0"/>
          </a:p>
          <a:p>
            <a:pPr marL="342900" indent="-342900">
              <a:buFont typeface="Arial" charset="0"/>
              <a:buChar char="•"/>
            </a:pPr>
            <a:endParaRPr lang="en-US" sz="28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800" dirty="0" smtClean="0"/>
              <a:t>Si la </a:t>
            </a:r>
            <a:r>
              <a:rPr lang="en-US" sz="2800" dirty="0" err="1" smtClean="0"/>
              <a:t>c</a:t>
            </a:r>
            <a:r>
              <a:rPr lang="en-US" sz="2800" dirty="0" err="1" smtClean="0"/>
              <a:t>élula</a:t>
            </a:r>
            <a:r>
              <a:rPr lang="en-US" sz="2800" dirty="0" smtClean="0"/>
              <a:t> </a:t>
            </a:r>
            <a:r>
              <a:rPr lang="en-US" sz="2800" dirty="0" err="1" smtClean="0"/>
              <a:t>sobrevive</a:t>
            </a:r>
            <a:r>
              <a:rPr lang="en-US" sz="2800" dirty="0" smtClean="0"/>
              <a:t>..</a:t>
            </a: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536777A-525A-4702-8854-82B81D3DD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885" y="1262742"/>
            <a:ext cx="5668491" cy="481471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905998" cy="10668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Transformación</a:t>
            </a:r>
            <a:r>
              <a:rPr lang="en-US" sz="4000" dirty="0" smtClean="0"/>
              <a:t> - </a:t>
            </a:r>
            <a:r>
              <a:rPr lang="en-US" sz="4000" dirty="0" err="1" smtClean="0"/>
              <a:t>Resumen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06105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9905998" cy="10668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Transformación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pic>
        <p:nvPicPr>
          <p:cNvPr id="4" name="Picture 6" descr="mage result for upr arecibo">
            <a:extLst>
              <a:ext uri="{FF2B5EF4-FFF2-40B4-BE49-F238E27FC236}">
                <a16:creationId xmlns="" xmlns:a16="http://schemas.microsoft.com/office/drawing/2014/main" id="{1C9ABA51-15D7-2746-BAFA-BF75B740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472629A-6278-224B-939C-A131CDCD7333}"/>
              </a:ext>
            </a:extLst>
          </p:cNvPr>
          <p:cNvSpPr/>
          <p:nvPr/>
        </p:nvSpPr>
        <p:spPr>
          <a:xfrm>
            <a:off x="346335" y="1032165"/>
            <a:ext cx="6511666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>
              <a:sym typeface="Wingdings" pitchFamily="2" charset="2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s-ES" sz="2800" dirty="0">
                <a:hlinkClick r:id="rId3"/>
              </a:rPr>
              <a:t>DNALC </a:t>
            </a:r>
            <a:r>
              <a:rPr lang="es-ES" sz="2800" dirty="0" smtClean="0">
                <a:hlinkClick r:id="rId3"/>
              </a:rPr>
              <a:t>–Transformaci</a:t>
            </a:r>
            <a:r>
              <a:rPr lang="en-US" sz="2800" dirty="0" smtClean="0">
                <a:hlinkClick r:id="rId3"/>
              </a:rPr>
              <a:t>ón</a:t>
            </a:r>
            <a:r>
              <a:rPr lang="es-ES" sz="2800" dirty="0" smtClean="0">
                <a:hlinkClick r:id="rId3"/>
              </a:rPr>
              <a:t> </a:t>
            </a:r>
            <a:r>
              <a:rPr lang="es-ES" sz="2800" dirty="0" smtClean="0">
                <a:hlinkClick r:id="rId4"/>
              </a:rPr>
              <a:t>https</a:t>
            </a:r>
            <a:r>
              <a:rPr lang="es-ES" sz="2800" dirty="0">
                <a:hlinkClick r:id="rId4"/>
              </a:rPr>
              <a:t>://</a:t>
            </a:r>
            <a:r>
              <a:rPr lang="es-ES" sz="2800" dirty="0" smtClean="0">
                <a:hlinkClick r:id="rId4"/>
              </a:rPr>
              <a:t>www.dnalc.org/resources/animations/transformation2.h</a:t>
            </a:r>
            <a:r>
              <a:rPr lang="es-ES" sz="2800" dirty="0" smtClean="0"/>
              <a:t>tml</a:t>
            </a:r>
            <a:endParaRPr lang="en-US" sz="2800" dirty="0">
              <a:sym typeface="Wingdings" pitchFamily="2" charset="2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>
              <a:sym typeface="Wingdings" pitchFamily="2" charset="2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1313542"/>
            <a:ext cx="4836113" cy="393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7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905998" cy="1066800"/>
          </a:xfrm>
        </p:spPr>
        <p:txBody>
          <a:bodyPr>
            <a:normAutofit/>
          </a:bodyPr>
          <a:lstStyle/>
          <a:p>
            <a:r>
              <a:rPr lang="en-US" sz="4000" dirty="0" err="1"/>
              <a:t>Objetivos</a:t>
            </a:r>
            <a:endParaRPr lang="en-US" sz="4000" dirty="0"/>
          </a:p>
        </p:txBody>
      </p:sp>
      <p:pic>
        <p:nvPicPr>
          <p:cNvPr id="4" name="Picture 6" descr="mage result for upr arecibo">
            <a:extLst>
              <a:ext uri="{FF2B5EF4-FFF2-40B4-BE49-F238E27FC236}">
                <a16:creationId xmlns="" xmlns:a16="http://schemas.microsoft.com/office/drawing/2014/main" id="{1C9ABA51-15D7-2746-BAFA-BF75B740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472629A-6278-224B-939C-A131CDCD7333}"/>
              </a:ext>
            </a:extLst>
          </p:cNvPr>
          <p:cNvSpPr/>
          <p:nvPr/>
        </p:nvSpPr>
        <p:spPr>
          <a:xfrm>
            <a:off x="533400" y="1524000"/>
            <a:ext cx="11227633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s-PR" altLang="en-US" sz="3200" dirty="0"/>
              <a:t>Al finalizar el ejercicio el estudiante podrá:</a:t>
            </a:r>
          </a:p>
          <a:p>
            <a:pPr marL="119062">
              <a:lnSpc>
                <a:spcPct val="90000"/>
              </a:lnSpc>
              <a:defRPr/>
            </a:pPr>
            <a:endParaRPr lang="es-PR" altLang="en-US" sz="3200" dirty="0"/>
          </a:p>
          <a:p>
            <a:r>
              <a:rPr lang="es-PR" sz="3200" dirty="0"/>
              <a:t>• Inducir la competencia genética química en células de </a:t>
            </a:r>
            <a:r>
              <a:rPr lang="es-PR" sz="3200" i="1" dirty="0"/>
              <a:t>E.coli </a:t>
            </a:r>
            <a:r>
              <a:rPr lang="es-PR" sz="3200" dirty="0"/>
              <a:t>utilizando </a:t>
            </a:r>
            <a:r>
              <a:rPr lang="es-PR" sz="3200" dirty="0" smtClean="0"/>
              <a:t>CaCl2</a:t>
            </a:r>
          </a:p>
          <a:p>
            <a:r>
              <a:rPr lang="es-PR" sz="3200" dirty="0" smtClean="0"/>
              <a:t>• </a:t>
            </a:r>
            <a:r>
              <a:rPr lang="es-PR" sz="3200" dirty="0"/>
              <a:t>Familiarizar a los estudiantes con la técnica de centrifugación</a:t>
            </a:r>
            <a:br>
              <a:rPr lang="es-PR" sz="3200" dirty="0"/>
            </a:br>
            <a:r>
              <a:rPr lang="es-PR" sz="3200" dirty="0"/>
              <a:t>• Distinguir entre diversas maneras de transferencia genética horizontal en bacterias </a:t>
            </a:r>
            <a:endParaRPr lang="es-PR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57565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9905998" cy="10668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Materiales</a:t>
            </a:r>
            <a:r>
              <a:rPr lang="en-US" sz="4000" dirty="0" smtClean="0"/>
              <a:t> y equipo0s</a:t>
            </a:r>
            <a:endParaRPr lang="en-US" sz="4000" dirty="0"/>
          </a:p>
        </p:txBody>
      </p:sp>
      <p:pic>
        <p:nvPicPr>
          <p:cNvPr id="4" name="Picture 6" descr="mage result for upr arecibo">
            <a:extLst>
              <a:ext uri="{FF2B5EF4-FFF2-40B4-BE49-F238E27FC236}">
                <a16:creationId xmlns="" xmlns:a16="http://schemas.microsoft.com/office/drawing/2014/main" id="{1C9ABA51-15D7-2746-BAFA-BF75B740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472629A-6278-224B-939C-A131CDCD7333}"/>
              </a:ext>
            </a:extLst>
          </p:cNvPr>
          <p:cNvSpPr/>
          <p:nvPr/>
        </p:nvSpPr>
        <p:spPr>
          <a:xfrm>
            <a:off x="346334" y="1429487"/>
            <a:ext cx="56843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i="1" dirty="0" err="1" smtClean="0"/>
              <a:t>E.coli</a:t>
            </a:r>
            <a:r>
              <a:rPr lang="en-US" sz="2800" i="1" dirty="0" smtClean="0"/>
              <a:t> </a:t>
            </a:r>
            <a:r>
              <a:rPr lang="en-US" sz="2800" dirty="0"/>
              <a:t>BL21 (DE3)</a:t>
            </a:r>
            <a:br>
              <a:rPr lang="en-US" sz="2800" dirty="0"/>
            </a:br>
            <a:r>
              <a:rPr lang="en-US" sz="2800" dirty="0"/>
              <a:t>Luria </a:t>
            </a:r>
            <a:r>
              <a:rPr lang="en-US" sz="2800" dirty="0" err="1"/>
              <a:t>Bertani</a:t>
            </a:r>
            <a:r>
              <a:rPr lang="en-US" sz="2800" dirty="0"/>
              <a:t> (LB) en </a:t>
            </a:r>
            <a:r>
              <a:rPr lang="en-US" sz="2800" dirty="0" err="1"/>
              <a:t>caldo</a:t>
            </a:r>
            <a:r>
              <a:rPr lang="en-US" sz="2800" dirty="0"/>
              <a:t> </a:t>
            </a: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800" dirty="0" err="1" smtClean="0"/>
              <a:t>Placas</a:t>
            </a:r>
            <a:r>
              <a:rPr lang="en-US" sz="2800" dirty="0" smtClean="0"/>
              <a:t> </a:t>
            </a:r>
            <a:r>
              <a:rPr lang="en-US" sz="2800" dirty="0"/>
              <a:t>de LB-agar sin </a:t>
            </a:r>
            <a:r>
              <a:rPr lang="en-US" sz="2800" dirty="0" err="1"/>
              <a:t>antibiótico</a:t>
            </a:r>
            <a:r>
              <a:rPr lang="en-US" sz="2800" dirty="0"/>
              <a:t> </a:t>
            </a: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800" dirty="0" err="1" smtClean="0"/>
              <a:t>Cloruro</a:t>
            </a:r>
            <a:r>
              <a:rPr lang="en-US" sz="2800" dirty="0" smtClean="0"/>
              <a:t> </a:t>
            </a:r>
            <a:r>
              <a:rPr lang="en-US" sz="2800" dirty="0"/>
              <a:t>de </a:t>
            </a:r>
            <a:r>
              <a:rPr lang="en-US" sz="2800" dirty="0" err="1"/>
              <a:t>Calcio</a:t>
            </a:r>
            <a:r>
              <a:rPr lang="en-US" sz="2800" dirty="0"/>
              <a:t> (CaCl2) </a:t>
            </a: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0.1 </a:t>
            </a:r>
            <a:r>
              <a:rPr lang="en-US" sz="2800" dirty="0"/>
              <a:t>M </a:t>
            </a:r>
            <a:r>
              <a:rPr lang="en-US" sz="2800" dirty="0" err="1"/>
              <a:t>Glicerol</a:t>
            </a:r>
            <a:r>
              <a:rPr lang="en-US" sz="2800" dirty="0"/>
              <a:t> al </a:t>
            </a:r>
            <a:r>
              <a:rPr lang="en-US" sz="2800" dirty="0" smtClean="0"/>
              <a:t>15%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err="1" smtClean="0"/>
              <a:t>Hielo</a:t>
            </a: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 err="1" smtClean="0"/>
              <a:t>Matraz</a:t>
            </a:r>
            <a:r>
              <a:rPr lang="en-US" sz="2800" dirty="0" smtClean="0"/>
              <a:t> </a:t>
            </a:r>
            <a:r>
              <a:rPr lang="en-US" sz="2800" dirty="0"/>
              <a:t>250 </a:t>
            </a:r>
            <a:r>
              <a:rPr lang="en-US" sz="2800" dirty="0" smtClean="0"/>
              <a:t>ml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74972" y="1429487"/>
            <a:ext cx="50945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err="1"/>
              <a:t>Tubos</a:t>
            </a:r>
            <a:r>
              <a:rPr lang="en-US" sz="2800" dirty="0"/>
              <a:t> de </a:t>
            </a:r>
            <a:r>
              <a:rPr lang="en-US" sz="2800" dirty="0" err="1"/>
              <a:t>centrífuga</a:t>
            </a: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 err="1"/>
              <a:t>Pipetas</a:t>
            </a:r>
            <a:r>
              <a:rPr lang="en-US" sz="2800" dirty="0"/>
              <a:t> de 10 ml </a:t>
            </a:r>
            <a:endParaRPr lang="en-US" sz="28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800" dirty="0" err="1" smtClean="0"/>
              <a:t>Centrífuga</a:t>
            </a:r>
            <a:r>
              <a:rPr lang="en-US" sz="2800" dirty="0" smtClean="0"/>
              <a:t> </a:t>
            </a:r>
            <a:r>
              <a:rPr lang="en-US" sz="2800" dirty="0" err="1"/>
              <a:t>refrigerada</a:t>
            </a:r>
            <a:r>
              <a:rPr lang="en-US" sz="2800" dirty="0"/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err="1"/>
              <a:t>Microtubos</a:t>
            </a:r>
            <a:r>
              <a:rPr lang="en-US" sz="2800" dirty="0"/>
              <a:t> 1.5 ml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err="1"/>
              <a:t>Micropipetas</a:t>
            </a:r>
            <a:r>
              <a:rPr lang="en-US" sz="2800" dirty="0"/>
              <a:t> con </a:t>
            </a:r>
            <a:r>
              <a:rPr lang="en-US" sz="2800" dirty="0" err="1"/>
              <a:t>puntas</a:t>
            </a:r>
            <a:r>
              <a:rPr lang="en-US" sz="2800" dirty="0"/>
              <a:t> </a:t>
            </a:r>
            <a:r>
              <a:rPr lang="en-US" sz="2800" dirty="0" err="1"/>
              <a:t>Incubadora</a:t>
            </a:r>
            <a:r>
              <a:rPr lang="en-US" sz="2800" dirty="0"/>
              <a:t> 37°C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err="1"/>
              <a:t>Tubos</a:t>
            </a:r>
            <a:r>
              <a:rPr lang="en-US" sz="2800" dirty="0"/>
              <a:t> de </a:t>
            </a:r>
            <a:r>
              <a:rPr lang="en-US" sz="2800" dirty="0" err="1"/>
              <a:t>cultivo</a:t>
            </a:r>
            <a:r>
              <a:rPr lang="en-US" sz="2800" dirty="0"/>
              <a:t> de 15 ml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err="1" smtClean="0"/>
              <a:t>Espectrofotómetro</a:t>
            </a:r>
            <a:endParaRPr lang="en-US" sz="28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800" dirty="0" err="1" smtClean="0"/>
              <a:t>Cuvetas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175655" y="5679442"/>
            <a:ext cx="108421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*Nota: Este </a:t>
            </a:r>
            <a:r>
              <a:rPr lang="en-US" sz="2400" i="1" dirty="0" err="1"/>
              <a:t>procedimiento</a:t>
            </a:r>
            <a:r>
              <a:rPr lang="en-US" sz="2400" i="1" dirty="0"/>
              <a:t> </a:t>
            </a:r>
            <a:r>
              <a:rPr lang="en-US" sz="2400" i="1" dirty="0" err="1"/>
              <a:t>debe</a:t>
            </a:r>
            <a:r>
              <a:rPr lang="en-US" sz="2400" i="1" dirty="0"/>
              <a:t> </a:t>
            </a:r>
            <a:r>
              <a:rPr lang="en-US" sz="2400" i="1" dirty="0" err="1"/>
              <a:t>ser</a:t>
            </a:r>
            <a:r>
              <a:rPr lang="en-US" sz="2400" i="1" dirty="0"/>
              <a:t> </a:t>
            </a:r>
            <a:r>
              <a:rPr lang="en-US" sz="2400" i="1" dirty="0" err="1"/>
              <a:t>realizado</a:t>
            </a:r>
            <a:r>
              <a:rPr lang="en-US" sz="2400" i="1" dirty="0"/>
              <a:t> </a:t>
            </a:r>
            <a:r>
              <a:rPr lang="en-US" sz="2400" i="1" dirty="0" err="1"/>
              <a:t>bajo</a:t>
            </a:r>
            <a:r>
              <a:rPr lang="en-US" sz="2400" i="1" dirty="0"/>
              <a:t> </a:t>
            </a:r>
            <a:r>
              <a:rPr lang="en-US" sz="2400" i="1" dirty="0" err="1"/>
              <a:t>condiciones</a:t>
            </a:r>
            <a:r>
              <a:rPr lang="en-US" sz="2400" i="1" dirty="0"/>
              <a:t> de </a:t>
            </a:r>
            <a:r>
              <a:rPr lang="en-US" sz="2400" i="1" dirty="0" err="1"/>
              <a:t>asepsia</a:t>
            </a:r>
            <a:r>
              <a:rPr lang="en-US" sz="2400" i="1" dirty="0"/>
              <a:t> y </a:t>
            </a:r>
            <a:r>
              <a:rPr lang="en-US" sz="2400" i="1" dirty="0" err="1"/>
              <a:t>las</a:t>
            </a:r>
            <a:r>
              <a:rPr lang="en-US" sz="2400" i="1" dirty="0"/>
              <a:t> </a:t>
            </a:r>
            <a:r>
              <a:rPr lang="en-US" sz="2400" i="1" dirty="0" err="1"/>
              <a:t>bacterias</a:t>
            </a:r>
            <a:r>
              <a:rPr lang="en-US" sz="2400" i="1" dirty="0"/>
              <a:t> </a:t>
            </a:r>
            <a:r>
              <a:rPr lang="en-US" sz="2400" i="1" dirty="0" err="1"/>
              <a:t>deben</a:t>
            </a:r>
            <a:r>
              <a:rPr lang="en-US" sz="2400" i="1" dirty="0"/>
              <a:t> </a:t>
            </a:r>
            <a:r>
              <a:rPr lang="en-US" sz="2400" i="1" dirty="0" err="1"/>
              <a:t>mantenerse</a:t>
            </a:r>
            <a:r>
              <a:rPr lang="en-US" sz="2400" i="1" dirty="0"/>
              <a:t> en </a:t>
            </a:r>
            <a:r>
              <a:rPr lang="en-US" sz="2400" b="1" i="1" dirty="0" err="1"/>
              <a:t>hielo</a:t>
            </a:r>
            <a:r>
              <a:rPr lang="en-US" sz="2400" i="1" dirty="0"/>
              <a:t>.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289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9905998" cy="10668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Protocolo</a:t>
            </a:r>
            <a:endParaRPr lang="en-US" sz="4000" dirty="0"/>
          </a:p>
        </p:txBody>
      </p:sp>
      <p:pic>
        <p:nvPicPr>
          <p:cNvPr id="4" name="Picture 6" descr="mage result for upr arecibo">
            <a:extLst>
              <a:ext uri="{FF2B5EF4-FFF2-40B4-BE49-F238E27FC236}">
                <a16:creationId xmlns="" xmlns:a16="http://schemas.microsoft.com/office/drawing/2014/main" id="{1C9ABA51-15D7-2746-BAFA-BF75B740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472629A-6278-224B-939C-A131CDCD7333}"/>
              </a:ext>
            </a:extLst>
          </p:cNvPr>
          <p:cNvSpPr/>
          <p:nvPr/>
        </p:nvSpPr>
        <p:spPr>
          <a:xfrm>
            <a:off x="308234" y="917865"/>
            <a:ext cx="5635366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b="1" smtClean="0"/>
              <a:t> </a:t>
            </a:r>
            <a:endParaRPr lang="en-US" sz="2800" b="1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b="1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b="1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b="1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b="1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b="1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b="1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2EA96C7-720F-4B83-AE33-B2EDE2C860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9179"/>
            <a:ext cx="3655681" cy="67199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9708" y="809010"/>
            <a:ext cx="740229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Los </a:t>
            </a:r>
            <a:r>
              <a:rPr lang="en-US" sz="2400" b="1" dirty="0" err="1"/>
              <a:t>pasos</a:t>
            </a:r>
            <a:r>
              <a:rPr lang="en-US" sz="2400" b="1" dirty="0"/>
              <a:t> del 1 al 6 </a:t>
            </a:r>
            <a:r>
              <a:rPr lang="en-US" sz="2400" b="1" dirty="0" err="1"/>
              <a:t>serán</a:t>
            </a:r>
            <a:r>
              <a:rPr lang="en-US" sz="2400" b="1" dirty="0"/>
              <a:t> </a:t>
            </a:r>
            <a:r>
              <a:rPr lang="en-US" sz="2400" b="1" dirty="0" err="1"/>
              <a:t>realizados</a:t>
            </a:r>
            <a:r>
              <a:rPr lang="en-US" sz="2400" b="1" dirty="0"/>
              <a:t> anterior al </a:t>
            </a:r>
            <a:r>
              <a:rPr lang="en-US" sz="2400" b="1" dirty="0" err="1"/>
              <a:t>periodo</a:t>
            </a:r>
            <a:r>
              <a:rPr lang="en-US" sz="2400" b="1" dirty="0"/>
              <a:t> de </a:t>
            </a:r>
            <a:r>
              <a:rPr lang="en-US" sz="2400" b="1" dirty="0" err="1"/>
              <a:t>laboratorio</a:t>
            </a:r>
            <a:r>
              <a:rPr lang="en-US" sz="2400" b="1" dirty="0"/>
              <a:t>. </a:t>
            </a:r>
            <a:r>
              <a:rPr lang="en-US" sz="2400" b="1" dirty="0" err="1"/>
              <a:t>Cada</a:t>
            </a:r>
            <a:r>
              <a:rPr lang="en-US" sz="2400" b="1" dirty="0"/>
              <a:t> </a:t>
            </a:r>
            <a:r>
              <a:rPr lang="en-US" sz="2400" b="1" dirty="0" err="1"/>
              <a:t>grupo</a:t>
            </a:r>
            <a:r>
              <a:rPr lang="en-US" sz="2400" b="1" dirty="0"/>
              <a:t> </a:t>
            </a:r>
            <a:r>
              <a:rPr lang="en-US" sz="2400" b="1" dirty="0" err="1"/>
              <a:t>recibira</a:t>
            </a:r>
            <a:r>
              <a:rPr lang="en-US" sz="2400" b="1" dirty="0"/>
              <a:t>́ 50 ml de </a:t>
            </a:r>
            <a:r>
              <a:rPr lang="en-US" sz="2400" b="1" dirty="0" err="1"/>
              <a:t>cultivo</a:t>
            </a:r>
            <a:r>
              <a:rPr lang="en-US" sz="2400" b="1" dirty="0"/>
              <a:t> de </a:t>
            </a:r>
            <a:r>
              <a:rPr lang="en-US" sz="2400" b="1" i="1" dirty="0" err="1"/>
              <a:t>E.coli</a:t>
            </a:r>
            <a:r>
              <a:rPr lang="en-US" sz="2400" b="1" i="1" dirty="0"/>
              <a:t> </a:t>
            </a:r>
            <a:r>
              <a:rPr lang="en-US" sz="2400" b="1" dirty="0"/>
              <a:t>con </a:t>
            </a:r>
            <a:r>
              <a:rPr lang="en-US" sz="2400" b="1" dirty="0" err="1"/>
              <a:t>una</a:t>
            </a:r>
            <a:r>
              <a:rPr lang="en-US" sz="2400" b="1" dirty="0"/>
              <a:t> </a:t>
            </a:r>
            <a:r>
              <a:rPr lang="en-US" sz="2400" b="1" dirty="0" err="1"/>
              <a:t>densidad</a:t>
            </a:r>
            <a:r>
              <a:rPr lang="en-US" sz="2400" b="1" dirty="0"/>
              <a:t> </a:t>
            </a:r>
            <a:r>
              <a:rPr lang="en-US" sz="2400" b="1" dirty="0" err="1"/>
              <a:t>óptica</a:t>
            </a:r>
            <a:r>
              <a:rPr lang="en-US" sz="2400" b="1" dirty="0"/>
              <a:t> </a:t>
            </a:r>
            <a:r>
              <a:rPr lang="en-US" sz="2400" b="1" dirty="0" err="1"/>
              <a:t>aproximada</a:t>
            </a:r>
            <a:r>
              <a:rPr lang="en-US" sz="2400" b="1" dirty="0"/>
              <a:t> de OD600 </a:t>
            </a:r>
            <a:endParaRPr lang="en-US" sz="2400" b="1" dirty="0" smtClean="0"/>
          </a:p>
          <a:p>
            <a:endParaRPr lang="en-US" sz="2200" b="1" dirty="0"/>
          </a:p>
          <a:p>
            <a:r>
              <a:rPr lang="en-US" sz="2400" dirty="0" smtClean="0"/>
              <a:t>1. Prepare </a:t>
            </a:r>
            <a:r>
              <a:rPr lang="en-US" sz="2400" dirty="0"/>
              <a:t>un </a:t>
            </a:r>
            <a:r>
              <a:rPr lang="en-US" sz="2400" dirty="0" err="1"/>
              <a:t>estriado</a:t>
            </a:r>
            <a:r>
              <a:rPr lang="en-US" sz="2400" dirty="0"/>
              <a:t> de </a:t>
            </a:r>
            <a:r>
              <a:rPr lang="en-US" sz="2400" i="1" dirty="0" err="1"/>
              <a:t>E.coli</a:t>
            </a:r>
            <a:r>
              <a:rPr lang="en-US" sz="2400" i="1" dirty="0"/>
              <a:t> </a:t>
            </a:r>
            <a:r>
              <a:rPr lang="en-US" sz="2400" dirty="0"/>
              <a:t>en LB-agar sin </a:t>
            </a:r>
            <a:r>
              <a:rPr lang="en-US" sz="2400" dirty="0" err="1"/>
              <a:t>antibiótico</a:t>
            </a:r>
            <a:r>
              <a:rPr lang="en-US" sz="2400" dirty="0"/>
              <a:t> </a:t>
            </a:r>
          </a:p>
          <a:p>
            <a:r>
              <a:rPr lang="en-US" sz="2400" dirty="0" smtClean="0"/>
              <a:t>2. </a:t>
            </a:r>
            <a:r>
              <a:rPr lang="en-US" sz="2400" dirty="0" err="1" smtClean="0"/>
              <a:t>Incube</a:t>
            </a:r>
            <a:r>
              <a:rPr lang="en-US" sz="2400" dirty="0" smtClean="0"/>
              <a:t> </a:t>
            </a:r>
            <a:r>
              <a:rPr lang="en-US" sz="2400" dirty="0" err="1"/>
              <a:t>por</a:t>
            </a:r>
            <a:r>
              <a:rPr lang="en-US" sz="2400" dirty="0"/>
              <a:t> 24 horas a 37°C </a:t>
            </a:r>
          </a:p>
          <a:p>
            <a:r>
              <a:rPr lang="en-US" sz="2400" dirty="0" smtClean="0"/>
              <a:t>3. </a:t>
            </a:r>
            <a:r>
              <a:rPr lang="en-US" sz="2400" dirty="0" err="1" smtClean="0"/>
              <a:t>Inocule</a:t>
            </a:r>
            <a:r>
              <a:rPr lang="en-US" sz="2400" dirty="0" smtClean="0"/>
              <a:t>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colonia</a:t>
            </a:r>
            <a:r>
              <a:rPr lang="en-US" sz="2400" dirty="0"/>
              <a:t> individual en 2ml de LB en </a:t>
            </a:r>
            <a:r>
              <a:rPr lang="en-US" sz="2400" dirty="0" err="1"/>
              <a:t>caldo</a:t>
            </a:r>
            <a:r>
              <a:rPr lang="en-US" sz="2400" dirty="0"/>
              <a:t> sin </a:t>
            </a:r>
            <a:r>
              <a:rPr lang="en-US" sz="2400" dirty="0" err="1" smtClean="0"/>
              <a:t>antibiótico</a:t>
            </a:r>
            <a:r>
              <a:rPr lang="en-US" sz="2400" dirty="0" smtClean="0"/>
              <a:t> </a:t>
            </a:r>
            <a:r>
              <a:rPr lang="en-US" sz="2400" dirty="0"/>
              <a:t>(en </a:t>
            </a:r>
            <a:r>
              <a:rPr lang="en-US" sz="2400" dirty="0" err="1"/>
              <a:t>tubos</a:t>
            </a:r>
            <a:r>
              <a:rPr lang="en-US" sz="2400" dirty="0"/>
              <a:t> de 15 ml) </a:t>
            </a:r>
          </a:p>
          <a:p>
            <a:r>
              <a:rPr lang="en-US" sz="2400" dirty="0" smtClean="0"/>
              <a:t>4. </a:t>
            </a:r>
            <a:r>
              <a:rPr lang="en-US" sz="2400" dirty="0" err="1" smtClean="0"/>
              <a:t>Incube</a:t>
            </a:r>
            <a:r>
              <a:rPr lang="en-US" sz="2400" dirty="0" smtClean="0"/>
              <a:t> </a:t>
            </a:r>
            <a:r>
              <a:rPr lang="en-US" sz="2400" dirty="0" err="1"/>
              <a:t>por</a:t>
            </a:r>
            <a:r>
              <a:rPr lang="en-US" sz="2400" dirty="0"/>
              <a:t> 24 horas a 37°C </a:t>
            </a:r>
          </a:p>
          <a:p>
            <a:r>
              <a:rPr lang="en-US" sz="2400" dirty="0" smtClean="0"/>
              <a:t>5. </a:t>
            </a:r>
            <a:r>
              <a:rPr lang="en-US" sz="2400" dirty="0" err="1" smtClean="0"/>
              <a:t>Inocule</a:t>
            </a:r>
            <a:r>
              <a:rPr lang="en-US" sz="2400" dirty="0" smtClean="0"/>
              <a:t> </a:t>
            </a:r>
            <a:r>
              <a:rPr lang="en-US" sz="2400" dirty="0"/>
              <a:t>500 </a:t>
            </a:r>
            <a:r>
              <a:rPr lang="en-US" sz="2400" dirty="0" err="1"/>
              <a:t>μl</a:t>
            </a:r>
            <a:r>
              <a:rPr lang="en-US" sz="2400" dirty="0"/>
              <a:t> del </a:t>
            </a:r>
            <a:r>
              <a:rPr lang="en-US" sz="2400" dirty="0" err="1"/>
              <a:t>cultivo</a:t>
            </a:r>
            <a:r>
              <a:rPr lang="en-US" sz="2400" dirty="0"/>
              <a:t> en 50 ml de LB en </a:t>
            </a:r>
            <a:r>
              <a:rPr lang="en-US" sz="2400" dirty="0" err="1"/>
              <a:t>caldo</a:t>
            </a:r>
            <a:r>
              <a:rPr lang="en-US" sz="2400" dirty="0"/>
              <a:t> sin </a:t>
            </a:r>
            <a:r>
              <a:rPr lang="en-US" sz="2400" dirty="0" err="1" smtClean="0"/>
              <a:t>ampicilina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r>
              <a:rPr lang="en-US" sz="2400" dirty="0"/>
              <a:t>6. </a:t>
            </a:r>
            <a:r>
              <a:rPr lang="en-US" sz="2400" dirty="0" err="1"/>
              <a:t>Incube</a:t>
            </a:r>
            <a:r>
              <a:rPr lang="en-US" sz="2400" dirty="0"/>
              <a:t> a 37C con </a:t>
            </a:r>
            <a:r>
              <a:rPr lang="en-US" sz="2400" dirty="0" err="1"/>
              <a:t>agitación</a:t>
            </a:r>
            <a:r>
              <a:rPr lang="en-US" sz="2400" dirty="0"/>
              <a:t> hasta </a:t>
            </a:r>
            <a:r>
              <a:rPr lang="en-US" sz="2400" dirty="0" err="1"/>
              <a:t>que</a:t>
            </a:r>
            <a:r>
              <a:rPr lang="en-US" sz="2400" dirty="0"/>
              <a:t> la OD600 </a:t>
            </a:r>
            <a:r>
              <a:rPr lang="en-US" sz="2400" dirty="0" err="1"/>
              <a:t>alcance</a:t>
            </a:r>
            <a:r>
              <a:rPr lang="en-US" sz="2400" dirty="0"/>
              <a:t> </a:t>
            </a:r>
            <a:r>
              <a:rPr lang="en-US" sz="2400" dirty="0" smtClean="0"/>
              <a:t>0.4-0.6 </a:t>
            </a:r>
            <a:r>
              <a:rPr lang="en-US" sz="2400" dirty="0"/>
              <a:t>(3 horas) </a:t>
            </a:r>
          </a:p>
        </p:txBody>
      </p:sp>
    </p:spTree>
    <p:extLst>
      <p:ext uri="{BB962C8B-B14F-4D97-AF65-F5344CB8AC3E}">
        <p14:creationId xmlns:p14="http://schemas.microsoft.com/office/powerpoint/2010/main" val="2919142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11525250" cy="10668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Protocolo</a:t>
            </a:r>
            <a:endParaRPr lang="en-US" sz="4000" dirty="0"/>
          </a:p>
        </p:txBody>
      </p:sp>
      <p:pic>
        <p:nvPicPr>
          <p:cNvPr id="4" name="Picture 6" descr="mage result for upr arecibo">
            <a:extLst>
              <a:ext uri="{FF2B5EF4-FFF2-40B4-BE49-F238E27FC236}">
                <a16:creationId xmlns="" xmlns:a16="http://schemas.microsoft.com/office/drawing/2014/main" id="{1C9ABA51-15D7-2746-BAFA-BF75B740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472629A-6278-224B-939C-A131CDCD7333}"/>
              </a:ext>
            </a:extLst>
          </p:cNvPr>
          <p:cNvSpPr/>
          <p:nvPr/>
        </p:nvSpPr>
        <p:spPr>
          <a:xfrm>
            <a:off x="522514" y="1207222"/>
            <a:ext cx="11669486" cy="4850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7</a:t>
            </a:r>
            <a:r>
              <a:rPr lang="en-US" sz="3200" dirty="0" smtClean="0"/>
              <a:t>. </a:t>
            </a:r>
            <a:r>
              <a:rPr lang="en-US" sz="3200" dirty="0" err="1" smtClean="0"/>
              <a:t>Centrifugue</a:t>
            </a:r>
            <a:r>
              <a:rPr lang="en-US" sz="3200" dirty="0" smtClean="0"/>
              <a:t> </a:t>
            </a:r>
            <a:r>
              <a:rPr lang="en-US" sz="3200" dirty="0"/>
              <a:t>el </a:t>
            </a:r>
            <a:r>
              <a:rPr lang="en-US" sz="3200" dirty="0" err="1"/>
              <a:t>cultivo</a:t>
            </a:r>
            <a:r>
              <a:rPr lang="en-US" sz="3200" dirty="0"/>
              <a:t> a 5,000 RPM </a:t>
            </a:r>
            <a:r>
              <a:rPr lang="en-US" sz="3200" dirty="0" err="1"/>
              <a:t>por</a:t>
            </a:r>
            <a:r>
              <a:rPr lang="en-US" sz="3200" dirty="0"/>
              <a:t> 5 </a:t>
            </a:r>
            <a:r>
              <a:rPr lang="en-US" sz="3200" dirty="0" err="1"/>
              <a:t>minutos</a:t>
            </a:r>
            <a:r>
              <a:rPr lang="en-US" sz="3200" dirty="0"/>
              <a:t> a </a:t>
            </a:r>
            <a:r>
              <a:rPr lang="en-US" sz="3200" dirty="0" smtClean="0"/>
              <a:t>4°C</a:t>
            </a:r>
          </a:p>
          <a:p>
            <a:r>
              <a:rPr lang="en-US" sz="3200" dirty="0" smtClean="0"/>
              <a:t> </a:t>
            </a:r>
            <a:endParaRPr lang="en-US" sz="3200" dirty="0"/>
          </a:p>
          <a:p>
            <a:r>
              <a:rPr lang="en-US" sz="3200" dirty="0" smtClean="0"/>
              <a:t>8. </a:t>
            </a:r>
            <a:r>
              <a:rPr lang="en-US" sz="3200" dirty="0" err="1" smtClean="0"/>
              <a:t>Descarte</a:t>
            </a:r>
            <a:r>
              <a:rPr lang="en-US" sz="3200" dirty="0" smtClean="0"/>
              <a:t> </a:t>
            </a:r>
            <a:r>
              <a:rPr lang="en-US" sz="3200" dirty="0"/>
              <a:t>el </a:t>
            </a:r>
            <a:r>
              <a:rPr lang="en-US" sz="3200" dirty="0" err="1"/>
              <a:t>sobrenadante</a:t>
            </a:r>
            <a:r>
              <a:rPr lang="en-US" sz="3200" dirty="0"/>
              <a:t> en un </a:t>
            </a:r>
            <a:r>
              <a:rPr lang="en-US" sz="3200" dirty="0" err="1"/>
              <a:t>envase</a:t>
            </a:r>
            <a:r>
              <a:rPr lang="en-US" sz="3200" dirty="0"/>
              <a:t> </a:t>
            </a:r>
            <a:r>
              <a:rPr lang="en-US" sz="3200" dirty="0" err="1"/>
              <a:t>común</a:t>
            </a:r>
            <a:r>
              <a:rPr lang="en-US" sz="3200" dirty="0"/>
              <a:t> para </a:t>
            </a:r>
          </a:p>
          <a:p>
            <a:r>
              <a:rPr lang="en-US" sz="3200" dirty="0" err="1"/>
              <a:t>desperdicios</a:t>
            </a:r>
            <a:r>
              <a:rPr lang="en-US" sz="3200" dirty="0"/>
              <a:t> </a:t>
            </a:r>
            <a:r>
              <a:rPr lang="en-US" sz="3200" dirty="0" err="1"/>
              <a:t>biológicos</a:t>
            </a:r>
            <a:r>
              <a:rPr lang="en-US" sz="3200" dirty="0"/>
              <a:t>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9. </a:t>
            </a:r>
            <a:r>
              <a:rPr lang="en-US" sz="3200" dirty="0" err="1" smtClean="0"/>
              <a:t>Resuspenda</a:t>
            </a:r>
            <a:r>
              <a:rPr lang="en-US" sz="3200" dirty="0" smtClean="0"/>
              <a:t> </a:t>
            </a:r>
            <a:r>
              <a:rPr lang="en-US" sz="3200" dirty="0"/>
              <a:t>el </a:t>
            </a:r>
            <a:r>
              <a:rPr lang="en-US" sz="3200" i="1" dirty="0"/>
              <a:t>pellet </a:t>
            </a:r>
            <a:r>
              <a:rPr lang="en-US" sz="3200" dirty="0"/>
              <a:t>en 12.5 ml de </a:t>
            </a:r>
            <a:r>
              <a:rPr lang="en-US" sz="3200" dirty="0" smtClean="0"/>
              <a:t>CaCl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 0.1M </a:t>
            </a:r>
            <a:r>
              <a:rPr lang="en-US" sz="3200" dirty="0" err="1"/>
              <a:t>frío</a:t>
            </a:r>
            <a:r>
              <a:rPr lang="en-US" sz="3200" dirty="0"/>
              <a:t>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/>
              <a:t>10. </a:t>
            </a:r>
            <a:r>
              <a:rPr lang="en-US" sz="3200" dirty="0" err="1"/>
              <a:t>Incube</a:t>
            </a:r>
            <a:r>
              <a:rPr lang="en-US" sz="3200" dirty="0"/>
              <a:t> en </a:t>
            </a:r>
            <a:r>
              <a:rPr lang="en-US" sz="3200" dirty="0" err="1"/>
              <a:t>hielo</a:t>
            </a:r>
            <a:r>
              <a:rPr lang="en-US" sz="3200" dirty="0"/>
              <a:t> </a:t>
            </a:r>
            <a:r>
              <a:rPr lang="en-US" sz="3200" dirty="0" err="1"/>
              <a:t>por</a:t>
            </a:r>
            <a:r>
              <a:rPr lang="en-US" sz="3200" dirty="0"/>
              <a:t> 15 </a:t>
            </a:r>
            <a:r>
              <a:rPr lang="en-US" sz="3200" dirty="0" err="1" smtClean="0"/>
              <a:t>minutos</a:t>
            </a:r>
            <a:r>
              <a:rPr lang="en-US" sz="3200" dirty="0" smtClean="0"/>
              <a:t>.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4082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11525250" cy="10668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Protocolo</a:t>
            </a:r>
            <a:endParaRPr lang="en-US" sz="4000" dirty="0"/>
          </a:p>
        </p:txBody>
      </p:sp>
      <p:pic>
        <p:nvPicPr>
          <p:cNvPr id="4" name="Picture 6" descr="mage result for upr arecibo">
            <a:extLst>
              <a:ext uri="{FF2B5EF4-FFF2-40B4-BE49-F238E27FC236}">
                <a16:creationId xmlns="" xmlns:a16="http://schemas.microsoft.com/office/drawing/2014/main" id="{1C9ABA51-15D7-2746-BAFA-BF75B740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472629A-6278-224B-939C-A131CDCD7333}"/>
              </a:ext>
            </a:extLst>
          </p:cNvPr>
          <p:cNvSpPr/>
          <p:nvPr/>
        </p:nvSpPr>
        <p:spPr>
          <a:xfrm>
            <a:off x="152400" y="1192556"/>
            <a:ext cx="118491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11</a:t>
            </a:r>
            <a:r>
              <a:rPr lang="en-US" sz="2800" dirty="0"/>
              <a:t>. </a:t>
            </a:r>
            <a:r>
              <a:rPr lang="en-US" sz="2800" dirty="0" err="1"/>
              <a:t>Centrifugue</a:t>
            </a:r>
            <a:r>
              <a:rPr lang="en-US" sz="2800" dirty="0"/>
              <a:t> a 5,000 RPM </a:t>
            </a:r>
            <a:r>
              <a:rPr lang="en-US" sz="2800" dirty="0" err="1"/>
              <a:t>por</a:t>
            </a:r>
            <a:r>
              <a:rPr lang="en-US" sz="2800" dirty="0"/>
              <a:t> 5 </a:t>
            </a:r>
            <a:r>
              <a:rPr lang="en-US" sz="2800" dirty="0" err="1"/>
              <a:t>minutos</a:t>
            </a:r>
            <a:r>
              <a:rPr lang="en-US" sz="2800" dirty="0"/>
              <a:t> a 4°C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12</a:t>
            </a:r>
            <a:r>
              <a:rPr lang="en-US" sz="2800" dirty="0"/>
              <a:t>. </a:t>
            </a:r>
            <a:r>
              <a:rPr lang="en-US" sz="2800" dirty="0" err="1"/>
              <a:t>Descarte</a:t>
            </a:r>
            <a:r>
              <a:rPr lang="en-US" sz="2800" dirty="0"/>
              <a:t> el </a:t>
            </a:r>
            <a:r>
              <a:rPr lang="en-US" sz="2800" dirty="0" err="1"/>
              <a:t>sobrenadante</a:t>
            </a:r>
            <a:r>
              <a:rPr lang="en-US" sz="2800" dirty="0"/>
              <a:t> en un </a:t>
            </a:r>
            <a:r>
              <a:rPr lang="en-US" sz="2800" dirty="0" err="1"/>
              <a:t>envase</a:t>
            </a:r>
            <a:r>
              <a:rPr lang="en-US" sz="2800" dirty="0"/>
              <a:t> </a:t>
            </a:r>
            <a:r>
              <a:rPr lang="en-US" sz="2800" dirty="0" err="1"/>
              <a:t>común</a:t>
            </a:r>
            <a:r>
              <a:rPr lang="en-US" sz="2800" dirty="0"/>
              <a:t> </a:t>
            </a:r>
            <a:r>
              <a:rPr lang="en-US" sz="2800" dirty="0" smtClean="0"/>
              <a:t>para </a:t>
            </a:r>
            <a:r>
              <a:rPr lang="en-US" sz="2800" dirty="0" err="1"/>
              <a:t>desperdicios</a:t>
            </a:r>
            <a:r>
              <a:rPr lang="en-US" sz="2800" dirty="0"/>
              <a:t> </a:t>
            </a:r>
            <a:r>
              <a:rPr lang="en-US" sz="2800" dirty="0" err="1" smtClean="0"/>
              <a:t>biológicos</a:t>
            </a:r>
            <a:endParaRPr lang="en-US" sz="2800" dirty="0" smtClean="0"/>
          </a:p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13. </a:t>
            </a:r>
            <a:r>
              <a:rPr lang="en-US" sz="2800" dirty="0" err="1"/>
              <a:t>Resuspenda</a:t>
            </a:r>
            <a:r>
              <a:rPr lang="en-US" sz="2800" dirty="0"/>
              <a:t> el pellet en 2 ml de </a:t>
            </a:r>
            <a:r>
              <a:rPr lang="en-US" sz="2800" dirty="0" smtClean="0"/>
              <a:t>CaCl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0.1M </a:t>
            </a:r>
            <a:r>
              <a:rPr lang="en-US" sz="2800" dirty="0"/>
              <a:t>con </a:t>
            </a:r>
            <a:r>
              <a:rPr lang="en-US" sz="2800" dirty="0" err="1"/>
              <a:t>Glicerol</a:t>
            </a:r>
            <a:r>
              <a:rPr lang="en-US" sz="2800" dirty="0"/>
              <a:t> </a:t>
            </a:r>
            <a:r>
              <a:rPr lang="en-US" sz="2800" dirty="0" smtClean="0"/>
              <a:t>15</a:t>
            </a:r>
            <a:r>
              <a:rPr lang="en-US" sz="2800" dirty="0" smtClean="0"/>
              <a:t>%</a:t>
            </a:r>
          </a:p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14. </a:t>
            </a:r>
            <a:r>
              <a:rPr lang="en-US" sz="2800" dirty="0" err="1"/>
              <a:t>Distribuya</a:t>
            </a:r>
            <a:r>
              <a:rPr lang="en-US" sz="2800" dirty="0"/>
              <a:t> los 2 ml de </a:t>
            </a:r>
            <a:r>
              <a:rPr lang="en-US" sz="2800" dirty="0" err="1"/>
              <a:t>suspensión</a:t>
            </a:r>
            <a:r>
              <a:rPr lang="en-US" sz="2800" dirty="0"/>
              <a:t> en </a:t>
            </a:r>
            <a:r>
              <a:rPr lang="en-US" sz="2800" dirty="0" smtClean="0"/>
              <a:t>10 </a:t>
            </a:r>
            <a:r>
              <a:rPr lang="en-US" sz="2800" dirty="0" err="1" smtClean="0"/>
              <a:t>alícuotas</a:t>
            </a:r>
            <a:r>
              <a:rPr lang="en-US" sz="2800" dirty="0" smtClean="0"/>
              <a:t> </a:t>
            </a:r>
            <a:r>
              <a:rPr lang="en-US" sz="2800" dirty="0"/>
              <a:t>de 200 </a:t>
            </a:r>
            <a:r>
              <a:rPr lang="en-US" sz="2800" dirty="0" err="1"/>
              <a:t>μl</a:t>
            </a:r>
            <a:r>
              <a:rPr lang="en-US" sz="2800" dirty="0"/>
              <a:t> </a:t>
            </a:r>
          </a:p>
          <a:p>
            <a:r>
              <a:rPr lang="en-US" sz="2800" dirty="0"/>
              <a:t>en </a:t>
            </a:r>
            <a:r>
              <a:rPr lang="en-US" sz="2800" dirty="0" err="1"/>
              <a:t>tubos</a:t>
            </a:r>
            <a:r>
              <a:rPr lang="en-US" sz="2800" dirty="0"/>
              <a:t> de 1.5 </a:t>
            </a:r>
            <a:r>
              <a:rPr lang="en-US" sz="2800" dirty="0" smtClean="0"/>
              <a:t>ml</a:t>
            </a:r>
          </a:p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15. </a:t>
            </a:r>
            <a:r>
              <a:rPr lang="en-US" sz="2800" dirty="0" err="1" smtClean="0"/>
              <a:t>Rotule</a:t>
            </a:r>
            <a:r>
              <a:rPr lang="en-US" sz="2800" dirty="0" smtClean="0"/>
              <a:t> y </a:t>
            </a:r>
            <a:r>
              <a:rPr lang="en-US" sz="2800" dirty="0" err="1"/>
              <a:t>congele</a:t>
            </a:r>
            <a:r>
              <a:rPr lang="en-US" sz="2800" dirty="0"/>
              <a:t> </a:t>
            </a:r>
            <a:r>
              <a:rPr lang="en-US" sz="2800" dirty="0" err="1"/>
              <a:t>las</a:t>
            </a:r>
            <a:r>
              <a:rPr lang="en-US" sz="2800" dirty="0"/>
              <a:t> </a:t>
            </a:r>
            <a:r>
              <a:rPr lang="en-US" sz="2800" dirty="0" err="1"/>
              <a:t>células</a:t>
            </a:r>
            <a:r>
              <a:rPr lang="en-US" sz="2800" dirty="0"/>
              <a:t> a -80°C 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37104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F2FA07-084D-D94F-AAC3-B75E85CC3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65313"/>
            <a:ext cx="9905998" cy="990600"/>
          </a:xfrm>
        </p:spPr>
        <p:txBody>
          <a:bodyPr/>
          <a:lstStyle/>
          <a:p>
            <a:r>
              <a:rPr lang="en-US" dirty="0" err="1"/>
              <a:t>Preguntas</a:t>
            </a:r>
            <a:r>
              <a:rPr lang="en-US" dirty="0"/>
              <a:t> de </a:t>
            </a:r>
            <a:r>
              <a:rPr lang="en-US" dirty="0" err="1"/>
              <a:t>repaso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34FA3D6-22F8-A143-8265-6E6043F70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5913"/>
            <a:ext cx="12192000" cy="51652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2600" dirty="0">
              <a:effectLst/>
            </a:endParaRPr>
          </a:p>
          <a:p>
            <a:r>
              <a:rPr lang="en-US" sz="2800" dirty="0" err="1" smtClean="0"/>
              <a:t>Explique</a:t>
            </a:r>
            <a:r>
              <a:rPr lang="en-US" sz="2800" dirty="0" smtClean="0"/>
              <a:t> </a:t>
            </a:r>
            <a:r>
              <a:rPr lang="en-US" sz="2800" dirty="0" err="1"/>
              <a:t>brevemente</a:t>
            </a:r>
            <a:r>
              <a:rPr lang="en-US" sz="2800" dirty="0"/>
              <a:t> la </a:t>
            </a:r>
            <a:r>
              <a:rPr lang="en-US" sz="2800" dirty="0" err="1"/>
              <a:t>ventaja</a:t>
            </a:r>
            <a:r>
              <a:rPr lang="en-US" sz="2800" dirty="0"/>
              <a:t> </a:t>
            </a:r>
            <a:r>
              <a:rPr lang="en-US" sz="2800" dirty="0" err="1"/>
              <a:t>que</a:t>
            </a:r>
            <a:r>
              <a:rPr lang="en-US" sz="2800" dirty="0"/>
              <a:t> </a:t>
            </a:r>
            <a:r>
              <a:rPr lang="en-US" sz="2800" dirty="0" err="1"/>
              <a:t>provee</a:t>
            </a:r>
            <a:r>
              <a:rPr lang="en-US" sz="2800" dirty="0"/>
              <a:t> la </a:t>
            </a:r>
            <a:r>
              <a:rPr lang="en-US" sz="2800" dirty="0" err="1"/>
              <a:t>competencia</a:t>
            </a:r>
            <a:r>
              <a:rPr lang="en-US" sz="2800" dirty="0"/>
              <a:t> </a:t>
            </a:r>
            <a:r>
              <a:rPr lang="en-US" sz="2800" dirty="0" err="1"/>
              <a:t>genética</a:t>
            </a:r>
            <a:r>
              <a:rPr lang="en-US" sz="2800" dirty="0"/>
              <a:t> natural a </a:t>
            </a:r>
            <a:r>
              <a:rPr lang="en-US" sz="2800" dirty="0" err="1"/>
              <a:t>aquellos</a:t>
            </a:r>
            <a:r>
              <a:rPr lang="en-US" sz="2800" dirty="0"/>
              <a:t> </a:t>
            </a:r>
            <a:r>
              <a:rPr lang="en-US" sz="2800" dirty="0" err="1"/>
              <a:t>organismos</a:t>
            </a:r>
            <a:r>
              <a:rPr lang="en-US" sz="2800" dirty="0"/>
              <a:t> </a:t>
            </a:r>
            <a:r>
              <a:rPr lang="en-US" sz="2800" dirty="0" err="1"/>
              <a:t>que</a:t>
            </a:r>
            <a:r>
              <a:rPr lang="en-US" sz="2800" dirty="0"/>
              <a:t> la </a:t>
            </a:r>
            <a:r>
              <a:rPr lang="en-US" sz="2800" dirty="0" err="1"/>
              <a:t>poseen</a:t>
            </a:r>
            <a:r>
              <a:rPr lang="en-US" sz="2800" dirty="0"/>
              <a:t> y </a:t>
            </a:r>
            <a:r>
              <a:rPr lang="en-US" sz="2800" dirty="0" err="1"/>
              <a:t>provee</a:t>
            </a:r>
            <a:r>
              <a:rPr lang="en-US" sz="2800" dirty="0"/>
              <a:t> </a:t>
            </a:r>
            <a:r>
              <a:rPr lang="en-US" sz="2800" dirty="0" err="1"/>
              <a:t>ejemplos</a:t>
            </a:r>
            <a:r>
              <a:rPr lang="en-US" sz="2800" dirty="0"/>
              <a:t> de </a:t>
            </a:r>
            <a:r>
              <a:rPr lang="en-US" sz="2800" dirty="0" err="1"/>
              <a:t>algún</a:t>
            </a:r>
            <a:r>
              <a:rPr lang="en-US" sz="2800" dirty="0"/>
              <a:t> </a:t>
            </a:r>
            <a:r>
              <a:rPr lang="en-US" sz="2800" dirty="0" err="1"/>
              <a:t>organismo</a:t>
            </a:r>
            <a:r>
              <a:rPr lang="en-US" sz="2800" dirty="0"/>
              <a:t> </a:t>
            </a:r>
            <a:r>
              <a:rPr lang="en-US" sz="2800" dirty="0" err="1"/>
              <a:t>naturalmente</a:t>
            </a:r>
            <a:r>
              <a:rPr lang="en-US" sz="2800" dirty="0"/>
              <a:t> </a:t>
            </a:r>
            <a:r>
              <a:rPr lang="en-US" sz="2800" dirty="0" err="1"/>
              <a:t>competente</a:t>
            </a:r>
            <a:r>
              <a:rPr lang="en-US" sz="2800" dirty="0"/>
              <a:t>. </a:t>
            </a:r>
            <a:r>
              <a:rPr lang="en-US" sz="2800" dirty="0" smtClean="0"/>
              <a:t>__________________________________________________________</a:t>
            </a:r>
            <a:endParaRPr lang="en-US" sz="2800" dirty="0"/>
          </a:p>
          <a:p>
            <a:r>
              <a:rPr lang="en-US" sz="2800" dirty="0" smtClean="0"/>
              <a:t>¿</a:t>
            </a:r>
            <a:r>
              <a:rPr lang="en-US" sz="2800" dirty="0" err="1"/>
              <a:t>Cómo</a:t>
            </a:r>
            <a:r>
              <a:rPr lang="en-US" sz="2800" dirty="0"/>
              <a:t> </a:t>
            </a:r>
            <a:r>
              <a:rPr lang="en-US" sz="2800" dirty="0" err="1"/>
              <a:t>podemos</a:t>
            </a:r>
            <a:r>
              <a:rPr lang="en-US" sz="2800" dirty="0"/>
              <a:t> </a:t>
            </a:r>
            <a:r>
              <a:rPr lang="en-US" sz="2800" dirty="0" err="1"/>
              <a:t>comprobar</a:t>
            </a:r>
            <a:r>
              <a:rPr lang="en-US" sz="2800" dirty="0"/>
              <a:t> </a:t>
            </a:r>
            <a:r>
              <a:rPr lang="en-US" sz="2800" dirty="0" err="1"/>
              <a:t>que</a:t>
            </a:r>
            <a:r>
              <a:rPr lang="en-US" sz="2800" dirty="0"/>
              <a:t> </a:t>
            </a:r>
            <a:r>
              <a:rPr lang="en-US" sz="2800" dirty="0" err="1"/>
              <a:t>nuestro</a:t>
            </a:r>
            <a:r>
              <a:rPr lang="en-US" sz="2800" dirty="0"/>
              <a:t> </a:t>
            </a:r>
            <a:r>
              <a:rPr lang="en-US" sz="2800" dirty="0" err="1"/>
              <a:t>procedimiento</a:t>
            </a:r>
            <a:r>
              <a:rPr lang="en-US" sz="2800" dirty="0"/>
              <a:t> </a:t>
            </a:r>
            <a:r>
              <a:rPr lang="en-US" sz="2800" dirty="0" err="1"/>
              <a:t>fue</a:t>
            </a:r>
            <a:r>
              <a:rPr lang="en-US" sz="2800" dirty="0"/>
              <a:t> </a:t>
            </a:r>
            <a:r>
              <a:rPr lang="en-US" sz="2800" dirty="0" err="1"/>
              <a:t>eficiente</a:t>
            </a:r>
            <a:r>
              <a:rPr lang="en-US" sz="2800" dirty="0"/>
              <a:t>? </a:t>
            </a:r>
          </a:p>
          <a:p>
            <a:r>
              <a:rPr lang="en-US" sz="2800" dirty="0" smtClean="0"/>
              <a:t>__________________________________________________________________</a:t>
            </a:r>
            <a:endParaRPr lang="en-US" sz="2800" dirty="0"/>
          </a:p>
          <a:p>
            <a:r>
              <a:rPr lang="en-US" sz="2800" dirty="0"/>
              <a:t>¿</a:t>
            </a:r>
            <a:r>
              <a:rPr lang="en-US" sz="2800" dirty="0" err="1"/>
              <a:t>Que</a:t>
            </a:r>
            <a:r>
              <a:rPr lang="en-US" sz="2800" dirty="0"/>
              <a:t>́ </a:t>
            </a:r>
            <a:r>
              <a:rPr lang="en-US" sz="2800" dirty="0" err="1"/>
              <a:t>es</a:t>
            </a:r>
            <a:r>
              <a:rPr lang="en-US" sz="2800" dirty="0"/>
              <a:t> la </a:t>
            </a:r>
            <a:r>
              <a:rPr lang="en-US" sz="2800" dirty="0" err="1"/>
              <a:t>electroporación</a:t>
            </a:r>
            <a:r>
              <a:rPr lang="en-US" sz="2800" dirty="0"/>
              <a:t> y </a:t>
            </a:r>
            <a:r>
              <a:rPr lang="en-US" sz="2800" dirty="0" err="1"/>
              <a:t>cómo</a:t>
            </a:r>
            <a:r>
              <a:rPr lang="en-US" sz="2800" dirty="0"/>
              <a:t> se </a:t>
            </a:r>
            <a:r>
              <a:rPr lang="en-US" sz="2800" dirty="0" err="1"/>
              <a:t>relaciona</a:t>
            </a:r>
            <a:r>
              <a:rPr lang="en-US" sz="2800" dirty="0"/>
              <a:t> a la </a:t>
            </a:r>
            <a:r>
              <a:rPr lang="en-US" sz="2800" dirty="0" err="1"/>
              <a:t>competencia</a:t>
            </a:r>
            <a:r>
              <a:rPr lang="en-US" sz="2800" dirty="0"/>
              <a:t> </a:t>
            </a:r>
            <a:r>
              <a:rPr lang="en-US" sz="2800" dirty="0" err="1"/>
              <a:t>genética</a:t>
            </a:r>
            <a:r>
              <a:rPr lang="en-US" sz="2800" dirty="0"/>
              <a:t>? </a:t>
            </a:r>
          </a:p>
          <a:p>
            <a:r>
              <a:rPr lang="en-US" sz="2800" dirty="0" smtClean="0"/>
              <a:t>______________________________________________________________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79091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F2FA07-084D-D94F-AAC3-B75E85CC3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0"/>
            <a:ext cx="9905998" cy="990600"/>
          </a:xfrm>
        </p:spPr>
        <p:txBody>
          <a:bodyPr/>
          <a:lstStyle/>
          <a:p>
            <a:r>
              <a:rPr lang="en-US" dirty="0" err="1"/>
              <a:t>referencias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040F445B-37AF-254F-9703-2D5A98A5E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57" y="990600"/>
            <a:ext cx="11664043" cy="5572125"/>
          </a:xfrm>
        </p:spPr>
        <p:txBody>
          <a:bodyPr>
            <a:noAutofit/>
          </a:bodyPr>
          <a:lstStyle/>
          <a:p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dirty="0"/>
              <a:t>Watson, J., Baker, T.A., Bell, S.P., Gann, A., Levine, M. and </a:t>
            </a:r>
            <a:r>
              <a:rPr lang="en-US" sz="2400" dirty="0" err="1"/>
              <a:t>Losick</a:t>
            </a:r>
            <a:r>
              <a:rPr lang="en-US" sz="2400" dirty="0"/>
              <a:t>, R.M. (2013) </a:t>
            </a:r>
            <a:r>
              <a:rPr lang="en-US" sz="2400" b="1" dirty="0"/>
              <a:t>Molecular </a:t>
            </a:r>
            <a:endParaRPr lang="en-US" sz="2400" dirty="0"/>
          </a:p>
          <a:p>
            <a:r>
              <a:rPr lang="en-US" sz="2400" b="1" dirty="0"/>
              <a:t>Biology of the Gene </a:t>
            </a:r>
            <a:r>
              <a:rPr lang="en-US" sz="2400" dirty="0"/>
              <a:t>7th Ed. Benjamin Cummings</a:t>
            </a:r>
            <a:br>
              <a:rPr lang="en-US" sz="2400" dirty="0"/>
            </a:br>
            <a:r>
              <a:rPr lang="en-US" sz="2400" dirty="0"/>
              <a:t>Wilson, K., and Walker, J. (2011) </a:t>
            </a:r>
            <a:r>
              <a:rPr lang="en-US" sz="2400" b="1" dirty="0"/>
              <a:t>Principles and Techniques of Biochemistry and Molecular </a:t>
            </a:r>
            <a:endParaRPr lang="en-US" sz="2400" dirty="0"/>
          </a:p>
          <a:p>
            <a:r>
              <a:rPr lang="en-US" sz="2400" b="1" dirty="0"/>
              <a:t>Biology </a:t>
            </a:r>
            <a:r>
              <a:rPr lang="en-US" sz="2400" dirty="0"/>
              <a:t>7th Ed. Cambridge</a:t>
            </a:r>
            <a:br>
              <a:rPr lang="en-US" sz="2400" dirty="0"/>
            </a:br>
            <a:r>
              <a:rPr lang="en-US" sz="2400" dirty="0" err="1"/>
              <a:t>Nicholl</a:t>
            </a:r>
            <a:r>
              <a:rPr lang="en-US" sz="2400" dirty="0"/>
              <a:t> Desmond ST (2008) </a:t>
            </a:r>
            <a:r>
              <a:rPr lang="en-US" sz="2400" b="1" dirty="0"/>
              <a:t>An introduction to Genetic Engineering</a:t>
            </a:r>
            <a:r>
              <a:rPr lang="en-US" sz="2400" dirty="0"/>
              <a:t>, 3rd Ed. Cambridge </a:t>
            </a:r>
            <a:r>
              <a:rPr lang="en-US" sz="2400" dirty="0" err="1"/>
              <a:t>Seidman</a:t>
            </a:r>
            <a:r>
              <a:rPr lang="en-US" sz="2400" dirty="0"/>
              <a:t>, L.A. (2008) </a:t>
            </a:r>
            <a:r>
              <a:rPr lang="en-US" sz="2400" b="1" dirty="0"/>
              <a:t>Basic Laboratory Calculations for Biotechnology</a:t>
            </a:r>
            <a:r>
              <a:rPr lang="en-US" sz="2400" dirty="0"/>
              <a:t>, Pearson, SF </a:t>
            </a:r>
          </a:p>
          <a:p>
            <a:r>
              <a:rPr lang="es-ES" sz="2400" dirty="0" err="1" smtClean="0"/>
              <a:t>Transformaci</a:t>
            </a:r>
            <a:r>
              <a:rPr lang="en-US" sz="2400" dirty="0" err="1" smtClean="0"/>
              <a:t>ón</a:t>
            </a:r>
            <a:r>
              <a:rPr lang="en-US" sz="2400" dirty="0" smtClean="0"/>
              <a:t> </a:t>
            </a:r>
            <a:r>
              <a:rPr lang="es-ES" sz="2400" dirty="0" smtClean="0"/>
              <a:t>I </a:t>
            </a:r>
            <a:r>
              <a:rPr lang="es-ES" sz="2400" dirty="0"/>
              <a:t>– </a:t>
            </a:r>
            <a:r>
              <a:rPr lang="es-ES" sz="2400" dirty="0">
                <a:hlinkClick r:id="rId3"/>
              </a:rPr>
              <a:t>https://</a:t>
            </a:r>
            <a:r>
              <a:rPr lang="es-ES" sz="2400" dirty="0" smtClean="0">
                <a:hlinkClick r:id="rId3"/>
              </a:rPr>
              <a:t>www.dnalc.org/resources/animations/transformation1.html</a:t>
            </a:r>
            <a:endParaRPr lang="es-ES" sz="2400" dirty="0" smtClean="0"/>
          </a:p>
          <a:p>
            <a:r>
              <a:rPr lang="es-ES" sz="2400" dirty="0" err="1" smtClean="0"/>
              <a:t>Transformaci</a:t>
            </a:r>
            <a:r>
              <a:rPr lang="en-US" sz="2400" dirty="0" err="1" smtClean="0"/>
              <a:t>ón</a:t>
            </a:r>
            <a:r>
              <a:rPr lang="en-US" sz="2400" dirty="0" smtClean="0"/>
              <a:t> II </a:t>
            </a:r>
            <a:r>
              <a:rPr lang="mr-IN" sz="2400" dirty="0" smtClean="0"/>
              <a:t>–</a:t>
            </a:r>
            <a:r>
              <a:rPr lang="en-US" sz="2400" dirty="0" smtClean="0"/>
              <a:t> </a:t>
            </a:r>
          </a:p>
          <a:p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www.dnalc.org/resources/animations/transformation2.html</a:t>
            </a:r>
            <a:endParaRPr lang="en-US" sz="2400" dirty="0" smtClean="0"/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711156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734800" cy="1293028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Competencia</a:t>
            </a:r>
            <a:r>
              <a:rPr lang="en-US" sz="3600" dirty="0" smtClean="0"/>
              <a:t> Natural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Griffith, Aver, </a:t>
            </a:r>
            <a:r>
              <a:rPr lang="en-US" sz="2800" dirty="0" err="1" smtClean="0"/>
              <a:t>MaCleod</a:t>
            </a:r>
            <a:r>
              <a:rPr lang="en-US" sz="2800" dirty="0" smtClean="0"/>
              <a:t>, y McCarty, Hershey</a:t>
            </a:r>
            <a:r>
              <a:rPr lang="en-US" sz="2800" dirty="0" smtClean="0"/>
              <a:t> y Chase</a:t>
            </a:r>
            <a:endParaRPr lang="en-US" sz="2800" dirty="0"/>
          </a:p>
        </p:txBody>
      </p:sp>
      <p:pic>
        <p:nvPicPr>
          <p:cNvPr id="19458" name="Picture 2" descr="https://ars.els-cdn.com/content/image/1-s2.0-S096098221631003X-gr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273" y="1233912"/>
            <a:ext cx="7200900" cy="544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64"/>
          <a:stretch/>
        </p:blipFill>
        <p:spPr>
          <a:xfrm rot="10800000">
            <a:off x="6339114" y="2383970"/>
            <a:ext cx="1473200" cy="12927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64"/>
          <a:stretch/>
        </p:blipFill>
        <p:spPr>
          <a:xfrm rot="10800000">
            <a:off x="9740899" y="2383970"/>
            <a:ext cx="1473200" cy="12927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432" y="1201254"/>
            <a:ext cx="464082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err="1" smtClean="0"/>
              <a:t>Observaciones</a:t>
            </a: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	</a:t>
            </a:r>
            <a:r>
              <a:rPr lang="en-US" sz="2800" dirty="0" err="1" smtClean="0"/>
              <a:t>Pregunta</a:t>
            </a: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800" dirty="0" err="1" smtClean="0"/>
              <a:t>Hip</a:t>
            </a:r>
            <a:r>
              <a:rPr lang="en-US" sz="2800" dirty="0" err="1" smtClean="0"/>
              <a:t>ó</a:t>
            </a:r>
            <a:r>
              <a:rPr lang="en-US" sz="2800" dirty="0" err="1" smtClean="0"/>
              <a:t>tesis</a:t>
            </a: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800" dirty="0" err="1" smtClean="0"/>
              <a:t>Dise</a:t>
            </a:r>
            <a:r>
              <a:rPr lang="en-US" sz="2800" dirty="0" err="1" smtClean="0"/>
              <a:t>ño</a:t>
            </a:r>
            <a:r>
              <a:rPr lang="en-US" sz="2800" dirty="0" smtClean="0"/>
              <a:t> Experimental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	</a:t>
            </a:r>
            <a:r>
              <a:rPr lang="en-US" sz="2800" dirty="0" err="1" smtClean="0"/>
              <a:t>Racional</a:t>
            </a: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800" dirty="0" err="1" smtClean="0"/>
              <a:t>Experimento</a:t>
            </a: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800" dirty="0" err="1" smtClean="0"/>
              <a:t>Resultados</a:t>
            </a:r>
            <a:endParaRPr lang="en-US" sz="2800" dirty="0" smtClean="0"/>
          </a:p>
          <a:p>
            <a:pPr marL="914400" lvl="1" indent="-457200">
              <a:buFont typeface="Arial" charset="0"/>
              <a:buChar char="•"/>
            </a:pPr>
            <a:r>
              <a:rPr lang="en-US" sz="2800" dirty="0" err="1" smtClean="0"/>
              <a:t>Milagro</a:t>
            </a:r>
            <a:r>
              <a:rPr lang="en-US" sz="2800" dirty="0" smtClean="0"/>
              <a:t>!!!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err="1" smtClean="0"/>
              <a:t>Conclusión</a:t>
            </a:r>
            <a:r>
              <a:rPr lang="en-US" sz="2800" dirty="0" smtClean="0"/>
              <a:t> </a:t>
            </a:r>
            <a:r>
              <a:rPr lang="mr-IN" sz="2800" dirty="0" smtClean="0"/>
              <a:t>–</a:t>
            </a:r>
            <a:r>
              <a:rPr lang="en-US" sz="2800" dirty="0" smtClean="0"/>
              <a:t> Mas </a:t>
            </a:r>
            <a:r>
              <a:rPr lang="en-US" sz="2800" dirty="0" err="1" smtClean="0"/>
              <a:t>preguntas</a:t>
            </a:r>
            <a:r>
              <a:rPr lang="en-US" sz="2800" dirty="0" smtClean="0"/>
              <a:t>!!!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6490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905998" cy="1066800"/>
          </a:xfrm>
        </p:spPr>
        <p:txBody>
          <a:bodyPr>
            <a:normAutofit/>
          </a:bodyPr>
          <a:lstStyle/>
          <a:p>
            <a:r>
              <a:rPr lang="en-US" sz="4000" dirty="0" err="1"/>
              <a:t>introducción</a:t>
            </a:r>
            <a:endParaRPr lang="en-US" sz="4000" dirty="0"/>
          </a:p>
        </p:txBody>
      </p:sp>
      <p:pic>
        <p:nvPicPr>
          <p:cNvPr id="4" name="Picture 6" descr="mage result for upr arecibo">
            <a:extLst>
              <a:ext uri="{FF2B5EF4-FFF2-40B4-BE49-F238E27FC236}">
                <a16:creationId xmlns="" xmlns:a16="http://schemas.microsoft.com/office/drawing/2014/main" id="{1C9ABA51-15D7-2746-BAFA-BF75B740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472629A-6278-224B-939C-A131CDCD7333}"/>
              </a:ext>
            </a:extLst>
          </p:cNvPr>
          <p:cNvSpPr/>
          <p:nvPr/>
        </p:nvSpPr>
        <p:spPr>
          <a:xfrm>
            <a:off x="783771" y="1011380"/>
            <a:ext cx="1114595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/>
              <a:t>Las </a:t>
            </a:r>
            <a:r>
              <a:rPr lang="en-US" sz="2800" dirty="0" err="1"/>
              <a:t>bacterias</a:t>
            </a:r>
            <a:r>
              <a:rPr lang="en-US" sz="2800" dirty="0"/>
              <a:t> </a:t>
            </a:r>
            <a:r>
              <a:rPr lang="en-US" sz="2800" dirty="0" err="1"/>
              <a:t>pueden</a:t>
            </a:r>
            <a:r>
              <a:rPr lang="en-US" sz="2800" dirty="0"/>
              <a:t> </a:t>
            </a:r>
            <a:r>
              <a:rPr lang="en-US" sz="2800" dirty="0" err="1"/>
              <a:t>adquirir</a:t>
            </a:r>
            <a:r>
              <a:rPr lang="en-US" sz="2800" dirty="0"/>
              <a:t> </a:t>
            </a:r>
            <a:r>
              <a:rPr lang="en-US" sz="2800" dirty="0" err="1"/>
              <a:t>nueva</a:t>
            </a:r>
            <a:r>
              <a:rPr lang="en-US" sz="2800" dirty="0"/>
              <a:t> </a:t>
            </a:r>
            <a:r>
              <a:rPr lang="en-US" sz="2800" dirty="0" err="1"/>
              <a:t>información</a:t>
            </a:r>
            <a:r>
              <a:rPr lang="en-US" sz="2800" dirty="0"/>
              <a:t> </a:t>
            </a:r>
            <a:r>
              <a:rPr lang="en-US" sz="2800" dirty="0" err="1"/>
              <a:t>genética</a:t>
            </a:r>
            <a:r>
              <a:rPr lang="en-US" sz="2800" dirty="0"/>
              <a:t> </a:t>
            </a:r>
            <a:r>
              <a:rPr lang="en-US" sz="2800" dirty="0" err="1"/>
              <a:t>utilizando</a:t>
            </a:r>
            <a:r>
              <a:rPr lang="en-US" sz="2800" dirty="0"/>
              <a:t> </a:t>
            </a:r>
            <a:r>
              <a:rPr lang="en-US" sz="2800" dirty="0" err="1"/>
              <a:t>varios</a:t>
            </a:r>
            <a:r>
              <a:rPr lang="en-US" sz="2800" dirty="0"/>
              <a:t> </a:t>
            </a:r>
            <a:r>
              <a:rPr lang="en-US" sz="2800" dirty="0" err="1"/>
              <a:t>mecanismos</a:t>
            </a:r>
            <a:r>
              <a:rPr lang="en-US" sz="2800" dirty="0"/>
              <a:t> </a:t>
            </a:r>
            <a:r>
              <a:rPr lang="en-US" sz="2800" dirty="0" err="1"/>
              <a:t>diferentes</a:t>
            </a:r>
            <a:r>
              <a:rPr lang="en-US" sz="2800" dirty="0"/>
              <a:t>, entre </a:t>
            </a:r>
            <a:r>
              <a:rPr lang="en-US" sz="2800" dirty="0" err="1" smtClean="0"/>
              <a:t>ellos</a:t>
            </a:r>
            <a:r>
              <a:rPr lang="en-US" sz="2800" dirty="0" smtClean="0"/>
              <a:t>: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 </a:t>
            </a:r>
            <a:r>
              <a:rPr lang="en-US" sz="2800" b="1" dirty="0" err="1" smtClean="0"/>
              <a:t>conjugación</a:t>
            </a: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b="1" dirty="0" err="1" smtClean="0"/>
              <a:t>transducción</a:t>
            </a:r>
            <a:r>
              <a:rPr lang="en-US" sz="2800" b="1" dirty="0" smtClean="0"/>
              <a:t> </a:t>
            </a: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b="1" dirty="0" err="1" smtClean="0"/>
              <a:t>transformación</a:t>
            </a: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b="1" dirty="0" err="1" smtClean="0"/>
              <a:t>transfecci</a:t>
            </a:r>
            <a:r>
              <a:rPr lang="en-US" sz="2800" b="1" dirty="0" err="1" smtClean="0"/>
              <a:t>ón</a:t>
            </a:r>
            <a:r>
              <a:rPr lang="en-US" sz="2800" b="1" dirty="0" smtClean="0"/>
              <a:t> </a:t>
            </a:r>
            <a:endParaRPr lang="en-US" sz="2800" b="1" dirty="0" smtClean="0"/>
          </a:p>
          <a:p>
            <a:pPr marL="457200" indent="-457200">
              <a:buFont typeface="Arial" charset="0"/>
              <a:buChar char="•"/>
            </a:pP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b="1" dirty="0" err="1" smtClean="0"/>
              <a:t>conjugación</a:t>
            </a: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el </a:t>
            </a:r>
            <a:r>
              <a:rPr lang="en-US" sz="2800" dirty="0"/>
              <a:t>ADN </a:t>
            </a:r>
            <a:r>
              <a:rPr lang="en-US" sz="2800" dirty="0" err="1"/>
              <a:t>es</a:t>
            </a:r>
            <a:r>
              <a:rPr lang="en-US" sz="2800" dirty="0"/>
              <a:t> </a:t>
            </a:r>
            <a:r>
              <a:rPr lang="en-US" sz="2800" dirty="0" err="1"/>
              <a:t>transferido</a:t>
            </a:r>
            <a:r>
              <a:rPr lang="en-US" sz="2800" dirty="0"/>
              <a:t> </a:t>
            </a:r>
            <a:r>
              <a:rPr lang="en-US" sz="2800" dirty="0" err="1"/>
              <a:t>directamente</a:t>
            </a:r>
            <a:r>
              <a:rPr lang="en-US" sz="2800" dirty="0"/>
              <a:t> </a:t>
            </a:r>
            <a:r>
              <a:rPr lang="en-US" sz="2800" dirty="0" err="1"/>
              <a:t>desde</a:t>
            </a:r>
            <a:r>
              <a:rPr lang="en-US" sz="2800" dirty="0"/>
              <a:t> un </a:t>
            </a:r>
            <a:r>
              <a:rPr lang="en-US" sz="2800" dirty="0" err="1"/>
              <a:t>organismo</a:t>
            </a:r>
            <a:r>
              <a:rPr lang="en-US" sz="2800" dirty="0"/>
              <a:t> </a:t>
            </a:r>
            <a:r>
              <a:rPr lang="en-US" sz="2800" dirty="0" err="1"/>
              <a:t>hacia</a:t>
            </a:r>
            <a:r>
              <a:rPr lang="en-US" sz="2800" dirty="0"/>
              <a:t> </a:t>
            </a:r>
            <a:r>
              <a:rPr lang="en-US" sz="2800" dirty="0" err="1"/>
              <a:t>otro</a:t>
            </a:r>
            <a:r>
              <a:rPr lang="en-US" sz="2800" dirty="0"/>
              <a:t>, </a:t>
            </a: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800" dirty="0" err="1" smtClean="0"/>
              <a:t>generalmente</a:t>
            </a:r>
            <a:r>
              <a:rPr lang="en-US" sz="2800" dirty="0" smtClean="0"/>
              <a:t> </a:t>
            </a:r>
            <a:r>
              <a:rPr lang="en-US" sz="2800" dirty="0" err="1"/>
              <a:t>utilizando</a:t>
            </a:r>
            <a:r>
              <a:rPr lang="en-US" sz="2800" dirty="0"/>
              <a:t> </a:t>
            </a:r>
            <a:r>
              <a:rPr lang="en-US" sz="2800" dirty="0" err="1"/>
              <a:t>estructuras</a:t>
            </a:r>
            <a:r>
              <a:rPr lang="en-US" sz="2800" dirty="0"/>
              <a:t> </a:t>
            </a:r>
            <a:r>
              <a:rPr lang="en-US" sz="2800" dirty="0" err="1"/>
              <a:t>especializadas</a:t>
            </a:r>
            <a:r>
              <a:rPr lang="en-US" sz="2800" dirty="0"/>
              <a:t> para el </a:t>
            </a:r>
            <a:r>
              <a:rPr lang="en-US" sz="2800" dirty="0" err="1"/>
              <a:t>intercambio</a:t>
            </a:r>
            <a:r>
              <a:rPr lang="en-US" sz="2800" dirty="0"/>
              <a:t> </a:t>
            </a:r>
            <a:r>
              <a:rPr lang="en-US" sz="2800" dirty="0" err="1"/>
              <a:t>directo</a:t>
            </a:r>
            <a:r>
              <a:rPr lang="en-US" sz="2800" dirty="0"/>
              <a:t> de material </a:t>
            </a:r>
            <a:r>
              <a:rPr lang="en-US" sz="2800" dirty="0" err="1"/>
              <a:t>genético</a:t>
            </a:r>
            <a:r>
              <a:rPr lang="en-US" sz="2800" dirty="0"/>
              <a:t>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 </a:t>
            </a:r>
            <a:r>
              <a:rPr lang="en-US" sz="2800" dirty="0"/>
              <a:t>el pili de </a:t>
            </a:r>
            <a:r>
              <a:rPr lang="en-US" sz="2800" dirty="0" err="1"/>
              <a:t>conjugación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60809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905998" cy="1066800"/>
          </a:xfrm>
        </p:spPr>
        <p:txBody>
          <a:bodyPr>
            <a:normAutofit/>
          </a:bodyPr>
          <a:lstStyle/>
          <a:p>
            <a:r>
              <a:rPr lang="en-US" sz="4000" dirty="0" err="1"/>
              <a:t>introducción</a:t>
            </a:r>
            <a:endParaRPr lang="en-US" sz="4000" dirty="0"/>
          </a:p>
        </p:txBody>
      </p:sp>
      <p:pic>
        <p:nvPicPr>
          <p:cNvPr id="4" name="Picture 6" descr="mage result for upr arecibo">
            <a:extLst>
              <a:ext uri="{FF2B5EF4-FFF2-40B4-BE49-F238E27FC236}">
                <a16:creationId xmlns="" xmlns:a16="http://schemas.microsoft.com/office/drawing/2014/main" id="{1C9ABA51-15D7-2746-BAFA-BF75B740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472629A-6278-224B-939C-A131CDCD7333}"/>
              </a:ext>
            </a:extLst>
          </p:cNvPr>
          <p:cNvSpPr/>
          <p:nvPr/>
        </p:nvSpPr>
        <p:spPr>
          <a:xfrm>
            <a:off x="309565" y="676808"/>
            <a:ext cx="63963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800" b="1" dirty="0" err="1" smtClean="0"/>
              <a:t>transducción</a:t>
            </a:r>
            <a:r>
              <a:rPr lang="en-US" sz="2800" dirty="0" smtClean="0"/>
              <a:t>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dirty="0" err="1" smtClean="0"/>
              <a:t>utiliza</a:t>
            </a:r>
            <a:r>
              <a:rPr lang="en-US" sz="2800" dirty="0" smtClean="0"/>
              <a:t> </a:t>
            </a:r>
            <a:r>
              <a:rPr lang="en-US" sz="2800" dirty="0" err="1"/>
              <a:t>bacteriófagos</a:t>
            </a:r>
            <a:r>
              <a:rPr lang="en-US" sz="2800" dirty="0"/>
              <a:t> </a:t>
            </a:r>
            <a:r>
              <a:rPr lang="en-US" sz="2800" dirty="0" err="1"/>
              <a:t>como</a:t>
            </a:r>
            <a:r>
              <a:rPr lang="en-US" sz="2800" dirty="0"/>
              <a:t> </a:t>
            </a:r>
            <a:r>
              <a:rPr lang="en-US" sz="2800" dirty="0" err="1"/>
              <a:t>vectores</a:t>
            </a:r>
            <a:r>
              <a:rPr lang="en-US" sz="2800" dirty="0"/>
              <a:t> de </a:t>
            </a:r>
            <a:r>
              <a:rPr lang="en-US" sz="2800" dirty="0" smtClean="0"/>
              <a:t>ADN</a:t>
            </a:r>
            <a:endParaRPr lang="en-US" sz="28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800" b="1" dirty="0" err="1" smtClean="0"/>
              <a:t>transformación</a:t>
            </a:r>
            <a:r>
              <a:rPr lang="en-US" sz="2800" dirty="0"/>
              <a:t>, la bacteria </a:t>
            </a:r>
            <a:r>
              <a:rPr lang="en-US" sz="2800" dirty="0" err="1"/>
              <a:t>obtiene</a:t>
            </a:r>
            <a:r>
              <a:rPr lang="en-US" sz="2800" dirty="0"/>
              <a:t> ADN </a:t>
            </a:r>
            <a:r>
              <a:rPr lang="en-US" sz="2800" dirty="0" err="1"/>
              <a:t>desnudo</a:t>
            </a:r>
            <a:r>
              <a:rPr lang="en-US" sz="2800" dirty="0"/>
              <a:t> del </a:t>
            </a:r>
            <a:r>
              <a:rPr lang="en-US" sz="2800" dirty="0" err="1"/>
              <a:t>ambiente</a:t>
            </a:r>
            <a:r>
              <a:rPr lang="en-US" sz="2800" dirty="0"/>
              <a:t> </a:t>
            </a:r>
            <a:r>
              <a:rPr lang="en-US" sz="2800" dirty="0" err="1"/>
              <a:t>extracelular</a:t>
            </a:r>
            <a:r>
              <a:rPr lang="en-US" sz="2800" dirty="0"/>
              <a:t>. </a:t>
            </a:r>
            <a:endParaRPr lang="en-US" sz="2800" dirty="0" smtClean="0"/>
          </a:p>
          <a:p>
            <a:pPr marL="342900" indent="-342900">
              <a:buFont typeface="Arial" charset="0"/>
              <a:buChar char="•"/>
            </a:pPr>
            <a:endParaRPr lang="en-US" sz="2800" dirty="0"/>
          </a:p>
          <a:p>
            <a:pPr marL="342900" indent="-342900">
              <a:buFont typeface="Arial" charset="0"/>
              <a:buChar char="•"/>
            </a:pPr>
            <a:r>
              <a:rPr lang="en-US" sz="2800" b="1" dirty="0" err="1"/>
              <a:t>t</a:t>
            </a:r>
            <a:r>
              <a:rPr lang="en-US" sz="2800" b="1" dirty="0" err="1" smtClean="0"/>
              <a:t>ransfecci</a:t>
            </a:r>
            <a:r>
              <a:rPr lang="en-US" sz="2800" b="1" dirty="0" err="1" smtClean="0"/>
              <a:t>ón</a:t>
            </a:r>
            <a:r>
              <a:rPr lang="en-US" sz="2800" b="1" dirty="0" smtClean="0"/>
              <a:t> - </a:t>
            </a:r>
            <a:endParaRPr lang="en-US" sz="2800" b="1" dirty="0" smtClean="0"/>
          </a:p>
          <a:p>
            <a:pPr marL="342900" indent="-342900">
              <a:buFont typeface="Arial" charset="0"/>
              <a:buChar char="•"/>
            </a:pPr>
            <a:endParaRPr lang="en-US" sz="2800" b="1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800" b="1" dirty="0" err="1" smtClean="0"/>
              <a:t>competencia</a:t>
            </a:r>
            <a:r>
              <a:rPr lang="en-US" sz="2800" b="1" dirty="0" smtClean="0"/>
              <a:t> </a:t>
            </a:r>
            <a:r>
              <a:rPr lang="en-US" sz="2800" b="1" dirty="0" err="1"/>
              <a:t>genética</a:t>
            </a:r>
            <a:r>
              <a:rPr lang="en-US" sz="2800" b="1" dirty="0"/>
              <a:t> </a:t>
            </a:r>
            <a:endParaRPr lang="en-US" sz="2800" dirty="0"/>
          </a:p>
          <a:p>
            <a:pPr marL="342900" indent="-342900">
              <a:buFont typeface="Arial" charset="0"/>
              <a:buChar char="•"/>
            </a:pPr>
            <a:r>
              <a:rPr lang="en-US" sz="2800" dirty="0" err="1" smtClean="0"/>
              <a:t>habilidad</a:t>
            </a:r>
            <a:r>
              <a:rPr lang="en-US" sz="2800" dirty="0" smtClean="0"/>
              <a:t> </a:t>
            </a:r>
            <a:r>
              <a:rPr lang="en-US" sz="2800" dirty="0"/>
              <a:t>natural </a:t>
            </a:r>
            <a:r>
              <a:rPr lang="en-US" sz="2800" dirty="0" err="1"/>
              <a:t>que</a:t>
            </a:r>
            <a:r>
              <a:rPr lang="en-US" sz="2800" dirty="0"/>
              <a:t> </a:t>
            </a:r>
            <a:r>
              <a:rPr lang="en-US" sz="2800" dirty="0" err="1"/>
              <a:t>tienen</a:t>
            </a:r>
            <a:r>
              <a:rPr lang="en-US" sz="2800" dirty="0"/>
              <a:t> </a:t>
            </a:r>
            <a:r>
              <a:rPr lang="en-US" sz="2800" dirty="0" err="1"/>
              <a:t>ciertas</a:t>
            </a:r>
            <a:r>
              <a:rPr lang="en-US" sz="2800" dirty="0"/>
              <a:t> </a:t>
            </a:r>
            <a:r>
              <a:rPr lang="en-US" sz="2800" dirty="0" err="1"/>
              <a:t>bacterias</a:t>
            </a:r>
            <a:r>
              <a:rPr lang="en-US" sz="2800" dirty="0"/>
              <a:t> para </a:t>
            </a:r>
            <a:r>
              <a:rPr lang="en-US" sz="2800" dirty="0" err="1"/>
              <a:t>ser</a:t>
            </a:r>
            <a:r>
              <a:rPr lang="en-US" sz="2800" dirty="0"/>
              <a:t> </a:t>
            </a:r>
            <a:r>
              <a:rPr lang="en-US" sz="2800" dirty="0" err="1" smtClean="0"/>
              <a:t>transformadas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109" y="1258057"/>
            <a:ext cx="6169121" cy="498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707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905998" cy="1066800"/>
          </a:xfrm>
        </p:spPr>
        <p:txBody>
          <a:bodyPr>
            <a:normAutofit/>
          </a:bodyPr>
          <a:lstStyle/>
          <a:p>
            <a:r>
              <a:rPr lang="en-US" sz="4000" dirty="0" err="1"/>
              <a:t>introducción</a:t>
            </a:r>
            <a:endParaRPr lang="en-US" sz="4000" dirty="0"/>
          </a:p>
        </p:txBody>
      </p:sp>
      <p:pic>
        <p:nvPicPr>
          <p:cNvPr id="4" name="Picture 6" descr="mage result for upr arecibo">
            <a:extLst>
              <a:ext uri="{FF2B5EF4-FFF2-40B4-BE49-F238E27FC236}">
                <a16:creationId xmlns="" xmlns:a16="http://schemas.microsoft.com/office/drawing/2014/main" id="{1C9ABA51-15D7-2746-BAFA-BF75B740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472629A-6278-224B-939C-A131CDCD7333}"/>
              </a:ext>
            </a:extLst>
          </p:cNvPr>
          <p:cNvSpPr/>
          <p:nvPr/>
        </p:nvSpPr>
        <p:spPr>
          <a:xfrm>
            <a:off x="533400" y="829699"/>
            <a:ext cx="1129000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800" dirty="0" smtClean="0"/>
              <a:t>No </a:t>
            </a:r>
            <a:r>
              <a:rPr lang="en-US" sz="2800" dirty="0" err="1"/>
              <a:t>todos</a:t>
            </a:r>
            <a:r>
              <a:rPr lang="en-US" sz="2800" dirty="0"/>
              <a:t> los </a:t>
            </a:r>
            <a:r>
              <a:rPr lang="en-US" sz="2800" dirty="0" err="1"/>
              <a:t>géneros</a:t>
            </a:r>
            <a:r>
              <a:rPr lang="en-US" sz="2800" dirty="0"/>
              <a:t> de </a:t>
            </a:r>
            <a:r>
              <a:rPr lang="en-US" sz="2800" dirty="0" err="1"/>
              <a:t>bacterias</a:t>
            </a:r>
            <a:r>
              <a:rPr lang="en-US" sz="2800" dirty="0"/>
              <a:t> son </a:t>
            </a:r>
            <a:r>
              <a:rPr lang="en-US" sz="2800" dirty="0" err="1"/>
              <a:t>competentes</a:t>
            </a:r>
            <a:r>
              <a:rPr lang="en-US" sz="2800" dirty="0"/>
              <a:t> e </a:t>
            </a:r>
            <a:r>
              <a:rPr lang="en-US" sz="2800" dirty="0" err="1"/>
              <a:t>incluso</a:t>
            </a:r>
            <a:r>
              <a:rPr lang="en-US" sz="2800" dirty="0"/>
              <a:t> </a:t>
            </a:r>
            <a:r>
              <a:rPr lang="en-US" sz="2800" dirty="0" err="1"/>
              <a:t>dentro</a:t>
            </a:r>
            <a:r>
              <a:rPr lang="en-US" sz="2800" dirty="0"/>
              <a:t> de </a:t>
            </a:r>
            <a:r>
              <a:rPr lang="en-US" sz="2800" dirty="0" err="1"/>
              <a:t>aquellos</a:t>
            </a:r>
            <a:r>
              <a:rPr lang="en-US" sz="2800" dirty="0"/>
              <a:t> </a:t>
            </a:r>
            <a:r>
              <a:rPr lang="en-US" sz="2800" dirty="0" err="1"/>
              <a:t>que</a:t>
            </a:r>
            <a:r>
              <a:rPr lang="en-US" sz="2800" dirty="0"/>
              <a:t> lo son, solo </a:t>
            </a:r>
            <a:r>
              <a:rPr lang="en-US" sz="2800" dirty="0" err="1"/>
              <a:t>ciertas</a:t>
            </a:r>
            <a:r>
              <a:rPr lang="en-US" sz="2800" dirty="0"/>
              <a:t> </a:t>
            </a:r>
            <a:r>
              <a:rPr lang="en-US" sz="2800" dirty="0" err="1"/>
              <a:t>cepas</a:t>
            </a:r>
            <a:r>
              <a:rPr lang="en-US" sz="2800" dirty="0"/>
              <a:t> </a:t>
            </a:r>
            <a:r>
              <a:rPr lang="en-US" sz="2800" dirty="0" err="1"/>
              <a:t>tienen</a:t>
            </a:r>
            <a:r>
              <a:rPr lang="en-US" sz="2800" dirty="0"/>
              <a:t> </a:t>
            </a:r>
            <a:r>
              <a:rPr lang="en-US" sz="2800" dirty="0" err="1"/>
              <a:t>esta</a:t>
            </a:r>
            <a:r>
              <a:rPr lang="en-US" sz="2800" dirty="0"/>
              <a:t> </a:t>
            </a:r>
            <a:r>
              <a:rPr lang="en-US" sz="2800" dirty="0" err="1" smtClean="0"/>
              <a:t>propiedad</a:t>
            </a:r>
            <a:r>
              <a:rPr lang="en-US" sz="2800" dirty="0"/>
              <a:t>. </a:t>
            </a:r>
            <a:endParaRPr lang="en-US" sz="2800" dirty="0" smtClean="0"/>
          </a:p>
          <a:p>
            <a:pPr marL="342900" indent="-342900">
              <a:buFont typeface="Arial" charset="0"/>
              <a:buChar char="•"/>
            </a:pPr>
            <a:endParaRPr lang="en-US" sz="28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800" dirty="0" smtClean="0"/>
              <a:t>La </a:t>
            </a:r>
            <a:r>
              <a:rPr lang="en-US" sz="2800" dirty="0" err="1"/>
              <a:t>competencia</a:t>
            </a:r>
            <a:r>
              <a:rPr lang="en-US" sz="2800" dirty="0"/>
              <a:t> </a:t>
            </a:r>
            <a:r>
              <a:rPr lang="en-US" sz="2800" dirty="0" err="1"/>
              <a:t>genética</a:t>
            </a:r>
            <a:r>
              <a:rPr lang="en-US" sz="2800" dirty="0"/>
              <a:t> en </a:t>
            </a:r>
            <a:r>
              <a:rPr lang="en-US" sz="2800" dirty="0" err="1"/>
              <a:t>bacterias</a:t>
            </a:r>
            <a:r>
              <a:rPr lang="en-US" sz="2800" dirty="0"/>
              <a:t> </a:t>
            </a:r>
            <a:r>
              <a:rPr lang="en-US" sz="2800" b="1" dirty="0" err="1"/>
              <a:t>naturalmente</a:t>
            </a:r>
            <a:r>
              <a:rPr lang="en-US" sz="2800" dirty="0"/>
              <a:t> </a:t>
            </a:r>
            <a:r>
              <a:rPr lang="en-US" sz="2800" dirty="0" err="1"/>
              <a:t>transformables</a:t>
            </a:r>
            <a:r>
              <a:rPr lang="en-US" sz="2800" dirty="0"/>
              <a:t> </a:t>
            </a:r>
            <a:r>
              <a:rPr lang="en-US" sz="2800" dirty="0" err="1"/>
              <a:t>es</a:t>
            </a:r>
            <a:r>
              <a:rPr lang="en-US" sz="2800" dirty="0"/>
              <a:t> </a:t>
            </a:r>
            <a:r>
              <a:rPr lang="en-US" sz="2800" dirty="0" err="1"/>
              <a:t>regulada</a:t>
            </a:r>
            <a:r>
              <a:rPr lang="en-US" sz="2800" dirty="0"/>
              <a:t> y </a:t>
            </a:r>
            <a:r>
              <a:rPr lang="en-US" sz="2800" dirty="0" err="1"/>
              <a:t>utiliza</a:t>
            </a:r>
            <a:r>
              <a:rPr lang="en-US" sz="2800" dirty="0"/>
              <a:t> un </a:t>
            </a:r>
            <a:r>
              <a:rPr lang="en-US" sz="2800" dirty="0" err="1"/>
              <a:t>número</a:t>
            </a:r>
            <a:r>
              <a:rPr lang="en-US" sz="2800" dirty="0"/>
              <a:t> de </a:t>
            </a:r>
            <a:r>
              <a:rPr lang="en-US" sz="2800" dirty="0" err="1"/>
              <a:t>proteínas</a:t>
            </a:r>
            <a:r>
              <a:rPr lang="en-US" sz="2800" dirty="0"/>
              <a:t> para la </a:t>
            </a:r>
            <a:r>
              <a:rPr lang="en-US" sz="2800" dirty="0" err="1"/>
              <a:t>captación</a:t>
            </a:r>
            <a:r>
              <a:rPr lang="en-US" sz="2800" dirty="0"/>
              <a:t> y </a:t>
            </a:r>
            <a:r>
              <a:rPr lang="en-US" sz="2800" dirty="0" err="1"/>
              <a:t>procesamiento</a:t>
            </a:r>
            <a:r>
              <a:rPr lang="en-US" sz="2800" dirty="0"/>
              <a:t> del ADN. </a:t>
            </a:r>
          </a:p>
        </p:txBody>
      </p:sp>
      <p:pic>
        <p:nvPicPr>
          <p:cNvPr id="18434" name="Picture 2" descr="https://ars.els-cdn.com/content/image/1-s2.0-S096098221631003X-g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38242"/>
            <a:ext cx="7249887" cy="28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228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1" y="230188"/>
            <a:ext cx="6378575" cy="12938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altLang="en-US">
                <a:ea typeface="ＭＳ Ｐゴシック" charset="-128"/>
              </a:rPr>
              <a:t>Maneras de obtener bacterias competentes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731875" y="1524000"/>
            <a:ext cx="4757701" cy="4114800"/>
          </a:xfrm>
        </p:spPr>
        <p:txBody>
          <a:bodyPr/>
          <a:lstStyle/>
          <a:p>
            <a:pPr eaLnBrk="1" hangingPunct="1"/>
            <a:r>
              <a:rPr lang="es-ES" altLang="en-US" sz="2800" dirty="0">
                <a:ea typeface="ＭＳ Ｐゴシック" charset="-128"/>
              </a:rPr>
              <a:t>Comerciales</a:t>
            </a:r>
          </a:p>
          <a:p>
            <a:pPr lvl="1" eaLnBrk="1" hangingPunct="1"/>
            <a:r>
              <a:rPr lang="es-ES" altLang="en-US" sz="2800" dirty="0">
                <a:ea typeface="ＭＳ Ｐゴシック" charset="-128"/>
              </a:rPr>
              <a:t>$$</a:t>
            </a:r>
          </a:p>
          <a:p>
            <a:pPr eaLnBrk="1" hangingPunct="1"/>
            <a:r>
              <a:rPr lang="es-ES" altLang="en-US" sz="2800" dirty="0">
                <a:ea typeface="ＭＳ Ｐゴシック" charset="-128"/>
              </a:rPr>
              <a:t>Preparando “stocks” de manera local</a:t>
            </a:r>
          </a:p>
          <a:p>
            <a:pPr lvl="1" eaLnBrk="1" hangingPunct="1"/>
            <a:r>
              <a:rPr lang="es-ES" altLang="en-US" sz="2800" dirty="0">
                <a:ea typeface="ＭＳ Ｐゴシック" charset="-128"/>
              </a:rPr>
              <a:t>Lag/Log/</a:t>
            </a:r>
            <a:r>
              <a:rPr lang="es-ES" altLang="en-US" sz="2800" dirty="0" err="1">
                <a:ea typeface="ＭＳ Ｐゴシック" charset="-128"/>
              </a:rPr>
              <a:t>Plateau</a:t>
            </a:r>
            <a:endParaRPr lang="es-ES" altLang="en-US" sz="2800" dirty="0">
              <a:ea typeface="ＭＳ Ｐゴシック" charset="-128"/>
            </a:endParaRPr>
          </a:p>
          <a:p>
            <a:pPr lvl="1" eaLnBrk="1" hangingPunct="1"/>
            <a:r>
              <a:rPr lang="es-ES" altLang="en-US" sz="2800" dirty="0">
                <a:ea typeface="ＭＳ Ｐゴシック" charset="-128"/>
              </a:rPr>
              <a:t>600 </a:t>
            </a:r>
            <a:r>
              <a:rPr lang="es-ES" altLang="en-US" sz="2800" dirty="0" err="1">
                <a:ea typeface="ＭＳ Ｐゴシック" charset="-128"/>
              </a:rPr>
              <a:t>nm</a:t>
            </a:r>
            <a:endParaRPr lang="es-ES" altLang="en-US" sz="2800" dirty="0">
              <a:ea typeface="ＭＳ Ｐゴシック" charset="-128"/>
            </a:endParaRPr>
          </a:p>
          <a:p>
            <a:pPr lvl="1" eaLnBrk="1" hangingPunct="1"/>
            <a:r>
              <a:rPr lang="es-ES" altLang="en-US" sz="2800" dirty="0">
                <a:ea typeface="ＭＳ Ｐゴシック" charset="-128"/>
              </a:rPr>
              <a:t>0.6 0 o.8 OD</a:t>
            </a:r>
          </a:p>
          <a:p>
            <a:pPr lvl="1" eaLnBrk="1" hangingPunct="1"/>
            <a:r>
              <a:rPr lang="es-ES" altLang="en-US" sz="2800" dirty="0">
                <a:ea typeface="ＭＳ Ｐゴシック" charset="-128"/>
              </a:rPr>
              <a:t>CaCl2</a:t>
            </a:r>
          </a:p>
          <a:p>
            <a:pPr lvl="1" eaLnBrk="1" hangingPunct="1"/>
            <a:r>
              <a:rPr lang="es-ES" altLang="en-US" sz="2800" dirty="0" err="1">
                <a:ea typeface="ＭＳ Ｐゴシック" charset="-128"/>
              </a:rPr>
              <a:t>Heat</a:t>
            </a:r>
            <a:r>
              <a:rPr lang="es-ES" altLang="en-US" sz="2800" dirty="0">
                <a:ea typeface="ＭＳ Ｐゴシック" charset="-128"/>
              </a:rPr>
              <a:t> Shock</a:t>
            </a:r>
          </a:p>
          <a:p>
            <a:pPr lvl="1" eaLnBrk="1" hangingPunct="1"/>
            <a:endParaRPr lang="es-ES" altLang="en-US" dirty="0">
              <a:ea typeface="ＭＳ Ｐゴシック" charset="-128"/>
            </a:endParaRPr>
          </a:p>
        </p:txBody>
      </p:sp>
      <p:pic>
        <p:nvPicPr>
          <p:cNvPr id="2765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363" y="182880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49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3695701" y="304801"/>
            <a:ext cx="6378575" cy="12938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altLang="en-US" sz="3600">
                <a:ea typeface="ＭＳ Ｐゴシック" charset="-128"/>
              </a:rPr>
              <a:t>Factores críticos en obtener transformación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680483" y="1772466"/>
            <a:ext cx="10760150" cy="4288092"/>
          </a:xfrm>
        </p:spPr>
        <p:txBody>
          <a:bodyPr/>
          <a:lstStyle/>
          <a:p>
            <a:pPr eaLnBrk="1" hangingPunct="1"/>
            <a:r>
              <a:rPr lang="es-ES" altLang="en-US" sz="2800" dirty="0">
                <a:ea typeface="ＭＳ Ｐゴシック" charset="-128"/>
              </a:rPr>
              <a:t>La </a:t>
            </a:r>
            <a:r>
              <a:rPr lang="es-ES" altLang="en-US" sz="2800" dirty="0">
                <a:solidFill>
                  <a:srgbClr val="FF8000"/>
                </a:solidFill>
                <a:ea typeface="ＭＳ Ｐゴシック" charset="-128"/>
              </a:rPr>
              <a:t>pureza</a:t>
            </a:r>
            <a:r>
              <a:rPr lang="es-ES" altLang="en-US" sz="2800" dirty="0">
                <a:ea typeface="ＭＳ Ｐゴシック" charset="-128"/>
              </a:rPr>
              <a:t> de los reactivos usados en los buffers de transformación</a:t>
            </a:r>
          </a:p>
          <a:p>
            <a:pPr eaLnBrk="1" hangingPunct="1"/>
            <a:r>
              <a:rPr lang="es-ES" altLang="en-US" sz="2800" dirty="0">
                <a:ea typeface="ＭＳ Ｐゴシック" charset="-128"/>
              </a:rPr>
              <a:t>La </a:t>
            </a:r>
            <a:r>
              <a:rPr lang="es-ES" altLang="en-US" sz="2800" dirty="0">
                <a:solidFill>
                  <a:srgbClr val="FF8000"/>
                </a:solidFill>
                <a:ea typeface="ＭＳ Ｐゴシック" charset="-128"/>
              </a:rPr>
              <a:t>etapa de crecimiento</a:t>
            </a:r>
            <a:r>
              <a:rPr lang="es-ES" altLang="en-US" sz="2800" dirty="0">
                <a:ea typeface="ＭＳ Ｐゴシック" charset="-128"/>
              </a:rPr>
              <a:t> de las células</a:t>
            </a:r>
          </a:p>
          <a:p>
            <a:pPr lvl="1" eaLnBrk="1" hangingPunct="1"/>
            <a:r>
              <a:rPr lang="es-ES" altLang="en-US" sz="2800" dirty="0">
                <a:ea typeface="ＭＳ Ｐゴシック" charset="-128"/>
              </a:rPr>
              <a:t>Bacterias crecidas del “stock” original y almacenadas a -70 C</a:t>
            </a:r>
          </a:p>
          <a:p>
            <a:pPr lvl="1" eaLnBrk="1" hangingPunct="1"/>
            <a:r>
              <a:rPr lang="es-ES" altLang="en-US" sz="2800" dirty="0">
                <a:ea typeface="ＭＳ Ｐゴシック" charset="-128"/>
              </a:rPr>
              <a:t>Lag </a:t>
            </a:r>
            <a:r>
              <a:rPr lang="en-US" altLang="en-US" sz="2800" dirty="0">
                <a:ea typeface="ＭＳ Ｐゴシック" charset="-128"/>
                <a:sym typeface="Wingdings" charset="2"/>
              </a:rPr>
              <a:t> </a:t>
            </a:r>
            <a:r>
              <a:rPr lang="en-US" altLang="en-US" sz="2800" b="1" dirty="0">
                <a:ea typeface="ＭＳ Ｐゴシック" charset="-128"/>
                <a:sym typeface="Wingdings" charset="2"/>
              </a:rPr>
              <a:t>Log</a:t>
            </a:r>
            <a:r>
              <a:rPr lang="en-US" altLang="en-US" sz="2800" dirty="0">
                <a:ea typeface="ＭＳ Ｐゴシック" charset="-128"/>
                <a:sym typeface="Wingdings" charset="2"/>
              </a:rPr>
              <a:t>  Plateau</a:t>
            </a:r>
            <a:endParaRPr lang="es-ES" altLang="en-US" sz="2800" dirty="0">
              <a:ea typeface="ＭＳ Ｐゴシック" charset="-128"/>
            </a:endParaRPr>
          </a:p>
          <a:p>
            <a:pPr eaLnBrk="1" hangingPunct="1"/>
            <a:r>
              <a:rPr lang="es-ES" altLang="en-US" sz="2800" dirty="0">
                <a:ea typeface="ＭＳ Ｐゴシック" charset="-128"/>
              </a:rPr>
              <a:t>La limpieza del equipo usado</a:t>
            </a:r>
          </a:p>
          <a:p>
            <a:pPr lvl="1" eaLnBrk="1" hangingPunct="1"/>
            <a:r>
              <a:rPr lang="es-ES" altLang="en-US" sz="2800" dirty="0">
                <a:ea typeface="ＭＳ Ｐゴシック" charset="-128"/>
              </a:rPr>
              <a:t>Presencia de </a:t>
            </a:r>
            <a:r>
              <a:rPr lang="es-ES" altLang="en-US" sz="2800" dirty="0">
                <a:solidFill>
                  <a:srgbClr val="FF8000"/>
                </a:solidFill>
                <a:ea typeface="ＭＳ Ｐゴシック" charset="-128"/>
              </a:rPr>
              <a:t>detergentes</a:t>
            </a:r>
          </a:p>
        </p:txBody>
      </p:sp>
    </p:spTree>
    <p:extLst>
      <p:ext uri="{BB962C8B-B14F-4D97-AF65-F5344CB8AC3E}">
        <p14:creationId xmlns:p14="http://schemas.microsoft.com/office/powerpoint/2010/main" val="42110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3881439" y="198439"/>
            <a:ext cx="6378575" cy="12922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altLang="en-US">
                <a:ea typeface="ＭＳ Ｐゴシック" charset="-128"/>
              </a:rPr>
              <a:t>Métodos para obtener células competentes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595424" y="1490664"/>
            <a:ext cx="6152706" cy="4910136"/>
          </a:xfrm>
        </p:spPr>
        <p:txBody>
          <a:bodyPr/>
          <a:lstStyle/>
          <a:p>
            <a:pPr eaLnBrk="1" hangingPunct="1"/>
            <a:r>
              <a:rPr lang="es-ES" altLang="en-US" sz="3200" dirty="0" err="1">
                <a:solidFill>
                  <a:srgbClr val="FF8000"/>
                </a:solidFill>
                <a:ea typeface="ＭＳ Ｐゴシック" charset="-128"/>
              </a:rPr>
              <a:t>Electroporaci</a:t>
            </a:r>
            <a:r>
              <a:rPr lang="en-US" altLang="en-US" sz="3200" dirty="0" err="1">
                <a:solidFill>
                  <a:srgbClr val="FF8000"/>
                </a:solidFill>
                <a:ea typeface="ＭＳ Ｐゴシック" charset="-128"/>
              </a:rPr>
              <a:t>ó</a:t>
            </a:r>
            <a:r>
              <a:rPr lang="es-ES" altLang="en-US" sz="3200" dirty="0">
                <a:solidFill>
                  <a:srgbClr val="FF8000"/>
                </a:solidFill>
                <a:ea typeface="ＭＳ Ｐゴシック" charset="-128"/>
              </a:rPr>
              <a:t>n</a:t>
            </a:r>
            <a:r>
              <a:rPr lang="es-ES" altLang="en-US" sz="3200" dirty="0">
                <a:ea typeface="ＭＳ Ｐゴシック" charset="-128"/>
              </a:rPr>
              <a:t> (</a:t>
            </a:r>
            <a:r>
              <a:rPr lang="es-ES" altLang="en-US" sz="3200" dirty="0" err="1">
                <a:ea typeface="ＭＳ Ｐゴシック" charset="-128"/>
              </a:rPr>
              <a:t>electrotransformación</a:t>
            </a:r>
            <a:r>
              <a:rPr lang="es-ES" altLang="en-US" sz="3200" dirty="0">
                <a:ea typeface="ＭＳ Ｐゴシック" charset="-128"/>
              </a:rPr>
              <a:t>)</a:t>
            </a:r>
          </a:p>
          <a:p>
            <a:pPr lvl="1" eaLnBrk="1" hangingPunct="1"/>
            <a:r>
              <a:rPr lang="es-ES" altLang="en-US" sz="3200" dirty="0" err="1">
                <a:ea typeface="ＭＳ Ｐゴシック" charset="-128"/>
              </a:rPr>
              <a:t>Neuman</a:t>
            </a:r>
            <a:r>
              <a:rPr lang="es-ES" altLang="en-US" sz="3200" dirty="0">
                <a:ea typeface="ＭＳ Ｐゴシック" charset="-128"/>
              </a:rPr>
              <a:t> et al. 1982, Potter et al. 1984, Fromm et al. 1985, </a:t>
            </a:r>
            <a:r>
              <a:rPr lang="es-ES" altLang="en-US" sz="3200" dirty="0" err="1">
                <a:ea typeface="ＭＳ Ｐゴシック" charset="-128"/>
              </a:rPr>
              <a:t>Chu</a:t>
            </a:r>
            <a:r>
              <a:rPr lang="es-ES" altLang="en-US" sz="3200" dirty="0">
                <a:ea typeface="ＭＳ Ｐゴシック" charset="-128"/>
              </a:rPr>
              <a:t> et al. 1987)</a:t>
            </a:r>
          </a:p>
          <a:p>
            <a:pPr lvl="1" eaLnBrk="1" hangingPunct="1"/>
            <a:r>
              <a:rPr lang="es-ES" altLang="en-US" sz="3200" dirty="0">
                <a:ea typeface="ＭＳ Ｐゴシック" charset="-128"/>
              </a:rPr>
              <a:t>Mas fácil, mas eficiente</a:t>
            </a:r>
          </a:p>
          <a:p>
            <a:pPr eaLnBrk="1" hangingPunct="1"/>
            <a:r>
              <a:rPr lang="es-ES" altLang="en-US" sz="3200" dirty="0">
                <a:solidFill>
                  <a:srgbClr val="FF8000"/>
                </a:solidFill>
                <a:ea typeface="ＭＳ Ｐゴシック" charset="-128"/>
              </a:rPr>
              <a:t>Transformación química</a:t>
            </a:r>
            <a:r>
              <a:rPr lang="es-ES" altLang="en-US" sz="3200" dirty="0">
                <a:ea typeface="ＭＳ Ｐゴシック" charset="-128"/>
              </a:rPr>
              <a:t> </a:t>
            </a:r>
          </a:p>
          <a:p>
            <a:pPr lvl="1" eaLnBrk="1" hangingPunct="1"/>
            <a:r>
              <a:rPr lang="es-ES" altLang="en-US" sz="3200" dirty="0">
                <a:ea typeface="ＭＳ Ｐゴシック" charset="-128"/>
              </a:rPr>
              <a:t>CaCl</a:t>
            </a:r>
            <a:r>
              <a:rPr lang="es-ES" altLang="en-US" sz="3200" baseline="-25000" dirty="0">
                <a:ea typeface="ＭＳ Ｐゴシック" charset="-128"/>
              </a:rPr>
              <a:t>2</a:t>
            </a:r>
          </a:p>
          <a:p>
            <a:pPr eaLnBrk="1" hangingPunct="1"/>
            <a:endParaRPr lang="es-ES" altLang="en-US" dirty="0">
              <a:ea typeface="ＭＳ Ｐゴシック" charset="-128"/>
            </a:endParaRPr>
          </a:p>
        </p:txBody>
      </p:sp>
      <p:pic>
        <p:nvPicPr>
          <p:cNvPr id="3174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414" y="1341438"/>
            <a:ext cx="344487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3" descr="Screen shot 2012-03-14 at 10.34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758" y="4014493"/>
            <a:ext cx="4564912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8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237</TotalTime>
  <Words>937</Words>
  <Application>Microsoft Macintosh PowerPoint</Application>
  <PresentationFormat>Widescreen</PresentationFormat>
  <Paragraphs>205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Calibri</vt:lpstr>
      <vt:lpstr>ＭＳ Ｐゴシック</vt:lpstr>
      <vt:lpstr>Arial</vt:lpstr>
      <vt:lpstr>Century Gothic</vt:lpstr>
      <vt:lpstr>Mangal</vt:lpstr>
      <vt:lpstr>Wingdings</vt:lpstr>
      <vt:lpstr>Vapor Trail</vt:lpstr>
      <vt:lpstr>Lab 10 Inducción de competencia genética en E coli</vt:lpstr>
      <vt:lpstr>Objetivos</vt:lpstr>
      <vt:lpstr>Competencia Natural Griffith, Aver, MaCleod, y McCarty, Hershey y Chase</vt:lpstr>
      <vt:lpstr>introducción</vt:lpstr>
      <vt:lpstr>introducción</vt:lpstr>
      <vt:lpstr>introducción</vt:lpstr>
      <vt:lpstr>Maneras de obtener bacterias competentes</vt:lpstr>
      <vt:lpstr>Factores críticos en obtener transformación</vt:lpstr>
      <vt:lpstr>Métodos para obtener células competentes</vt:lpstr>
      <vt:lpstr>Electroporación</vt:lpstr>
      <vt:lpstr>PowerPoint Presentation</vt:lpstr>
      <vt:lpstr>PowerPoint Presentation</vt:lpstr>
      <vt:lpstr>Transformación química</vt:lpstr>
      <vt:lpstr>PowerPoint Presentation</vt:lpstr>
      <vt:lpstr>PowerPoint Presentation</vt:lpstr>
      <vt:lpstr>Transformación - Resumen </vt:lpstr>
      <vt:lpstr>PowerPoint Presentation</vt:lpstr>
      <vt:lpstr>Transformación - Resumen </vt:lpstr>
      <vt:lpstr>Transformación </vt:lpstr>
      <vt:lpstr>Materiales y equipo0s</vt:lpstr>
      <vt:lpstr>Protocolo</vt:lpstr>
      <vt:lpstr>Protocolo</vt:lpstr>
      <vt:lpstr>Protocolo</vt:lpstr>
      <vt:lpstr>Preguntas de repaso</vt:lpstr>
      <vt:lpstr>referencias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5 Secuenciación de ADN y Bioinformática </dc:title>
  <dc:creator>JOSE A. CARDE SERRANO</dc:creator>
  <cp:lastModifiedBy>Microsoft Office User</cp:lastModifiedBy>
  <cp:revision>28</cp:revision>
  <dcterms:created xsi:type="dcterms:W3CDTF">2019-02-17T23:12:43Z</dcterms:created>
  <dcterms:modified xsi:type="dcterms:W3CDTF">2019-03-28T12:50:56Z</dcterms:modified>
</cp:coreProperties>
</file>