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62" r:id="rId1"/>
    <p:sldMasterId id="2147483854" r:id="rId2"/>
    <p:sldMasterId id="2147483856" r:id="rId3"/>
    <p:sldMasterId id="2147483858" r:id="rId4"/>
    <p:sldMasterId id="2147483860" r:id="rId5"/>
    <p:sldMasterId id="2147483862" r:id="rId6"/>
    <p:sldMasterId id="2147483864" r:id="rId7"/>
    <p:sldMasterId id="2147483866" r:id="rId8"/>
    <p:sldMasterId id="2147483868" r:id="rId9"/>
    <p:sldMasterId id="2147483870" r:id="rId10"/>
    <p:sldMasterId id="2147483872" r:id="rId11"/>
    <p:sldMasterId id="2147483874" r:id="rId12"/>
    <p:sldMasterId id="2147483876" r:id="rId13"/>
    <p:sldMasterId id="2147483878" r:id="rId14"/>
    <p:sldMasterId id="2147483880" r:id="rId15"/>
    <p:sldMasterId id="2147483882" r:id="rId16"/>
    <p:sldMasterId id="2147483884" r:id="rId17"/>
    <p:sldMasterId id="2147483886" r:id="rId18"/>
    <p:sldMasterId id="2147483888" r:id="rId19"/>
    <p:sldMasterId id="2147483892" r:id="rId20"/>
    <p:sldMasterId id="2147483894" r:id="rId21"/>
    <p:sldMasterId id="2147483896" r:id="rId22"/>
    <p:sldMasterId id="2147483898" r:id="rId23"/>
    <p:sldMasterId id="2147483900" r:id="rId24"/>
  </p:sldMasterIdLst>
  <p:notesMasterIdLst>
    <p:notesMasterId r:id="rId71"/>
  </p:notesMasterIdLst>
  <p:sldIdLst>
    <p:sldId id="550" r:id="rId25"/>
    <p:sldId id="402" r:id="rId26"/>
    <p:sldId id="352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355" r:id="rId35"/>
    <p:sldId id="356" r:id="rId36"/>
    <p:sldId id="437" r:id="rId37"/>
    <p:sldId id="400" r:id="rId38"/>
    <p:sldId id="427" r:id="rId39"/>
    <p:sldId id="604" r:id="rId40"/>
    <p:sldId id="361" r:id="rId41"/>
    <p:sldId id="605" r:id="rId42"/>
    <p:sldId id="365" r:id="rId43"/>
    <p:sldId id="607" r:id="rId44"/>
    <p:sldId id="608" r:id="rId45"/>
    <p:sldId id="368" r:id="rId46"/>
    <p:sldId id="609" r:id="rId47"/>
    <p:sldId id="610" r:id="rId48"/>
    <p:sldId id="611" r:id="rId49"/>
    <p:sldId id="612" r:id="rId50"/>
    <p:sldId id="613" r:id="rId51"/>
    <p:sldId id="370" r:id="rId52"/>
    <p:sldId id="614" r:id="rId53"/>
    <p:sldId id="373" r:id="rId54"/>
    <p:sldId id="374" r:id="rId55"/>
    <p:sldId id="615" r:id="rId56"/>
    <p:sldId id="617" r:id="rId57"/>
    <p:sldId id="618" r:id="rId58"/>
    <p:sldId id="378" r:id="rId59"/>
    <p:sldId id="380" r:id="rId60"/>
    <p:sldId id="382" r:id="rId61"/>
    <p:sldId id="384" r:id="rId62"/>
    <p:sldId id="385" r:id="rId63"/>
    <p:sldId id="390" r:id="rId64"/>
    <p:sldId id="619" r:id="rId65"/>
    <p:sldId id="392" r:id="rId66"/>
    <p:sldId id="393" r:id="rId67"/>
    <p:sldId id="395" r:id="rId68"/>
    <p:sldId id="620" r:id="rId69"/>
    <p:sldId id="621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">
          <p15:clr>
            <a:srgbClr val="A4A3A4"/>
          </p15:clr>
        </p15:guide>
        <p15:guide id="2" orient="horz" pos="1031">
          <p15:clr>
            <a:srgbClr val="A4A3A4"/>
          </p15:clr>
        </p15:guide>
        <p15:guide id="3" pos="480">
          <p15:clr>
            <a:srgbClr val="A4A3A4"/>
          </p15:clr>
        </p15:guide>
        <p15:guide id="4" pos="224">
          <p15:clr>
            <a:srgbClr val="A4A3A4"/>
          </p15:clr>
        </p15:guide>
        <p15:guide id="5" pos="528">
          <p15:clr>
            <a:srgbClr val="A4A3A4"/>
          </p15:clr>
        </p15:guide>
        <p15:guide id="6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8040"/>
    <a:srgbClr val="F37133"/>
    <a:srgbClr val="1E77BC"/>
    <a:srgbClr val="FA9D35"/>
    <a:srgbClr val="F79A33"/>
    <a:srgbClr val="F47032"/>
    <a:srgbClr val="C3C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/>
    <p:restoredTop sz="94775"/>
  </p:normalViewPr>
  <p:slideViewPr>
    <p:cSldViewPr>
      <p:cViewPr varScale="1">
        <p:scale>
          <a:sx n="90" d="100"/>
          <a:sy n="90" d="100"/>
        </p:scale>
        <p:origin x="872" y="184"/>
      </p:cViewPr>
      <p:guideLst>
        <p:guide orient="horz" pos="383"/>
        <p:guide orient="horz" pos="1031"/>
        <p:guide pos="480"/>
        <p:guide pos="224"/>
        <p:guide pos="528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39.xml"/><Relationship Id="rId64" Type="http://schemas.openxmlformats.org/officeDocument/2006/relationships/slide" Target="slides/slide40.xml"/><Relationship Id="rId65" Type="http://schemas.openxmlformats.org/officeDocument/2006/relationships/slide" Target="slides/slide41.xml"/><Relationship Id="rId66" Type="http://schemas.openxmlformats.org/officeDocument/2006/relationships/slide" Target="slides/slide42.xml"/><Relationship Id="rId67" Type="http://schemas.openxmlformats.org/officeDocument/2006/relationships/slide" Target="slides/slide43.xml"/><Relationship Id="rId68" Type="http://schemas.openxmlformats.org/officeDocument/2006/relationships/slide" Target="slides/slide44.xml"/><Relationship Id="rId69" Type="http://schemas.openxmlformats.org/officeDocument/2006/relationships/slide" Target="slides/slide45.xml"/><Relationship Id="rId50" Type="http://schemas.openxmlformats.org/officeDocument/2006/relationships/slide" Target="slides/slide26.xml"/><Relationship Id="rId51" Type="http://schemas.openxmlformats.org/officeDocument/2006/relationships/slide" Target="slides/slide27.xml"/><Relationship Id="rId52" Type="http://schemas.openxmlformats.org/officeDocument/2006/relationships/slide" Target="slides/slide28.xml"/><Relationship Id="rId53" Type="http://schemas.openxmlformats.org/officeDocument/2006/relationships/slide" Target="slides/slide29.xml"/><Relationship Id="rId54" Type="http://schemas.openxmlformats.org/officeDocument/2006/relationships/slide" Target="slides/slide30.xml"/><Relationship Id="rId55" Type="http://schemas.openxmlformats.org/officeDocument/2006/relationships/slide" Target="slides/slide31.xml"/><Relationship Id="rId56" Type="http://schemas.openxmlformats.org/officeDocument/2006/relationships/slide" Target="slides/slide32.xml"/><Relationship Id="rId57" Type="http://schemas.openxmlformats.org/officeDocument/2006/relationships/slide" Target="slides/slide33.xml"/><Relationship Id="rId58" Type="http://schemas.openxmlformats.org/officeDocument/2006/relationships/slide" Target="slides/slide34.xml"/><Relationship Id="rId59" Type="http://schemas.openxmlformats.org/officeDocument/2006/relationships/slide" Target="slides/slide35.xml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slide" Target="slides/slide20.xml"/><Relationship Id="rId45" Type="http://schemas.openxmlformats.org/officeDocument/2006/relationships/slide" Target="slides/slide21.xml"/><Relationship Id="rId46" Type="http://schemas.openxmlformats.org/officeDocument/2006/relationships/slide" Target="slides/slide22.xml"/><Relationship Id="rId47" Type="http://schemas.openxmlformats.org/officeDocument/2006/relationships/slide" Target="slides/slide23.xml"/><Relationship Id="rId48" Type="http://schemas.openxmlformats.org/officeDocument/2006/relationships/slide" Target="slides/slide24.xml"/><Relationship Id="rId4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70" Type="http://schemas.openxmlformats.org/officeDocument/2006/relationships/slide" Target="slides/slide46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36.xml"/><Relationship Id="rId61" Type="http://schemas.openxmlformats.org/officeDocument/2006/relationships/slide" Target="slides/slide37.xml"/><Relationship Id="rId62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71BE758-F29A-1B47-8B7A-68FA60C646E4}" type="datetimeFigureOut">
              <a:rPr lang="en-US" altLang="en-US"/>
              <a:pPr>
                <a:defRPr/>
              </a:pPr>
              <a:t>4/9/18</a:t>
            </a:fld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B5EDED-E2D1-1744-8B9D-EF9085C5A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100,000 veces por dia late el corazon</a:t>
            </a:r>
          </a:p>
          <a:p>
            <a:r>
              <a:rPr lang="en-US" altLang="en-US">
                <a:latin typeface="Calibri" charset="0"/>
                <a:ea typeface="ＭＳ Ｐゴシック" charset="-128"/>
              </a:rPr>
              <a:t>La sangre fluye por una red de vasos  entre el corazon y los tejidos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B7C8D30-D201-E143-A92B-128E62BFF5D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972AC0-247F-2140-AAF8-ACEABBD096D1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80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00C9254-5A54-6D45-BAC5-656CFFC1ECD7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19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3672F18-41F1-534C-8719-FF09D84DAAA5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61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CAF10B4-9639-AD47-90D1-7A4CFC146F5A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Embolo arriba – llenado ventricular pasivo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Comienzo a bajar embolo – el liquido en el es el EDV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Bajar el embolo, - eyeccion ventricular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Embolo completo al final – no sale mas, el residuo en la bomba es ESV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Liqueo que salio = EDV – ESV = SV</a:t>
            </a:r>
          </a:p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41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486A17-5B23-2343-ACBC-D498435DCAF0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701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783B230-A769-5540-9011-D51994750BDB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63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EDDB019-B2DC-0648-8BEF-2DA79BEE80B0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80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969EDEF-9F4D-C44F-A642-7726620BD134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53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844270B-17AE-B04D-AF57-8580E4A51E15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86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BD6AF8-63E0-B04B-B426-8D9030C010FF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18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BEEDE6-5AAA-544A-9662-5167FDABA540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Fases del ciclo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Sistole Atrial -  empuja un poco mas de sangre hacia el ventriculo… que se lleno pasivamente al relajarse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Diastole Atrial – comienza al terminar la sistole atrial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Sistole Ventricular – cierra valvulas AV / genera presion mas alta que en las arterias abre las SL/ sale sangre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Diastole Ventricular – baja la presion la sangre de las arterias cierra las SL, entra sangre a los atrios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	- las 4 camaras relajadas, sangre pasa de Venas a Atrios a Ventriculos </a:t>
            </a:r>
          </a:p>
        </p:txBody>
      </p:sp>
    </p:spTree>
    <p:extLst>
      <p:ext uri="{BB962C8B-B14F-4D97-AF65-F5344CB8AC3E}">
        <p14:creationId xmlns:p14="http://schemas.microsoft.com/office/powerpoint/2010/main" val="175883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549B94-702B-C741-9FDD-C1F0436A6F3D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843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EC87388-F2BC-1846-823A-85F493282393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04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E47AE94-2CD1-4747-BD36-D45C0AD2EB91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563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5ED05F-3E73-124B-AF10-8500397FB9B0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245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ADC1C1-9597-504C-99B3-8008DEF64579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0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4B975F4-798B-1C42-9B81-570735A8D75C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67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FF65219-B59F-7D43-A860-23C0504F1669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95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247C09-69A4-AF4F-AB51-D1217D4E20B4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46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34057E4-CABE-BC45-9E8D-048B3B0A7C27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31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664139-629B-4C4E-AF7F-377D2E7E1F04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33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D6B792D-CF42-AB47-B0B5-C688DEA21E2E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7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5316BF1-53BA-EE4C-840E-D419EFD8F3B9}" type="slidenum">
              <a:rPr lang="en-US" altLang="en-US">
                <a:solidFill>
                  <a:srgbClr val="000000"/>
                </a:solidFill>
                <a:latin typeface="Times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1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429250" y="4344988"/>
            <a:ext cx="320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1600" smtClean="0">
                <a:solidFill>
                  <a:srgbClr val="06A4A0"/>
                </a:solidFill>
              </a:rPr>
              <a:t>Lecture Presentation by </a:t>
            </a:r>
            <a:br>
              <a:rPr lang="en-US" altLang="en-US" sz="1600" smtClean="0">
                <a:solidFill>
                  <a:srgbClr val="06A4A0"/>
                </a:solidFill>
              </a:rPr>
            </a:br>
            <a:r>
              <a:rPr lang="en-US" altLang="en-US" sz="1600" smtClean="0">
                <a:solidFill>
                  <a:srgbClr val="06A4A0"/>
                </a:solidFill>
              </a:rPr>
              <a:t>Lee Ann Frederick</a:t>
            </a:r>
          </a:p>
          <a:p>
            <a:pPr algn="ctr">
              <a:defRPr/>
            </a:pPr>
            <a:r>
              <a:rPr lang="en-US" altLang="en-US" sz="1600" smtClean="0">
                <a:solidFill>
                  <a:srgbClr val="06A4A0"/>
                </a:solidFill>
              </a:rPr>
              <a:t>University of Texas at Arlington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280025" y="1371600"/>
            <a:ext cx="3468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1" smtClean="0">
                <a:solidFill>
                  <a:srgbClr val="1D5072"/>
                </a:solidFill>
              </a:rPr>
              <a:t>Chapter 20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64150" y="2598738"/>
            <a:ext cx="349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i="1" smtClean="0">
                <a:solidFill>
                  <a:srgbClr val="06A4A0"/>
                </a:solidFill>
              </a:rPr>
              <a:t>The Heart</a:t>
            </a:r>
            <a:endParaRPr lang="en-US" sz="3200" i="1" smtClean="0">
              <a:solidFill>
                <a:srgbClr val="06A4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72125" y="4054475"/>
            <a:ext cx="2884488" cy="0"/>
          </a:xfrm>
          <a:prstGeom prst="line">
            <a:avLst/>
          </a:prstGeom>
          <a:ln w="22225">
            <a:solidFill>
              <a:srgbClr val="1D5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228600"/>
            <a:ext cx="8791575" cy="6124575"/>
          </a:xfrm>
          <a:prstGeom prst="rect">
            <a:avLst/>
          </a:prstGeom>
          <a:noFill/>
          <a:ln w="25400">
            <a:solidFill>
              <a:srgbClr val="1D50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96875"/>
            <a:ext cx="4749800" cy="5741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4925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7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0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2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4925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5256527F-2E27-8D45-BB5E-6735F5A28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8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4925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91300"/>
            <a:ext cx="30861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91300"/>
            <a:ext cx="30861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2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6088" y="193675"/>
            <a:ext cx="82883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290638"/>
            <a:ext cx="828833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3" y="6562725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1D507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D507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rgbClr val="06A4A0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Clr>
          <a:srgbClr val="06A4A0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6A4A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6A4A0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6A4A0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 userDrawn="1"/>
        </p:nvSpPr>
        <p:spPr bwMode="auto">
          <a:xfrm>
            <a:off x="66675" y="658177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5486400" y="2209800"/>
            <a:ext cx="3048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06A4A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rgbClr val="06A4A0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06A4A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ts val="500"/>
              </a:spcBef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ts val="500"/>
              </a:spcBef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6A4A0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8080"/>
                </a:solidFill>
              </a:rPr>
              <a:t>El Corazón: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8080"/>
                </a:solidFill>
              </a:rPr>
              <a:t>Fisiología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8" descr="figure_20_16f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>
            <a:fillRect/>
          </a:stretch>
        </p:blipFill>
        <p:spPr bwMode="auto">
          <a:xfrm>
            <a:off x="615950" y="741363"/>
            <a:ext cx="79121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20-16f Phases of the Cardiac Cycle.</a:t>
            </a:r>
          </a:p>
        </p:txBody>
      </p:sp>
      <p:sp>
        <p:nvSpPr>
          <p:cNvPr id="48131" name="Text Box 31"/>
          <p:cNvSpPr txBox="1">
            <a:spLocks noChangeArrowheads="1"/>
          </p:cNvSpPr>
          <p:nvPr/>
        </p:nvSpPr>
        <p:spPr bwMode="auto">
          <a:xfrm>
            <a:off x="5808663" y="3009900"/>
            <a:ext cx="1089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20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pic>
        <p:nvPicPr>
          <p:cNvPr id="48132" name="Picture 2" descr="figure_20_16f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468813"/>
            <a:ext cx="2435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9" descr="figure_20_16f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089025"/>
            <a:ext cx="18526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0" descr="figure_20_16f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817813"/>
            <a:ext cx="25511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figure_20_16f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246313"/>
            <a:ext cx="25019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31"/>
          <p:cNvSpPr txBox="1">
            <a:spLocks noChangeArrowheads="1"/>
          </p:cNvSpPr>
          <p:nvPr/>
        </p:nvSpPr>
        <p:spPr bwMode="auto">
          <a:xfrm>
            <a:off x="4500563" y="723900"/>
            <a:ext cx="657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800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48137" name="Group 12"/>
          <p:cNvGrpSpPr>
            <a:grpSpLocks/>
          </p:cNvGrpSpPr>
          <p:nvPr/>
        </p:nvGrpSpPr>
        <p:grpSpPr bwMode="auto">
          <a:xfrm>
            <a:off x="647700" y="4491038"/>
            <a:ext cx="338138" cy="338137"/>
            <a:chOff x="648171" y="4490423"/>
            <a:chExt cx="338317" cy="338317"/>
          </a:xfrm>
        </p:grpSpPr>
        <p:sp>
          <p:nvSpPr>
            <p:cNvPr id="48139" name="Rectangle 15"/>
            <p:cNvSpPr>
              <a:spLocks noChangeAspect="1"/>
            </p:cNvSpPr>
            <p:nvPr/>
          </p:nvSpPr>
          <p:spPr bwMode="auto">
            <a:xfrm>
              <a:off x="648171" y="4490423"/>
              <a:ext cx="338317" cy="338317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8140" name="Text Box 31"/>
            <p:cNvSpPr txBox="1">
              <a:spLocks noChangeArrowheads="1"/>
            </p:cNvSpPr>
            <p:nvPr/>
          </p:nvSpPr>
          <p:spPr bwMode="auto">
            <a:xfrm>
              <a:off x="757118" y="4492062"/>
              <a:ext cx="12824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100">
                  <a:solidFill>
                    <a:srgbClr val="FFFFFF"/>
                  </a:solidFill>
                  <a:latin typeface="Arial Black" charset="0"/>
                </a:rPr>
                <a:t>f</a:t>
              </a:r>
            </a:p>
          </p:txBody>
        </p:sp>
      </p:grpSp>
      <p:sp>
        <p:nvSpPr>
          <p:cNvPr id="48138" name="Text Box 31"/>
          <p:cNvSpPr txBox="1">
            <a:spLocks noChangeArrowheads="1"/>
          </p:cNvSpPr>
          <p:nvPr/>
        </p:nvSpPr>
        <p:spPr bwMode="auto">
          <a:xfrm>
            <a:off x="1119188" y="4483100"/>
            <a:ext cx="35734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  <a:latin typeface="Arial Black" charset="0"/>
              </a:rPr>
              <a:t>Ventricular </a:t>
            </a:r>
            <a:br>
              <a:rPr lang="en-US" altLang="en-US" sz="23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2300">
                <a:solidFill>
                  <a:srgbClr val="000000"/>
                </a:solidFill>
                <a:latin typeface="Arial Black" charset="0"/>
              </a:rPr>
              <a:t>diastole—late:</a:t>
            </a:r>
          </a:p>
          <a:p>
            <a:r>
              <a:rPr lang="en-US" altLang="en-US" sz="2300" b="1">
                <a:solidFill>
                  <a:srgbClr val="000000"/>
                </a:solidFill>
              </a:rPr>
              <a:t>All chambers are relaxed.</a:t>
            </a:r>
            <a:br>
              <a:rPr lang="en-US" altLang="en-US" sz="2300" b="1">
                <a:solidFill>
                  <a:srgbClr val="000000"/>
                </a:solidFill>
              </a:rPr>
            </a:br>
            <a:r>
              <a:rPr lang="en-US" altLang="en-US" sz="2300" b="1">
                <a:solidFill>
                  <a:srgbClr val="000000"/>
                </a:solidFill>
              </a:rPr>
              <a:t>Ventricles fill passively.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290638"/>
            <a:ext cx="8469312" cy="49593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Presión Sanguínea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Siempre y en cualquier cámara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Sube durante sístole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Baja durante diástole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Sangre fluye a favor del gradiente de presión; de mayor presión a menor presión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Controlada por la coordinación de las contracciones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Dirigida por válvulas de una sola dirección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Relación entre el ciclo cardiaco y la frecuencia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 75 latidos por minuto (bpm)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El ciclo dura 800 msec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Si aumenta la frecuencia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acortan las fases, </a:t>
            </a:r>
            <a:r>
              <a:rPr lang="en-US" altLang="en-US" b="1">
                <a:solidFill>
                  <a:srgbClr val="FF0000"/>
                </a:solidFill>
                <a:ea typeface="ＭＳ Ｐゴシック" charset="-128"/>
              </a:rPr>
              <a:t>especialmente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diástole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Cuales son las fases del ciclo?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Sístole Atrial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Diástole Atrial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Sístole Ventricular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Diástole Ventricular</a:t>
            </a:r>
          </a:p>
          <a:p>
            <a:pPr lvl="2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Sístole atrial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>
                <a:ea typeface="ＭＳ Ｐゴシック" charset="-128"/>
              </a:rPr>
              <a:t>Contracción de los atrios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Abren las válvulas AV 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>
                <a:ea typeface="ＭＳ Ｐゴシック" charset="-128"/>
              </a:rPr>
              <a:t>Atrio empujan mas sangre hacia los ventrículos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terminan de llenar los ventrículos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>
                <a:ea typeface="ＭＳ Ｐゴシック" charset="-128"/>
              </a:rPr>
              <a:t>Termina Sístole Atrial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Ventrículos contienen el máximo de su volumen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O sea el </a:t>
            </a:r>
            <a:r>
              <a:rPr lang="en-US" altLang="en-US" b="1">
                <a:ea typeface="ＭＳ Ｐゴシック" charset="-128"/>
              </a:rPr>
              <a:t>end-diastolic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b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b="1">
                <a:ea typeface="ＭＳ Ｐゴシック" charset="-128"/>
              </a:rPr>
              <a:t>EDV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Volumen al final de la diástole (ventricular)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Válvulas AV cierran</a:t>
            </a:r>
          </a:p>
          <a:p>
            <a:pPr lvl="3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Sístole Ventricular - temprana</a:t>
            </a:r>
          </a:p>
          <a:p>
            <a:pPr marL="971550" lvl="1" indent="-514350" eaLnBrk="1" hangingPunct="1">
              <a:buFont typeface="Arial" charset="0"/>
              <a:buAutoNum type="arabicPeriod" startAt="4"/>
            </a:pPr>
            <a:r>
              <a:rPr lang="en-US" altLang="en-US">
                <a:ea typeface="ＭＳ Ｐゴシック" charset="-128"/>
              </a:rPr>
              <a:t> Se contraen los ventrículos y genera presión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cierran las válvulas AV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Causan contracción </a:t>
            </a:r>
            <a:r>
              <a:rPr lang="en-US" altLang="en-US" b="1">
                <a:ea typeface="ＭＳ Ｐゴシック" charset="-128"/>
              </a:rPr>
              <a:t>isovolumétrica</a:t>
            </a:r>
          </a:p>
          <a:p>
            <a:pPr lvl="3" eaLnBrk="1" hangingPunct="1"/>
            <a:r>
              <a:rPr lang="en-US" altLang="en-US" b="1">
                <a:ea typeface="ＭＳ Ｐゴシック" charset="-128"/>
              </a:rPr>
              <a:t>El volumen en los ventriculos No cambia mas</a:t>
            </a:r>
          </a:p>
          <a:p>
            <a:pPr marL="971550" lvl="1" indent="-514350" eaLnBrk="1" hangingPunct="1">
              <a:buFont typeface="Arial" charset="0"/>
              <a:buAutoNum type="arabicPeriod" startAt="5"/>
            </a:pPr>
            <a:r>
              <a:rPr lang="en-US" altLang="en-US">
                <a:ea typeface="ＭＳ Ｐゴシック" charset="-128"/>
              </a:rPr>
              <a:t> Eyección </a:t>
            </a:r>
            <a:r>
              <a:rPr lang="en-US" altLang="en-US" b="1">
                <a:ea typeface="ＭＳ Ｐゴシック" charset="-128"/>
              </a:rPr>
              <a:t>Ventricular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La presión aumenta por sobre la de las arterias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Válvulas SL abren, sangre fluye via </a:t>
            </a:r>
            <a:r>
              <a:rPr lang="en-US" altLang="en-US" b="1">
                <a:ea typeface="ＭＳ Ｐゴシック" charset="-128"/>
              </a:rPr>
              <a:t>AP</a:t>
            </a:r>
            <a:r>
              <a:rPr lang="en-US" altLang="en-US">
                <a:ea typeface="ＭＳ Ｐゴシック" charset="-128"/>
              </a:rPr>
              <a:t> y </a:t>
            </a:r>
            <a:r>
              <a:rPr lang="en-US" altLang="en-US" b="1">
                <a:ea typeface="ＭＳ Ｐゴシック" charset="-128"/>
              </a:rPr>
              <a:t>AA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El volúmen de sangre expulsada se conoce como: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stroke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b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b="1">
                <a:ea typeface="ＭＳ Ｐゴシック" charset="-128"/>
              </a:rPr>
              <a:t>SV</a:t>
            </a:r>
            <a:r>
              <a:rPr lang="en-US" altLang="en-US">
                <a:ea typeface="ＭＳ Ｐゴシック" charset="-128"/>
              </a:rPr>
              <a:t>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Sístole Ventricular - tardía</a:t>
            </a:r>
          </a:p>
          <a:p>
            <a:pPr marL="971550" lvl="1" indent="-514350" eaLnBrk="1" hangingPunct="1">
              <a:buFont typeface="Arial" charset="0"/>
              <a:buAutoNum type="arabicPeriod" startAt="6"/>
            </a:pPr>
            <a:r>
              <a:rPr lang="en-US" altLang="en-US">
                <a:ea typeface="ＭＳ Ｐゴシック" charset="-128"/>
              </a:rPr>
              <a:t>Disminuye la presión intraventricular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SL</a:t>
            </a:r>
            <a:r>
              <a:rPr lang="en-US" altLang="en-US">
                <a:ea typeface="ＭＳ Ｐゴシック" charset="-128"/>
              </a:rPr>
              <a:t> cierran porque la presión es mas en las arterias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Sangre en los ventrículos es un 40% de </a:t>
            </a:r>
            <a:r>
              <a:rPr lang="en-US" altLang="en-US" b="1">
                <a:ea typeface="ＭＳ Ｐゴシック" charset="-128"/>
              </a:rPr>
              <a:t>EDV</a:t>
            </a:r>
            <a:r>
              <a:rPr lang="en-US" altLang="en-US">
                <a:ea typeface="ＭＳ Ｐゴシック" charset="-128"/>
              </a:rPr>
              <a:t>, 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Se conoce como end-systolic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b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b="1">
                <a:ea typeface="ＭＳ Ｐゴシック" charset="-128"/>
              </a:rPr>
              <a:t>ESV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Volumen al final de la sístole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9238" descr="figure_20_17_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>
            <a:fillRect/>
          </a:stretch>
        </p:blipFill>
        <p:spPr bwMode="auto">
          <a:xfrm>
            <a:off x="1500188" y="238125"/>
            <a:ext cx="614362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76200"/>
            <a:ext cx="9123362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20-17 Pressure and Volume Relationships in the Cardiac Cycle (Part 3 of 4).</a:t>
            </a:r>
          </a:p>
        </p:txBody>
      </p:sp>
      <p:cxnSp>
        <p:nvCxnSpPr>
          <p:cNvPr id="55299" name="Straight Connector 5"/>
          <p:cNvCxnSpPr>
            <a:cxnSpLocks noChangeShapeType="1"/>
          </p:cNvCxnSpPr>
          <p:nvPr/>
        </p:nvCxnSpPr>
        <p:spPr bwMode="auto">
          <a:xfrm>
            <a:off x="2886075" y="19970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0" name="Text Box 31"/>
          <p:cNvSpPr txBox="1">
            <a:spLocks noChangeArrowheads="1"/>
          </p:cNvSpPr>
          <p:nvPr/>
        </p:nvSpPr>
        <p:spPr bwMode="auto">
          <a:xfrm>
            <a:off x="2720975" y="1838325"/>
            <a:ext cx="3016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Aorta</a:t>
            </a:r>
          </a:p>
        </p:txBody>
      </p:sp>
      <p:cxnSp>
        <p:nvCxnSpPr>
          <p:cNvPr id="55301" name="Straight Connector 7"/>
          <p:cNvCxnSpPr>
            <a:cxnSpLocks noChangeShapeType="1"/>
          </p:cNvCxnSpPr>
          <p:nvPr/>
        </p:nvCxnSpPr>
        <p:spPr bwMode="auto">
          <a:xfrm>
            <a:off x="3221038" y="3055938"/>
            <a:ext cx="3206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2" name="Straight Connector 8"/>
          <p:cNvCxnSpPr>
            <a:cxnSpLocks noChangeShapeType="1"/>
          </p:cNvCxnSpPr>
          <p:nvPr/>
        </p:nvCxnSpPr>
        <p:spPr bwMode="auto">
          <a:xfrm>
            <a:off x="2986088" y="390683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3" name="Straight Connector 12"/>
          <p:cNvCxnSpPr>
            <a:cxnSpLocks noChangeShapeType="1"/>
          </p:cNvCxnSpPr>
          <p:nvPr/>
        </p:nvCxnSpPr>
        <p:spPr bwMode="auto">
          <a:xfrm flipV="1">
            <a:off x="3475038" y="3995738"/>
            <a:ext cx="292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4" name="Straight Connector 13"/>
          <p:cNvCxnSpPr>
            <a:cxnSpLocks noChangeShapeType="1"/>
          </p:cNvCxnSpPr>
          <p:nvPr/>
        </p:nvCxnSpPr>
        <p:spPr bwMode="auto">
          <a:xfrm flipH="1" flipV="1">
            <a:off x="3322638" y="1676400"/>
            <a:ext cx="195262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5" name="Straight Connector 15"/>
          <p:cNvCxnSpPr>
            <a:cxnSpLocks noChangeShapeType="1"/>
          </p:cNvCxnSpPr>
          <p:nvPr/>
        </p:nvCxnSpPr>
        <p:spPr bwMode="auto">
          <a:xfrm>
            <a:off x="3644900" y="4873625"/>
            <a:ext cx="369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6" name="Straight Connector 16"/>
          <p:cNvCxnSpPr>
            <a:cxnSpLocks noChangeShapeType="1"/>
          </p:cNvCxnSpPr>
          <p:nvPr/>
        </p:nvCxnSpPr>
        <p:spPr bwMode="auto">
          <a:xfrm flipH="1">
            <a:off x="3548063" y="4891088"/>
            <a:ext cx="14287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7" name="Straight Connector 17"/>
          <p:cNvCxnSpPr>
            <a:cxnSpLocks noChangeShapeType="1"/>
          </p:cNvCxnSpPr>
          <p:nvPr/>
        </p:nvCxnSpPr>
        <p:spPr bwMode="auto">
          <a:xfrm flipV="1">
            <a:off x="3557588" y="5691188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8" name="Text Box 31"/>
          <p:cNvSpPr txBox="1">
            <a:spLocks noChangeArrowheads="1"/>
          </p:cNvSpPr>
          <p:nvPr/>
        </p:nvSpPr>
        <p:spPr bwMode="auto">
          <a:xfrm>
            <a:off x="2000250" y="279400"/>
            <a:ext cx="582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ATRIAL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DIASTOLE</a:t>
            </a:r>
          </a:p>
        </p:txBody>
      </p:sp>
      <p:sp>
        <p:nvSpPr>
          <p:cNvPr id="55309" name="Text Box 31"/>
          <p:cNvSpPr txBox="1">
            <a:spLocks noChangeArrowheads="1"/>
          </p:cNvSpPr>
          <p:nvPr/>
        </p:nvSpPr>
        <p:spPr bwMode="auto">
          <a:xfrm>
            <a:off x="2744788" y="282575"/>
            <a:ext cx="53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ATRIAL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SYSTOLE</a:t>
            </a:r>
          </a:p>
        </p:txBody>
      </p:sp>
      <p:sp>
        <p:nvSpPr>
          <p:cNvPr id="55310" name="Text Box 31"/>
          <p:cNvSpPr txBox="1">
            <a:spLocks noChangeArrowheads="1"/>
          </p:cNvSpPr>
          <p:nvPr/>
        </p:nvSpPr>
        <p:spPr bwMode="auto">
          <a:xfrm>
            <a:off x="2254250" y="569913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DIASTOLE</a:t>
            </a:r>
          </a:p>
        </p:txBody>
      </p:sp>
      <p:sp>
        <p:nvSpPr>
          <p:cNvPr id="55311" name="Text Box 31"/>
          <p:cNvSpPr txBox="1">
            <a:spLocks noChangeArrowheads="1"/>
          </p:cNvSpPr>
          <p:nvPr/>
        </p:nvSpPr>
        <p:spPr bwMode="auto">
          <a:xfrm>
            <a:off x="3875088" y="5746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SYSTOLE</a:t>
            </a:r>
          </a:p>
        </p:txBody>
      </p:sp>
      <p:sp>
        <p:nvSpPr>
          <p:cNvPr id="55312" name="Text Box 31"/>
          <p:cNvSpPr txBox="1">
            <a:spLocks noChangeArrowheads="1"/>
          </p:cNvSpPr>
          <p:nvPr/>
        </p:nvSpPr>
        <p:spPr bwMode="auto">
          <a:xfrm>
            <a:off x="5332413" y="339725"/>
            <a:ext cx="10271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ATRIAL DIASTOLE</a:t>
            </a:r>
          </a:p>
        </p:txBody>
      </p:sp>
      <p:sp>
        <p:nvSpPr>
          <p:cNvPr id="55313" name="Text Box 31"/>
          <p:cNvSpPr txBox="1">
            <a:spLocks noChangeArrowheads="1"/>
          </p:cNvSpPr>
          <p:nvPr/>
        </p:nvSpPr>
        <p:spPr bwMode="auto">
          <a:xfrm>
            <a:off x="2851150" y="1350963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Aortic valve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opens</a:t>
            </a:r>
          </a:p>
        </p:txBody>
      </p:sp>
      <p:sp>
        <p:nvSpPr>
          <p:cNvPr id="55314" name="Text Box 31"/>
          <p:cNvSpPr txBox="1">
            <a:spLocks noChangeArrowheads="1"/>
          </p:cNvSpPr>
          <p:nvPr/>
        </p:nvSpPr>
        <p:spPr bwMode="auto">
          <a:xfrm>
            <a:off x="2697163" y="2974975"/>
            <a:ext cx="49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900" b="1">
                <a:solidFill>
                  <a:srgbClr val="BD0815"/>
                </a:solidFill>
              </a:rPr>
              <a:t>Left</a:t>
            </a:r>
            <a:br>
              <a:rPr lang="en-US" altLang="en-US" sz="900" b="1">
                <a:solidFill>
                  <a:srgbClr val="BD0815"/>
                </a:solidFill>
              </a:rPr>
            </a:br>
            <a:r>
              <a:rPr lang="en-US" altLang="en-US" sz="900" b="1">
                <a:solidFill>
                  <a:srgbClr val="BD0815"/>
                </a:solidFill>
              </a:rPr>
              <a:t>ventricle</a:t>
            </a:r>
          </a:p>
        </p:txBody>
      </p:sp>
      <p:sp>
        <p:nvSpPr>
          <p:cNvPr id="55315" name="Text Box 31"/>
          <p:cNvSpPr txBox="1">
            <a:spLocks noChangeArrowheads="1"/>
          </p:cNvSpPr>
          <p:nvPr/>
        </p:nvSpPr>
        <p:spPr bwMode="auto">
          <a:xfrm>
            <a:off x="2695575" y="3738563"/>
            <a:ext cx="5969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1C486E"/>
                </a:solidFill>
              </a:rPr>
              <a:t>Left atrium</a:t>
            </a:r>
          </a:p>
        </p:txBody>
      </p:sp>
      <p:sp>
        <p:nvSpPr>
          <p:cNvPr id="55316" name="Text Box 31"/>
          <p:cNvSpPr txBox="1">
            <a:spLocks noChangeArrowheads="1"/>
          </p:cNvSpPr>
          <p:nvPr/>
        </p:nvSpPr>
        <p:spPr bwMode="auto">
          <a:xfrm>
            <a:off x="3803650" y="3706813"/>
            <a:ext cx="69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Left AV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valve closes</a:t>
            </a:r>
          </a:p>
        </p:txBody>
      </p:sp>
      <p:sp>
        <p:nvSpPr>
          <p:cNvPr id="55317" name="Text Box 31"/>
          <p:cNvSpPr txBox="1">
            <a:spLocks noChangeArrowheads="1"/>
          </p:cNvSpPr>
          <p:nvPr/>
        </p:nvSpPr>
        <p:spPr bwMode="auto">
          <a:xfrm>
            <a:off x="1965325" y="1065213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55318" name="Text Box 31"/>
          <p:cNvSpPr txBox="1">
            <a:spLocks noChangeArrowheads="1"/>
          </p:cNvSpPr>
          <p:nvPr/>
        </p:nvSpPr>
        <p:spPr bwMode="auto">
          <a:xfrm>
            <a:off x="2017713" y="1936750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55319" name="Text Box 31"/>
          <p:cNvSpPr txBox="1">
            <a:spLocks noChangeArrowheads="1"/>
          </p:cNvSpPr>
          <p:nvPr/>
        </p:nvSpPr>
        <p:spPr bwMode="auto">
          <a:xfrm>
            <a:off x="2016125" y="2803525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55320" name="Text Box 31"/>
          <p:cNvSpPr txBox="1">
            <a:spLocks noChangeArrowheads="1"/>
          </p:cNvSpPr>
          <p:nvPr/>
        </p:nvSpPr>
        <p:spPr bwMode="auto">
          <a:xfrm>
            <a:off x="2020888" y="3681413"/>
            <a:ext cx="1285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5321" name="Text Box 31"/>
          <p:cNvSpPr txBox="1">
            <a:spLocks noChangeArrowheads="1"/>
          </p:cNvSpPr>
          <p:nvPr/>
        </p:nvSpPr>
        <p:spPr bwMode="auto">
          <a:xfrm>
            <a:off x="2081213" y="4495800"/>
            <a:ext cx="65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5322" name="Text Box 31"/>
          <p:cNvSpPr txBox="1">
            <a:spLocks noChangeArrowheads="1"/>
          </p:cNvSpPr>
          <p:nvPr/>
        </p:nvSpPr>
        <p:spPr bwMode="auto">
          <a:xfrm rot="-5400000">
            <a:off x="1469232" y="2720181"/>
            <a:ext cx="49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Pressure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(mm Hg)</a:t>
            </a:r>
          </a:p>
        </p:txBody>
      </p:sp>
      <p:sp>
        <p:nvSpPr>
          <p:cNvPr id="55323" name="Text Box 31"/>
          <p:cNvSpPr txBox="1">
            <a:spLocks noChangeArrowheads="1"/>
          </p:cNvSpPr>
          <p:nvPr/>
        </p:nvSpPr>
        <p:spPr bwMode="auto">
          <a:xfrm>
            <a:off x="4065588" y="4803775"/>
            <a:ext cx="72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End-diastolic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55324" name="Text Box 31"/>
          <p:cNvSpPr txBox="1">
            <a:spLocks noChangeArrowheads="1"/>
          </p:cNvSpPr>
          <p:nvPr/>
        </p:nvSpPr>
        <p:spPr bwMode="auto">
          <a:xfrm>
            <a:off x="3403600" y="5400675"/>
            <a:ext cx="417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Stroke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55325" name="Text Box 31"/>
          <p:cNvSpPr txBox="1">
            <a:spLocks noChangeArrowheads="1"/>
          </p:cNvSpPr>
          <p:nvPr/>
        </p:nvSpPr>
        <p:spPr bwMode="auto">
          <a:xfrm rot="-5400000">
            <a:off x="1377157" y="5283994"/>
            <a:ext cx="704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Left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volume (mL)</a:t>
            </a:r>
          </a:p>
        </p:txBody>
      </p:sp>
      <p:sp>
        <p:nvSpPr>
          <p:cNvPr id="55326" name="Text Box 31"/>
          <p:cNvSpPr txBox="1">
            <a:spLocks noChangeArrowheads="1"/>
          </p:cNvSpPr>
          <p:nvPr/>
        </p:nvSpPr>
        <p:spPr bwMode="auto">
          <a:xfrm>
            <a:off x="1963738" y="4791075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019300" y="6005513"/>
            <a:ext cx="1270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55328" name="Text Box 31"/>
          <p:cNvSpPr txBox="1">
            <a:spLocks noChangeArrowheads="1"/>
          </p:cNvSpPr>
          <p:nvPr/>
        </p:nvSpPr>
        <p:spPr bwMode="auto">
          <a:xfrm>
            <a:off x="2635250" y="6270625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5329" name="Text Box 31"/>
          <p:cNvSpPr txBox="1">
            <a:spLocks noChangeArrowheads="1"/>
          </p:cNvSpPr>
          <p:nvPr/>
        </p:nvSpPr>
        <p:spPr bwMode="auto">
          <a:xfrm>
            <a:off x="3287713" y="6270625"/>
            <a:ext cx="193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5330" name="Text Box 31"/>
          <p:cNvSpPr txBox="1">
            <a:spLocks noChangeArrowheads="1"/>
          </p:cNvSpPr>
          <p:nvPr/>
        </p:nvSpPr>
        <p:spPr bwMode="auto">
          <a:xfrm>
            <a:off x="3995738" y="6270625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55331" name="Text Box 31"/>
          <p:cNvSpPr txBox="1">
            <a:spLocks noChangeArrowheads="1"/>
          </p:cNvSpPr>
          <p:nvPr/>
        </p:nvSpPr>
        <p:spPr bwMode="auto">
          <a:xfrm>
            <a:off x="4689475" y="6270625"/>
            <a:ext cx="192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311775" y="2368550"/>
            <a:ext cx="21923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Atrial contraction begins.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 eject blood into ventricles.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Atrial systole ends; AV valves close.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 ventricular contraction.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Ventricular ejection occurs.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Semilunar valves close.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 relaxation occurs.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AV valves open; passive ventricular</a:t>
            </a:r>
            <a:b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filling occurs.</a:t>
            </a:r>
          </a:p>
        </p:txBody>
      </p:sp>
      <p:sp>
        <p:nvSpPr>
          <p:cNvPr id="55333" name="Text Box 31"/>
          <p:cNvSpPr txBox="1">
            <a:spLocks noChangeArrowheads="1"/>
          </p:cNvSpPr>
          <p:nvPr/>
        </p:nvSpPr>
        <p:spPr bwMode="auto">
          <a:xfrm>
            <a:off x="5135563" y="23780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1</a:t>
            </a:r>
          </a:p>
        </p:txBody>
      </p:sp>
      <p:sp>
        <p:nvSpPr>
          <p:cNvPr id="55334" name="Text Box 31"/>
          <p:cNvSpPr txBox="1">
            <a:spLocks noChangeArrowheads="1"/>
          </p:cNvSpPr>
          <p:nvPr/>
        </p:nvSpPr>
        <p:spPr bwMode="auto">
          <a:xfrm>
            <a:off x="5141913" y="2576513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2</a:t>
            </a:r>
          </a:p>
        </p:txBody>
      </p:sp>
      <p:sp>
        <p:nvSpPr>
          <p:cNvPr id="55335" name="Text Box 31"/>
          <p:cNvSpPr txBox="1">
            <a:spLocks noChangeArrowheads="1"/>
          </p:cNvSpPr>
          <p:nvPr/>
        </p:nvSpPr>
        <p:spPr bwMode="auto">
          <a:xfrm>
            <a:off x="5141913" y="27828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3</a:t>
            </a:r>
          </a:p>
        </p:txBody>
      </p:sp>
      <p:sp>
        <p:nvSpPr>
          <p:cNvPr id="55336" name="Text Box 31"/>
          <p:cNvSpPr txBox="1">
            <a:spLocks noChangeArrowheads="1"/>
          </p:cNvSpPr>
          <p:nvPr/>
        </p:nvSpPr>
        <p:spPr bwMode="auto">
          <a:xfrm>
            <a:off x="5135563" y="2982913"/>
            <a:ext cx="904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4</a:t>
            </a:r>
          </a:p>
        </p:txBody>
      </p:sp>
      <p:sp>
        <p:nvSpPr>
          <p:cNvPr id="55337" name="Text Box 31"/>
          <p:cNvSpPr txBox="1">
            <a:spLocks noChangeArrowheads="1"/>
          </p:cNvSpPr>
          <p:nvPr/>
        </p:nvSpPr>
        <p:spPr bwMode="auto">
          <a:xfrm>
            <a:off x="5141913" y="31908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5</a:t>
            </a:r>
          </a:p>
        </p:txBody>
      </p:sp>
      <p:sp>
        <p:nvSpPr>
          <p:cNvPr id="55338" name="Text Box 31"/>
          <p:cNvSpPr txBox="1">
            <a:spLocks noChangeArrowheads="1"/>
          </p:cNvSpPr>
          <p:nvPr/>
        </p:nvSpPr>
        <p:spPr bwMode="auto">
          <a:xfrm>
            <a:off x="5135563" y="3384550"/>
            <a:ext cx="85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6</a:t>
            </a:r>
          </a:p>
        </p:txBody>
      </p:sp>
      <p:sp>
        <p:nvSpPr>
          <p:cNvPr id="55339" name="Text Box 31"/>
          <p:cNvSpPr txBox="1">
            <a:spLocks noChangeArrowheads="1"/>
          </p:cNvSpPr>
          <p:nvPr/>
        </p:nvSpPr>
        <p:spPr bwMode="auto">
          <a:xfrm>
            <a:off x="5135563" y="35956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7</a:t>
            </a:r>
          </a:p>
        </p:txBody>
      </p:sp>
      <p:sp>
        <p:nvSpPr>
          <p:cNvPr id="55340" name="Text Box 31"/>
          <p:cNvSpPr txBox="1">
            <a:spLocks noChangeArrowheads="1"/>
          </p:cNvSpPr>
          <p:nvPr/>
        </p:nvSpPr>
        <p:spPr bwMode="auto">
          <a:xfrm>
            <a:off x="5135563" y="37988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8</a:t>
            </a:r>
          </a:p>
        </p:txBody>
      </p:sp>
      <p:sp>
        <p:nvSpPr>
          <p:cNvPr id="55341" name="Text Box 31"/>
          <p:cNvSpPr txBox="1">
            <a:spLocks noChangeArrowheads="1"/>
          </p:cNvSpPr>
          <p:nvPr/>
        </p:nvSpPr>
        <p:spPr bwMode="auto">
          <a:xfrm>
            <a:off x="2519363" y="4119563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1</a:t>
            </a:r>
          </a:p>
        </p:txBody>
      </p:sp>
      <p:sp>
        <p:nvSpPr>
          <p:cNvPr id="55342" name="Text Box 31"/>
          <p:cNvSpPr txBox="1">
            <a:spLocks noChangeArrowheads="1"/>
          </p:cNvSpPr>
          <p:nvPr/>
        </p:nvSpPr>
        <p:spPr bwMode="auto">
          <a:xfrm>
            <a:off x="2725738" y="40290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2</a:t>
            </a:r>
          </a:p>
        </p:txBody>
      </p:sp>
      <p:sp>
        <p:nvSpPr>
          <p:cNvPr id="55343" name="Text Box 31"/>
          <p:cNvSpPr txBox="1">
            <a:spLocks noChangeArrowheads="1"/>
          </p:cNvSpPr>
          <p:nvPr/>
        </p:nvSpPr>
        <p:spPr bwMode="auto">
          <a:xfrm>
            <a:off x="3433763" y="43211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3</a:t>
            </a:r>
          </a:p>
        </p:txBody>
      </p:sp>
      <p:sp>
        <p:nvSpPr>
          <p:cNvPr id="55344" name="Text Box 31"/>
          <p:cNvSpPr txBox="1">
            <a:spLocks noChangeArrowheads="1"/>
          </p:cNvSpPr>
          <p:nvPr/>
        </p:nvSpPr>
        <p:spPr bwMode="auto">
          <a:xfrm>
            <a:off x="3589338" y="3054350"/>
            <a:ext cx="90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4</a:t>
            </a:r>
          </a:p>
        </p:txBody>
      </p:sp>
      <p:sp>
        <p:nvSpPr>
          <p:cNvPr id="55345" name="Text Box 31"/>
          <p:cNvSpPr txBox="1">
            <a:spLocks noChangeArrowheads="1"/>
          </p:cNvSpPr>
          <p:nvPr/>
        </p:nvSpPr>
        <p:spPr bwMode="auto">
          <a:xfrm>
            <a:off x="4340225" y="1054100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5</a:t>
            </a:r>
          </a:p>
        </p:txBody>
      </p:sp>
      <p:sp>
        <p:nvSpPr>
          <p:cNvPr id="55346" name="Text Box 31"/>
          <p:cNvSpPr txBox="1">
            <a:spLocks noChangeArrowheads="1"/>
          </p:cNvSpPr>
          <p:nvPr/>
        </p:nvSpPr>
        <p:spPr bwMode="auto">
          <a:xfrm>
            <a:off x="2514600" y="5245100"/>
            <a:ext cx="85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1</a:t>
            </a:r>
          </a:p>
        </p:txBody>
      </p:sp>
      <p:sp>
        <p:nvSpPr>
          <p:cNvPr id="55347" name="Text Box 31"/>
          <p:cNvSpPr txBox="1">
            <a:spLocks noChangeArrowheads="1"/>
          </p:cNvSpPr>
          <p:nvPr/>
        </p:nvSpPr>
        <p:spPr bwMode="auto">
          <a:xfrm>
            <a:off x="2738438" y="51593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2</a:t>
            </a:r>
          </a:p>
        </p:txBody>
      </p:sp>
      <p:sp>
        <p:nvSpPr>
          <p:cNvPr id="55348" name="Text Box 31"/>
          <p:cNvSpPr txBox="1">
            <a:spLocks noChangeArrowheads="1"/>
          </p:cNvSpPr>
          <p:nvPr/>
        </p:nvSpPr>
        <p:spPr bwMode="auto">
          <a:xfrm>
            <a:off x="3403600" y="48926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3</a:t>
            </a:r>
          </a:p>
        </p:txBody>
      </p:sp>
      <p:sp>
        <p:nvSpPr>
          <p:cNvPr id="55349" name="Text Box 31"/>
          <p:cNvSpPr txBox="1">
            <a:spLocks noChangeArrowheads="1"/>
          </p:cNvSpPr>
          <p:nvPr/>
        </p:nvSpPr>
        <p:spPr bwMode="auto">
          <a:xfrm>
            <a:off x="5135563" y="6486525"/>
            <a:ext cx="6715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Time (msec)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0638"/>
            <a:ext cx="8763000" cy="49593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Diástole Ventricular</a:t>
            </a:r>
          </a:p>
          <a:p>
            <a:pPr marL="971550" lvl="1" indent="-514350" eaLnBrk="1" hangingPunct="1">
              <a:buFont typeface="Arial" charset="0"/>
              <a:buAutoNum type="arabicPeriod" startAt="7"/>
            </a:pPr>
            <a:r>
              <a:rPr lang="en-US" altLang="en-US">
                <a:ea typeface="ＭＳ Ｐゴシック" charset="-128"/>
              </a:rPr>
              <a:t>Presión ventricular es mayor que la atrial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Todas las válvulas cerradas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relajan los ventrículos (relajación </a:t>
            </a:r>
            <a:r>
              <a:rPr lang="en-US" altLang="en-US" b="1">
                <a:ea typeface="ＭＳ Ｐゴシック" charset="-128"/>
              </a:rPr>
              <a:t>isovolumetrica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marL="971550" lvl="1" indent="-514350" eaLnBrk="1" hangingPunct="1">
              <a:buFont typeface="Arial" charset="0"/>
              <a:buAutoNum type="arabicPeriod" startAt="8"/>
            </a:pPr>
            <a:r>
              <a:rPr lang="en-US" altLang="en-US">
                <a:ea typeface="ＭＳ Ｐゴシック" charset="-128"/>
              </a:rPr>
              <a:t>Presión Atrial es mayor que la ventricular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abren las válvulas AV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Atrio se llenan pasivamente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Ventrículos se llena pasivamente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9218" descr="figure_20_17_4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>
            <a:fillRect/>
          </a:stretch>
        </p:blipFill>
        <p:spPr bwMode="auto">
          <a:xfrm>
            <a:off x="1477963" y="238125"/>
            <a:ext cx="61880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7620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20-17 Pressure and Volume Relationships in the Cardiac Cycle (Part 4 of 4).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337175" y="2363788"/>
            <a:ext cx="219233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Atrial contraction begins.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 eject blood into ventricles.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Atrial systole ends; AV valves close.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 ventricular contraction.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Ventricular ejection occurs.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Semilunar valves close.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 relaxation occurs.</a:t>
            </a:r>
          </a:p>
          <a:p>
            <a:pPr>
              <a:spcAft>
                <a:spcPts val="450"/>
              </a:spcAft>
              <a:defRPr/>
            </a:pP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AV valves open; passive ventricular</a:t>
            </a:r>
            <a:b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40" dirty="0" smtClean="0">
                <a:solidFill>
                  <a:srgbClr val="000000"/>
                </a:solidFill>
                <a:latin typeface="Arial"/>
                <a:cs typeface="Arial"/>
              </a:rPr>
              <a:t>filling occurs.</a:t>
            </a:r>
          </a:p>
        </p:txBody>
      </p:sp>
      <p:sp>
        <p:nvSpPr>
          <p:cNvPr id="58372" name="Text Box 31"/>
          <p:cNvSpPr txBox="1">
            <a:spLocks noChangeArrowheads="1"/>
          </p:cNvSpPr>
          <p:nvPr/>
        </p:nvSpPr>
        <p:spPr bwMode="auto">
          <a:xfrm>
            <a:off x="5160963" y="23780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1</a:t>
            </a:r>
          </a:p>
        </p:txBody>
      </p:sp>
      <p:sp>
        <p:nvSpPr>
          <p:cNvPr id="58373" name="Text Box 31"/>
          <p:cNvSpPr txBox="1">
            <a:spLocks noChangeArrowheads="1"/>
          </p:cNvSpPr>
          <p:nvPr/>
        </p:nvSpPr>
        <p:spPr bwMode="auto">
          <a:xfrm>
            <a:off x="5167313" y="2576513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2</a:t>
            </a:r>
          </a:p>
        </p:txBody>
      </p:sp>
      <p:sp>
        <p:nvSpPr>
          <p:cNvPr id="58374" name="Text Box 31"/>
          <p:cNvSpPr txBox="1">
            <a:spLocks noChangeArrowheads="1"/>
          </p:cNvSpPr>
          <p:nvPr/>
        </p:nvSpPr>
        <p:spPr bwMode="auto">
          <a:xfrm>
            <a:off x="5167313" y="27828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3</a:t>
            </a:r>
          </a:p>
        </p:txBody>
      </p:sp>
      <p:sp>
        <p:nvSpPr>
          <p:cNvPr id="58375" name="Text Box 31"/>
          <p:cNvSpPr txBox="1">
            <a:spLocks noChangeArrowheads="1"/>
          </p:cNvSpPr>
          <p:nvPr/>
        </p:nvSpPr>
        <p:spPr bwMode="auto">
          <a:xfrm>
            <a:off x="5160963" y="2982913"/>
            <a:ext cx="904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4</a:t>
            </a:r>
          </a:p>
        </p:txBody>
      </p:sp>
      <p:sp>
        <p:nvSpPr>
          <p:cNvPr id="58376" name="Text Box 31"/>
          <p:cNvSpPr txBox="1">
            <a:spLocks noChangeArrowheads="1"/>
          </p:cNvSpPr>
          <p:nvPr/>
        </p:nvSpPr>
        <p:spPr bwMode="auto">
          <a:xfrm>
            <a:off x="5167313" y="31908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5</a:t>
            </a:r>
          </a:p>
        </p:txBody>
      </p:sp>
      <p:sp>
        <p:nvSpPr>
          <p:cNvPr id="58377" name="Text Box 31"/>
          <p:cNvSpPr txBox="1">
            <a:spLocks noChangeArrowheads="1"/>
          </p:cNvSpPr>
          <p:nvPr/>
        </p:nvSpPr>
        <p:spPr bwMode="auto">
          <a:xfrm>
            <a:off x="5160963" y="3384550"/>
            <a:ext cx="85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6</a:t>
            </a:r>
          </a:p>
        </p:txBody>
      </p:sp>
      <p:sp>
        <p:nvSpPr>
          <p:cNvPr id="58378" name="Text Box 31"/>
          <p:cNvSpPr txBox="1">
            <a:spLocks noChangeArrowheads="1"/>
          </p:cNvSpPr>
          <p:nvPr/>
        </p:nvSpPr>
        <p:spPr bwMode="auto">
          <a:xfrm>
            <a:off x="5160963" y="35956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7</a:t>
            </a:r>
          </a:p>
        </p:txBody>
      </p:sp>
      <p:sp>
        <p:nvSpPr>
          <p:cNvPr id="58379" name="Text Box 31"/>
          <p:cNvSpPr txBox="1">
            <a:spLocks noChangeArrowheads="1"/>
          </p:cNvSpPr>
          <p:nvPr/>
        </p:nvSpPr>
        <p:spPr bwMode="auto">
          <a:xfrm>
            <a:off x="5160963" y="3798888"/>
            <a:ext cx="85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8</a:t>
            </a:r>
          </a:p>
        </p:txBody>
      </p:sp>
      <p:sp>
        <p:nvSpPr>
          <p:cNvPr id="58380" name="Text Box 31"/>
          <p:cNvSpPr txBox="1">
            <a:spLocks noChangeArrowheads="1"/>
          </p:cNvSpPr>
          <p:nvPr/>
        </p:nvSpPr>
        <p:spPr bwMode="auto">
          <a:xfrm>
            <a:off x="2012950" y="57150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SYSTOLE</a:t>
            </a:r>
          </a:p>
        </p:txBody>
      </p:sp>
      <p:sp>
        <p:nvSpPr>
          <p:cNvPr id="58381" name="Text Box 31"/>
          <p:cNvSpPr txBox="1">
            <a:spLocks noChangeArrowheads="1"/>
          </p:cNvSpPr>
          <p:nvPr/>
        </p:nvSpPr>
        <p:spPr bwMode="auto">
          <a:xfrm>
            <a:off x="3481388" y="339725"/>
            <a:ext cx="10255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ATRIAL DIASTOLE</a:t>
            </a:r>
          </a:p>
        </p:txBody>
      </p:sp>
      <p:sp>
        <p:nvSpPr>
          <p:cNvPr id="58382" name="Text Box 31"/>
          <p:cNvSpPr txBox="1">
            <a:spLocks noChangeArrowheads="1"/>
          </p:cNvSpPr>
          <p:nvPr/>
        </p:nvSpPr>
        <p:spPr bwMode="auto">
          <a:xfrm>
            <a:off x="4424363" y="635000"/>
            <a:ext cx="14414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VENTRICULAR DIASTOLE</a:t>
            </a:r>
          </a:p>
        </p:txBody>
      </p:sp>
      <p:sp>
        <p:nvSpPr>
          <p:cNvPr id="58383" name="Text Box 31"/>
          <p:cNvSpPr txBox="1">
            <a:spLocks noChangeArrowheads="1"/>
          </p:cNvSpPr>
          <p:nvPr/>
        </p:nvSpPr>
        <p:spPr bwMode="auto">
          <a:xfrm>
            <a:off x="6557963" y="284163"/>
            <a:ext cx="53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ATRIAL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SYSTOLE</a:t>
            </a:r>
          </a:p>
        </p:txBody>
      </p:sp>
      <p:sp>
        <p:nvSpPr>
          <p:cNvPr id="58384" name="Text Box 31"/>
          <p:cNvSpPr txBox="1">
            <a:spLocks noChangeArrowheads="1"/>
          </p:cNvSpPr>
          <p:nvPr/>
        </p:nvSpPr>
        <p:spPr bwMode="auto">
          <a:xfrm>
            <a:off x="2689225" y="1066800"/>
            <a:ext cx="192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58385" name="Text Box 31"/>
          <p:cNvSpPr txBox="1">
            <a:spLocks noChangeArrowheads="1"/>
          </p:cNvSpPr>
          <p:nvPr/>
        </p:nvSpPr>
        <p:spPr bwMode="auto">
          <a:xfrm>
            <a:off x="2740025" y="1943100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58386" name="Text Box 31"/>
          <p:cNvSpPr txBox="1">
            <a:spLocks noChangeArrowheads="1"/>
          </p:cNvSpPr>
          <p:nvPr/>
        </p:nvSpPr>
        <p:spPr bwMode="auto">
          <a:xfrm>
            <a:off x="2744788" y="2806700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58387" name="Text Box 31"/>
          <p:cNvSpPr txBox="1">
            <a:spLocks noChangeArrowheads="1"/>
          </p:cNvSpPr>
          <p:nvPr/>
        </p:nvSpPr>
        <p:spPr bwMode="auto">
          <a:xfrm>
            <a:off x="2744788" y="3683000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8388" name="Text Box 31"/>
          <p:cNvSpPr txBox="1">
            <a:spLocks noChangeArrowheads="1"/>
          </p:cNvSpPr>
          <p:nvPr/>
        </p:nvSpPr>
        <p:spPr bwMode="auto">
          <a:xfrm>
            <a:off x="2808288" y="4491038"/>
            <a:ext cx="635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389" name="Text Box 31"/>
          <p:cNvSpPr txBox="1">
            <a:spLocks noChangeArrowheads="1"/>
          </p:cNvSpPr>
          <p:nvPr/>
        </p:nvSpPr>
        <p:spPr bwMode="auto">
          <a:xfrm rot="-5400000">
            <a:off x="2192338" y="2724150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Pressure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(mm Hg)</a:t>
            </a:r>
          </a:p>
        </p:txBody>
      </p:sp>
      <p:sp>
        <p:nvSpPr>
          <p:cNvPr id="58390" name="Text Box 31"/>
          <p:cNvSpPr txBox="1">
            <a:spLocks noChangeArrowheads="1"/>
          </p:cNvSpPr>
          <p:nvPr/>
        </p:nvSpPr>
        <p:spPr bwMode="auto">
          <a:xfrm rot="-5400000">
            <a:off x="2097088" y="5283200"/>
            <a:ext cx="704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Left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volume (mL)</a:t>
            </a:r>
          </a:p>
        </p:txBody>
      </p:sp>
      <p:sp>
        <p:nvSpPr>
          <p:cNvPr id="58391" name="Text Box 31"/>
          <p:cNvSpPr txBox="1">
            <a:spLocks noChangeArrowheads="1"/>
          </p:cNvSpPr>
          <p:nvPr/>
        </p:nvSpPr>
        <p:spPr bwMode="auto">
          <a:xfrm>
            <a:off x="2687638" y="4787900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58392" name="Text Box 31"/>
          <p:cNvSpPr txBox="1">
            <a:spLocks noChangeArrowheads="1"/>
          </p:cNvSpPr>
          <p:nvPr/>
        </p:nvSpPr>
        <p:spPr bwMode="auto">
          <a:xfrm>
            <a:off x="2744788" y="5999163"/>
            <a:ext cx="1285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50</a:t>
            </a:r>
          </a:p>
        </p:txBody>
      </p:sp>
      <p:cxnSp>
        <p:nvCxnSpPr>
          <p:cNvPr id="58393" name="Straight Connector 31"/>
          <p:cNvCxnSpPr>
            <a:cxnSpLocks noChangeShapeType="1"/>
          </p:cNvCxnSpPr>
          <p:nvPr/>
        </p:nvCxnSpPr>
        <p:spPr bwMode="auto">
          <a:xfrm flipV="1">
            <a:off x="3279775" y="5862638"/>
            <a:ext cx="98425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4" name="Text Box 31"/>
          <p:cNvSpPr txBox="1">
            <a:spLocks noChangeArrowheads="1"/>
          </p:cNvSpPr>
          <p:nvPr/>
        </p:nvSpPr>
        <p:spPr bwMode="auto">
          <a:xfrm>
            <a:off x="3279775" y="55372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End-systolic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58395" name="Text Box 31"/>
          <p:cNvSpPr txBox="1">
            <a:spLocks noChangeArrowheads="1"/>
          </p:cNvSpPr>
          <p:nvPr/>
        </p:nvSpPr>
        <p:spPr bwMode="auto">
          <a:xfrm>
            <a:off x="3275013" y="6492875"/>
            <a:ext cx="6715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Time (msec)</a:t>
            </a:r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3516313" y="6264275"/>
            <a:ext cx="193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58397" name="Text Box 31"/>
          <p:cNvSpPr txBox="1">
            <a:spLocks noChangeArrowheads="1"/>
          </p:cNvSpPr>
          <p:nvPr/>
        </p:nvSpPr>
        <p:spPr bwMode="auto">
          <a:xfrm>
            <a:off x="4233863" y="6264275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58398" name="Text Box 31"/>
          <p:cNvSpPr txBox="1">
            <a:spLocks noChangeArrowheads="1"/>
          </p:cNvSpPr>
          <p:nvPr/>
        </p:nvSpPr>
        <p:spPr bwMode="auto">
          <a:xfrm>
            <a:off x="4953000" y="6264275"/>
            <a:ext cx="192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672138" y="6264275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700</a:t>
            </a:r>
          </a:p>
        </p:txBody>
      </p:sp>
      <p:sp>
        <p:nvSpPr>
          <p:cNvPr id="58400" name="Text Box 31"/>
          <p:cNvSpPr txBox="1">
            <a:spLocks noChangeArrowheads="1"/>
          </p:cNvSpPr>
          <p:nvPr/>
        </p:nvSpPr>
        <p:spPr bwMode="auto">
          <a:xfrm>
            <a:off x="6370638" y="6264275"/>
            <a:ext cx="193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58401" name="Text Box 31"/>
          <p:cNvSpPr txBox="1">
            <a:spLocks noChangeArrowheads="1"/>
          </p:cNvSpPr>
          <p:nvPr/>
        </p:nvSpPr>
        <p:spPr bwMode="auto">
          <a:xfrm>
            <a:off x="3119438" y="5894388"/>
            <a:ext cx="77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  <a:latin typeface="Arial Black" charset="0"/>
              </a:rPr>
              <a:t>6</a:t>
            </a:r>
          </a:p>
        </p:txBody>
      </p:sp>
      <p:sp>
        <p:nvSpPr>
          <p:cNvPr id="58402" name="Text Box 31"/>
          <p:cNvSpPr txBox="1">
            <a:spLocks noChangeArrowheads="1"/>
          </p:cNvSpPr>
          <p:nvPr/>
        </p:nvSpPr>
        <p:spPr bwMode="auto">
          <a:xfrm>
            <a:off x="2824163" y="6261100"/>
            <a:ext cx="193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58403" name="Freeform 42"/>
          <p:cNvSpPr>
            <a:spLocks/>
          </p:cNvSpPr>
          <p:nvPr/>
        </p:nvSpPr>
        <p:spPr bwMode="auto">
          <a:xfrm>
            <a:off x="3403600" y="1638300"/>
            <a:ext cx="419100" cy="520700"/>
          </a:xfrm>
          <a:custGeom>
            <a:avLst/>
            <a:gdLst>
              <a:gd name="T0" fmla="*/ 0 w 359834"/>
              <a:gd name="T1" fmla="*/ 0 h 436034"/>
              <a:gd name="T2" fmla="*/ 1118657 w 359834"/>
              <a:gd name="T3" fmla="*/ 2153402 h 436034"/>
              <a:gd name="T4" fmla="*/ 1419189 w 359834"/>
              <a:gd name="T5" fmla="*/ 2153402 h 4360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9834" h="436034">
                <a:moveTo>
                  <a:pt x="0" y="0"/>
                </a:moveTo>
                <a:lnTo>
                  <a:pt x="283634" y="436034"/>
                </a:lnTo>
                <a:lnTo>
                  <a:pt x="359834" y="436034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8404" name="Straight Connector 43"/>
          <p:cNvCxnSpPr>
            <a:cxnSpLocks noChangeShapeType="1"/>
          </p:cNvCxnSpPr>
          <p:nvPr/>
        </p:nvCxnSpPr>
        <p:spPr bwMode="auto">
          <a:xfrm flipV="1">
            <a:off x="3382963" y="1231900"/>
            <a:ext cx="9683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5" name="Straight Connector 44"/>
          <p:cNvCxnSpPr>
            <a:cxnSpLocks noChangeShapeType="1"/>
          </p:cNvCxnSpPr>
          <p:nvPr/>
        </p:nvCxnSpPr>
        <p:spPr bwMode="auto">
          <a:xfrm flipV="1">
            <a:off x="3860800" y="3975100"/>
            <a:ext cx="254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6" name="Text Box 31"/>
          <p:cNvSpPr txBox="1">
            <a:spLocks noChangeArrowheads="1"/>
          </p:cNvSpPr>
          <p:nvPr/>
        </p:nvSpPr>
        <p:spPr bwMode="auto">
          <a:xfrm>
            <a:off x="3529013" y="1084263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Aortic valve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closes</a:t>
            </a:r>
          </a:p>
        </p:txBody>
      </p:sp>
      <p:sp>
        <p:nvSpPr>
          <p:cNvPr id="58407" name="Text Box 31"/>
          <p:cNvSpPr txBox="1">
            <a:spLocks noChangeArrowheads="1"/>
          </p:cNvSpPr>
          <p:nvPr/>
        </p:nvSpPr>
        <p:spPr bwMode="auto">
          <a:xfrm>
            <a:off x="3862388" y="208756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</a:rPr>
              <a:t>Dicrotic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notch</a:t>
            </a:r>
          </a:p>
        </p:txBody>
      </p:sp>
      <p:sp>
        <p:nvSpPr>
          <p:cNvPr id="58408" name="Text Box 31"/>
          <p:cNvSpPr txBox="1">
            <a:spLocks noChangeArrowheads="1"/>
          </p:cNvSpPr>
          <p:nvPr/>
        </p:nvSpPr>
        <p:spPr bwMode="auto">
          <a:xfrm>
            <a:off x="4137025" y="3654425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</a:rPr>
              <a:t>Left AV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valve opens</a:t>
            </a:r>
          </a:p>
        </p:txBody>
      </p:sp>
      <p:sp>
        <p:nvSpPr>
          <p:cNvPr id="58409" name="Text Box 31"/>
          <p:cNvSpPr txBox="1">
            <a:spLocks noChangeArrowheads="1"/>
          </p:cNvSpPr>
          <p:nvPr/>
        </p:nvSpPr>
        <p:spPr bwMode="auto">
          <a:xfrm>
            <a:off x="3141663" y="1631950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6</a:t>
            </a:r>
          </a:p>
        </p:txBody>
      </p:sp>
      <p:sp>
        <p:nvSpPr>
          <p:cNvPr id="58410" name="Text Box 31"/>
          <p:cNvSpPr txBox="1">
            <a:spLocks noChangeArrowheads="1"/>
          </p:cNvSpPr>
          <p:nvPr/>
        </p:nvSpPr>
        <p:spPr bwMode="auto">
          <a:xfrm>
            <a:off x="3716338" y="3136900"/>
            <a:ext cx="85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7</a:t>
            </a:r>
          </a:p>
        </p:txBody>
      </p:sp>
      <p:sp>
        <p:nvSpPr>
          <p:cNvPr id="58411" name="Text Box 31"/>
          <p:cNvSpPr txBox="1">
            <a:spLocks noChangeArrowheads="1"/>
          </p:cNvSpPr>
          <p:nvPr/>
        </p:nvSpPr>
        <p:spPr bwMode="auto">
          <a:xfrm>
            <a:off x="4284663" y="4257675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Arial Black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Sonidos Cardiacos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</a:t>
            </a:r>
            <a:r>
              <a:rPr lang="en-US" altLang="en-US" baseline="-25000">
                <a:ea typeface="ＭＳ Ｐゴシック" charset="-128"/>
              </a:rPr>
              <a:t>1</a:t>
            </a:r>
            <a:r>
              <a:rPr lang="en-US" altLang="en-US">
                <a:ea typeface="ＭＳ Ｐゴシック" charset="-128"/>
              </a:rPr>
              <a:t> - Fuerte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Producido por las válvulas AV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</a:t>
            </a:r>
            <a:r>
              <a:rPr lang="en-US" altLang="en-US" baseline="-25000">
                <a:ea typeface="ＭＳ Ｐゴシック" charset="-128"/>
              </a:rPr>
              <a:t>2</a:t>
            </a:r>
            <a:r>
              <a:rPr lang="en-US" altLang="en-US">
                <a:ea typeface="ＭＳ Ｐゴシック" charset="-128"/>
              </a:rPr>
              <a:t> - Fuerte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Producido por las válvulas SL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S</a:t>
            </a:r>
            <a:r>
              <a:rPr lang="en-US" altLang="en-US" baseline="-25000">
                <a:ea typeface="ＭＳ Ｐゴシック" charset="-128"/>
              </a:rPr>
              <a:t>3</a:t>
            </a:r>
            <a:r>
              <a:rPr lang="en-US" altLang="en-US">
                <a:ea typeface="ＭＳ Ｐゴシック" charset="-128"/>
              </a:rPr>
              <a:t>, S</a:t>
            </a:r>
            <a:r>
              <a:rPr lang="en-US" altLang="en-US" baseline="-25000">
                <a:ea typeface="ＭＳ Ｐゴシック" charset="-128"/>
              </a:rPr>
              <a:t>4</a:t>
            </a:r>
            <a:r>
              <a:rPr lang="en-US" altLang="en-US">
                <a:ea typeface="ＭＳ Ｐゴシック" charset="-128"/>
              </a:rPr>
              <a:t>  - Tenues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Contracción atrial y flujo de sangre a ventrículos</a:t>
            </a:r>
          </a:p>
          <a:p>
            <a:pPr eaLnBrk="1" hangingPunct="1"/>
            <a:r>
              <a:rPr lang="en-US" altLang="en-US" b="1">
                <a:ea typeface="ＭＳ Ｐゴシック" charset="-128"/>
              </a:rPr>
              <a:t>Murmullos cardiacos (soplos)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Producido por regurgitación de las válvulas</a:t>
            </a:r>
          </a:p>
          <a:p>
            <a:pPr lvl="2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Objetivos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>
                <a:ea typeface="ＭＳ Ｐゴシック" charset="-128"/>
              </a:rPr>
              <a:t>20-3</a:t>
            </a:r>
            <a:r>
              <a:rPr lang="en-US" altLang="en-US">
                <a:ea typeface="ＭＳ Ｐゴシック" charset="-128"/>
              </a:rPr>
              <a:t>	Explicar los eventos del ciclo cardiaco, incluyendo sistoles y diastoles y asociar los sonidos cardiacos a eventos específicos del ciclo.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lvl="1" eaLnBrk="1" hangingPunct="1"/>
            <a:r>
              <a:rPr lang="en-US" altLang="en-US" b="1">
                <a:ea typeface="ＭＳ Ｐゴシック" charset="-128"/>
              </a:rPr>
              <a:t>20-4</a:t>
            </a:r>
            <a:r>
              <a:rPr lang="en-US" altLang="en-US">
                <a:ea typeface="ＭＳ Ｐゴシック" charset="-128"/>
              </a:rPr>
              <a:t>	Definir “cardiac output”, describir los factores que influyen en la frecuencia cardiaca y el volumen de salida y explicar como ajustes en el volumen de salida y CO son coordinados por distintos niveles de actividad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9223" descr="figure_20_18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>
            <a:fillRect/>
          </a:stretch>
        </p:blipFill>
        <p:spPr bwMode="auto">
          <a:xfrm>
            <a:off x="2378075" y="136525"/>
            <a:ext cx="438785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20-18a Heart Sounds.</a:t>
            </a:r>
          </a:p>
        </p:txBody>
      </p:sp>
      <p:grpSp>
        <p:nvGrpSpPr>
          <p:cNvPr id="61443" name="Group 9222"/>
          <p:cNvGrpSpPr>
            <a:grpSpLocks/>
          </p:cNvGrpSpPr>
          <p:nvPr/>
        </p:nvGrpSpPr>
        <p:grpSpPr bwMode="auto">
          <a:xfrm>
            <a:off x="2463800" y="5813425"/>
            <a:ext cx="220663" cy="242888"/>
            <a:chOff x="2464274" y="5812867"/>
            <a:chExt cx="219451" cy="243206"/>
          </a:xfrm>
        </p:grpSpPr>
        <p:sp>
          <p:nvSpPr>
            <p:cNvPr id="61473" name="Rectangle 9"/>
            <p:cNvSpPr>
              <a:spLocks noChangeAspect="1"/>
            </p:cNvSpPr>
            <p:nvPr/>
          </p:nvSpPr>
          <p:spPr bwMode="auto">
            <a:xfrm>
              <a:off x="2464274" y="5836622"/>
              <a:ext cx="219451" cy="219451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1474" name="Text Box 31"/>
            <p:cNvSpPr txBox="1">
              <a:spLocks noChangeArrowheads="1"/>
            </p:cNvSpPr>
            <p:nvPr/>
          </p:nvSpPr>
          <p:spPr bwMode="auto">
            <a:xfrm>
              <a:off x="2526664" y="5812867"/>
              <a:ext cx="1197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latin typeface="Arial Black" charset="0"/>
                </a:rPr>
                <a:t>a</a:t>
              </a:r>
            </a:p>
          </p:txBody>
        </p:sp>
      </p:grpSp>
      <p:cxnSp>
        <p:nvCxnSpPr>
          <p:cNvPr id="61444" name="Straight Connector 11"/>
          <p:cNvCxnSpPr>
            <a:cxnSpLocks noChangeShapeType="1"/>
          </p:cNvCxnSpPr>
          <p:nvPr/>
        </p:nvCxnSpPr>
        <p:spPr bwMode="auto">
          <a:xfrm>
            <a:off x="5443538" y="4702175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Right Bracket 12"/>
          <p:cNvSpPr>
            <a:spLocks/>
          </p:cNvSpPr>
          <p:nvPr/>
        </p:nvSpPr>
        <p:spPr bwMode="auto">
          <a:xfrm>
            <a:off x="4965700" y="241300"/>
            <a:ext cx="68263" cy="457200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1446" name="Right Bracket 13"/>
          <p:cNvSpPr>
            <a:spLocks/>
          </p:cNvSpPr>
          <p:nvPr/>
        </p:nvSpPr>
        <p:spPr bwMode="auto">
          <a:xfrm>
            <a:off x="5549900" y="935038"/>
            <a:ext cx="80963" cy="454025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1447" name="Right Bracket 14"/>
          <p:cNvSpPr>
            <a:spLocks/>
          </p:cNvSpPr>
          <p:nvPr/>
        </p:nvSpPr>
        <p:spPr bwMode="auto">
          <a:xfrm>
            <a:off x="5384800" y="4449763"/>
            <a:ext cx="68263" cy="452437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1448" name="Right Bracket 15"/>
          <p:cNvSpPr>
            <a:spLocks/>
          </p:cNvSpPr>
          <p:nvPr/>
        </p:nvSpPr>
        <p:spPr bwMode="auto">
          <a:xfrm>
            <a:off x="5376863" y="5126038"/>
            <a:ext cx="58737" cy="461962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61449" name="Straight Connector 16"/>
          <p:cNvCxnSpPr>
            <a:cxnSpLocks noChangeShapeType="1"/>
          </p:cNvCxnSpPr>
          <p:nvPr/>
        </p:nvCxnSpPr>
        <p:spPr bwMode="auto">
          <a:xfrm>
            <a:off x="5438775" y="538480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0" name="Straight Connector 17"/>
          <p:cNvCxnSpPr>
            <a:cxnSpLocks noChangeShapeType="1"/>
          </p:cNvCxnSpPr>
          <p:nvPr/>
        </p:nvCxnSpPr>
        <p:spPr bwMode="auto">
          <a:xfrm>
            <a:off x="5634038" y="11890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1" name="Straight Connector 18"/>
          <p:cNvCxnSpPr>
            <a:cxnSpLocks noChangeShapeType="1"/>
          </p:cNvCxnSpPr>
          <p:nvPr/>
        </p:nvCxnSpPr>
        <p:spPr bwMode="auto">
          <a:xfrm>
            <a:off x="5037138" y="49530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2" name="Straight Connector 19"/>
          <p:cNvCxnSpPr>
            <a:cxnSpLocks noChangeShapeType="1"/>
          </p:cNvCxnSpPr>
          <p:nvPr/>
        </p:nvCxnSpPr>
        <p:spPr bwMode="auto">
          <a:xfrm flipH="1">
            <a:off x="4605338" y="3195638"/>
            <a:ext cx="7937" cy="1236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3" name="Freeform 20"/>
          <p:cNvSpPr>
            <a:spLocks/>
          </p:cNvSpPr>
          <p:nvPr/>
        </p:nvSpPr>
        <p:spPr bwMode="auto">
          <a:xfrm>
            <a:off x="3695700" y="360363"/>
            <a:ext cx="80963" cy="2192337"/>
          </a:xfrm>
          <a:custGeom>
            <a:avLst/>
            <a:gdLst>
              <a:gd name="T0" fmla="*/ 24281 w 71967"/>
              <a:gd name="T1" fmla="*/ 29637223 h 1583267"/>
              <a:gd name="T2" fmla="*/ 0 w 71967"/>
              <a:gd name="T3" fmla="*/ 0 h 1583267"/>
              <a:gd name="T4" fmla="*/ 206376 w 71967"/>
              <a:gd name="T5" fmla="*/ 0 h 1583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1967" h="1583267">
                <a:moveTo>
                  <a:pt x="8467" y="1583267"/>
                </a:moveTo>
                <a:cubicBezTo>
                  <a:pt x="5645" y="1055511"/>
                  <a:pt x="2822" y="527756"/>
                  <a:pt x="0" y="0"/>
                </a:cubicBezTo>
                <a:lnTo>
                  <a:pt x="71967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61454" name="Straight Connector 21"/>
          <p:cNvCxnSpPr>
            <a:cxnSpLocks noChangeShapeType="1"/>
          </p:cNvCxnSpPr>
          <p:nvPr/>
        </p:nvCxnSpPr>
        <p:spPr bwMode="auto">
          <a:xfrm flipH="1">
            <a:off x="3941763" y="711200"/>
            <a:ext cx="3175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5" name="Freeform 22"/>
          <p:cNvSpPr>
            <a:spLocks/>
          </p:cNvSpPr>
          <p:nvPr/>
        </p:nvSpPr>
        <p:spPr bwMode="auto">
          <a:xfrm>
            <a:off x="4262438" y="1282700"/>
            <a:ext cx="88900" cy="1236663"/>
          </a:xfrm>
          <a:custGeom>
            <a:avLst/>
            <a:gdLst>
              <a:gd name="T0" fmla="*/ 0 w 67733"/>
              <a:gd name="T1" fmla="*/ 18711605 h 880533"/>
              <a:gd name="T2" fmla="*/ 48930 w 67733"/>
              <a:gd name="T3" fmla="*/ 0 h 880533"/>
              <a:gd name="T4" fmla="*/ 782911 w 67733"/>
              <a:gd name="T5" fmla="*/ 0 h 8805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733" h="880533">
                <a:moveTo>
                  <a:pt x="0" y="880533"/>
                </a:moveTo>
                <a:lnTo>
                  <a:pt x="4233" y="0"/>
                </a:lnTo>
                <a:lnTo>
                  <a:pt x="6773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Freeform 23"/>
          <p:cNvSpPr>
            <a:spLocks/>
          </p:cNvSpPr>
          <p:nvPr/>
        </p:nvSpPr>
        <p:spPr bwMode="auto">
          <a:xfrm>
            <a:off x="4084638" y="2687638"/>
            <a:ext cx="80962" cy="2120900"/>
          </a:xfrm>
          <a:custGeom>
            <a:avLst/>
            <a:gdLst>
              <a:gd name="T0" fmla="*/ 0 w 71967"/>
              <a:gd name="T1" fmla="*/ 0 h 1532467"/>
              <a:gd name="T2" fmla="*/ 36416 w 71967"/>
              <a:gd name="T3" fmla="*/ 28546488 h 1532467"/>
              <a:gd name="T4" fmla="*/ 206354 w 71967"/>
              <a:gd name="T5" fmla="*/ 28546488 h 15324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1967" h="1532467">
                <a:moveTo>
                  <a:pt x="0" y="0"/>
                </a:moveTo>
                <a:lnTo>
                  <a:pt x="12700" y="1532467"/>
                </a:lnTo>
                <a:lnTo>
                  <a:pt x="71967" y="1532467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Freeform 24"/>
          <p:cNvSpPr>
            <a:spLocks/>
          </p:cNvSpPr>
          <p:nvPr/>
        </p:nvSpPr>
        <p:spPr bwMode="auto">
          <a:xfrm>
            <a:off x="3979863" y="3124200"/>
            <a:ext cx="231775" cy="2374900"/>
          </a:xfrm>
          <a:custGeom>
            <a:avLst/>
            <a:gdLst>
              <a:gd name="T0" fmla="*/ 3512408 w 165100"/>
              <a:gd name="T1" fmla="*/ 0 h 1706033"/>
              <a:gd name="T2" fmla="*/ 0 w 165100"/>
              <a:gd name="T3" fmla="*/ 0 h 1706033"/>
              <a:gd name="T4" fmla="*/ 90069 w 165100"/>
              <a:gd name="T5" fmla="*/ 33489493 h 1706033"/>
              <a:gd name="T6" fmla="*/ 2881989 w 165100"/>
              <a:gd name="T7" fmla="*/ 33489493 h 17060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100" h="1706033">
                <a:moveTo>
                  <a:pt x="165100" y="0"/>
                </a:moveTo>
                <a:lnTo>
                  <a:pt x="0" y="0"/>
                </a:lnTo>
                <a:cubicBezTo>
                  <a:pt x="1411" y="568678"/>
                  <a:pt x="2823" y="1137355"/>
                  <a:pt x="4234" y="1706033"/>
                </a:cubicBezTo>
                <a:lnTo>
                  <a:pt x="135467" y="1706033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8" name="Freeform 25"/>
          <p:cNvSpPr>
            <a:spLocks/>
          </p:cNvSpPr>
          <p:nvPr/>
        </p:nvSpPr>
        <p:spPr bwMode="auto">
          <a:xfrm>
            <a:off x="3840163" y="2811463"/>
            <a:ext cx="325437" cy="2451100"/>
          </a:xfrm>
          <a:custGeom>
            <a:avLst/>
            <a:gdLst>
              <a:gd name="T0" fmla="*/ 0 w 237066"/>
              <a:gd name="T1" fmla="*/ 0 h 1765300"/>
              <a:gd name="T2" fmla="*/ 220239 w 237066"/>
              <a:gd name="T3" fmla="*/ 33698698 h 1765300"/>
              <a:gd name="T4" fmla="*/ 4111051 w 237066"/>
              <a:gd name="T5" fmla="*/ 33861099 h 17653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066" h="1765300">
                <a:moveTo>
                  <a:pt x="0" y="0"/>
                </a:moveTo>
                <a:cubicBezTo>
                  <a:pt x="4233" y="585611"/>
                  <a:pt x="8467" y="1171222"/>
                  <a:pt x="12700" y="1756833"/>
                </a:cubicBezTo>
                <a:lnTo>
                  <a:pt x="237066" y="176530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9" name="Freeform 26"/>
          <p:cNvSpPr>
            <a:spLocks/>
          </p:cNvSpPr>
          <p:nvPr/>
        </p:nvSpPr>
        <p:spPr bwMode="auto">
          <a:xfrm>
            <a:off x="4025900" y="1041400"/>
            <a:ext cx="322263" cy="1490663"/>
          </a:xfrm>
          <a:custGeom>
            <a:avLst/>
            <a:gdLst>
              <a:gd name="T0" fmla="*/ 0 w 237066"/>
              <a:gd name="T1" fmla="*/ 20329652 h 1075267"/>
              <a:gd name="T2" fmla="*/ 0 w 237066"/>
              <a:gd name="T3" fmla="*/ 0 h 1075267"/>
              <a:gd name="T4" fmla="*/ 3751675 w 237066"/>
              <a:gd name="T5" fmla="*/ 80059 h 1075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066" h="1075267">
                <a:moveTo>
                  <a:pt x="0" y="1075267"/>
                </a:moveTo>
                <a:lnTo>
                  <a:pt x="0" y="0"/>
                </a:lnTo>
                <a:lnTo>
                  <a:pt x="237066" y="4234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0" name="Text Box 31"/>
          <p:cNvSpPr txBox="1">
            <a:spLocks noChangeArrowheads="1"/>
          </p:cNvSpPr>
          <p:nvPr/>
        </p:nvSpPr>
        <p:spPr bwMode="auto">
          <a:xfrm>
            <a:off x="5175250" y="301625"/>
            <a:ext cx="5175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Aortic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valve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1" name="Text Box 31"/>
          <p:cNvSpPr txBox="1">
            <a:spLocks noChangeArrowheads="1"/>
          </p:cNvSpPr>
          <p:nvPr/>
        </p:nvSpPr>
        <p:spPr bwMode="auto">
          <a:xfrm>
            <a:off x="3803650" y="242888"/>
            <a:ext cx="11969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Sounds heard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2" name="Text Box 31"/>
          <p:cNvSpPr txBox="1">
            <a:spLocks noChangeArrowheads="1"/>
          </p:cNvSpPr>
          <p:nvPr/>
        </p:nvSpPr>
        <p:spPr bwMode="auto">
          <a:xfrm>
            <a:off x="3803650" y="487363"/>
            <a:ext cx="1196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Valve location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3" name="Text Box 31"/>
          <p:cNvSpPr txBox="1">
            <a:spLocks noChangeArrowheads="1"/>
          </p:cNvSpPr>
          <p:nvPr/>
        </p:nvSpPr>
        <p:spPr bwMode="auto">
          <a:xfrm>
            <a:off x="5759450" y="1004888"/>
            <a:ext cx="927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Pulmonary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valve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4" name="Text Box 31"/>
          <p:cNvSpPr txBox="1">
            <a:spLocks noChangeArrowheads="1"/>
          </p:cNvSpPr>
          <p:nvPr/>
        </p:nvSpPr>
        <p:spPr bwMode="auto">
          <a:xfrm>
            <a:off x="4395788" y="936625"/>
            <a:ext cx="11969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Valve location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5" name="Text Box 31"/>
          <p:cNvSpPr txBox="1">
            <a:spLocks noChangeArrowheads="1"/>
          </p:cNvSpPr>
          <p:nvPr/>
        </p:nvSpPr>
        <p:spPr bwMode="auto">
          <a:xfrm>
            <a:off x="4210050" y="4678363"/>
            <a:ext cx="1196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Valve location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6" name="Text Box 31"/>
          <p:cNvSpPr txBox="1">
            <a:spLocks noChangeArrowheads="1"/>
          </p:cNvSpPr>
          <p:nvPr/>
        </p:nvSpPr>
        <p:spPr bwMode="auto">
          <a:xfrm>
            <a:off x="4200525" y="5153025"/>
            <a:ext cx="11985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Valve location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7" name="Text Box 31"/>
          <p:cNvSpPr txBox="1">
            <a:spLocks noChangeArrowheads="1"/>
          </p:cNvSpPr>
          <p:nvPr/>
        </p:nvSpPr>
        <p:spPr bwMode="auto">
          <a:xfrm>
            <a:off x="4395788" y="1182688"/>
            <a:ext cx="11969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Sounds heard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8" name="Text Box 31"/>
          <p:cNvSpPr txBox="1">
            <a:spLocks noChangeArrowheads="1"/>
          </p:cNvSpPr>
          <p:nvPr/>
        </p:nvSpPr>
        <p:spPr bwMode="auto">
          <a:xfrm>
            <a:off x="4210050" y="4441825"/>
            <a:ext cx="11969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Sounds heard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4200525" y="5389563"/>
            <a:ext cx="1196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Sounds heard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70" name="Text Box 31"/>
          <p:cNvSpPr txBox="1">
            <a:spLocks noChangeArrowheads="1"/>
          </p:cNvSpPr>
          <p:nvPr/>
        </p:nvSpPr>
        <p:spPr bwMode="auto">
          <a:xfrm>
            <a:off x="5589588" y="4365625"/>
            <a:ext cx="449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Left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AV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valve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581650" y="5084763"/>
            <a:ext cx="460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Right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AV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valve</a:t>
            </a:r>
            <a:endParaRPr lang="en-US" altLang="en-US" sz="1400" b="1" baseline="-25000">
              <a:solidFill>
                <a:srgbClr val="000000"/>
              </a:solidFill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792413" y="5808663"/>
            <a:ext cx="30638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Placements of a stethoscope for</a:t>
            </a:r>
            <a:b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listening to the different sounds</a:t>
            </a:r>
            <a:b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produced by individual valves</a:t>
            </a:r>
            <a:endParaRPr lang="en-US" sz="15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9226" descr="figure_20_18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411163" y="238125"/>
            <a:ext cx="83216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762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20-18b Heart Sounds.</a:t>
            </a:r>
          </a:p>
        </p:txBody>
      </p:sp>
      <p:cxnSp>
        <p:nvCxnSpPr>
          <p:cNvPr id="63491" name="Straight Connector 8"/>
          <p:cNvCxnSpPr>
            <a:cxnSpLocks noChangeShapeType="1"/>
          </p:cNvCxnSpPr>
          <p:nvPr/>
        </p:nvCxnSpPr>
        <p:spPr bwMode="auto">
          <a:xfrm>
            <a:off x="2771775" y="2814638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2" name="Text Box 31"/>
          <p:cNvSpPr txBox="1">
            <a:spLocks noChangeArrowheads="1"/>
          </p:cNvSpPr>
          <p:nvPr/>
        </p:nvSpPr>
        <p:spPr bwMode="auto">
          <a:xfrm rot="806136">
            <a:off x="2036763" y="1833563"/>
            <a:ext cx="514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500" b="1">
                <a:solidFill>
                  <a:srgbClr val="000000"/>
                </a:solidFill>
              </a:rPr>
              <a:t>Aorta</a:t>
            </a:r>
          </a:p>
        </p:txBody>
      </p:sp>
      <p:cxnSp>
        <p:nvCxnSpPr>
          <p:cNvPr id="63493" name="Straight Connector 10"/>
          <p:cNvCxnSpPr>
            <a:cxnSpLocks noChangeShapeType="1"/>
          </p:cNvCxnSpPr>
          <p:nvPr/>
        </p:nvCxnSpPr>
        <p:spPr bwMode="auto">
          <a:xfrm flipV="1">
            <a:off x="4665663" y="1092200"/>
            <a:ext cx="5746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4" name="Straight Connector 11"/>
          <p:cNvCxnSpPr>
            <a:cxnSpLocks noChangeShapeType="1"/>
          </p:cNvCxnSpPr>
          <p:nvPr/>
        </p:nvCxnSpPr>
        <p:spPr bwMode="auto">
          <a:xfrm flipV="1">
            <a:off x="5316538" y="3632200"/>
            <a:ext cx="830262" cy="541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5" name="Straight Connector 12"/>
          <p:cNvCxnSpPr>
            <a:cxnSpLocks noChangeShapeType="1"/>
          </p:cNvCxnSpPr>
          <p:nvPr/>
        </p:nvCxnSpPr>
        <p:spPr bwMode="auto">
          <a:xfrm flipV="1">
            <a:off x="3065463" y="3894138"/>
            <a:ext cx="3810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6" name="Straight Connector 13"/>
          <p:cNvCxnSpPr>
            <a:cxnSpLocks noChangeShapeType="1"/>
          </p:cNvCxnSpPr>
          <p:nvPr/>
        </p:nvCxnSpPr>
        <p:spPr bwMode="auto">
          <a:xfrm flipH="1" flipV="1">
            <a:off x="2451100" y="1354138"/>
            <a:ext cx="469900" cy="601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7" name="Straight Connector 14"/>
          <p:cNvCxnSpPr>
            <a:cxnSpLocks noChangeShapeType="1"/>
          </p:cNvCxnSpPr>
          <p:nvPr/>
        </p:nvCxnSpPr>
        <p:spPr bwMode="auto">
          <a:xfrm>
            <a:off x="2487613" y="3792538"/>
            <a:ext cx="0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8" name="Text Box 31"/>
          <p:cNvSpPr txBox="1">
            <a:spLocks noChangeArrowheads="1"/>
          </p:cNvSpPr>
          <p:nvPr/>
        </p:nvSpPr>
        <p:spPr bwMode="auto">
          <a:xfrm>
            <a:off x="1803400" y="839788"/>
            <a:ext cx="1101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Semilunar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valves open</a:t>
            </a:r>
          </a:p>
        </p:txBody>
      </p:sp>
      <p:sp>
        <p:nvSpPr>
          <p:cNvPr id="63499" name="Text Box 31"/>
          <p:cNvSpPr txBox="1">
            <a:spLocks noChangeArrowheads="1"/>
          </p:cNvSpPr>
          <p:nvPr/>
        </p:nvSpPr>
        <p:spPr bwMode="auto">
          <a:xfrm>
            <a:off x="5334000" y="855663"/>
            <a:ext cx="1133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Semilunar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valves close</a:t>
            </a:r>
          </a:p>
        </p:txBody>
      </p:sp>
      <p:sp>
        <p:nvSpPr>
          <p:cNvPr id="63500" name="Text Box 31"/>
          <p:cNvSpPr txBox="1">
            <a:spLocks noChangeArrowheads="1"/>
          </p:cNvSpPr>
          <p:nvPr/>
        </p:nvSpPr>
        <p:spPr bwMode="auto">
          <a:xfrm>
            <a:off x="3609975" y="3400425"/>
            <a:ext cx="908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AV valves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63501" name="Text Box 31"/>
          <p:cNvSpPr txBox="1">
            <a:spLocks noChangeArrowheads="1"/>
          </p:cNvSpPr>
          <p:nvPr/>
        </p:nvSpPr>
        <p:spPr bwMode="auto">
          <a:xfrm>
            <a:off x="6332538" y="3400425"/>
            <a:ext cx="908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AV valves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63502" name="Text Box 31"/>
          <p:cNvSpPr txBox="1">
            <a:spLocks noChangeArrowheads="1"/>
          </p:cNvSpPr>
          <p:nvPr/>
        </p:nvSpPr>
        <p:spPr bwMode="auto">
          <a:xfrm>
            <a:off x="2195513" y="3357563"/>
            <a:ext cx="58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114571"/>
                </a:solidFill>
              </a:rPr>
              <a:t>Left</a:t>
            </a:r>
            <a:br>
              <a:rPr lang="en-US" altLang="en-US" sz="1500" b="1">
                <a:solidFill>
                  <a:srgbClr val="114571"/>
                </a:solidFill>
              </a:rPr>
            </a:br>
            <a:r>
              <a:rPr lang="en-US" altLang="en-US" sz="1500" b="1">
                <a:solidFill>
                  <a:srgbClr val="114571"/>
                </a:solidFill>
              </a:rPr>
              <a:t>atrium</a:t>
            </a:r>
          </a:p>
        </p:txBody>
      </p:sp>
      <p:sp>
        <p:nvSpPr>
          <p:cNvPr id="63503" name="Text Box 31"/>
          <p:cNvSpPr txBox="1">
            <a:spLocks noChangeArrowheads="1"/>
          </p:cNvSpPr>
          <p:nvPr/>
        </p:nvSpPr>
        <p:spPr bwMode="auto">
          <a:xfrm>
            <a:off x="1868488" y="2727325"/>
            <a:ext cx="7953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500" b="1">
                <a:solidFill>
                  <a:srgbClr val="BD0815"/>
                </a:solidFill>
              </a:rPr>
              <a:t>Left</a:t>
            </a:r>
            <a:br>
              <a:rPr lang="en-US" altLang="en-US" sz="1500" b="1">
                <a:solidFill>
                  <a:srgbClr val="BD0815"/>
                </a:solidFill>
              </a:rPr>
            </a:br>
            <a:r>
              <a:rPr lang="en-US" altLang="en-US" sz="1500" b="1">
                <a:solidFill>
                  <a:srgbClr val="BD0815"/>
                </a:solidFill>
              </a:rPr>
              <a:t>ventricle</a:t>
            </a:r>
          </a:p>
        </p:txBody>
      </p:sp>
      <p:sp>
        <p:nvSpPr>
          <p:cNvPr id="63504" name="Text Box 31"/>
          <p:cNvSpPr txBox="1">
            <a:spLocks noChangeArrowheads="1"/>
          </p:cNvSpPr>
          <p:nvPr/>
        </p:nvSpPr>
        <p:spPr bwMode="auto">
          <a:xfrm>
            <a:off x="1223963" y="547688"/>
            <a:ext cx="3206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63505" name="Text Box 31"/>
          <p:cNvSpPr txBox="1">
            <a:spLocks noChangeArrowheads="1"/>
          </p:cNvSpPr>
          <p:nvPr/>
        </p:nvSpPr>
        <p:spPr bwMode="auto">
          <a:xfrm rot="-5400000">
            <a:off x="578643" y="2234407"/>
            <a:ext cx="823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Pressure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(mm Hg)</a:t>
            </a:r>
          </a:p>
        </p:txBody>
      </p:sp>
      <p:sp>
        <p:nvSpPr>
          <p:cNvPr id="63506" name="Text Box 31"/>
          <p:cNvSpPr txBox="1">
            <a:spLocks noChangeArrowheads="1"/>
          </p:cNvSpPr>
          <p:nvPr/>
        </p:nvSpPr>
        <p:spPr bwMode="auto">
          <a:xfrm>
            <a:off x="1336675" y="1528763"/>
            <a:ext cx="214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63507" name="Text Box 31"/>
          <p:cNvSpPr txBox="1">
            <a:spLocks noChangeArrowheads="1"/>
          </p:cNvSpPr>
          <p:nvPr/>
        </p:nvSpPr>
        <p:spPr bwMode="auto">
          <a:xfrm>
            <a:off x="1319213" y="2536825"/>
            <a:ext cx="2143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63508" name="Text Box 31"/>
          <p:cNvSpPr txBox="1">
            <a:spLocks noChangeArrowheads="1"/>
          </p:cNvSpPr>
          <p:nvPr/>
        </p:nvSpPr>
        <p:spPr bwMode="auto">
          <a:xfrm>
            <a:off x="1331913" y="3548063"/>
            <a:ext cx="2143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3509" name="Text Box 31"/>
          <p:cNvSpPr txBox="1">
            <a:spLocks noChangeArrowheads="1"/>
          </p:cNvSpPr>
          <p:nvPr/>
        </p:nvSpPr>
        <p:spPr bwMode="auto">
          <a:xfrm>
            <a:off x="1441450" y="4522788"/>
            <a:ext cx="1063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510" name="Text Box 31"/>
          <p:cNvSpPr txBox="1">
            <a:spLocks noChangeArrowheads="1"/>
          </p:cNvSpPr>
          <p:nvPr/>
        </p:nvSpPr>
        <p:spPr bwMode="auto">
          <a:xfrm>
            <a:off x="427038" y="5267325"/>
            <a:ext cx="12287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Heart sounds</a:t>
            </a:r>
          </a:p>
        </p:txBody>
      </p:sp>
      <p:sp>
        <p:nvSpPr>
          <p:cNvPr id="63511" name="Text Box 31"/>
          <p:cNvSpPr txBox="1">
            <a:spLocks noChangeArrowheads="1"/>
          </p:cNvSpPr>
          <p:nvPr/>
        </p:nvSpPr>
        <p:spPr bwMode="auto">
          <a:xfrm>
            <a:off x="2122488" y="5000625"/>
            <a:ext cx="2000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</a:t>
            </a:r>
            <a:r>
              <a:rPr lang="en-US" altLang="en-US" sz="1500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3512" name="Text Box 31"/>
          <p:cNvSpPr txBox="1">
            <a:spLocks noChangeArrowheads="1"/>
          </p:cNvSpPr>
          <p:nvPr/>
        </p:nvSpPr>
        <p:spPr bwMode="auto">
          <a:xfrm>
            <a:off x="2720975" y="5678488"/>
            <a:ext cx="6619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“</a:t>
            </a:r>
            <a:r>
              <a:rPr lang="en-US" altLang="ja-JP" sz="1500" b="1">
                <a:solidFill>
                  <a:srgbClr val="000000"/>
                </a:solidFill>
              </a:rPr>
              <a:t>Lubb</a:t>
            </a:r>
            <a:r>
              <a:rPr lang="en-US" altLang="en-US" sz="1500" b="1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3513" name="Text Box 31"/>
          <p:cNvSpPr txBox="1">
            <a:spLocks noChangeArrowheads="1"/>
          </p:cNvSpPr>
          <p:nvPr/>
        </p:nvSpPr>
        <p:spPr bwMode="auto">
          <a:xfrm>
            <a:off x="4573588" y="5686425"/>
            <a:ext cx="6826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“</a:t>
            </a:r>
            <a:r>
              <a:rPr lang="en-US" altLang="ja-JP" sz="1500" b="1">
                <a:solidFill>
                  <a:srgbClr val="000000"/>
                </a:solidFill>
              </a:rPr>
              <a:t>Dupp</a:t>
            </a:r>
            <a:r>
              <a:rPr lang="en-US" altLang="en-US" sz="1500" b="1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>
            <a:off x="8147050" y="5008563"/>
            <a:ext cx="200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</a:t>
            </a:r>
            <a:r>
              <a:rPr lang="en-US" altLang="en-US" sz="1500" b="1" baseline="-25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3515" name="Text Box 31"/>
          <p:cNvSpPr txBox="1">
            <a:spLocks noChangeArrowheads="1"/>
          </p:cNvSpPr>
          <p:nvPr/>
        </p:nvSpPr>
        <p:spPr bwMode="auto">
          <a:xfrm>
            <a:off x="2897188" y="4741863"/>
            <a:ext cx="200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</a:t>
            </a:r>
            <a:r>
              <a:rPr lang="en-US" altLang="en-US" sz="15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516" name="Text Box 31"/>
          <p:cNvSpPr txBox="1">
            <a:spLocks noChangeArrowheads="1"/>
          </p:cNvSpPr>
          <p:nvPr/>
        </p:nvSpPr>
        <p:spPr bwMode="auto">
          <a:xfrm>
            <a:off x="4799013" y="4868863"/>
            <a:ext cx="1984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</a:t>
            </a:r>
            <a:r>
              <a:rPr lang="en-US" altLang="en-US" sz="15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3517" name="Text Box 31"/>
          <p:cNvSpPr txBox="1">
            <a:spLocks noChangeArrowheads="1"/>
          </p:cNvSpPr>
          <p:nvPr/>
        </p:nvSpPr>
        <p:spPr bwMode="auto">
          <a:xfrm>
            <a:off x="5510213" y="5033963"/>
            <a:ext cx="1984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S</a:t>
            </a:r>
            <a:r>
              <a:rPr lang="en-US" altLang="en-US" sz="1500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954213" y="6122988"/>
            <a:ext cx="6311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The relationship between heart sounds and key events in the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cardiac cycle</a:t>
            </a:r>
            <a:endParaRPr lang="en-US" sz="165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3519" name="Group 9225"/>
          <p:cNvGrpSpPr>
            <a:grpSpLocks/>
          </p:cNvGrpSpPr>
          <p:nvPr/>
        </p:nvGrpSpPr>
        <p:grpSpPr bwMode="auto">
          <a:xfrm>
            <a:off x="1604963" y="6129338"/>
            <a:ext cx="238125" cy="236537"/>
            <a:chOff x="1604906" y="6027120"/>
            <a:chExt cx="237739" cy="237739"/>
          </a:xfrm>
        </p:grpSpPr>
        <p:sp>
          <p:nvSpPr>
            <p:cNvPr id="63520" name="Rectangle 37"/>
            <p:cNvSpPr>
              <a:spLocks noChangeAspect="1"/>
            </p:cNvSpPr>
            <p:nvPr/>
          </p:nvSpPr>
          <p:spPr bwMode="auto">
            <a:xfrm>
              <a:off x="1604906" y="6027120"/>
              <a:ext cx="237739" cy="237739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3521" name="Text Box 31"/>
            <p:cNvSpPr txBox="1">
              <a:spLocks noChangeArrowheads="1"/>
            </p:cNvSpPr>
            <p:nvPr/>
          </p:nvSpPr>
          <p:spPr bwMode="auto">
            <a:xfrm>
              <a:off x="1679994" y="6028765"/>
              <a:ext cx="1197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latin typeface="Arial Black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Cardiodinámica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La fuerza y el movimiento generado por las contracciones cardiacas</a:t>
            </a:r>
          </a:p>
          <a:p>
            <a:pPr lvl="2" eaLnBrk="1" hangingPunct="1"/>
            <a:r>
              <a:rPr lang="en-US" altLang="en-US" i="1">
                <a:ea typeface="ＭＳ Ｐゴシック" charset="-128"/>
              </a:rPr>
              <a:t>End-diastolic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i="1">
                <a:ea typeface="ＭＳ Ｐゴシック" charset="-128"/>
              </a:rPr>
              <a:t>EDV</a:t>
            </a:r>
            <a:r>
              <a:rPr lang="en-US" altLang="en-US">
                <a:ea typeface="ＭＳ Ｐゴシック" charset="-128"/>
              </a:rPr>
              <a:t>) (ventricular) (llenado)</a:t>
            </a:r>
          </a:p>
          <a:p>
            <a:pPr lvl="2" eaLnBrk="1" hangingPunct="1"/>
            <a:r>
              <a:rPr lang="en-US" altLang="en-US" i="1">
                <a:ea typeface="ＭＳ Ｐゴシック" charset="-128"/>
              </a:rPr>
              <a:t>End-systolic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i="1">
                <a:ea typeface="ＭＳ Ｐゴシック" charset="-128"/>
              </a:rPr>
              <a:t>ESV</a:t>
            </a:r>
            <a:r>
              <a:rPr lang="en-US" altLang="en-US">
                <a:ea typeface="ＭＳ Ｐゴシック" charset="-128"/>
              </a:rPr>
              <a:t>) (ventricular) (vaciado)</a:t>
            </a:r>
          </a:p>
          <a:p>
            <a:pPr lvl="2" eaLnBrk="1" hangingPunct="1"/>
            <a:r>
              <a:rPr lang="en-US" altLang="en-US" i="1">
                <a:ea typeface="ＭＳ Ｐゴシック" charset="-128"/>
              </a:rPr>
              <a:t>Stroke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volume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i="1">
                <a:ea typeface="ＭＳ Ｐゴシック" charset="-128"/>
              </a:rPr>
              <a:t>SV</a:t>
            </a:r>
            <a:r>
              <a:rPr lang="en-US" altLang="en-US">
                <a:ea typeface="ＭＳ Ｐゴシック" charset="-128"/>
              </a:rPr>
              <a:t>) (ventricular)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SV = EDV – ESV</a:t>
            </a:r>
          </a:p>
          <a:p>
            <a:pPr lvl="2" eaLnBrk="1" hangingPunct="1"/>
            <a:r>
              <a:rPr lang="en-US" altLang="en-US" i="1">
                <a:ea typeface="ＭＳ Ｐゴシック" charset="-128"/>
              </a:rPr>
              <a:t>Ejection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fraction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El porciento del EDV representado por el 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5" descr="figure_20_19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"/>
          <a:stretch>
            <a:fillRect/>
          </a:stretch>
        </p:blipFill>
        <p:spPr bwMode="auto">
          <a:xfrm>
            <a:off x="1100138" y="212725"/>
            <a:ext cx="694372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20-19 A Simple Model of Stroke Volume.</a:t>
            </a:r>
          </a:p>
        </p:txBody>
      </p:sp>
      <p:sp>
        <p:nvSpPr>
          <p:cNvPr id="66563" name="Text Box 31"/>
          <p:cNvSpPr txBox="1">
            <a:spLocks noChangeArrowheads="1"/>
          </p:cNvSpPr>
          <p:nvPr/>
        </p:nvSpPr>
        <p:spPr bwMode="auto">
          <a:xfrm>
            <a:off x="3979863" y="339725"/>
            <a:ext cx="307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</a:rPr>
              <a:t>Filling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86313" y="2265363"/>
            <a:ext cx="565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Ventricular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diastole</a:t>
            </a:r>
            <a:endParaRPr lang="en-US"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05438" y="3641725"/>
            <a:ext cx="720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End-diastolic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volume (EDV)</a:t>
            </a:r>
            <a:endParaRPr lang="en-US"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470025" y="3432175"/>
            <a:ext cx="660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End-systolic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volume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(ESV)</a:t>
            </a:r>
            <a:endParaRPr lang="en-US"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04963" y="3965575"/>
            <a:ext cx="393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Stroke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volume</a:t>
            </a:r>
            <a:endParaRPr lang="en-US"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568" name="Text Box 31"/>
          <p:cNvSpPr txBox="1">
            <a:spLocks noChangeArrowheads="1"/>
          </p:cNvSpPr>
          <p:nvPr/>
        </p:nvSpPr>
        <p:spPr bwMode="auto">
          <a:xfrm>
            <a:off x="3946525" y="4333875"/>
            <a:ext cx="438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</a:rPr>
              <a:t>Pumping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867275" y="5883275"/>
            <a:ext cx="563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Ventricular</a:t>
            </a:r>
            <a:b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systole</a:t>
            </a:r>
            <a:endParaRPr lang="en-US"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570" name="Straight Connector 11"/>
          <p:cNvCxnSpPr>
            <a:cxnSpLocks noChangeShapeType="1"/>
          </p:cNvCxnSpPr>
          <p:nvPr/>
        </p:nvCxnSpPr>
        <p:spPr bwMode="auto">
          <a:xfrm>
            <a:off x="1855788" y="3638550"/>
            <a:ext cx="3079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1" name="Text Box 31"/>
          <p:cNvSpPr txBox="1">
            <a:spLocks noChangeArrowheads="1"/>
          </p:cNvSpPr>
          <p:nvPr/>
        </p:nvSpPr>
        <p:spPr bwMode="auto">
          <a:xfrm>
            <a:off x="1781175" y="4095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100" b="1">
                <a:solidFill>
                  <a:srgbClr val="FFFFFF"/>
                </a:solidFill>
              </a:rPr>
              <a:t>Start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352675" y="428625"/>
            <a:ext cx="12827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When the pump handle is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raised, pressure within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the cylinder decreases,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and water enters through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 one-way valve. This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corresponds to </a:t>
            </a:r>
            <a: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  <a:t>passive</a:t>
            </a:r>
            <a:b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  <a:t>filling during ventricular</a:t>
            </a:r>
            <a:b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  <a:t>diastole.</a:t>
            </a:r>
            <a:endParaRPr lang="en-US" sz="820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357938" y="1181100"/>
            <a:ext cx="147478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At the </a:t>
            </a:r>
            <a:r>
              <a:rPr lang="en-US" sz="820" u="sng" dirty="0" smtClean="0">
                <a:solidFill>
                  <a:srgbClr val="000000"/>
                </a:solidFill>
                <a:latin typeface="Arial"/>
                <a:cs typeface="Arial"/>
              </a:rPr>
              <a:t>start</a:t>
            </a: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 of the pumping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cycle, the amount of water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in the cylinder corresponds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to the amount of blood in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 ventricle at the end of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ventricular diastole. This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amount is known as the </a:t>
            </a:r>
            <a:r>
              <a:rPr lang="en-US" sz="82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end-</a:t>
            </a:r>
            <a:br>
              <a:rPr lang="en-US" sz="82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820" b="0" dirty="0" smtClean="0">
                <a:solidFill>
                  <a:srgbClr val="000000"/>
                </a:solidFill>
                <a:latin typeface="Arial Black"/>
                <a:cs typeface="Arial Black"/>
              </a:rPr>
              <a:t>diastolic volume (EDV)</a:t>
            </a: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82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815013" y="5422900"/>
            <a:ext cx="14747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As the pump handle is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pushed down, water is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forced out of the cylinder.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This corresponds to the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period of ventricular ejection.</a:t>
            </a:r>
            <a:endParaRPr lang="en-US" sz="82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293813" y="4492625"/>
            <a:ext cx="15906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When the handle is depressed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as far as it will go, some water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will remain in the cylinder. That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amount corresponds to the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end-systolic volume (ESV)</a:t>
            </a:r>
            <a:br>
              <a:rPr lang="en-US" sz="82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remaining in the ventricle at the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end of ventricular systole. The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amount of water pumped out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corresponds to the stroke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volume of the heart; the stroke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volume is the difference</a:t>
            </a:r>
            <a:b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20" dirty="0" smtClean="0">
                <a:solidFill>
                  <a:srgbClr val="000000"/>
                </a:solidFill>
                <a:latin typeface="Arial"/>
                <a:cs typeface="Arial"/>
              </a:rPr>
              <a:t>between the EDV and the ESV.</a:t>
            </a:r>
            <a:endParaRPr lang="en-US" sz="82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figure_20_19_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>
            <a:fillRect/>
          </a:stretch>
        </p:blipFill>
        <p:spPr bwMode="auto">
          <a:xfrm>
            <a:off x="298450" y="679450"/>
            <a:ext cx="854710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20-19 A Simple Model of Stroke Volume (Part 1 of 4).</a:t>
            </a:r>
          </a:p>
        </p:txBody>
      </p:sp>
      <p:sp>
        <p:nvSpPr>
          <p:cNvPr id="68611" name="Text Box 31"/>
          <p:cNvSpPr txBox="1">
            <a:spLocks noChangeArrowheads="1"/>
          </p:cNvSpPr>
          <p:nvPr/>
        </p:nvSpPr>
        <p:spPr bwMode="auto">
          <a:xfrm>
            <a:off x="5513388" y="914400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Filling</a:t>
            </a:r>
          </a:p>
        </p:txBody>
      </p:sp>
      <p:sp>
        <p:nvSpPr>
          <p:cNvPr id="68612" name="Text Box 31"/>
          <p:cNvSpPr txBox="1">
            <a:spLocks noChangeArrowheads="1"/>
          </p:cNvSpPr>
          <p:nvPr/>
        </p:nvSpPr>
        <p:spPr bwMode="auto">
          <a:xfrm>
            <a:off x="7431088" y="5440363"/>
            <a:ext cx="127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900" b="1">
                <a:solidFill>
                  <a:srgbClr val="000000"/>
                </a:solidFill>
              </a:rPr>
              <a:t>Ventricular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diastole</a:t>
            </a:r>
          </a:p>
        </p:txBody>
      </p:sp>
      <p:sp>
        <p:nvSpPr>
          <p:cNvPr id="68613" name="Text Box 31"/>
          <p:cNvSpPr txBox="1">
            <a:spLocks noChangeArrowheads="1"/>
          </p:cNvSpPr>
          <p:nvPr/>
        </p:nvSpPr>
        <p:spPr bwMode="auto">
          <a:xfrm>
            <a:off x="427038" y="1077913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600" b="1">
                <a:solidFill>
                  <a:srgbClr val="FFFFFF"/>
                </a:solidFill>
              </a:rPr>
              <a:t>Start</a:t>
            </a:r>
          </a:p>
        </p:txBody>
      </p:sp>
      <p:sp>
        <p:nvSpPr>
          <p:cNvPr id="68614" name="Text Box 31"/>
          <p:cNvSpPr txBox="1">
            <a:spLocks noChangeArrowheads="1"/>
          </p:cNvSpPr>
          <p:nvPr/>
        </p:nvSpPr>
        <p:spPr bwMode="auto">
          <a:xfrm>
            <a:off x="1768475" y="1114425"/>
            <a:ext cx="29511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When the pump handle is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raised, pressure within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the cylinder decreases,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and water enters through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a one-way valve. This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corresponds to passive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filling during ventricular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diastole.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figure_20_19_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>
            <a:fillRect/>
          </a:stretch>
        </p:blipFill>
        <p:spPr bwMode="auto">
          <a:xfrm>
            <a:off x="298450" y="661988"/>
            <a:ext cx="85471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20-19 A Simple Model of Stroke Volume (Part 2 of 4).</a:t>
            </a:r>
          </a:p>
        </p:txBody>
      </p:sp>
      <p:sp>
        <p:nvSpPr>
          <p:cNvPr id="70659" name="Text Box 31"/>
          <p:cNvSpPr txBox="1">
            <a:spLocks noChangeArrowheads="1"/>
          </p:cNvSpPr>
          <p:nvPr/>
        </p:nvSpPr>
        <p:spPr bwMode="auto">
          <a:xfrm>
            <a:off x="307975" y="4368800"/>
            <a:ext cx="1500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End-diastolic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volume (EDV)</a:t>
            </a:r>
          </a:p>
        </p:txBody>
      </p:sp>
      <p:sp>
        <p:nvSpPr>
          <p:cNvPr id="70660" name="Text Box 31"/>
          <p:cNvSpPr txBox="1">
            <a:spLocks noChangeArrowheads="1"/>
          </p:cNvSpPr>
          <p:nvPr/>
        </p:nvSpPr>
        <p:spPr bwMode="auto">
          <a:xfrm>
            <a:off x="5240338" y="911225"/>
            <a:ext cx="3219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At the start of the pumping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cycle, the amount of water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in the cylinder corresponds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to the amount of blood in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a ventricle at the end of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ventricular diastole. This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amount is known as the </a:t>
            </a:r>
            <a:r>
              <a:rPr lang="en-US" altLang="en-US" sz="1800">
                <a:solidFill>
                  <a:srgbClr val="000000"/>
                </a:solidFill>
                <a:latin typeface="Arial Black" charset="0"/>
              </a:rPr>
              <a:t>end-</a:t>
            </a:r>
            <a:br>
              <a:rPr lang="en-US" altLang="en-US" sz="18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 Black" charset="0"/>
              </a:rPr>
              <a:t>diastolic volume (EDV)</a:t>
            </a:r>
            <a:r>
              <a:rPr lang="en-US" altLang="en-US" sz="1800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figure_20_19_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>
            <a:fillRect/>
          </a:stretch>
        </p:blipFill>
        <p:spPr bwMode="auto">
          <a:xfrm>
            <a:off x="298450" y="566738"/>
            <a:ext cx="85471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20-19 A Simple Model of Stroke Volume (Part 3 of 4).</a:t>
            </a:r>
          </a:p>
        </p:txBody>
      </p:sp>
      <p:sp>
        <p:nvSpPr>
          <p:cNvPr id="72707" name="Text Box 31"/>
          <p:cNvSpPr txBox="1">
            <a:spLocks noChangeArrowheads="1"/>
          </p:cNvSpPr>
          <p:nvPr/>
        </p:nvSpPr>
        <p:spPr bwMode="auto">
          <a:xfrm>
            <a:off x="1482725" y="1006475"/>
            <a:ext cx="1042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900" b="1">
                <a:solidFill>
                  <a:srgbClr val="000000"/>
                </a:solidFill>
              </a:rPr>
              <a:t>Pumping</a:t>
            </a:r>
          </a:p>
        </p:txBody>
      </p:sp>
      <p:sp>
        <p:nvSpPr>
          <p:cNvPr id="72708" name="Text Box 31"/>
          <p:cNvSpPr txBox="1">
            <a:spLocks noChangeArrowheads="1"/>
          </p:cNvSpPr>
          <p:nvPr/>
        </p:nvSpPr>
        <p:spPr bwMode="auto">
          <a:xfrm>
            <a:off x="3711575" y="4773613"/>
            <a:ext cx="1333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00"/>
                </a:solidFill>
              </a:rPr>
              <a:t>Ventricular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systole</a:t>
            </a:r>
          </a:p>
        </p:txBody>
      </p:sp>
      <p:sp>
        <p:nvSpPr>
          <p:cNvPr id="72709" name="Text Box 31"/>
          <p:cNvSpPr txBox="1">
            <a:spLocks noChangeArrowheads="1"/>
          </p:cNvSpPr>
          <p:nvPr/>
        </p:nvSpPr>
        <p:spPr bwMode="auto">
          <a:xfrm>
            <a:off x="5189538" y="842963"/>
            <a:ext cx="32639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As the pump handle 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is pushed down, water 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is forced out of the 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cylinder. This corresponds 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to the period of ventricular 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ejection.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9" descr="figure_20_19_4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>
            <a:fillRect/>
          </a:stretch>
        </p:blipFill>
        <p:spPr bwMode="auto">
          <a:xfrm>
            <a:off x="298450" y="1350963"/>
            <a:ext cx="85471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20-19 A Simple Model of Stroke Volume (Part 4 of 4).</a:t>
            </a:r>
          </a:p>
        </p:txBody>
      </p:sp>
      <p:sp>
        <p:nvSpPr>
          <p:cNvPr id="74755" name="Text Box 31"/>
          <p:cNvSpPr txBox="1">
            <a:spLocks noChangeArrowheads="1"/>
          </p:cNvSpPr>
          <p:nvPr/>
        </p:nvSpPr>
        <p:spPr bwMode="auto">
          <a:xfrm>
            <a:off x="327025" y="3033713"/>
            <a:ext cx="1373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End-systolic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volume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(ESV)</a:t>
            </a:r>
          </a:p>
        </p:txBody>
      </p:sp>
      <p:sp>
        <p:nvSpPr>
          <p:cNvPr id="74756" name="Text Box 31"/>
          <p:cNvSpPr txBox="1">
            <a:spLocks noChangeArrowheads="1"/>
          </p:cNvSpPr>
          <p:nvPr/>
        </p:nvSpPr>
        <p:spPr bwMode="auto">
          <a:xfrm>
            <a:off x="627063" y="4168775"/>
            <a:ext cx="808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Stroke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volume</a:t>
            </a:r>
          </a:p>
        </p:txBody>
      </p:sp>
      <p:cxnSp>
        <p:nvCxnSpPr>
          <p:cNvPr id="74757" name="Straight Connector 7"/>
          <p:cNvCxnSpPr>
            <a:cxnSpLocks noChangeShapeType="1"/>
          </p:cNvCxnSpPr>
          <p:nvPr/>
        </p:nvCxnSpPr>
        <p:spPr bwMode="auto">
          <a:xfrm>
            <a:off x="1154113" y="3468688"/>
            <a:ext cx="649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113338" y="1612900"/>
            <a:ext cx="33845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When the handle is depressed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as far as it will go, some water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will remain in the cylinder. That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amount corresponds to the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end-systolic volume (ESV)</a:t>
            </a:r>
            <a:br>
              <a:rPr lang="en-US" sz="17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remaining in the ventricle at the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end of ventricular systole. The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amount of water pumped out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corresponds to the stroke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volume of the heart; the stroke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volume is the difference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between the EDV and the ESV.</a:t>
            </a:r>
            <a:endParaRPr lang="en-US" sz="17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91600" cy="495935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Cardiac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b="1">
                <a:ea typeface="ＭＳ Ｐゴシック" charset="-128"/>
              </a:rPr>
              <a:t>Output</a:t>
            </a:r>
            <a:r>
              <a:rPr lang="en-US" altLang="en-US">
                <a:ea typeface="ＭＳ Ｐゴシック" charset="-128"/>
              </a:rPr>
              <a:t> (</a:t>
            </a:r>
            <a:r>
              <a:rPr lang="en-US" altLang="en-US" b="1">
                <a:ea typeface="ＭＳ Ｐゴシック" charset="-128"/>
              </a:rPr>
              <a:t>CO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Volumen de sangre expulsada por el VI en un minuto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CO = HR </a:t>
            </a:r>
            <a:r>
              <a:rPr lang="en-US" altLang="en-US">
                <a:ea typeface="ＭＳ Ｐゴシック" charset="-128"/>
                <a:sym typeface="Symbol" charset="2"/>
              </a:rPr>
              <a:t></a:t>
            </a:r>
            <a:r>
              <a:rPr lang="en-US" altLang="en-US">
                <a:ea typeface="ＭＳ Ｐゴシック" charset="-128"/>
              </a:rPr>
              <a:t> SV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 = cardiac output (mL/min)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HR = heart rate (beats/min)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SV = stroke volume (mL/beat)</a:t>
            </a:r>
          </a:p>
          <a:p>
            <a:pPr eaLnBrk="1" hangingPunct="1"/>
            <a:r>
              <a:rPr lang="en-US" altLang="en-US" b="1">
                <a:ea typeface="ＭＳ Ｐゴシック" charset="-128"/>
              </a:rPr>
              <a:t>Factores</a:t>
            </a:r>
            <a:r>
              <a:rPr lang="en-US" altLang="en-US">
                <a:ea typeface="ＭＳ Ｐゴシック" charset="-128"/>
              </a:rPr>
              <a:t> que afectan el </a:t>
            </a:r>
            <a:r>
              <a:rPr lang="en-US" altLang="en-US" b="1">
                <a:ea typeface="ＭＳ Ｐゴシック" charset="-128"/>
              </a:rPr>
              <a:t>CO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CO - Se ajusta cambiando o el HR o el SV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Frecuencia Cardiaca (HR)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Ajustado por SNA o por hormonas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Volumen de expulsión (SV)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Ajustado por cambios en EDV (llenado) o ESV (vaciado)</a:t>
            </a:r>
          </a:p>
          <a:p>
            <a:pPr lvl="2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93675"/>
            <a:ext cx="8288337" cy="6445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figure_20_2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"/>
          <a:stretch>
            <a:fillRect/>
          </a:stretch>
        </p:blipFill>
        <p:spPr bwMode="auto">
          <a:xfrm>
            <a:off x="895350" y="735013"/>
            <a:ext cx="73533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20-20 Factors Affecting Cardiac Output.</a:t>
            </a:r>
          </a:p>
        </p:txBody>
      </p:sp>
      <p:sp>
        <p:nvSpPr>
          <p:cNvPr id="77827" name="Text Box 31"/>
          <p:cNvSpPr txBox="1">
            <a:spLocks noChangeArrowheads="1"/>
          </p:cNvSpPr>
          <p:nvPr/>
        </p:nvSpPr>
        <p:spPr bwMode="auto">
          <a:xfrm>
            <a:off x="2798763" y="2054225"/>
            <a:ext cx="1016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</a:rPr>
              <a:t>Hormones</a:t>
            </a:r>
          </a:p>
        </p:txBody>
      </p:sp>
      <p:sp>
        <p:nvSpPr>
          <p:cNvPr id="77828" name="Text Box 31"/>
          <p:cNvSpPr txBox="1">
            <a:spLocks noChangeArrowheads="1"/>
          </p:cNvSpPr>
          <p:nvPr/>
        </p:nvSpPr>
        <p:spPr bwMode="auto">
          <a:xfrm>
            <a:off x="1208088" y="1909763"/>
            <a:ext cx="1104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000000"/>
                </a:solidFill>
              </a:rPr>
              <a:t>Autonomic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innervation</a:t>
            </a:r>
          </a:p>
        </p:txBody>
      </p:sp>
      <p:sp>
        <p:nvSpPr>
          <p:cNvPr id="77829" name="Text Box 31"/>
          <p:cNvSpPr txBox="1">
            <a:spLocks noChangeArrowheads="1"/>
          </p:cNvSpPr>
          <p:nvPr/>
        </p:nvSpPr>
        <p:spPr bwMode="auto">
          <a:xfrm>
            <a:off x="4678363" y="1935163"/>
            <a:ext cx="128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000000"/>
                </a:solidFill>
              </a:rPr>
              <a:t>End-diastolic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77830" name="Text Box 31"/>
          <p:cNvSpPr txBox="1">
            <a:spLocks noChangeArrowheads="1"/>
          </p:cNvSpPr>
          <p:nvPr/>
        </p:nvSpPr>
        <p:spPr bwMode="auto">
          <a:xfrm>
            <a:off x="6397625" y="1927225"/>
            <a:ext cx="1220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000000"/>
                </a:solidFill>
              </a:rPr>
              <a:t>End-systolic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77831" name="Text Box 31"/>
          <p:cNvSpPr txBox="1">
            <a:spLocks noChangeArrowheads="1"/>
          </p:cNvSpPr>
          <p:nvPr/>
        </p:nvSpPr>
        <p:spPr bwMode="auto">
          <a:xfrm>
            <a:off x="1558925" y="987425"/>
            <a:ext cx="2193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B5C74"/>
                </a:solidFill>
                <a:latin typeface="Arial Black" charset="0"/>
              </a:rPr>
              <a:t>Factors Affecting</a:t>
            </a:r>
            <a:br>
              <a:rPr lang="en-US" altLang="en-US" sz="1800">
                <a:solidFill>
                  <a:srgbClr val="8B5C74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8B5C74"/>
                </a:solidFill>
                <a:latin typeface="Arial Black" charset="0"/>
              </a:rPr>
              <a:t>Heart Rate (HR)</a:t>
            </a:r>
          </a:p>
        </p:txBody>
      </p:sp>
      <p:sp>
        <p:nvSpPr>
          <p:cNvPr id="77832" name="Text Box 31"/>
          <p:cNvSpPr txBox="1">
            <a:spLocks noChangeArrowheads="1"/>
          </p:cNvSpPr>
          <p:nvPr/>
        </p:nvSpPr>
        <p:spPr bwMode="auto">
          <a:xfrm>
            <a:off x="5048250" y="987425"/>
            <a:ext cx="2446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457C98"/>
                </a:solidFill>
                <a:latin typeface="Arial Black" charset="0"/>
              </a:rPr>
              <a:t>Factors Affecting</a:t>
            </a:r>
            <a:br>
              <a:rPr lang="en-US" altLang="en-US" sz="1800">
                <a:solidFill>
                  <a:srgbClr val="457C98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457C98"/>
                </a:solidFill>
                <a:latin typeface="Arial Black" charset="0"/>
              </a:rPr>
              <a:t>Stroke Volume (SV)</a:t>
            </a:r>
          </a:p>
        </p:txBody>
      </p:sp>
      <p:sp>
        <p:nvSpPr>
          <p:cNvPr id="77833" name="Text Box 31"/>
          <p:cNvSpPr txBox="1">
            <a:spLocks noChangeArrowheads="1"/>
          </p:cNvSpPr>
          <p:nvPr/>
        </p:nvSpPr>
        <p:spPr bwMode="auto">
          <a:xfrm>
            <a:off x="1530350" y="3154363"/>
            <a:ext cx="2014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HEART RATE (HR)</a:t>
            </a:r>
          </a:p>
        </p:txBody>
      </p:sp>
      <p:sp>
        <p:nvSpPr>
          <p:cNvPr id="77834" name="Text Box 31"/>
          <p:cNvSpPr txBox="1">
            <a:spLocks noChangeArrowheads="1"/>
          </p:cNvSpPr>
          <p:nvPr/>
        </p:nvSpPr>
        <p:spPr bwMode="auto">
          <a:xfrm>
            <a:off x="4206875" y="3146425"/>
            <a:ext cx="3908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STROKE VOLUME (SV) </a:t>
            </a:r>
            <a:r>
              <a:rPr lang="en-US" altLang="en-US" sz="16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 EDV </a:t>
            </a:r>
            <a:r>
              <a:rPr lang="en-US" altLang="en-US" sz="16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 ESV</a:t>
            </a:r>
          </a:p>
        </p:txBody>
      </p:sp>
      <p:sp>
        <p:nvSpPr>
          <p:cNvPr id="77835" name="Text Box 31"/>
          <p:cNvSpPr txBox="1">
            <a:spLocks noChangeArrowheads="1"/>
          </p:cNvSpPr>
          <p:nvPr/>
        </p:nvSpPr>
        <p:spPr bwMode="auto">
          <a:xfrm>
            <a:off x="2987675" y="4737100"/>
            <a:ext cx="375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CARDIAC OUTPUT (CO) </a:t>
            </a:r>
            <a:r>
              <a:rPr lang="en-US" altLang="en-US" sz="16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 HR </a:t>
            </a:r>
            <a:r>
              <a:rPr lang="en-US" altLang="en-US" sz="1600" b="1">
                <a:solidFill>
                  <a:srgbClr val="000000"/>
                </a:solidFill>
                <a:latin typeface="Symbol Std" charset="2"/>
              </a:rPr>
              <a:t>×</a:t>
            </a: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 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20-3 El Ciclo Cardiaco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 Ciclo Cardiaco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Periodo de tiempo entre: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El comienzo de un latido o contracción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Hasta el comienzo del próximo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Incluye ambos: contracción y relajación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El Ciclo Cardiaco tiene dos fases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En cada cámara hay una:</a:t>
            </a:r>
          </a:p>
          <a:p>
            <a:pPr lvl="2" eaLnBrk="1" hangingPunct="1">
              <a:buFont typeface="Arial" charset="0"/>
              <a:buAutoNum type="arabicPeriod"/>
            </a:pPr>
            <a:r>
              <a:rPr lang="en-US" altLang="en-US" b="1">
                <a:ea typeface="ＭＳ Ｐゴシック" charset="-128"/>
              </a:rPr>
              <a:t>Sístole</a:t>
            </a:r>
            <a:r>
              <a:rPr lang="en-US" altLang="en-US">
                <a:ea typeface="ＭＳ Ｐゴシック" charset="-128"/>
              </a:rPr>
              <a:t> (contracción)</a:t>
            </a:r>
          </a:p>
          <a:p>
            <a:pPr lvl="2" eaLnBrk="1" hangingPunct="1">
              <a:buFont typeface="Arial" charset="0"/>
              <a:buAutoNum type="arabicPeriod"/>
            </a:pPr>
            <a:r>
              <a:rPr lang="en-US" altLang="en-US" b="1">
                <a:ea typeface="ＭＳ Ｐゴシック" charset="-128"/>
              </a:rPr>
              <a:t>Diástole</a:t>
            </a:r>
            <a:r>
              <a:rPr lang="en-US" altLang="en-US">
                <a:ea typeface="ＭＳ Ｐゴシック" charset="-128"/>
              </a:rPr>
              <a:t> (relajación)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Inervación Autónoma</a:t>
            </a:r>
          </a:p>
          <a:p>
            <a:pPr lvl="1" eaLnBrk="1" hangingPunct="1"/>
            <a:r>
              <a:rPr lang="en-US" altLang="en-US" i="1">
                <a:ea typeface="ＭＳ Ｐゴシック" charset="-128"/>
              </a:rPr>
              <a:t>Plexo Cardiaco </a:t>
            </a:r>
            <a:r>
              <a:rPr lang="en-US" altLang="en-US">
                <a:ea typeface="ＭＳ Ｐゴシック" charset="-128"/>
              </a:rPr>
              <a:t>inerva el corazón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Nervio Vago  (NC X) lleva fibra preG PS hacia el corazón (activa o inhibe)</a:t>
            </a:r>
          </a:p>
          <a:p>
            <a:pPr lvl="1" eaLnBrk="1" hangingPunct="1"/>
            <a:r>
              <a:rPr lang="en-US" altLang="en-US" i="1">
                <a:ea typeface="ＭＳ Ｐゴシック" charset="-128"/>
              </a:rPr>
              <a:t>Centros Cardiacos en la Médula oblongada</a:t>
            </a:r>
            <a:endParaRPr lang="en-US" altLang="en-US">
              <a:ea typeface="ＭＳ Ｐゴシック" charset="-128"/>
            </a:endParaRP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Centro Cardioacelerador –</a:t>
            </a:r>
            <a:r>
              <a:rPr lang="en-US" altLang="en-US">
                <a:ea typeface="ＭＳ Ｐゴシック" charset="-128"/>
              </a:rPr>
              <a:t> controla neuronas </a:t>
            </a:r>
            <a:r>
              <a:rPr lang="en-US" altLang="en-US" b="1">
                <a:ea typeface="ＭＳ Ｐゴシック" charset="-128"/>
              </a:rPr>
              <a:t>simpáticas</a:t>
            </a:r>
            <a:r>
              <a:rPr lang="en-US" altLang="en-US">
                <a:ea typeface="ＭＳ Ｐゴシック" charset="-128"/>
              </a:rPr>
              <a:t> (aumentan frecuencia cardiaca)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Centro Cardioinhibidor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 b="1">
                <a:ea typeface="ＭＳ Ｐゴシック" charset="-128"/>
              </a:rPr>
              <a:t>center</a:t>
            </a:r>
            <a:r>
              <a:rPr lang="en-US" altLang="en-US">
                <a:ea typeface="ＭＳ Ｐゴシック" charset="-128"/>
              </a:rPr>
              <a:t> – control neuronas </a:t>
            </a:r>
            <a:r>
              <a:rPr lang="en-US" altLang="en-US" b="1">
                <a:ea typeface="ＭＳ Ｐゴシック" charset="-128"/>
              </a:rPr>
              <a:t>parasimpáticas</a:t>
            </a:r>
            <a:r>
              <a:rPr lang="en-US" altLang="en-US">
                <a:ea typeface="ＭＳ Ｐゴシック" charset="-128"/>
              </a:rPr>
              <a:t> (reducen la frecuencia cardiaca)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Control nervioso vía Inervación Autonómica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Reflejo cardiacos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Centros cardiacos de control, ajustan la actividad cardiaca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Presión Sanguínea (</a:t>
            </a:r>
            <a:r>
              <a:rPr lang="en-US" altLang="en-US" b="1">
                <a:ea typeface="ＭＳ Ｐゴシック" charset="-128"/>
              </a:rPr>
              <a:t>baroreceptores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Niveles de gases respiratorios (</a:t>
            </a:r>
            <a:r>
              <a:rPr lang="en-US" altLang="en-US" b="1">
                <a:ea typeface="ＭＳ Ｐゴシック" charset="-128"/>
              </a:rPr>
              <a:t>quimioreceptores</a:t>
            </a:r>
            <a:r>
              <a:rPr lang="en-US" altLang="en-US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Tono autónomo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Corazón tiene inervación doble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Tono se mantienen con Ach y NE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Efecto mayor en el NSA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4" descr="figure_20_2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>
            <a:fillRect/>
          </a:stretch>
        </p:blipFill>
        <p:spPr bwMode="auto">
          <a:xfrm>
            <a:off x="1612900" y="212725"/>
            <a:ext cx="59182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20-21 Autonomic Innervation of the Heart.</a:t>
            </a:r>
          </a:p>
        </p:txBody>
      </p:sp>
      <p:cxnSp>
        <p:nvCxnSpPr>
          <p:cNvPr id="81923" name="Straight Connector 3"/>
          <p:cNvCxnSpPr>
            <a:cxnSpLocks noChangeShapeType="1"/>
          </p:cNvCxnSpPr>
          <p:nvPr/>
        </p:nvCxnSpPr>
        <p:spPr bwMode="auto">
          <a:xfrm>
            <a:off x="4600575" y="1404938"/>
            <a:ext cx="1419225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24" name="Text Box 31"/>
          <p:cNvSpPr txBox="1">
            <a:spLocks noChangeArrowheads="1"/>
          </p:cNvSpPr>
          <p:nvPr/>
        </p:nvSpPr>
        <p:spPr bwMode="auto">
          <a:xfrm>
            <a:off x="6067425" y="225425"/>
            <a:ext cx="1039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Vagal nucleus</a:t>
            </a:r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3154363" y="439738"/>
            <a:ext cx="1247775" cy="492125"/>
          </a:xfrm>
          <a:custGeom>
            <a:avLst/>
            <a:gdLst>
              <a:gd name="T0" fmla="*/ 1240387 w 1248834"/>
              <a:gd name="T1" fmla="*/ 499602 h 491066"/>
              <a:gd name="T2" fmla="*/ 836736 w 1248834"/>
              <a:gd name="T3" fmla="*/ 0 h 491066"/>
              <a:gd name="T4" fmla="*/ 0 w 1248834"/>
              <a:gd name="T5" fmla="*/ 0 h 4910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834" h="491066">
                <a:moveTo>
                  <a:pt x="1248834" y="491066"/>
                </a:moveTo>
                <a:lnTo>
                  <a:pt x="842434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4529138" y="330200"/>
            <a:ext cx="1485900" cy="131763"/>
          </a:xfrm>
          <a:custGeom>
            <a:avLst/>
            <a:gdLst>
              <a:gd name="T0" fmla="*/ 0 w 1485900"/>
              <a:gd name="T1" fmla="*/ 135533 h 131233"/>
              <a:gd name="T2" fmla="*/ 469900 w 1485900"/>
              <a:gd name="T3" fmla="*/ 0 h 131233"/>
              <a:gd name="T4" fmla="*/ 1485900 w 1485900"/>
              <a:gd name="T5" fmla="*/ 4371 h 1312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5900" h="131233">
                <a:moveTo>
                  <a:pt x="0" y="131233"/>
                </a:moveTo>
                <a:lnTo>
                  <a:pt x="469900" y="0"/>
                </a:lnTo>
                <a:lnTo>
                  <a:pt x="1485900" y="423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81927" name="Straight Connector 9"/>
          <p:cNvCxnSpPr>
            <a:cxnSpLocks noChangeShapeType="1"/>
          </p:cNvCxnSpPr>
          <p:nvPr/>
        </p:nvCxnSpPr>
        <p:spPr bwMode="auto">
          <a:xfrm>
            <a:off x="3144838" y="1066800"/>
            <a:ext cx="715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8" name="Straight Connector 11"/>
          <p:cNvCxnSpPr>
            <a:cxnSpLocks noChangeShapeType="1"/>
          </p:cNvCxnSpPr>
          <p:nvPr/>
        </p:nvCxnSpPr>
        <p:spPr bwMode="auto">
          <a:xfrm>
            <a:off x="5207000" y="1989138"/>
            <a:ext cx="812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29" name="Freeform 12"/>
          <p:cNvSpPr>
            <a:spLocks/>
          </p:cNvSpPr>
          <p:nvPr/>
        </p:nvSpPr>
        <p:spPr bwMode="auto">
          <a:xfrm>
            <a:off x="4165600" y="2357438"/>
            <a:ext cx="1858963" cy="347662"/>
          </a:xfrm>
          <a:custGeom>
            <a:avLst/>
            <a:gdLst>
              <a:gd name="T0" fmla="*/ 0 w 1858433"/>
              <a:gd name="T1" fmla="*/ 351388 h 347133"/>
              <a:gd name="T2" fmla="*/ 220637 w 1858433"/>
              <a:gd name="T3" fmla="*/ 0 h 347133"/>
              <a:gd name="T4" fmla="*/ 1862677 w 1858433"/>
              <a:gd name="T5" fmla="*/ 8570 h 347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8433" h="347133">
                <a:moveTo>
                  <a:pt x="0" y="347133"/>
                </a:moveTo>
                <a:lnTo>
                  <a:pt x="220133" y="0"/>
                </a:lnTo>
                <a:lnTo>
                  <a:pt x="1858433" y="846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0" name="Freeform 13"/>
          <p:cNvSpPr>
            <a:spLocks/>
          </p:cNvSpPr>
          <p:nvPr/>
        </p:nvSpPr>
        <p:spPr bwMode="auto">
          <a:xfrm>
            <a:off x="2992438" y="3805238"/>
            <a:ext cx="266700" cy="127000"/>
          </a:xfrm>
          <a:custGeom>
            <a:avLst/>
            <a:gdLst>
              <a:gd name="T0" fmla="*/ 266700 w 266700"/>
              <a:gd name="T1" fmla="*/ 127000 h 127000"/>
              <a:gd name="T2" fmla="*/ 198966 w 266700"/>
              <a:gd name="T3" fmla="*/ 0 h 127000"/>
              <a:gd name="T4" fmla="*/ 0 w 266700"/>
              <a:gd name="T5" fmla="*/ 4233 h 127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6700" h="127000">
                <a:moveTo>
                  <a:pt x="266700" y="127000"/>
                </a:moveTo>
                <a:lnTo>
                  <a:pt x="198966" y="0"/>
                </a:lnTo>
                <a:lnTo>
                  <a:pt x="0" y="423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1" name="Freeform 14"/>
          <p:cNvSpPr>
            <a:spLocks/>
          </p:cNvSpPr>
          <p:nvPr/>
        </p:nvSpPr>
        <p:spPr bwMode="auto">
          <a:xfrm>
            <a:off x="3335338" y="4127500"/>
            <a:ext cx="228600" cy="334963"/>
          </a:xfrm>
          <a:custGeom>
            <a:avLst/>
            <a:gdLst>
              <a:gd name="T0" fmla="*/ 228600 w 228600"/>
              <a:gd name="T1" fmla="*/ 0 h 334433"/>
              <a:gd name="T2" fmla="*/ 80433 w 228600"/>
              <a:gd name="T3" fmla="*/ 338697 h 334433"/>
              <a:gd name="T4" fmla="*/ 0 w 228600"/>
              <a:gd name="T5" fmla="*/ 338697 h 3344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" h="334433">
                <a:moveTo>
                  <a:pt x="228600" y="0"/>
                </a:moveTo>
                <a:lnTo>
                  <a:pt x="80433" y="334433"/>
                </a:lnTo>
                <a:lnTo>
                  <a:pt x="0" y="33443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2" name="Freeform 15"/>
          <p:cNvSpPr>
            <a:spLocks/>
          </p:cNvSpPr>
          <p:nvPr/>
        </p:nvSpPr>
        <p:spPr bwMode="auto">
          <a:xfrm>
            <a:off x="3327400" y="4005263"/>
            <a:ext cx="630238" cy="1349375"/>
          </a:xfrm>
          <a:custGeom>
            <a:avLst/>
            <a:gdLst>
              <a:gd name="T0" fmla="*/ 626547 w 630767"/>
              <a:gd name="T1" fmla="*/ 0 h 1350434"/>
              <a:gd name="T2" fmla="*/ 197636 w 630767"/>
              <a:gd name="T3" fmla="*/ 1333571 h 1350434"/>
              <a:gd name="T4" fmla="*/ 0 w 630767"/>
              <a:gd name="T5" fmla="*/ 1341985 h 13504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0767" h="1350434">
                <a:moveTo>
                  <a:pt x="630767" y="0"/>
                </a:moveTo>
                <a:lnTo>
                  <a:pt x="198967" y="1341967"/>
                </a:lnTo>
                <a:lnTo>
                  <a:pt x="0" y="1350434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3" name="Freeform 16"/>
          <p:cNvSpPr>
            <a:spLocks/>
          </p:cNvSpPr>
          <p:nvPr/>
        </p:nvSpPr>
        <p:spPr bwMode="auto">
          <a:xfrm>
            <a:off x="3322638" y="4089400"/>
            <a:ext cx="1084262" cy="1795463"/>
          </a:xfrm>
          <a:custGeom>
            <a:avLst/>
            <a:gdLst>
              <a:gd name="T0" fmla="*/ 1087973 w 1083733"/>
              <a:gd name="T1" fmla="*/ 0 h 1794933"/>
              <a:gd name="T2" fmla="*/ 454738 w 1083733"/>
              <a:gd name="T3" fmla="*/ 1790692 h 1794933"/>
              <a:gd name="T4" fmla="*/ 0 w 1083733"/>
              <a:gd name="T5" fmla="*/ 1799177 h 17949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3733" h="1794933">
                <a:moveTo>
                  <a:pt x="1083733" y="0"/>
                </a:moveTo>
                <a:lnTo>
                  <a:pt x="452966" y="1786467"/>
                </a:lnTo>
                <a:lnTo>
                  <a:pt x="0" y="179493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4" name="Freeform 17"/>
          <p:cNvSpPr>
            <a:spLocks/>
          </p:cNvSpPr>
          <p:nvPr/>
        </p:nvSpPr>
        <p:spPr bwMode="auto">
          <a:xfrm>
            <a:off x="5351463" y="4538663"/>
            <a:ext cx="749300" cy="92075"/>
          </a:xfrm>
          <a:custGeom>
            <a:avLst/>
            <a:gdLst>
              <a:gd name="T0" fmla="*/ 0 w 749300"/>
              <a:gd name="T1" fmla="*/ 0 h 93134"/>
              <a:gd name="T2" fmla="*/ 0 w 749300"/>
              <a:gd name="T3" fmla="*/ 0 h 93134"/>
              <a:gd name="T4" fmla="*/ 59267 w 749300"/>
              <a:gd name="T5" fmla="*/ 0 h 93134"/>
              <a:gd name="T6" fmla="*/ 520700 w 749300"/>
              <a:gd name="T7" fmla="*/ 84991 h 93134"/>
              <a:gd name="T8" fmla="*/ 749300 w 749300"/>
              <a:gd name="T9" fmla="*/ 69538 h 93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300" h="93134">
                <a:moveTo>
                  <a:pt x="0" y="0"/>
                </a:moveTo>
                <a:lnTo>
                  <a:pt x="0" y="0"/>
                </a:lnTo>
                <a:lnTo>
                  <a:pt x="59267" y="0"/>
                </a:lnTo>
                <a:lnTo>
                  <a:pt x="520700" y="93134"/>
                </a:lnTo>
                <a:lnTo>
                  <a:pt x="749300" y="7620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935" name="Freeform 18"/>
          <p:cNvSpPr>
            <a:spLocks/>
          </p:cNvSpPr>
          <p:nvPr/>
        </p:nvSpPr>
        <p:spPr bwMode="auto">
          <a:xfrm>
            <a:off x="5237163" y="3454400"/>
            <a:ext cx="866775" cy="101600"/>
          </a:xfrm>
          <a:custGeom>
            <a:avLst/>
            <a:gdLst>
              <a:gd name="T0" fmla="*/ 0 w 867834"/>
              <a:gd name="T1" fmla="*/ 101600 h 101600"/>
              <a:gd name="T2" fmla="*/ 176072 w 867834"/>
              <a:gd name="T3" fmla="*/ 4233 h 101600"/>
              <a:gd name="T4" fmla="*/ 859398 w 867834"/>
              <a:gd name="T5" fmla="*/ 0 h 10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7834" h="101600">
                <a:moveTo>
                  <a:pt x="0" y="101600"/>
                </a:moveTo>
                <a:lnTo>
                  <a:pt x="177800" y="4233"/>
                </a:lnTo>
                <a:lnTo>
                  <a:pt x="867834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 rot="20452509">
            <a:off x="5313363" y="4041775"/>
            <a:ext cx="227012" cy="117475"/>
          </a:xfrm>
          <a:prstGeom prst="arc">
            <a:avLst>
              <a:gd name="adj1" fmla="val 8517822"/>
              <a:gd name="adj2" fmla="val 1318766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1937" name="Straight Connector 21"/>
          <p:cNvCxnSpPr>
            <a:cxnSpLocks noChangeShapeType="1"/>
          </p:cNvCxnSpPr>
          <p:nvPr/>
        </p:nvCxnSpPr>
        <p:spPr bwMode="auto">
          <a:xfrm>
            <a:off x="5522913" y="4102100"/>
            <a:ext cx="573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8" name="Straight Connector 23"/>
          <p:cNvCxnSpPr>
            <a:cxnSpLocks noChangeShapeType="1"/>
            <a:endCxn id="81934" idx="3"/>
          </p:cNvCxnSpPr>
          <p:nvPr/>
        </p:nvCxnSpPr>
        <p:spPr bwMode="auto">
          <a:xfrm>
            <a:off x="5646738" y="4283075"/>
            <a:ext cx="225425" cy="347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rc 25"/>
          <p:cNvSpPr/>
          <p:nvPr/>
        </p:nvSpPr>
        <p:spPr bwMode="auto">
          <a:xfrm rot="18483286">
            <a:off x="4368006" y="3972719"/>
            <a:ext cx="161925" cy="77788"/>
          </a:xfrm>
          <a:prstGeom prst="arc">
            <a:avLst>
              <a:gd name="adj1" fmla="val 8517822"/>
              <a:gd name="adj2" fmla="val 1318766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Arc 26"/>
          <p:cNvSpPr/>
          <p:nvPr/>
        </p:nvSpPr>
        <p:spPr bwMode="auto">
          <a:xfrm rot="9023762">
            <a:off x="5318125" y="4041775"/>
            <a:ext cx="227013" cy="117475"/>
          </a:xfrm>
          <a:prstGeom prst="arc">
            <a:avLst>
              <a:gd name="adj1" fmla="val 15732108"/>
              <a:gd name="adj2" fmla="val 1788455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1941" name="Text Box 31"/>
          <p:cNvSpPr txBox="1">
            <a:spLocks noChangeArrowheads="1"/>
          </p:cNvSpPr>
          <p:nvPr/>
        </p:nvSpPr>
        <p:spPr bwMode="auto">
          <a:xfrm>
            <a:off x="6067425" y="1292225"/>
            <a:ext cx="735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Medulla</a:t>
            </a:r>
          </a:p>
          <a:p>
            <a:r>
              <a:rPr lang="en-US" altLang="en-US" sz="1200" b="1">
                <a:solidFill>
                  <a:srgbClr val="000000"/>
                </a:solidFill>
              </a:rPr>
              <a:t>oblongata</a:t>
            </a:r>
          </a:p>
        </p:txBody>
      </p:sp>
      <p:sp>
        <p:nvSpPr>
          <p:cNvPr id="81942" name="Text Box 31"/>
          <p:cNvSpPr txBox="1">
            <a:spLocks noChangeArrowheads="1"/>
          </p:cNvSpPr>
          <p:nvPr/>
        </p:nvSpPr>
        <p:spPr bwMode="auto">
          <a:xfrm>
            <a:off x="6067425" y="1876425"/>
            <a:ext cx="868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Vagus (N X)</a:t>
            </a:r>
          </a:p>
        </p:txBody>
      </p:sp>
      <p:sp>
        <p:nvSpPr>
          <p:cNvPr id="81943" name="Text Box 31"/>
          <p:cNvSpPr txBox="1">
            <a:spLocks noChangeArrowheads="1"/>
          </p:cNvSpPr>
          <p:nvPr/>
        </p:nvSpPr>
        <p:spPr bwMode="auto">
          <a:xfrm>
            <a:off x="6075363" y="2247900"/>
            <a:ext cx="838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Spinal cord</a:t>
            </a:r>
          </a:p>
        </p:txBody>
      </p:sp>
      <p:sp>
        <p:nvSpPr>
          <p:cNvPr id="81944" name="Text Box 31"/>
          <p:cNvSpPr txBox="1">
            <a:spLocks noChangeArrowheads="1"/>
          </p:cNvSpPr>
          <p:nvPr/>
        </p:nvSpPr>
        <p:spPr bwMode="auto">
          <a:xfrm>
            <a:off x="5973763" y="2994025"/>
            <a:ext cx="142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Parasympathetic</a:t>
            </a:r>
          </a:p>
        </p:txBody>
      </p:sp>
      <p:sp>
        <p:nvSpPr>
          <p:cNvPr id="81945" name="Text Box 31"/>
          <p:cNvSpPr txBox="1">
            <a:spLocks noChangeArrowheads="1"/>
          </p:cNvSpPr>
          <p:nvPr/>
        </p:nvSpPr>
        <p:spPr bwMode="auto">
          <a:xfrm>
            <a:off x="6169025" y="3357563"/>
            <a:ext cx="124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Parasympathetic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preganglionic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fiber</a:t>
            </a:r>
          </a:p>
        </p:txBody>
      </p:sp>
      <p:sp>
        <p:nvSpPr>
          <p:cNvPr id="81946" name="Text Box 31"/>
          <p:cNvSpPr txBox="1">
            <a:spLocks noChangeArrowheads="1"/>
          </p:cNvSpPr>
          <p:nvPr/>
        </p:nvSpPr>
        <p:spPr bwMode="auto">
          <a:xfrm>
            <a:off x="6161088" y="4010025"/>
            <a:ext cx="106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Synapses in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cardiac plexus</a:t>
            </a:r>
          </a:p>
        </p:txBody>
      </p:sp>
      <p:sp>
        <p:nvSpPr>
          <p:cNvPr id="81947" name="Text Box 31"/>
          <p:cNvSpPr txBox="1">
            <a:spLocks noChangeArrowheads="1"/>
          </p:cNvSpPr>
          <p:nvPr/>
        </p:nvSpPr>
        <p:spPr bwMode="auto">
          <a:xfrm>
            <a:off x="6161088" y="4518025"/>
            <a:ext cx="1244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Parasympathetic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postganglionic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fibers</a:t>
            </a:r>
          </a:p>
        </p:txBody>
      </p:sp>
      <p:sp>
        <p:nvSpPr>
          <p:cNvPr id="81948" name="Text Box 31"/>
          <p:cNvSpPr txBox="1">
            <a:spLocks noChangeArrowheads="1"/>
          </p:cNvSpPr>
          <p:nvPr/>
        </p:nvSpPr>
        <p:spPr bwMode="auto">
          <a:xfrm>
            <a:off x="1841500" y="327025"/>
            <a:ext cx="123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Cardioinhibitory</a:t>
            </a:r>
          </a:p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81949" name="Text Box 31"/>
          <p:cNvSpPr txBox="1">
            <a:spLocks noChangeArrowheads="1"/>
          </p:cNvSpPr>
          <p:nvPr/>
        </p:nvSpPr>
        <p:spPr bwMode="auto">
          <a:xfrm>
            <a:off x="1652588" y="936625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Cardioacceleratory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81950" name="Text Box 31"/>
          <p:cNvSpPr txBox="1">
            <a:spLocks noChangeArrowheads="1"/>
          </p:cNvSpPr>
          <p:nvPr/>
        </p:nvSpPr>
        <p:spPr bwMode="auto">
          <a:xfrm>
            <a:off x="2027238" y="2994025"/>
            <a:ext cx="1057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Sympathetic</a:t>
            </a: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1901825" y="3679825"/>
            <a:ext cx="10556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preganglionic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fiber</a:t>
            </a:r>
          </a:p>
        </p:txBody>
      </p:sp>
      <p:sp>
        <p:nvSpPr>
          <p:cNvPr id="81952" name="Text Box 31"/>
          <p:cNvSpPr txBox="1">
            <a:spLocks noChangeArrowheads="1"/>
          </p:cNvSpPr>
          <p:nvPr/>
        </p:nvSpPr>
        <p:spPr bwMode="auto">
          <a:xfrm>
            <a:off x="1697038" y="4348163"/>
            <a:ext cx="1574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Sympathetic ganglia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(cervical ganglia and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superior thoracic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ganglia [T</a:t>
            </a:r>
            <a:r>
              <a:rPr lang="en-US" altLang="en-US" sz="1200" b="1" baseline="-25000">
                <a:solidFill>
                  <a:srgbClr val="000000"/>
                </a:solidFill>
              </a:rPr>
              <a:t>1</a:t>
            </a:r>
            <a:r>
              <a:rPr lang="en-US" altLang="en-US" sz="1200" b="1">
                <a:solidFill>
                  <a:srgbClr val="000000"/>
                </a:solidFill>
              </a:rPr>
              <a:t>–T</a:t>
            </a:r>
            <a:r>
              <a:rPr lang="en-US" altLang="en-US" sz="1200" b="1" baseline="-25000">
                <a:solidFill>
                  <a:srgbClr val="000000"/>
                </a:solidFill>
              </a:rPr>
              <a:t>4</a:t>
            </a:r>
            <a:r>
              <a:rPr lang="en-US" altLang="en-US" sz="1200" b="1">
                <a:solidFill>
                  <a:srgbClr val="000000"/>
                </a:solidFill>
              </a:rPr>
              <a:t>])</a:t>
            </a:r>
          </a:p>
        </p:txBody>
      </p:sp>
      <p:sp>
        <p:nvSpPr>
          <p:cNvPr id="81953" name="Text Box 31"/>
          <p:cNvSpPr txBox="1">
            <a:spLocks noChangeArrowheads="1"/>
          </p:cNvSpPr>
          <p:nvPr/>
        </p:nvSpPr>
        <p:spPr bwMode="auto">
          <a:xfrm>
            <a:off x="1800225" y="5219700"/>
            <a:ext cx="147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postganglionic fiber</a:t>
            </a:r>
          </a:p>
        </p:txBody>
      </p:sp>
      <p:sp>
        <p:nvSpPr>
          <p:cNvPr id="81954" name="Text Box 31"/>
          <p:cNvSpPr txBox="1">
            <a:spLocks noChangeArrowheads="1"/>
          </p:cNvSpPr>
          <p:nvPr/>
        </p:nvSpPr>
        <p:spPr bwMode="auto">
          <a:xfrm>
            <a:off x="2252663" y="5753100"/>
            <a:ext cx="1019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000000"/>
                </a:solidFill>
              </a:rPr>
              <a:t>Cardiac nerve</a:t>
            </a:r>
          </a:p>
        </p:txBody>
      </p:sp>
      <p:sp>
        <p:nvSpPr>
          <p:cNvPr id="81955" name="TextBox 1"/>
          <p:cNvSpPr txBox="1">
            <a:spLocks noChangeArrowheads="1"/>
          </p:cNvSpPr>
          <p:nvPr/>
        </p:nvSpPr>
        <p:spPr bwMode="auto">
          <a:xfrm>
            <a:off x="1676400" y="228600"/>
            <a:ext cx="15240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6" name="TextBox 36"/>
          <p:cNvSpPr txBox="1">
            <a:spLocks noChangeArrowheads="1"/>
          </p:cNvSpPr>
          <p:nvPr/>
        </p:nvSpPr>
        <p:spPr bwMode="auto">
          <a:xfrm>
            <a:off x="1676400" y="838200"/>
            <a:ext cx="15240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7" name="TextBox 37"/>
          <p:cNvSpPr txBox="1">
            <a:spLocks noChangeArrowheads="1"/>
          </p:cNvSpPr>
          <p:nvPr/>
        </p:nvSpPr>
        <p:spPr bwMode="auto">
          <a:xfrm>
            <a:off x="5791200" y="1219200"/>
            <a:ext cx="15240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8" name="TextBox 38"/>
          <p:cNvSpPr txBox="1">
            <a:spLocks noChangeArrowheads="1"/>
          </p:cNvSpPr>
          <p:nvPr/>
        </p:nvSpPr>
        <p:spPr bwMode="auto">
          <a:xfrm>
            <a:off x="5791200" y="1752600"/>
            <a:ext cx="15240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9" name="TextBox 2"/>
          <p:cNvSpPr txBox="1">
            <a:spLocks noChangeArrowheads="1"/>
          </p:cNvSpPr>
          <p:nvPr/>
        </p:nvSpPr>
        <p:spPr bwMode="auto">
          <a:xfrm>
            <a:off x="1905000" y="6015038"/>
            <a:ext cx="1219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    </a:t>
            </a:r>
            <a:r>
              <a:rPr lang="en-US" altLang="en-US" sz="1600"/>
              <a:t>NE</a:t>
            </a:r>
          </a:p>
        </p:txBody>
      </p:sp>
      <p:sp>
        <p:nvSpPr>
          <p:cNvPr id="81960" name="TextBox 40"/>
          <p:cNvSpPr txBox="1">
            <a:spLocks noChangeArrowheads="1"/>
          </p:cNvSpPr>
          <p:nvPr/>
        </p:nvSpPr>
        <p:spPr bwMode="auto">
          <a:xfrm>
            <a:off x="6400800" y="5100638"/>
            <a:ext cx="838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   </a:t>
            </a:r>
            <a:r>
              <a:rPr lang="en-US" altLang="en-US" sz="1600"/>
              <a:t>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8" descr="figure_20_2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>
            <a:fillRect/>
          </a:stretch>
        </p:blipFill>
        <p:spPr bwMode="auto">
          <a:xfrm>
            <a:off x="298450" y="1050925"/>
            <a:ext cx="8547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20-22b Autonomic Regulation of Pacemaker Function.</a:t>
            </a:r>
          </a:p>
        </p:txBody>
      </p:sp>
      <p:sp>
        <p:nvSpPr>
          <p:cNvPr id="83971" name="Text Box 31"/>
          <p:cNvSpPr txBox="1">
            <a:spLocks noChangeArrowheads="1"/>
          </p:cNvSpPr>
          <p:nvPr/>
        </p:nvSpPr>
        <p:spPr bwMode="auto">
          <a:xfrm>
            <a:off x="911225" y="2867025"/>
            <a:ext cx="1054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Threshold</a:t>
            </a:r>
          </a:p>
        </p:txBody>
      </p:sp>
      <p:sp>
        <p:nvSpPr>
          <p:cNvPr id="83972" name="Text Box 31"/>
          <p:cNvSpPr txBox="1">
            <a:spLocks noChangeArrowheads="1"/>
          </p:cNvSpPr>
          <p:nvPr/>
        </p:nvSpPr>
        <p:spPr bwMode="auto">
          <a:xfrm>
            <a:off x="338138" y="1736725"/>
            <a:ext cx="1090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700" b="1">
                <a:solidFill>
                  <a:srgbClr val="000000"/>
                </a:solidFill>
              </a:rPr>
              <a:t>Membrane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potential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(mV)</a:t>
            </a:r>
          </a:p>
        </p:txBody>
      </p:sp>
      <p:sp>
        <p:nvSpPr>
          <p:cNvPr id="83973" name="Text Box 31"/>
          <p:cNvSpPr txBox="1">
            <a:spLocks noChangeArrowheads="1"/>
          </p:cNvSpPr>
          <p:nvPr/>
        </p:nvSpPr>
        <p:spPr bwMode="auto">
          <a:xfrm>
            <a:off x="2290763" y="3794125"/>
            <a:ext cx="1914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Heart rate: 40 bpm</a:t>
            </a:r>
          </a:p>
        </p:txBody>
      </p:sp>
      <p:sp>
        <p:nvSpPr>
          <p:cNvPr id="83974" name="Text Box 31"/>
          <p:cNvSpPr txBox="1">
            <a:spLocks noChangeArrowheads="1"/>
          </p:cNvSpPr>
          <p:nvPr/>
        </p:nvSpPr>
        <p:spPr bwMode="auto">
          <a:xfrm>
            <a:off x="3857625" y="4322763"/>
            <a:ext cx="30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83975" name="Text Box 31"/>
          <p:cNvSpPr txBox="1">
            <a:spLocks noChangeArrowheads="1"/>
          </p:cNvSpPr>
          <p:nvPr/>
        </p:nvSpPr>
        <p:spPr bwMode="auto">
          <a:xfrm>
            <a:off x="5699125" y="4330700"/>
            <a:ext cx="303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1.6</a:t>
            </a:r>
          </a:p>
        </p:txBody>
      </p:sp>
      <p:sp>
        <p:nvSpPr>
          <p:cNvPr id="83976" name="Text Box 31"/>
          <p:cNvSpPr txBox="1">
            <a:spLocks noChangeArrowheads="1"/>
          </p:cNvSpPr>
          <p:nvPr/>
        </p:nvSpPr>
        <p:spPr bwMode="auto">
          <a:xfrm>
            <a:off x="7566025" y="4330700"/>
            <a:ext cx="303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2.4</a:t>
            </a:r>
          </a:p>
        </p:txBody>
      </p:sp>
      <p:sp>
        <p:nvSpPr>
          <p:cNvPr id="83977" name="Text Box 31"/>
          <p:cNvSpPr txBox="1">
            <a:spLocks noChangeArrowheads="1"/>
          </p:cNvSpPr>
          <p:nvPr/>
        </p:nvSpPr>
        <p:spPr bwMode="auto">
          <a:xfrm>
            <a:off x="1601788" y="1381125"/>
            <a:ext cx="361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+</a:t>
            </a:r>
            <a:r>
              <a:rPr lang="en-US" altLang="en-US" sz="17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83978" name="Text Box 31"/>
          <p:cNvSpPr txBox="1">
            <a:spLocks noChangeArrowheads="1"/>
          </p:cNvSpPr>
          <p:nvPr/>
        </p:nvSpPr>
        <p:spPr bwMode="auto">
          <a:xfrm>
            <a:off x="1614488" y="2595563"/>
            <a:ext cx="361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7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3979" name="Text Box 31"/>
          <p:cNvSpPr txBox="1">
            <a:spLocks noChangeArrowheads="1"/>
          </p:cNvSpPr>
          <p:nvPr/>
        </p:nvSpPr>
        <p:spPr bwMode="auto">
          <a:xfrm>
            <a:off x="1617663" y="3357563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7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83980" name="Text Box 31"/>
          <p:cNvSpPr txBox="1">
            <a:spLocks noChangeArrowheads="1"/>
          </p:cNvSpPr>
          <p:nvPr/>
        </p:nvSpPr>
        <p:spPr bwMode="auto">
          <a:xfrm>
            <a:off x="1833563" y="1892300"/>
            <a:ext cx="122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83981" name="Straight Connector 18"/>
          <p:cNvCxnSpPr>
            <a:cxnSpLocks noChangeShapeType="1"/>
          </p:cNvCxnSpPr>
          <p:nvPr/>
        </p:nvCxnSpPr>
        <p:spPr bwMode="auto">
          <a:xfrm flipH="1">
            <a:off x="5518150" y="3298825"/>
            <a:ext cx="4763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2" name="Freeform 19"/>
          <p:cNvSpPr>
            <a:spLocks/>
          </p:cNvSpPr>
          <p:nvPr/>
        </p:nvSpPr>
        <p:spPr bwMode="auto">
          <a:xfrm>
            <a:off x="6561138" y="3360738"/>
            <a:ext cx="711200" cy="525462"/>
          </a:xfrm>
          <a:custGeom>
            <a:avLst/>
            <a:gdLst>
              <a:gd name="T0" fmla="*/ 0 w 338667"/>
              <a:gd name="T1" fmla="*/ 0 h 245533"/>
              <a:gd name="T2" fmla="*/ 265632422 w 338667"/>
              <a:gd name="T3" fmla="*/ 147342870 h 245533"/>
              <a:gd name="T4" fmla="*/ 268994517 w 338667"/>
              <a:gd name="T5" fmla="*/ 230969826 h 2455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8667" h="245533">
                <a:moveTo>
                  <a:pt x="0" y="0"/>
                </a:moveTo>
                <a:lnTo>
                  <a:pt x="334434" y="156633"/>
                </a:lnTo>
                <a:lnTo>
                  <a:pt x="338667" y="24553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3983" name="Text Box 31"/>
          <p:cNvSpPr txBox="1">
            <a:spLocks noChangeArrowheads="1"/>
          </p:cNvSpPr>
          <p:nvPr/>
        </p:nvSpPr>
        <p:spPr bwMode="auto">
          <a:xfrm>
            <a:off x="2249488" y="1173163"/>
            <a:ext cx="3549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Arial Black" charset="0"/>
              </a:rPr>
              <a:t>Parasympathetic</a:t>
            </a:r>
            <a:r>
              <a:rPr lang="en-US" altLang="en-US" sz="1700">
                <a:solidFill>
                  <a:srgbClr val="000000"/>
                </a:solidFill>
                <a:latin typeface="Arial Black" charset="0"/>
              </a:rPr>
              <a:t> stimulation</a:t>
            </a:r>
          </a:p>
        </p:txBody>
      </p:sp>
      <p:sp>
        <p:nvSpPr>
          <p:cNvPr id="83984" name="Text Box 31"/>
          <p:cNvSpPr txBox="1">
            <a:spLocks noChangeArrowheads="1"/>
          </p:cNvSpPr>
          <p:nvPr/>
        </p:nvSpPr>
        <p:spPr bwMode="auto">
          <a:xfrm>
            <a:off x="5043488" y="2997200"/>
            <a:ext cx="184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Hyperpolarization</a:t>
            </a:r>
          </a:p>
        </p:txBody>
      </p:sp>
      <p:sp>
        <p:nvSpPr>
          <p:cNvPr id="83985" name="Text Box 31"/>
          <p:cNvSpPr txBox="1">
            <a:spLocks noChangeArrowheads="1"/>
          </p:cNvSpPr>
          <p:nvPr/>
        </p:nvSpPr>
        <p:spPr bwMode="auto">
          <a:xfrm>
            <a:off x="6148388" y="3844925"/>
            <a:ext cx="22526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Slower depolarization</a:t>
            </a:r>
          </a:p>
        </p:txBody>
      </p:sp>
      <p:grpSp>
        <p:nvGrpSpPr>
          <p:cNvPr id="83986" name="Group 27"/>
          <p:cNvGrpSpPr>
            <a:grpSpLocks/>
          </p:cNvGrpSpPr>
          <p:nvPr/>
        </p:nvGrpSpPr>
        <p:grpSpPr bwMode="auto">
          <a:xfrm>
            <a:off x="2133600" y="4729163"/>
            <a:ext cx="274638" cy="274637"/>
            <a:chOff x="2134074" y="4729607"/>
            <a:chExt cx="274311" cy="274311"/>
          </a:xfrm>
        </p:grpSpPr>
        <p:sp>
          <p:nvSpPr>
            <p:cNvPr id="83988" name="Rectangle 24"/>
            <p:cNvSpPr>
              <a:spLocks noChangeAspect="1"/>
            </p:cNvSpPr>
            <p:nvPr/>
          </p:nvSpPr>
          <p:spPr bwMode="auto">
            <a:xfrm>
              <a:off x="2134074" y="4729607"/>
              <a:ext cx="274311" cy="274311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83989" name="Text Box 31"/>
            <p:cNvSpPr txBox="1">
              <a:spLocks noChangeArrowheads="1"/>
            </p:cNvSpPr>
            <p:nvPr/>
          </p:nvSpPr>
          <p:spPr bwMode="auto">
            <a:xfrm>
              <a:off x="2204845" y="4731244"/>
              <a:ext cx="13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 Black" charset="0"/>
                </a:rPr>
                <a:t>b</a:t>
              </a:r>
            </a:p>
          </p:txBody>
        </p:sp>
      </p:grpSp>
      <p:sp>
        <p:nvSpPr>
          <p:cNvPr id="83987" name="Text Box 31"/>
          <p:cNvSpPr txBox="1">
            <a:spLocks noChangeArrowheads="1"/>
          </p:cNvSpPr>
          <p:nvPr/>
        </p:nvSpPr>
        <p:spPr bwMode="auto">
          <a:xfrm>
            <a:off x="2524125" y="4695825"/>
            <a:ext cx="6099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Parasympathetic</a:t>
            </a:r>
            <a:r>
              <a:rPr lang="en-US" altLang="en-US" sz="2000" b="1">
                <a:solidFill>
                  <a:srgbClr val="000000"/>
                </a:solidFill>
              </a:rPr>
              <a:t> stimulation releases </a:t>
            </a:r>
            <a:r>
              <a:rPr lang="en-US" altLang="en-US" sz="2000" b="1">
                <a:solidFill>
                  <a:srgbClr val="FF0000"/>
                </a:solidFill>
              </a:rPr>
              <a:t>ACh</a:t>
            </a:r>
            <a:r>
              <a:rPr lang="en-US" altLang="en-US" sz="2000" b="1">
                <a:solidFill>
                  <a:srgbClr val="000000"/>
                </a:solidFill>
              </a:rPr>
              <a:t>, which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extends repolarization and decreases the rate of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spontaneous depolarization. The heart rate slows.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9" descr="figure_20_22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>
            <a:fillRect/>
          </a:stretch>
        </p:blipFill>
        <p:spPr bwMode="auto">
          <a:xfrm>
            <a:off x="298450" y="963613"/>
            <a:ext cx="85471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20-22c Autonomic Regulation of Pacemaker Function.</a:t>
            </a:r>
          </a:p>
        </p:txBody>
      </p:sp>
      <p:cxnSp>
        <p:nvCxnSpPr>
          <p:cNvPr id="86019" name="Straight Connector 8"/>
          <p:cNvCxnSpPr>
            <a:cxnSpLocks noChangeShapeType="1"/>
          </p:cNvCxnSpPr>
          <p:nvPr/>
        </p:nvCxnSpPr>
        <p:spPr bwMode="auto">
          <a:xfrm flipV="1">
            <a:off x="4710113" y="31416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20" name="Freeform 9"/>
          <p:cNvSpPr>
            <a:spLocks/>
          </p:cNvSpPr>
          <p:nvPr/>
        </p:nvSpPr>
        <p:spPr bwMode="auto">
          <a:xfrm>
            <a:off x="6210300" y="3001963"/>
            <a:ext cx="279400" cy="422275"/>
          </a:xfrm>
          <a:custGeom>
            <a:avLst/>
            <a:gdLst>
              <a:gd name="T0" fmla="*/ 0 w 131233"/>
              <a:gd name="T1" fmla="*/ 0 h 207434"/>
              <a:gd name="T2" fmla="*/ 117948663 w 131233"/>
              <a:gd name="T3" fmla="*/ 73893651 h 207434"/>
              <a:gd name="T4" fmla="*/ 117948663 w 131233"/>
              <a:gd name="T5" fmla="*/ 124855131 h 2074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33" h="207434">
                <a:moveTo>
                  <a:pt x="0" y="0"/>
                </a:moveTo>
                <a:lnTo>
                  <a:pt x="131233" y="122767"/>
                </a:lnTo>
                <a:lnTo>
                  <a:pt x="131233" y="207434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6021" name="Text Box 31"/>
          <p:cNvSpPr txBox="1">
            <a:spLocks noChangeArrowheads="1"/>
          </p:cNvSpPr>
          <p:nvPr/>
        </p:nvSpPr>
        <p:spPr bwMode="auto">
          <a:xfrm>
            <a:off x="885825" y="2755900"/>
            <a:ext cx="1052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Threshold</a:t>
            </a:r>
          </a:p>
        </p:txBody>
      </p:sp>
      <p:sp>
        <p:nvSpPr>
          <p:cNvPr id="86022" name="Text Box 31"/>
          <p:cNvSpPr txBox="1">
            <a:spLocks noChangeArrowheads="1"/>
          </p:cNvSpPr>
          <p:nvPr/>
        </p:nvSpPr>
        <p:spPr bwMode="auto">
          <a:xfrm>
            <a:off x="320675" y="1689100"/>
            <a:ext cx="10906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700" b="1">
                <a:solidFill>
                  <a:srgbClr val="000000"/>
                </a:solidFill>
              </a:rPr>
              <a:t>Membrane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potential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(mV)</a:t>
            </a:r>
          </a:p>
        </p:txBody>
      </p:sp>
      <p:sp>
        <p:nvSpPr>
          <p:cNvPr id="86023" name="Text Box 31"/>
          <p:cNvSpPr txBox="1">
            <a:spLocks noChangeArrowheads="1"/>
          </p:cNvSpPr>
          <p:nvPr/>
        </p:nvSpPr>
        <p:spPr bwMode="auto">
          <a:xfrm>
            <a:off x="3748088" y="41100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86024" name="Text Box 31"/>
          <p:cNvSpPr txBox="1">
            <a:spLocks noChangeArrowheads="1"/>
          </p:cNvSpPr>
          <p:nvPr/>
        </p:nvSpPr>
        <p:spPr bwMode="auto">
          <a:xfrm>
            <a:off x="5538788" y="41100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1.6</a:t>
            </a:r>
          </a:p>
        </p:txBody>
      </p:sp>
      <p:sp>
        <p:nvSpPr>
          <p:cNvPr id="86025" name="Text Box 31"/>
          <p:cNvSpPr txBox="1">
            <a:spLocks noChangeArrowheads="1"/>
          </p:cNvSpPr>
          <p:nvPr/>
        </p:nvSpPr>
        <p:spPr bwMode="auto">
          <a:xfrm>
            <a:off x="7345363" y="4110038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2.4</a:t>
            </a:r>
          </a:p>
        </p:txBody>
      </p:sp>
      <p:sp>
        <p:nvSpPr>
          <p:cNvPr id="86026" name="Text Box 31"/>
          <p:cNvSpPr txBox="1">
            <a:spLocks noChangeArrowheads="1"/>
          </p:cNvSpPr>
          <p:nvPr/>
        </p:nvSpPr>
        <p:spPr bwMode="auto">
          <a:xfrm>
            <a:off x="1550988" y="1316038"/>
            <a:ext cx="438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+</a:t>
            </a:r>
            <a:r>
              <a:rPr lang="en-US" altLang="en-US" sz="17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86027" name="Text Box 31"/>
          <p:cNvSpPr txBox="1">
            <a:spLocks noChangeArrowheads="1"/>
          </p:cNvSpPr>
          <p:nvPr/>
        </p:nvSpPr>
        <p:spPr bwMode="auto">
          <a:xfrm>
            <a:off x="1579563" y="2501900"/>
            <a:ext cx="4397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7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6028" name="Text Box 31"/>
          <p:cNvSpPr txBox="1">
            <a:spLocks noChangeArrowheads="1"/>
          </p:cNvSpPr>
          <p:nvPr/>
        </p:nvSpPr>
        <p:spPr bwMode="auto">
          <a:xfrm>
            <a:off x="1571625" y="3259138"/>
            <a:ext cx="4397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7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86029" name="Text Box 31"/>
          <p:cNvSpPr txBox="1">
            <a:spLocks noChangeArrowheads="1"/>
          </p:cNvSpPr>
          <p:nvPr/>
        </p:nvSpPr>
        <p:spPr bwMode="auto">
          <a:xfrm>
            <a:off x="1782763" y="1854200"/>
            <a:ext cx="147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6030" name="Text Box 31"/>
          <p:cNvSpPr txBox="1">
            <a:spLocks noChangeArrowheads="1"/>
          </p:cNvSpPr>
          <p:nvPr/>
        </p:nvSpPr>
        <p:spPr bwMode="auto">
          <a:xfrm>
            <a:off x="2227263" y="3548063"/>
            <a:ext cx="2095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Heart rate: 120 bpm</a:t>
            </a:r>
          </a:p>
        </p:txBody>
      </p:sp>
      <p:sp>
        <p:nvSpPr>
          <p:cNvPr id="86031" name="Text Box 31"/>
          <p:cNvSpPr txBox="1">
            <a:spLocks noChangeArrowheads="1"/>
          </p:cNvSpPr>
          <p:nvPr/>
        </p:nvSpPr>
        <p:spPr bwMode="auto">
          <a:xfrm>
            <a:off x="2232025" y="1089025"/>
            <a:ext cx="2911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Arial Black" charset="0"/>
              </a:rPr>
              <a:t>Sympathetic stimulation</a:t>
            </a:r>
          </a:p>
        </p:txBody>
      </p:sp>
      <p:sp>
        <p:nvSpPr>
          <p:cNvPr id="86032" name="Text Box 31"/>
          <p:cNvSpPr txBox="1">
            <a:spLocks noChangeArrowheads="1"/>
          </p:cNvSpPr>
          <p:nvPr/>
        </p:nvSpPr>
        <p:spPr bwMode="auto">
          <a:xfrm>
            <a:off x="2211388" y="3132138"/>
            <a:ext cx="2432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</a:rPr>
              <a:t>Reduced repolarization</a:t>
            </a:r>
          </a:p>
        </p:txBody>
      </p:sp>
      <p:sp>
        <p:nvSpPr>
          <p:cNvPr id="86033" name="Text Box 31"/>
          <p:cNvSpPr txBox="1">
            <a:spLocks noChangeArrowheads="1"/>
          </p:cNvSpPr>
          <p:nvPr/>
        </p:nvSpPr>
        <p:spPr bwMode="auto">
          <a:xfrm>
            <a:off x="5676900" y="3370263"/>
            <a:ext cx="1792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700" b="1">
                <a:solidFill>
                  <a:srgbClr val="000000"/>
                </a:solidFill>
              </a:rPr>
              <a:t>More rapid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depolarization</a:t>
            </a:r>
          </a:p>
        </p:txBody>
      </p:sp>
      <p:grpSp>
        <p:nvGrpSpPr>
          <p:cNvPr id="86034" name="Group 28"/>
          <p:cNvGrpSpPr>
            <a:grpSpLocks/>
          </p:cNvGrpSpPr>
          <p:nvPr/>
        </p:nvGrpSpPr>
        <p:grpSpPr bwMode="auto">
          <a:xfrm>
            <a:off x="2082800" y="4824413"/>
            <a:ext cx="274638" cy="285750"/>
            <a:chOff x="2083274" y="4824378"/>
            <a:chExt cx="274311" cy="285373"/>
          </a:xfrm>
        </p:grpSpPr>
        <p:sp>
          <p:nvSpPr>
            <p:cNvPr id="86037" name="Rectangle 24"/>
            <p:cNvSpPr>
              <a:spLocks noChangeAspect="1"/>
            </p:cNvSpPr>
            <p:nvPr/>
          </p:nvSpPr>
          <p:spPr bwMode="auto">
            <a:xfrm>
              <a:off x="2083274" y="4835440"/>
              <a:ext cx="274311" cy="274311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86038" name="Text Box 31"/>
            <p:cNvSpPr txBox="1">
              <a:spLocks noChangeArrowheads="1"/>
            </p:cNvSpPr>
            <p:nvPr/>
          </p:nvSpPr>
          <p:spPr bwMode="auto">
            <a:xfrm>
              <a:off x="2154042" y="4824378"/>
              <a:ext cx="13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 Black" charset="0"/>
                </a:rPr>
                <a:t>c</a:t>
              </a:r>
            </a:p>
          </p:txBody>
        </p:sp>
      </p:grpSp>
      <p:sp>
        <p:nvSpPr>
          <p:cNvPr id="86035" name="Text Box 31"/>
          <p:cNvSpPr txBox="1">
            <a:spLocks noChangeArrowheads="1"/>
          </p:cNvSpPr>
          <p:nvPr/>
        </p:nvSpPr>
        <p:spPr bwMode="auto">
          <a:xfrm>
            <a:off x="2478088" y="4818063"/>
            <a:ext cx="63230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900" b="1">
                <a:solidFill>
                  <a:srgbClr val="FF0000"/>
                </a:solidFill>
              </a:rPr>
              <a:t>Sympathetic</a:t>
            </a:r>
            <a:r>
              <a:rPr lang="en-US" altLang="en-US" sz="1900" b="1">
                <a:solidFill>
                  <a:srgbClr val="000000"/>
                </a:solidFill>
              </a:rPr>
              <a:t> stimulation releases </a:t>
            </a:r>
            <a:r>
              <a:rPr lang="en-US" altLang="en-US" sz="1900" b="1">
                <a:solidFill>
                  <a:srgbClr val="FF0000"/>
                </a:solidFill>
              </a:rPr>
              <a:t>NE</a:t>
            </a:r>
            <a:r>
              <a:rPr lang="en-US" altLang="en-US" sz="1900" b="1">
                <a:solidFill>
                  <a:srgbClr val="000000"/>
                </a:solidFill>
              </a:rPr>
              <a:t>, which shortens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repolarization and accelerates the rate of spontaneous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depolarization. As a result, the heart rate increases.</a:t>
            </a:r>
          </a:p>
        </p:txBody>
      </p:sp>
      <p:sp>
        <p:nvSpPr>
          <p:cNvPr id="86036" name="Text Box 31"/>
          <p:cNvSpPr txBox="1">
            <a:spLocks noChangeArrowheads="1"/>
          </p:cNvSpPr>
          <p:nvPr/>
        </p:nvSpPr>
        <p:spPr bwMode="auto">
          <a:xfrm>
            <a:off x="4767263" y="4419600"/>
            <a:ext cx="13033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900" b="1">
                <a:solidFill>
                  <a:srgbClr val="000000"/>
                </a:solidFill>
              </a:rPr>
              <a:t>Time (sec)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Reflejo Atrial o de Bainbridge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Ajusta el HR en respuesta a </a:t>
            </a:r>
            <a:r>
              <a:rPr lang="en-US" altLang="en-US" b="1">
                <a:ea typeface="ＭＳ Ｐゴシック" charset="-128"/>
              </a:rPr>
              <a:t>retorno venoso 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Retroalimentacion? 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Receptores mecánicos (estiramiento) en el atrio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Activan un aumento en HR via actividad simpática</a:t>
            </a:r>
          </a:p>
          <a:p>
            <a:pPr eaLnBrk="1" hangingPunct="1"/>
            <a:r>
              <a:rPr lang="en-US" altLang="en-US" b="1">
                <a:ea typeface="ＭＳ Ｐゴシック" charset="-128"/>
              </a:rPr>
              <a:t>Efectos Hormonales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Estimulan el NSA, via simpático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Epinefrina (E)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Norepinefrina (NE)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Hormonas tiroideas</a:t>
            </a:r>
          </a:p>
          <a:p>
            <a:pPr lvl="2" eaLnBrk="1" hangingPunct="1"/>
            <a:endParaRPr lang="en-US" altLang="en-US">
              <a:ea typeface="ＭＳ Ｐゴシック" charset="-128"/>
            </a:endParaRPr>
          </a:p>
          <a:p>
            <a:pPr lvl="2" eaLnBrk="1" hangingPunct="1">
              <a:buFont typeface="Arial" charset="0"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990600"/>
            <a:ext cx="8288337" cy="495935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Factores que afectan el Stroke Volume</a:t>
            </a:r>
          </a:p>
          <a:p>
            <a:pPr lvl="1" eaLnBrk="1" hangingPunct="1"/>
            <a:r>
              <a:rPr lang="en-US" altLang="en-US" b="1">
                <a:ea typeface="ＭＳ Ｐゴシック" charset="-128"/>
              </a:rPr>
              <a:t>EDV</a:t>
            </a:r>
            <a:r>
              <a:rPr lang="en-US" altLang="en-US">
                <a:ea typeface="ＭＳ Ｐゴシック" charset="-128"/>
              </a:rPr>
              <a:t> – cuanta sangre hay en el ventrículo al final de la diástole. Este a su vez es afectado por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Precarga 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Grado de estiramiento durante diástole ventricular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Directamente proporcional al EDV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Tiempo de llenado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Duración de la diástole</a:t>
            </a:r>
          </a:p>
          <a:p>
            <a:pPr lvl="2" eaLnBrk="1" hangingPunct="1"/>
            <a:r>
              <a:rPr lang="en-US" altLang="en-US" b="1">
                <a:ea typeface="ＭＳ Ｐゴシック" charset="-128"/>
              </a:rPr>
              <a:t>Retorno venoso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A que velocidad regresa la sangre al atrio durante diástole.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0450"/>
            <a:ext cx="8429625" cy="49593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Como cambia el SV segun cambia el EDV?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Principio de </a:t>
            </a:r>
            <a:r>
              <a:rPr lang="en-US" altLang="en-US" b="1">
                <a:ea typeface="ＭＳ Ｐゴシック" charset="-128"/>
              </a:rPr>
              <a:t>Frank Starling</a:t>
            </a:r>
            <a:r>
              <a:rPr lang="en-US" altLang="en-US">
                <a:ea typeface="ＭＳ Ｐゴシック" charset="-128"/>
              </a:rPr>
              <a:t>: SV </a:t>
            </a:r>
            <a:r>
              <a:rPr lang="en-US" altLang="en-US" sz="3200">
                <a:ea typeface="ＭＳ Ｐゴシック" charset="-128"/>
              </a:rPr>
              <a:t>α </a:t>
            </a:r>
            <a:r>
              <a:rPr lang="en-US" altLang="en-US">
                <a:ea typeface="ＭＳ Ｐゴシック" charset="-128"/>
              </a:rPr>
              <a:t>EDV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Reposo </a:t>
            </a:r>
            <a:r>
              <a:rPr lang="en-US" altLang="en-US">
                <a:ea typeface="ＭＳ Ｐゴシック" charset="-128"/>
                <a:sym typeface="Wingdings" charset="2"/>
              </a:rPr>
              <a:t> </a:t>
            </a:r>
            <a:r>
              <a:rPr lang="en-US" altLang="en-US">
                <a:ea typeface="ＭＳ Ｐゴシック" charset="-128"/>
              </a:rPr>
              <a:t>EDV bajo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Corazón se dilata o estira menos, PLT SV bajo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Con ejercicio </a:t>
            </a:r>
            <a:r>
              <a:rPr lang="en-US" altLang="en-US">
                <a:ea typeface="ＭＳ Ｐゴシック" charset="-128"/>
                <a:sym typeface="Wingdings" charset="2"/>
              </a:rPr>
              <a:t></a:t>
            </a:r>
            <a:r>
              <a:rPr lang="en-US" altLang="en-US">
                <a:ea typeface="ＭＳ Ｐゴシック" charset="-128"/>
              </a:rPr>
              <a:t>EDV aumenta,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Corazón se estira o dilata mas, SV mayor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Limitado por lo que limite expansión del ventrículo: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Tejido conectivo cardiaco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El esqueleto cardiaco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El saco perircardico</a:t>
            </a:r>
          </a:p>
          <a:p>
            <a:pPr lvl="2" eaLnBrk="1" hangingPunct="1"/>
            <a:endParaRPr lang="en-US" altLang="en-US">
              <a:ea typeface="ＭＳ Ｐゴシック" charset="-128"/>
            </a:endParaRPr>
          </a:p>
          <a:p>
            <a:pPr lvl="2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Volumen al Final de la Sístole (ESV)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Volumen de sangre residual en el ventriculo al final de la sistole. 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3 factores que afectan el ESV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altLang="en-US" b="1">
                <a:ea typeface="ＭＳ Ｐゴシック" charset="-128"/>
              </a:rPr>
              <a:t>Precarga 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Estiramiento ventricular durante diástole</a:t>
            </a:r>
            <a:endParaRPr lang="en-US" altLang="en-US" b="1">
              <a:ea typeface="ＭＳ Ｐゴシック" charset="-128"/>
            </a:endParaRPr>
          </a:p>
          <a:p>
            <a:pPr lvl="1" eaLnBrk="1" hangingPunct="1">
              <a:buFont typeface="Arial" charset="0"/>
              <a:buAutoNum type="arabicPeriod"/>
            </a:pPr>
            <a:r>
              <a:rPr lang="en-US" altLang="en-US" b="1">
                <a:ea typeface="ＭＳ Ｐゴシック" charset="-128"/>
              </a:rPr>
              <a:t>Contractilidad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Fuerza producida durante la contracción</a:t>
            </a:r>
            <a:endParaRPr lang="en-US" altLang="en-US" b="1">
              <a:ea typeface="ＭＳ Ｐゴシック" charset="-128"/>
            </a:endParaRPr>
          </a:p>
          <a:p>
            <a:pPr lvl="1" eaLnBrk="1" hangingPunct="1">
              <a:buFont typeface="Arial" charset="0"/>
              <a:buAutoNum type="arabicPeriod"/>
            </a:pPr>
            <a:r>
              <a:rPr lang="en-US" altLang="en-US" b="1">
                <a:ea typeface="ＭＳ Ｐゴシック" charset="-128"/>
              </a:rPr>
              <a:t>Poscarga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Tensión ventricular necesaria para abrir las SL y expulsar la sangre</a:t>
            </a:r>
          </a:p>
          <a:p>
            <a:pPr lvl="1" eaLnBrk="1" hangingPunct="1">
              <a:buFont typeface="Arial" charset="0"/>
              <a:buAutoNum type="arabicPeriod"/>
            </a:pPr>
            <a:endParaRPr lang="en-US" altLang="en-US" b="1">
              <a:ea typeface="ＭＳ Ｐゴシック" charset="-128"/>
            </a:endParaRPr>
          </a:p>
          <a:p>
            <a:pPr lvl="1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Contractilidad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Afectada por hormonas y SNA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Simpático –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aumenta la fuerza producida durante la contracción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NE mas fuerza Aumenta fraccion de eyeccion PLT baja el ESV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Parasimpático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Ach liberada por el Nervio Vago (X) 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Reduce la fuerza de la contracción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PLT aumenta el ESV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Hormonas – muchas afectan al corazon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Drogas farmacológicas imitan hormonas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StimEstimulan o bloquean receptores B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Afectan [Ca2+]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9220" descr="figure_20_1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>
            <a:fillRect/>
          </a:stretch>
        </p:blipFill>
        <p:spPr bwMode="auto">
          <a:xfrm>
            <a:off x="1355725" y="136525"/>
            <a:ext cx="64325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20-16 Phases of the Cardiac Cycle.</a:t>
            </a:r>
          </a:p>
        </p:txBody>
      </p:sp>
      <p:sp>
        <p:nvSpPr>
          <p:cNvPr id="35843" name="Text Box 31"/>
          <p:cNvSpPr txBox="1">
            <a:spLocks noChangeArrowheads="1"/>
          </p:cNvSpPr>
          <p:nvPr/>
        </p:nvSpPr>
        <p:spPr bwMode="auto">
          <a:xfrm>
            <a:off x="3890963" y="2171700"/>
            <a:ext cx="269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</a:rPr>
              <a:t>800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3573463" y="461963"/>
            <a:ext cx="136525" cy="144462"/>
            <a:chOff x="3573406" y="461929"/>
            <a:chExt cx="137153" cy="143980"/>
          </a:xfrm>
        </p:grpSpPr>
        <p:sp>
          <p:nvSpPr>
            <p:cNvPr id="35875" name="Rectangle 6"/>
            <p:cNvSpPr>
              <a:spLocks noChangeAspect="1"/>
            </p:cNvSpPr>
            <p:nvPr/>
          </p:nvSpPr>
          <p:spPr bwMode="auto">
            <a:xfrm>
              <a:off x="3573406" y="468756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76" name="Text Box 31"/>
            <p:cNvSpPr txBox="1">
              <a:spLocks noChangeArrowheads="1"/>
            </p:cNvSpPr>
            <p:nvPr/>
          </p:nvSpPr>
          <p:spPr bwMode="auto">
            <a:xfrm>
              <a:off x="3606423" y="461929"/>
              <a:ext cx="684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a</a:t>
              </a:r>
            </a:p>
          </p:txBody>
        </p:sp>
      </p:grpSp>
      <p:sp>
        <p:nvSpPr>
          <p:cNvPr id="35845" name="Text Box 31"/>
          <p:cNvSpPr txBox="1">
            <a:spLocks noChangeArrowheads="1"/>
          </p:cNvSpPr>
          <p:nvPr/>
        </p:nvSpPr>
        <p:spPr bwMode="auto">
          <a:xfrm>
            <a:off x="4200525" y="2112963"/>
            <a:ext cx="269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</a:rPr>
              <a:t>0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msec</a:t>
            </a:r>
          </a:p>
        </p:txBody>
      </p:sp>
      <p:sp>
        <p:nvSpPr>
          <p:cNvPr id="35846" name="Text Box 31"/>
          <p:cNvSpPr txBox="1">
            <a:spLocks noChangeArrowheads="1"/>
          </p:cNvSpPr>
          <p:nvPr/>
        </p:nvSpPr>
        <p:spPr bwMode="auto">
          <a:xfrm>
            <a:off x="5106988" y="2247900"/>
            <a:ext cx="26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</a:rPr>
              <a:t>100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msec</a:t>
            </a:r>
          </a:p>
        </p:txBody>
      </p:sp>
      <p:sp>
        <p:nvSpPr>
          <p:cNvPr id="35847" name="Text Box 31"/>
          <p:cNvSpPr txBox="1">
            <a:spLocks noChangeArrowheads="1"/>
          </p:cNvSpPr>
          <p:nvPr/>
        </p:nvSpPr>
        <p:spPr bwMode="auto">
          <a:xfrm>
            <a:off x="4886325" y="4076700"/>
            <a:ext cx="269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</a:rPr>
              <a:t>370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msec</a:t>
            </a:r>
          </a:p>
        </p:txBody>
      </p:sp>
      <p:sp>
        <p:nvSpPr>
          <p:cNvPr id="35848" name="Text Box 31"/>
          <p:cNvSpPr txBox="1">
            <a:spLocks noChangeArrowheads="1"/>
          </p:cNvSpPr>
          <p:nvPr/>
        </p:nvSpPr>
        <p:spPr bwMode="auto">
          <a:xfrm>
            <a:off x="4408488" y="3095625"/>
            <a:ext cx="43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8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8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8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sp>
        <p:nvSpPr>
          <p:cNvPr id="35849" name="Text Box 31"/>
          <p:cNvSpPr txBox="1">
            <a:spLocks noChangeArrowheads="1"/>
          </p:cNvSpPr>
          <p:nvPr/>
        </p:nvSpPr>
        <p:spPr bwMode="auto">
          <a:xfrm>
            <a:off x="3252788" y="482600"/>
            <a:ext cx="2174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700" b="1">
                <a:solidFill>
                  <a:srgbClr val="FFFFFF"/>
                </a:solidFill>
              </a:rPr>
              <a:t>Start</a:t>
            </a:r>
          </a:p>
        </p:txBody>
      </p:sp>
      <p:grpSp>
        <p:nvGrpSpPr>
          <p:cNvPr id="35850" name="Group 30"/>
          <p:cNvGrpSpPr>
            <a:grpSpLocks/>
          </p:cNvGrpSpPr>
          <p:nvPr/>
        </p:nvGrpSpPr>
        <p:grpSpPr bwMode="auto">
          <a:xfrm>
            <a:off x="6005513" y="1630363"/>
            <a:ext cx="136525" cy="138112"/>
            <a:chOff x="6138806" y="1281079"/>
            <a:chExt cx="137153" cy="137630"/>
          </a:xfrm>
        </p:grpSpPr>
        <p:sp>
          <p:nvSpPr>
            <p:cNvPr id="35873" name="Rectangle 15"/>
            <p:cNvSpPr>
              <a:spLocks noChangeAspect="1"/>
            </p:cNvSpPr>
            <p:nvPr/>
          </p:nvSpPr>
          <p:spPr bwMode="auto">
            <a:xfrm>
              <a:off x="6138806" y="1281556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74" name="Text Box 31"/>
            <p:cNvSpPr txBox="1">
              <a:spLocks noChangeArrowheads="1"/>
            </p:cNvSpPr>
            <p:nvPr/>
          </p:nvSpPr>
          <p:spPr bwMode="auto">
            <a:xfrm>
              <a:off x="6178173" y="1281079"/>
              <a:ext cx="684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b</a:t>
              </a:r>
            </a:p>
          </p:txBody>
        </p:sp>
      </p:grpSp>
      <p:grpSp>
        <p:nvGrpSpPr>
          <p:cNvPr id="35851" name="Group 17"/>
          <p:cNvGrpSpPr>
            <a:grpSpLocks/>
          </p:cNvGrpSpPr>
          <p:nvPr/>
        </p:nvGrpSpPr>
        <p:grpSpPr bwMode="auto">
          <a:xfrm>
            <a:off x="6208713" y="3160713"/>
            <a:ext cx="136525" cy="144462"/>
            <a:chOff x="3573406" y="461929"/>
            <a:chExt cx="137153" cy="143980"/>
          </a:xfrm>
        </p:grpSpPr>
        <p:sp>
          <p:nvSpPr>
            <p:cNvPr id="35871" name="Rectangle 18"/>
            <p:cNvSpPr>
              <a:spLocks noChangeAspect="1"/>
            </p:cNvSpPr>
            <p:nvPr/>
          </p:nvSpPr>
          <p:spPr bwMode="auto">
            <a:xfrm>
              <a:off x="3573406" y="468756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72" name="Text Box 31"/>
            <p:cNvSpPr txBox="1">
              <a:spLocks noChangeArrowheads="1"/>
            </p:cNvSpPr>
            <p:nvPr/>
          </p:nvSpPr>
          <p:spPr bwMode="auto">
            <a:xfrm>
              <a:off x="3606423" y="461929"/>
              <a:ext cx="684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c</a:t>
              </a:r>
            </a:p>
          </p:txBody>
        </p:sp>
      </p:grpSp>
      <p:grpSp>
        <p:nvGrpSpPr>
          <p:cNvPr id="35852" name="Group 29"/>
          <p:cNvGrpSpPr>
            <a:grpSpLocks/>
          </p:cNvGrpSpPr>
          <p:nvPr/>
        </p:nvGrpSpPr>
        <p:grpSpPr bwMode="auto">
          <a:xfrm>
            <a:off x="5438775" y="4813300"/>
            <a:ext cx="136525" cy="138113"/>
            <a:chOff x="6983356" y="4386229"/>
            <a:chExt cx="137153" cy="137630"/>
          </a:xfrm>
        </p:grpSpPr>
        <p:sp>
          <p:nvSpPr>
            <p:cNvPr id="35869" name="Rectangle 21"/>
            <p:cNvSpPr>
              <a:spLocks noChangeAspect="1"/>
            </p:cNvSpPr>
            <p:nvPr/>
          </p:nvSpPr>
          <p:spPr bwMode="auto">
            <a:xfrm>
              <a:off x="6983356" y="4386706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70" name="Text Box 31"/>
            <p:cNvSpPr txBox="1">
              <a:spLocks noChangeArrowheads="1"/>
            </p:cNvSpPr>
            <p:nvPr/>
          </p:nvSpPr>
          <p:spPr bwMode="auto">
            <a:xfrm>
              <a:off x="7016373" y="4386229"/>
              <a:ext cx="684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d</a:t>
              </a:r>
            </a:p>
          </p:txBody>
        </p:sp>
      </p:grpSp>
      <p:grpSp>
        <p:nvGrpSpPr>
          <p:cNvPr id="35853" name="Group 23"/>
          <p:cNvGrpSpPr>
            <a:grpSpLocks/>
          </p:cNvGrpSpPr>
          <p:nvPr/>
        </p:nvGrpSpPr>
        <p:grpSpPr bwMode="auto">
          <a:xfrm>
            <a:off x="3243263" y="5397500"/>
            <a:ext cx="136525" cy="144463"/>
            <a:chOff x="3573406" y="461929"/>
            <a:chExt cx="137153" cy="143980"/>
          </a:xfrm>
        </p:grpSpPr>
        <p:sp>
          <p:nvSpPr>
            <p:cNvPr id="35867" name="Rectangle 24"/>
            <p:cNvSpPr>
              <a:spLocks noChangeAspect="1"/>
            </p:cNvSpPr>
            <p:nvPr/>
          </p:nvSpPr>
          <p:spPr bwMode="auto">
            <a:xfrm>
              <a:off x="3573406" y="468756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68" name="Text Box 31"/>
            <p:cNvSpPr txBox="1">
              <a:spLocks noChangeArrowheads="1"/>
            </p:cNvSpPr>
            <p:nvPr/>
          </p:nvSpPr>
          <p:spPr bwMode="auto">
            <a:xfrm>
              <a:off x="3606423" y="461929"/>
              <a:ext cx="684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e</a:t>
              </a:r>
            </a:p>
          </p:txBody>
        </p:sp>
      </p:grpSp>
      <p:grpSp>
        <p:nvGrpSpPr>
          <p:cNvPr id="35854" name="Group 13"/>
          <p:cNvGrpSpPr>
            <a:grpSpLocks/>
          </p:cNvGrpSpPr>
          <p:nvPr/>
        </p:nvGrpSpPr>
        <p:grpSpPr bwMode="auto">
          <a:xfrm>
            <a:off x="1452563" y="3254375"/>
            <a:ext cx="136525" cy="136525"/>
            <a:chOff x="1799640" y="2534624"/>
            <a:chExt cx="137153" cy="137153"/>
          </a:xfrm>
        </p:grpSpPr>
        <p:sp>
          <p:nvSpPr>
            <p:cNvPr id="35865" name="Rectangle 27"/>
            <p:cNvSpPr>
              <a:spLocks noChangeAspect="1"/>
            </p:cNvSpPr>
            <p:nvPr/>
          </p:nvSpPr>
          <p:spPr bwMode="auto">
            <a:xfrm>
              <a:off x="1799640" y="2534624"/>
              <a:ext cx="137153" cy="13715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866" name="Text Box 31"/>
            <p:cNvSpPr txBox="1">
              <a:spLocks noChangeArrowheads="1"/>
            </p:cNvSpPr>
            <p:nvPr/>
          </p:nvSpPr>
          <p:spPr bwMode="auto">
            <a:xfrm>
              <a:off x="1849689" y="25362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Arial Black" charset="0"/>
                </a:rPr>
                <a:t>f</a:t>
              </a: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751263" y="461963"/>
            <a:ext cx="2444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  <a:t>Atrial systole begins:</a:t>
            </a:r>
          </a:p>
          <a:p>
            <a:pPr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Atrial contraction forces a small amount</a:t>
            </a:r>
            <a:b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of additional blood into relaxed ventricles.</a:t>
            </a:r>
            <a:endParaRPr lang="en-US" sz="93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199188" y="1630363"/>
            <a:ext cx="996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  <a:t>Atrial systole </a:t>
            </a:r>
            <a:b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ends, atrial</a:t>
            </a:r>
            <a:b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30" b="0" dirty="0" smtClean="0">
                <a:solidFill>
                  <a:srgbClr val="000000"/>
                </a:solidFill>
                <a:latin typeface="Arial Black"/>
                <a:cs typeface="Arial Black"/>
              </a:rPr>
              <a:t>diastole begins</a:t>
            </a:r>
            <a:endParaRPr lang="en-US" sz="93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6389688" y="3167063"/>
            <a:ext cx="14065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Ventricular systole—</a:t>
            </a:r>
            <a:br>
              <a:rPr lang="en-US" altLang="en-US" sz="9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first phase: </a:t>
            </a:r>
            <a:r>
              <a:rPr lang="en-US" altLang="en-US" sz="900" b="1">
                <a:solidFill>
                  <a:srgbClr val="000000"/>
                </a:solidFill>
              </a:rPr>
              <a:t>Ventricular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contraction pushes AV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valves closed but does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not create enough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pressure to open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semilunar valves.</a:t>
            </a:r>
          </a:p>
        </p:txBody>
      </p:sp>
      <p:sp>
        <p:nvSpPr>
          <p:cNvPr id="35858" name="Text Box 31"/>
          <p:cNvSpPr txBox="1">
            <a:spLocks noChangeArrowheads="1"/>
          </p:cNvSpPr>
          <p:nvPr/>
        </p:nvSpPr>
        <p:spPr bwMode="auto">
          <a:xfrm>
            <a:off x="5640388" y="4810125"/>
            <a:ext cx="14239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Ventricular systole—</a:t>
            </a:r>
            <a:br>
              <a:rPr lang="en-US" altLang="en-US" sz="9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second phase: </a:t>
            </a:r>
            <a:r>
              <a:rPr lang="en-US" altLang="en-US" sz="900" b="1">
                <a:solidFill>
                  <a:srgbClr val="000000"/>
                </a:solidFill>
              </a:rPr>
              <a:t>As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ventricular pressure rises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and exceeds pressure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in the arteries, the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 semilunar valves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   open and blood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     is ejected.</a:t>
            </a: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3433763" y="5407025"/>
            <a:ext cx="197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Ventricular diastole—early:</a:t>
            </a:r>
          </a:p>
          <a:p>
            <a:r>
              <a:rPr lang="en-US" altLang="en-US" sz="900" b="1">
                <a:solidFill>
                  <a:srgbClr val="000000"/>
                </a:solidFill>
              </a:rPr>
              <a:t>As ventricles relax, pressure in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ventricles drops; blood flows back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against cusps of semilunar valves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and forces them closed. Blood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flows into the relaxed atria.</a:t>
            </a:r>
          </a:p>
        </p:txBody>
      </p:sp>
      <p:sp>
        <p:nvSpPr>
          <p:cNvPr id="35860" name="Text Box 31"/>
          <p:cNvSpPr txBox="1">
            <a:spLocks noChangeArrowheads="1"/>
          </p:cNvSpPr>
          <p:nvPr/>
        </p:nvSpPr>
        <p:spPr bwMode="auto">
          <a:xfrm>
            <a:off x="1627188" y="3255963"/>
            <a:ext cx="1444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Ventricular </a:t>
            </a:r>
            <a:br>
              <a:rPr lang="en-US" altLang="en-US" sz="9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900">
                <a:solidFill>
                  <a:srgbClr val="000000"/>
                </a:solidFill>
                <a:latin typeface="Arial Black" charset="0"/>
              </a:rPr>
              <a:t>diastole—late:</a:t>
            </a:r>
          </a:p>
          <a:p>
            <a:r>
              <a:rPr lang="en-US" altLang="en-US" sz="900" b="1">
                <a:solidFill>
                  <a:srgbClr val="000000"/>
                </a:solidFill>
              </a:rPr>
              <a:t>All chambers are relaxed.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 Ventricles fill passively.</a:t>
            </a:r>
          </a:p>
        </p:txBody>
      </p:sp>
      <p:pic>
        <p:nvPicPr>
          <p:cNvPr id="35861" name="Picture 9215" descr="figure_20_16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668713"/>
            <a:ext cx="958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9217" descr="figure_20_16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335213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9218" descr="figure_20_16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028950"/>
            <a:ext cx="10096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9219" descr="figure_20_16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773363"/>
            <a:ext cx="987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ea typeface="ＭＳ Ｐゴシック" charset="-128"/>
              </a:rPr>
              <a:t>Poscarga</a:t>
            </a:r>
            <a:endParaRPr lang="en-US" altLang="en-US" b="1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Tensión</a:t>
            </a:r>
            <a:r>
              <a:rPr lang="en-US" altLang="en-US" dirty="0">
                <a:ea typeface="ＭＳ Ｐゴシック" charset="-128"/>
              </a:rPr>
              <a:t> ventricular </a:t>
            </a:r>
            <a:r>
              <a:rPr lang="en-US" altLang="en-US" dirty="0" err="1">
                <a:ea typeface="ＭＳ Ｐゴシック" charset="-128"/>
              </a:rPr>
              <a:t>necesaria</a:t>
            </a:r>
            <a:r>
              <a:rPr lang="en-US" altLang="en-US" dirty="0">
                <a:ea typeface="ＭＳ Ｐゴシック" charset="-128"/>
              </a:rPr>
              <a:t> para </a:t>
            </a:r>
            <a:r>
              <a:rPr lang="en-US" altLang="en-US" dirty="0" err="1">
                <a:ea typeface="ＭＳ Ｐゴシック" charset="-128"/>
              </a:rPr>
              <a:t>abrir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las</a:t>
            </a:r>
            <a:r>
              <a:rPr lang="en-US" altLang="en-US" dirty="0">
                <a:ea typeface="ＭＳ Ｐゴシック" charset="-128"/>
              </a:rPr>
              <a:t> SL y </a:t>
            </a:r>
            <a:r>
              <a:rPr lang="en-US" altLang="en-US" dirty="0" err="1">
                <a:ea typeface="ＭＳ Ｐゴシック" charset="-128"/>
              </a:rPr>
              <a:t>expulsar</a:t>
            </a:r>
            <a:r>
              <a:rPr lang="en-US" altLang="en-US" dirty="0">
                <a:ea typeface="ＭＳ Ｐゴシック" charset="-128"/>
              </a:rPr>
              <a:t> la </a:t>
            </a:r>
            <a:r>
              <a:rPr lang="en-US" altLang="en-US" dirty="0" err="1">
                <a:ea typeface="ＭＳ Ｐゴシック" charset="-128"/>
              </a:rPr>
              <a:t>sangre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Aumentado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por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cualquier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cosa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que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restrinja</a:t>
            </a:r>
            <a:r>
              <a:rPr lang="en-US" altLang="en-US" dirty="0">
                <a:ea typeface="ＭＳ Ｐゴシック" charset="-128"/>
              </a:rPr>
              <a:t> la </a:t>
            </a:r>
            <a:r>
              <a:rPr lang="en-US" altLang="en-US" dirty="0" err="1">
                <a:ea typeface="ＭＳ Ｐゴシック" charset="-128"/>
              </a:rPr>
              <a:t>salida</a:t>
            </a:r>
            <a:r>
              <a:rPr lang="en-US" altLang="en-US" dirty="0">
                <a:ea typeface="ＭＳ Ｐゴシック" charset="-128"/>
              </a:rPr>
              <a:t> de </a:t>
            </a:r>
            <a:r>
              <a:rPr lang="en-US" altLang="en-US" dirty="0" err="1">
                <a:ea typeface="ＭＳ Ｐゴシック" charset="-128"/>
              </a:rPr>
              <a:t>sangre</a:t>
            </a:r>
            <a:r>
              <a:rPr lang="en-US" altLang="en-US" dirty="0">
                <a:ea typeface="ＭＳ Ｐゴシック" charset="-128"/>
              </a:rPr>
              <a:t> o el </a:t>
            </a:r>
            <a:r>
              <a:rPr lang="en-US" altLang="en-US" dirty="0" err="1">
                <a:ea typeface="ＭＳ Ｐゴシック" charset="-128"/>
              </a:rPr>
              <a:t>flujo</a:t>
            </a:r>
            <a:r>
              <a:rPr lang="en-US" altLang="en-US" dirty="0">
                <a:ea typeface="ＭＳ Ｐゴシック" charset="-128"/>
              </a:rPr>
              <a:t> de </a:t>
            </a:r>
            <a:r>
              <a:rPr lang="en-US" altLang="en-US" dirty="0" err="1">
                <a:ea typeface="ＭＳ Ｐゴシック" charset="-128"/>
              </a:rPr>
              <a:t>sangre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Si </a:t>
            </a:r>
            <a:r>
              <a:rPr lang="en-US" altLang="en-US" dirty="0" err="1" smtClean="0">
                <a:ea typeface="ＭＳ Ｐゴシック" charset="-128"/>
              </a:rPr>
              <a:t>esta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aumenta</a:t>
            </a:r>
            <a:r>
              <a:rPr lang="en-US" altLang="en-US" dirty="0">
                <a:ea typeface="ＭＳ Ｐゴシック" charset="-128"/>
              </a:rPr>
              <a:t> el SV </a:t>
            </a:r>
            <a:r>
              <a:rPr lang="en-US" altLang="en-US" dirty="0" err="1">
                <a:ea typeface="ＭＳ Ｐゴシック" charset="-128"/>
              </a:rPr>
              <a:t>disminuye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figure_20_2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 bwMode="auto">
          <a:xfrm>
            <a:off x="298450" y="1066800"/>
            <a:ext cx="8547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18562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b="1">
                <a:latin typeface="Arial" charset="0"/>
                <a:ea typeface="ＭＳ Ｐゴシック" charset="-128"/>
              </a:rPr>
              <a:t>Figure 20-23 Factors Affecting Stroke Volume.</a:t>
            </a:r>
          </a:p>
        </p:txBody>
      </p:sp>
      <p:sp>
        <p:nvSpPr>
          <p:cNvPr id="94211" name="Text Box 31"/>
          <p:cNvSpPr txBox="1">
            <a:spLocks noChangeArrowheads="1"/>
          </p:cNvSpPr>
          <p:nvPr/>
        </p:nvSpPr>
        <p:spPr bwMode="auto">
          <a:xfrm>
            <a:off x="454025" y="1597025"/>
            <a:ext cx="140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Venous return (VR)</a:t>
            </a:r>
          </a:p>
        </p:txBody>
      </p:sp>
      <p:sp>
        <p:nvSpPr>
          <p:cNvPr id="94212" name="Text Box 31"/>
          <p:cNvSpPr txBox="1">
            <a:spLocks noChangeArrowheads="1"/>
          </p:cNvSpPr>
          <p:nvPr/>
        </p:nvSpPr>
        <p:spPr bwMode="auto">
          <a:xfrm>
            <a:off x="801688" y="1782763"/>
            <a:ext cx="846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VR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EDV</a:t>
            </a:r>
          </a:p>
        </p:txBody>
      </p:sp>
      <p:sp>
        <p:nvSpPr>
          <p:cNvPr id="94213" name="Text Box 31"/>
          <p:cNvSpPr txBox="1">
            <a:spLocks noChangeArrowheads="1"/>
          </p:cNvSpPr>
          <p:nvPr/>
        </p:nvSpPr>
        <p:spPr bwMode="auto">
          <a:xfrm>
            <a:off x="801688" y="2003425"/>
            <a:ext cx="846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VR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EDV</a:t>
            </a:r>
          </a:p>
        </p:txBody>
      </p:sp>
      <p:sp>
        <p:nvSpPr>
          <p:cNvPr id="94214" name="Text Box 31"/>
          <p:cNvSpPr txBox="1">
            <a:spLocks noChangeArrowheads="1"/>
          </p:cNvSpPr>
          <p:nvPr/>
        </p:nvSpPr>
        <p:spPr bwMode="auto">
          <a:xfrm>
            <a:off x="2036763" y="1597025"/>
            <a:ext cx="1146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Filling time (FT)</a:t>
            </a:r>
          </a:p>
        </p:txBody>
      </p:sp>
      <p:sp>
        <p:nvSpPr>
          <p:cNvPr id="94215" name="Text Box 31"/>
          <p:cNvSpPr txBox="1">
            <a:spLocks noChangeArrowheads="1"/>
          </p:cNvSpPr>
          <p:nvPr/>
        </p:nvSpPr>
        <p:spPr bwMode="auto">
          <a:xfrm>
            <a:off x="2257425" y="1774825"/>
            <a:ext cx="808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FT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EDV</a:t>
            </a:r>
          </a:p>
        </p:txBody>
      </p:sp>
      <p:sp>
        <p:nvSpPr>
          <p:cNvPr id="94216" name="Text Box 31"/>
          <p:cNvSpPr txBox="1">
            <a:spLocks noChangeArrowheads="1"/>
          </p:cNvSpPr>
          <p:nvPr/>
        </p:nvSpPr>
        <p:spPr bwMode="auto">
          <a:xfrm>
            <a:off x="2257425" y="1968500"/>
            <a:ext cx="8080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FT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EDV</a:t>
            </a:r>
          </a:p>
        </p:txBody>
      </p:sp>
      <p:sp>
        <p:nvSpPr>
          <p:cNvPr id="94217" name="Text Box 31"/>
          <p:cNvSpPr txBox="1">
            <a:spLocks noChangeArrowheads="1"/>
          </p:cNvSpPr>
          <p:nvPr/>
        </p:nvSpPr>
        <p:spPr bwMode="auto">
          <a:xfrm>
            <a:off x="4408488" y="2613025"/>
            <a:ext cx="1392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Contractility (Cont)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of muscle cells</a:t>
            </a:r>
          </a:p>
        </p:txBody>
      </p:sp>
      <p:sp>
        <p:nvSpPr>
          <p:cNvPr id="94218" name="Text Box 31"/>
          <p:cNvSpPr txBox="1">
            <a:spLocks noChangeArrowheads="1"/>
          </p:cNvSpPr>
          <p:nvPr/>
        </p:nvSpPr>
        <p:spPr bwMode="auto">
          <a:xfrm>
            <a:off x="4703763" y="2959100"/>
            <a:ext cx="965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Cont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ESV</a:t>
            </a:r>
          </a:p>
        </p:txBody>
      </p:sp>
      <p:sp>
        <p:nvSpPr>
          <p:cNvPr id="94219" name="Text Box 31"/>
          <p:cNvSpPr txBox="1">
            <a:spLocks noChangeArrowheads="1"/>
          </p:cNvSpPr>
          <p:nvPr/>
        </p:nvSpPr>
        <p:spPr bwMode="auto">
          <a:xfrm>
            <a:off x="4703763" y="3154363"/>
            <a:ext cx="965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Cont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ESV</a:t>
            </a:r>
          </a:p>
        </p:txBody>
      </p:sp>
      <p:sp>
        <p:nvSpPr>
          <p:cNvPr id="94220" name="Text Box 31"/>
          <p:cNvSpPr txBox="1">
            <a:spLocks noChangeArrowheads="1"/>
          </p:cNvSpPr>
          <p:nvPr/>
        </p:nvSpPr>
        <p:spPr bwMode="auto">
          <a:xfrm>
            <a:off x="6846888" y="3721100"/>
            <a:ext cx="10382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Afterload (AL)</a:t>
            </a:r>
          </a:p>
        </p:txBody>
      </p:sp>
      <p:sp>
        <p:nvSpPr>
          <p:cNvPr id="94221" name="Text Box 31"/>
          <p:cNvSpPr txBox="1">
            <a:spLocks noChangeArrowheads="1"/>
          </p:cNvSpPr>
          <p:nvPr/>
        </p:nvSpPr>
        <p:spPr bwMode="auto">
          <a:xfrm>
            <a:off x="6989763" y="3916363"/>
            <a:ext cx="833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AL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ESV</a:t>
            </a:r>
          </a:p>
        </p:txBody>
      </p:sp>
      <p:sp>
        <p:nvSpPr>
          <p:cNvPr id="94222" name="Text Box 31"/>
          <p:cNvSpPr txBox="1">
            <a:spLocks noChangeArrowheads="1"/>
          </p:cNvSpPr>
          <p:nvPr/>
        </p:nvSpPr>
        <p:spPr bwMode="auto">
          <a:xfrm>
            <a:off x="6989763" y="4111625"/>
            <a:ext cx="833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AL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ESV</a:t>
            </a:r>
          </a:p>
        </p:txBody>
      </p:sp>
      <p:sp>
        <p:nvSpPr>
          <p:cNvPr id="94223" name="Text Box 31"/>
          <p:cNvSpPr txBox="1">
            <a:spLocks noChangeArrowheads="1"/>
          </p:cNvSpPr>
          <p:nvPr/>
        </p:nvSpPr>
        <p:spPr bwMode="auto">
          <a:xfrm>
            <a:off x="4729163" y="5118100"/>
            <a:ext cx="812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ESV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SV</a:t>
            </a:r>
          </a:p>
        </p:txBody>
      </p:sp>
      <p:sp>
        <p:nvSpPr>
          <p:cNvPr id="94224" name="Text Box 31"/>
          <p:cNvSpPr txBox="1">
            <a:spLocks noChangeArrowheads="1"/>
          </p:cNvSpPr>
          <p:nvPr/>
        </p:nvSpPr>
        <p:spPr bwMode="auto">
          <a:xfrm>
            <a:off x="4729163" y="5313363"/>
            <a:ext cx="812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ESV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SV</a:t>
            </a:r>
          </a:p>
        </p:txBody>
      </p:sp>
      <p:sp>
        <p:nvSpPr>
          <p:cNvPr id="94225" name="Text Box 31"/>
          <p:cNvSpPr txBox="1">
            <a:spLocks noChangeArrowheads="1"/>
          </p:cNvSpPr>
          <p:nvPr/>
        </p:nvSpPr>
        <p:spPr bwMode="auto">
          <a:xfrm>
            <a:off x="1741488" y="5127625"/>
            <a:ext cx="820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EDV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SV</a:t>
            </a:r>
          </a:p>
        </p:txBody>
      </p:sp>
      <p:sp>
        <p:nvSpPr>
          <p:cNvPr id="94226" name="Text Box 31"/>
          <p:cNvSpPr txBox="1">
            <a:spLocks noChangeArrowheads="1"/>
          </p:cNvSpPr>
          <p:nvPr/>
        </p:nvSpPr>
        <p:spPr bwMode="auto">
          <a:xfrm>
            <a:off x="1741488" y="5321300"/>
            <a:ext cx="8207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EDV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 b="1">
                <a:solidFill>
                  <a:srgbClr val="000000"/>
                </a:solidFill>
              </a:rPr>
              <a:t>    SV</a:t>
            </a:r>
          </a:p>
        </p:txBody>
      </p:sp>
      <p:sp>
        <p:nvSpPr>
          <p:cNvPr id="94227" name="Text Box 31"/>
          <p:cNvSpPr txBox="1">
            <a:spLocks noChangeArrowheads="1"/>
          </p:cNvSpPr>
          <p:nvPr/>
        </p:nvSpPr>
        <p:spPr bwMode="auto">
          <a:xfrm>
            <a:off x="1639888" y="2976563"/>
            <a:ext cx="5635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Preload</a:t>
            </a:r>
          </a:p>
        </p:txBody>
      </p:sp>
      <p:sp>
        <p:nvSpPr>
          <p:cNvPr id="94228" name="Text Box 31"/>
          <p:cNvSpPr txBox="1">
            <a:spLocks noChangeArrowheads="1"/>
          </p:cNvSpPr>
          <p:nvPr/>
        </p:nvSpPr>
        <p:spPr bwMode="auto">
          <a:xfrm>
            <a:off x="3424238" y="1597025"/>
            <a:ext cx="9413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Increased by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stimulation</a:t>
            </a:r>
          </a:p>
        </p:txBody>
      </p:sp>
      <p:sp>
        <p:nvSpPr>
          <p:cNvPr id="94229" name="Text Box 31"/>
          <p:cNvSpPr txBox="1">
            <a:spLocks noChangeArrowheads="1"/>
          </p:cNvSpPr>
          <p:nvPr/>
        </p:nvSpPr>
        <p:spPr bwMode="auto">
          <a:xfrm>
            <a:off x="4510088" y="16049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Decreased by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parasympathetic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stimulation</a:t>
            </a:r>
          </a:p>
        </p:txBody>
      </p:sp>
      <p:sp>
        <p:nvSpPr>
          <p:cNvPr id="94230" name="Text Box 31"/>
          <p:cNvSpPr txBox="1">
            <a:spLocks noChangeArrowheads="1"/>
          </p:cNvSpPr>
          <p:nvPr/>
        </p:nvSpPr>
        <p:spPr bwMode="auto">
          <a:xfrm>
            <a:off x="5889625" y="1622425"/>
            <a:ext cx="1428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Increased by E, NE,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glucagon,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thyroid hormones</a:t>
            </a:r>
          </a:p>
        </p:txBody>
      </p:sp>
      <p:sp>
        <p:nvSpPr>
          <p:cNvPr id="94231" name="Text Box 31"/>
          <p:cNvSpPr txBox="1">
            <a:spLocks noChangeArrowheads="1"/>
          </p:cNvSpPr>
          <p:nvPr/>
        </p:nvSpPr>
        <p:spPr bwMode="auto">
          <a:xfrm>
            <a:off x="6026150" y="2917825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Increased by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vasoconstriction</a:t>
            </a:r>
          </a:p>
        </p:txBody>
      </p:sp>
      <p:sp>
        <p:nvSpPr>
          <p:cNvPr id="94232" name="Text Box 31"/>
          <p:cNvSpPr txBox="1">
            <a:spLocks noChangeArrowheads="1"/>
          </p:cNvSpPr>
          <p:nvPr/>
        </p:nvSpPr>
        <p:spPr bwMode="auto">
          <a:xfrm>
            <a:off x="7542213" y="2925763"/>
            <a:ext cx="100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Decreased by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vasodilation</a:t>
            </a:r>
          </a:p>
        </p:txBody>
      </p:sp>
      <p:sp>
        <p:nvSpPr>
          <p:cNvPr id="94233" name="Text Box 31"/>
          <p:cNvSpPr txBox="1">
            <a:spLocks noChangeArrowheads="1"/>
          </p:cNvSpPr>
          <p:nvPr/>
        </p:nvSpPr>
        <p:spPr bwMode="auto">
          <a:xfrm>
            <a:off x="1339850" y="3865563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End-diastolic</a:t>
            </a:r>
            <a:br>
              <a:rPr lang="en-US" altLang="en-US" sz="12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volume (EDV)</a:t>
            </a:r>
          </a:p>
        </p:txBody>
      </p:sp>
      <p:sp>
        <p:nvSpPr>
          <p:cNvPr id="94234" name="Text Box 31"/>
          <p:cNvSpPr txBox="1">
            <a:spLocks noChangeArrowheads="1"/>
          </p:cNvSpPr>
          <p:nvPr/>
        </p:nvSpPr>
        <p:spPr bwMode="auto">
          <a:xfrm>
            <a:off x="4565650" y="3865563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End-systolic</a:t>
            </a:r>
            <a:br>
              <a:rPr lang="en-US" altLang="en-US" sz="12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volume (ESV)</a:t>
            </a:r>
          </a:p>
        </p:txBody>
      </p:sp>
      <p:sp>
        <p:nvSpPr>
          <p:cNvPr id="94235" name="Text Box 31"/>
          <p:cNvSpPr txBox="1">
            <a:spLocks noChangeArrowheads="1"/>
          </p:cNvSpPr>
          <p:nvPr/>
        </p:nvSpPr>
        <p:spPr bwMode="auto">
          <a:xfrm>
            <a:off x="2427288" y="1198563"/>
            <a:ext cx="3408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00">
                <a:solidFill>
                  <a:srgbClr val="547E91"/>
                </a:solidFill>
                <a:latin typeface="Arial Black" charset="0"/>
              </a:rPr>
              <a:t>Factors Affecting Stroke Volume (SV)</a:t>
            </a:r>
          </a:p>
        </p:txBody>
      </p:sp>
      <p:sp>
        <p:nvSpPr>
          <p:cNvPr id="94236" name="Text Box 31"/>
          <p:cNvSpPr txBox="1">
            <a:spLocks noChangeArrowheads="1"/>
          </p:cNvSpPr>
          <p:nvPr/>
        </p:nvSpPr>
        <p:spPr bwMode="auto">
          <a:xfrm>
            <a:off x="2576513" y="4975225"/>
            <a:ext cx="20431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  <a:latin typeface="Arial Black" charset="0"/>
              </a:rPr>
              <a:t>STROKE VOLUME (SV)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Resumen: El control de Gasto Cardiaco (CO)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Factores que afectan el HR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SNA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Simpatico _____ y Parasimpático _______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Hormonas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Retorno venoso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Estiramiento ventricular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Resumen: El control de Gasto Cardiaco (CO)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Factores que afecten el SV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EDV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Tiempo de llenado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Retorno venoso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ESV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Precarga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Contractilidad</a:t>
            </a:r>
          </a:p>
          <a:p>
            <a:pPr lvl="3" eaLnBrk="1" hangingPunct="1"/>
            <a:r>
              <a:rPr lang="en-US" altLang="en-US">
                <a:ea typeface="ＭＳ Ｐゴシック" charset="-128"/>
              </a:rPr>
              <a:t>Poscarga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Relacion enter HR y el Sistema Cardio-Vascular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Regulación Cardiovascular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Se asegura de que haya circulación adecuada a los tejidos corporales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Centros Cardiovascular 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Controlan al corazon y los vasos periferales	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Sistema Cardiovascular responde a: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Cambios en patrones de actividades</a:t>
            </a:r>
          </a:p>
          <a:p>
            <a:pPr lvl="2" eaLnBrk="1" hangingPunct="1"/>
            <a:r>
              <a:rPr lang="en-US" altLang="en-US">
                <a:ea typeface="ＭＳ Ｐゴシック" charset="-128"/>
              </a:rPr>
              <a:t>Emergencias vasculares o circulatorias.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20-4 Cardiodinámica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figure_20_24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3405188" y="273050"/>
            <a:ext cx="2333625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20-24a A Summary of the Factors Affecting Cardiac Output.</a:t>
            </a:r>
          </a:p>
        </p:txBody>
      </p:sp>
      <p:grpSp>
        <p:nvGrpSpPr>
          <p:cNvPr id="99331" name="Group 8"/>
          <p:cNvGrpSpPr>
            <a:grpSpLocks/>
          </p:cNvGrpSpPr>
          <p:nvPr/>
        </p:nvGrpSpPr>
        <p:grpSpPr bwMode="auto">
          <a:xfrm>
            <a:off x="3454400" y="6330950"/>
            <a:ext cx="153988" cy="171450"/>
            <a:chOff x="346396" y="5992994"/>
            <a:chExt cx="155443" cy="170737"/>
          </a:xfrm>
        </p:grpSpPr>
        <p:sp>
          <p:nvSpPr>
            <p:cNvPr id="99347" name="Rectangle 9"/>
            <p:cNvSpPr>
              <a:spLocks noChangeAspect="1"/>
            </p:cNvSpPr>
            <p:nvPr/>
          </p:nvSpPr>
          <p:spPr bwMode="auto">
            <a:xfrm>
              <a:off x="346396" y="6008288"/>
              <a:ext cx="155443" cy="15544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9348" name="Text Box 31"/>
            <p:cNvSpPr txBox="1">
              <a:spLocks noChangeArrowheads="1"/>
            </p:cNvSpPr>
            <p:nvPr/>
          </p:nvSpPr>
          <p:spPr bwMode="auto">
            <a:xfrm>
              <a:off x="377208" y="5992994"/>
              <a:ext cx="8976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000">
                  <a:solidFill>
                    <a:srgbClr val="FFFFFF"/>
                  </a:solidFill>
                  <a:latin typeface="Arial Black" charset="0"/>
                </a:rPr>
                <a:t>a</a:t>
              </a:r>
            </a:p>
          </p:txBody>
        </p:sp>
      </p:grp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60825" y="266700"/>
            <a:ext cx="101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Maximum for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trained athletes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exercising at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peak levels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068763" y="2409825"/>
            <a:ext cx="96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Normal range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of cardiac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output during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heavy exercise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065588" y="4975225"/>
            <a:ext cx="10255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Average resting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cardiac output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065588" y="5518150"/>
            <a:ext cx="785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Heart failure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rot="16200000">
            <a:off x="2773363" y="2805112"/>
            <a:ext cx="1435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Cardiac output (L/min)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673475" y="581025"/>
            <a:ext cx="1492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40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73475" y="1235075"/>
            <a:ext cx="1492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35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673475" y="1901825"/>
            <a:ext cx="1492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673475" y="2570163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25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673475" y="3228975"/>
            <a:ext cx="1492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675063" y="3902075"/>
            <a:ext cx="150812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15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75063" y="4551363"/>
            <a:ext cx="150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744913" y="5222875"/>
            <a:ext cx="76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345" name="Text Box 31"/>
          <p:cNvSpPr txBox="1">
            <a:spLocks noChangeArrowheads="1"/>
          </p:cNvSpPr>
          <p:nvPr/>
        </p:nvSpPr>
        <p:spPr bwMode="auto">
          <a:xfrm>
            <a:off x="3744913" y="5889625"/>
            <a:ext cx="71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9346" name="Text Box 31"/>
          <p:cNvSpPr txBox="1">
            <a:spLocks noChangeArrowheads="1"/>
          </p:cNvSpPr>
          <p:nvPr/>
        </p:nvSpPr>
        <p:spPr bwMode="auto">
          <a:xfrm>
            <a:off x="3673475" y="6324600"/>
            <a:ext cx="210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Cardiac output varies widely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to meet metabolic demands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9223" descr="figure_20_24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>
            <a:fillRect/>
          </a:stretch>
        </p:blipFill>
        <p:spPr bwMode="auto">
          <a:xfrm>
            <a:off x="911225" y="238125"/>
            <a:ext cx="732155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 b="1">
                <a:latin typeface="Arial" charset="0"/>
                <a:ea typeface="ＭＳ Ｐゴシック" charset="-128"/>
              </a:rPr>
              <a:t>Figure 20-24b A Summary of the Factors Affecting Cardiac Output.</a:t>
            </a:r>
          </a:p>
        </p:txBody>
      </p:sp>
      <p:cxnSp>
        <p:nvCxnSpPr>
          <p:cNvPr id="101379" name="Straight Connector 8"/>
          <p:cNvCxnSpPr>
            <a:cxnSpLocks noChangeShapeType="1"/>
          </p:cNvCxnSpPr>
          <p:nvPr/>
        </p:nvCxnSpPr>
        <p:spPr bwMode="auto">
          <a:xfrm>
            <a:off x="4305300" y="1647825"/>
            <a:ext cx="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380" name="Straight Connector 9"/>
          <p:cNvCxnSpPr>
            <a:cxnSpLocks noChangeShapeType="1"/>
          </p:cNvCxnSpPr>
          <p:nvPr/>
        </p:nvCxnSpPr>
        <p:spPr bwMode="auto">
          <a:xfrm>
            <a:off x="3889375" y="1828800"/>
            <a:ext cx="15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381" name="Straight Connector 10"/>
          <p:cNvCxnSpPr>
            <a:cxnSpLocks noChangeShapeType="1"/>
          </p:cNvCxnSpPr>
          <p:nvPr/>
        </p:nvCxnSpPr>
        <p:spPr bwMode="auto">
          <a:xfrm>
            <a:off x="4722813" y="1811338"/>
            <a:ext cx="1587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206625" y="3598863"/>
            <a:ext cx="666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Hormones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192213" y="3543300"/>
            <a:ext cx="7254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Autonomic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innervation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429125" y="3571875"/>
            <a:ext cx="9572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End-diastolic</a:t>
            </a:r>
            <a:b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  <a:t>volume</a:t>
            </a:r>
            <a:endParaRPr lang="en-US" sz="10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610225" y="3559175"/>
            <a:ext cx="8969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End-systolic</a:t>
            </a:r>
            <a:b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050" b="0" dirty="0" smtClean="0">
                <a:solidFill>
                  <a:srgbClr val="000000"/>
                </a:solidFill>
                <a:latin typeface="Arial Black"/>
                <a:cs typeface="Arial Black"/>
              </a:rPr>
              <a:t>volume</a:t>
            </a:r>
            <a:endParaRPr lang="en-US" sz="10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386" name="Text Box 31"/>
          <p:cNvSpPr txBox="1">
            <a:spLocks noChangeArrowheads="1"/>
          </p:cNvSpPr>
          <p:nvPr/>
        </p:nvSpPr>
        <p:spPr bwMode="auto">
          <a:xfrm>
            <a:off x="1187450" y="454025"/>
            <a:ext cx="2168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8B5C74"/>
                </a:solidFill>
                <a:latin typeface="Arial Black" charset="0"/>
              </a:rPr>
              <a:t>Factors affecting</a:t>
            </a:r>
            <a:br>
              <a:rPr lang="en-US" altLang="en-US" sz="1800">
                <a:solidFill>
                  <a:srgbClr val="8B5C74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8B5C74"/>
                </a:solidFill>
                <a:latin typeface="Arial Black" charset="0"/>
              </a:rPr>
              <a:t>heart rate (HR)</a:t>
            </a:r>
          </a:p>
        </p:txBody>
      </p:sp>
      <p:sp>
        <p:nvSpPr>
          <p:cNvPr id="101387" name="Text Box 31"/>
          <p:cNvSpPr txBox="1">
            <a:spLocks noChangeArrowheads="1"/>
          </p:cNvSpPr>
          <p:nvPr/>
        </p:nvSpPr>
        <p:spPr bwMode="auto">
          <a:xfrm>
            <a:off x="3530600" y="461963"/>
            <a:ext cx="2389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457C98"/>
                </a:solidFill>
                <a:latin typeface="Arial Black" charset="0"/>
              </a:rPr>
              <a:t>Factors affecting</a:t>
            </a:r>
            <a:br>
              <a:rPr lang="en-US" altLang="en-US" sz="1800">
                <a:solidFill>
                  <a:srgbClr val="457C98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457C98"/>
                </a:solidFill>
                <a:latin typeface="Arial Black" charset="0"/>
              </a:rPr>
              <a:t>stroke volume (SV)</a:t>
            </a:r>
          </a:p>
        </p:txBody>
      </p:sp>
      <p:sp>
        <p:nvSpPr>
          <p:cNvPr id="101388" name="Text Box 31"/>
          <p:cNvSpPr txBox="1">
            <a:spLocks noChangeArrowheads="1"/>
          </p:cNvSpPr>
          <p:nvPr/>
        </p:nvSpPr>
        <p:spPr bwMode="auto">
          <a:xfrm>
            <a:off x="1419225" y="4559300"/>
            <a:ext cx="1509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HEART RATE (HR)</a:t>
            </a:r>
          </a:p>
        </p:txBody>
      </p:sp>
      <p:sp>
        <p:nvSpPr>
          <p:cNvPr id="101389" name="Text Box 31"/>
          <p:cNvSpPr txBox="1">
            <a:spLocks noChangeArrowheads="1"/>
          </p:cNvSpPr>
          <p:nvPr/>
        </p:nvSpPr>
        <p:spPr bwMode="auto">
          <a:xfrm>
            <a:off x="4103688" y="4556125"/>
            <a:ext cx="294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STROKE VOLUME (SV)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 EDV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−</a:t>
            </a: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 ESV</a:t>
            </a:r>
          </a:p>
        </p:txBody>
      </p:sp>
      <p:sp>
        <p:nvSpPr>
          <p:cNvPr id="101390" name="Text Box 31"/>
          <p:cNvSpPr txBox="1">
            <a:spLocks noChangeArrowheads="1"/>
          </p:cNvSpPr>
          <p:nvPr/>
        </p:nvSpPr>
        <p:spPr bwMode="auto">
          <a:xfrm>
            <a:off x="3071813" y="5700713"/>
            <a:ext cx="2816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CARDIAC OUTPUT (CO)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=</a:t>
            </a: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 HR </a:t>
            </a:r>
            <a:r>
              <a:rPr lang="en-US" altLang="en-US" sz="1200" b="1">
                <a:solidFill>
                  <a:srgbClr val="000000"/>
                </a:solidFill>
                <a:latin typeface="Symbol Std" charset="2"/>
              </a:rPr>
              <a:t>×</a:t>
            </a:r>
            <a:r>
              <a:rPr lang="en-US" altLang="en-US" sz="1200">
                <a:solidFill>
                  <a:srgbClr val="000000"/>
                </a:solidFill>
                <a:latin typeface="Arial Black" charset="0"/>
              </a:rPr>
              <a:t> SV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746875" y="2159000"/>
            <a:ext cx="666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Hormones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44613" y="2087563"/>
            <a:ext cx="3587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Atrial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reflex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735638" y="2098675"/>
            <a:ext cx="7254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Autonomic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innervation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62338" y="1312863"/>
            <a:ext cx="5095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Skeletal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activity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056063" y="1320800"/>
            <a:ext cx="487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volume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40263" y="1317625"/>
            <a:ext cx="7254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Changes in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peripheral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circulation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079875" y="2087563"/>
            <a:ext cx="487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Venous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return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018088" y="2087563"/>
            <a:ext cx="3952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Filling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670425" y="2851150"/>
            <a:ext cx="4937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Preload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695950" y="2844800"/>
            <a:ext cx="7858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Contractility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024688" y="2786063"/>
            <a:ext cx="10906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Vasodilation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b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vasoconstriction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281863" y="3636963"/>
            <a:ext cx="603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Afterload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1403" name="Straight Connector 32"/>
          <p:cNvCxnSpPr>
            <a:cxnSpLocks noChangeShapeType="1"/>
          </p:cNvCxnSpPr>
          <p:nvPr/>
        </p:nvCxnSpPr>
        <p:spPr bwMode="auto">
          <a:xfrm>
            <a:off x="7593013" y="3284538"/>
            <a:ext cx="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404" name="Text Box 31"/>
          <p:cNvSpPr txBox="1">
            <a:spLocks noChangeArrowheads="1"/>
          </p:cNvSpPr>
          <p:nvPr/>
        </p:nvSpPr>
        <p:spPr bwMode="auto">
          <a:xfrm>
            <a:off x="2830513" y="6443663"/>
            <a:ext cx="2343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Factors affecting cardiac output</a:t>
            </a:r>
          </a:p>
        </p:txBody>
      </p:sp>
      <p:grpSp>
        <p:nvGrpSpPr>
          <p:cNvPr id="101405" name="Group 9222"/>
          <p:cNvGrpSpPr>
            <a:grpSpLocks/>
          </p:cNvGrpSpPr>
          <p:nvPr/>
        </p:nvGrpSpPr>
        <p:grpSpPr bwMode="auto">
          <a:xfrm>
            <a:off x="2593975" y="6461125"/>
            <a:ext cx="174625" cy="174625"/>
            <a:chOff x="2594295" y="6359178"/>
            <a:chExt cx="173731" cy="174209"/>
          </a:xfrm>
        </p:grpSpPr>
        <p:sp>
          <p:nvSpPr>
            <p:cNvPr id="101406" name="Rectangle 36"/>
            <p:cNvSpPr>
              <a:spLocks noChangeAspect="1"/>
            </p:cNvSpPr>
            <p:nvPr/>
          </p:nvSpPr>
          <p:spPr bwMode="auto">
            <a:xfrm>
              <a:off x="2594295" y="6359656"/>
              <a:ext cx="173731" cy="173731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01407" name="Text Box 31"/>
            <p:cNvSpPr txBox="1">
              <a:spLocks noChangeArrowheads="1"/>
            </p:cNvSpPr>
            <p:nvPr/>
          </p:nvSpPr>
          <p:spPr bwMode="auto">
            <a:xfrm>
              <a:off x="2636748" y="6359178"/>
              <a:ext cx="8553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000">
                  <a:solidFill>
                    <a:srgbClr val="FFFFFF"/>
                  </a:solidFill>
                  <a:latin typeface="Arial Black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2" descr="figure_20_16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"/>
          <a:stretch>
            <a:fillRect/>
          </a:stretch>
        </p:blipFill>
        <p:spPr bwMode="auto">
          <a:xfrm>
            <a:off x="2084388" y="238125"/>
            <a:ext cx="497522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20-16a Phases of the Cardiac Cycle.</a:t>
            </a:r>
          </a:p>
        </p:txBody>
      </p:sp>
      <p:sp>
        <p:nvSpPr>
          <p:cNvPr id="37891" name="Text Box 31"/>
          <p:cNvSpPr txBox="1">
            <a:spLocks noChangeArrowheads="1"/>
          </p:cNvSpPr>
          <p:nvPr/>
        </p:nvSpPr>
        <p:spPr bwMode="auto">
          <a:xfrm>
            <a:off x="3227388" y="3324225"/>
            <a:ext cx="458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800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37892" name="Group 2"/>
          <p:cNvGrpSpPr>
            <a:grpSpLocks/>
          </p:cNvGrpSpPr>
          <p:nvPr/>
        </p:nvGrpSpPr>
        <p:grpSpPr bwMode="auto">
          <a:xfrm>
            <a:off x="2697163" y="396875"/>
            <a:ext cx="228600" cy="228600"/>
            <a:chOff x="2697105" y="295190"/>
            <a:chExt cx="228593" cy="228593"/>
          </a:xfrm>
        </p:grpSpPr>
        <p:sp>
          <p:nvSpPr>
            <p:cNvPr id="37902" name="Rectangle 10"/>
            <p:cNvSpPr>
              <a:spLocks noChangeAspect="1"/>
            </p:cNvSpPr>
            <p:nvPr/>
          </p:nvSpPr>
          <p:spPr bwMode="auto">
            <a:xfrm>
              <a:off x="2697105" y="295190"/>
              <a:ext cx="228593" cy="228593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7903" name="Text Box 31"/>
            <p:cNvSpPr txBox="1">
              <a:spLocks noChangeArrowheads="1"/>
            </p:cNvSpPr>
            <p:nvPr/>
          </p:nvSpPr>
          <p:spPr bwMode="auto">
            <a:xfrm>
              <a:off x="2759580" y="301063"/>
              <a:ext cx="102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FFFFFF"/>
                  </a:solidFill>
                  <a:latin typeface="Arial Black" charset="0"/>
                </a:rPr>
                <a:t>a</a:t>
              </a:r>
            </a:p>
          </p:txBody>
        </p:sp>
      </p:grpSp>
      <p:sp>
        <p:nvSpPr>
          <p:cNvPr id="37893" name="Text Box 31"/>
          <p:cNvSpPr txBox="1">
            <a:spLocks noChangeArrowheads="1"/>
          </p:cNvSpPr>
          <p:nvPr/>
        </p:nvSpPr>
        <p:spPr bwMode="auto">
          <a:xfrm>
            <a:off x="3768725" y="3225800"/>
            <a:ext cx="4587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0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msec</a:t>
            </a:r>
          </a:p>
        </p:txBody>
      </p:sp>
      <p:sp>
        <p:nvSpPr>
          <p:cNvPr id="37894" name="Text Box 31"/>
          <p:cNvSpPr txBox="1">
            <a:spLocks noChangeArrowheads="1"/>
          </p:cNvSpPr>
          <p:nvPr/>
        </p:nvSpPr>
        <p:spPr bwMode="auto">
          <a:xfrm>
            <a:off x="5300663" y="3454400"/>
            <a:ext cx="460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100</a:t>
            </a:r>
            <a:br>
              <a:rPr lang="en-US" altLang="en-US" sz="1400" b="1">
                <a:solidFill>
                  <a:srgbClr val="000000"/>
                </a:solidFill>
              </a:rPr>
            </a:br>
            <a:r>
              <a:rPr lang="en-US" altLang="en-US" sz="1400" b="1">
                <a:solidFill>
                  <a:srgbClr val="000000"/>
                </a:solidFill>
              </a:rPr>
              <a:t>msec</a:t>
            </a:r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2155825" y="423863"/>
            <a:ext cx="35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b="1">
                <a:solidFill>
                  <a:srgbClr val="FFFFFF"/>
                </a:solidFill>
              </a:rPr>
              <a:t>Start</a:t>
            </a:r>
          </a:p>
        </p:txBody>
      </p:sp>
      <p:sp>
        <p:nvSpPr>
          <p:cNvPr id="37896" name="Text Box 31"/>
          <p:cNvSpPr txBox="1">
            <a:spLocks noChangeArrowheads="1"/>
          </p:cNvSpPr>
          <p:nvPr/>
        </p:nvSpPr>
        <p:spPr bwMode="auto">
          <a:xfrm>
            <a:off x="3006725" y="373063"/>
            <a:ext cx="4129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Atrial systole begins:</a:t>
            </a:r>
          </a:p>
          <a:p>
            <a:r>
              <a:rPr lang="en-US" altLang="en-US" sz="1600" b="1">
                <a:solidFill>
                  <a:srgbClr val="000000"/>
                </a:solidFill>
              </a:rPr>
              <a:t>Atrial contraction forces a small amount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of additional blood into relaxed ventricles.</a:t>
            </a:r>
          </a:p>
        </p:txBody>
      </p:sp>
      <p:pic>
        <p:nvPicPr>
          <p:cNvPr id="37897" name="Picture 17" descr="figure_20_16a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848350"/>
            <a:ext cx="1638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8" descr="figure_20_16a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67113"/>
            <a:ext cx="1249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0" descr="figure_20_16a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4740275"/>
            <a:ext cx="17176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1" descr="figure_20_16a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332288"/>
            <a:ext cx="16859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31"/>
          <p:cNvSpPr txBox="1">
            <a:spLocks noChangeArrowheads="1"/>
          </p:cNvSpPr>
          <p:nvPr/>
        </p:nvSpPr>
        <p:spPr bwMode="auto">
          <a:xfrm>
            <a:off x="4067175" y="4873625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14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4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8" descr="figure_20_16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>
            <a:fillRect/>
          </a:stretch>
        </p:blipFill>
        <p:spPr bwMode="auto">
          <a:xfrm>
            <a:off x="298450" y="288925"/>
            <a:ext cx="85471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20-16b Phases of the Cardiac Cycle.</a:t>
            </a:r>
          </a:p>
        </p:txBody>
      </p:sp>
      <p:pic>
        <p:nvPicPr>
          <p:cNvPr id="39939" name="Picture 2" descr="figure_20_16b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51450"/>
            <a:ext cx="23352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figure_20_16b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012950"/>
            <a:ext cx="17795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figure_20_16b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3705225"/>
            <a:ext cx="24479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figure_20_16b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128963"/>
            <a:ext cx="23987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31"/>
          <p:cNvSpPr txBox="1">
            <a:spLocks noChangeArrowheads="1"/>
          </p:cNvSpPr>
          <p:nvPr/>
        </p:nvSpPr>
        <p:spPr bwMode="auto">
          <a:xfrm>
            <a:off x="2128838" y="3883025"/>
            <a:ext cx="981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18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sp>
        <p:nvSpPr>
          <p:cNvPr id="39944" name="Text Box 31"/>
          <p:cNvSpPr txBox="1">
            <a:spLocks noChangeArrowheads="1"/>
          </p:cNvSpPr>
          <p:nvPr/>
        </p:nvSpPr>
        <p:spPr bwMode="auto">
          <a:xfrm>
            <a:off x="3760788" y="1833563"/>
            <a:ext cx="6556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100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39945" name="Group 11"/>
          <p:cNvGrpSpPr>
            <a:grpSpLocks/>
          </p:cNvGrpSpPr>
          <p:nvPr/>
        </p:nvGrpSpPr>
        <p:grpSpPr bwMode="auto">
          <a:xfrm>
            <a:off x="6000750" y="309563"/>
            <a:ext cx="320675" cy="338137"/>
            <a:chOff x="6001220" y="309529"/>
            <a:chExt cx="320029" cy="337438"/>
          </a:xfrm>
        </p:grpSpPr>
        <p:sp>
          <p:nvSpPr>
            <p:cNvPr id="39947" name="Rectangle 15"/>
            <p:cNvSpPr>
              <a:spLocks noChangeAspect="1"/>
            </p:cNvSpPr>
            <p:nvPr/>
          </p:nvSpPr>
          <p:spPr bwMode="auto">
            <a:xfrm>
              <a:off x="6001220" y="326938"/>
              <a:ext cx="320029" cy="320029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9948" name="Text Box 31"/>
            <p:cNvSpPr txBox="1">
              <a:spLocks noChangeArrowheads="1"/>
            </p:cNvSpPr>
            <p:nvPr/>
          </p:nvSpPr>
          <p:spPr bwMode="auto">
            <a:xfrm>
              <a:off x="6095102" y="309529"/>
              <a:ext cx="171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FFFFFF"/>
                  </a:solidFill>
                  <a:latin typeface="Arial Black" charset="0"/>
                </a:rPr>
                <a:t>b</a:t>
              </a:r>
            </a:p>
          </p:txBody>
        </p:sp>
      </p:grpSp>
      <p:sp>
        <p:nvSpPr>
          <p:cNvPr id="39946" name="Text Box 31"/>
          <p:cNvSpPr txBox="1">
            <a:spLocks noChangeArrowheads="1"/>
          </p:cNvSpPr>
          <p:nvPr/>
        </p:nvSpPr>
        <p:spPr bwMode="auto">
          <a:xfrm>
            <a:off x="6443663" y="309563"/>
            <a:ext cx="2359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Arial Black" charset="0"/>
              </a:rPr>
              <a:t>Atrial systole </a:t>
            </a:r>
            <a:br>
              <a:rPr lang="en-US" altLang="en-US" sz="22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2200">
                <a:solidFill>
                  <a:srgbClr val="000000"/>
                </a:solidFill>
                <a:latin typeface="Arial Black" charset="0"/>
              </a:rPr>
              <a:t>ends, atrial</a:t>
            </a:r>
            <a:br>
              <a:rPr lang="en-US" altLang="en-US" sz="22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2200">
                <a:solidFill>
                  <a:srgbClr val="000000"/>
                </a:solidFill>
                <a:latin typeface="Arial Black" charset="0"/>
              </a:rPr>
              <a:t>diastole begins</a:t>
            </a:r>
            <a:endParaRPr lang="en-US" altLang="en-US"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7" descr="figure_20_16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>
            <a:fillRect/>
          </a:stretch>
        </p:blipFill>
        <p:spPr bwMode="auto">
          <a:xfrm>
            <a:off x="298450" y="722313"/>
            <a:ext cx="85471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20-16c Phases of the Cardiac Cycle.</a:t>
            </a:r>
          </a:p>
        </p:txBody>
      </p:sp>
      <p:sp>
        <p:nvSpPr>
          <p:cNvPr id="41987" name="Text Box 31"/>
          <p:cNvSpPr txBox="1">
            <a:spLocks noChangeArrowheads="1"/>
          </p:cNvSpPr>
          <p:nvPr/>
        </p:nvSpPr>
        <p:spPr bwMode="auto">
          <a:xfrm>
            <a:off x="1903413" y="2333625"/>
            <a:ext cx="871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16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pic>
        <p:nvPicPr>
          <p:cNvPr id="41988" name="Picture 2" descr="figure_20_16c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517900"/>
            <a:ext cx="20240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figure_20_16c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717550"/>
            <a:ext cx="15414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 descr="figure_20_16c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2184400"/>
            <a:ext cx="2120901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figure_20_16c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657350"/>
            <a:ext cx="2082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Group 12"/>
          <p:cNvGrpSpPr>
            <a:grpSpLocks/>
          </p:cNvGrpSpPr>
          <p:nvPr/>
        </p:nvGrpSpPr>
        <p:grpSpPr bwMode="auto">
          <a:xfrm>
            <a:off x="5667375" y="2487613"/>
            <a:ext cx="282575" cy="290512"/>
            <a:chOff x="5666787" y="2487579"/>
            <a:chExt cx="283454" cy="290278"/>
          </a:xfrm>
        </p:grpSpPr>
        <p:sp>
          <p:nvSpPr>
            <p:cNvPr id="41994" name="Rectangle 14"/>
            <p:cNvSpPr>
              <a:spLocks noChangeAspect="1"/>
            </p:cNvSpPr>
            <p:nvPr/>
          </p:nvSpPr>
          <p:spPr bwMode="auto">
            <a:xfrm>
              <a:off x="5666787" y="2494403"/>
              <a:ext cx="283454" cy="283454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1995" name="Text Box 31"/>
            <p:cNvSpPr txBox="1">
              <a:spLocks noChangeArrowheads="1"/>
            </p:cNvSpPr>
            <p:nvPr/>
          </p:nvSpPr>
          <p:spPr bwMode="auto">
            <a:xfrm>
              <a:off x="5750259" y="2487579"/>
              <a:ext cx="13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 Black" charset="0"/>
                </a:rPr>
                <a:t>c</a:t>
              </a:r>
            </a:p>
          </p:txBody>
        </p:sp>
      </p:grpSp>
      <p:sp>
        <p:nvSpPr>
          <p:cNvPr id="41993" name="Text Box 31"/>
          <p:cNvSpPr txBox="1">
            <a:spLocks noChangeArrowheads="1"/>
          </p:cNvSpPr>
          <p:nvPr/>
        </p:nvSpPr>
        <p:spPr bwMode="auto">
          <a:xfrm>
            <a:off x="6049963" y="2473325"/>
            <a:ext cx="28606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1900">
                <a:solidFill>
                  <a:srgbClr val="000000"/>
                </a:solidFill>
                <a:latin typeface="Arial Black" charset="0"/>
              </a:rPr>
              <a:t>Ventricular systole—</a:t>
            </a:r>
            <a:br>
              <a:rPr lang="en-US" altLang="en-US" sz="19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900">
                <a:solidFill>
                  <a:srgbClr val="FF0000"/>
                </a:solidFill>
                <a:latin typeface="Arial Black" charset="0"/>
              </a:rPr>
              <a:t>first</a:t>
            </a:r>
            <a:r>
              <a:rPr lang="en-US" altLang="en-US" sz="1900">
                <a:solidFill>
                  <a:srgbClr val="000000"/>
                </a:solidFill>
                <a:latin typeface="Arial Black" charset="0"/>
              </a:rPr>
              <a:t> phase: </a:t>
            </a:r>
            <a:r>
              <a:rPr lang="en-US" altLang="en-US" sz="1900" b="1">
                <a:solidFill>
                  <a:srgbClr val="000000"/>
                </a:solidFill>
              </a:rPr>
              <a:t>Ventricular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contraction pushes AV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valves closed but does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not create enough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pressure to open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semilunar valves.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8" descr="figure_20_16d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>
            <a:fillRect/>
          </a:stretch>
        </p:blipFill>
        <p:spPr bwMode="auto">
          <a:xfrm>
            <a:off x="298450" y="679450"/>
            <a:ext cx="85471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20-16d Phases of the Cardiac Cycle.</a:t>
            </a:r>
          </a:p>
        </p:txBody>
      </p:sp>
      <p:sp>
        <p:nvSpPr>
          <p:cNvPr id="44035" name="Text Box 31"/>
          <p:cNvSpPr txBox="1">
            <a:spLocks noChangeArrowheads="1"/>
          </p:cNvSpPr>
          <p:nvPr/>
        </p:nvSpPr>
        <p:spPr bwMode="auto">
          <a:xfrm>
            <a:off x="1920875" y="2324100"/>
            <a:ext cx="871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16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pic>
        <p:nvPicPr>
          <p:cNvPr id="44036" name="Picture 2" descr="figure_20_16d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540125"/>
            <a:ext cx="20478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figure_20_16d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676275"/>
            <a:ext cx="15605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figure_20_16d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2179638"/>
            <a:ext cx="2147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 descr="figure_20_16d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660525"/>
            <a:ext cx="2106612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31"/>
          <p:cNvSpPr txBox="1">
            <a:spLocks noChangeArrowheads="1"/>
          </p:cNvSpPr>
          <p:nvPr/>
        </p:nvSpPr>
        <p:spPr bwMode="auto">
          <a:xfrm>
            <a:off x="2905125" y="4432300"/>
            <a:ext cx="590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370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44041" name="Group 12"/>
          <p:cNvGrpSpPr>
            <a:grpSpLocks/>
          </p:cNvGrpSpPr>
          <p:nvPr/>
        </p:nvGrpSpPr>
        <p:grpSpPr bwMode="auto">
          <a:xfrm>
            <a:off x="5464175" y="2320925"/>
            <a:ext cx="282575" cy="282575"/>
            <a:chOff x="5463587" y="2320360"/>
            <a:chExt cx="283454" cy="283931"/>
          </a:xfrm>
        </p:grpSpPr>
        <p:sp>
          <p:nvSpPr>
            <p:cNvPr id="44043" name="Rectangle 15"/>
            <p:cNvSpPr>
              <a:spLocks noChangeAspect="1"/>
            </p:cNvSpPr>
            <p:nvPr/>
          </p:nvSpPr>
          <p:spPr bwMode="auto">
            <a:xfrm>
              <a:off x="5463587" y="2320837"/>
              <a:ext cx="283454" cy="283454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4044" name="Text Box 31"/>
            <p:cNvSpPr txBox="1">
              <a:spLocks noChangeArrowheads="1"/>
            </p:cNvSpPr>
            <p:nvPr/>
          </p:nvSpPr>
          <p:spPr bwMode="auto">
            <a:xfrm>
              <a:off x="5542821" y="2320360"/>
              <a:ext cx="13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 Black" charset="0"/>
                </a:rPr>
                <a:t>d</a:t>
              </a:r>
            </a:p>
          </p:txBody>
        </p:sp>
      </p:grpSp>
      <p:sp>
        <p:nvSpPr>
          <p:cNvPr id="44042" name="Text Box 31"/>
          <p:cNvSpPr txBox="1">
            <a:spLocks noChangeArrowheads="1"/>
          </p:cNvSpPr>
          <p:nvPr/>
        </p:nvSpPr>
        <p:spPr bwMode="auto">
          <a:xfrm>
            <a:off x="5868988" y="2303463"/>
            <a:ext cx="29797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en-US" sz="1900">
                <a:solidFill>
                  <a:srgbClr val="000000"/>
                </a:solidFill>
                <a:latin typeface="Arial Black" charset="0"/>
              </a:rPr>
              <a:t>Ventricular systole—</a:t>
            </a:r>
            <a:br>
              <a:rPr lang="en-US" altLang="en-US" sz="19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900">
                <a:solidFill>
                  <a:srgbClr val="FF0000"/>
                </a:solidFill>
                <a:latin typeface="Arial Black" charset="0"/>
              </a:rPr>
              <a:t>second</a:t>
            </a:r>
            <a:r>
              <a:rPr lang="en-US" altLang="en-US" sz="1900">
                <a:solidFill>
                  <a:srgbClr val="000000"/>
                </a:solidFill>
                <a:latin typeface="Arial Black" charset="0"/>
              </a:rPr>
              <a:t> phase: </a:t>
            </a:r>
            <a:r>
              <a:rPr lang="en-US" altLang="en-US" sz="1900" b="1">
                <a:solidFill>
                  <a:srgbClr val="000000"/>
                </a:solidFill>
              </a:rPr>
              <a:t>As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ventricular pressure rises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and exceeds pressure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in the arteries, the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 semilunar valves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   open and blood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     is ejected.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8" descr="figure_20_16e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>
            <a:fillRect/>
          </a:stretch>
        </p:blipFill>
        <p:spPr bwMode="auto">
          <a:xfrm>
            <a:off x="1030288" y="136525"/>
            <a:ext cx="70834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900" b="1">
                <a:latin typeface="Arial" charset="0"/>
                <a:ea typeface="ＭＳ Ｐゴシック" charset="-128"/>
              </a:rPr>
              <a:t>Figure 20-16e Phases of the Cardiac Cycle.</a:t>
            </a:r>
          </a:p>
        </p:txBody>
      </p:sp>
      <p:sp>
        <p:nvSpPr>
          <p:cNvPr id="46083" name="Text Box 31"/>
          <p:cNvSpPr txBox="1">
            <a:spLocks noChangeArrowheads="1"/>
          </p:cNvSpPr>
          <p:nvPr/>
        </p:nvSpPr>
        <p:spPr bwMode="auto">
          <a:xfrm>
            <a:off x="3081338" y="1739900"/>
            <a:ext cx="871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Cardiac</a:t>
            </a:r>
            <a:br>
              <a:rPr lang="en-US" altLang="en-US" sz="1600">
                <a:solidFill>
                  <a:srgbClr val="000000"/>
                </a:solidFill>
                <a:latin typeface="Arial Black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Black" charset="0"/>
              </a:rPr>
              <a:t>cycle</a:t>
            </a:r>
          </a:p>
        </p:txBody>
      </p:sp>
      <p:pic>
        <p:nvPicPr>
          <p:cNvPr id="46084" name="Picture 2" descr="figure_20_16e_atrial_b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944813"/>
            <a:ext cx="2022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figure_20_16e_atrial_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27000"/>
            <a:ext cx="1539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 descr="figure_20_16e_vent_l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577975"/>
            <a:ext cx="21193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 descr="figure_20_16e_vent_r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101725"/>
            <a:ext cx="20748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31"/>
          <p:cNvSpPr txBox="1">
            <a:spLocks noChangeArrowheads="1"/>
          </p:cNvSpPr>
          <p:nvPr/>
        </p:nvSpPr>
        <p:spPr bwMode="auto">
          <a:xfrm>
            <a:off x="4048125" y="3822700"/>
            <a:ext cx="590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370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msec</a:t>
            </a:r>
          </a:p>
        </p:txBody>
      </p:sp>
      <p:grpSp>
        <p:nvGrpSpPr>
          <p:cNvPr id="46089" name="Group 12"/>
          <p:cNvGrpSpPr>
            <a:grpSpLocks/>
          </p:cNvGrpSpPr>
          <p:nvPr/>
        </p:nvGrpSpPr>
        <p:grpSpPr bwMode="auto">
          <a:xfrm>
            <a:off x="3627438" y="4719638"/>
            <a:ext cx="273050" cy="285750"/>
            <a:chOff x="3626927" y="4719453"/>
            <a:chExt cx="274311" cy="285977"/>
          </a:xfrm>
        </p:grpSpPr>
        <p:sp>
          <p:nvSpPr>
            <p:cNvPr id="46091" name="Rectangle 15"/>
            <p:cNvSpPr>
              <a:spLocks noChangeAspect="1"/>
            </p:cNvSpPr>
            <p:nvPr/>
          </p:nvSpPr>
          <p:spPr bwMode="auto">
            <a:xfrm>
              <a:off x="3626927" y="4731119"/>
              <a:ext cx="274311" cy="274311"/>
            </a:xfrm>
            <a:prstGeom prst="rect">
              <a:avLst/>
            </a:prstGeom>
            <a:solidFill>
              <a:srgbClr val="005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6092" name="Text Box 31"/>
            <p:cNvSpPr txBox="1">
              <a:spLocks noChangeArrowheads="1"/>
            </p:cNvSpPr>
            <p:nvPr/>
          </p:nvSpPr>
          <p:spPr bwMode="auto">
            <a:xfrm>
              <a:off x="3708281" y="4719453"/>
              <a:ext cx="13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 Black" charset="0"/>
                </a:rPr>
                <a:t>e</a:t>
              </a:r>
            </a:p>
          </p:txBody>
        </p:sp>
      </p:grpSp>
      <p:sp>
        <p:nvSpPr>
          <p:cNvPr id="46090" name="Text Box 31"/>
          <p:cNvSpPr txBox="1">
            <a:spLocks noChangeArrowheads="1"/>
          </p:cNvSpPr>
          <p:nvPr/>
        </p:nvSpPr>
        <p:spPr bwMode="auto">
          <a:xfrm>
            <a:off x="4002088" y="4695825"/>
            <a:ext cx="42179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Black" charset="0"/>
              </a:rPr>
              <a:t>Ventricular </a:t>
            </a:r>
            <a:r>
              <a:rPr lang="en-US" altLang="en-US" sz="2000">
                <a:solidFill>
                  <a:srgbClr val="FF0000"/>
                </a:solidFill>
                <a:latin typeface="Arial Black" charset="0"/>
              </a:rPr>
              <a:t>diastole—early</a:t>
            </a:r>
            <a:r>
              <a:rPr lang="en-US" altLang="en-US" sz="2000">
                <a:solidFill>
                  <a:srgbClr val="000000"/>
                </a:solidFill>
                <a:latin typeface="Arial Black" charset="0"/>
              </a:rPr>
              <a:t>:</a:t>
            </a:r>
          </a:p>
          <a:p>
            <a:r>
              <a:rPr lang="en-US" altLang="en-US" sz="2000" b="1">
                <a:solidFill>
                  <a:srgbClr val="000000"/>
                </a:solidFill>
              </a:rPr>
              <a:t>As ventricles relax, pressure in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ventricles drops; blood flows back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against cusps of semilunar valves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and forces them closed. Blood</a:t>
            </a:r>
            <a:br>
              <a:rPr lang="en-US" altLang="en-US" sz="2000" b="1">
                <a:solidFill>
                  <a:srgbClr val="000000"/>
                </a:solidFill>
              </a:rPr>
            </a:br>
            <a:r>
              <a:rPr lang="en-US" altLang="en-US" sz="2000" b="1">
                <a:solidFill>
                  <a:srgbClr val="000000"/>
                </a:solidFill>
              </a:rPr>
              <a:t>flows into the relaxed atria.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tini_FAP10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ini_FAP10_Lecture_Design" id="{2715A92D-3E33-4D29-AF13-1DB9BD0404DE}" vid="{A29E1B95-3018-4403-8A86-CA40FC3DEAB2}"/>
    </a:ext>
  </a:extLst>
</a:theme>
</file>

<file path=ppt/theme/theme10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Martini_FAP10_Lecture_Design</Template>
  <TotalTime>55</TotalTime>
  <Words>2143</Words>
  <Application>Microsoft Macintosh PowerPoint</Application>
  <PresentationFormat>On-screen Show (4:3)</PresentationFormat>
  <Paragraphs>599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Arial</vt:lpstr>
      <vt:lpstr>Arial Black</vt:lpstr>
      <vt:lpstr>Calibri</vt:lpstr>
      <vt:lpstr>ＭＳ Ｐゴシック</vt:lpstr>
      <vt:lpstr>Symbol</vt:lpstr>
      <vt:lpstr>Symbol Std</vt:lpstr>
      <vt:lpstr>Times</vt:lpstr>
      <vt:lpstr>Times New Roman</vt:lpstr>
      <vt:lpstr>Wingdings</vt:lpstr>
      <vt:lpstr>Martini_FAP10_Lecture_Design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62_Blank</vt:lpstr>
      <vt:lpstr>63_Blank</vt:lpstr>
      <vt:lpstr>64_Blank</vt:lpstr>
      <vt:lpstr>65_Blank</vt:lpstr>
      <vt:lpstr>66_Blank</vt:lpstr>
      <vt:lpstr>PowerPoint Presentation</vt:lpstr>
      <vt:lpstr>Objetivos</vt:lpstr>
      <vt:lpstr>20-3 El Ciclo Cardiaco</vt:lpstr>
      <vt:lpstr>Figure 20-16 Phases of the Cardiac Cycle.</vt:lpstr>
      <vt:lpstr>Figure 20-16a Phases of the Cardiac Cycle.</vt:lpstr>
      <vt:lpstr>Figure 20-16b Phases of the Cardiac Cycle.</vt:lpstr>
      <vt:lpstr>Figure 20-16c Phases of the Cardiac Cycle.</vt:lpstr>
      <vt:lpstr>Figure 20-16d Phases of the Cardiac Cycle.</vt:lpstr>
      <vt:lpstr>Figure 20-16e Phases of the Cardiac Cycle.</vt:lpstr>
      <vt:lpstr>Figure 20-16f Phases of the Cardiac Cycle.</vt:lpstr>
      <vt:lpstr>20-3 El Ciclo Cardiaco</vt:lpstr>
      <vt:lpstr>20-3 El Ciclo Cardiaco</vt:lpstr>
      <vt:lpstr>20-3 El Ciclo Cardiaco</vt:lpstr>
      <vt:lpstr>20-3 El Ciclo Cardiaco</vt:lpstr>
      <vt:lpstr>20-3 El Ciclo Cardiaco</vt:lpstr>
      <vt:lpstr>Figure 20-17 Pressure and Volume Relationships in the Cardiac Cycle (Part 3 of 4).</vt:lpstr>
      <vt:lpstr>20-3 El Ciclo Cardiaco</vt:lpstr>
      <vt:lpstr>Figure 20-17 Pressure and Volume Relationships in the Cardiac Cycle (Part 4 of 4).</vt:lpstr>
      <vt:lpstr>20-3 El Ciclo Cardiaco</vt:lpstr>
      <vt:lpstr>Figure 20-18a Heart Sounds.</vt:lpstr>
      <vt:lpstr>Figure 20-18b Heart Sounds.</vt:lpstr>
      <vt:lpstr>20-4 Cardiodinámica</vt:lpstr>
      <vt:lpstr>Figure 20-19 A Simple Model of Stroke Volume.</vt:lpstr>
      <vt:lpstr>Figure 20-19 A Simple Model of Stroke Volume (Part 1 of 4).</vt:lpstr>
      <vt:lpstr>Figure 20-19 A Simple Model of Stroke Volume (Part 2 of 4).</vt:lpstr>
      <vt:lpstr>Figure 20-19 A Simple Model of Stroke Volume (Part 3 of 4).</vt:lpstr>
      <vt:lpstr>Figure 20-19 A Simple Model of Stroke Volume (Part 4 of 4).</vt:lpstr>
      <vt:lpstr>20-4 Cardiodinámica</vt:lpstr>
      <vt:lpstr>Figure 20-20 Factors Affecting Cardiac Output.</vt:lpstr>
      <vt:lpstr>20-4 Cardiodinámica</vt:lpstr>
      <vt:lpstr>20-4 Cardiodinámica</vt:lpstr>
      <vt:lpstr>Figure 20-21 Autonomic Innervation of the Heart.</vt:lpstr>
      <vt:lpstr>Figure 20-22b Autonomic Regulation of Pacemaker Function.</vt:lpstr>
      <vt:lpstr>Figure 20-22c Autonomic Regulation of Pacemaker Function.</vt:lpstr>
      <vt:lpstr>20-4 Cardiodinámica</vt:lpstr>
      <vt:lpstr>20-4 Cardiodinámica</vt:lpstr>
      <vt:lpstr>20-4 Cardiodinámica</vt:lpstr>
      <vt:lpstr>20-4 Cardiodinámica</vt:lpstr>
      <vt:lpstr>20-4 Cardiodinámica</vt:lpstr>
      <vt:lpstr>20-4 Cardiodinámica</vt:lpstr>
      <vt:lpstr>Figure 20-23 Factors Affecting Stroke Volume.</vt:lpstr>
      <vt:lpstr>20-4 Cardiodinámica</vt:lpstr>
      <vt:lpstr>20-4 Cardiodinámica</vt:lpstr>
      <vt:lpstr>20-4 Cardiodinámica</vt:lpstr>
      <vt:lpstr>Figure 20-24a A Summary of the Factors Affecting Cardiac Output.</vt:lpstr>
      <vt:lpstr>Figure 20-24b A Summary of the Factors Affecting Cardiac Output.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2018-04-09T14:14:36Z</dcterms:created>
  <dcterms:modified xsi:type="dcterms:W3CDTF">2018-04-09T15:59:42Z</dcterms:modified>
</cp:coreProperties>
</file>