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21"/>
  </p:notesMasterIdLst>
  <p:sldIdLst>
    <p:sldId id="256" r:id="rId2"/>
    <p:sldId id="257" r:id="rId3"/>
    <p:sldId id="264" r:id="rId4"/>
    <p:sldId id="266" r:id="rId5"/>
    <p:sldId id="258" r:id="rId6"/>
    <p:sldId id="349" r:id="rId7"/>
    <p:sldId id="365" r:id="rId8"/>
    <p:sldId id="366" r:id="rId9"/>
    <p:sldId id="367" r:id="rId10"/>
    <p:sldId id="369" r:id="rId11"/>
    <p:sldId id="368" r:id="rId12"/>
    <p:sldId id="370" r:id="rId13"/>
    <p:sldId id="350" r:id="rId14"/>
    <p:sldId id="371" r:id="rId15"/>
    <p:sldId id="351" r:id="rId16"/>
    <p:sldId id="352" r:id="rId17"/>
    <p:sldId id="353" r:id="rId18"/>
    <p:sldId id="373" r:id="rId19"/>
    <p:sldId id="35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1"/>
    <p:restoredTop sz="85650"/>
  </p:normalViewPr>
  <p:slideViewPr>
    <p:cSldViewPr snapToGrid="0" snapToObjects="1">
      <p:cViewPr>
        <p:scale>
          <a:sx n="60" d="100"/>
          <a:sy n="60" d="100"/>
        </p:scale>
        <p:origin x="54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023AB-230D-EB4B-8A36-DBB4688718F9}" type="datetimeFigureOut">
              <a:rPr lang="en-US" smtClean="0"/>
              <a:t>3/3/20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28E6A-78BE-0D4E-9CB5-98CA25E607AB}" type="slidenum">
              <a:rPr lang="en-US" smtClean="0"/>
              <a:t>‹#›</a:t>
            </a:fld>
            <a:endParaRPr lang="en-US"/>
          </a:p>
        </p:txBody>
      </p:sp>
    </p:spTree>
    <p:extLst>
      <p:ext uri="{BB962C8B-B14F-4D97-AF65-F5344CB8AC3E}">
        <p14:creationId xmlns:p14="http://schemas.microsoft.com/office/powerpoint/2010/main" val="138458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chapter introduces the principles of innate and adaptive immunity, the cells of the immune system, the tissues in which they develop, and the tissues through which they circulate. We then outline the specialized functions of the different types of cells by which they eliminate infection.</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a:t>
            </a:fld>
            <a:endParaRPr lang="en-US"/>
          </a:p>
        </p:txBody>
      </p:sp>
    </p:spTree>
    <p:extLst>
      <p:ext uri="{BB962C8B-B14F-4D97-AF65-F5344CB8AC3E}">
        <p14:creationId xmlns:p14="http://schemas.microsoft.com/office/powerpoint/2010/main" val="1284681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13</a:t>
            </a:fld>
            <a:endParaRPr lang="en-US"/>
          </a:p>
        </p:txBody>
      </p:sp>
    </p:spTree>
    <p:extLst>
      <p:ext uri="{BB962C8B-B14F-4D97-AF65-F5344CB8AC3E}">
        <p14:creationId xmlns:p14="http://schemas.microsoft.com/office/powerpoint/2010/main" val="2323134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14</a:t>
            </a:fld>
            <a:endParaRPr lang="en-US"/>
          </a:p>
        </p:txBody>
      </p:sp>
    </p:spTree>
    <p:extLst>
      <p:ext uri="{BB962C8B-B14F-4D97-AF65-F5344CB8AC3E}">
        <p14:creationId xmlns:p14="http://schemas.microsoft.com/office/powerpoint/2010/main" val="937544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Mastocito</a:t>
            </a:r>
            <a:r>
              <a:rPr lang="en-US" dirty="0"/>
              <a:t> de </a:t>
            </a:r>
            <a:r>
              <a:rPr lang="en-US" dirty="0" err="1"/>
              <a:t>baso</a:t>
            </a:r>
            <a:endParaRPr lang="en-US" dirty="0"/>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15</a:t>
            </a:fld>
            <a:endParaRPr lang="en-US"/>
          </a:p>
        </p:txBody>
      </p:sp>
    </p:spTree>
    <p:extLst>
      <p:ext uri="{BB962C8B-B14F-4D97-AF65-F5344CB8AC3E}">
        <p14:creationId xmlns:p14="http://schemas.microsoft.com/office/powerpoint/2010/main" val="1419608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Mastocito</a:t>
            </a:r>
            <a:r>
              <a:rPr lang="en-US" dirty="0"/>
              <a:t> de </a:t>
            </a:r>
            <a:r>
              <a:rPr lang="en-US" dirty="0" err="1"/>
              <a:t>baso</a:t>
            </a:r>
            <a:endParaRPr lang="en-US" dirty="0"/>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16</a:t>
            </a:fld>
            <a:endParaRPr lang="en-US"/>
          </a:p>
        </p:txBody>
      </p:sp>
    </p:spTree>
    <p:extLst>
      <p:ext uri="{BB962C8B-B14F-4D97-AF65-F5344CB8AC3E}">
        <p14:creationId xmlns:p14="http://schemas.microsoft.com/office/powerpoint/2010/main" val="2212479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Mastocito</a:t>
            </a:r>
            <a:r>
              <a:rPr lang="en-US" dirty="0"/>
              <a:t> de </a:t>
            </a:r>
            <a:r>
              <a:rPr lang="en-US" dirty="0" err="1"/>
              <a:t>baso</a:t>
            </a:r>
            <a:endParaRPr lang="en-US" dirty="0"/>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17</a:t>
            </a:fld>
            <a:endParaRPr lang="en-US"/>
          </a:p>
        </p:txBody>
      </p:sp>
    </p:spTree>
    <p:extLst>
      <p:ext uri="{BB962C8B-B14F-4D97-AF65-F5344CB8AC3E}">
        <p14:creationId xmlns:p14="http://schemas.microsoft.com/office/powerpoint/2010/main" val="181250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Mastocito</a:t>
            </a:r>
            <a:r>
              <a:rPr lang="en-US" dirty="0"/>
              <a:t> de </a:t>
            </a:r>
            <a:r>
              <a:rPr lang="en-US" dirty="0" err="1"/>
              <a:t>baso</a:t>
            </a:r>
            <a:endParaRPr lang="en-US" dirty="0"/>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18</a:t>
            </a:fld>
            <a:endParaRPr lang="en-US"/>
          </a:p>
        </p:txBody>
      </p:sp>
    </p:spTree>
    <p:extLst>
      <p:ext uri="{BB962C8B-B14F-4D97-AF65-F5344CB8AC3E}">
        <p14:creationId xmlns:p14="http://schemas.microsoft.com/office/powerpoint/2010/main" val="784318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Mastocito</a:t>
            </a:r>
            <a:r>
              <a:rPr lang="en-US" dirty="0"/>
              <a:t> de </a:t>
            </a:r>
            <a:r>
              <a:rPr lang="en-US" dirty="0" err="1"/>
              <a:t>baso</a:t>
            </a:r>
            <a:endParaRPr lang="en-US" dirty="0"/>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19</a:t>
            </a:fld>
            <a:endParaRPr lang="en-US"/>
          </a:p>
        </p:txBody>
      </p:sp>
    </p:spTree>
    <p:extLst>
      <p:ext uri="{BB962C8B-B14F-4D97-AF65-F5344CB8AC3E}">
        <p14:creationId xmlns:p14="http://schemas.microsoft.com/office/powerpoint/2010/main" val="2937025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Ctelicidinas</a:t>
            </a:r>
            <a:r>
              <a:rPr lang="en-US" dirty="0"/>
              <a:t>, </a:t>
            </a:r>
            <a:r>
              <a:rPr lang="en-US" dirty="0" err="1"/>
              <a:t>peptidos</a:t>
            </a:r>
            <a:r>
              <a:rPr lang="en-US" dirty="0"/>
              <a:t> antimicrobials, </a:t>
            </a:r>
            <a:r>
              <a:rPr lang="en-US" dirty="0" err="1"/>
              <a:t>en</a:t>
            </a:r>
            <a:r>
              <a:rPr lang="en-US" dirty="0"/>
              <a:t> </a:t>
            </a:r>
            <a:r>
              <a:rPr lang="en-US" dirty="0" err="1"/>
              <a:t>vertebrados</a:t>
            </a:r>
            <a:r>
              <a:rPr lang="en-US" dirty="0"/>
              <a:t>, </a:t>
            </a:r>
            <a:r>
              <a:rPr lang="en-US" dirty="0" err="1"/>
              <a:t>activadoso</a:t>
            </a:r>
            <a:r>
              <a:rPr lang="en-US" dirty="0"/>
              <a:t> </a:t>
            </a:r>
            <a:r>
              <a:rPr lang="en-US" dirty="0" err="1"/>
              <a:t>proteoliticamente</a:t>
            </a:r>
            <a:endParaRPr lang="en-US" dirty="0"/>
          </a:p>
          <a:p>
            <a:r>
              <a:rPr lang="en-US" dirty="0" err="1"/>
              <a:t>Defensinas</a:t>
            </a:r>
            <a:r>
              <a:rPr lang="en-US" dirty="0"/>
              <a:t>, </a:t>
            </a:r>
            <a:r>
              <a:rPr lang="en-US" dirty="0" err="1"/>
              <a:t>peptidos</a:t>
            </a:r>
            <a:r>
              <a:rPr lang="en-US" dirty="0"/>
              <a:t> antimicrobials, </a:t>
            </a:r>
            <a:r>
              <a:rPr lang="en-US" dirty="0" err="1"/>
              <a:t>ricos</a:t>
            </a:r>
            <a:r>
              <a:rPr lang="en-US" dirty="0"/>
              <a:t> </a:t>
            </a:r>
            <a:r>
              <a:rPr lang="en-US" dirty="0" err="1"/>
              <a:t>en</a:t>
            </a:r>
            <a:r>
              <a:rPr lang="en-US" dirty="0"/>
              <a:t> </a:t>
            </a:r>
            <a:r>
              <a:rPr lang="en-US" dirty="0" err="1"/>
              <a:t>Cisteinas</a:t>
            </a:r>
            <a:r>
              <a:rPr lang="en-US" dirty="0"/>
              <a:t>, </a:t>
            </a:r>
          </a:p>
        </p:txBody>
      </p:sp>
      <p:sp>
        <p:nvSpPr>
          <p:cNvPr id="4" name="Slide Number Placeholder 3"/>
          <p:cNvSpPr>
            <a:spLocks noGrp="1"/>
          </p:cNvSpPr>
          <p:nvPr>
            <p:ph type="sldNum" sz="quarter" idx="5"/>
          </p:nvPr>
        </p:nvSpPr>
        <p:spPr/>
        <p:txBody>
          <a:bodyPr/>
          <a:lstStyle/>
          <a:p>
            <a:fld id="{70328E6A-78BE-0D4E-9CB5-98CA25E607AB}" type="slidenum">
              <a:rPr lang="en-US" smtClean="0"/>
              <a:t>5</a:t>
            </a:fld>
            <a:endParaRPr lang="en-US"/>
          </a:p>
        </p:txBody>
      </p:sp>
    </p:spTree>
    <p:extLst>
      <p:ext uri="{BB962C8B-B14F-4D97-AF65-F5344CB8AC3E}">
        <p14:creationId xmlns:p14="http://schemas.microsoft.com/office/powerpoint/2010/main" val="336775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Ctelicidinas</a:t>
            </a:r>
            <a:r>
              <a:rPr lang="en-US" dirty="0"/>
              <a:t>, </a:t>
            </a:r>
            <a:r>
              <a:rPr lang="en-US" dirty="0" err="1"/>
              <a:t>peptidos</a:t>
            </a:r>
            <a:r>
              <a:rPr lang="en-US" dirty="0"/>
              <a:t> antimicrobials, </a:t>
            </a:r>
            <a:r>
              <a:rPr lang="en-US" dirty="0" err="1"/>
              <a:t>en</a:t>
            </a:r>
            <a:r>
              <a:rPr lang="en-US" dirty="0"/>
              <a:t> </a:t>
            </a:r>
            <a:r>
              <a:rPr lang="en-US" dirty="0" err="1"/>
              <a:t>vertebrados</a:t>
            </a:r>
            <a:r>
              <a:rPr lang="en-US" dirty="0"/>
              <a:t>, </a:t>
            </a:r>
            <a:r>
              <a:rPr lang="en-US" dirty="0" err="1"/>
              <a:t>activadoso</a:t>
            </a:r>
            <a:r>
              <a:rPr lang="en-US" dirty="0"/>
              <a:t> </a:t>
            </a:r>
            <a:r>
              <a:rPr lang="en-US" dirty="0" err="1"/>
              <a:t>proteoliticamente</a:t>
            </a:r>
            <a:endParaRPr lang="en-US" dirty="0"/>
          </a:p>
          <a:p>
            <a:r>
              <a:rPr lang="en-US" dirty="0" err="1"/>
              <a:t>Defensinas</a:t>
            </a:r>
            <a:r>
              <a:rPr lang="en-US" dirty="0"/>
              <a:t>, </a:t>
            </a:r>
            <a:r>
              <a:rPr lang="en-US" dirty="0" err="1"/>
              <a:t>peptidos</a:t>
            </a:r>
            <a:r>
              <a:rPr lang="en-US" dirty="0"/>
              <a:t> antimicrobials, </a:t>
            </a:r>
            <a:r>
              <a:rPr lang="en-US" dirty="0" err="1"/>
              <a:t>ricos</a:t>
            </a:r>
            <a:r>
              <a:rPr lang="en-US" dirty="0"/>
              <a:t> </a:t>
            </a:r>
            <a:r>
              <a:rPr lang="en-US" dirty="0" err="1"/>
              <a:t>en</a:t>
            </a:r>
            <a:r>
              <a:rPr lang="en-US" dirty="0"/>
              <a:t> </a:t>
            </a:r>
            <a:r>
              <a:rPr lang="en-US" dirty="0" err="1"/>
              <a:t>Cisteinas</a:t>
            </a:r>
            <a:r>
              <a:rPr lang="en-US" dirty="0"/>
              <a:t>, </a:t>
            </a:r>
          </a:p>
        </p:txBody>
      </p:sp>
      <p:sp>
        <p:nvSpPr>
          <p:cNvPr id="4" name="Slide Number Placeholder 3"/>
          <p:cNvSpPr>
            <a:spLocks noGrp="1"/>
          </p:cNvSpPr>
          <p:nvPr>
            <p:ph type="sldNum" sz="quarter" idx="5"/>
          </p:nvPr>
        </p:nvSpPr>
        <p:spPr/>
        <p:txBody>
          <a:bodyPr/>
          <a:lstStyle/>
          <a:p>
            <a:fld id="{70328E6A-78BE-0D4E-9CB5-98CA25E607AB}" type="slidenum">
              <a:rPr lang="en-US" smtClean="0"/>
              <a:t>6</a:t>
            </a:fld>
            <a:endParaRPr lang="en-US"/>
          </a:p>
        </p:txBody>
      </p:sp>
    </p:spTree>
    <p:extLst>
      <p:ext uri="{BB962C8B-B14F-4D97-AF65-F5344CB8AC3E}">
        <p14:creationId xmlns:p14="http://schemas.microsoft.com/office/powerpoint/2010/main" val="199245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por </a:t>
            </a:r>
            <a:r>
              <a:rPr lang="en-US" dirty="0" err="1"/>
              <a:t>plaquets</a:t>
            </a:r>
            <a:endParaRPr lang="en-US" dirty="0"/>
          </a:p>
          <a:p>
            <a:r>
              <a:rPr lang="en-US" dirty="0"/>
              <a:t>E por </a:t>
            </a:r>
            <a:r>
              <a:rPr lang="en-US" dirty="0" err="1"/>
              <a:t>endotelios</a:t>
            </a:r>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7</a:t>
            </a:fld>
            <a:endParaRPr lang="en-US"/>
          </a:p>
        </p:txBody>
      </p:sp>
    </p:spTree>
    <p:extLst>
      <p:ext uri="{BB962C8B-B14F-4D97-AF65-F5344CB8AC3E}">
        <p14:creationId xmlns:p14="http://schemas.microsoft.com/office/powerpoint/2010/main" val="3500676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por </a:t>
            </a:r>
            <a:r>
              <a:rPr lang="en-US" dirty="0" err="1"/>
              <a:t>plaquets</a:t>
            </a:r>
            <a:endParaRPr lang="en-US" dirty="0"/>
          </a:p>
          <a:p>
            <a:r>
              <a:rPr lang="en-US" dirty="0"/>
              <a:t>E por </a:t>
            </a:r>
            <a:r>
              <a:rPr lang="en-US" dirty="0" err="1"/>
              <a:t>endotelios</a:t>
            </a:r>
            <a:endParaRPr lang="en-US" dirty="0"/>
          </a:p>
          <a:p>
            <a:r>
              <a:rPr lang="en-US" dirty="0"/>
              <a:t>L por </a:t>
            </a:r>
            <a:r>
              <a:rPr lang="en-US" dirty="0" err="1"/>
              <a:t>leucocitos</a:t>
            </a:r>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8</a:t>
            </a:fld>
            <a:endParaRPr lang="en-US"/>
          </a:p>
        </p:txBody>
      </p:sp>
    </p:spTree>
    <p:extLst>
      <p:ext uri="{BB962C8B-B14F-4D97-AF65-F5344CB8AC3E}">
        <p14:creationId xmlns:p14="http://schemas.microsoft.com/office/powerpoint/2010/main" val="188577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por </a:t>
            </a:r>
            <a:r>
              <a:rPr lang="en-US" dirty="0" err="1"/>
              <a:t>plaquets</a:t>
            </a:r>
            <a:endParaRPr lang="en-US" dirty="0"/>
          </a:p>
          <a:p>
            <a:r>
              <a:rPr lang="en-US" dirty="0"/>
              <a:t>E por </a:t>
            </a:r>
            <a:r>
              <a:rPr lang="en-US" dirty="0" err="1"/>
              <a:t>endotelios</a:t>
            </a:r>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9</a:t>
            </a:fld>
            <a:endParaRPr lang="en-US"/>
          </a:p>
        </p:txBody>
      </p:sp>
    </p:spTree>
    <p:extLst>
      <p:ext uri="{BB962C8B-B14F-4D97-AF65-F5344CB8AC3E}">
        <p14:creationId xmlns:p14="http://schemas.microsoft.com/office/powerpoint/2010/main" val="111792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por </a:t>
            </a:r>
            <a:r>
              <a:rPr lang="en-US" dirty="0" err="1"/>
              <a:t>plaquets</a:t>
            </a:r>
            <a:endParaRPr lang="en-US" dirty="0"/>
          </a:p>
          <a:p>
            <a:r>
              <a:rPr lang="en-US" dirty="0"/>
              <a:t>E por </a:t>
            </a:r>
            <a:r>
              <a:rPr lang="en-US" dirty="0" err="1"/>
              <a:t>endotelios</a:t>
            </a:r>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10</a:t>
            </a:fld>
            <a:endParaRPr lang="en-US"/>
          </a:p>
        </p:txBody>
      </p:sp>
    </p:spTree>
    <p:extLst>
      <p:ext uri="{BB962C8B-B14F-4D97-AF65-F5344CB8AC3E}">
        <p14:creationId xmlns:p14="http://schemas.microsoft.com/office/powerpoint/2010/main" val="3417769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por </a:t>
            </a:r>
            <a:r>
              <a:rPr lang="en-US" dirty="0" err="1"/>
              <a:t>plaquets</a:t>
            </a:r>
            <a:endParaRPr lang="en-US" dirty="0"/>
          </a:p>
          <a:p>
            <a:r>
              <a:rPr lang="en-US" dirty="0"/>
              <a:t>E por </a:t>
            </a:r>
            <a:r>
              <a:rPr lang="en-US" dirty="0" err="1"/>
              <a:t>endotelios</a:t>
            </a:r>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11</a:t>
            </a:fld>
            <a:endParaRPr lang="en-US"/>
          </a:p>
        </p:txBody>
      </p:sp>
    </p:spTree>
    <p:extLst>
      <p:ext uri="{BB962C8B-B14F-4D97-AF65-F5344CB8AC3E}">
        <p14:creationId xmlns:p14="http://schemas.microsoft.com/office/powerpoint/2010/main" val="346500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por </a:t>
            </a:r>
            <a:r>
              <a:rPr lang="en-US" dirty="0" err="1"/>
              <a:t>plaquets</a:t>
            </a:r>
            <a:endParaRPr lang="en-US" dirty="0"/>
          </a:p>
          <a:p>
            <a:r>
              <a:rPr lang="en-US" dirty="0"/>
              <a:t>E por </a:t>
            </a:r>
            <a:r>
              <a:rPr lang="en-US" dirty="0" err="1"/>
              <a:t>endotelios</a:t>
            </a:r>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12</a:t>
            </a:fld>
            <a:endParaRPr lang="en-US"/>
          </a:p>
        </p:txBody>
      </p:sp>
    </p:spTree>
    <p:extLst>
      <p:ext uri="{BB962C8B-B14F-4D97-AF65-F5344CB8AC3E}">
        <p14:creationId xmlns:p14="http://schemas.microsoft.com/office/powerpoint/2010/main" val="3381964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3/3/20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57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3/3/20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4675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3/3/20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3286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3/3/20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840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3/3/20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499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3/3/20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9596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3/3/20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772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3/3/20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23817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3/3/20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061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3/3/20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6334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3/3/20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560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3/3/20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815848741"/>
      </p:ext>
    </p:extLst>
  </p:cSld>
  <p:clrMap bg1="lt1" tx1="dk1" bg2="lt2" tx2="dk2" accent1="accent1" accent2="accent2" accent3="accent3" accent4="accent4" accent5="accent5" accent6="accent6" hlink="hlink" folHlink="folHlink"/>
  <p:sldLayoutIdLst>
    <p:sldLayoutId id="2147483713" r:id="rId1"/>
    <p:sldLayoutId id="2147483712" r:id="rId2"/>
    <p:sldLayoutId id="2147483711" r:id="rId3"/>
    <p:sldLayoutId id="2147483710" r:id="rId4"/>
    <p:sldLayoutId id="2147483709" r:id="rId5"/>
    <p:sldLayoutId id="2147483708" r:id="rId6"/>
    <p:sldLayoutId id="2147483707" r:id="rId7"/>
    <p:sldLayoutId id="2147483706" r:id="rId8"/>
    <p:sldLayoutId id="2147483705" r:id="rId9"/>
    <p:sldLayoutId id="2147483704"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sciencedirect.com/topics/medicine-and-dentistry/chemokin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nature.com/articles/d41586-018-05503-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ature.com/articles/d41586-018-05503-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540801-A695-403A-A4A8-CB352FE083C9}"/>
              </a:ext>
            </a:extLst>
          </p:cNvPr>
          <p:cNvPicPr>
            <a:picLocks noChangeAspect="1"/>
          </p:cNvPicPr>
          <p:nvPr/>
        </p:nvPicPr>
        <p:blipFill rotWithShape="1">
          <a:blip r:embed="rId3"/>
          <a:srcRect t="15730"/>
          <a:stretch/>
        </p:blipFill>
        <p:spPr>
          <a:xfrm>
            <a:off x="20" y="12536"/>
            <a:ext cx="12191981" cy="6857990"/>
          </a:xfrm>
          <a:prstGeom prst="rect">
            <a:avLst/>
          </a:prstGeom>
          <a:solidFill>
            <a:schemeClr val="accent4"/>
          </a:solidFill>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F3F7A2-D456-9B4B-9E04-A1A38AFA660B}"/>
              </a:ext>
            </a:extLst>
          </p:cNvPr>
          <p:cNvSpPr>
            <a:spLocks noGrp="1"/>
          </p:cNvSpPr>
          <p:nvPr>
            <p:ph type="ctrTitle"/>
          </p:nvPr>
        </p:nvSpPr>
        <p:spPr>
          <a:xfrm>
            <a:off x="63369" y="459299"/>
            <a:ext cx="3762673" cy="2387600"/>
          </a:xfrm>
        </p:spPr>
        <p:txBody>
          <a:bodyPr>
            <a:noAutofit/>
          </a:bodyPr>
          <a:lstStyle/>
          <a:p>
            <a:pPr algn="ctr"/>
            <a:r>
              <a:rPr lang="en-US" sz="4000" dirty="0" err="1"/>
              <a:t>Migración</a:t>
            </a:r>
            <a:r>
              <a:rPr lang="en-US" sz="4000" dirty="0"/>
              <a:t> y </a:t>
            </a:r>
            <a:r>
              <a:rPr lang="en-US" sz="4000" dirty="0" err="1"/>
              <a:t>Reclutamiento</a:t>
            </a:r>
            <a:r>
              <a:rPr lang="en-US" sz="4000" dirty="0"/>
              <a:t>, y </a:t>
            </a:r>
            <a:r>
              <a:rPr lang="en-US" sz="4000" dirty="0" err="1"/>
              <a:t>Reciclaje</a:t>
            </a:r>
            <a:r>
              <a:rPr lang="en-US" sz="4000" dirty="0"/>
              <a:t> de </a:t>
            </a:r>
            <a:r>
              <a:rPr lang="en-US" sz="4000" dirty="0" err="1"/>
              <a:t>Leucocitos</a:t>
            </a:r>
            <a:br>
              <a:rPr lang="en-US" sz="4000" dirty="0"/>
            </a:br>
            <a:r>
              <a:rPr lang="en-US" sz="4000" dirty="0"/>
              <a:t>Cap 3</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E3F621B-9FD6-F540-83E3-6E502B5AA7C3}"/>
              </a:ext>
            </a:extLst>
          </p:cNvPr>
          <p:cNvSpPr>
            <a:spLocks noGrp="1"/>
          </p:cNvSpPr>
          <p:nvPr>
            <p:ph type="subTitle" idx="1"/>
          </p:nvPr>
        </p:nvSpPr>
        <p:spPr>
          <a:xfrm>
            <a:off x="0" y="5575039"/>
            <a:ext cx="9785897" cy="1282951"/>
          </a:xfrm>
          <a:solidFill>
            <a:srgbClr val="0070C0">
              <a:alpha val="82000"/>
            </a:srgbClr>
          </a:solidFill>
        </p:spPr>
        <p:txBody>
          <a:bodyPr anchor="ctr">
            <a:noAutofit/>
          </a:bodyPr>
          <a:lstStyle/>
          <a:p>
            <a:r>
              <a:rPr lang="en-US" sz="2000" dirty="0"/>
              <a:t>JA </a:t>
            </a:r>
            <a:r>
              <a:rPr lang="en-US" sz="2000" dirty="0" err="1"/>
              <a:t>Cardé</a:t>
            </a:r>
            <a:r>
              <a:rPr lang="en-US" sz="2000" dirty="0"/>
              <a:t>, PhD</a:t>
            </a:r>
          </a:p>
          <a:p>
            <a:r>
              <a:rPr lang="en-US" sz="2000" dirty="0"/>
              <a:t>UPR – Aguadilla</a:t>
            </a:r>
          </a:p>
          <a:p>
            <a:r>
              <a:rPr lang="en-US" sz="2000" dirty="0" err="1"/>
              <a:t>Enero</a:t>
            </a:r>
            <a:r>
              <a:rPr lang="en-US" sz="2000" dirty="0"/>
              <a:t> 2020</a:t>
            </a:r>
          </a:p>
        </p:txBody>
      </p:sp>
      <p:pic>
        <p:nvPicPr>
          <p:cNvPr id="5" name="Picture 4">
            <a:extLst>
              <a:ext uri="{FF2B5EF4-FFF2-40B4-BE49-F238E27FC236}">
                <a16:creationId xmlns:a16="http://schemas.microsoft.com/office/drawing/2014/main" id="{E072B58F-BE52-B144-A7D7-D6969CCCED0D}"/>
              </a:ext>
            </a:extLst>
          </p:cNvPr>
          <p:cNvPicPr>
            <a:picLocks noChangeAspect="1"/>
          </p:cNvPicPr>
          <p:nvPr/>
        </p:nvPicPr>
        <p:blipFill>
          <a:blip r:embed="rId4"/>
          <a:stretch>
            <a:fillRect/>
          </a:stretch>
        </p:blipFill>
        <p:spPr>
          <a:xfrm>
            <a:off x="3889391" y="242732"/>
            <a:ext cx="8082280" cy="4876309"/>
          </a:xfrm>
          <a:prstGeom prst="rect">
            <a:avLst/>
          </a:prstGeom>
          <a:ln w="63500">
            <a:solidFill>
              <a:srgbClr val="FFC000"/>
            </a:solidFill>
          </a:ln>
        </p:spPr>
      </p:pic>
    </p:spTree>
    <p:extLst>
      <p:ext uri="{BB962C8B-B14F-4D97-AF65-F5344CB8AC3E}">
        <p14:creationId xmlns:p14="http://schemas.microsoft.com/office/powerpoint/2010/main" val="19005470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39" y="0"/>
            <a:ext cx="11083379" cy="859536"/>
          </a:xfrm>
        </p:spPr>
        <p:txBody>
          <a:bodyPr>
            <a:normAutofit fontScale="90000"/>
          </a:bodyPr>
          <a:lstStyle/>
          <a:p>
            <a:r>
              <a:rPr lang="en-US" dirty="0" err="1"/>
              <a:t>Moléculas</a:t>
            </a:r>
            <a:r>
              <a:rPr lang="en-US" dirty="0"/>
              <a:t> de adhesion; </a:t>
            </a:r>
            <a:r>
              <a:rPr lang="en-US" dirty="0" err="1"/>
              <a:t>selectinas</a:t>
            </a:r>
            <a:r>
              <a:rPr lang="en-US" dirty="0"/>
              <a:t> e </a:t>
            </a:r>
            <a:r>
              <a:rPr lang="en-US" b="1" dirty="0" err="1"/>
              <a:t>integrinas</a:t>
            </a:r>
            <a:endParaRPr lang="en-US" b="1" dirty="0"/>
          </a:p>
        </p:txBody>
      </p:sp>
      <p:sp>
        <p:nvSpPr>
          <p:cNvPr id="4" name="TextBox 3">
            <a:extLst>
              <a:ext uri="{FF2B5EF4-FFF2-40B4-BE49-F238E27FC236}">
                <a16:creationId xmlns:a16="http://schemas.microsoft.com/office/drawing/2014/main" id="{5C8D6922-369C-6D40-BC9F-15AF0E404996}"/>
              </a:ext>
            </a:extLst>
          </p:cNvPr>
          <p:cNvSpPr txBox="1"/>
          <p:nvPr/>
        </p:nvSpPr>
        <p:spPr>
          <a:xfrm>
            <a:off x="467832" y="1290481"/>
            <a:ext cx="11083379" cy="4832092"/>
          </a:xfrm>
          <a:prstGeom prst="rect">
            <a:avLst/>
          </a:prstGeom>
          <a:noFill/>
        </p:spPr>
        <p:txBody>
          <a:bodyPr wrap="square" rtlCol="0">
            <a:spAutoFit/>
          </a:bodyPr>
          <a:lstStyle/>
          <a:p>
            <a:pPr marL="457200" indent="-457200">
              <a:buFont typeface="Arial" panose="020B0604020202020204" pitchFamily="34" charset="0"/>
              <a:buChar char="•"/>
            </a:pPr>
            <a:r>
              <a:rPr lang="en-US" sz="2800" b="1" dirty="0" err="1"/>
              <a:t>Integrinas</a:t>
            </a:r>
            <a:r>
              <a:rPr lang="en-US" sz="2800" dirty="0"/>
              <a:t> </a:t>
            </a:r>
            <a:r>
              <a:rPr lang="en-US" sz="2800" b="1" dirty="0"/>
              <a:t> </a:t>
            </a:r>
            <a:r>
              <a:rPr lang="en-US" sz="2800" dirty="0"/>
              <a:t> </a:t>
            </a:r>
            <a:r>
              <a:rPr lang="en-US" sz="2800" dirty="0" err="1"/>
              <a:t>importantes</a:t>
            </a:r>
            <a:r>
              <a:rPr lang="en-US" sz="2800" dirty="0"/>
              <a:t> </a:t>
            </a:r>
            <a:r>
              <a:rPr lang="en-US" sz="2800" dirty="0" err="1"/>
              <a:t>en</a:t>
            </a:r>
            <a:r>
              <a:rPr lang="en-US" sz="2800" dirty="0"/>
              <a:t> el SI: </a:t>
            </a:r>
            <a:r>
              <a:rPr lang="en-US" sz="2800" b="1" dirty="0"/>
              <a:t>LFA-1</a:t>
            </a:r>
            <a:r>
              <a:rPr lang="en-US" sz="2800" dirty="0"/>
              <a:t> (</a:t>
            </a:r>
            <a:r>
              <a:rPr lang="en-US" altLang="en-US" sz="2800" dirty="0">
                <a:latin typeface="Avenir Next" panose="020B0503020202020204" pitchFamily="34" charset="0"/>
                <a:cs typeface="Times New Roman" panose="02020603050405020304" pitchFamily="18" charset="0"/>
              </a:rPr>
              <a:t>⍺</a:t>
            </a:r>
            <a:r>
              <a:rPr lang="en-US" sz="2800" dirty="0"/>
              <a:t>1ß2)  y </a:t>
            </a:r>
            <a:r>
              <a:rPr lang="en-US" sz="2800" b="1" dirty="0"/>
              <a:t>VLA-4</a:t>
            </a:r>
            <a:r>
              <a:rPr lang="en-US" sz="2800" dirty="0"/>
              <a:t> (</a:t>
            </a:r>
            <a:r>
              <a:rPr lang="en-US" altLang="en-US" sz="2800" dirty="0">
                <a:latin typeface="Avenir Next" panose="020B0503020202020204" pitchFamily="34" charset="0"/>
                <a:cs typeface="Times New Roman" panose="02020603050405020304" pitchFamily="18" charset="0"/>
              </a:rPr>
              <a:t>⍺</a:t>
            </a:r>
            <a:r>
              <a:rPr lang="en-US" sz="2800" dirty="0"/>
              <a:t>4ß1)</a:t>
            </a:r>
          </a:p>
          <a:p>
            <a:pPr marL="457200" indent="-457200">
              <a:buFont typeface="Arial" panose="020B0604020202020204" pitchFamily="34" charset="0"/>
              <a:buChar char="•"/>
            </a:pPr>
            <a:r>
              <a:rPr lang="en-US" sz="2800" dirty="0"/>
              <a:t>LFA-1 – leucocyte function-associated 1 </a:t>
            </a:r>
          </a:p>
          <a:p>
            <a:pPr marL="457200" indent="-457200">
              <a:buFont typeface="Arial" panose="020B0604020202020204" pitchFamily="34" charset="0"/>
              <a:buChar char="•"/>
            </a:pPr>
            <a:r>
              <a:rPr lang="en-US" sz="2800" dirty="0"/>
              <a:t>VLA-4 – very late antigen 4</a:t>
            </a:r>
          </a:p>
          <a:p>
            <a:pPr marL="457200" indent="-457200">
              <a:buFont typeface="Arial" panose="020B0604020202020204" pitchFamily="34" charset="0"/>
              <a:buChar char="•"/>
            </a:pPr>
            <a:r>
              <a:rPr lang="en-US" sz="2800" dirty="0"/>
              <a:t> ICAM-1 – </a:t>
            </a:r>
            <a:r>
              <a:rPr lang="en-US" sz="2800" dirty="0" err="1"/>
              <a:t>ligando</a:t>
            </a:r>
            <a:r>
              <a:rPr lang="en-US" sz="2800" dirty="0"/>
              <a:t> de LFA1, </a:t>
            </a:r>
            <a:r>
              <a:rPr lang="en-US" sz="2800" dirty="0" err="1"/>
              <a:t>expresado</a:t>
            </a:r>
            <a:r>
              <a:rPr lang="en-US" sz="2800" dirty="0"/>
              <a:t> </a:t>
            </a:r>
            <a:r>
              <a:rPr lang="en-US" sz="2800" dirty="0" err="1"/>
              <a:t>en</a:t>
            </a:r>
            <a:r>
              <a:rPr lang="en-US" sz="2800" dirty="0"/>
              <a:t> </a:t>
            </a:r>
            <a:r>
              <a:rPr lang="en-US" sz="2800" dirty="0" err="1"/>
              <a:t>linfocitos</a:t>
            </a:r>
            <a:r>
              <a:rPr lang="en-US" sz="2800" dirty="0"/>
              <a:t>, </a:t>
            </a:r>
            <a:r>
              <a:rPr lang="en-US" sz="2800" dirty="0" err="1"/>
              <a:t>dendríticas</a:t>
            </a:r>
            <a:r>
              <a:rPr lang="en-US" sz="2800" dirty="0"/>
              <a:t>, </a:t>
            </a:r>
            <a:r>
              <a:rPr lang="en-US" sz="2800" dirty="0" err="1"/>
              <a:t>macrófagos</a:t>
            </a:r>
            <a:endParaRPr lang="en-US" sz="2800" dirty="0"/>
          </a:p>
          <a:p>
            <a:pPr marL="914400" lvl="1" indent="-457200">
              <a:buFont typeface="Arial" panose="020B0604020202020204" pitchFamily="34" charset="0"/>
              <a:buChar char="•"/>
            </a:pPr>
            <a:r>
              <a:rPr lang="en-US" sz="2800" dirty="0" err="1"/>
              <a:t>Dominio</a:t>
            </a:r>
            <a:r>
              <a:rPr lang="en-US" sz="2800" dirty="0"/>
              <a:t> </a:t>
            </a:r>
            <a:r>
              <a:rPr lang="en-US" sz="2800" dirty="0" err="1"/>
              <a:t>extracelular</a:t>
            </a:r>
            <a:r>
              <a:rPr lang="en-US" sz="2800" dirty="0"/>
              <a:t> es globular, </a:t>
            </a:r>
            <a:r>
              <a:rPr lang="en-US" sz="2800" dirty="0" err="1"/>
              <a:t>tipo</a:t>
            </a:r>
            <a:r>
              <a:rPr lang="en-US" sz="2800" dirty="0"/>
              <a:t> Ig, </a:t>
            </a:r>
            <a:r>
              <a:rPr lang="en-US" sz="2800" dirty="0" err="1"/>
              <a:t>parecido</a:t>
            </a:r>
            <a:r>
              <a:rPr lang="en-US" sz="2800" dirty="0"/>
              <a:t> a las </a:t>
            </a:r>
            <a:r>
              <a:rPr lang="en-US" sz="2800" dirty="0" err="1"/>
              <a:t>Igs</a:t>
            </a:r>
            <a:endParaRPr lang="en-US" sz="2800" dirty="0"/>
          </a:p>
          <a:p>
            <a:pPr marL="914400" lvl="1" indent="-457200">
              <a:buFont typeface="Arial" panose="020B0604020202020204" pitchFamily="34" charset="0"/>
              <a:buChar char="•"/>
            </a:pPr>
            <a:r>
              <a:rPr lang="en-US" sz="2800" dirty="0" err="1"/>
              <a:t>Importante</a:t>
            </a:r>
            <a:r>
              <a:rPr lang="en-US" sz="2800" dirty="0"/>
              <a:t> para </a:t>
            </a:r>
            <a:r>
              <a:rPr lang="en-US" sz="2800" dirty="0" err="1"/>
              <a:t>interacción</a:t>
            </a:r>
            <a:r>
              <a:rPr lang="en-US" sz="2800" dirty="0"/>
              <a:t> entre  </a:t>
            </a:r>
            <a:r>
              <a:rPr lang="en-US" sz="2800" dirty="0" err="1"/>
              <a:t>leucocitos</a:t>
            </a:r>
            <a:r>
              <a:rPr lang="en-US" sz="2800" dirty="0"/>
              <a:t> /</a:t>
            </a:r>
            <a:r>
              <a:rPr lang="en-US" sz="2800" dirty="0" err="1"/>
              <a:t>endotelio</a:t>
            </a:r>
            <a:endParaRPr lang="en-US" sz="2800" dirty="0"/>
          </a:p>
          <a:p>
            <a:pPr marL="914400" lvl="1" indent="-457200">
              <a:buFont typeface="Arial" panose="020B0604020202020204" pitchFamily="34" charset="0"/>
              <a:buChar char="•"/>
            </a:pPr>
            <a:r>
              <a:rPr lang="en-US" sz="2800" dirty="0" err="1"/>
              <a:t>Importante</a:t>
            </a:r>
            <a:r>
              <a:rPr lang="en-US" sz="2800" dirty="0"/>
              <a:t> para </a:t>
            </a:r>
            <a:r>
              <a:rPr lang="en-US" sz="2800" dirty="0" err="1"/>
              <a:t>interacción</a:t>
            </a:r>
            <a:r>
              <a:rPr lang="en-US" sz="2800" dirty="0"/>
              <a:t> entre </a:t>
            </a:r>
            <a:r>
              <a:rPr lang="en-US" sz="2800" dirty="0" err="1"/>
              <a:t>linfocitos</a:t>
            </a:r>
            <a:r>
              <a:rPr lang="en-US" sz="2800" dirty="0"/>
              <a:t> T con APC</a:t>
            </a:r>
          </a:p>
          <a:p>
            <a:pPr marL="914400" lvl="1" indent="-457200">
              <a:buFont typeface="Arial" panose="020B0604020202020204" pitchFamily="34" charset="0"/>
              <a:buChar char="•"/>
            </a:pPr>
            <a:r>
              <a:rPr lang="en-US" sz="2800" dirty="0" err="1"/>
              <a:t>Otros</a:t>
            </a:r>
            <a:r>
              <a:rPr lang="en-US" sz="2800" dirty="0"/>
              <a:t> </a:t>
            </a:r>
            <a:r>
              <a:rPr lang="en-US" sz="2800" dirty="0" err="1"/>
              <a:t>ligandos</a:t>
            </a:r>
            <a:r>
              <a:rPr lang="en-US" sz="2800" dirty="0"/>
              <a:t> para LFA-1: </a:t>
            </a:r>
          </a:p>
          <a:p>
            <a:pPr marL="1371600" lvl="2" indent="-457200">
              <a:buFont typeface="Arial" panose="020B0604020202020204" pitchFamily="34" charset="0"/>
              <a:buChar char="•"/>
            </a:pPr>
            <a:r>
              <a:rPr lang="en-US" sz="2800" dirty="0"/>
              <a:t>ICAM 2 </a:t>
            </a:r>
            <a:r>
              <a:rPr lang="en-US" sz="2800" dirty="0" err="1"/>
              <a:t>expresado</a:t>
            </a:r>
            <a:r>
              <a:rPr lang="en-US" sz="2800" dirty="0"/>
              <a:t> </a:t>
            </a:r>
            <a:r>
              <a:rPr lang="en-US" sz="2800" dirty="0" err="1"/>
              <a:t>en</a:t>
            </a:r>
            <a:r>
              <a:rPr lang="en-US" sz="2800" dirty="0"/>
              <a:t> </a:t>
            </a:r>
            <a:r>
              <a:rPr lang="en-US" sz="2800" dirty="0" err="1"/>
              <a:t>endotelio</a:t>
            </a:r>
            <a:endParaRPr lang="en-US" sz="2800" dirty="0"/>
          </a:p>
          <a:p>
            <a:pPr marL="1371600" lvl="2" indent="-457200">
              <a:buFont typeface="Arial" panose="020B0604020202020204" pitchFamily="34" charset="0"/>
              <a:buChar char="•"/>
            </a:pPr>
            <a:r>
              <a:rPr lang="en-US" sz="2800" dirty="0"/>
              <a:t>ICAM 3 </a:t>
            </a:r>
            <a:r>
              <a:rPr lang="en-US" sz="2800" dirty="0" err="1"/>
              <a:t>expresado</a:t>
            </a:r>
            <a:r>
              <a:rPr lang="en-US" sz="2800" dirty="0"/>
              <a:t> </a:t>
            </a:r>
            <a:r>
              <a:rPr lang="en-US" sz="2800" dirty="0" err="1"/>
              <a:t>en</a:t>
            </a:r>
            <a:r>
              <a:rPr lang="en-US" sz="2800" dirty="0"/>
              <a:t> </a:t>
            </a:r>
            <a:r>
              <a:rPr lang="en-US" sz="2800" dirty="0" err="1"/>
              <a:t>leucocitos</a:t>
            </a:r>
            <a:endParaRPr lang="en-US" sz="2800" dirty="0"/>
          </a:p>
        </p:txBody>
      </p:sp>
    </p:spTree>
    <p:extLst>
      <p:ext uri="{BB962C8B-B14F-4D97-AF65-F5344CB8AC3E}">
        <p14:creationId xmlns:p14="http://schemas.microsoft.com/office/powerpoint/2010/main" val="3108751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39" y="0"/>
            <a:ext cx="11083379" cy="859536"/>
          </a:xfrm>
        </p:spPr>
        <p:txBody>
          <a:bodyPr>
            <a:normAutofit fontScale="90000"/>
          </a:bodyPr>
          <a:lstStyle/>
          <a:p>
            <a:r>
              <a:rPr lang="en-US" dirty="0" err="1"/>
              <a:t>Moléculas</a:t>
            </a:r>
            <a:r>
              <a:rPr lang="en-US" dirty="0"/>
              <a:t> de adhesion; </a:t>
            </a:r>
            <a:r>
              <a:rPr lang="en-US" dirty="0" err="1"/>
              <a:t>selectinas</a:t>
            </a:r>
            <a:r>
              <a:rPr lang="en-US" dirty="0"/>
              <a:t> e </a:t>
            </a:r>
            <a:r>
              <a:rPr lang="en-US" b="1" dirty="0" err="1"/>
              <a:t>integrinas</a:t>
            </a:r>
            <a:endParaRPr lang="en-US" b="1" dirty="0"/>
          </a:p>
        </p:txBody>
      </p:sp>
      <p:sp>
        <p:nvSpPr>
          <p:cNvPr id="4" name="TextBox 3">
            <a:extLst>
              <a:ext uri="{FF2B5EF4-FFF2-40B4-BE49-F238E27FC236}">
                <a16:creationId xmlns:a16="http://schemas.microsoft.com/office/drawing/2014/main" id="{5C8D6922-369C-6D40-BC9F-15AF0E404996}"/>
              </a:ext>
            </a:extLst>
          </p:cNvPr>
          <p:cNvSpPr txBox="1"/>
          <p:nvPr/>
        </p:nvSpPr>
        <p:spPr>
          <a:xfrm>
            <a:off x="467833" y="971506"/>
            <a:ext cx="10887740" cy="5262979"/>
          </a:xfrm>
          <a:prstGeom prst="rect">
            <a:avLst/>
          </a:prstGeom>
          <a:noFill/>
        </p:spPr>
        <p:txBody>
          <a:bodyPr wrap="square" rtlCol="0">
            <a:spAutoFit/>
          </a:bodyPr>
          <a:lstStyle/>
          <a:p>
            <a:pPr marL="457200" indent="-457200">
              <a:buFont typeface="Arial" panose="020B0604020202020204" pitchFamily="34" charset="0"/>
              <a:buChar char="•"/>
            </a:pPr>
            <a:r>
              <a:rPr lang="en-US" sz="2800" b="1" dirty="0" err="1"/>
              <a:t>Integrinas</a:t>
            </a:r>
            <a:r>
              <a:rPr lang="en-US" sz="2800" dirty="0"/>
              <a:t> </a:t>
            </a:r>
            <a:r>
              <a:rPr lang="en-US" sz="2800" b="1" dirty="0"/>
              <a:t> </a:t>
            </a:r>
            <a:r>
              <a:rPr lang="en-US" sz="2800" dirty="0"/>
              <a:t> </a:t>
            </a:r>
            <a:r>
              <a:rPr lang="en-US" sz="2800" dirty="0" err="1"/>
              <a:t>importantes</a:t>
            </a:r>
            <a:r>
              <a:rPr lang="en-US" sz="2800" dirty="0"/>
              <a:t> </a:t>
            </a:r>
            <a:r>
              <a:rPr lang="en-US" sz="2800" dirty="0" err="1"/>
              <a:t>en</a:t>
            </a:r>
            <a:r>
              <a:rPr lang="en-US" sz="2800" dirty="0"/>
              <a:t> el SI: LFA-1 (</a:t>
            </a:r>
            <a:r>
              <a:rPr lang="en-US" altLang="en-US" sz="2800" dirty="0">
                <a:latin typeface="Avenir Next" panose="020B0503020202020204" pitchFamily="34" charset="0"/>
                <a:cs typeface="Times New Roman" panose="02020603050405020304" pitchFamily="18" charset="0"/>
              </a:rPr>
              <a:t>⍺</a:t>
            </a:r>
            <a:r>
              <a:rPr lang="en-US" sz="2800" dirty="0"/>
              <a:t>1ß2) y VLA-4 (</a:t>
            </a:r>
            <a:r>
              <a:rPr lang="en-US" altLang="en-US" sz="2800" dirty="0">
                <a:latin typeface="Avenir Next" panose="020B0503020202020204" pitchFamily="34" charset="0"/>
                <a:cs typeface="Times New Roman" panose="02020603050405020304" pitchFamily="18" charset="0"/>
              </a:rPr>
              <a:t>⍺</a:t>
            </a:r>
            <a:r>
              <a:rPr lang="en-US" sz="2800" dirty="0"/>
              <a:t>4ß1)</a:t>
            </a:r>
          </a:p>
          <a:p>
            <a:endParaRPr lang="en-US" sz="2800" dirty="0"/>
          </a:p>
          <a:p>
            <a:pPr marL="457200" indent="-457200">
              <a:buFont typeface="Arial" panose="020B0604020202020204" pitchFamily="34" charset="0"/>
              <a:buChar char="•"/>
            </a:pPr>
            <a:r>
              <a:rPr lang="en-US" sz="2800" dirty="0"/>
              <a:t>VLA – 4, </a:t>
            </a:r>
            <a:r>
              <a:rPr lang="en-US" sz="2800" dirty="0" err="1"/>
              <a:t>su</a:t>
            </a:r>
            <a:r>
              <a:rPr lang="en-US" sz="2800" dirty="0"/>
              <a:t> </a:t>
            </a:r>
            <a:r>
              <a:rPr lang="en-US" sz="2800" dirty="0" err="1"/>
              <a:t>ligando</a:t>
            </a:r>
            <a:r>
              <a:rPr lang="en-US" sz="2800" dirty="0"/>
              <a:t> es V-CAM – vascular cell adhesion molecule</a:t>
            </a:r>
          </a:p>
          <a:p>
            <a:pPr marL="914400" lvl="1" indent="-457200">
              <a:buFont typeface="Arial" panose="020B0604020202020204" pitchFamily="34" charset="0"/>
              <a:buChar char="•"/>
            </a:pPr>
            <a:r>
              <a:rPr lang="en-US" sz="2800" dirty="0"/>
              <a:t>Familia de Ig </a:t>
            </a:r>
            <a:r>
              <a:rPr lang="en-US" sz="2800" dirty="0" err="1"/>
              <a:t>activado</a:t>
            </a:r>
            <a:r>
              <a:rPr lang="en-US" sz="2800" dirty="0"/>
              <a:t> por CK </a:t>
            </a:r>
            <a:r>
              <a:rPr lang="en-US" sz="2800" dirty="0" err="1"/>
              <a:t>en</a:t>
            </a:r>
            <a:r>
              <a:rPr lang="en-US" sz="2800" dirty="0"/>
              <a:t> </a:t>
            </a:r>
            <a:r>
              <a:rPr lang="en-US" sz="2800" dirty="0" err="1"/>
              <a:t>células</a:t>
            </a:r>
            <a:r>
              <a:rPr lang="en-US" sz="2800" dirty="0"/>
              <a:t> </a:t>
            </a:r>
            <a:r>
              <a:rPr lang="en-US" sz="2800" dirty="0" err="1"/>
              <a:t>endoteliales</a:t>
            </a:r>
            <a:r>
              <a:rPr lang="en-US" sz="2800" dirty="0"/>
              <a:t> </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dirty="0" err="1"/>
              <a:t>Otras</a:t>
            </a:r>
            <a:r>
              <a:rPr lang="en-US" sz="2800" b="1" dirty="0"/>
              <a:t> </a:t>
            </a:r>
            <a:r>
              <a:rPr lang="en-US" sz="2800" b="1" dirty="0" err="1"/>
              <a:t>integrinas</a:t>
            </a:r>
            <a:endParaRPr lang="en-US" sz="2800" b="1" dirty="0"/>
          </a:p>
          <a:p>
            <a:pPr marL="457200" indent="-457200">
              <a:buFont typeface="Arial" panose="020B0604020202020204" pitchFamily="34" charset="0"/>
              <a:buChar char="•"/>
            </a:pPr>
            <a:r>
              <a:rPr lang="en-US" sz="2800" b="1" dirty="0"/>
              <a:t>Mac-1</a:t>
            </a:r>
            <a:r>
              <a:rPr lang="en-US" sz="2800" dirty="0"/>
              <a:t> – (</a:t>
            </a:r>
            <a:r>
              <a:rPr lang="en-US" altLang="en-US" sz="2800" dirty="0">
                <a:latin typeface="Avenir Next" panose="020B0503020202020204" pitchFamily="34" charset="0"/>
                <a:cs typeface="Times New Roman" panose="02020603050405020304" pitchFamily="18" charset="0"/>
              </a:rPr>
              <a:t>⍺</a:t>
            </a:r>
            <a:r>
              <a:rPr lang="en-US" sz="2800" baseline="-25000" dirty="0"/>
              <a:t>M</a:t>
            </a:r>
            <a:r>
              <a:rPr lang="en-US" sz="2800" dirty="0"/>
              <a:t>ß2) </a:t>
            </a:r>
            <a:r>
              <a:rPr lang="en-US" sz="2800" dirty="0" err="1"/>
              <a:t>expresada</a:t>
            </a:r>
            <a:r>
              <a:rPr lang="en-US" sz="2800" dirty="0"/>
              <a:t> </a:t>
            </a:r>
            <a:r>
              <a:rPr lang="en-US" sz="2800" dirty="0" err="1"/>
              <a:t>en</a:t>
            </a:r>
            <a:r>
              <a:rPr lang="en-US" sz="2800" dirty="0"/>
              <a:t> </a:t>
            </a:r>
            <a:r>
              <a:rPr lang="en-US" sz="2800" dirty="0" err="1"/>
              <a:t>monocitos</a:t>
            </a:r>
            <a:r>
              <a:rPr lang="en-US" sz="2800" dirty="0"/>
              <a:t> </a:t>
            </a:r>
            <a:r>
              <a:rPr lang="en-US" sz="2800" dirty="0" err="1"/>
              <a:t>circulantes</a:t>
            </a:r>
            <a:endParaRPr lang="en-US" sz="2800" dirty="0"/>
          </a:p>
          <a:p>
            <a:pPr marL="914400" lvl="1" indent="-457200">
              <a:buFont typeface="Arial" panose="020B0604020202020204" pitchFamily="34" charset="0"/>
              <a:buChar char="•"/>
            </a:pPr>
            <a:r>
              <a:rPr lang="en-US" sz="2800" dirty="0"/>
              <a:t>Se </a:t>
            </a:r>
            <a:r>
              <a:rPr lang="en-US" sz="2800" dirty="0" err="1"/>
              <a:t>une</a:t>
            </a:r>
            <a:r>
              <a:rPr lang="en-US" sz="2800" dirty="0"/>
              <a:t> a ICAM1, media </a:t>
            </a:r>
            <a:r>
              <a:rPr lang="en-US" sz="2800" dirty="0" err="1"/>
              <a:t>adhesión</a:t>
            </a:r>
            <a:r>
              <a:rPr lang="en-US" sz="2800" dirty="0"/>
              <a:t> cellular a </a:t>
            </a:r>
            <a:r>
              <a:rPr lang="en-US" sz="2800" dirty="0" err="1"/>
              <a:t>endotelio</a:t>
            </a:r>
            <a:endParaRPr lang="en-US" sz="2800" dirty="0"/>
          </a:p>
          <a:p>
            <a:pPr marL="914400" lvl="1" indent="-457200">
              <a:buFont typeface="Arial" panose="020B0604020202020204" pitchFamily="34" charset="0"/>
              <a:buChar char="•"/>
            </a:pPr>
            <a:r>
              <a:rPr lang="en-US" sz="2800" dirty="0" err="1"/>
              <a:t>Funciona</a:t>
            </a:r>
            <a:r>
              <a:rPr lang="en-US" sz="2800" dirty="0"/>
              <a:t> </a:t>
            </a:r>
            <a:r>
              <a:rPr lang="en-US" sz="2800" dirty="0" err="1"/>
              <a:t>como</a:t>
            </a:r>
            <a:r>
              <a:rPr lang="en-US" sz="2800" dirty="0"/>
              <a:t> receptor para </a:t>
            </a:r>
            <a:r>
              <a:rPr lang="en-US" sz="2800" dirty="0" err="1"/>
              <a:t>complemento</a:t>
            </a:r>
            <a:r>
              <a:rPr lang="en-US" sz="2800" dirty="0"/>
              <a:t> </a:t>
            </a:r>
            <a:r>
              <a:rPr lang="en-US" sz="2800" dirty="0" err="1"/>
              <a:t>en</a:t>
            </a:r>
            <a:r>
              <a:rPr lang="en-US" sz="2800" dirty="0"/>
              <a:t> </a:t>
            </a:r>
            <a:r>
              <a:rPr lang="en-US" sz="2800" dirty="0" err="1"/>
              <a:t>partículas</a:t>
            </a:r>
            <a:r>
              <a:rPr lang="en-US" sz="2800" dirty="0"/>
              <a:t> </a:t>
            </a:r>
            <a:r>
              <a:rPr lang="en-US" sz="2800" dirty="0" err="1"/>
              <a:t>opsonizadas</a:t>
            </a:r>
            <a:r>
              <a:rPr lang="en-US" sz="2800" dirty="0"/>
              <a:t> con iC3b, </a:t>
            </a:r>
            <a:r>
              <a:rPr lang="en-US" sz="2800" dirty="0" err="1"/>
              <a:t>activador</a:t>
            </a:r>
            <a:r>
              <a:rPr lang="en-US" sz="2800" dirty="0"/>
              <a:t> de </a:t>
            </a:r>
            <a:r>
              <a:rPr lang="en-US" sz="2800" dirty="0" err="1"/>
              <a:t>fagocitosis</a:t>
            </a:r>
            <a:endParaRPr lang="en-US" sz="2800" dirty="0"/>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893930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39" y="0"/>
            <a:ext cx="11083379" cy="859536"/>
          </a:xfrm>
        </p:spPr>
        <p:txBody>
          <a:bodyPr>
            <a:normAutofit fontScale="90000"/>
          </a:bodyPr>
          <a:lstStyle/>
          <a:p>
            <a:r>
              <a:rPr lang="en-US" dirty="0" err="1"/>
              <a:t>Moléculas</a:t>
            </a:r>
            <a:r>
              <a:rPr lang="en-US" dirty="0"/>
              <a:t> de </a:t>
            </a:r>
            <a:r>
              <a:rPr lang="en-US" dirty="0" err="1"/>
              <a:t>adhesión</a:t>
            </a:r>
            <a:r>
              <a:rPr lang="en-US" dirty="0"/>
              <a:t>; </a:t>
            </a:r>
            <a:r>
              <a:rPr lang="en-US" dirty="0" err="1"/>
              <a:t>selectinas</a:t>
            </a:r>
            <a:r>
              <a:rPr lang="en-US" dirty="0"/>
              <a:t> e </a:t>
            </a:r>
            <a:r>
              <a:rPr lang="en-US" b="1" dirty="0" err="1"/>
              <a:t>integrinas</a:t>
            </a:r>
            <a:endParaRPr lang="en-US" b="1" dirty="0"/>
          </a:p>
        </p:txBody>
      </p:sp>
      <p:sp>
        <p:nvSpPr>
          <p:cNvPr id="4" name="TextBox 3">
            <a:extLst>
              <a:ext uri="{FF2B5EF4-FFF2-40B4-BE49-F238E27FC236}">
                <a16:creationId xmlns:a16="http://schemas.microsoft.com/office/drawing/2014/main" id="{5C8D6922-369C-6D40-BC9F-15AF0E404996}"/>
              </a:ext>
            </a:extLst>
          </p:cNvPr>
          <p:cNvSpPr txBox="1"/>
          <p:nvPr/>
        </p:nvSpPr>
        <p:spPr>
          <a:xfrm>
            <a:off x="467833" y="950241"/>
            <a:ext cx="6762307" cy="5262979"/>
          </a:xfrm>
          <a:prstGeom prst="rect">
            <a:avLst/>
          </a:prstGeom>
          <a:noFill/>
        </p:spPr>
        <p:txBody>
          <a:bodyPr wrap="square" rtlCol="0">
            <a:spAutoFit/>
          </a:bodyPr>
          <a:lstStyle/>
          <a:p>
            <a:pPr marL="457200" indent="-457200">
              <a:buFont typeface="Arial" panose="020B0604020202020204" pitchFamily="34" charset="0"/>
              <a:buChar char="•"/>
            </a:pPr>
            <a:r>
              <a:rPr lang="en-US" sz="2800" b="1" dirty="0" err="1"/>
              <a:t>Integrinas</a:t>
            </a:r>
            <a:r>
              <a:rPr lang="en-US" sz="2800" dirty="0"/>
              <a:t> </a:t>
            </a:r>
            <a:r>
              <a:rPr lang="en-US" sz="2800" b="1" dirty="0"/>
              <a:t> </a:t>
            </a:r>
            <a:r>
              <a:rPr lang="en-US" sz="2800" dirty="0"/>
              <a:t> </a:t>
            </a:r>
            <a:r>
              <a:rPr lang="en-US" sz="2800" dirty="0" err="1"/>
              <a:t>importancia</a:t>
            </a:r>
            <a:r>
              <a:rPr lang="en-US" sz="2800" dirty="0"/>
              <a:t> </a:t>
            </a:r>
            <a:r>
              <a:rPr lang="en-US" sz="2800" dirty="0" err="1"/>
              <a:t>en</a:t>
            </a:r>
            <a:r>
              <a:rPr lang="en-US" sz="2800" dirty="0"/>
              <a:t> el SI</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dirty="0" err="1"/>
              <a:t>Confieren</a:t>
            </a:r>
            <a:r>
              <a:rPr lang="en-US" sz="2800" b="1" dirty="0"/>
              <a:t> </a:t>
            </a:r>
            <a:r>
              <a:rPr lang="en-US" sz="2800" b="1" dirty="0" err="1"/>
              <a:t>habilidad</a:t>
            </a:r>
            <a:r>
              <a:rPr lang="en-US" sz="2800" b="1" dirty="0"/>
              <a:t> de responder a </a:t>
            </a:r>
            <a:r>
              <a:rPr lang="en-US" sz="2800" b="1" dirty="0" err="1"/>
              <a:t>señales</a:t>
            </a:r>
            <a:r>
              <a:rPr lang="en-US" sz="2800" b="1" dirty="0"/>
              <a:t> </a:t>
            </a:r>
            <a:r>
              <a:rPr lang="en-US" sz="2800" b="1" dirty="0" err="1"/>
              <a:t>intracelulares</a:t>
            </a:r>
            <a:endParaRPr lang="en-US" sz="2800" b="1" dirty="0"/>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dirty="0" err="1"/>
              <a:t>Aumenta</a:t>
            </a:r>
            <a:r>
              <a:rPr lang="en-US" sz="2800" dirty="0"/>
              <a:t> </a:t>
            </a:r>
            <a:r>
              <a:rPr lang="en-US" sz="2800" dirty="0" err="1"/>
              <a:t>afinidad</a:t>
            </a:r>
            <a:r>
              <a:rPr lang="en-US" sz="2800" dirty="0"/>
              <a:t> por sus </a:t>
            </a:r>
            <a:r>
              <a:rPr lang="en-US" sz="2800" dirty="0" err="1"/>
              <a:t>ligandos</a:t>
            </a:r>
            <a:endParaRPr lang="en-US" sz="2800" dirty="0"/>
          </a:p>
          <a:p>
            <a:pPr marL="457200" indent="-457200">
              <a:buFont typeface="Arial" panose="020B0604020202020204" pitchFamily="34" charset="0"/>
              <a:buChar char="•"/>
            </a:pPr>
            <a:r>
              <a:rPr lang="en-US" sz="2800" dirty="0"/>
              <a:t>Cambio </a:t>
            </a:r>
            <a:r>
              <a:rPr lang="en-US" sz="2800" dirty="0" err="1"/>
              <a:t>en</a:t>
            </a:r>
            <a:r>
              <a:rPr lang="en-US" sz="2800" dirty="0"/>
              <a:t> </a:t>
            </a:r>
            <a:r>
              <a:rPr lang="en-US" sz="2800" dirty="0" err="1"/>
              <a:t>conformación</a:t>
            </a:r>
            <a:r>
              <a:rPr lang="en-US" sz="2800" dirty="0"/>
              <a:t> –GTP y </a:t>
            </a:r>
            <a:r>
              <a:rPr lang="en-US" sz="2800" dirty="0" err="1"/>
              <a:t>citoesqueleto</a:t>
            </a:r>
            <a:r>
              <a:rPr lang="en-US" sz="2800" dirty="0"/>
              <a:t> </a:t>
            </a:r>
          </a:p>
          <a:p>
            <a:pPr marL="457200" indent="-457200">
              <a:buFont typeface="Arial" panose="020B0604020202020204" pitchFamily="34" charset="0"/>
              <a:buChar char="•"/>
            </a:pPr>
            <a:r>
              <a:rPr lang="en-US" sz="2800" dirty="0"/>
              <a:t>“Inside out signaling”</a:t>
            </a:r>
          </a:p>
          <a:p>
            <a:pPr marL="457200" indent="-457200">
              <a:buFont typeface="Arial" panose="020B0604020202020204" pitchFamily="34" charset="0"/>
              <a:buChar char="•"/>
            </a:pPr>
            <a:r>
              <a:rPr lang="en-US" sz="2800" dirty="0"/>
              <a:t>“Integrin clustering” </a:t>
            </a:r>
            <a:r>
              <a:rPr lang="en-US" sz="2800" dirty="0" err="1"/>
              <a:t>en</a:t>
            </a:r>
            <a:r>
              <a:rPr lang="en-US" sz="2800" dirty="0"/>
              <a:t> la </a:t>
            </a:r>
            <a:r>
              <a:rPr lang="en-US" sz="2800" dirty="0" err="1"/>
              <a:t>membrana</a:t>
            </a:r>
            <a:r>
              <a:rPr lang="en-US" sz="2800" dirty="0"/>
              <a:t>, </a:t>
            </a:r>
            <a:r>
              <a:rPr lang="en-US" sz="2800" dirty="0" err="1"/>
              <a:t>aumenta</a:t>
            </a:r>
            <a:r>
              <a:rPr lang="en-US" sz="2800" dirty="0"/>
              <a:t> </a:t>
            </a:r>
            <a:r>
              <a:rPr lang="en-US" sz="2800" dirty="0" err="1"/>
              <a:t>avidez</a:t>
            </a:r>
            <a:r>
              <a:rPr lang="en-US" sz="2800" dirty="0"/>
              <a:t> por </a:t>
            </a:r>
            <a:r>
              <a:rPr lang="en-US" sz="2800" dirty="0" err="1"/>
              <a:t>ligandos</a:t>
            </a:r>
            <a:endParaRPr lang="en-US" sz="2800" dirty="0"/>
          </a:p>
          <a:p>
            <a:pPr marL="457200" indent="-457200">
              <a:buFont typeface="Arial" panose="020B0604020202020204" pitchFamily="34" charset="0"/>
              <a:buChar char="•"/>
            </a:pPr>
            <a:r>
              <a:rPr lang="en-US" sz="2800" dirty="0"/>
              <a:t>Mayor </a:t>
            </a:r>
            <a:r>
              <a:rPr lang="en-US" sz="2800" dirty="0" err="1"/>
              <a:t>adhesión</a:t>
            </a:r>
            <a:r>
              <a:rPr lang="en-US" sz="2800" dirty="0"/>
              <a:t> </a:t>
            </a:r>
          </a:p>
        </p:txBody>
      </p:sp>
      <p:pic>
        <p:nvPicPr>
          <p:cNvPr id="5" name="Picture 4">
            <a:extLst>
              <a:ext uri="{FF2B5EF4-FFF2-40B4-BE49-F238E27FC236}">
                <a16:creationId xmlns:a16="http://schemas.microsoft.com/office/drawing/2014/main" id="{1A785070-1B6B-DB47-B439-1BD24FDC3452}"/>
              </a:ext>
            </a:extLst>
          </p:cNvPr>
          <p:cNvPicPr>
            <a:picLocks noChangeAspect="1"/>
          </p:cNvPicPr>
          <p:nvPr/>
        </p:nvPicPr>
        <p:blipFill>
          <a:blip r:embed="rId3"/>
          <a:stretch>
            <a:fillRect/>
          </a:stretch>
        </p:blipFill>
        <p:spPr>
          <a:xfrm>
            <a:off x="6996223" y="944596"/>
            <a:ext cx="5174512" cy="3457283"/>
          </a:xfrm>
          <a:prstGeom prst="rect">
            <a:avLst/>
          </a:prstGeom>
        </p:spPr>
      </p:pic>
    </p:spTree>
    <p:extLst>
      <p:ext uri="{BB962C8B-B14F-4D97-AF65-F5344CB8AC3E}">
        <p14:creationId xmlns:p14="http://schemas.microsoft.com/office/powerpoint/2010/main" val="18754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40" y="0"/>
            <a:ext cx="10168128" cy="859536"/>
          </a:xfrm>
        </p:spPr>
        <p:txBody>
          <a:bodyPr/>
          <a:lstStyle/>
          <a:p>
            <a:r>
              <a:rPr lang="en-US" b="1" dirty="0" err="1"/>
              <a:t>Quimioquinas</a:t>
            </a:r>
            <a:r>
              <a:rPr lang="en-US" dirty="0"/>
              <a:t> (QK) y sus </a:t>
            </a:r>
            <a:r>
              <a:rPr lang="en-US" dirty="0" err="1"/>
              <a:t>Receptores</a:t>
            </a:r>
            <a:endParaRPr lang="en-US" dirty="0"/>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533399" y="859536"/>
            <a:ext cx="4612759" cy="5998464"/>
          </a:xfrm>
        </p:spPr>
        <p:txBody>
          <a:bodyPr>
            <a:normAutofit fontScale="92500"/>
          </a:bodyPr>
          <a:lstStyle/>
          <a:p>
            <a:r>
              <a:rPr lang="en-US" altLang="en-US" dirty="0">
                <a:latin typeface="Avenir Next" panose="020B0503020202020204" pitchFamily="34" charset="0"/>
                <a:cs typeface="Times New Roman" panose="02020603050405020304" pitchFamily="18" charset="0"/>
              </a:rPr>
              <a:t>Familia de CK </a:t>
            </a:r>
            <a:r>
              <a:rPr lang="en-US" altLang="en-US" dirty="0" err="1">
                <a:latin typeface="Avenir Next" panose="020B0503020202020204" pitchFamily="34" charset="0"/>
                <a:cs typeface="Times New Roman" panose="02020603050405020304" pitchFamily="18" charset="0"/>
              </a:rPr>
              <a:t>estructuralmente</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homólogas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citoquina</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quimitáxica</a:t>
            </a:r>
            <a:r>
              <a:rPr lang="en-US" altLang="en-US" dirty="0">
                <a:latin typeface="Avenir Next" panose="020B0503020202020204" pitchFamily="34" charset="0"/>
                <a:cs typeface="Times New Roman" panose="02020603050405020304" pitchFamily="18" charset="0"/>
              </a:rPr>
              <a:t>)</a:t>
            </a:r>
          </a:p>
          <a:p>
            <a:r>
              <a:rPr lang="en-US" altLang="en-US" dirty="0" err="1">
                <a:latin typeface="Avenir Next" panose="020B0503020202020204" pitchFamily="34" charset="0"/>
                <a:cs typeface="Times New Roman" panose="02020603050405020304" pitchFamily="18" charset="0"/>
              </a:rPr>
              <a:t>Estimulan</a:t>
            </a:r>
            <a:r>
              <a:rPr lang="en-US" altLang="en-US" dirty="0">
                <a:latin typeface="Avenir Next" panose="020B0503020202020204" pitchFamily="34" charset="0"/>
                <a:cs typeface="Times New Roman" panose="02020603050405020304" pitchFamily="18" charset="0"/>
              </a:rPr>
              <a:t> y </a:t>
            </a:r>
            <a:r>
              <a:rPr lang="en-US" altLang="en-US" dirty="0" err="1">
                <a:latin typeface="Avenir Next" panose="020B0503020202020204" pitchFamily="34" charset="0"/>
                <a:cs typeface="Times New Roman" panose="02020603050405020304" pitchFamily="18" charset="0"/>
              </a:rPr>
              <a:t>regulan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migración</a:t>
            </a:r>
            <a:r>
              <a:rPr lang="en-US" altLang="en-US" dirty="0">
                <a:latin typeface="Avenir Next" panose="020B0503020202020204" pitchFamily="34" charset="0"/>
                <a:cs typeface="Times New Roman" panose="02020603050405020304" pitchFamily="18" charset="0"/>
              </a:rPr>
              <a:t> de WBC de </a:t>
            </a:r>
            <a:r>
              <a:rPr lang="en-US" altLang="en-US" dirty="0" err="1">
                <a:latin typeface="Avenir Next" panose="020B0503020202020204" pitchFamily="34" charset="0"/>
                <a:cs typeface="Times New Roman" panose="02020603050405020304" pitchFamily="18" charset="0"/>
              </a:rPr>
              <a:t>sangre</a:t>
            </a:r>
            <a:r>
              <a:rPr lang="en-US" altLang="en-US" dirty="0">
                <a:latin typeface="Avenir Next" panose="020B0503020202020204" pitchFamily="34" charset="0"/>
                <a:cs typeface="Times New Roman" panose="02020603050405020304" pitchFamily="18" charset="0"/>
              </a:rPr>
              <a:t> a </a:t>
            </a:r>
            <a:r>
              <a:rPr lang="en-US" altLang="en-US" dirty="0" err="1">
                <a:latin typeface="Avenir Next" panose="020B0503020202020204" pitchFamily="34" charset="0"/>
                <a:cs typeface="Times New Roman" panose="02020603050405020304" pitchFamily="18" charset="0"/>
              </a:rPr>
              <a:t>tejidos</a:t>
            </a:r>
            <a:r>
              <a:rPr lang="en-US" altLang="en-US" dirty="0">
                <a:latin typeface="Avenir Next" panose="020B0503020202020204" pitchFamily="34" charset="0"/>
                <a:cs typeface="Times New Roman" panose="02020603050405020304" pitchFamily="18" charset="0"/>
              </a:rPr>
              <a:t> </a:t>
            </a:r>
          </a:p>
          <a:p>
            <a:r>
              <a:rPr lang="en-US" altLang="en-US" dirty="0">
                <a:latin typeface="Avenir Next" panose="020B0503020202020204" pitchFamily="34" charset="0"/>
                <a:cs typeface="Times New Roman" panose="02020603050405020304" pitchFamily="18" charset="0"/>
              </a:rPr>
              <a:t>50 </a:t>
            </a:r>
            <a:r>
              <a:rPr lang="en-US" altLang="en-US" dirty="0" err="1">
                <a:latin typeface="Avenir Next" panose="020B0503020202020204" pitchFamily="34" charset="0"/>
                <a:cs typeface="Times New Roman" panose="02020603050405020304" pitchFamily="18" charset="0"/>
              </a:rPr>
              <a:t>polipéptidos</a:t>
            </a:r>
            <a:r>
              <a:rPr lang="en-US" altLang="en-US" dirty="0">
                <a:latin typeface="Avenir Next" panose="020B0503020202020204" pitchFamily="34" charset="0"/>
                <a:cs typeface="Times New Roman" panose="02020603050405020304" pitchFamily="18" charset="0"/>
              </a:rPr>
              <a:t>, 8-10 </a:t>
            </a:r>
            <a:r>
              <a:rPr lang="en-US" altLang="en-US" dirty="0" err="1">
                <a:latin typeface="Avenir Next" panose="020B0503020202020204" pitchFamily="34" charset="0"/>
                <a:cs typeface="Times New Roman" panose="02020603050405020304" pitchFamily="18" charset="0"/>
              </a:rPr>
              <a:t>Kd</a:t>
            </a:r>
            <a:r>
              <a:rPr lang="en-US" altLang="en-US" dirty="0">
                <a:latin typeface="Avenir Next" panose="020B0503020202020204" pitchFamily="34" charset="0"/>
                <a:cs typeface="Times New Roman" panose="02020603050405020304" pitchFamily="18" charset="0"/>
              </a:rPr>
              <a:t>, 2 </a:t>
            </a:r>
            <a:r>
              <a:rPr lang="en-US" altLang="en-US" dirty="0" err="1">
                <a:latin typeface="Avenir Next" panose="020B0503020202020204" pitchFamily="34" charset="0"/>
                <a:cs typeface="Times New Roman" panose="02020603050405020304" pitchFamily="18" charset="0"/>
              </a:rPr>
              <a:t>lazos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internos</a:t>
            </a:r>
            <a:r>
              <a:rPr lang="en-US" altLang="en-US" dirty="0">
                <a:latin typeface="Avenir Next" panose="020B0503020202020204" pitchFamily="34" charset="0"/>
                <a:cs typeface="Times New Roman" panose="02020603050405020304" pitchFamily="18" charset="0"/>
              </a:rPr>
              <a:t> S-S</a:t>
            </a:r>
          </a:p>
          <a:p>
            <a:r>
              <a:rPr lang="en-US" altLang="en-US" dirty="0" err="1">
                <a:latin typeface="Avenir Next" panose="020B0503020202020204" pitchFamily="34" charset="0"/>
                <a:cs typeface="Times New Roman" panose="02020603050405020304" pitchFamily="18" charset="0"/>
              </a:rPr>
              <a:t>Clasificados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subfamilias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según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residuos</a:t>
            </a:r>
            <a:r>
              <a:rPr lang="en-US" altLang="en-US" dirty="0">
                <a:latin typeface="Avenir Next" panose="020B0503020202020204" pitchFamily="34" charset="0"/>
                <a:cs typeface="Times New Roman" panose="02020603050405020304" pitchFamily="18" charset="0"/>
              </a:rPr>
              <a:t> de </a:t>
            </a:r>
            <a:r>
              <a:rPr lang="en-US" altLang="en-US" dirty="0" err="1">
                <a:latin typeface="Avenir Next" panose="020B0503020202020204" pitchFamily="34" charset="0"/>
                <a:cs typeface="Times New Roman" panose="02020603050405020304" pitchFamily="18" charset="0"/>
              </a:rPr>
              <a:t>Cys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el terminal N</a:t>
            </a: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6240E64-8AF8-F046-98CA-C11ADBDB0832}"/>
              </a:ext>
            </a:extLst>
          </p:cNvPr>
          <p:cNvPicPr>
            <a:picLocks noChangeAspect="1"/>
          </p:cNvPicPr>
          <p:nvPr/>
        </p:nvPicPr>
        <p:blipFill>
          <a:blip r:embed="rId3"/>
          <a:stretch>
            <a:fillRect/>
          </a:stretch>
        </p:blipFill>
        <p:spPr>
          <a:xfrm>
            <a:off x="4954772" y="715020"/>
            <a:ext cx="7237228" cy="6066190"/>
          </a:xfrm>
          <a:prstGeom prst="rect">
            <a:avLst/>
          </a:prstGeom>
        </p:spPr>
      </p:pic>
    </p:spTree>
    <p:extLst>
      <p:ext uri="{BB962C8B-B14F-4D97-AF65-F5344CB8AC3E}">
        <p14:creationId xmlns:p14="http://schemas.microsoft.com/office/powerpoint/2010/main" val="2389263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40" y="0"/>
            <a:ext cx="10168128" cy="859536"/>
          </a:xfrm>
        </p:spPr>
        <p:txBody>
          <a:bodyPr/>
          <a:lstStyle/>
          <a:p>
            <a:r>
              <a:rPr lang="en-US" b="1" dirty="0" err="1"/>
              <a:t>Quimioquinas</a:t>
            </a:r>
            <a:r>
              <a:rPr lang="en-US" dirty="0"/>
              <a:t> (QK) y sus </a:t>
            </a:r>
            <a:r>
              <a:rPr lang="en-US" dirty="0" err="1"/>
              <a:t>Receptores</a:t>
            </a:r>
            <a:endParaRPr lang="en-US" dirty="0"/>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382772" y="859536"/>
            <a:ext cx="7187607" cy="5947664"/>
          </a:xfrm>
        </p:spPr>
        <p:txBody>
          <a:bodyPr>
            <a:normAutofit fontScale="92500"/>
          </a:bodyPr>
          <a:lstStyle/>
          <a:p>
            <a:r>
              <a:rPr lang="en-US" altLang="en-US" dirty="0" err="1">
                <a:latin typeface="Avenir Next" panose="020B0503020202020204" pitchFamily="34" charset="0"/>
                <a:cs typeface="Times New Roman" panose="02020603050405020304" pitchFamily="18" charset="0"/>
              </a:rPr>
              <a:t>Clasificados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subfamiliós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según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residuos</a:t>
            </a:r>
            <a:r>
              <a:rPr lang="en-US" altLang="en-US" dirty="0">
                <a:latin typeface="Avenir Next" panose="020B0503020202020204" pitchFamily="34" charset="0"/>
                <a:cs typeface="Times New Roman" panose="02020603050405020304" pitchFamily="18" charset="0"/>
              </a:rPr>
              <a:t> de </a:t>
            </a:r>
            <a:r>
              <a:rPr lang="en-US" altLang="en-US" dirty="0" err="1">
                <a:latin typeface="Avenir Next" panose="020B0503020202020204" pitchFamily="34" charset="0"/>
                <a:cs typeface="Times New Roman" panose="02020603050405020304" pitchFamily="18" charset="0"/>
              </a:rPr>
              <a:t>Cys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el terminal N</a:t>
            </a:r>
          </a:p>
          <a:p>
            <a:r>
              <a:rPr lang="en-US" altLang="en-US" dirty="0">
                <a:latin typeface="Avenir Next" panose="020B0503020202020204" pitchFamily="34" charset="0"/>
                <a:cs typeface="Times New Roman" panose="02020603050405020304" pitchFamily="18" charset="0"/>
              </a:rPr>
              <a:t>Familia CC o </a:t>
            </a:r>
            <a:r>
              <a:rPr lang="en-US" altLang="en-US" dirty="0" err="1">
                <a:latin typeface="Avenir Next" panose="020B0503020202020204" pitchFamily="34" charset="0"/>
                <a:cs typeface="Times New Roman" panose="02020603050405020304" pitchFamily="18" charset="0"/>
              </a:rPr>
              <a:t>ß</a:t>
            </a:r>
            <a:r>
              <a:rPr lang="en-US" altLang="en-US" dirty="0">
                <a:latin typeface="Avenir Next" panose="020B0503020202020204" pitchFamily="34" charset="0"/>
                <a:cs typeface="Times New Roman" panose="02020603050405020304" pitchFamily="18" charset="0"/>
              </a:rPr>
              <a:t> </a:t>
            </a:r>
          </a:p>
          <a:p>
            <a:r>
              <a:rPr lang="en-US" altLang="en-US" dirty="0">
                <a:latin typeface="Avenir Next" panose="020B0503020202020204" pitchFamily="34" charset="0"/>
                <a:cs typeface="Times New Roman" panose="02020603050405020304" pitchFamily="18" charset="0"/>
              </a:rPr>
              <a:t>2 </a:t>
            </a:r>
            <a:r>
              <a:rPr lang="en-US" altLang="en-US" dirty="0" err="1">
                <a:latin typeface="Avenir Next" panose="020B0503020202020204" pitchFamily="34" charset="0"/>
                <a:cs typeface="Times New Roman" panose="02020603050405020304" pitchFamily="18" charset="0"/>
              </a:rPr>
              <a:t>residuos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Cys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adyacentes</a:t>
            </a:r>
            <a:r>
              <a:rPr lang="en-US" altLang="en-US" dirty="0">
                <a:latin typeface="Avenir Next" panose="020B0503020202020204" pitchFamily="34" charset="0"/>
                <a:cs typeface="Times New Roman" panose="02020603050405020304" pitchFamily="18" charset="0"/>
              </a:rPr>
              <a:t> </a:t>
            </a:r>
          </a:p>
          <a:p>
            <a:r>
              <a:rPr lang="en-US" altLang="en-US" dirty="0">
                <a:latin typeface="Avenir Next" panose="020B0503020202020204" pitchFamily="34" charset="0"/>
                <a:cs typeface="Times New Roman" panose="02020603050405020304" pitchFamily="18" charset="0"/>
              </a:rPr>
              <a:t>Familia CXC o ⍺</a:t>
            </a:r>
          </a:p>
          <a:p>
            <a:r>
              <a:rPr lang="en-US" altLang="en-US" dirty="0">
                <a:latin typeface="Avenir Next" panose="020B0503020202020204" pitchFamily="34" charset="0"/>
                <a:cs typeface="Times New Roman" panose="02020603050405020304" pitchFamily="18" charset="0"/>
              </a:rPr>
              <a:t>2 </a:t>
            </a:r>
            <a:r>
              <a:rPr lang="en-US" altLang="en-US" dirty="0" err="1">
                <a:latin typeface="Avenir Next" panose="020B0503020202020204" pitchFamily="34" charset="0"/>
                <a:cs typeface="Times New Roman" panose="02020603050405020304" pitchFamily="18" charset="0"/>
              </a:rPr>
              <a:t>residuos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Cys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separadas</a:t>
            </a:r>
            <a:r>
              <a:rPr lang="en-US" altLang="en-US" dirty="0">
                <a:latin typeface="Avenir Next" panose="020B0503020202020204" pitchFamily="34" charset="0"/>
                <a:cs typeface="Times New Roman" panose="02020603050405020304" pitchFamily="18" charset="0"/>
              </a:rPr>
              <a:t> por un aa</a:t>
            </a:r>
          </a:p>
          <a:p>
            <a:r>
              <a:rPr lang="en-US" altLang="en-US" dirty="0" err="1">
                <a:latin typeface="Avenir Next" panose="020B0503020202020204" pitchFamily="34" charset="0"/>
                <a:cs typeface="Times New Roman" panose="02020603050405020304" pitchFamily="18" charset="0"/>
              </a:rPr>
              <a:t>Otras</a:t>
            </a:r>
            <a:endParaRPr lang="en-US" altLang="en-US" dirty="0">
              <a:latin typeface="Avenir Next" panose="020B0503020202020204" pitchFamily="34" charset="0"/>
              <a:cs typeface="Times New Roman" panose="02020603050405020304" pitchFamily="18" charset="0"/>
            </a:endParaRPr>
          </a:p>
          <a:p>
            <a:pPr lvl="1"/>
            <a:r>
              <a:rPr lang="en-US" altLang="en-US" dirty="0">
                <a:latin typeface="Avenir Next" panose="020B0503020202020204" pitchFamily="34" charset="0"/>
                <a:cs typeface="Times New Roman" panose="02020603050405020304" pitchFamily="18" charset="0"/>
              </a:rPr>
              <a:t>Familia C</a:t>
            </a:r>
          </a:p>
          <a:p>
            <a:pPr lvl="1"/>
            <a:r>
              <a:rPr lang="en-US" altLang="en-US" dirty="0">
                <a:latin typeface="Avenir Next" panose="020B0503020202020204" pitchFamily="34" charset="0"/>
                <a:cs typeface="Times New Roman" panose="02020603050405020304" pitchFamily="18" charset="0"/>
              </a:rPr>
              <a:t>Familia CX</a:t>
            </a:r>
            <a:r>
              <a:rPr lang="en-US" altLang="en-US" baseline="-25000" dirty="0">
                <a:latin typeface="Avenir Next" panose="020B0503020202020204" pitchFamily="34" charset="0"/>
                <a:cs typeface="Times New Roman" panose="02020603050405020304" pitchFamily="18" charset="0"/>
              </a:rPr>
              <a:t>3</a:t>
            </a:r>
            <a:r>
              <a:rPr lang="en-US" altLang="en-US" dirty="0">
                <a:latin typeface="Avenir Next" panose="020B0503020202020204" pitchFamily="34" charset="0"/>
                <a:cs typeface="Times New Roman" panose="02020603050405020304" pitchFamily="18" charset="0"/>
              </a:rPr>
              <a:t>C</a:t>
            </a:r>
          </a:p>
          <a:p>
            <a:pPr lvl="1"/>
            <a:r>
              <a:rPr lang="en-US" altLang="en-US" dirty="0" err="1">
                <a:latin typeface="Avenir Next" panose="020B0503020202020204" pitchFamily="34" charset="0"/>
                <a:cs typeface="Times New Roman" panose="02020603050405020304" pitchFamily="18" charset="0"/>
              </a:rPr>
              <a:t>Nomenclatura</a:t>
            </a:r>
            <a:r>
              <a:rPr lang="en-US" altLang="en-US" dirty="0">
                <a:latin typeface="Avenir Next" panose="020B0503020202020204" pitchFamily="34" charset="0"/>
                <a:cs typeface="Times New Roman" panose="02020603050405020304" pitchFamily="18" charset="0"/>
              </a:rPr>
              <a:t> original </a:t>
            </a:r>
            <a:r>
              <a:rPr lang="en-US" altLang="en-US" dirty="0" err="1">
                <a:latin typeface="Avenir Next" panose="020B0503020202020204" pitchFamily="34" charset="0"/>
                <a:cs typeface="Times New Roman" panose="02020603050405020304" pitchFamily="18" charset="0"/>
              </a:rPr>
              <a:t>según</a:t>
            </a:r>
            <a:r>
              <a:rPr lang="en-US" altLang="en-US" dirty="0">
                <a:latin typeface="Avenir Next" panose="020B0503020202020204" pitchFamily="34" charset="0"/>
                <a:cs typeface="Times New Roman" panose="02020603050405020304" pitchFamily="18" charset="0"/>
              </a:rPr>
              <a:t>: la </a:t>
            </a:r>
            <a:r>
              <a:rPr lang="en-US" altLang="en-US" dirty="0" err="1">
                <a:latin typeface="Avenir Next" panose="020B0503020202020204" pitchFamily="34" charset="0"/>
                <a:cs typeface="Times New Roman" panose="02020603050405020304" pitchFamily="18" charset="0"/>
              </a:rPr>
              <a:t>respuesta</a:t>
            </a:r>
            <a:r>
              <a:rPr lang="en-US" altLang="en-US" dirty="0">
                <a:latin typeface="Avenir Next" panose="020B0503020202020204" pitchFamily="34" charset="0"/>
                <a:cs typeface="Times New Roman" panose="02020603050405020304" pitchFamily="18" charset="0"/>
              </a:rPr>
              <a:t> que  </a:t>
            </a:r>
            <a:r>
              <a:rPr lang="en-US" altLang="en-US" dirty="0" err="1">
                <a:latin typeface="Avenir Next" panose="020B0503020202020204" pitchFamily="34" charset="0"/>
                <a:cs typeface="Times New Roman" panose="02020603050405020304" pitchFamily="18" charset="0"/>
              </a:rPr>
              <a:t>activaban</a:t>
            </a:r>
            <a:endParaRPr lang="en-US" altLang="en-US" dirty="0">
              <a:latin typeface="Avenir Next" panose="020B0503020202020204" pitchFamily="34" charset="0"/>
              <a:cs typeface="Times New Roman" panose="02020603050405020304" pitchFamily="18" charset="0"/>
            </a:endParaRPr>
          </a:p>
          <a:p>
            <a:pPr lvl="2"/>
            <a:r>
              <a:rPr lang="en-US" altLang="en-US" sz="2400" dirty="0" err="1">
                <a:latin typeface="Avenir Next" panose="020B0503020202020204" pitchFamily="34" charset="0"/>
                <a:cs typeface="Times New Roman" panose="02020603050405020304" pitchFamily="18" charset="0"/>
              </a:rPr>
              <a:t>Actualmente</a:t>
            </a:r>
            <a:r>
              <a:rPr lang="en-US" altLang="en-US" sz="2400" dirty="0">
                <a:latin typeface="Avenir Next" panose="020B0503020202020204" pitchFamily="34" charset="0"/>
                <a:cs typeface="Times New Roman" panose="02020603050405020304" pitchFamily="18" charset="0"/>
              </a:rPr>
              <a:t>: </a:t>
            </a:r>
            <a:r>
              <a:rPr lang="en-US" altLang="en-US" sz="2400" dirty="0" err="1">
                <a:latin typeface="Avenir Next" panose="020B0503020202020204" pitchFamily="34" charset="0"/>
                <a:cs typeface="Times New Roman" panose="02020603050405020304" pitchFamily="18" charset="0"/>
              </a:rPr>
              <a:t>según</a:t>
            </a:r>
            <a:r>
              <a:rPr lang="en-US" altLang="en-US" sz="2400" dirty="0">
                <a:latin typeface="Avenir Next" panose="020B0503020202020204" pitchFamily="34" charset="0"/>
                <a:cs typeface="Times New Roman" panose="02020603050405020304" pitchFamily="18" charset="0"/>
              </a:rPr>
              <a:t> el receptor </a:t>
            </a:r>
            <a:r>
              <a:rPr lang="en-US" altLang="en-US" sz="2400" dirty="0" err="1">
                <a:latin typeface="Avenir Next" panose="020B0503020202020204" pitchFamily="34" charset="0"/>
                <a:cs typeface="Times New Roman" panose="02020603050405020304" pitchFamily="18" charset="0"/>
              </a:rPr>
              <a:t>reconocido</a:t>
            </a:r>
            <a:endParaRPr lang="en-US" altLang="en-US" sz="2400"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pPr marL="0" indent="0">
              <a:buNone/>
            </a:pPr>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937F83B-80E4-F74D-A570-39D1D013A0A7}"/>
              </a:ext>
            </a:extLst>
          </p:cNvPr>
          <p:cNvPicPr>
            <a:picLocks noChangeAspect="1"/>
          </p:cNvPicPr>
          <p:nvPr/>
        </p:nvPicPr>
        <p:blipFill>
          <a:blip r:embed="rId3"/>
          <a:stretch>
            <a:fillRect/>
          </a:stretch>
        </p:blipFill>
        <p:spPr>
          <a:xfrm>
            <a:off x="7570380" y="1207037"/>
            <a:ext cx="4571999" cy="4488655"/>
          </a:xfrm>
          <a:prstGeom prst="rect">
            <a:avLst/>
          </a:prstGeom>
        </p:spPr>
      </p:pic>
      <p:sp>
        <p:nvSpPr>
          <p:cNvPr id="5" name="Rectangle 4">
            <a:extLst>
              <a:ext uri="{FF2B5EF4-FFF2-40B4-BE49-F238E27FC236}">
                <a16:creationId xmlns:a16="http://schemas.microsoft.com/office/drawing/2014/main" id="{36376DB9-5636-3345-A138-19C892E8588B}"/>
              </a:ext>
            </a:extLst>
          </p:cNvPr>
          <p:cNvSpPr/>
          <p:nvPr/>
        </p:nvSpPr>
        <p:spPr>
          <a:xfrm>
            <a:off x="7265580" y="6036488"/>
            <a:ext cx="4876800" cy="646331"/>
          </a:xfrm>
          <a:prstGeom prst="rect">
            <a:avLst/>
          </a:prstGeom>
        </p:spPr>
        <p:txBody>
          <a:bodyPr wrap="square">
            <a:spAutoFit/>
          </a:bodyPr>
          <a:lstStyle/>
          <a:p>
            <a:r>
              <a:rPr lang="en-US" dirty="0">
                <a:hlinkClick r:id="rId4"/>
              </a:rPr>
              <a:t>https://www.sciencedirect.com/topics/medicine-and-dentistry/chemokine</a:t>
            </a:r>
            <a:endParaRPr lang="en-US" dirty="0"/>
          </a:p>
        </p:txBody>
      </p:sp>
    </p:spTree>
    <p:extLst>
      <p:ext uri="{BB962C8B-B14F-4D97-AF65-F5344CB8AC3E}">
        <p14:creationId xmlns:p14="http://schemas.microsoft.com/office/powerpoint/2010/main" val="2706974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40" y="0"/>
            <a:ext cx="10168128" cy="859536"/>
          </a:xfrm>
        </p:spPr>
        <p:txBody>
          <a:bodyPr/>
          <a:lstStyle/>
          <a:p>
            <a:r>
              <a:rPr lang="en-US" b="1" dirty="0" err="1"/>
              <a:t>Quimioquinas</a:t>
            </a:r>
            <a:r>
              <a:rPr lang="en-US" dirty="0"/>
              <a:t> (QK) y sus </a:t>
            </a:r>
            <a:r>
              <a:rPr lang="en-US" dirty="0" err="1"/>
              <a:t>Receptores</a:t>
            </a:r>
            <a:endParaRPr lang="en-US" dirty="0"/>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382772" y="859536"/>
            <a:ext cx="3721463" cy="5947664"/>
          </a:xfrm>
        </p:spPr>
        <p:txBody>
          <a:bodyPr>
            <a:normAutofit lnSpcReduction="10000"/>
          </a:bodyPr>
          <a:lstStyle/>
          <a:p>
            <a:pPr marL="0" indent="0">
              <a:buNone/>
            </a:pPr>
            <a:r>
              <a:rPr lang="en-US" altLang="en-US" dirty="0" err="1">
                <a:latin typeface="Avenir Next" panose="020B0503020202020204" pitchFamily="34" charset="0"/>
                <a:cs typeface="Times New Roman" panose="02020603050405020304" pitchFamily="18" charset="0"/>
              </a:rPr>
              <a:t>Funcionan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Reclutamiento</a:t>
            </a:r>
            <a:r>
              <a:rPr lang="en-US" altLang="en-US" dirty="0">
                <a:latin typeface="Avenir Next" panose="020B0503020202020204" pitchFamily="34" charset="0"/>
                <a:cs typeface="Times New Roman" panose="02020603050405020304" pitchFamily="18" charset="0"/>
              </a:rPr>
              <a:t> de</a:t>
            </a:r>
          </a:p>
          <a:p>
            <a:r>
              <a:rPr lang="en-US" altLang="en-US" dirty="0" err="1">
                <a:latin typeface="Avenir Next" panose="020B0503020202020204" pitchFamily="34" charset="0"/>
                <a:cs typeface="Times New Roman" panose="02020603050405020304" pitchFamily="18" charset="0"/>
              </a:rPr>
              <a:t>Monocitos</a:t>
            </a:r>
            <a:r>
              <a:rPr lang="en-US" altLang="en-US" dirty="0">
                <a:latin typeface="Avenir Next" panose="020B0503020202020204" pitchFamily="34" charset="0"/>
                <a:cs typeface="Times New Roman" panose="02020603050405020304" pitchFamily="18" charset="0"/>
              </a:rPr>
              <a:t>- CC</a:t>
            </a:r>
          </a:p>
          <a:p>
            <a:pPr marL="0" indent="0">
              <a:buNone/>
            </a:pP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Neutrófilos</a:t>
            </a:r>
            <a:r>
              <a:rPr lang="en-US" altLang="en-US" dirty="0">
                <a:latin typeface="Avenir Next" panose="020B0503020202020204" pitchFamily="34" charset="0"/>
                <a:cs typeface="Times New Roman" panose="02020603050405020304" pitchFamily="18" charset="0"/>
              </a:rPr>
              <a:t> - CXC</a:t>
            </a:r>
          </a:p>
          <a:p>
            <a:pPr marL="0" indent="0">
              <a:buNone/>
            </a:pP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Linfocitos</a:t>
            </a:r>
            <a:r>
              <a:rPr lang="en-US" altLang="en-US" dirty="0">
                <a:latin typeface="Avenir Next" panose="020B0503020202020204" pitchFamily="34" charset="0"/>
                <a:cs typeface="Times New Roman" panose="02020603050405020304" pitchFamily="18" charset="0"/>
              </a:rPr>
              <a:t>- CC y CXC</a:t>
            </a:r>
          </a:p>
          <a:p>
            <a:r>
              <a:rPr lang="en-US" altLang="en-US" dirty="0" err="1">
                <a:latin typeface="Avenir Next" panose="020B0503020202020204" pitchFamily="34" charset="0"/>
                <a:cs typeface="Times New Roman" panose="02020603050405020304" pitchFamily="18" charset="0"/>
              </a:rPr>
              <a:t>Producidas</a:t>
            </a:r>
            <a:r>
              <a:rPr lang="en-US" altLang="en-US" dirty="0">
                <a:latin typeface="Avenir Next" panose="020B0503020202020204" pitchFamily="34" charset="0"/>
                <a:cs typeface="Times New Roman" panose="02020603050405020304" pitchFamily="18" charset="0"/>
              </a:rPr>
              <a:t> por </a:t>
            </a:r>
            <a:r>
              <a:rPr lang="en-US" altLang="en-US" dirty="0" err="1">
                <a:latin typeface="Avenir Next" panose="020B0503020202020204" pitchFamily="34" charset="0"/>
                <a:cs typeface="Times New Roman" panose="02020603050405020304" pitchFamily="18" charset="0"/>
              </a:rPr>
              <a:t>tejidos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respuesta</a:t>
            </a:r>
            <a:r>
              <a:rPr lang="en-US" altLang="en-US" dirty="0">
                <a:latin typeface="Avenir Next" panose="020B0503020202020204" pitchFamily="34" charset="0"/>
                <a:cs typeface="Times New Roman" panose="02020603050405020304" pitchFamily="18" charset="0"/>
              </a:rPr>
              <a:t> a </a:t>
            </a:r>
            <a:r>
              <a:rPr lang="en-US" altLang="en-US" dirty="0" err="1">
                <a:latin typeface="Avenir Next" panose="020B0503020202020204" pitchFamily="34" charset="0"/>
                <a:cs typeface="Times New Roman" panose="02020603050405020304" pitchFamily="18" charset="0"/>
              </a:rPr>
              <a:t>microbios</a:t>
            </a:r>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6996EC55-47BD-944B-AA10-927EC2E7025B}"/>
              </a:ext>
            </a:extLst>
          </p:cNvPr>
          <p:cNvPicPr>
            <a:picLocks noChangeAspect="1"/>
          </p:cNvPicPr>
          <p:nvPr/>
        </p:nvPicPr>
        <p:blipFill>
          <a:blip r:embed="rId3"/>
          <a:stretch>
            <a:fillRect/>
          </a:stretch>
        </p:blipFill>
        <p:spPr>
          <a:xfrm>
            <a:off x="4104236" y="689864"/>
            <a:ext cx="8087763" cy="5094248"/>
          </a:xfrm>
          <a:prstGeom prst="rect">
            <a:avLst/>
          </a:prstGeom>
        </p:spPr>
      </p:pic>
      <p:sp>
        <p:nvSpPr>
          <p:cNvPr id="8" name="TextBox 7">
            <a:extLst>
              <a:ext uri="{FF2B5EF4-FFF2-40B4-BE49-F238E27FC236}">
                <a16:creationId xmlns:a16="http://schemas.microsoft.com/office/drawing/2014/main" id="{D299D4F2-26E1-2947-A7D7-DAD531065C64}"/>
              </a:ext>
            </a:extLst>
          </p:cNvPr>
          <p:cNvSpPr txBox="1"/>
          <p:nvPr/>
        </p:nvSpPr>
        <p:spPr>
          <a:xfrm>
            <a:off x="4971146" y="5784112"/>
            <a:ext cx="5377370" cy="830997"/>
          </a:xfrm>
          <a:prstGeom prst="rect">
            <a:avLst/>
          </a:prstGeom>
          <a:noFill/>
        </p:spPr>
        <p:txBody>
          <a:bodyPr wrap="none" rtlCol="0">
            <a:spAutoFit/>
          </a:bodyPr>
          <a:lstStyle/>
          <a:p>
            <a:r>
              <a:rPr lang="en-US" sz="2400" dirty="0" err="1"/>
              <a:t>Otras</a:t>
            </a:r>
            <a:r>
              <a:rPr lang="en-US" sz="2400" dirty="0"/>
              <a:t> CQ </a:t>
            </a:r>
            <a:r>
              <a:rPr lang="en-US" sz="2400" dirty="0" err="1"/>
              <a:t>inflamatorias</a:t>
            </a:r>
            <a:r>
              <a:rPr lang="en-US" sz="2400" dirty="0"/>
              <a:t>: TNF, IL1 y IL7</a:t>
            </a:r>
          </a:p>
          <a:p>
            <a:r>
              <a:rPr lang="en-US" sz="2400" dirty="0" err="1"/>
              <a:t>Inducen</a:t>
            </a:r>
            <a:r>
              <a:rPr lang="en-US" sz="2400" dirty="0"/>
              <a:t> QK</a:t>
            </a:r>
          </a:p>
        </p:txBody>
      </p:sp>
    </p:spTree>
    <p:extLst>
      <p:ext uri="{BB962C8B-B14F-4D97-AF65-F5344CB8AC3E}">
        <p14:creationId xmlns:p14="http://schemas.microsoft.com/office/powerpoint/2010/main" val="3940173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9AD5F8B7-DCFD-0949-AEDF-A7BB1A736AD0}"/>
              </a:ext>
            </a:extLst>
          </p:cNvPr>
          <p:cNvSpPr>
            <a:spLocks noGrp="1"/>
          </p:cNvSpPr>
          <p:nvPr>
            <p:ph type="title"/>
          </p:nvPr>
        </p:nvSpPr>
        <p:spPr>
          <a:xfrm>
            <a:off x="438911" y="297074"/>
            <a:ext cx="7833217" cy="1243584"/>
          </a:xfrm>
        </p:spPr>
        <p:txBody>
          <a:bodyPr>
            <a:normAutofit/>
          </a:bodyPr>
          <a:lstStyle/>
          <a:p>
            <a:r>
              <a:rPr lang="en-US" sz="3400" dirty="0" err="1"/>
              <a:t>Quimioquinas</a:t>
            </a:r>
            <a:r>
              <a:rPr lang="en-US" sz="3400" dirty="0"/>
              <a:t> (QK) y sus </a:t>
            </a:r>
            <a:r>
              <a:rPr lang="en-US" sz="3400" b="1" dirty="0" err="1"/>
              <a:t>Receptores</a:t>
            </a:r>
            <a:endParaRPr lang="en-US" sz="3400" b="1" dirty="0"/>
          </a:p>
        </p:txBody>
      </p:sp>
      <p:sp>
        <p:nvSpPr>
          <p:cNvPr id="20"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256033" y="1379255"/>
            <a:ext cx="8930497" cy="4383592"/>
          </a:xfrm>
        </p:spPr>
        <p:txBody>
          <a:bodyPr>
            <a:normAutofit/>
          </a:bodyPr>
          <a:lstStyle/>
          <a:p>
            <a:pPr>
              <a:lnSpc>
                <a:spcPct val="100000"/>
              </a:lnSpc>
            </a:pPr>
            <a:r>
              <a:rPr lang="en-US" altLang="en-US" dirty="0" err="1">
                <a:latin typeface="Avenir Next" panose="020B0503020202020204" pitchFamily="34" charset="0"/>
                <a:cs typeface="Times New Roman" panose="02020603050405020304" pitchFamily="18" charset="0"/>
              </a:rPr>
              <a:t>Receptores</a:t>
            </a:r>
            <a:r>
              <a:rPr lang="en-US" altLang="en-US" dirty="0">
                <a:latin typeface="Avenir Next" panose="020B0503020202020204" pitchFamily="34" charset="0"/>
                <a:cs typeface="Times New Roman" panose="02020603050405020304" pitchFamily="18" charset="0"/>
              </a:rPr>
              <a:t> de QK son del </a:t>
            </a:r>
            <a:r>
              <a:rPr lang="en-US" altLang="en-US" dirty="0" err="1">
                <a:latin typeface="Avenir Next" panose="020B0503020202020204" pitchFamily="34" charset="0"/>
                <a:cs typeface="Times New Roman" panose="02020603050405020304" pitchFamily="18" charset="0"/>
              </a:rPr>
              <a:t>tipo</a:t>
            </a:r>
            <a:r>
              <a:rPr lang="en-US" altLang="en-US" dirty="0">
                <a:latin typeface="Avenir Next" panose="020B0503020202020204" pitchFamily="34" charset="0"/>
                <a:cs typeface="Times New Roman" panose="02020603050405020304" pitchFamily="18" charset="0"/>
              </a:rPr>
              <a:t> GTPR</a:t>
            </a:r>
          </a:p>
          <a:p>
            <a:pPr>
              <a:lnSpc>
                <a:spcPct val="100000"/>
              </a:lnSpc>
            </a:pPr>
            <a:r>
              <a:rPr lang="en-US" altLang="en-US" dirty="0" err="1">
                <a:latin typeface="Avenir Next" panose="020B0503020202020204" pitchFamily="34" charset="0"/>
                <a:cs typeface="Times New Roman" panose="02020603050405020304" pitchFamily="18" charset="0"/>
              </a:rPr>
              <a:t>Proteina</a:t>
            </a:r>
            <a:r>
              <a:rPr lang="en-US" altLang="en-US" dirty="0">
                <a:latin typeface="Avenir Next" panose="020B0503020202020204" pitchFamily="34" charset="0"/>
                <a:cs typeface="Times New Roman" panose="02020603050405020304" pitchFamily="18" charset="0"/>
              </a:rPr>
              <a:t> G </a:t>
            </a:r>
            <a:r>
              <a:rPr lang="en-US" altLang="en-US" dirty="0" err="1">
                <a:latin typeface="Avenir Next" panose="020B0503020202020204" pitchFamily="34" charset="0"/>
                <a:cs typeface="Times New Roman" panose="02020603050405020304" pitchFamily="18" charset="0"/>
              </a:rPr>
              <a:t>trimérica</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acoplada</a:t>
            </a:r>
            <a:r>
              <a:rPr lang="en-US" altLang="en-US" dirty="0">
                <a:latin typeface="Avenir Next" panose="020B0503020202020204" pitchFamily="34" charset="0"/>
                <a:cs typeface="Times New Roman" panose="02020603050405020304" pitchFamily="18" charset="0"/>
              </a:rPr>
              <a:t> al receptor</a:t>
            </a:r>
          </a:p>
          <a:p>
            <a:pPr>
              <a:lnSpc>
                <a:spcPct val="100000"/>
              </a:lnSpc>
            </a:pPr>
            <a:r>
              <a:rPr lang="en-US" altLang="en-US" dirty="0">
                <a:latin typeface="Avenir Next" panose="020B0503020202020204" pitchFamily="34" charset="0"/>
                <a:cs typeface="Times New Roman" panose="02020603050405020304" pitchFamily="18" charset="0"/>
              </a:rPr>
              <a:t>Downregulated por </a:t>
            </a:r>
            <a:r>
              <a:rPr lang="en-US" altLang="en-US" dirty="0" err="1">
                <a:latin typeface="Avenir Next" panose="020B0503020202020204" pitchFamily="34" charset="0"/>
                <a:cs typeface="Times New Roman" panose="02020603050405020304" pitchFamily="18" charset="0"/>
              </a:rPr>
              <a:t>su</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ligando</a:t>
            </a:r>
            <a:endParaRPr lang="en-US" altLang="en-US" dirty="0">
              <a:latin typeface="Avenir Next" panose="020B0503020202020204" pitchFamily="34" charset="0"/>
              <a:cs typeface="Times New Roman" panose="02020603050405020304" pitchFamily="18" charset="0"/>
            </a:endParaRPr>
          </a:p>
          <a:p>
            <a:pPr>
              <a:lnSpc>
                <a:spcPct val="100000"/>
              </a:lnSpc>
            </a:pPr>
            <a:r>
              <a:rPr lang="en-US" altLang="en-US" dirty="0" err="1">
                <a:latin typeface="Avenir Next" panose="020B0503020202020204" pitchFamily="34" charset="0"/>
                <a:cs typeface="Times New Roman" panose="02020603050405020304" pitchFamily="18" charset="0"/>
              </a:rPr>
              <a:t>Inducen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cambios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citoplásmicos</a:t>
            </a:r>
            <a:endParaRPr lang="en-US" altLang="en-US" dirty="0">
              <a:latin typeface="Avenir Next" panose="020B0503020202020204" pitchFamily="34" charset="0"/>
              <a:cs typeface="Times New Roman" panose="02020603050405020304" pitchFamily="18" charset="0"/>
            </a:endParaRPr>
          </a:p>
          <a:p>
            <a:pPr>
              <a:lnSpc>
                <a:spcPct val="100000"/>
              </a:lnSpc>
            </a:pPr>
            <a:r>
              <a:rPr lang="en-US" altLang="en-US" dirty="0" err="1">
                <a:latin typeface="Avenir Next" panose="020B0503020202020204" pitchFamily="34" charset="0"/>
                <a:cs typeface="Times New Roman" panose="02020603050405020304" pitchFamily="18" charset="0"/>
              </a:rPr>
              <a:t>Polimerización</a:t>
            </a:r>
            <a:r>
              <a:rPr lang="en-US" altLang="en-US" dirty="0">
                <a:latin typeface="Avenir Next" panose="020B0503020202020204" pitchFamily="34" charset="0"/>
                <a:cs typeface="Times New Roman" panose="02020603050405020304" pitchFamily="18" charset="0"/>
              </a:rPr>
              <a:t> de </a:t>
            </a:r>
            <a:r>
              <a:rPr lang="en-US" altLang="en-US" dirty="0" err="1">
                <a:latin typeface="Avenir Next" panose="020B0503020202020204" pitchFamily="34" charset="0"/>
                <a:cs typeface="Times New Roman" panose="02020603050405020304" pitchFamily="18" charset="0"/>
              </a:rPr>
              <a:t>filamentos</a:t>
            </a:r>
            <a:r>
              <a:rPr lang="en-US" altLang="en-US" dirty="0">
                <a:latin typeface="Avenir Next" panose="020B0503020202020204" pitchFamily="34" charset="0"/>
                <a:cs typeface="Times New Roman" panose="02020603050405020304" pitchFamily="18" charset="0"/>
              </a:rPr>
              <a:t> de </a:t>
            </a:r>
            <a:r>
              <a:rPr lang="en-US" altLang="en-US" dirty="0" err="1">
                <a:latin typeface="Avenir Next" panose="020B0503020202020204" pitchFamily="34" charset="0"/>
                <a:cs typeface="Times New Roman" panose="02020603050405020304" pitchFamily="18" charset="0"/>
              </a:rPr>
              <a:t>actina</a:t>
            </a:r>
            <a:r>
              <a:rPr lang="en-US" altLang="en-US" dirty="0">
                <a:latin typeface="Avenir Next" panose="020B0503020202020204" pitchFamily="34" charset="0"/>
                <a:cs typeface="Times New Roman" panose="02020603050405020304" pitchFamily="18" charset="0"/>
              </a:rPr>
              <a:t> y </a:t>
            </a:r>
            <a:r>
              <a:rPr lang="en-US" altLang="en-US" dirty="0" err="1">
                <a:latin typeface="Avenir Next" panose="020B0503020202020204" pitchFamily="34" charset="0"/>
                <a:cs typeface="Times New Roman" panose="02020603050405020304" pitchFamily="18" charset="0"/>
              </a:rPr>
              <a:t>miosina</a:t>
            </a:r>
            <a:endParaRPr lang="en-US" altLang="en-US" dirty="0">
              <a:latin typeface="Avenir Next" panose="020B0503020202020204" pitchFamily="34" charset="0"/>
              <a:cs typeface="Times New Roman" panose="02020603050405020304" pitchFamily="18" charset="0"/>
            </a:endParaRPr>
          </a:p>
          <a:p>
            <a:pPr lvl="1">
              <a:lnSpc>
                <a:spcPct val="100000"/>
              </a:lnSpc>
            </a:pPr>
            <a:r>
              <a:rPr lang="en-US" altLang="en-US" sz="2800" dirty="0" err="1">
                <a:latin typeface="Avenir Next" panose="020B0503020202020204" pitchFamily="34" charset="0"/>
                <a:cs typeface="Times New Roman" panose="02020603050405020304" pitchFamily="18" charset="0"/>
              </a:rPr>
              <a:t>Resultan</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en</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aumento</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en</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movilidad</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celular</a:t>
            </a:r>
            <a:endParaRPr lang="en-US" altLang="en-US" sz="2800" dirty="0">
              <a:latin typeface="Avenir Next" panose="020B0503020202020204" pitchFamily="34" charset="0"/>
              <a:cs typeface="Times New Roman" panose="02020603050405020304" pitchFamily="18" charset="0"/>
            </a:endParaRPr>
          </a:p>
          <a:p>
            <a:pPr lvl="1">
              <a:lnSpc>
                <a:spcPct val="100000"/>
              </a:lnSpc>
            </a:pPr>
            <a:r>
              <a:rPr lang="en-US" altLang="en-US" sz="2800" dirty="0" err="1">
                <a:latin typeface="Avenir Next" panose="020B0503020202020204" pitchFamily="34" charset="0"/>
                <a:cs typeface="Times New Roman" panose="02020603050405020304" pitchFamily="18" charset="0"/>
              </a:rPr>
              <a:t>Cambios</a:t>
            </a:r>
            <a:r>
              <a:rPr lang="en-US" altLang="en-US" sz="2800" dirty="0">
                <a:latin typeface="Avenir Next" panose="020B0503020202020204" pitchFamily="34" charset="0"/>
                <a:cs typeface="Times New Roman" panose="02020603050405020304" pitchFamily="18" charset="0"/>
              </a:rPr>
              <a:t> de forma </a:t>
            </a:r>
            <a:r>
              <a:rPr lang="en-US" altLang="en-US" sz="2800" dirty="0" err="1">
                <a:latin typeface="Avenir Next" panose="020B0503020202020204" pitchFamily="34" charset="0"/>
                <a:cs typeface="Times New Roman" panose="02020603050405020304" pitchFamily="18" charset="0"/>
              </a:rPr>
              <a:t>en</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superficie</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celular</a:t>
            </a:r>
            <a:endParaRPr lang="en-US" altLang="en-US" sz="2800" dirty="0">
              <a:latin typeface="Avenir Next" panose="020B0503020202020204" pitchFamily="34" charset="0"/>
              <a:cs typeface="Times New Roman" panose="02020603050405020304" pitchFamily="18" charset="0"/>
            </a:endParaRPr>
          </a:p>
          <a:p>
            <a:pPr lvl="1">
              <a:lnSpc>
                <a:spcPct val="100000"/>
              </a:lnSpc>
            </a:pPr>
            <a:r>
              <a:rPr lang="en-US" altLang="en-US" sz="2800" dirty="0" err="1">
                <a:latin typeface="Avenir Next" panose="020B0503020202020204" pitchFamily="34" charset="0"/>
                <a:cs typeface="Times New Roman" panose="02020603050405020304" pitchFamily="18" charset="0"/>
              </a:rPr>
              <a:t>Aumento</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en</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afinidad</a:t>
            </a:r>
            <a:r>
              <a:rPr lang="en-US" altLang="en-US" sz="2800" dirty="0">
                <a:latin typeface="Avenir Next" panose="020B0503020202020204" pitchFamily="34" charset="0"/>
                <a:cs typeface="Times New Roman" panose="02020603050405020304" pitchFamily="18" charset="0"/>
              </a:rPr>
              <a:t> de </a:t>
            </a:r>
            <a:r>
              <a:rPr lang="en-US" altLang="en-US" sz="2800" dirty="0" err="1">
                <a:latin typeface="Avenir Next" panose="020B0503020202020204" pitchFamily="34" charset="0"/>
                <a:cs typeface="Times New Roman" panose="02020603050405020304" pitchFamily="18" charset="0"/>
              </a:rPr>
              <a:t>integrinas</a:t>
            </a:r>
            <a:r>
              <a:rPr lang="en-US" altLang="en-US" sz="2800" dirty="0">
                <a:latin typeface="Avenir Next" panose="020B0503020202020204" pitchFamily="34" charset="0"/>
                <a:cs typeface="Times New Roman" panose="02020603050405020304" pitchFamily="18" charset="0"/>
              </a:rPr>
              <a:t>  por </a:t>
            </a:r>
            <a:r>
              <a:rPr lang="en-US" altLang="en-US" sz="2800" dirty="0" err="1">
                <a:latin typeface="Avenir Next" panose="020B0503020202020204" pitchFamily="34" charset="0"/>
                <a:cs typeface="Times New Roman" panose="02020603050405020304" pitchFamily="18" charset="0"/>
              </a:rPr>
              <a:t>ligandos</a:t>
            </a:r>
            <a:endParaRPr lang="en-US" altLang="en-US" sz="2800" dirty="0">
              <a:latin typeface="Avenir Next" panose="020B0503020202020204" pitchFamily="34" charset="0"/>
              <a:cs typeface="Times New Roman" panose="02020603050405020304" pitchFamily="18" charset="0"/>
            </a:endParaRPr>
          </a:p>
          <a:p>
            <a:pPr>
              <a:lnSpc>
                <a:spcPct val="100000"/>
              </a:lnSpc>
            </a:pPr>
            <a:endParaRPr lang="en-US" altLang="en-US" sz="1800" dirty="0">
              <a:latin typeface="Avenir Next" panose="020B0503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232CE2C-0916-CA43-9AE9-C54DB59315AC}"/>
              </a:ext>
            </a:extLst>
          </p:cNvPr>
          <p:cNvPicPr>
            <a:picLocks noChangeAspect="1"/>
          </p:cNvPicPr>
          <p:nvPr/>
        </p:nvPicPr>
        <p:blipFill rotWithShape="1">
          <a:blip r:embed="rId3"/>
          <a:srcRect r="50027"/>
          <a:stretch/>
        </p:blipFill>
        <p:spPr>
          <a:xfrm>
            <a:off x="9186530" y="239236"/>
            <a:ext cx="2749436" cy="3108531"/>
          </a:xfrm>
          <a:prstGeom prst="rect">
            <a:avLst/>
          </a:prstGeom>
        </p:spPr>
      </p:pic>
      <p:pic>
        <p:nvPicPr>
          <p:cNvPr id="9" name="Picture 8">
            <a:extLst>
              <a:ext uri="{FF2B5EF4-FFF2-40B4-BE49-F238E27FC236}">
                <a16:creationId xmlns:a16="http://schemas.microsoft.com/office/drawing/2014/main" id="{0B01C848-937A-9546-B38D-4A05E3E67AB7}"/>
              </a:ext>
            </a:extLst>
          </p:cNvPr>
          <p:cNvPicPr>
            <a:picLocks noChangeAspect="1"/>
          </p:cNvPicPr>
          <p:nvPr/>
        </p:nvPicPr>
        <p:blipFill rotWithShape="1">
          <a:blip r:embed="rId3"/>
          <a:srcRect l="50027"/>
          <a:stretch/>
        </p:blipFill>
        <p:spPr>
          <a:xfrm>
            <a:off x="9186529" y="3407735"/>
            <a:ext cx="2749437" cy="3108532"/>
          </a:xfrm>
          <a:prstGeom prst="rect">
            <a:avLst/>
          </a:prstGeom>
        </p:spPr>
      </p:pic>
      <p:sp>
        <p:nvSpPr>
          <p:cNvPr id="5" name="Rectangle 4">
            <a:extLst>
              <a:ext uri="{FF2B5EF4-FFF2-40B4-BE49-F238E27FC236}">
                <a16:creationId xmlns:a16="http://schemas.microsoft.com/office/drawing/2014/main" id="{CFDB0D61-7470-9044-A089-31B56F60953B}"/>
              </a:ext>
            </a:extLst>
          </p:cNvPr>
          <p:cNvSpPr/>
          <p:nvPr/>
        </p:nvSpPr>
        <p:spPr>
          <a:xfrm>
            <a:off x="8676167" y="6225276"/>
            <a:ext cx="3406522" cy="646331"/>
          </a:xfrm>
          <a:prstGeom prst="rect">
            <a:avLst/>
          </a:prstGeom>
        </p:spPr>
        <p:txBody>
          <a:bodyPr wrap="square">
            <a:spAutoFit/>
          </a:bodyPr>
          <a:lstStyle/>
          <a:p>
            <a:r>
              <a:rPr lang="en-US" dirty="0">
                <a:hlinkClick r:id="rId4"/>
              </a:rPr>
              <a:t>https://www.nature.com/articles/d41586-018-05503-4</a:t>
            </a:r>
            <a:endParaRPr lang="en-US" dirty="0"/>
          </a:p>
        </p:txBody>
      </p:sp>
    </p:spTree>
    <p:extLst>
      <p:ext uri="{BB962C8B-B14F-4D97-AF65-F5344CB8AC3E}">
        <p14:creationId xmlns:p14="http://schemas.microsoft.com/office/powerpoint/2010/main" val="4102024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40" y="106325"/>
            <a:ext cx="4236011" cy="859536"/>
          </a:xfrm>
        </p:spPr>
        <p:txBody>
          <a:bodyPr>
            <a:normAutofit fontScale="90000"/>
          </a:bodyPr>
          <a:lstStyle/>
          <a:p>
            <a:r>
              <a:rPr lang="en-US" dirty="0"/>
              <a:t>Downregulation of Receptors </a:t>
            </a:r>
          </a:p>
        </p:txBody>
      </p:sp>
      <p:sp>
        <p:nvSpPr>
          <p:cNvPr id="8" name="Rectangle 7">
            <a:extLst>
              <a:ext uri="{FF2B5EF4-FFF2-40B4-BE49-F238E27FC236}">
                <a16:creationId xmlns:a16="http://schemas.microsoft.com/office/drawing/2014/main" id="{0E36CF73-0565-854C-8E6F-A7DE53D021B2}"/>
              </a:ext>
            </a:extLst>
          </p:cNvPr>
          <p:cNvSpPr/>
          <p:nvPr/>
        </p:nvSpPr>
        <p:spPr>
          <a:xfrm>
            <a:off x="5943041" y="6488668"/>
            <a:ext cx="5877378" cy="369332"/>
          </a:xfrm>
          <a:prstGeom prst="rect">
            <a:avLst/>
          </a:prstGeom>
        </p:spPr>
        <p:txBody>
          <a:bodyPr wrap="none">
            <a:spAutoFit/>
          </a:bodyPr>
          <a:lstStyle/>
          <a:p>
            <a:r>
              <a:rPr lang="en-US" dirty="0">
                <a:hlinkClick r:id="rId3"/>
              </a:rPr>
              <a:t>https://www.nature.com/articles/d41586-018-05503-4</a:t>
            </a:r>
            <a:endParaRPr lang="en-US" dirty="0"/>
          </a:p>
        </p:txBody>
      </p:sp>
      <p:pic>
        <p:nvPicPr>
          <p:cNvPr id="10" name="Picture 9">
            <a:extLst>
              <a:ext uri="{FF2B5EF4-FFF2-40B4-BE49-F238E27FC236}">
                <a16:creationId xmlns:a16="http://schemas.microsoft.com/office/drawing/2014/main" id="{9705CC58-796B-1E42-8477-924D4EB14164}"/>
              </a:ext>
            </a:extLst>
          </p:cNvPr>
          <p:cNvPicPr>
            <a:picLocks noChangeAspect="1"/>
          </p:cNvPicPr>
          <p:nvPr/>
        </p:nvPicPr>
        <p:blipFill>
          <a:blip r:embed="rId4"/>
          <a:stretch>
            <a:fillRect/>
          </a:stretch>
        </p:blipFill>
        <p:spPr>
          <a:xfrm>
            <a:off x="4359349" y="638270"/>
            <a:ext cx="7832651" cy="5850398"/>
          </a:xfrm>
          <a:prstGeom prst="rect">
            <a:avLst/>
          </a:prstGeom>
        </p:spPr>
      </p:pic>
    </p:spTree>
    <p:extLst>
      <p:ext uri="{BB962C8B-B14F-4D97-AF65-F5344CB8AC3E}">
        <p14:creationId xmlns:p14="http://schemas.microsoft.com/office/powerpoint/2010/main" val="318095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D6B4BC-1334-8747-BA33-8467D912E2FA}"/>
              </a:ext>
            </a:extLst>
          </p:cNvPr>
          <p:cNvPicPr>
            <a:picLocks noChangeAspect="1"/>
          </p:cNvPicPr>
          <p:nvPr/>
        </p:nvPicPr>
        <p:blipFill>
          <a:blip r:embed="rId3"/>
          <a:stretch>
            <a:fillRect/>
          </a:stretch>
        </p:blipFill>
        <p:spPr>
          <a:xfrm>
            <a:off x="8701576" y="935665"/>
            <a:ext cx="3490424" cy="5712660"/>
          </a:xfrm>
          <a:prstGeom prst="rect">
            <a:avLst/>
          </a:prstGeom>
        </p:spPr>
      </p:pic>
      <p:sp>
        <p:nvSpPr>
          <p:cNvPr id="8" name="Title 1">
            <a:extLst>
              <a:ext uri="{FF2B5EF4-FFF2-40B4-BE49-F238E27FC236}">
                <a16:creationId xmlns:a16="http://schemas.microsoft.com/office/drawing/2014/main" id="{9AD5F8B7-DCFD-0949-AEDF-A7BB1A736AD0}"/>
              </a:ext>
            </a:extLst>
          </p:cNvPr>
          <p:cNvSpPr>
            <a:spLocks noGrp="1"/>
          </p:cNvSpPr>
          <p:nvPr>
            <p:ph type="title"/>
          </p:nvPr>
        </p:nvSpPr>
        <p:spPr>
          <a:xfrm>
            <a:off x="609031" y="0"/>
            <a:ext cx="7833217" cy="1243584"/>
          </a:xfrm>
        </p:spPr>
        <p:txBody>
          <a:bodyPr>
            <a:normAutofit/>
          </a:bodyPr>
          <a:lstStyle/>
          <a:p>
            <a:r>
              <a:rPr lang="en-US" sz="3400" dirty="0" err="1"/>
              <a:t>Quimioquinas</a:t>
            </a:r>
            <a:r>
              <a:rPr lang="en-US" sz="3400" dirty="0"/>
              <a:t> (QK) y sus </a:t>
            </a:r>
            <a:r>
              <a:rPr lang="en-US" sz="3400" b="1" dirty="0" err="1"/>
              <a:t>Receptores</a:t>
            </a:r>
            <a:endParaRPr lang="en-US" sz="3400" b="1" dirty="0"/>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341092" y="1145340"/>
            <a:ext cx="8802908" cy="5712660"/>
          </a:xfrm>
        </p:spPr>
        <p:txBody>
          <a:bodyPr>
            <a:normAutofit/>
          </a:bodyPr>
          <a:lstStyle/>
          <a:p>
            <a:pPr>
              <a:lnSpc>
                <a:spcPct val="100000"/>
              </a:lnSpc>
            </a:pP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Expresados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leucocitos</a:t>
            </a:r>
            <a:r>
              <a:rPr lang="en-US" altLang="en-US" dirty="0">
                <a:latin typeface="Avenir Next" panose="020B0503020202020204" pitchFamily="34" charset="0"/>
                <a:cs typeface="Times New Roman" panose="02020603050405020304" pitchFamily="18" charset="0"/>
              </a:rPr>
              <a:t>, mayor </a:t>
            </a:r>
            <a:r>
              <a:rPr lang="en-US" altLang="en-US" dirty="0" err="1">
                <a:latin typeface="Avenir Next" panose="020B0503020202020204" pitchFamily="34" charset="0"/>
                <a:cs typeface="Times New Roman" panose="02020603050405020304" pitchFamily="18" charset="0"/>
              </a:rPr>
              <a:t>expresión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T</a:t>
            </a:r>
          </a:p>
          <a:p>
            <a:pPr>
              <a:lnSpc>
                <a:spcPct val="100000"/>
              </a:lnSpc>
            </a:pPr>
            <a:r>
              <a:rPr lang="en-US" altLang="en-US" dirty="0" err="1">
                <a:latin typeface="Avenir Next" panose="020B0503020202020204" pitchFamily="34" charset="0"/>
                <a:cs typeface="Times New Roman" panose="02020603050405020304" pitchFamily="18" charset="0"/>
              </a:rPr>
              <a:t>Combinaciones</a:t>
            </a:r>
            <a:r>
              <a:rPr lang="en-US" altLang="en-US" dirty="0">
                <a:latin typeface="Avenir Next" panose="020B0503020202020204" pitchFamily="34" charset="0"/>
                <a:cs typeface="Times New Roman" panose="02020603050405020304" pitchFamily="18" charset="0"/>
              </a:rPr>
              <a:t> QKR  </a:t>
            </a:r>
            <a:r>
              <a:rPr lang="en-US" altLang="en-US" dirty="0" err="1">
                <a:latin typeface="Avenir Next" panose="020B0503020202020204" pitchFamily="34" charset="0"/>
                <a:cs typeface="Times New Roman" panose="02020603050405020304" pitchFamily="18" charset="0"/>
              </a:rPr>
              <a:t>expresadas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diferencialmente</a:t>
            </a:r>
            <a:endParaRPr lang="en-US" altLang="en-US" dirty="0">
              <a:latin typeface="Avenir Next" panose="020B0503020202020204" pitchFamily="34" charset="0"/>
              <a:cs typeface="Times New Roman" panose="02020603050405020304" pitchFamily="18" charset="0"/>
            </a:endParaRPr>
          </a:p>
          <a:p>
            <a:pPr lvl="1">
              <a:lnSpc>
                <a:spcPct val="100000"/>
              </a:lnSpc>
            </a:pPr>
            <a:r>
              <a:rPr lang="en-US" altLang="en-US" dirty="0" err="1">
                <a:latin typeface="Avenir Next" panose="020B0503020202020204" pitchFamily="34" charset="0"/>
                <a:cs typeface="Times New Roman" panose="02020603050405020304" pitchFamily="18" charset="0"/>
              </a:rPr>
              <a:t>Inducen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patrones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distintos</a:t>
            </a:r>
            <a:r>
              <a:rPr lang="en-US" altLang="en-US" dirty="0">
                <a:latin typeface="Avenir Next" panose="020B0503020202020204" pitchFamily="34" charset="0"/>
                <a:cs typeface="Times New Roman" panose="02020603050405020304" pitchFamily="18" charset="0"/>
              </a:rPr>
              <a:t> de </a:t>
            </a:r>
            <a:r>
              <a:rPr lang="en-US" altLang="en-US" dirty="0" err="1">
                <a:latin typeface="Avenir Next" panose="020B0503020202020204" pitchFamily="34" charset="0"/>
                <a:cs typeface="Times New Roman" panose="02020603050405020304" pitchFamily="18" charset="0"/>
              </a:rPr>
              <a:t>migración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leucocitos</a:t>
            </a:r>
            <a:endParaRPr lang="en-US" altLang="en-US" dirty="0">
              <a:latin typeface="Avenir Next" panose="020B0503020202020204" pitchFamily="34" charset="0"/>
              <a:cs typeface="Times New Roman" panose="02020603050405020304" pitchFamily="18" charset="0"/>
            </a:endParaRPr>
          </a:p>
          <a:p>
            <a:pPr>
              <a:lnSpc>
                <a:spcPct val="100000"/>
              </a:lnSpc>
            </a:pPr>
            <a:r>
              <a:rPr lang="en-US" altLang="en-US" dirty="0" err="1">
                <a:latin typeface="Avenir Next" panose="020B0503020202020204" pitchFamily="34" charset="0"/>
                <a:cs typeface="Times New Roman" panose="02020603050405020304" pitchFamily="18" charset="0"/>
              </a:rPr>
              <a:t>Solapan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su</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especificidad</a:t>
            </a:r>
            <a:endParaRPr lang="en-US" altLang="en-US" dirty="0">
              <a:latin typeface="Avenir Next" panose="020B0503020202020204" pitchFamily="34" charset="0"/>
              <a:cs typeface="Times New Roman" panose="02020603050405020304" pitchFamily="18" charset="0"/>
            </a:endParaRPr>
          </a:p>
          <a:p>
            <a:pPr>
              <a:lnSpc>
                <a:spcPct val="100000"/>
              </a:lnSpc>
            </a:pPr>
            <a:r>
              <a:rPr lang="en-US" altLang="en-US" dirty="0" err="1">
                <a:latin typeface="Avenir Next" panose="020B0503020202020204" pitchFamily="34" charset="0"/>
                <a:cs typeface="Times New Roman" panose="02020603050405020304" pitchFamily="18" charset="0"/>
              </a:rPr>
              <a:t>Combinaciones</a:t>
            </a:r>
            <a:r>
              <a:rPr lang="en-US" altLang="en-US" dirty="0">
                <a:latin typeface="Avenir Next" panose="020B0503020202020204" pitchFamily="34" charset="0"/>
                <a:cs typeface="Times New Roman" panose="02020603050405020304" pitchFamily="18" charset="0"/>
              </a:rPr>
              <a:t> de </a:t>
            </a:r>
            <a:r>
              <a:rPr lang="en-US" altLang="en-US" dirty="0" err="1">
                <a:latin typeface="Avenir Next" panose="020B0503020202020204" pitchFamily="34" charset="0"/>
                <a:cs typeface="Times New Roman" panose="02020603050405020304" pitchFamily="18" charset="0"/>
              </a:rPr>
              <a:t>estos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determinan</a:t>
            </a:r>
            <a:r>
              <a:rPr lang="en-US" altLang="en-US" dirty="0">
                <a:latin typeface="Avenir Next" panose="020B0503020202020204" pitchFamily="34" charset="0"/>
                <a:cs typeface="Times New Roman" panose="02020603050405020304" pitchFamily="18" charset="0"/>
              </a:rPr>
              <a:t> que </a:t>
            </a:r>
            <a:r>
              <a:rPr lang="en-US" altLang="en-US" dirty="0" err="1">
                <a:latin typeface="Avenir Next" panose="020B0503020202020204" pitchFamily="34" charset="0"/>
                <a:cs typeface="Times New Roman" panose="02020603050405020304" pitchFamily="18" charset="0"/>
              </a:rPr>
              <a:t>células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responden</a:t>
            </a:r>
            <a:endParaRPr lang="en-US" altLang="en-US" dirty="0">
              <a:latin typeface="Avenir Next" panose="020B0503020202020204" pitchFamily="34" charset="0"/>
              <a:cs typeface="Times New Roman" panose="02020603050405020304" pitchFamily="18" charset="0"/>
            </a:endParaRPr>
          </a:p>
          <a:p>
            <a:pPr>
              <a:lnSpc>
                <a:spcPct val="100000"/>
              </a:lnSpc>
            </a:pPr>
            <a:r>
              <a:rPr lang="en-US" altLang="en-US" dirty="0">
                <a:latin typeface="Avenir Next" panose="020B0503020202020204" pitchFamily="34" charset="0"/>
                <a:cs typeface="Times New Roman" panose="02020603050405020304" pitchFamily="18" charset="0"/>
              </a:rPr>
              <a:t>CCR1-10</a:t>
            </a:r>
          </a:p>
          <a:p>
            <a:pPr>
              <a:lnSpc>
                <a:spcPct val="100000"/>
              </a:lnSpc>
            </a:pPr>
            <a:r>
              <a:rPr lang="en-US" altLang="en-US" sz="2800" dirty="0">
                <a:latin typeface="Avenir Next" panose="020B0503020202020204" pitchFamily="34" charset="0"/>
                <a:cs typeface="Times New Roman" panose="02020603050405020304" pitchFamily="18" charset="0"/>
              </a:rPr>
              <a:t>CXCR1-6</a:t>
            </a:r>
          </a:p>
          <a:p>
            <a:pPr>
              <a:lnSpc>
                <a:spcPct val="100000"/>
              </a:lnSpc>
            </a:pPr>
            <a:r>
              <a:rPr lang="en-US" altLang="en-US" dirty="0">
                <a:latin typeface="Avenir Next" panose="020B0503020202020204" pitchFamily="34" charset="0"/>
                <a:cs typeface="Times New Roman" panose="02020603050405020304" pitchFamily="18" charset="0"/>
              </a:rPr>
              <a:t>CX3CR1</a:t>
            </a:r>
          </a:p>
          <a:p>
            <a:pPr>
              <a:lnSpc>
                <a:spcPct val="100000"/>
              </a:lnSpc>
            </a:pPr>
            <a:r>
              <a:rPr lang="en-US" altLang="en-US" sz="2800" dirty="0">
                <a:latin typeface="Avenir Next" panose="020B0503020202020204" pitchFamily="34" charset="0"/>
                <a:cs typeface="Times New Roman" panose="02020603050405020304" pitchFamily="18" charset="0"/>
              </a:rPr>
              <a:t>Notables : CCR5 y CXCR4 – </a:t>
            </a:r>
            <a:r>
              <a:rPr lang="en-US" altLang="en-US" sz="2800" dirty="0" err="1">
                <a:latin typeface="Avenir Next" panose="020B0503020202020204" pitchFamily="34" charset="0"/>
                <a:cs typeface="Times New Roman" panose="02020603050405020304" pitchFamily="18" charset="0"/>
              </a:rPr>
              <a:t>coreceptores</a:t>
            </a:r>
            <a:r>
              <a:rPr lang="en-US" altLang="en-US" sz="2800" dirty="0">
                <a:latin typeface="Avenir Next" panose="020B0503020202020204" pitchFamily="34" charset="0"/>
                <a:cs typeface="Times New Roman" panose="02020603050405020304" pitchFamily="18" charset="0"/>
              </a:rPr>
              <a:t> de HIV</a:t>
            </a:r>
          </a:p>
        </p:txBody>
      </p:sp>
    </p:spTree>
    <p:extLst>
      <p:ext uri="{BB962C8B-B14F-4D97-AF65-F5344CB8AC3E}">
        <p14:creationId xmlns:p14="http://schemas.microsoft.com/office/powerpoint/2010/main" val="1533132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40" y="0"/>
            <a:ext cx="10168128" cy="859536"/>
          </a:xfrm>
        </p:spPr>
        <p:txBody>
          <a:bodyPr/>
          <a:lstStyle/>
          <a:p>
            <a:r>
              <a:rPr lang="en-US" dirty="0"/>
              <a:t>NEXT: QK </a:t>
            </a:r>
            <a:r>
              <a:rPr lang="en-US" dirty="0" err="1"/>
              <a:t>acciones</a:t>
            </a:r>
            <a:r>
              <a:rPr lang="en-US" dirty="0"/>
              <a:t> </a:t>
            </a:r>
            <a:r>
              <a:rPr lang="en-US" dirty="0" err="1"/>
              <a:t>biológicas</a:t>
            </a:r>
            <a:r>
              <a:rPr lang="en-US" dirty="0"/>
              <a:t> </a:t>
            </a:r>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685800" y="916686"/>
            <a:ext cx="10858500" cy="5592064"/>
          </a:xfrm>
        </p:spPr>
        <p:txBody>
          <a:bodyPr>
            <a:normAutofit/>
          </a:bodyPr>
          <a:lstStyle/>
          <a:p>
            <a:r>
              <a:rPr lang="en-US" altLang="en-US" dirty="0" err="1">
                <a:latin typeface="Avenir Next" panose="020B0503020202020204" pitchFamily="34" charset="0"/>
                <a:cs typeface="Times New Roman" panose="02020603050405020304" pitchFamily="18" charset="0"/>
              </a:rPr>
              <a:t>Reclutamiento</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Aumento</a:t>
            </a:r>
            <a:r>
              <a:rPr lang="en-US" altLang="en-US" dirty="0">
                <a:latin typeface="Avenir Next" panose="020B0503020202020204" pitchFamily="34" charset="0"/>
                <a:cs typeface="Times New Roman" panose="02020603050405020304" pitchFamily="18" charset="0"/>
              </a:rPr>
              <a:t> de adhesion</a:t>
            </a:r>
          </a:p>
          <a:p>
            <a:r>
              <a:rPr lang="en-US" altLang="en-US" dirty="0">
                <a:latin typeface="Avenir Next" panose="020B0503020202020204" pitchFamily="34" charset="0"/>
                <a:cs typeface="Times New Roman" panose="02020603050405020304" pitchFamily="18" charset="0"/>
              </a:rPr>
              <a:t>Desarrollo de </a:t>
            </a:r>
            <a:r>
              <a:rPr lang="en-US" altLang="en-US" dirty="0" err="1">
                <a:latin typeface="Avenir Next" panose="020B0503020202020204" pitchFamily="34" charset="0"/>
                <a:cs typeface="Times New Roman" panose="02020603050405020304" pitchFamily="18" charset="0"/>
              </a:rPr>
              <a:t>tejidos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linfoide</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Migración</a:t>
            </a:r>
            <a:r>
              <a:rPr lang="en-US" altLang="en-US" dirty="0">
                <a:latin typeface="Avenir Next" panose="020B0503020202020204" pitchFamily="34" charset="0"/>
                <a:cs typeface="Times New Roman" panose="02020603050405020304" pitchFamily="18" charset="0"/>
              </a:rPr>
              <a:t> de </a:t>
            </a:r>
            <a:r>
              <a:rPr lang="en-US" altLang="en-US" dirty="0" err="1">
                <a:latin typeface="Avenir Next" panose="020B0503020202020204" pitchFamily="34" charset="0"/>
                <a:cs typeface="Times New Roman" panose="02020603050405020304" pitchFamily="18" charset="0"/>
              </a:rPr>
              <a:t>Células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dendríticas</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Interaccion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Leuocitos</a:t>
            </a:r>
            <a:r>
              <a:rPr lang="en-US" altLang="en-US" dirty="0">
                <a:latin typeface="Avenir Next" panose="020B0503020202020204" pitchFamily="34" charset="0"/>
                <a:cs typeface="Times New Roman" panose="02020603050405020304" pitchFamily="18" charset="0"/>
              </a:rPr>
              <a:t> </a:t>
            </a:r>
            <a:r>
              <a:rPr lang="en-US" altLang="en-US">
                <a:latin typeface="Avenir Next" panose="020B0503020202020204" pitchFamily="34" charset="0"/>
                <a:cs typeface="Times New Roman" panose="02020603050405020304" pitchFamily="18" charset="0"/>
              </a:rPr>
              <a:t>endotelio</a:t>
            </a:r>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pPr marL="0" indent="0">
              <a:buNone/>
            </a:pPr>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1860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1115568" y="548640"/>
            <a:ext cx="10168128" cy="1179576"/>
          </a:xfrm>
        </p:spPr>
        <p:txBody>
          <a:bodyPr/>
          <a:lstStyle/>
          <a:p>
            <a:r>
              <a:rPr lang="en-US" dirty="0" err="1"/>
              <a:t>Objetivos</a:t>
            </a:r>
            <a:endParaRPr lang="en-US" dirty="0"/>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721121" y="2119435"/>
            <a:ext cx="10168128" cy="3694176"/>
          </a:xfrm>
        </p:spPr>
        <p:txBody>
          <a:bodyPr/>
          <a:lstStyle/>
          <a:p>
            <a:r>
              <a:rPr lang="en-US" dirty="0" err="1"/>
              <a:t>Conocer</a:t>
            </a:r>
            <a:r>
              <a:rPr lang="en-US" dirty="0"/>
              <a:t> </a:t>
            </a:r>
            <a:r>
              <a:rPr lang="en-US" dirty="0" err="1"/>
              <a:t>sobre</a:t>
            </a:r>
            <a:r>
              <a:rPr lang="en-US" dirty="0"/>
              <a:t> la </a:t>
            </a:r>
            <a:r>
              <a:rPr lang="en-US" dirty="0" err="1"/>
              <a:t>migración</a:t>
            </a:r>
            <a:r>
              <a:rPr lang="en-US" dirty="0"/>
              <a:t>, </a:t>
            </a:r>
            <a:r>
              <a:rPr lang="en-US" dirty="0" err="1"/>
              <a:t>reclutamiento</a:t>
            </a:r>
            <a:r>
              <a:rPr lang="en-US" dirty="0"/>
              <a:t> y </a:t>
            </a:r>
            <a:r>
              <a:rPr lang="en-US" dirty="0" err="1"/>
              <a:t>reciclaje</a:t>
            </a:r>
            <a:r>
              <a:rPr lang="en-US" dirty="0"/>
              <a:t> de los WBC.</a:t>
            </a:r>
          </a:p>
          <a:p>
            <a:r>
              <a:rPr lang="en-US" dirty="0" err="1"/>
              <a:t>Introduccion</a:t>
            </a:r>
            <a:r>
              <a:rPr lang="en-US" dirty="0"/>
              <a:t> a las </a:t>
            </a:r>
            <a:r>
              <a:rPr lang="en-US" dirty="0" err="1"/>
              <a:t>Quimioquinas</a:t>
            </a:r>
            <a:r>
              <a:rPr lang="en-US" dirty="0"/>
              <a:t> y sus </a:t>
            </a:r>
            <a:r>
              <a:rPr lang="en-US" dirty="0" err="1"/>
              <a:t>receptores</a:t>
            </a:r>
            <a:endParaRPr lang="en-US" dirty="0"/>
          </a:p>
          <a:p>
            <a:r>
              <a:rPr lang="en-US" dirty="0" err="1"/>
              <a:t>Conocer</a:t>
            </a:r>
            <a:r>
              <a:rPr lang="en-US" dirty="0"/>
              <a:t> los </a:t>
            </a:r>
            <a:r>
              <a:rPr lang="en-US" dirty="0" err="1"/>
              <a:t>factores</a:t>
            </a:r>
            <a:r>
              <a:rPr lang="en-US" dirty="0"/>
              <a:t> que </a:t>
            </a:r>
            <a:r>
              <a:rPr lang="en-US" dirty="0" err="1"/>
              <a:t>afectan</a:t>
            </a:r>
            <a:r>
              <a:rPr lang="en-US" dirty="0"/>
              <a:t> la </a:t>
            </a:r>
            <a:r>
              <a:rPr lang="en-US" dirty="0" err="1"/>
              <a:t>migración</a:t>
            </a:r>
            <a:r>
              <a:rPr lang="en-US" dirty="0"/>
              <a:t> de los WBC</a:t>
            </a:r>
          </a:p>
        </p:txBody>
      </p:sp>
    </p:spTree>
    <p:extLst>
      <p:ext uri="{BB962C8B-B14F-4D97-AF65-F5344CB8AC3E}">
        <p14:creationId xmlns:p14="http://schemas.microsoft.com/office/powerpoint/2010/main" val="3795636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D9EA-16A3-FC45-951A-5E2FAEF45CB6}"/>
              </a:ext>
            </a:extLst>
          </p:cNvPr>
          <p:cNvSpPr>
            <a:spLocks noGrp="1"/>
          </p:cNvSpPr>
          <p:nvPr>
            <p:ph type="title"/>
          </p:nvPr>
        </p:nvSpPr>
        <p:spPr>
          <a:xfrm>
            <a:off x="626470" y="23178"/>
            <a:ext cx="10168128" cy="1179576"/>
          </a:xfrm>
        </p:spPr>
        <p:txBody>
          <a:bodyPr/>
          <a:lstStyle/>
          <a:p>
            <a:r>
              <a:rPr lang="en-US" dirty="0" err="1"/>
              <a:t>Introducción</a:t>
            </a:r>
            <a:r>
              <a:rPr lang="en-US" dirty="0"/>
              <a:t> </a:t>
            </a:r>
          </a:p>
        </p:txBody>
      </p:sp>
      <p:sp>
        <p:nvSpPr>
          <p:cNvPr id="3" name="Content Placeholder 2">
            <a:extLst>
              <a:ext uri="{FF2B5EF4-FFF2-40B4-BE49-F238E27FC236}">
                <a16:creationId xmlns:a16="http://schemas.microsoft.com/office/drawing/2014/main" id="{E3CB898F-4B2A-D940-BE21-7F2E16DD0CF6}"/>
              </a:ext>
            </a:extLst>
          </p:cNvPr>
          <p:cNvSpPr>
            <a:spLocks noGrp="1"/>
          </p:cNvSpPr>
          <p:nvPr>
            <p:ph idx="1"/>
          </p:nvPr>
        </p:nvSpPr>
        <p:spPr>
          <a:xfrm>
            <a:off x="510363" y="1096429"/>
            <a:ext cx="7674669" cy="5315006"/>
          </a:xfrm>
        </p:spPr>
        <p:txBody>
          <a:bodyPr>
            <a:normAutofit/>
          </a:bodyPr>
          <a:lstStyle/>
          <a:p>
            <a:pPr lvl="0"/>
            <a:r>
              <a:rPr lang="en-US" dirty="0" err="1"/>
              <a:t>Mobilidad</a:t>
            </a:r>
            <a:r>
              <a:rPr lang="en-US" dirty="0"/>
              <a:t> de </a:t>
            </a:r>
            <a:r>
              <a:rPr lang="en-US" dirty="0" err="1"/>
              <a:t>componentes</a:t>
            </a:r>
            <a:r>
              <a:rPr lang="en-US" dirty="0"/>
              <a:t> </a:t>
            </a:r>
            <a:r>
              <a:rPr lang="en-US" dirty="0" err="1"/>
              <a:t>celulares</a:t>
            </a:r>
            <a:r>
              <a:rPr lang="en-US" dirty="0"/>
              <a:t> </a:t>
            </a:r>
            <a:r>
              <a:rPr lang="en-US" dirty="0" err="1"/>
              <a:t>altamente</a:t>
            </a:r>
            <a:r>
              <a:rPr lang="en-US" dirty="0"/>
              <a:t> </a:t>
            </a:r>
            <a:r>
              <a:rPr lang="en-US" dirty="0" err="1"/>
              <a:t>regulado</a:t>
            </a:r>
            <a:endParaRPr lang="en-US" dirty="0"/>
          </a:p>
          <a:p>
            <a:pPr lvl="0"/>
            <a:r>
              <a:rPr lang="en-US" sz="2600" dirty="0"/>
              <a:t>3 </a:t>
            </a:r>
            <a:r>
              <a:rPr lang="en-US" sz="2600" dirty="0" err="1"/>
              <a:t>funciones</a:t>
            </a:r>
            <a:r>
              <a:rPr lang="en-US" sz="2600" dirty="0"/>
              <a:t>:</a:t>
            </a:r>
          </a:p>
          <a:p>
            <a:pPr lvl="0"/>
            <a:r>
              <a:rPr lang="en-US" sz="2600" dirty="0" err="1"/>
              <a:t>Migracion</a:t>
            </a:r>
            <a:r>
              <a:rPr lang="en-US" sz="2600" dirty="0"/>
              <a:t> por </a:t>
            </a:r>
            <a:r>
              <a:rPr lang="en-US" sz="2600" dirty="0" err="1"/>
              <a:t>inflamación</a:t>
            </a:r>
            <a:endParaRPr lang="en-US" sz="2600" dirty="0"/>
          </a:p>
          <a:p>
            <a:pPr lvl="1"/>
            <a:r>
              <a:rPr lang="en-US" sz="2200" dirty="0" err="1"/>
              <a:t>Nuetrofilos</a:t>
            </a:r>
            <a:r>
              <a:rPr lang="en-US" sz="2200" dirty="0"/>
              <a:t> y </a:t>
            </a:r>
            <a:r>
              <a:rPr lang="en-US" sz="2200" dirty="0" err="1"/>
              <a:t>monocitos</a:t>
            </a:r>
            <a:endParaRPr lang="en-US" sz="2200" dirty="0"/>
          </a:p>
          <a:p>
            <a:pPr lvl="0"/>
            <a:r>
              <a:rPr lang="en-US" sz="2600" dirty="0" err="1"/>
              <a:t>Migracion</a:t>
            </a:r>
            <a:r>
              <a:rPr lang="en-US" sz="2600" dirty="0"/>
              <a:t> de </a:t>
            </a:r>
            <a:r>
              <a:rPr lang="en-US" sz="2600" dirty="0" err="1"/>
              <a:t>virgenes</a:t>
            </a:r>
            <a:r>
              <a:rPr lang="en-US" sz="2600" dirty="0"/>
              <a:t> T y B a </a:t>
            </a:r>
            <a:r>
              <a:rPr lang="en-US" sz="2600" dirty="0" err="1"/>
              <a:t>tejidos</a:t>
            </a:r>
            <a:r>
              <a:rPr lang="en-US" sz="2600" dirty="0"/>
              <a:t> </a:t>
            </a:r>
            <a:r>
              <a:rPr lang="en-US" sz="2600" dirty="0" err="1"/>
              <a:t>linfoides</a:t>
            </a:r>
            <a:endParaRPr lang="en-US" sz="2600" dirty="0"/>
          </a:p>
          <a:p>
            <a:pPr lvl="1"/>
            <a:r>
              <a:rPr lang="en-US" sz="2200" dirty="0"/>
              <a:t>APC y </a:t>
            </a:r>
            <a:r>
              <a:rPr lang="en-US" sz="2200" dirty="0" err="1"/>
              <a:t>diferenciacion</a:t>
            </a:r>
            <a:endParaRPr lang="en-US" sz="2200" dirty="0"/>
          </a:p>
          <a:p>
            <a:pPr lvl="0"/>
            <a:r>
              <a:rPr lang="en-US" sz="2600" dirty="0" err="1"/>
              <a:t>Migracion</a:t>
            </a:r>
            <a:r>
              <a:rPr lang="en-US" sz="2600" dirty="0"/>
              <a:t> de </a:t>
            </a:r>
            <a:r>
              <a:rPr lang="en-US" sz="2600" dirty="0" err="1"/>
              <a:t>efectoras</a:t>
            </a:r>
            <a:r>
              <a:rPr lang="en-US" sz="2600" dirty="0"/>
              <a:t> o </a:t>
            </a:r>
            <a:r>
              <a:rPr lang="en-US" sz="2600" dirty="0" err="1"/>
              <a:t>memorias</a:t>
            </a:r>
            <a:r>
              <a:rPr lang="en-US" sz="2600" dirty="0"/>
              <a:t> </a:t>
            </a:r>
            <a:r>
              <a:rPr lang="en-US" sz="2600" dirty="0" err="1"/>
              <a:t>como</a:t>
            </a:r>
            <a:r>
              <a:rPr lang="en-US" sz="2600" dirty="0"/>
              <a:t> </a:t>
            </a:r>
            <a:r>
              <a:rPr lang="en-US" sz="2600" dirty="0" err="1"/>
              <a:t>parte</a:t>
            </a:r>
            <a:r>
              <a:rPr lang="en-US" sz="2600" dirty="0"/>
              <a:t> de la </a:t>
            </a:r>
            <a:r>
              <a:rPr lang="en-US" sz="2600" dirty="0" err="1"/>
              <a:t>inmunidad</a:t>
            </a:r>
            <a:r>
              <a:rPr lang="en-US" sz="2600" dirty="0"/>
              <a:t> </a:t>
            </a:r>
            <a:r>
              <a:rPr lang="en-US" sz="2600" dirty="0" err="1"/>
              <a:t>mediada</a:t>
            </a:r>
            <a:r>
              <a:rPr lang="en-US" sz="2600" dirty="0"/>
              <a:t> por </a:t>
            </a:r>
            <a:r>
              <a:rPr lang="en-US" sz="2600" dirty="0" err="1"/>
              <a:t>células</a:t>
            </a:r>
            <a:endParaRPr lang="en-US" sz="2600" dirty="0"/>
          </a:p>
          <a:p>
            <a:pPr lvl="1"/>
            <a:r>
              <a:rPr lang="en-US" sz="2200" dirty="0" err="1"/>
              <a:t>Ya</a:t>
            </a:r>
            <a:r>
              <a:rPr lang="en-US" sz="2200" dirty="0"/>
              <a:t> </a:t>
            </a:r>
            <a:r>
              <a:rPr lang="en-US" sz="2200" dirty="0" err="1"/>
              <a:t>diferenciados</a:t>
            </a:r>
            <a:r>
              <a:rPr lang="en-US" sz="2200" dirty="0"/>
              <a:t> </a:t>
            </a:r>
            <a:r>
              <a:rPr lang="en-US" sz="2200" dirty="0" err="1"/>
              <a:t>hacia</a:t>
            </a:r>
            <a:r>
              <a:rPr lang="en-US" sz="2200" dirty="0"/>
              <a:t> </a:t>
            </a:r>
            <a:r>
              <a:rPr lang="en-US" sz="2200" dirty="0" err="1"/>
              <a:t>lugares</a:t>
            </a:r>
            <a:r>
              <a:rPr lang="en-US" sz="2200" dirty="0"/>
              <a:t> </a:t>
            </a:r>
            <a:r>
              <a:rPr lang="en-US" sz="2200" dirty="0" err="1"/>
              <a:t>donde</a:t>
            </a:r>
            <a:r>
              <a:rPr lang="en-US" sz="2200" dirty="0"/>
              <a:t> </a:t>
            </a:r>
            <a:r>
              <a:rPr lang="en-US" sz="2200" dirty="0" err="1"/>
              <a:t>actúan</a:t>
            </a:r>
            <a:endParaRPr lang="en-US" dirty="0"/>
          </a:p>
          <a:p>
            <a:endParaRPr lang="en-US" dirty="0"/>
          </a:p>
        </p:txBody>
      </p:sp>
      <p:pic>
        <p:nvPicPr>
          <p:cNvPr id="5" name="Picture 4">
            <a:extLst>
              <a:ext uri="{FF2B5EF4-FFF2-40B4-BE49-F238E27FC236}">
                <a16:creationId xmlns:a16="http://schemas.microsoft.com/office/drawing/2014/main" id="{A741E2B5-5EAB-7D48-8777-47929A45D9D1}"/>
              </a:ext>
            </a:extLst>
          </p:cNvPr>
          <p:cNvPicPr>
            <a:picLocks noChangeAspect="1"/>
          </p:cNvPicPr>
          <p:nvPr/>
        </p:nvPicPr>
        <p:blipFill>
          <a:blip r:embed="rId2"/>
          <a:stretch>
            <a:fillRect/>
          </a:stretch>
        </p:blipFill>
        <p:spPr>
          <a:xfrm>
            <a:off x="8142502" y="0"/>
            <a:ext cx="3968646" cy="6858000"/>
          </a:xfrm>
          <a:prstGeom prst="rect">
            <a:avLst/>
          </a:prstGeom>
        </p:spPr>
      </p:pic>
    </p:spTree>
    <p:extLst>
      <p:ext uri="{BB962C8B-B14F-4D97-AF65-F5344CB8AC3E}">
        <p14:creationId xmlns:p14="http://schemas.microsoft.com/office/powerpoint/2010/main" val="172653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553F7-B364-D34F-8BBA-666AB602A779}"/>
              </a:ext>
            </a:extLst>
          </p:cNvPr>
          <p:cNvSpPr>
            <a:spLocks noGrp="1"/>
          </p:cNvSpPr>
          <p:nvPr>
            <p:ph type="title"/>
          </p:nvPr>
        </p:nvSpPr>
        <p:spPr>
          <a:xfrm>
            <a:off x="589474" y="0"/>
            <a:ext cx="10168128" cy="788894"/>
          </a:xfrm>
        </p:spPr>
        <p:txBody>
          <a:bodyPr/>
          <a:lstStyle/>
          <a:p>
            <a:r>
              <a:rPr lang="en-US" dirty="0" err="1"/>
              <a:t>Introducción</a:t>
            </a:r>
            <a:endParaRPr lang="en-US" dirty="0"/>
          </a:p>
        </p:txBody>
      </p:sp>
      <p:sp>
        <p:nvSpPr>
          <p:cNvPr id="3" name="Content Placeholder 2">
            <a:extLst>
              <a:ext uri="{FF2B5EF4-FFF2-40B4-BE49-F238E27FC236}">
                <a16:creationId xmlns:a16="http://schemas.microsoft.com/office/drawing/2014/main" id="{0A4FDABE-7C21-1540-8537-8C90953EAD55}"/>
              </a:ext>
            </a:extLst>
          </p:cNvPr>
          <p:cNvSpPr>
            <a:spLocks noGrp="1"/>
          </p:cNvSpPr>
          <p:nvPr>
            <p:ph idx="1"/>
          </p:nvPr>
        </p:nvSpPr>
        <p:spPr>
          <a:xfrm>
            <a:off x="516322" y="1078992"/>
            <a:ext cx="11222022" cy="5340096"/>
          </a:xfrm>
        </p:spPr>
        <p:txBody>
          <a:bodyPr>
            <a:normAutofit/>
          </a:bodyPr>
          <a:lstStyle/>
          <a:p>
            <a:pPr lvl="0"/>
            <a:r>
              <a:rPr lang="en-US" dirty="0" err="1"/>
              <a:t>Reclutamiento</a:t>
            </a:r>
            <a:r>
              <a:rPr lang="en-US" dirty="0"/>
              <a:t> o Homing – </a:t>
            </a:r>
          </a:p>
          <a:p>
            <a:pPr lvl="1"/>
            <a:r>
              <a:rPr lang="en-US" dirty="0" err="1"/>
              <a:t>migracion</a:t>
            </a:r>
            <a:r>
              <a:rPr lang="en-US" dirty="0"/>
              <a:t> de WBC </a:t>
            </a:r>
            <a:r>
              <a:rPr lang="en-US" dirty="0" err="1"/>
              <a:t>desde</a:t>
            </a:r>
            <a:r>
              <a:rPr lang="en-US" dirty="0"/>
              <a:t> la </a:t>
            </a:r>
            <a:r>
              <a:rPr lang="en-US" dirty="0" err="1"/>
              <a:t>sangre</a:t>
            </a:r>
            <a:r>
              <a:rPr lang="en-US" dirty="0"/>
              <a:t> </a:t>
            </a:r>
            <a:r>
              <a:rPr lang="en-US" dirty="0" err="1"/>
              <a:t>hacia</a:t>
            </a:r>
            <a:r>
              <a:rPr lang="en-US" dirty="0"/>
              <a:t> un </a:t>
            </a:r>
            <a:r>
              <a:rPr lang="en-US" dirty="0" err="1"/>
              <a:t>tejido</a:t>
            </a:r>
            <a:r>
              <a:rPr lang="en-US" dirty="0"/>
              <a:t> </a:t>
            </a:r>
            <a:r>
              <a:rPr lang="en-US" dirty="0" err="1"/>
              <a:t>infectado</a:t>
            </a:r>
            <a:endParaRPr lang="en-US" dirty="0"/>
          </a:p>
          <a:p>
            <a:pPr lvl="0"/>
            <a:r>
              <a:rPr lang="en-US" dirty="0" err="1"/>
              <a:t>Reciclaje</a:t>
            </a:r>
            <a:r>
              <a:rPr lang="en-US" dirty="0"/>
              <a:t> – </a:t>
            </a:r>
            <a:r>
              <a:rPr lang="en-US" dirty="0" err="1"/>
              <a:t>habilidad</a:t>
            </a:r>
            <a:r>
              <a:rPr lang="en-US" dirty="0"/>
              <a:t> del </a:t>
            </a:r>
            <a:r>
              <a:rPr lang="en-US" dirty="0" err="1"/>
              <a:t>linfocito</a:t>
            </a:r>
            <a:r>
              <a:rPr lang="en-US" dirty="0"/>
              <a:t> de </a:t>
            </a:r>
            <a:r>
              <a:rPr lang="en-US" dirty="0" err="1"/>
              <a:t>continuamente</a:t>
            </a:r>
            <a:r>
              <a:rPr lang="en-US" dirty="0"/>
              <a:t> </a:t>
            </a:r>
            <a:r>
              <a:rPr lang="en-US" dirty="0" err="1"/>
              <a:t>salir</a:t>
            </a:r>
            <a:r>
              <a:rPr lang="en-US" dirty="0"/>
              <a:t> </a:t>
            </a:r>
            <a:r>
              <a:rPr lang="en-US" dirty="0" err="1"/>
              <a:t>hacia</a:t>
            </a:r>
            <a:r>
              <a:rPr lang="en-US" dirty="0"/>
              <a:t> </a:t>
            </a:r>
            <a:r>
              <a:rPr lang="en-US" dirty="0" err="1"/>
              <a:t>organos</a:t>
            </a:r>
            <a:r>
              <a:rPr lang="en-US" dirty="0"/>
              <a:t> </a:t>
            </a:r>
            <a:r>
              <a:rPr lang="en-US" dirty="0" err="1"/>
              <a:t>linfoides</a:t>
            </a:r>
            <a:r>
              <a:rPr lang="en-US" dirty="0"/>
              <a:t>, </a:t>
            </a:r>
            <a:r>
              <a:rPr lang="en-US" dirty="0" err="1"/>
              <a:t>residir</a:t>
            </a:r>
            <a:r>
              <a:rPr lang="en-US" dirty="0"/>
              <a:t> </a:t>
            </a:r>
            <a:r>
              <a:rPr lang="en-US" dirty="0" err="1"/>
              <a:t>alli</a:t>
            </a:r>
            <a:r>
              <a:rPr lang="en-US" dirty="0"/>
              <a:t> y </a:t>
            </a:r>
            <a:r>
              <a:rPr lang="en-US" dirty="0" err="1"/>
              <a:t>regresar</a:t>
            </a:r>
            <a:r>
              <a:rPr lang="en-US" dirty="0"/>
              <a:t> a la </a:t>
            </a:r>
            <a:r>
              <a:rPr lang="en-US" dirty="0" err="1"/>
              <a:t>sangre</a:t>
            </a:r>
            <a:endParaRPr lang="en-US" dirty="0"/>
          </a:p>
          <a:p>
            <a:pPr lvl="0"/>
            <a:r>
              <a:rPr lang="en-US" dirty="0" err="1"/>
              <a:t>Inflamación</a:t>
            </a:r>
            <a:r>
              <a:rPr lang="en-US" dirty="0"/>
              <a:t> – </a:t>
            </a:r>
            <a:r>
              <a:rPr lang="en-US" dirty="0" err="1"/>
              <a:t>reclutamiento</a:t>
            </a:r>
            <a:r>
              <a:rPr lang="en-US" dirty="0"/>
              <a:t> de WBC y </a:t>
            </a:r>
            <a:r>
              <a:rPr lang="en-US" dirty="0" err="1"/>
              <a:t>proteinas</a:t>
            </a:r>
            <a:r>
              <a:rPr lang="en-US" dirty="0"/>
              <a:t> del plasma</a:t>
            </a:r>
          </a:p>
          <a:p>
            <a:pPr lvl="1"/>
            <a:r>
              <a:rPr lang="en-US" dirty="0"/>
              <a:t> Normal y con </a:t>
            </a:r>
            <a:r>
              <a:rPr lang="en-US" dirty="0" err="1"/>
              <a:t>proposito</a:t>
            </a:r>
            <a:r>
              <a:rPr lang="en-US" dirty="0"/>
              <a:t> normal</a:t>
            </a:r>
          </a:p>
          <a:p>
            <a:pPr lvl="1"/>
            <a:r>
              <a:rPr lang="en-US" dirty="0" err="1"/>
              <a:t>Peligrosa</a:t>
            </a:r>
            <a:r>
              <a:rPr lang="en-US" dirty="0"/>
              <a:t>, </a:t>
            </a:r>
            <a:r>
              <a:rPr lang="en-US" dirty="0" err="1"/>
              <a:t>puede</a:t>
            </a:r>
            <a:r>
              <a:rPr lang="en-US" dirty="0"/>
              <a:t> </a:t>
            </a:r>
            <a:r>
              <a:rPr lang="en-US" dirty="0" err="1"/>
              <a:t>provocar</a:t>
            </a:r>
            <a:r>
              <a:rPr lang="en-US" dirty="0"/>
              <a:t> </a:t>
            </a:r>
            <a:r>
              <a:rPr lang="en-US" dirty="0" err="1"/>
              <a:t>daños</a:t>
            </a:r>
            <a:endParaRPr lang="en-US" dirty="0"/>
          </a:p>
        </p:txBody>
      </p:sp>
    </p:spTree>
    <p:extLst>
      <p:ext uri="{BB962C8B-B14F-4D97-AF65-F5344CB8AC3E}">
        <p14:creationId xmlns:p14="http://schemas.microsoft.com/office/powerpoint/2010/main" val="342979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40" y="0"/>
            <a:ext cx="10168128" cy="859536"/>
          </a:xfrm>
        </p:spPr>
        <p:txBody>
          <a:bodyPr/>
          <a:lstStyle/>
          <a:p>
            <a:r>
              <a:rPr lang="en-US" dirty="0"/>
              <a:t>Como </a:t>
            </a:r>
            <a:r>
              <a:rPr lang="en-US" dirty="0" err="1"/>
              <a:t>ocurre</a:t>
            </a:r>
            <a:r>
              <a:rPr lang="en-US" dirty="0"/>
              <a:t> la </a:t>
            </a:r>
            <a:r>
              <a:rPr lang="en-US" dirty="0" err="1"/>
              <a:t>migración</a:t>
            </a:r>
            <a:r>
              <a:rPr lang="en-US" dirty="0"/>
              <a:t>?</a:t>
            </a:r>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550516" y="859536"/>
            <a:ext cx="11092844" cy="5592064"/>
          </a:xfrm>
        </p:spPr>
        <p:txBody>
          <a:bodyPr>
            <a:normAutofit/>
          </a:bodyPr>
          <a:lstStyle/>
          <a:p>
            <a:r>
              <a:rPr lang="en-US" altLang="en-US" dirty="0">
                <a:latin typeface="Avenir Next" panose="020B0503020202020204" pitchFamily="34" charset="0"/>
                <a:cs typeface="Times New Roman" panose="02020603050405020304" pitchFamily="18" charset="0"/>
              </a:rPr>
              <a:t>Los </a:t>
            </a:r>
            <a:r>
              <a:rPr lang="en-US" altLang="en-US" dirty="0" err="1">
                <a:latin typeface="Avenir Next" panose="020B0503020202020204" pitchFamily="34" charset="0"/>
                <a:cs typeface="Times New Roman" panose="02020603050405020304" pitchFamily="18" charset="0"/>
              </a:rPr>
              <a:t>vírgenes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migran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hacia</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tejidos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linfoide</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secundarios</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Dependerá</a:t>
            </a:r>
            <a:r>
              <a:rPr lang="en-US" altLang="en-US" dirty="0">
                <a:latin typeface="Avenir Next" panose="020B0503020202020204" pitchFamily="34" charset="0"/>
                <a:cs typeface="Times New Roman" panose="02020603050405020304" pitchFamily="18" charset="0"/>
              </a:rPr>
              <a:t> de </a:t>
            </a:r>
            <a:r>
              <a:rPr lang="en-US" altLang="en-US" dirty="0" err="1">
                <a:latin typeface="Avenir Next" panose="020B0503020202020204" pitchFamily="34" charset="0"/>
                <a:cs typeface="Times New Roman" panose="02020603050405020304" pitchFamily="18" charset="0"/>
              </a:rPr>
              <a:t>moléculas</a:t>
            </a:r>
            <a:r>
              <a:rPr lang="en-US" altLang="en-US" dirty="0">
                <a:latin typeface="Avenir Next" panose="020B0503020202020204" pitchFamily="34" charset="0"/>
                <a:cs typeface="Times New Roman" panose="02020603050405020304" pitchFamily="18" charset="0"/>
              </a:rPr>
              <a:t> de </a:t>
            </a:r>
            <a:r>
              <a:rPr lang="en-US" altLang="en-US" dirty="0" err="1">
                <a:latin typeface="Avenir Next" panose="020B0503020202020204" pitchFamily="34" charset="0"/>
                <a:cs typeface="Times New Roman" panose="02020603050405020304" pitchFamily="18" charset="0"/>
              </a:rPr>
              <a:t>adhesión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receptores</a:t>
            </a:r>
            <a:r>
              <a:rPr lang="en-US" altLang="en-US" dirty="0">
                <a:latin typeface="Avenir Next" panose="020B0503020202020204" pitchFamily="34" charset="0"/>
                <a:cs typeface="Times New Roman" panose="02020603050405020304" pitchFamily="18" charset="0"/>
              </a:rPr>
              <a:t> y </a:t>
            </a:r>
            <a:r>
              <a:rPr lang="en-US" altLang="en-US" dirty="0" err="1">
                <a:latin typeface="Avenir Next" panose="020B0503020202020204" pitchFamily="34" charset="0"/>
                <a:cs typeface="Times New Roman" panose="02020603050405020304" pitchFamily="18" charset="0"/>
              </a:rPr>
              <a:t>quimioquinas</a:t>
            </a:r>
            <a:endParaRPr lang="en-US" altLang="en-US" dirty="0">
              <a:latin typeface="Avenir Next" panose="020B0503020202020204" pitchFamily="34" charset="0"/>
              <a:cs typeface="Times New Roman" panose="02020603050405020304" pitchFamily="18" charset="0"/>
            </a:endParaRPr>
          </a:p>
          <a:p>
            <a:pPr lvl="1"/>
            <a:r>
              <a:rPr lang="en-US" altLang="en-US" sz="2800" dirty="0" err="1">
                <a:latin typeface="Avenir Next" panose="020B0503020202020204" pitchFamily="34" charset="0"/>
                <a:cs typeface="Times New Roman" panose="02020603050405020304" pitchFamily="18" charset="0"/>
              </a:rPr>
              <a:t>Endotelios</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en</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lugares</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infectados</a:t>
            </a:r>
            <a:r>
              <a:rPr lang="en-US" altLang="en-US" sz="2800" dirty="0">
                <a:latin typeface="Avenir Next" panose="020B0503020202020204" pitchFamily="34" charset="0"/>
                <a:cs typeface="Times New Roman" panose="02020603050405020304" pitchFamily="18" charset="0"/>
              </a:rPr>
              <a:t> son </a:t>
            </a:r>
            <a:r>
              <a:rPr lang="en-US" altLang="en-US" sz="2800" dirty="0" err="1">
                <a:latin typeface="Avenir Next" panose="020B0503020202020204" pitchFamily="34" charset="0"/>
                <a:cs typeface="Times New Roman" panose="02020603050405020304" pitchFamily="18" charset="0"/>
              </a:rPr>
              <a:t>activados</a:t>
            </a:r>
            <a:r>
              <a:rPr lang="en-US" altLang="en-US" sz="2800" dirty="0">
                <a:latin typeface="Avenir Next" panose="020B0503020202020204" pitchFamily="34" charset="0"/>
                <a:cs typeface="Times New Roman" panose="02020603050405020304" pitchFamily="18" charset="0"/>
              </a:rPr>
              <a:t> por </a:t>
            </a:r>
            <a:r>
              <a:rPr lang="en-US" altLang="en-US" sz="2800" dirty="0" err="1">
                <a:latin typeface="Avenir Next" panose="020B0503020202020204" pitchFamily="34" charset="0"/>
                <a:cs typeface="Times New Roman" panose="02020603050405020304" pitchFamily="18" charset="0"/>
              </a:rPr>
              <a:t>citoquinas</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en</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espera</a:t>
            </a:r>
            <a:r>
              <a:rPr lang="en-US" altLang="en-US" sz="2800" dirty="0">
                <a:latin typeface="Avenir Next" panose="020B0503020202020204" pitchFamily="34" charset="0"/>
                <a:cs typeface="Times New Roman" panose="02020603050405020304" pitchFamily="18" charset="0"/>
              </a:rPr>
              <a:t> de los </a:t>
            </a:r>
            <a:r>
              <a:rPr lang="en-US" altLang="en-US" sz="2800" dirty="0" err="1">
                <a:latin typeface="Avenir Next" panose="020B0503020202020204" pitchFamily="34" charset="0"/>
                <a:cs typeface="Times New Roman" panose="02020603050405020304" pitchFamily="18" charset="0"/>
              </a:rPr>
              <a:t>migrantes</a:t>
            </a:r>
            <a:endParaRPr lang="en-US" altLang="en-US" sz="2800" dirty="0">
              <a:latin typeface="Avenir Next" panose="020B0503020202020204" pitchFamily="34" charset="0"/>
              <a:cs typeface="Times New Roman" panose="02020603050405020304" pitchFamily="18" charset="0"/>
            </a:endParaRPr>
          </a:p>
          <a:p>
            <a:r>
              <a:rPr lang="en-US" altLang="en-US" dirty="0">
                <a:latin typeface="Avenir Next" panose="020B0503020202020204" pitchFamily="34" charset="0"/>
                <a:cs typeface="Times New Roman" panose="02020603050405020304" pitchFamily="18" charset="0"/>
              </a:rPr>
              <a:t>Se </a:t>
            </a:r>
            <a:r>
              <a:rPr lang="en-US" altLang="en-US" dirty="0" err="1">
                <a:latin typeface="Avenir Next" panose="020B0503020202020204" pitchFamily="34" charset="0"/>
                <a:cs typeface="Times New Roman" panose="02020603050405020304" pitchFamily="18" charset="0"/>
              </a:rPr>
              <a:t>migra</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respuesta</a:t>
            </a:r>
            <a:r>
              <a:rPr lang="en-US" altLang="en-US" dirty="0">
                <a:latin typeface="Avenir Next" panose="020B0503020202020204" pitchFamily="34" charset="0"/>
                <a:cs typeface="Times New Roman" panose="02020603050405020304" pitchFamily="18" charset="0"/>
              </a:rPr>
              <a:t> a </a:t>
            </a:r>
            <a:r>
              <a:rPr lang="en-US" altLang="en-US" dirty="0" err="1">
                <a:latin typeface="Avenir Next" panose="020B0503020202020204" pitchFamily="34" charset="0"/>
                <a:cs typeface="Times New Roman" panose="02020603050405020304" pitchFamily="18" charset="0"/>
              </a:rPr>
              <a:t>activaciones</a:t>
            </a:r>
            <a:r>
              <a:rPr lang="en-US" altLang="en-US" dirty="0">
                <a:latin typeface="Avenir Next" panose="020B0503020202020204" pitchFamily="34" charset="0"/>
                <a:cs typeface="Times New Roman" panose="02020603050405020304" pitchFamily="18" charset="0"/>
              </a:rPr>
              <a:t>:  </a:t>
            </a:r>
          </a:p>
          <a:p>
            <a:pPr lvl="1"/>
            <a:r>
              <a:rPr lang="en-US" altLang="en-US" sz="2800" dirty="0" err="1">
                <a:latin typeface="Avenir Next" panose="020B0503020202020204" pitchFamily="34" charset="0"/>
                <a:cs typeface="Times New Roman" panose="02020603050405020304" pitchFamily="18" charset="0"/>
              </a:rPr>
              <a:t>Ej</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encuentros</a:t>
            </a:r>
            <a:r>
              <a:rPr lang="en-US" altLang="en-US" sz="2800" dirty="0">
                <a:latin typeface="Avenir Next" panose="020B0503020202020204" pitchFamily="34" charset="0"/>
                <a:cs typeface="Times New Roman" panose="02020603050405020304" pitchFamily="18" charset="0"/>
              </a:rPr>
              <a:t> con </a:t>
            </a:r>
            <a:r>
              <a:rPr lang="en-US" altLang="en-US" sz="2800" dirty="0" err="1">
                <a:latin typeface="Avenir Next" panose="020B0503020202020204" pitchFamily="34" charset="0"/>
                <a:cs typeface="Times New Roman" panose="02020603050405020304" pitchFamily="18" charset="0"/>
              </a:rPr>
              <a:t>microbios</a:t>
            </a:r>
            <a:r>
              <a:rPr lang="en-US" altLang="en-US" sz="2800" dirty="0">
                <a:latin typeface="Avenir Next" panose="020B0503020202020204" pitchFamily="34" charset="0"/>
                <a:cs typeface="Times New Roman" panose="02020603050405020304" pitchFamily="18" charset="0"/>
              </a:rPr>
              <a:t> y </a:t>
            </a:r>
            <a:r>
              <a:rPr lang="en-US" altLang="en-US" sz="2800" dirty="0" err="1">
                <a:latin typeface="Avenir Next" panose="020B0503020202020204" pitchFamily="34" charset="0"/>
                <a:cs typeface="Times New Roman" panose="02020603050405020304" pitchFamily="18" charset="0"/>
              </a:rPr>
              <a:t>tejidos</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necróticos</a:t>
            </a:r>
            <a:endParaRPr lang="en-US" altLang="en-US" sz="2800"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Luecocitos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pasan</a:t>
            </a:r>
            <a:r>
              <a:rPr lang="en-US" altLang="en-US" dirty="0">
                <a:latin typeface="Avenir Next" panose="020B0503020202020204" pitchFamily="34" charset="0"/>
                <a:cs typeface="Times New Roman" panose="02020603050405020304" pitchFamily="18" charset="0"/>
              </a:rPr>
              <a:t>:</a:t>
            </a:r>
          </a:p>
          <a:p>
            <a:pPr lvl="1"/>
            <a:r>
              <a:rPr lang="en-US" altLang="en-US" sz="2800" dirty="0">
                <a:latin typeface="Avenir Next" panose="020B0503020202020204" pitchFamily="34" charset="0"/>
                <a:cs typeface="Times New Roman" panose="02020603050405020304" pitchFamily="18" charset="0"/>
              </a:rPr>
              <a:t>De </a:t>
            </a:r>
            <a:r>
              <a:rPr lang="en-US" altLang="en-US" sz="2800" dirty="0" err="1">
                <a:latin typeface="Avenir Next" panose="020B0503020202020204" pitchFamily="34" charset="0"/>
                <a:cs typeface="Times New Roman" panose="02020603050405020304" pitchFamily="18" charset="0"/>
              </a:rPr>
              <a:t>sangre</a:t>
            </a:r>
            <a:r>
              <a:rPr lang="en-US" altLang="en-US" sz="2800" dirty="0">
                <a:latin typeface="Avenir Next" panose="020B0503020202020204" pitchFamily="34" charset="0"/>
                <a:cs typeface="Times New Roman" panose="02020603050405020304" pitchFamily="18" charset="0"/>
              </a:rPr>
              <a:t> </a:t>
            </a:r>
            <a:r>
              <a:rPr lang="en-US" altLang="en-US" sz="2800" dirty="0">
                <a:latin typeface="Avenir Next" panose="020B0503020202020204" pitchFamily="34" charset="0"/>
                <a:cs typeface="Times New Roman" panose="02020603050405020304" pitchFamily="18" charset="0"/>
                <a:sym typeface="Wingdings" pitchFamily="2" charset="2"/>
              </a:rPr>
              <a:t></a:t>
            </a:r>
            <a:r>
              <a:rPr lang="en-US" altLang="en-US" sz="2800" dirty="0">
                <a:latin typeface="Avenir Next" panose="020B0503020202020204" pitchFamily="34" charset="0"/>
                <a:cs typeface="Times New Roman" panose="02020603050405020304" pitchFamily="18" charset="0"/>
              </a:rPr>
              <a:t> a </a:t>
            </a:r>
            <a:r>
              <a:rPr lang="en-US" altLang="en-US" sz="2800" dirty="0" err="1">
                <a:latin typeface="Avenir Next" panose="020B0503020202020204" pitchFamily="34" charset="0"/>
                <a:cs typeface="Times New Roman" panose="02020603050405020304" pitchFamily="18" charset="0"/>
              </a:rPr>
              <a:t>endotelios</a:t>
            </a:r>
            <a:r>
              <a:rPr lang="en-US" altLang="en-US" sz="2800" dirty="0">
                <a:latin typeface="Avenir Next" panose="020B0503020202020204" pitchFamily="34" charset="0"/>
                <a:cs typeface="Times New Roman" panose="02020603050405020304" pitchFamily="18" charset="0"/>
              </a:rPr>
              <a:t> de </a:t>
            </a:r>
            <a:r>
              <a:rPr lang="en-US" altLang="en-US" sz="2800" dirty="0" err="1">
                <a:latin typeface="Avenir Next" panose="020B0503020202020204" pitchFamily="34" charset="0"/>
                <a:cs typeface="Times New Roman" panose="02020603050405020304" pitchFamily="18" charset="0"/>
              </a:rPr>
              <a:t>venas</a:t>
            </a:r>
            <a:r>
              <a:rPr lang="en-US" altLang="en-US" sz="2800" dirty="0">
                <a:latin typeface="Avenir Next" panose="020B0503020202020204" pitchFamily="34" charset="0"/>
                <a:cs typeface="Times New Roman" panose="02020603050405020304" pitchFamily="18" charset="0"/>
              </a:rPr>
              <a:t> pos-</a:t>
            </a:r>
            <a:r>
              <a:rPr lang="en-US" altLang="en-US" sz="2800" dirty="0" err="1">
                <a:latin typeface="Avenir Next" panose="020B0503020202020204" pitchFamily="34" charset="0"/>
                <a:cs typeface="Times New Roman" panose="02020603050405020304" pitchFamily="18" charset="0"/>
              </a:rPr>
              <a:t>capilares</a:t>
            </a:r>
            <a:r>
              <a:rPr lang="en-US" altLang="en-US" sz="2800" dirty="0">
                <a:latin typeface="Avenir Next" panose="020B0503020202020204" pitchFamily="34" charset="0"/>
                <a:cs typeface="Times New Roman" panose="02020603050405020304" pitchFamily="18" charset="0"/>
              </a:rPr>
              <a:t> </a:t>
            </a:r>
            <a:r>
              <a:rPr lang="en-US" altLang="en-US" sz="2800" dirty="0">
                <a:latin typeface="Avenir Next" panose="020B0503020202020204" pitchFamily="34" charset="0"/>
                <a:cs typeface="Times New Roman" panose="02020603050405020304" pitchFamily="18" charset="0"/>
                <a:sym typeface="Wingdings" pitchFamily="2" charset="2"/>
              </a:rPr>
              <a:t></a:t>
            </a:r>
            <a:r>
              <a:rPr lang="en-US" altLang="en-US" sz="2800" dirty="0">
                <a:latin typeface="Avenir Next" panose="020B0503020202020204" pitchFamily="34" charset="0"/>
                <a:cs typeface="Times New Roman" panose="02020603050405020304" pitchFamily="18" charset="0"/>
              </a:rPr>
              <a:t> a </a:t>
            </a:r>
            <a:r>
              <a:rPr lang="en-US" altLang="en-US" sz="2800" dirty="0" err="1">
                <a:latin typeface="Avenir Next" panose="020B0503020202020204" pitchFamily="34" charset="0"/>
                <a:cs typeface="Times New Roman" panose="02020603050405020304" pitchFamily="18" charset="0"/>
              </a:rPr>
              <a:t>traves</a:t>
            </a:r>
            <a:r>
              <a:rPr lang="en-US" altLang="en-US" sz="2800" dirty="0">
                <a:latin typeface="Avenir Next" panose="020B0503020202020204" pitchFamily="34" charset="0"/>
                <a:cs typeface="Times New Roman" panose="02020603050405020304" pitchFamily="18" charset="0"/>
              </a:rPr>
              <a:t> de </a:t>
            </a:r>
            <a:r>
              <a:rPr lang="en-US" altLang="en-US" sz="2800" dirty="0" err="1">
                <a:latin typeface="Avenir Next" panose="020B0503020202020204" pitchFamily="34" charset="0"/>
                <a:cs typeface="Times New Roman" panose="02020603050405020304" pitchFamily="18" charset="0"/>
              </a:rPr>
              <a:t>paredes</a:t>
            </a:r>
            <a:r>
              <a:rPr lang="en-US" altLang="en-US" sz="2800" dirty="0">
                <a:latin typeface="Avenir Next" panose="020B0503020202020204" pitchFamily="34" charset="0"/>
                <a:cs typeface="Times New Roman" panose="02020603050405020304" pitchFamily="18" charset="0"/>
              </a:rPr>
              <a:t> a </a:t>
            </a:r>
            <a:r>
              <a:rPr lang="en-US" altLang="en-US" sz="2800" dirty="0" err="1">
                <a:latin typeface="Avenir Next" panose="020B0503020202020204" pitchFamily="34" charset="0"/>
                <a:cs typeface="Times New Roman" panose="02020603050405020304" pitchFamily="18" charset="0"/>
              </a:rPr>
              <a:t>tejido</a:t>
            </a:r>
            <a:r>
              <a:rPr lang="en-US" altLang="en-US" sz="2800" dirty="0">
                <a:latin typeface="Avenir Next" panose="020B0503020202020204" pitchFamily="34" charset="0"/>
                <a:cs typeface="Times New Roman" panose="02020603050405020304" pitchFamily="18" charset="0"/>
              </a:rPr>
              <a:t> extravascular</a:t>
            </a:r>
          </a:p>
        </p:txBody>
      </p:sp>
    </p:spTree>
    <p:extLst>
      <p:ext uri="{BB962C8B-B14F-4D97-AF65-F5344CB8AC3E}">
        <p14:creationId xmlns:p14="http://schemas.microsoft.com/office/powerpoint/2010/main" val="413089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40" y="0"/>
            <a:ext cx="10168128" cy="859536"/>
          </a:xfrm>
        </p:spPr>
        <p:txBody>
          <a:bodyPr/>
          <a:lstStyle/>
          <a:p>
            <a:r>
              <a:rPr lang="en-US" dirty="0" err="1"/>
              <a:t>Moléculas</a:t>
            </a:r>
            <a:r>
              <a:rPr lang="en-US" dirty="0"/>
              <a:t> de </a:t>
            </a:r>
            <a:r>
              <a:rPr lang="en-US" dirty="0" err="1"/>
              <a:t>adhesión</a:t>
            </a:r>
            <a:endParaRPr lang="en-US" dirty="0"/>
          </a:p>
        </p:txBody>
      </p:sp>
      <p:pic>
        <p:nvPicPr>
          <p:cNvPr id="7" name="Picture 6">
            <a:extLst>
              <a:ext uri="{FF2B5EF4-FFF2-40B4-BE49-F238E27FC236}">
                <a16:creationId xmlns:a16="http://schemas.microsoft.com/office/drawing/2014/main" id="{FE19F084-4E75-1344-9DCD-A9D75C7722C2}"/>
              </a:ext>
            </a:extLst>
          </p:cNvPr>
          <p:cNvPicPr>
            <a:picLocks noChangeAspect="1"/>
          </p:cNvPicPr>
          <p:nvPr/>
        </p:nvPicPr>
        <p:blipFill>
          <a:blip r:embed="rId3"/>
          <a:stretch>
            <a:fillRect/>
          </a:stretch>
        </p:blipFill>
        <p:spPr>
          <a:xfrm>
            <a:off x="616097" y="1069018"/>
            <a:ext cx="10959805" cy="5372687"/>
          </a:xfrm>
          <a:prstGeom prst="rect">
            <a:avLst/>
          </a:prstGeom>
        </p:spPr>
      </p:pic>
    </p:spTree>
    <p:extLst>
      <p:ext uri="{BB962C8B-B14F-4D97-AF65-F5344CB8AC3E}">
        <p14:creationId xmlns:p14="http://schemas.microsoft.com/office/powerpoint/2010/main" val="173946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39" y="0"/>
            <a:ext cx="11083379" cy="859536"/>
          </a:xfrm>
        </p:spPr>
        <p:txBody>
          <a:bodyPr>
            <a:normAutofit/>
          </a:bodyPr>
          <a:lstStyle/>
          <a:p>
            <a:r>
              <a:rPr lang="en-US" dirty="0" err="1"/>
              <a:t>Moléculas</a:t>
            </a:r>
            <a:r>
              <a:rPr lang="en-US" dirty="0"/>
              <a:t> de adhesion; </a:t>
            </a:r>
            <a:r>
              <a:rPr lang="en-US" dirty="0" err="1"/>
              <a:t>selectinas</a:t>
            </a:r>
            <a:r>
              <a:rPr lang="en-US" dirty="0"/>
              <a:t> e </a:t>
            </a:r>
            <a:r>
              <a:rPr lang="en-US" dirty="0" err="1"/>
              <a:t>integrinas</a:t>
            </a:r>
            <a:endParaRPr lang="en-US" dirty="0"/>
          </a:p>
        </p:txBody>
      </p:sp>
      <p:sp>
        <p:nvSpPr>
          <p:cNvPr id="3" name="TextBox 2">
            <a:extLst>
              <a:ext uri="{FF2B5EF4-FFF2-40B4-BE49-F238E27FC236}">
                <a16:creationId xmlns:a16="http://schemas.microsoft.com/office/drawing/2014/main" id="{43E630C1-1717-494C-AA30-6B5FDE189737}"/>
              </a:ext>
            </a:extLst>
          </p:cNvPr>
          <p:cNvSpPr txBox="1"/>
          <p:nvPr/>
        </p:nvSpPr>
        <p:spPr>
          <a:xfrm>
            <a:off x="467833" y="1105786"/>
            <a:ext cx="11440632" cy="5570756"/>
          </a:xfrm>
          <a:prstGeom prst="rect">
            <a:avLst/>
          </a:prstGeom>
          <a:noFill/>
        </p:spPr>
        <p:txBody>
          <a:bodyPr wrap="square" rtlCol="0">
            <a:spAutoFit/>
          </a:bodyPr>
          <a:lstStyle/>
          <a:p>
            <a:r>
              <a:rPr lang="en-US" sz="2400" dirty="0" err="1"/>
              <a:t>Su</a:t>
            </a:r>
            <a:r>
              <a:rPr lang="en-US" sz="2400" dirty="0"/>
              <a:t>  </a:t>
            </a:r>
            <a:r>
              <a:rPr lang="en-US" sz="2400" dirty="0" err="1"/>
              <a:t>expresión</a:t>
            </a:r>
            <a:r>
              <a:rPr lang="en-US" sz="2400" dirty="0"/>
              <a:t> es </a:t>
            </a:r>
            <a:r>
              <a:rPr lang="en-US" sz="2400" dirty="0" err="1"/>
              <a:t>regulada</a:t>
            </a:r>
            <a:r>
              <a:rPr lang="en-US" sz="2400" dirty="0"/>
              <a:t> </a:t>
            </a:r>
            <a:r>
              <a:rPr lang="en-US" sz="2400" dirty="0" err="1"/>
              <a:t>en</a:t>
            </a:r>
            <a:r>
              <a:rPr lang="en-US" sz="2400" dirty="0"/>
              <a:t> </a:t>
            </a:r>
            <a:r>
              <a:rPr lang="en-US" sz="2400" dirty="0" err="1"/>
              <a:t>espacios</a:t>
            </a:r>
            <a:r>
              <a:rPr lang="en-US" sz="2400" dirty="0"/>
              <a:t> y PLT </a:t>
            </a:r>
            <a:r>
              <a:rPr lang="en-US" sz="2400" dirty="0" err="1"/>
              <a:t>influye</a:t>
            </a:r>
            <a:r>
              <a:rPr lang="en-US" sz="2400" dirty="0"/>
              <a:t> </a:t>
            </a:r>
            <a:r>
              <a:rPr lang="en-US" sz="2400" dirty="0" err="1"/>
              <a:t>en</a:t>
            </a:r>
            <a:r>
              <a:rPr lang="en-US" sz="2400" dirty="0"/>
              <a:t>  la </a:t>
            </a:r>
            <a:r>
              <a:rPr lang="en-US" sz="2400" dirty="0" err="1"/>
              <a:t>migración</a:t>
            </a:r>
            <a:r>
              <a:rPr lang="en-US" sz="2400" dirty="0"/>
              <a:t> </a:t>
            </a:r>
            <a:r>
              <a:rPr lang="en-US" sz="2400" dirty="0" err="1"/>
              <a:t>diferencial</a:t>
            </a:r>
            <a:endParaRPr lang="en-US" sz="2400" dirty="0"/>
          </a:p>
          <a:p>
            <a:endParaRPr lang="en-US" sz="2400" dirty="0"/>
          </a:p>
          <a:p>
            <a:r>
              <a:rPr lang="en-US" sz="2800" b="1" dirty="0" err="1"/>
              <a:t>Selectinas</a:t>
            </a:r>
            <a:r>
              <a:rPr lang="en-US" sz="2800" dirty="0"/>
              <a:t>: </a:t>
            </a:r>
            <a:r>
              <a:rPr lang="en-US" sz="2800" dirty="0" err="1"/>
              <a:t>moléculas</a:t>
            </a:r>
            <a:r>
              <a:rPr lang="en-US" sz="2800" dirty="0"/>
              <a:t> de </a:t>
            </a:r>
            <a:r>
              <a:rPr lang="en-US" sz="2800" dirty="0" err="1"/>
              <a:t>adhesión,ligan</a:t>
            </a:r>
            <a:r>
              <a:rPr lang="en-US" sz="2800" dirty="0"/>
              <a:t> CH2O, </a:t>
            </a:r>
            <a:r>
              <a:rPr lang="en-US" sz="2800" dirty="0" err="1"/>
              <a:t>comienza</a:t>
            </a:r>
            <a:r>
              <a:rPr lang="en-US" sz="2800" dirty="0"/>
              <a:t> el </a:t>
            </a:r>
            <a:r>
              <a:rPr lang="en-US" sz="2800" dirty="0" err="1"/>
              <a:t>proceso</a:t>
            </a:r>
            <a:endParaRPr lang="en-US" sz="2800" dirty="0"/>
          </a:p>
          <a:p>
            <a:r>
              <a:rPr lang="en-US" sz="2800" dirty="0" err="1"/>
              <a:t>Su</a:t>
            </a:r>
            <a:r>
              <a:rPr lang="en-US" sz="2800" dirty="0"/>
              <a:t> </a:t>
            </a:r>
            <a:r>
              <a:rPr lang="en-US" sz="2800" dirty="0" err="1"/>
              <a:t>dominio</a:t>
            </a:r>
            <a:r>
              <a:rPr lang="en-US" sz="2800" dirty="0"/>
              <a:t> </a:t>
            </a:r>
            <a:r>
              <a:rPr lang="en-US" sz="2800" dirty="0" err="1"/>
              <a:t>extracelular</a:t>
            </a:r>
            <a:r>
              <a:rPr lang="en-US" sz="2800" dirty="0"/>
              <a:t> </a:t>
            </a:r>
            <a:r>
              <a:rPr lang="en-US" sz="2800" dirty="0" err="1"/>
              <a:t>parecido</a:t>
            </a:r>
            <a:r>
              <a:rPr lang="en-US" sz="2800" dirty="0"/>
              <a:t> a </a:t>
            </a:r>
            <a:r>
              <a:rPr lang="en-US" sz="2800" dirty="0" err="1"/>
              <a:t>lectinas</a:t>
            </a:r>
            <a:r>
              <a:rPr lang="en-US" sz="2800" dirty="0"/>
              <a:t>, </a:t>
            </a:r>
            <a:r>
              <a:rPr lang="en-US" sz="2800" dirty="0" err="1"/>
              <a:t>ligan</a:t>
            </a:r>
            <a:r>
              <a:rPr lang="en-US" sz="2800" dirty="0"/>
              <a:t> CH2O</a:t>
            </a:r>
          </a:p>
          <a:p>
            <a:r>
              <a:rPr lang="en-US" sz="2800" dirty="0" err="1"/>
              <a:t>Dependiente</a:t>
            </a:r>
            <a:r>
              <a:rPr lang="en-US" sz="2800" dirty="0"/>
              <a:t> de Ca+2</a:t>
            </a:r>
          </a:p>
          <a:p>
            <a:endParaRPr lang="en-US" sz="2800" dirty="0"/>
          </a:p>
          <a:p>
            <a:r>
              <a:rPr lang="en-US" sz="2800" b="1" dirty="0"/>
              <a:t>P</a:t>
            </a:r>
            <a:r>
              <a:rPr lang="en-US" sz="2800" dirty="0"/>
              <a:t>-</a:t>
            </a:r>
            <a:r>
              <a:rPr lang="en-US" sz="2800" dirty="0" err="1"/>
              <a:t>selec</a:t>
            </a:r>
            <a:r>
              <a:rPr lang="en-US" sz="2800" dirty="0"/>
              <a:t> y </a:t>
            </a:r>
            <a:r>
              <a:rPr lang="en-US" sz="2800" b="1" dirty="0"/>
              <a:t>E</a:t>
            </a:r>
            <a:r>
              <a:rPr lang="en-US" sz="2800" dirty="0"/>
              <a:t>-</a:t>
            </a:r>
            <a:r>
              <a:rPr lang="en-US" sz="2800" dirty="0" err="1"/>
              <a:t>selec</a:t>
            </a:r>
            <a:r>
              <a:rPr lang="en-US" sz="2800" dirty="0"/>
              <a:t> </a:t>
            </a:r>
            <a:r>
              <a:rPr lang="en-US" sz="2800" dirty="0" err="1"/>
              <a:t>en</a:t>
            </a:r>
            <a:r>
              <a:rPr lang="en-US" sz="2800" dirty="0"/>
              <a:t> </a:t>
            </a:r>
            <a:r>
              <a:rPr lang="en-US" sz="2800" b="1" dirty="0" err="1"/>
              <a:t>celulas</a:t>
            </a:r>
            <a:r>
              <a:rPr lang="en-US" sz="2800" b="1" dirty="0"/>
              <a:t> </a:t>
            </a:r>
            <a:r>
              <a:rPr lang="en-US" sz="2800" b="1" dirty="0" err="1"/>
              <a:t>endoteliales</a:t>
            </a:r>
            <a:endParaRPr lang="en-US" sz="2800" b="1" dirty="0"/>
          </a:p>
          <a:p>
            <a:r>
              <a:rPr lang="en-US" sz="2800" b="1" dirty="0"/>
              <a:t>P</a:t>
            </a:r>
            <a:r>
              <a:rPr lang="en-US" sz="2800" dirty="0"/>
              <a:t> – </a:t>
            </a:r>
            <a:r>
              <a:rPr lang="en-US" sz="2800" dirty="0" err="1"/>
              <a:t>redistribuida</a:t>
            </a:r>
            <a:r>
              <a:rPr lang="en-US" sz="2800" dirty="0"/>
              <a:t> </a:t>
            </a:r>
            <a:r>
              <a:rPr lang="en-US" sz="2800" dirty="0" err="1"/>
              <a:t>en</a:t>
            </a:r>
            <a:r>
              <a:rPr lang="en-US" sz="2800" dirty="0"/>
              <a:t> </a:t>
            </a:r>
            <a:r>
              <a:rPr lang="en-US" sz="2800" dirty="0" err="1"/>
              <a:t>granulos</a:t>
            </a:r>
            <a:r>
              <a:rPr lang="en-US" sz="2800" dirty="0"/>
              <a:t> </a:t>
            </a:r>
            <a:r>
              <a:rPr lang="en-US" sz="2800" dirty="0" err="1"/>
              <a:t>superficie</a:t>
            </a:r>
            <a:r>
              <a:rPr lang="en-US" sz="2800" dirty="0"/>
              <a:t> del lumen </a:t>
            </a:r>
            <a:r>
              <a:rPr lang="en-US" sz="2800" dirty="0" err="1"/>
              <a:t>en</a:t>
            </a:r>
            <a:r>
              <a:rPr lang="en-US" sz="2800" dirty="0"/>
              <a:t> </a:t>
            </a:r>
            <a:r>
              <a:rPr lang="en-US" sz="2800" dirty="0" err="1"/>
              <a:t>respuesta</a:t>
            </a:r>
            <a:r>
              <a:rPr lang="en-US" sz="2800" dirty="0"/>
              <a:t> a </a:t>
            </a:r>
          </a:p>
          <a:p>
            <a:r>
              <a:rPr lang="en-US" sz="2800" dirty="0" err="1"/>
              <a:t>Histamina</a:t>
            </a:r>
            <a:r>
              <a:rPr lang="en-US" sz="2800" dirty="0"/>
              <a:t> y </a:t>
            </a:r>
            <a:r>
              <a:rPr lang="en-US" sz="2800" dirty="0" err="1"/>
              <a:t>trombina</a:t>
            </a:r>
            <a:endParaRPr lang="en-US" sz="2800" dirty="0"/>
          </a:p>
          <a:p>
            <a:r>
              <a:rPr lang="en-US" sz="2800" b="1" dirty="0"/>
              <a:t>E</a:t>
            </a:r>
            <a:r>
              <a:rPr lang="en-US" sz="2800" dirty="0"/>
              <a:t> – </a:t>
            </a:r>
            <a:r>
              <a:rPr lang="en-US" sz="2800" dirty="0" err="1"/>
              <a:t>expresada</a:t>
            </a:r>
            <a:r>
              <a:rPr lang="en-US" sz="2800" dirty="0"/>
              <a:t> </a:t>
            </a:r>
            <a:r>
              <a:rPr lang="en-US" sz="2800" dirty="0" err="1"/>
              <a:t>en</a:t>
            </a:r>
            <a:r>
              <a:rPr lang="en-US" sz="2800" dirty="0"/>
              <a:t> el </a:t>
            </a:r>
            <a:r>
              <a:rPr lang="en-US" sz="2800" dirty="0" err="1"/>
              <a:t>endotelio</a:t>
            </a:r>
            <a:r>
              <a:rPr lang="en-US" sz="2800" dirty="0"/>
              <a:t> </a:t>
            </a:r>
            <a:r>
              <a:rPr lang="en-US" sz="2800" dirty="0" err="1"/>
              <a:t>en</a:t>
            </a:r>
            <a:r>
              <a:rPr lang="en-US" sz="2800" dirty="0"/>
              <a:t> </a:t>
            </a:r>
            <a:r>
              <a:rPr lang="en-US" sz="2800" dirty="0" err="1"/>
              <a:t>respuesta</a:t>
            </a:r>
            <a:r>
              <a:rPr lang="en-US" sz="2800" dirty="0"/>
              <a:t> a IL-1 y TNF de </a:t>
            </a:r>
            <a:r>
              <a:rPr lang="en-US" sz="2800" dirty="0" err="1"/>
              <a:t>macrofagos</a:t>
            </a:r>
            <a:endParaRPr lang="en-US" sz="2800" dirty="0"/>
          </a:p>
          <a:p>
            <a:endParaRPr lang="en-US" sz="2800" dirty="0"/>
          </a:p>
          <a:p>
            <a:r>
              <a:rPr lang="en-US" sz="2800" b="1" dirty="0" err="1"/>
              <a:t>Leucocitos</a:t>
            </a:r>
            <a:r>
              <a:rPr lang="en-US" sz="2800" dirty="0"/>
              <a:t> </a:t>
            </a:r>
            <a:r>
              <a:rPr lang="en-US" sz="2800" dirty="0" err="1"/>
              <a:t>expresan</a:t>
            </a:r>
            <a:r>
              <a:rPr lang="en-US" sz="2800" dirty="0"/>
              <a:t> sus </a:t>
            </a:r>
            <a:r>
              <a:rPr lang="en-US" sz="2800" dirty="0" err="1"/>
              <a:t>ligandos</a:t>
            </a:r>
            <a:r>
              <a:rPr lang="en-US" sz="2800" dirty="0"/>
              <a:t> (</a:t>
            </a:r>
            <a:r>
              <a:rPr lang="en-US" sz="2800" dirty="0" err="1"/>
              <a:t>tetrasacárido</a:t>
            </a:r>
            <a:r>
              <a:rPr lang="en-US" sz="2800" dirty="0"/>
              <a:t> </a:t>
            </a:r>
            <a:r>
              <a:rPr lang="en-US" sz="2800" dirty="0" err="1"/>
              <a:t>siealico</a:t>
            </a:r>
            <a:r>
              <a:rPr lang="en-US" sz="2800" dirty="0"/>
              <a:t>)</a:t>
            </a:r>
          </a:p>
        </p:txBody>
      </p:sp>
    </p:spTree>
    <p:extLst>
      <p:ext uri="{BB962C8B-B14F-4D97-AF65-F5344CB8AC3E}">
        <p14:creationId xmlns:p14="http://schemas.microsoft.com/office/powerpoint/2010/main" val="4245003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39" y="0"/>
            <a:ext cx="11083379" cy="859536"/>
          </a:xfrm>
        </p:spPr>
        <p:txBody>
          <a:bodyPr>
            <a:normAutofit fontScale="90000"/>
          </a:bodyPr>
          <a:lstStyle/>
          <a:p>
            <a:r>
              <a:rPr lang="en-US" dirty="0" err="1"/>
              <a:t>Moléculas</a:t>
            </a:r>
            <a:r>
              <a:rPr lang="en-US" dirty="0"/>
              <a:t> de adhesion; </a:t>
            </a:r>
            <a:r>
              <a:rPr lang="en-US" b="1" dirty="0" err="1"/>
              <a:t>selectinas</a:t>
            </a:r>
            <a:r>
              <a:rPr lang="en-US" dirty="0"/>
              <a:t> e </a:t>
            </a:r>
            <a:r>
              <a:rPr lang="en-US" dirty="0" err="1"/>
              <a:t>integrinas</a:t>
            </a:r>
            <a:endParaRPr lang="en-US" dirty="0"/>
          </a:p>
        </p:txBody>
      </p:sp>
      <p:sp>
        <p:nvSpPr>
          <p:cNvPr id="3" name="TextBox 2">
            <a:extLst>
              <a:ext uri="{FF2B5EF4-FFF2-40B4-BE49-F238E27FC236}">
                <a16:creationId xmlns:a16="http://schemas.microsoft.com/office/drawing/2014/main" id="{43E630C1-1717-494C-AA30-6B5FDE189737}"/>
              </a:ext>
            </a:extLst>
          </p:cNvPr>
          <p:cNvSpPr txBox="1"/>
          <p:nvPr/>
        </p:nvSpPr>
        <p:spPr>
          <a:xfrm>
            <a:off x="725850" y="859536"/>
            <a:ext cx="11083379" cy="954107"/>
          </a:xfrm>
          <a:prstGeom prst="rect">
            <a:avLst/>
          </a:prstGeom>
          <a:noFill/>
        </p:spPr>
        <p:txBody>
          <a:bodyPr wrap="square" rtlCol="0">
            <a:spAutoFit/>
          </a:bodyPr>
          <a:lstStyle/>
          <a:p>
            <a:r>
              <a:rPr lang="en-US" sz="2800" dirty="0" err="1"/>
              <a:t>Su</a:t>
            </a:r>
            <a:r>
              <a:rPr lang="en-US" sz="2800" dirty="0"/>
              <a:t>  expression es </a:t>
            </a:r>
            <a:r>
              <a:rPr lang="en-US" sz="2800" dirty="0" err="1"/>
              <a:t>regulada</a:t>
            </a:r>
            <a:r>
              <a:rPr lang="en-US" sz="2800" dirty="0"/>
              <a:t> </a:t>
            </a:r>
            <a:r>
              <a:rPr lang="en-US" sz="2800" dirty="0" err="1"/>
              <a:t>en</a:t>
            </a:r>
            <a:r>
              <a:rPr lang="en-US" sz="2800" dirty="0"/>
              <a:t> </a:t>
            </a:r>
            <a:r>
              <a:rPr lang="en-US" sz="2800" dirty="0" err="1"/>
              <a:t>espacio</a:t>
            </a:r>
            <a:r>
              <a:rPr lang="en-US" sz="2800" dirty="0"/>
              <a:t> y PLT </a:t>
            </a:r>
            <a:r>
              <a:rPr lang="en-US" sz="2800" dirty="0" err="1"/>
              <a:t>influye</a:t>
            </a:r>
            <a:r>
              <a:rPr lang="en-US" sz="2800" dirty="0"/>
              <a:t> </a:t>
            </a:r>
            <a:r>
              <a:rPr lang="en-US" sz="2800" dirty="0" err="1"/>
              <a:t>en</a:t>
            </a:r>
            <a:r>
              <a:rPr lang="en-US" sz="2800" dirty="0"/>
              <a:t>  la </a:t>
            </a:r>
            <a:r>
              <a:rPr lang="en-US" sz="2800" dirty="0" err="1"/>
              <a:t>migración</a:t>
            </a:r>
            <a:r>
              <a:rPr lang="en-US" sz="2800" dirty="0"/>
              <a:t> </a:t>
            </a:r>
            <a:r>
              <a:rPr lang="en-US" sz="2800" dirty="0" err="1"/>
              <a:t>diferencial</a:t>
            </a:r>
            <a:endParaRPr lang="en-US" sz="2800" dirty="0"/>
          </a:p>
        </p:txBody>
      </p:sp>
      <p:sp>
        <p:nvSpPr>
          <p:cNvPr id="4" name="TextBox 3">
            <a:extLst>
              <a:ext uri="{FF2B5EF4-FFF2-40B4-BE49-F238E27FC236}">
                <a16:creationId xmlns:a16="http://schemas.microsoft.com/office/drawing/2014/main" id="{5C8D6922-369C-6D40-BC9F-15AF0E404996}"/>
              </a:ext>
            </a:extLst>
          </p:cNvPr>
          <p:cNvSpPr txBox="1"/>
          <p:nvPr/>
        </p:nvSpPr>
        <p:spPr>
          <a:xfrm>
            <a:off x="297712" y="2028146"/>
            <a:ext cx="10887740" cy="3970318"/>
          </a:xfrm>
          <a:prstGeom prst="rect">
            <a:avLst/>
          </a:prstGeom>
          <a:noFill/>
        </p:spPr>
        <p:txBody>
          <a:bodyPr wrap="square" rtlCol="0">
            <a:spAutoFit/>
          </a:bodyPr>
          <a:lstStyle/>
          <a:p>
            <a:pPr marL="457200" indent="-457200">
              <a:buFont typeface="Arial" panose="020B0604020202020204" pitchFamily="34" charset="0"/>
              <a:buChar char="•"/>
            </a:pPr>
            <a:r>
              <a:rPr lang="en-US" sz="2800" b="1" dirty="0"/>
              <a:t>E </a:t>
            </a:r>
            <a:r>
              <a:rPr lang="en-US" sz="2800" dirty="0"/>
              <a:t>– </a:t>
            </a:r>
            <a:r>
              <a:rPr lang="en-US" sz="2800" dirty="0" err="1"/>
              <a:t>expresada</a:t>
            </a:r>
            <a:r>
              <a:rPr lang="en-US" sz="2800" dirty="0"/>
              <a:t> </a:t>
            </a:r>
            <a:r>
              <a:rPr lang="en-US" sz="2800" dirty="0" err="1"/>
              <a:t>en</a:t>
            </a:r>
            <a:r>
              <a:rPr lang="en-US" sz="2800" dirty="0"/>
              <a:t> el </a:t>
            </a:r>
            <a:r>
              <a:rPr lang="en-US" sz="2800" dirty="0" err="1"/>
              <a:t>endotelio</a:t>
            </a:r>
            <a:r>
              <a:rPr lang="en-US" sz="2800" dirty="0"/>
              <a:t> </a:t>
            </a:r>
            <a:r>
              <a:rPr lang="en-US" sz="2800" dirty="0" err="1"/>
              <a:t>en</a:t>
            </a:r>
            <a:r>
              <a:rPr lang="en-US" sz="2800" dirty="0"/>
              <a:t> </a:t>
            </a:r>
            <a:r>
              <a:rPr lang="en-US" sz="2800" dirty="0" err="1"/>
              <a:t>respuesta</a:t>
            </a:r>
            <a:r>
              <a:rPr lang="en-US" sz="2800" dirty="0"/>
              <a:t> a IL-1 y TNF de </a:t>
            </a:r>
            <a:r>
              <a:rPr lang="en-US" sz="2800" dirty="0" err="1"/>
              <a:t>macrófagos</a:t>
            </a:r>
            <a:endParaRPr lang="en-US" sz="2800" dirty="0"/>
          </a:p>
          <a:p>
            <a:pPr marL="457200" indent="-457200">
              <a:buFont typeface="Arial" panose="020B0604020202020204" pitchFamily="34" charset="0"/>
              <a:buChar char="•"/>
            </a:pPr>
            <a:r>
              <a:rPr lang="en-US" sz="2800" dirty="0"/>
              <a:t>Sus </a:t>
            </a:r>
            <a:r>
              <a:rPr lang="en-US" sz="2800" dirty="0" err="1"/>
              <a:t>ligandos</a:t>
            </a:r>
            <a:r>
              <a:rPr lang="en-US" sz="2800" dirty="0"/>
              <a:t> (</a:t>
            </a:r>
            <a:r>
              <a:rPr lang="en-US" sz="2800" dirty="0" err="1"/>
              <a:t>tetrasacárido</a:t>
            </a:r>
            <a:r>
              <a:rPr lang="en-US" sz="2800" dirty="0"/>
              <a:t> </a:t>
            </a:r>
            <a:r>
              <a:rPr lang="en-US" sz="2800" dirty="0" err="1"/>
              <a:t>siálico</a:t>
            </a:r>
            <a:r>
              <a:rPr lang="en-US" sz="2800" dirty="0"/>
              <a:t>) </a:t>
            </a:r>
            <a:r>
              <a:rPr lang="en-US" sz="2800" dirty="0" err="1"/>
              <a:t>expresado</a:t>
            </a:r>
            <a:r>
              <a:rPr lang="en-US" sz="2800" dirty="0"/>
              <a:t> </a:t>
            </a:r>
            <a:r>
              <a:rPr lang="en-US" sz="2800" dirty="0" err="1"/>
              <a:t>en</a:t>
            </a:r>
            <a:r>
              <a:rPr lang="en-US" sz="2800" dirty="0"/>
              <a:t> </a:t>
            </a:r>
            <a:r>
              <a:rPr lang="en-US" sz="2800" dirty="0" err="1"/>
              <a:t>leucocitos</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dirty="0"/>
              <a:t>L</a:t>
            </a:r>
            <a:r>
              <a:rPr lang="en-US" sz="2800" dirty="0"/>
              <a:t>- </a:t>
            </a:r>
            <a:r>
              <a:rPr lang="en-US" sz="2800" dirty="0" err="1"/>
              <a:t>selec</a:t>
            </a:r>
            <a:r>
              <a:rPr lang="en-US" sz="2800" dirty="0"/>
              <a:t>; </a:t>
            </a:r>
            <a:r>
              <a:rPr lang="en-US" sz="2800" dirty="0" err="1"/>
              <a:t>expresada</a:t>
            </a:r>
            <a:r>
              <a:rPr lang="en-US" sz="2800" dirty="0"/>
              <a:t> </a:t>
            </a:r>
            <a:r>
              <a:rPr lang="en-US" sz="2800" dirty="0" err="1"/>
              <a:t>en</a:t>
            </a:r>
            <a:r>
              <a:rPr lang="en-US" sz="2800" dirty="0"/>
              <a:t> </a:t>
            </a:r>
            <a:r>
              <a:rPr lang="en-US" sz="2800" b="1" dirty="0" err="1"/>
              <a:t>Leucocitos</a:t>
            </a:r>
            <a:r>
              <a:rPr lang="en-US" sz="2800" dirty="0"/>
              <a:t> y no </a:t>
            </a:r>
            <a:r>
              <a:rPr lang="en-US" sz="2800" dirty="0" err="1"/>
              <a:t>en</a:t>
            </a:r>
            <a:r>
              <a:rPr lang="en-US" sz="2800" dirty="0"/>
              <a:t> </a:t>
            </a:r>
            <a:r>
              <a:rPr lang="en-US" sz="2800" dirty="0" err="1"/>
              <a:t>Endotelios</a:t>
            </a:r>
            <a:endParaRPr lang="en-US" sz="2800" dirty="0"/>
          </a:p>
          <a:p>
            <a:pPr marL="457200" indent="-457200">
              <a:buFont typeface="Arial" panose="020B0604020202020204" pitchFamily="34" charset="0"/>
              <a:buChar char="•"/>
            </a:pPr>
            <a:r>
              <a:rPr lang="en-US" sz="2800" dirty="0" err="1"/>
              <a:t>Su</a:t>
            </a:r>
            <a:r>
              <a:rPr lang="en-US" sz="2800" dirty="0"/>
              <a:t> </a:t>
            </a:r>
            <a:r>
              <a:rPr lang="en-US" sz="2800" dirty="0" err="1"/>
              <a:t>ligando</a:t>
            </a:r>
            <a:r>
              <a:rPr lang="en-US" sz="2800" dirty="0"/>
              <a:t> </a:t>
            </a:r>
            <a:r>
              <a:rPr lang="en-US" sz="2800" dirty="0" err="1"/>
              <a:t>sialomucinas</a:t>
            </a:r>
            <a:r>
              <a:rPr lang="en-US" sz="2800" dirty="0"/>
              <a:t> </a:t>
            </a:r>
            <a:r>
              <a:rPr lang="en-US" sz="2800" dirty="0" err="1"/>
              <a:t>si</a:t>
            </a:r>
            <a:r>
              <a:rPr lang="en-US" sz="2800" dirty="0"/>
              <a:t> </a:t>
            </a:r>
            <a:r>
              <a:rPr lang="en-US" sz="2800" dirty="0" err="1"/>
              <a:t>estan</a:t>
            </a:r>
            <a:r>
              <a:rPr lang="en-US" sz="2800" dirty="0"/>
              <a:t> </a:t>
            </a:r>
            <a:r>
              <a:rPr lang="en-US" sz="2800" dirty="0" err="1"/>
              <a:t>en</a:t>
            </a:r>
            <a:r>
              <a:rPr lang="en-US" sz="2800" dirty="0"/>
              <a:t> </a:t>
            </a:r>
            <a:r>
              <a:rPr lang="en-US" sz="2800" b="1" dirty="0" err="1"/>
              <a:t>Endotelios</a:t>
            </a:r>
            <a:endParaRPr lang="en-US" sz="2800" b="1"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err="1"/>
              <a:t>Adaptativa</a:t>
            </a:r>
            <a:r>
              <a:rPr lang="en-US" sz="2800" dirty="0"/>
              <a:t>:  </a:t>
            </a:r>
            <a:r>
              <a:rPr lang="en-US" sz="2800" dirty="0" err="1"/>
              <a:t>Selectina</a:t>
            </a:r>
            <a:r>
              <a:rPr lang="en-US" sz="2800" dirty="0"/>
              <a:t> </a:t>
            </a:r>
            <a:r>
              <a:rPr lang="en-US" sz="2800" dirty="0" err="1"/>
              <a:t>lleva</a:t>
            </a:r>
            <a:r>
              <a:rPr lang="en-US" sz="2800" dirty="0"/>
              <a:t> </a:t>
            </a:r>
            <a:r>
              <a:rPr lang="en-US" sz="2800" dirty="0" err="1"/>
              <a:t>vírgenes</a:t>
            </a:r>
            <a:r>
              <a:rPr lang="en-US" sz="2800" dirty="0"/>
              <a:t> T y B a los </a:t>
            </a:r>
            <a:r>
              <a:rPr lang="en-US" sz="2800" dirty="0" err="1"/>
              <a:t>nódulos</a:t>
            </a:r>
            <a:r>
              <a:rPr lang="en-US" sz="2800" dirty="0"/>
              <a:t> </a:t>
            </a:r>
            <a:r>
              <a:rPr lang="en-US" sz="2800" dirty="0" err="1"/>
              <a:t>linfáticos</a:t>
            </a:r>
            <a:endParaRPr lang="en-US" sz="2800" dirty="0"/>
          </a:p>
        </p:txBody>
      </p:sp>
    </p:spTree>
    <p:extLst>
      <p:ext uri="{BB962C8B-B14F-4D97-AF65-F5344CB8AC3E}">
        <p14:creationId xmlns:p14="http://schemas.microsoft.com/office/powerpoint/2010/main" val="2184000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39" y="0"/>
            <a:ext cx="11083379" cy="859536"/>
          </a:xfrm>
        </p:spPr>
        <p:txBody>
          <a:bodyPr>
            <a:normAutofit fontScale="90000"/>
          </a:bodyPr>
          <a:lstStyle/>
          <a:p>
            <a:r>
              <a:rPr lang="en-US" dirty="0" err="1"/>
              <a:t>Moléculas</a:t>
            </a:r>
            <a:r>
              <a:rPr lang="en-US" dirty="0"/>
              <a:t> de adhesion; </a:t>
            </a:r>
            <a:r>
              <a:rPr lang="en-US" dirty="0" err="1"/>
              <a:t>selectinas</a:t>
            </a:r>
            <a:r>
              <a:rPr lang="en-US" dirty="0"/>
              <a:t> e </a:t>
            </a:r>
            <a:r>
              <a:rPr lang="en-US" b="1" dirty="0" err="1"/>
              <a:t>integrinas</a:t>
            </a:r>
            <a:endParaRPr lang="en-US" b="1" dirty="0"/>
          </a:p>
        </p:txBody>
      </p:sp>
      <p:sp>
        <p:nvSpPr>
          <p:cNvPr id="4" name="TextBox 3">
            <a:extLst>
              <a:ext uri="{FF2B5EF4-FFF2-40B4-BE49-F238E27FC236}">
                <a16:creationId xmlns:a16="http://schemas.microsoft.com/office/drawing/2014/main" id="{5C8D6922-369C-6D40-BC9F-15AF0E404996}"/>
              </a:ext>
            </a:extLst>
          </p:cNvPr>
          <p:cNvSpPr txBox="1"/>
          <p:nvPr/>
        </p:nvSpPr>
        <p:spPr>
          <a:xfrm>
            <a:off x="467833" y="1290481"/>
            <a:ext cx="10887740" cy="4832092"/>
          </a:xfrm>
          <a:prstGeom prst="rect">
            <a:avLst/>
          </a:prstGeom>
          <a:noFill/>
        </p:spPr>
        <p:txBody>
          <a:bodyPr wrap="square" rtlCol="0">
            <a:spAutoFit/>
          </a:bodyPr>
          <a:lstStyle/>
          <a:p>
            <a:pPr marL="457200" indent="-457200">
              <a:buFont typeface="Arial" panose="020B0604020202020204" pitchFamily="34" charset="0"/>
              <a:buChar char="•"/>
            </a:pPr>
            <a:r>
              <a:rPr lang="en-US" sz="2800" b="1" dirty="0" err="1"/>
              <a:t>Integrinas</a:t>
            </a:r>
            <a:r>
              <a:rPr lang="en-US" sz="2800" dirty="0"/>
              <a:t> – </a:t>
            </a:r>
            <a:r>
              <a:rPr lang="en-US" sz="2800" dirty="0" err="1"/>
              <a:t>proteinas</a:t>
            </a:r>
            <a:r>
              <a:rPr lang="en-US" sz="2800" dirty="0"/>
              <a:t> de </a:t>
            </a:r>
            <a:r>
              <a:rPr lang="en-US" sz="2800" dirty="0" err="1"/>
              <a:t>superficie</a:t>
            </a:r>
            <a:r>
              <a:rPr lang="en-US" sz="2800" dirty="0"/>
              <a:t> </a:t>
            </a:r>
            <a:r>
              <a:rPr lang="en-US" sz="2800" dirty="0" err="1"/>
              <a:t>celular</a:t>
            </a:r>
            <a:r>
              <a:rPr lang="en-US" sz="2800" dirty="0"/>
              <a:t>, </a:t>
            </a:r>
            <a:r>
              <a:rPr lang="en-US" sz="2800" dirty="0" err="1"/>
              <a:t>heterodiméricas</a:t>
            </a:r>
            <a:endParaRPr lang="en-US" sz="2800" dirty="0"/>
          </a:p>
          <a:p>
            <a:pPr marL="457200" indent="-457200">
              <a:buFont typeface="Arial" panose="020B0604020202020204" pitchFamily="34" charset="0"/>
              <a:buChar char="•"/>
            </a:pPr>
            <a:r>
              <a:rPr lang="en-US" sz="2800" dirty="0"/>
              <a:t>2 </a:t>
            </a:r>
            <a:r>
              <a:rPr lang="en-US" sz="2800" dirty="0" err="1"/>
              <a:t>polipétidos</a:t>
            </a:r>
            <a:r>
              <a:rPr lang="en-US" sz="2800" dirty="0"/>
              <a:t> no </a:t>
            </a:r>
            <a:r>
              <a:rPr lang="en-US" sz="2800" dirty="0" err="1"/>
              <a:t>covalentemente</a:t>
            </a:r>
            <a:r>
              <a:rPr lang="en-US" sz="2800" dirty="0"/>
              <a:t> </a:t>
            </a:r>
            <a:r>
              <a:rPr lang="en-US" sz="2800" dirty="0" err="1"/>
              <a:t>unidos</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Median </a:t>
            </a:r>
            <a:r>
              <a:rPr lang="en-US" sz="2800" dirty="0" err="1"/>
              <a:t>adhesión</a:t>
            </a:r>
            <a:r>
              <a:rPr lang="en-US" sz="2800" dirty="0"/>
              <a:t> </a:t>
            </a:r>
            <a:r>
              <a:rPr lang="en-US" sz="2800" dirty="0" err="1"/>
              <a:t>célula</a:t>
            </a:r>
            <a:r>
              <a:rPr lang="en-US" sz="2800" dirty="0"/>
              <a:t> a </a:t>
            </a:r>
            <a:r>
              <a:rPr lang="en-US" sz="2800" dirty="0" err="1"/>
              <a:t>célula</a:t>
            </a:r>
            <a:r>
              <a:rPr lang="en-US" sz="2800" dirty="0"/>
              <a:t> </a:t>
            </a:r>
            <a:r>
              <a:rPr lang="en-US" sz="2800" dirty="0" err="1"/>
              <a:t>ó</a:t>
            </a:r>
            <a:r>
              <a:rPr lang="en-US" sz="2800" dirty="0"/>
              <a:t> </a:t>
            </a:r>
            <a:r>
              <a:rPr lang="en-US" sz="2800" dirty="0" err="1"/>
              <a:t>célula</a:t>
            </a:r>
            <a:r>
              <a:rPr lang="en-US" sz="2800" dirty="0"/>
              <a:t> a </a:t>
            </a:r>
            <a:r>
              <a:rPr lang="en-US" sz="2800" dirty="0" err="1"/>
              <a:t>matriz</a:t>
            </a:r>
            <a:r>
              <a:rPr lang="en-US" sz="2800" dirty="0"/>
              <a:t> </a:t>
            </a:r>
            <a:r>
              <a:rPr lang="en-US" sz="2800" dirty="0" err="1"/>
              <a:t>extracelular</a:t>
            </a:r>
            <a:endParaRPr lang="en-US" sz="2800" dirty="0"/>
          </a:p>
          <a:p>
            <a:pPr marL="457200" indent="-457200">
              <a:buFont typeface="Arial" panose="020B0604020202020204" pitchFamily="34" charset="0"/>
              <a:buChar char="•"/>
            </a:pPr>
            <a:r>
              <a:rPr lang="en-US" sz="2800" dirty="0"/>
              <a:t>30 </a:t>
            </a:r>
            <a:r>
              <a:rPr lang="en-US" sz="2800" dirty="0" err="1"/>
              <a:t>distintas</a:t>
            </a:r>
            <a:r>
              <a:rPr lang="en-US" sz="2800" dirty="0"/>
              <a:t>, 15 </a:t>
            </a:r>
            <a:r>
              <a:rPr lang="en-US" sz="2800" dirty="0" err="1"/>
              <a:t>cadenas</a:t>
            </a:r>
            <a:r>
              <a:rPr lang="en-US" sz="2800" dirty="0"/>
              <a:t> alfa y 8 </a:t>
            </a:r>
            <a:r>
              <a:rPr lang="en-US" sz="2800" dirty="0" err="1"/>
              <a:t>cadenas</a:t>
            </a:r>
            <a:r>
              <a:rPr lang="en-US" sz="2800" dirty="0"/>
              <a:t> </a:t>
            </a:r>
            <a:r>
              <a:rPr lang="en-US" sz="2800" dirty="0" err="1"/>
              <a:t>ß</a:t>
            </a:r>
            <a:endParaRPr lang="en-US" sz="2800" dirty="0"/>
          </a:p>
          <a:p>
            <a:pPr marL="457200" indent="-457200">
              <a:buFont typeface="Arial" panose="020B0604020202020204" pitchFamily="34" charset="0"/>
              <a:buChar char="•"/>
            </a:pPr>
            <a:r>
              <a:rPr lang="en-US" sz="2800" dirty="0"/>
              <a:t>Cabezas </a:t>
            </a:r>
            <a:r>
              <a:rPr lang="en-US" sz="2800" dirty="0" err="1"/>
              <a:t>extracelulares</a:t>
            </a:r>
            <a:r>
              <a:rPr lang="en-US" sz="2800" dirty="0"/>
              <a:t> para </a:t>
            </a:r>
            <a:r>
              <a:rPr lang="en-US" sz="2800" dirty="0" err="1"/>
              <a:t>ligando</a:t>
            </a:r>
            <a:r>
              <a:rPr lang="en-US" sz="2800" dirty="0"/>
              <a:t> </a:t>
            </a:r>
          </a:p>
          <a:p>
            <a:pPr marL="457200" indent="-457200">
              <a:buFont typeface="Arial" panose="020B0604020202020204" pitchFamily="34" charset="0"/>
              <a:buChar char="•"/>
            </a:pPr>
            <a:r>
              <a:rPr lang="en-US" sz="2800" dirty="0" err="1"/>
              <a:t>Dominios</a:t>
            </a:r>
            <a:r>
              <a:rPr lang="en-US" sz="2800" dirty="0"/>
              <a:t> </a:t>
            </a:r>
            <a:r>
              <a:rPr lang="en-US" sz="2800" dirty="0" err="1"/>
              <a:t>citoplósmicos</a:t>
            </a:r>
            <a:r>
              <a:rPr lang="en-US" sz="2800" dirty="0"/>
              <a:t> para el </a:t>
            </a:r>
            <a:r>
              <a:rPr lang="en-US" sz="2800" dirty="0" err="1"/>
              <a:t>citoesqueleto</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dirty="0" err="1"/>
              <a:t>Integran</a:t>
            </a:r>
            <a:r>
              <a:rPr lang="en-US" sz="2800" dirty="0"/>
              <a:t> </a:t>
            </a:r>
            <a:r>
              <a:rPr lang="en-US" sz="2800" dirty="0" err="1"/>
              <a:t>señales</a:t>
            </a:r>
            <a:r>
              <a:rPr lang="en-US" sz="2800" dirty="0"/>
              <a:t> </a:t>
            </a:r>
            <a:r>
              <a:rPr lang="en-US" sz="2800" dirty="0" err="1"/>
              <a:t>extracelulares</a:t>
            </a:r>
            <a:r>
              <a:rPr lang="en-US" sz="2800" dirty="0"/>
              <a:t> con el </a:t>
            </a:r>
            <a:r>
              <a:rPr lang="en-US" sz="2800" dirty="0" err="1"/>
              <a:t>citoesqueleto</a:t>
            </a:r>
            <a:endParaRPr lang="en-US" sz="2800" dirty="0"/>
          </a:p>
          <a:p>
            <a:pPr marL="914400" lvl="1" indent="-457200">
              <a:buFont typeface="Arial" panose="020B0604020202020204" pitchFamily="34" charset="0"/>
              <a:buChar char="•"/>
            </a:pPr>
            <a:r>
              <a:rPr lang="en-US" sz="2800" dirty="0" err="1"/>
              <a:t>Vinculina</a:t>
            </a:r>
            <a:r>
              <a:rPr lang="en-US" sz="2800" dirty="0"/>
              <a:t>, </a:t>
            </a:r>
            <a:r>
              <a:rPr lang="en-US" sz="2800" dirty="0" err="1"/>
              <a:t>actina</a:t>
            </a:r>
            <a:r>
              <a:rPr lang="en-US" sz="2800" dirty="0"/>
              <a:t>, </a:t>
            </a:r>
            <a:r>
              <a:rPr lang="en-US" sz="2800" dirty="0" err="1"/>
              <a:t>tropomiosina</a:t>
            </a:r>
            <a:r>
              <a:rPr lang="en-US" sz="2800" dirty="0"/>
              <a:t>, </a:t>
            </a:r>
            <a:r>
              <a:rPr lang="en-US" sz="2800" dirty="0" err="1"/>
              <a:t>actinina</a:t>
            </a:r>
            <a:endParaRPr lang="en-US" sz="2800" dirty="0"/>
          </a:p>
          <a:p>
            <a:pPr marL="457200" indent="-457200">
              <a:buFont typeface="Arial" panose="020B0604020202020204" pitchFamily="34" charset="0"/>
              <a:buChar char="•"/>
            </a:pPr>
            <a:r>
              <a:rPr lang="en-US" sz="2800" dirty="0" err="1"/>
              <a:t>Cambios</a:t>
            </a:r>
            <a:r>
              <a:rPr lang="en-US" sz="2800" dirty="0"/>
              <a:t> </a:t>
            </a:r>
            <a:r>
              <a:rPr lang="en-US" sz="2800" dirty="0" err="1"/>
              <a:t>en</a:t>
            </a:r>
            <a:r>
              <a:rPr lang="en-US" sz="2800" dirty="0"/>
              <a:t> </a:t>
            </a:r>
            <a:r>
              <a:rPr lang="en-US" sz="2800" dirty="0" err="1"/>
              <a:t>mobilidad</a:t>
            </a:r>
            <a:r>
              <a:rPr lang="en-US" sz="2800" dirty="0"/>
              <a:t>, </a:t>
            </a:r>
            <a:r>
              <a:rPr lang="en-US" sz="2800" dirty="0" err="1"/>
              <a:t>morfogénesis</a:t>
            </a:r>
            <a:r>
              <a:rPr lang="en-US" sz="2800" dirty="0"/>
              <a:t> y </a:t>
            </a:r>
            <a:r>
              <a:rPr lang="en-US" sz="2800" dirty="0" err="1"/>
              <a:t>fagocitosis</a:t>
            </a:r>
            <a:endParaRPr lang="en-US" sz="2800" dirty="0"/>
          </a:p>
        </p:txBody>
      </p:sp>
    </p:spTree>
    <p:extLst>
      <p:ext uri="{BB962C8B-B14F-4D97-AF65-F5344CB8AC3E}">
        <p14:creationId xmlns:p14="http://schemas.microsoft.com/office/powerpoint/2010/main" val="1728784764"/>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242D41"/>
      </a:dk2>
      <a:lt2>
        <a:srgbClr val="E2E8E2"/>
      </a:lt2>
      <a:accent1>
        <a:srgbClr val="DE29E7"/>
      </a:accent1>
      <a:accent2>
        <a:srgbClr val="801DD6"/>
      </a:accent2>
      <a:accent3>
        <a:srgbClr val="4E38E8"/>
      </a:accent3>
      <a:accent4>
        <a:srgbClr val="174FD5"/>
      </a:accent4>
      <a:accent5>
        <a:srgbClr val="26AFE6"/>
      </a:accent5>
      <a:accent6>
        <a:srgbClr val="14B8A3"/>
      </a:accent6>
      <a:hlink>
        <a:srgbClr val="3F85B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1135</Words>
  <Application>Microsoft Macintosh PowerPoint</Application>
  <PresentationFormat>Widescreen</PresentationFormat>
  <Paragraphs>198</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vt:lpstr>
      <vt:lpstr>Avenir Next LT Pro</vt:lpstr>
      <vt:lpstr>Calibri</vt:lpstr>
      <vt:lpstr>AccentBoxVTI</vt:lpstr>
      <vt:lpstr>Migración y Reclutamiento, y Reciclaje de Leucocitos Cap 3</vt:lpstr>
      <vt:lpstr>Objetivos</vt:lpstr>
      <vt:lpstr>Introducción </vt:lpstr>
      <vt:lpstr>Introducción</vt:lpstr>
      <vt:lpstr>Como ocurre la migración?</vt:lpstr>
      <vt:lpstr>Moléculas de adhesión</vt:lpstr>
      <vt:lpstr>Moléculas de adhesion; selectinas e integrinas</vt:lpstr>
      <vt:lpstr>Moléculas de adhesion; selectinas e integrinas</vt:lpstr>
      <vt:lpstr>Moléculas de adhesion; selectinas e integrinas</vt:lpstr>
      <vt:lpstr>Moléculas de adhesion; selectinas e integrinas</vt:lpstr>
      <vt:lpstr>Moléculas de adhesion; selectinas e integrinas</vt:lpstr>
      <vt:lpstr>Moléculas de adhesión; selectinas e integrinas</vt:lpstr>
      <vt:lpstr>Quimioquinas (QK) y sus Receptores</vt:lpstr>
      <vt:lpstr>Quimioquinas (QK) y sus Receptores</vt:lpstr>
      <vt:lpstr>Quimioquinas (QK) y sus Receptores</vt:lpstr>
      <vt:lpstr>Quimioquinas (QK) y sus Receptores</vt:lpstr>
      <vt:lpstr>Downregulation of Receptors </vt:lpstr>
      <vt:lpstr>Quimioquinas (QK) y sus Receptores</vt:lpstr>
      <vt:lpstr>NEXT: QK acciones biológicas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Migración y Reclutamiento, y Reciclaje de Leucocitos Cap 3</dc:title>
  <dc:creator>JOSE A. CARDE SERRANO</dc:creator>
  <cp:lastModifiedBy>JOSE A. CARDE SERRANO</cp:lastModifiedBy>
  <cp:revision>5</cp:revision>
  <dcterms:created xsi:type="dcterms:W3CDTF">2020-03-04T10:47:36Z</dcterms:created>
  <dcterms:modified xsi:type="dcterms:W3CDTF">2020-03-04T17:45:11Z</dcterms:modified>
</cp:coreProperties>
</file>