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22"/>
  </p:notesMasterIdLst>
  <p:sldIdLst>
    <p:sldId id="256" r:id="rId2"/>
    <p:sldId id="264" r:id="rId3"/>
    <p:sldId id="278" r:id="rId4"/>
    <p:sldId id="262" r:id="rId5"/>
    <p:sldId id="276" r:id="rId6"/>
    <p:sldId id="263" r:id="rId7"/>
    <p:sldId id="274" r:id="rId8"/>
    <p:sldId id="279" r:id="rId9"/>
    <p:sldId id="265" r:id="rId10"/>
    <p:sldId id="267" r:id="rId11"/>
    <p:sldId id="268" r:id="rId12"/>
    <p:sldId id="269" r:id="rId13"/>
    <p:sldId id="280" r:id="rId14"/>
    <p:sldId id="257" r:id="rId15"/>
    <p:sldId id="259" r:id="rId16"/>
    <p:sldId id="270" r:id="rId17"/>
    <p:sldId id="272" r:id="rId18"/>
    <p:sldId id="281" r:id="rId19"/>
    <p:sldId id="277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187" autoAdjust="0"/>
  </p:normalViewPr>
  <p:slideViewPr>
    <p:cSldViewPr>
      <p:cViewPr varScale="1">
        <p:scale>
          <a:sx n="60" d="100"/>
          <a:sy n="60" d="100"/>
        </p:scale>
        <p:origin x="-16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62EBD3-A173-3B47-AAB3-A4B2888CE38F}" type="datetime1">
              <a:rPr lang="en-US"/>
              <a:pPr/>
              <a:t>2/12/18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19A9C0-C2C3-8C4E-B96D-80664CC9B7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12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Filamentoso </a:t>
            </a:r>
          </a:p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Forma de baston o rod</a:t>
            </a:r>
          </a:p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Genoma DNA ss</a:t>
            </a:r>
          </a:p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INFecta bacts Gram Neg</a:t>
            </a:r>
          </a:p>
          <a:p>
            <a:pPr eaLnBrk="1" hangingPunct="1">
              <a:buFontTx/>
              <a:buChar char="-"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4506777-5F60-0B4C-8DD1-520BF831D245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Genes Ensamblaje: I, IV, VII, IX</a:t>
            </a:r>
          </a:p>
          <a:p>
            <a:pPr eaLnBrk="1" hangingPunct="1"/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Replicacion: II, X, </a:t>
            </a:r>
          </a:p>
          <a:p>
            <a:pPr eaLnBrk="1" hangingPunct="1"/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Atachtment: VI,</a:t>
            </a:r>
          </a:p>
          <a:p>
            <a:pPr eaLnBrk="1" hangingPunct="1"/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Capsula: VIII, 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D2C7966-3D11-794A-99D5-3A62BBD6852E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a) Adenovirus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b) Rotavirus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c) Influenza virus 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d) Vesicular stomatitis virus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e) Tobacco mosaic virus. 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f)  Alfalfa mosaic virus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g)  T4 bacteriophage. </a:t>
            </a:r>
          </a:p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h) M13 bacteriophage</a:t>
            </a:r>
          </a:p>
          <a:p>
            <a:pPr eaLnBrk="1" hangingPunct="1"/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filamentous bacteriophage M13</a:t>
            </a:r>
          </a:p>
          <a:p>
            <a:pPr eaLnBrk="1" hangingPunct="1"/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SEM: The image was taken with a Philips XL30 ESEM in STEM mode, the bright field image (BF) was subtracted from the dark field image (DF) for contrast enhancement. The sample was prepared on a holey film (Quantifoil) and rotary shadowed with platinum / carbon (95/5 w%) under a low angle. The bright spots have their origin in imperfections of the foil,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ECD9893-D4B8-3D42-A90F-0ABB7ADE6D25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600" dirty="0">
                <a:latin typeface="Calibri" charset="0"/>
                <a:ea typeface="ＭＳ Ｐゴシック" charset="0"/>
                <a:cs typeface="ＭＳ Ｐゴシック" charset="0"/>
              </a:rPr>
              <a:t>PFU = # de plaques X factor </a:t>
            </a:r>
            <a:r>
              <a:rPr lang="en-US" sz="600" dirty="0" err="1">
                <a:latin typeface="Calibri" charset="0"/>
                <a:ea typeface="ＭＳ Ｐゴシック" charset="0"/>
                <a:cs typeface="ＭＳ Ｐゴシック" charset="0"/>
              </a:rPr>
              <a:t>dilucion</a:t>
            </a:r>
            <a:endParaRPr lang="en-US" sz="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600" dirty="0" err="1">
                <a:latin typeface="Calibri" charset="0"/>
                <a:ea typeface="ＭＳ Ｐゴシック" charset="0"/>
                <a:cs typeface="ＭＳ Ｐゴシック" charset="0"/>
              </a:rPr>
              <a:t>Unidad</a:t>
            </a:r>
            <a:r>
              <a:rPr lang="en-US" sz="6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00" dirty="0" err="1">
                <a:latin typeface="Calibri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sz="600" dirty="0">
                <a:latin typeface="Calibri" charset="0"/>
                <a:ea typeface="ＭＳ Ｐゴシック" charset="0"/>
                <a:cs typeface="ＭＳ Ｐゴシック" charset="0"/>
              </a:rPr>
              <a:t> titular un stock de virus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600" dirty="0" err="1">
                <a:latin typeface="Calibri" charset="0"/>
                <a:ea typeface="ＭＳ Ｐゴシック" charset="0"/>
                <a:cs typeface="ＭＳ Ｐゴシック" charset="0"/>
              </a:rPr>
              <a:t>Pfu</a:t>
            </a:r>
            <a:r>
              <a:rPr lang="en-US" sz="600" dirty="0">
                <a:latin typeface="Calibri" charset="0"/>
                <a:ea typeface="ＭＳ Ｐゴシック" charset="0"/>
                <a:cs typeface="ＭＳ Ｐゴシック" charset="0"/>
              </a:rPr>
              <a:t>: se </a:t>
            </a:r>
            <a:r>
              <a:rPr lang="en-US" sz="600" dirty="0" err="1">
                <a:latin typeface="Calibri" charset="0"/>
                <a:ea typeface="ＭＳ Ｐゴシック" charset="0"/>
                <a:cs typeface="ＭＳ Ｐゴシック" charset="0"/>
              </a:rPr>
              <a:t>obtiene</a:t>
            </a:r>
            <a:r>
              <a:rPr lang="en-US" sz="600" dirty="0">
                <a:latin typeface="Calibri" charset="0"/>
                <a:ea typeface="ＭＳ Ｐゴシック" charset="0"/>
                <a:cs typeface="ＭＳ Ｐゴシック" charset="0"/>
              </a:rPr>
              <a:t> de # de </a:t>
            </a:r>
            <a:r>
              <a:rPr lang="en-US" sz="600" dirty="0" err="1">
                <a:latin typeface="Calibri" charset="0"/>
                <a:ea typeface="ＭＳ Ｐゴシック" charset="0"/>
                <a:cs typeface="ＭＳ Ｐゴシック" charset="0"/>
              </a:rPr>
              <a:t>manchas</a:t>
            </a:r>
            <a:r>
              <a:rPr lang="en-US" sz="600" dirty="0">
                <a:latin typeface="Calibri" charset="0"/>
                <a:ea typeface="ＭＳ Ｐゴシック" charset="0"/>
                <a:cs typeface="ＭＳ Ｐゴシック" charset="0"/>
              </a:rPr>
              <a:t> y la </a:t>
            </a:r>
            <a:r>
              <a:rPr lang="en-US" sz="600" dirty="0" err="1">
                <a:latin typeface="Calibri" charset="0"/>
                <a:ea typeface="ＭＳ Ｐゴシック" charset="0"/>
                <a:cs typeface="ＭＳ Ｐゴシック" charset="0"/>
              </a:rPr>
              <a:t>dilucion</a:t>
            </a:r>
            <a:r>
              <a:rPr lang="en-US" sz="6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00" dirty="0" err="1">
                <a:latin typeface="Calibri" charset="0"/>
                <a:ea typeface="ＭＳ Ｐゴシック" charset="0"/>
                <a:cs typeface="ＭＳ Ｐゴシック" charset="0"/>
              </a:rPr>
              <a:t>usada</a:t>
            </a:r>
            <a:endParaRPr lang="en-US" sz="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PR" sz="600" dirty="0">
                <a:latin typeface="Calibri" charset="0"/>
                <a:ea typeface="ＭＳ Ｐゴシック" charset="0"/>
                <a:cs typeface="ＭＳ Ｐゴシック" charset="0"/>
              </a:rPr>
              <a:t> </a:t>
            </a:r>
            <a:endParaRPr lang="en-US" sz="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PR" sz="600" b="1" dirty="0">
                <a:latin typeface="Calibri" charset="0"/>
                <a:ea typeface="ＭＳ Ｐゴシック" charset="0"/>
                <a:cs typeface="ＭＳ Ｐゴシック" charset="0"/>
              </a:rPr>
              <a:t>Diluciones Múltiples:</a:t>
            </a:r>
            <a:endParaRPr lang="en-US" sz="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PR" sz="600" dirty="0">
                <a:latin typeface="Calibri" charset="0"/>
                <a:ea typeface="ＭＳ Ｐゴシック" charset="0"/>
                <a:cs typeface="ＭＳ Ｐゴシック" charset="0"/>
              </a:rPr>
              <a:t>	Si vas a hacer un dilución en serie (3 veces o n veces), la concentración final se calcula :</a:t>
            </a:r>
            <a:endParaRPr lang="en-US" sz="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PR" sz="600" dirty="0">
                <a:latin typeface="Calibri" charset="0"/>
                <a:ea typeface="ＭＳ Ｐゴシック" charset="0"/>
                <a:cs typeface="ＭＳ Ｐゴシック" charset="0"/>
              </a:rPr>
              <a:t>	Fd1= 100ml/10ml = 10</a:t>
            </a:r>
            <a:endParaRPr lang="en-US" sz="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PR" sz="600" dirty="0">
                <a:latin typeface="Calibri" charset="0"/>
                <a:ea typeface="ＭＳ Ｐゴシック" charset="0"/>
                <a:cs typeface="ＭＳ Ｐゴシック" charset="0"/>
              </a:rPr>
              <a:t>	Fd2 = 50ml/2ml = 25</a:t>
            </a:r>
            <a:endParaRPr lang="en-US" sz="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PR" sz="600" dirty="0">
                <a:latin typeface="Calibri" charset="0"/>
                <a:ea typeface="ＭＳ Ｐゴシック" charset="0"/>
                <a:cs typeface="ＭＳ Ｐゴシック" charset="0"/>
              </a:rPr>
              <a:t>	Fd3 = 90ml/30ml= 3</a:t>
            </a:r>
            <a:endParaRPr lang="en-US" sz="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PR" sz="600" dirty="0">
                <a:latin typeface="Calibri" charset="0"/>
                <a:ea typeface="ＭＳ Ｐゴシック" charset="0"/>
                <a:cs typeface="ＭＳ Ｐゴシック" charset="0"/>
              </a:rPr>
              <a:t>	FDTotal= 10x25x3= 750 a 1 o 750 veces…</a:t>
            </a:r>
            <a:endParaRPr lang="en-US" sz="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PR" sz="600" dirty="0">
                <a:latin typeface="Calibri" charset="0"/>
                <a:ea typeface="ＭＳ Ｐゴシック" charset="0"/>
                <a:cs typeface="ＭＳ Ｐゴシック" charset="0"/>
              </a:rPr>
              <a:t>Si comenzamos con el mismo 0.2M cual sera la nueva concentracion:</a:t>
            </a:r>
            <a:endParaRPr lang="en-US" sz="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PR" sz="600" dirty="0">
                <a:latin typeface="Calibri" charset="0"/>
                <a:ea typeface="ＭＳ Ｐゴシック" charset="0"/>
                <a:cs typeface="ＭＳ Ｐゴシック" charset="0"/>
              </a:rPr>
              <a:t>		Cfinal= C1/fdtotal = 0.2M/750 = 0.00027 M = 0.27mM = 270 μM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600" dirty="0">
                <a:latin typeface="Calibri" charset="0"/>
                <a:ea typeface="ＭＳ Ｐゴシック" charset="0"/>
                <a:cs typeface="ＭＳ Ｐゴシック" charset="0"/>
              </a:rPr>
              <a:t>			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600" dirty="0">
                <a:latin typeface="Calibri" charset="0"/>
                <a:ea typeface="ＭＳ Ｐゴシック" charset="0"/>
                <a:cs typeface="ＭＳ Ｐゴシック" charset="0"/>
              </a:rPr>
              <a:t>Factor Para 10-5 = 1:10, 1:10, 1:10, 1:10, 0.1:1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600" dirty="0">
                <a:latin typeface="Calibri" charset="0"/>
                <a:ea typeface="ＭＳ Ｐゴシック" charset="0"/>
                <a:cs typeface="ＭＳ Ｐゴシック" charset="0"/>
              </a:rPr>
              <a:t>PFU = 4 x(10X10X10x10x10) =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600" dirty="0">
                <a:latin typeface="Calibri" charset="0"/>
                <a:ea typeface="ＭＳ Ｐゴシック" charset="0"/>
                <a:cs typeface="ＭＳ Ｐゴシック" charset="0"/>
              </a:rPr>
              <a:t>= 4 x (100,000) = 400,000  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6A00C6-5614-ED48-989B-97AC64F9EE18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230C-0945-A644-B4E7-7D239603BB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8E03-8B29-D749-809A-FE7C635C8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B82E-03F2-F24A-985F-158381DB9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F35A-DD7D-B347-BE64-E976315BA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230C-0945-A644-B4E7-7D239603BB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230C-0945-A644-B4E7-7D239603BB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230C-0945-A644-B4E7-7D239603BB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230C-0945-A644-B4E7-7D239603BB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EC56-C835-A341-8535-097D54FAD6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5290-2556-B941-8553-9BBA499406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295E-4A0B-C346-8367-18F8B36E25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230C-0945-A644-B4E7-7D239603BB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79A5A7AA-A619-7941-A71D-06B5BFC5D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95F1-8115-1B46-A466-D0F2D3721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9C20-AB14-A043-BB03-83CD65C6D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0E6230C-0945-A644-B4E7-7D239603B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230C-0945-A644-B4E7-7D239603BB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0E6230C-0945-A644-B4E7-7D239603B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vlab.amrita.edu/?sub=3&amp;brch=76&amp;sim=719&amp;cnt=4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hyperlink" Target="http://vlab.amrita.edu/?sub=3&amp;brch=76&amp;sim=719&amp;cnt=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tminers.utep.edu/rwebb/html/rolling_circle_replication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://www.sci.sdsu.edu/~smaloy/MicrobialGenetics/topics/in-vitro-genetics/SDM.html" TargetMode="External"/><Relationship Id="rId6" Type="http://schemas.openxmlformats.org/officeDocument/2006/relationships/hyperlink" Target="http://utminers.utep.edu/rwebb/html/m13_phagemids_and_rescue.html" TargetMode="External"/><Relationship Id="rId7" Type="http://schemas.openxmlformats.org/officeDocument/2006/relationships/hyperlink" Target="http://utminers.utep.edu/rwebb/html/phage_display_libraries.html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4038600" cy="933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>Cuantificación y Aislamiento  de Bacteriófago</a:t>
            </a:r>
            <a:endParaRPr lang="es-ES" dirty="0">
              <a:solidFill>
                <a:schemeClr val="bg1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953000"/>
            <a:ext cx="4343400" cy="838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s-ES" sz="1600" dirty="0" smtClean="0">
                <a:latin typeface="Verdana" charset="0"/>
                <a:ea typeface="ＭＳ Ｐゴシック" charset="0"/>
                <a:cs typeface="ＭＳ Ｐゴシック" charset="0"/>
              </a:rPr>
              <a:t>Dr</a:t>
            </a:r>
            <a:r>
              <a:rPr lang="es-ES" sz="1600" dirty="0">
                <a:latin typeface="Verdana" charset="0"/>
                <a:ea typeface="ＭＳ Ｐゴシック" charset="0"/>
                <a:cs typeface="ＭＳ Ｐゴシック" charset="0"/>
              </a:rPr>
              <a:t>. José A. Cardé-</a:t>
            </a:r>
            <a:r>
              <a:rPr lang="es-ES" sz="1600" dirty="0" smtClean="0">
                <a:latin typeface="Verdana" charset="0"/>
                <a:ea typeface="ＭＳ Ｐゴシック" charset="0"/>
                <a:cs typeface="ＭＳ Ｐゴシック" charset="0"/>
              </a:rPr>
              <a:t>Serrano, </a:t>
            </a:r>
            <a:r>
              <a:rPr lang="es-ES" sz="1600" dirty="0" smtClean="0">
                <a:latin typeface="Verdana" charset="0"/>
                <a:ea typeface="ＭＳ Ｐゴシック" charset="0"/>
                <a:cs typeface="ＭＳ Ｐゴシック" charset="0"/>
              </a:rPr>
              <a:t>PhD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s-ES" sz="1600" dirty="0" err="1" smtClean="0">
                <a:latin typeface="Verdana" charset="0"/>
                <a:ea typeface="ＭＳ Ｐゴシック" charset="0"/>
                <a:cs typeface="ＭＳ Ｐゴシック" charset="0"/>
              </a:rPr>
              <a:t>Biol</a:t>
            </a:r>
            <a:r>
              <a:rPr lang="es-ES" sz="1600" dirty="0" smtClean="0">
                <a:latin typeface="Verdana" charset="0"/>
                <a:ea typeface="ＭＳ Ｐゴシック" charset="0"/>
                <a:cs typeface="ＭＳ Ｐゴシック" charset="0"/>
              </a:rPr>
              <a:t> 4207 </a:t>
            </a:r>
            <a:r>
              <a:rPr lang="mr-IN" sz="1600" dirty="0" smtClean="0">
                <a:latin typeface="Verdana" charset="0"/>
                <a:ea typeface="ＭＳ Ｐゴシック" charset="0"/>
                <a:cs typeface="ＭＳ Ｐゴシック" charset="0"/>
              </a:rPr>
              <a:t>–</a:t>
            </a:r>
            <a:r>
              <a:rPr lang="es-ES" sz="16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s-ES" sz="1600" dirty="0" err="1" smtClean="0">
                <a:latin typeface="Verdana" charset="0"/>
                <a:ea typeface="ＭＳ Ｐゴシック" charset="0"/>
                <a:cs typeface="ＭＳ Ｐゴシック" charset="0"/>
              </a:rPr>
              <a:t>Lab</a:t>
            </a:r>
            <a:r>
              <a:rPr lang="es-ES" sz="1600" dirty="0" smtClean="0">
                <a:latin typeface="Verdana" charset="0"/>
                <a:ea typeface="ＭＳ Ｐゴシック" charset="0"/>
                <a:cs typeface="ＭＳ Ｐゴシック" charset="0"/>
              </a:rPr>
              <a:t> Viro </a:t>
            </a:r>
            <a:r>
              <a:rPr lang="es-ES" sz="1600" dirty="0" err="1" smtClean="0">
                <a:latin typeface="Verdana" charset="0"/>
                <a:ea typeface="ＭＳ Ｐゴシック" charset="0"/>
                <a:cs typeface="ＭＳ Ｐゴシック" charset="0"/>
              </a:rPr>
              <a:t>Biotech</a:t>
            </a:r>
            <a:endParaRPr lang="es-E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s-ES" sz="1600" dirty="0">
                <a:latin typeface="Verdana" charset="0"/>
                <a:ea typeface="ＭＳ Ｐゴシック" charset="0"/>
                <a:cs typeface="ＭＳ Ｐゴシック" charset="0"/>
              </a:rPr>
              <a:t>Universidad de Puerto Rico en Aguadilla</a:t>
            </a:r>
          </a:p>
        </p:txBody>
      </p:sp>
      <p:pic>
        <p:nvPicPr>
          <p:cNvPr id="14341" name="Picture 5" descr="UPR-A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4701">
            <a:off x="37707888" y="1752600"/>
            <a:ext cx="4786312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UPR-A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4701">
            <a:off x="37860288" y="1905000"/>
            <a:ext cx="4786312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>
                <a:latin typeface="Verdana" charset="0"/>
                <a:ea typeface="ＭＳ Ｐゴシック" charset="0"/>
                <a:cs typeface="ＭＳ Ｐゴシック" charset="0"/>
              </a:rPr>
              <a:t>Ensayo en placas</a:t>
            </a:r>
          </a:p>
        </p:txBody>
      </p:sp>
      <p:pic>
        <p:nvPicPr>
          <p:cNvPr id="26628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667000"/>
            <a:ext cx="4648200" cy="2687780"/>
          </a:xfrm>
          <a:noFill/>
        </p:spPr>
      </p:pic>
      <p:sp>
        <p:nvSpPr>
          <p:cNvPr id="26627" name="AutoShape 4"/>
          <p:cNvSpPr>
            <a:spLocks noGrp="1" noChangeAspect="1" noChangeArrowheads="1"/>
          </p:cNvSpPr>
          <p:nvPr>
            <p:ph sz="half" idx="2"/>
          </p:nvPr>
        </p:nvSpPr>
        <p:spPr>
          <a:xfrm>
            <a:off x="152399" y="2209800"/>
            <a:ext cx="4419601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sz="2600" dirty="0">
                <a:latin typeface="Verdana" charset="0"/>
                <a:ea typeface="ＭＳ Ｐゴシック" charset="0"/>
                <a:cs typeface="ＭＳ Ｐゴシック" charset="0"/>
              </a:rPr>
              <a:t>PFU  (Unidades de formación de placas)</a:t>
            </a:r>
          </a:p>
          <a:p>
            <a:pPr eaLnBrk="1" hangingPunct="1">
              <a:lnSpc>
                <a:spcPct val="90000"/>
              </a:lnSpc>
            </a:pPr>
            <a:r>
              <a:rPr lang="es-ES" sz="2600" dirty="0">
                <a:latin typeface="Verdana" charset="0"/>
                <a:ea typeface="ＭＳ Ｐゴシック" charset="0"/>
                <a:cs typeface="ＭＳ Ｐゴシック" charset="0"/>
              </a:rPr>
              <a:t>Placa – Región clara en el césped de bacterias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200" dirty="0">
                <a:latin typeface="Verdana" charset="0"/>
                <a:ea typeface="ＭＳ Ｐゴシック" charset="0"/>
              </a:rPr>
              <a:t>Infección lítica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200" dirty="0">
                <a:latin typeface="Verdana" charset="0"/>
                <a:ea typeface="ＭＳ Ｐゴシック" charset="0"/>
              </a:rPr>
              <a:t>Lisis de la bacteria</a:t>
            </a:r>
          </a:p>
          <a:p>
            <a:pPr eaLnBrk="1" hangingPunct="1">
              <a:lnSpc>
                <a:spcPct val="90000"/>
              </a:lnSpc>
            </a:pPr>
            <a:r>
              <a:rPr lang="es-ES" sz="2600" dirty="0">
                <a:latin typeface="Verdana" charset="0"/>
                <a:ea typeface="ＭＳ Ｐゴシック" charset="0"/>
                <a:cs typeface="ＭＳ Ｐゴシック" charset="0"/>
              </a:rPr>
              <a:t>PFU =  # de placas x factor de </a:t>
            </a:r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</a:rPr>
              <a:t>dilución </a:t>
            </a:r>
            <a:endParaRPr lang="es-ES" sz="2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s-ES" sz="2200" dirty="0">
                <a:latin typeface="Verdana" charset="0"/>
                <a:ea typeface="ＭＳ Ｐゴシック" charset="0"/>
              </a:rPr>
              <a:t>30 – 300 </a:t>
            </a:r>
            <a:endParaRPr lang="es-ES" sz="2200" dirty="0" smtClean="0">
              <a:latin typeface="Verdana" charset="0"/>
              <a:ea typeface="ＭＳ Ｐゴシック" charset="0"/>
            </a:endParaRPr>
          </a:p>
          <a:p>
            <a:pPr marL="349250" lvl="1" indent="0" eaLnBrk="1" hangingPunct="1">
              <a:lnSpc>
                <a:spcPct val="90000"/>
              </a:lnSpc>
              <a:buNone/>
            </a:pPr>
            <a:endParaRPr lang="es-ES" sz="2200" dirty="0">
              <a:latin typeface="Verdana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5638800"/>
            <a:ext cx="215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hlinkClick r:id="rId4"/>
              </a:rPr>
              <a:t>Simulación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Aislamiento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bacteriófago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438400"/>
            <a:ext cx="9144000" cy="3657600"/>
          </a:xfrm>
        </p:spPr>
        <p:txBody>
          <a:bodyPr>
            <a:normAutofit/>
          </a:bodyPr>
          <a:lstStyle/>
          <a:p>
            <a:pPr marL="812800" indent="-812800" eaLnBrk="1" hangingPunct="1"/>
            <a:r>
              <a:rPr lang="es-ES" sz="2800" dirty="0">
                <a:latin typeface="Verdana" charset="0"/>
                <a:ea typeface="ＭＳ Ｐゴシック" charset="0"/>
                <a:cs typeface="ＭＳ Ｐゴシック" charset="0"/>
              </a:rPr>
              <a:t>Utilizarán 2 placas (las que poseen las diluciones de 10</a:t>
            </a:r>
            <a:r>
              <a:rPr lang="es-ES" sz="2800" baseline="30000" dirty="0">
                <a:latin typeface="Verdana" charset="0"/>
                <a:ea typeface="ＭＳ Ｐゴシック" charset="0"/>
                <a:cs typeface="ＭＳ Ｐゴシック" charset="0"/>
              </a:rPr>
              <a:t>-5</a:t>
            </a:r>
            <a:r>
              <a:rPr lang="es-ES" sz="2800" dirty="0">
                <a:latin typeface="Verdana" charset="0"/>
                <a:ea typeface="ＭＳ Ｐゴシック" charset="0"/>
                <a:cs typeface="ＭＳ Ｐゴシック" charset="0"/>
              </a:rPr>
              <a:t> y 10</a:t>
            </a:r>
            <a:r>
              <a:rPr lang="es-ES" sz="2800" baseline="30000" dirty="0">
                <a:latin typeface="Verdana" charset="0"/>
                <a:ea typeface="ＭＳ Ｐゴシック" charset="0"/>
                <a:cs typeface="ＭＳ Ｐゴシック" charset="0"/>
              </a:rPr>
              <a:t>-6</a:t>
            </a:r>
            <a:r>
              <a:rPr lang="es-ES" sz="2800" dirty="0">
                <a:latin typeface="Verdana" charset="0"/>
                <a:ea typeface="ＭＳ Ｐゴシック" charset="0"/>
                <a:cs typeface="ＭＳ Ｐゴシック" charset="0"/>
              </a:rPr>
              <a:t>) para extraer el bacteriófago utilizando “</a:t>
            </a:r>
            <a:r>
              <a:rPr lang="es-ES" sz="2800" dirty="0" err="1">
                <a:latin typeface="Verdana" charset="0"/>
                <a:ea typeface="ＭＳ Ｐゴシック" charset="0"/>
                <a:cs typeface="ＭＳ Ｐゴシック" charset="0"/>
              </a:rPr>
              <a:t>Tryptone</a:t>
            </a:r>
            <a:r>
              <a:rPr lang="es-ES" sz="28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s-ES" sz="2800" dirty="0" err="1">
                <a:latin typeface="Verdana" charset="0"/>
                <a:ea typeface="ＭＳ Ｐゴシック" charset="0"/>
                <a:cs typeface="ＭＳ Ｐゴシック" charset="0"/>
              </a:rPr>
              <a:t>broth</a:t>
            </a:r>
            <a:r>
              <a:rPr lang="es-ES" sz="2800" dirty="0">
                <a:latin typeface="Verdana" charset="0"/>
                <a:ea typeface="ＭＳ Ｐゴシック" charset="0"/>
                <a:cs typeface="ＭＳ Ｐゴシック" charset="0"/>
              </a:rPr>
              <a:t>” y centrifugación.</a:t>
            </a:r>
            <a:endParaRPr lang="en-US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Protocolo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I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0"/>
            <a:ext cx="8915400" cy="3962400"/>
          </a:xfrm>
        </p:spPr>
        <p:txBody>
          <a:bodyPr>
            <a:noAutofit/>
          </a:bodyPr>
          <a:lstStyle/>
          <a:p>
            <a:pPr marL="990600" lvl="1" indent="-519113" eaLnBrk="1" hangingPunct="1">
              <a:lnSpc>
                <a:spcPct val="80000"/>
              </a:lnSpc>
            </a:pPr>
            <a:r>
              <a:rPr lang="es-ES" sz="2800" dirty="0">
                <a:latin typeface="Verdana" charset="0"/>
                <a:ea typeface="ＭＳ Ｐゴシック" charset="0"/>
              </a:rPr>
              <a:t>Tomar 5 ml de </a:t>
            </a:r>
            <a:r>
              <a:rPr lang="es-ES" sz="2800" dirty="0" err="1">
                <a:latin typeface="Verdana" charset="0"/>
                <a:ea typeface="ＭＳ Ｐゴシック" charset="0"/>
              </a:rPr>
              <a:t>Tryptone</a:t>
            </a:r>
            <a:r>
              <a:rPr lang="es-ES" sz="2800" dirty="0">
                <a:latin typeface="Verdana" charset="0"/>
                <a:ea typeface="ＭＳ Ｐゴシック" charset="0"/>
              </a:rPr>
              <a:t> </a:t>
            </a:r>
            <a:r>
              <a:rPr lang="es-ES" sz="2800" dirty="0" err="1">
                <a:latin typeface="Verdana" charset="0"/>
                <a:ea typeface="ＭＳ Ｐゴシック" charset="0"/>
              </a:rPr>
              <a:t>broth</a:t>
            </a:r>
            <a:r>
              <a:rPr lang="es-ES" sz="2800" dirty="0">
                <a:latin typeface="Verdana" charset="0"/>
                <a:ea typeface="ＭＳ Ｐゴシック" charset="0"/>
              </a:rPr>
              <a:t> y lavar la placa de 10-5 por 5 minutos en el “orbital </a:t>
            </a:r>
            <a:r>
              <a:rPr lang="es-ES" sz="2800" dirty="0" err="1">
                <a:latin typeface="Verdana" charset="0"/>
                <a:ea typeface="ＭＳ Ｐゴシック" charset="0"/>
              </a:rPr>
              <a:t>shaker</a:t>
            </a:r>
            <a:r>
              <a:rPr lang="es-ES" sz="2800" dirty="0">
                <a:latin typeface="Verdana" charset="0"/>
                <a:ea typeface="ＭＳ Ｐゴシック" charset="0"/>
              </a:rPr>
              <a:t>” a temperatura ambiente</a:t>
            </a:r>
            <a:r>
              <a:rPr lang="es-ES" sz="2800" dirty="0" smtClean="0">
                <a:latin typeface="Verdana" charset="0"/>
                <a:ea typeface="ＭＳ Ｐゴシック" charset="0"/>
              </a:rPr>
              <a:t>.</a:t>
            </a:r>
          </a:p>
          <a:p>
            <a:pPr marL="990600" lvl="1" indent="-519113" eaLnBrk="1" hangingPunct="1">
              <a:lnSpc>
                <a:spcPct val="80000"/>
              </a:lnSpc>
            </a:pPr>
            <a:endParaRPr lang="es-ES" sz="2800" dirty="0">
              <a:latin typeface="Verdana" charset="0"/>
              <a:ea typeface="ＭＳ Ｐゴシック" charset="0"/>
            </a:endParaRPr>
          </a:p>
          <a:p>
            <a:pPr marL="990600" lvl="1" indent="-519113" eaLnBrk="1" hangingPunct="1">
              <a:lnSpc>
                <a:spcPct val="80000"/>
              </a:lnSpc>
            </a:pPr>
            <a:r>
              <a:rPr lang="es-ES" sz="2800" dirty="0">
                <a:latin typeface="Verdana" charset="0"/>
                <a:ea typeface="ＭＳ Ｐゴシック" charset="0"/>
              </a:rPr>
              <a:t>Sacar los 5 ml de </a:t>
            </a:r>
            <a:r>
              <a:rPr lang="es-ES" sz="2800" dirty="0" err="1">
                <a:latin typeface="Verdana" charset="0"/>
                <a:ea typeface="ＭＳ Ｐゴシック" charset="0"/>
              </a:rPr>
              <a:t>Tryptone</a:t>
            </a:r>
            <a:r>
              <a:rPr lang="es-ES" sz="2800" dirty="0">
                <a:latin typeface="Verdana" charset="0"/>
                <a:ea typeface="ＭＳ Ｐゴシック" charset="0"/>
              </a:rPr>
              <a:t> </a:t>
            </a:r>
            <a:r>
              <a:rPr lang="es-ES" sz="2800" dirty="0" err="1">
                <a:latin typeface="Verdana" charset="0"/>
                <a:ea typeface="ＭＳ Ｐゴシック" charset="0"/>
              </a:rPr>
              <a:t>broth</a:t>
            </a:r>
            <a:r>
              <a:rPr lang="es-ES" sz="2800" dirty="0">
                <a:latin typeface="Verdana" charset="0"/>
                <a:ea typeface="ＭＳ Ｐゴシック" charset="0"/>
              </a:rPr>
              <a:t> de la placa de 10-5 y transferirlos a la placa de 10-6 y lavar por 5 minutos en el “orbital </a:t>
            </a:r>
            <a:r>
              <a:rPr lang="es-ES" sz="2800" dirty="0" err="1">
                <a:latin typeface="Verdana" charset="0"/>
                <a:ea typeface="ＭＳ Ｐゴシック" charset="0"/>
              </a:rPr>
              <a:t>shaker</a:t>
            </a:r>
            <a:r>
              <a:rPr lang="es-ES" sz="2800" dirty="0">
                <a:latin typeface="Verdana" charset="0"/>
                <a:ea typeface="ＭＳ Ｐゴシック" charset="0"/>
              </a:rPr>
              <a:t>” a temperatura ambiente.</a:t>
            </a:r>
          </a:p>
          <a:p>
            <a:pPr marL="990600" lvl="1" indent="-519113" eaLnBrk="1" hangingPunct="1">
              <a:lnSpc>
                <a:spcPct val="80000"/>
              </a:lnSpc>
            </a:pPr>
            <a:endParaRPr lang="es-ES" sz="2400" dirty="0"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Protocolo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I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0"/>
            <a:ext cx="8915400" cy="3962400"/>
          </a:xfrm>
        </p:spPr>
        <p:txBody>
          <a:bodyPr>
            <a:noAutofit/>
          </a:bodyPr>
          <a:lstStyle/>
          <a:p>
            <a:pPr marL="990600" lvl="1" indent="-519113" eaLnBrk="1" hangingPunct="1">
              <a:lnSpc>
                <a:spcPct val="80000"/>
              </a:lnSpc>
            </a:pPr>
            <a:r>
              <a:rPr lang="es-ES" sz="2800" dirty="0" smtClean="0">
                <a:latin typeface="Verdana" charset="0"/>
                <a:ea typeface="ＭＳ Ｐゴシック" charset="0"/>
              </a:rPr>
              <a:t>Sacar </a:t>
            </a:r>
            <a:r>
              <a:rPr lang="es-ES" sz="2800" dirty="0">
                <a:latin typeface="Verdana" charset="0"/>
                <a:ea typeface="ＭＳ Ｐゴシック" charset="0"/>
              </a:rPr>
              <a:t>los 5 ml y colocarlos en un tubo de ensayo esterilizado</a:t>
            </a:r>
            <a:r>
              <a:rPr lang="es-ES" sz="2800" dirty="0" smtClean="0">
                <a:latin typeface="Verdana" charset="0"/>
                <a:ea typeface="ＭＳ Ｐゴシック" charset="0"/>
              </a:rPr>
              <a:t>.</a:t>
            </a:r>
          </a:p>
          <a:p>
            <a:pPr marL="990600" lvl="1" indent="-519113" eaLnBrk="1" hangingPunct="1">
              <a:lnSpc>
                <a:spcPct val="80000"/>
              </a:lnSpc>
            </a:pPr>
            <a:endParaRPr lang="es-ES" sz="2800" dirty="0">
              <a:latin typeface="Verdana" charset="0"/>
              <a:ea typeface="ＭＳ Ｐゴシック" charset="0"/>
            </a:endParaRPr>
          </a:p>
          <a:p>
            <a:pPr marL="990600" lvl="1" indent="-519113" eaLnBrk="1" hangingPunct="1">
              <a:lnSpc>
                <a:spcPct val="80000"/>
              </a:lnSpc>
            </a:pPr>
            <a:r>
              <a:rPr lang="es-ES" sz="2800" dirty="0">
                <a:latin typeface="Verdana" charset="0"/>
                <a:ea typeface="ＭＳ Ｐゴシック" charset="0"/>
              </a:rPr>
              <a:t>Centrifugar por 20 minutos en la centrifugadora clínica</a:t>
            </a:r>
            <a:r>
              <a:rPr lang="es-ES" sz="2800" dirty="0" smtClean="0">
                <a:latin typeface="Verdana" charset="0"/>
                <a:ea typeface="ＭＳ Ｐゴシック" charset="0"/>
              </a:rPr>
              <a:t>.</a:t>
            </a:r>
          </a:p>
          <a:p>
            <a:pPr marL="990600" lvl="1" indent="-519113" eaLnBrk="1" hangingPunct="1">
              <a:lnSpc>
                <a:spcPct val="80000"/>
              </a:lnSpc>
            </a:pPr>
            <a:endParaRPr lang="es-ES" sz="2800" dirty="0">
              <a:latin typeface="Verdana" charset="0"/>
              <a:ea typeface="ＭＳ Ｐゴシック" charset="0"/>
            </a:endParaRPr>
          </a:p>
          <a:p>
            <a:pPr marL="990600" lvl="1" indent="-519113" eaLnBrk="1" hangingPunct="1">
              <a:lnSpc>
                <a:spcPct val="80000"/>
              </a:lnSpc>
            </a:pPr>
            <a:r>
              <a:rPr lang="es-ES" sz="2800" dirty="0">
                <a:latin typeface="Verdana" charset="0"/>
                <a:ea typeface="ＭＳ Ｐゴシック" charset="0"/>
              </a:rPr>
              <a:t>Pasar el </a:t>
            </a:r>
            <a:r>
              <a:rPr lang="es-ES" sz="2800" dirty="0" err="1">
                <a:latin typeface="Verdana" charset="0"/>
                <a:ea typeface="ＭＳ Ｐゴシック" charset="0"/>
              </a:rPr>
              <a:t>sobrenandante</a:t>
            </a:r>
            <a:r>
              <a:rPr lang="es-ES" sz="2800" dirty="0">
                <a:latin typeface="Verdana" charset="0"/>
                <a:ea typeface="ＭＳ Ｐゴシック" charset="0"/>
              </a:rPr>
              <a:t> a un tubo de ensayo </a:t>
            </a:r>
            <a:r>
              <a:rPr lang="es-ES" sz="2800" dirty="0" smtClean="0">
                <a:latin typeface="Verdana" charset="0"/>
                <a:ea typeface="ＭＳ Ｐゴシック" charset="0"/>
              </a:rPr>
              <a:t>estéril</a:t>
            </a:r>
          </a:p>
          <a:p>
            <a:pPr marL="990600" lvl="1" indent="-519113" eaLnBrk="1" hangingPunct="1">
              <a:lnSpc>
                <a:spcPct val="80000"/>
              </a:lnSpc>
            </a:pPr>
            <a:endParaRPr lang="es-ES" sz="2800" dirty="0">
              <a:latin typeface="Verdana" charset="0"/>
              <a:ea typeface="ＭＳ Ｐゴシック" charset="0"/>
            </a:endParaRPr>
          </a:p>
          <a:p>
            <a:pPr marL="990600" lvl="1" indent="-519113" eaLnBrk="1" hangingPunct="1">
              <a:lnSpc>
                <a:spcPct val="80000"/>
              </a:lnSpc>
            </a:pPr>
            <a:r>
              <a:rPr lang="es-ES" sz="2800" dirty="0">
                <a:latin typeface="Verdana" charset="0"/>
                <a:ea typeface="ＭＳ Ｐゴシック" charset="0"/>
              </a:rPr>
              <a:t>Guardar a 4°C</a:t>
            </a:r>
            <a:endParaRPr lang="en-US" sz="2800" dirty="0"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6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20838"/>
            <a:ext cx="685800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828800" y="152400"/>
            <a:ext cx="510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</a:rPr>
              <a:t>Orbital Shaker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40787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886200" cy="55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533400" y="2286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FFFF"/>
                </a:solidFill>
              </a:rPr>
              <a:t>Centrífuga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Clínica</a:t>
            </a:r>
            <a:r>
              <a:rPr lang="en-US" sz="2800" dirty="0">
                <a:solidFill>
                  <a:srgbClr val="FFFFFF"/>
                </a:solidFill>
              </a:rPr>
              <a:t>		       	</a:t>
            </a:r>
            <a:r>
              <a:rPr lang="en-US" sz="2800" dirty="0" err="1">
                <a:solidFill>
                  <a:srgbClr val="FFFFFF"/>
                </a:solidFill>
              </a:rPr>
              <a:t>Nevera</a:t>
            </a:r>
            <a:r>
              <a:rPr lang="en-US" sz="2800" dirty="0">
                <a:solidFill>
                  <a:srgbClr val="FFFFFF"/>
                </a:solidFill>
              </a:rPr>
              <a:t> 4</a:t>
            </a:r>
            <a:r>
              <a:rPr lang="en-US" sz="2800" baseline="30000" dirty="0">
                <a:solidFill>
                  <a:srgbClr val="FFFFFF"/>
                </a:solidFill>
              </a:rPr>
              <a:t>o</a:t>
            </a:r>
            <a:r>
              <a:rPr lang="en-US" sz="2800" dirty="0">
                <a:solidFill>
                  <a:srgbClr val="FFFFFF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Aislamiento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bacteriófago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II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5562600" cy="4648200"/>
          </a:xfrm>
        </p:spPr>
        <p:txBody>
          <a:bodyPr>
            <a:normAutofit/>
          </a:bodyPr>
          <a:lstStyle/>
          <a:p>
            <a:pPr marL="812800" indent="-812800" eaLnBrk="1" hangingPunct="1">
              <a:lnSpc>
                <a:spcPct val="90000"/>
              </a:lnSpc>
            </a:pPr>
            <a:r>
              <a:rPr lang="es-ES" sz="2800" dirty="0">
                <a:latin typeface="Verdana" charset="0"/>
                <a:ea typeface="ＭＳ Ｐゴシック" charset="0"/>
                <a:cs typeface="ＭＳ Ｐゴシック" charset="0"/>
              </a:rPr>
              <a:t>Utilizar la placa con la dilución de 10-4, o la placa donde tengan “</a:t>
            </a:r>
            <a:r>
              <a:rPr lang="es-ES" sz="2800" dirty="0" err="1">
                <a:latin typeface="Verdana" charset="0"/>
                <a:ea typeface="ＭＳ Ｐゴシック" charset="0"/>
                <a:cs typeface="ＭＳ Ｐゴシック" charset="0"/>
              </a:rPr>
              <a:t>plugs</a:t>
            </a:r>
            <a:r>
              <a:rPr lang="es-ES" sz="2800" dirty="0">
                <a:latin typeface="Verdana" charset="0"/>
                <a:ea typeface="ＭＳ Ｐゴシック" charset="0"/>
                <a:cs typeface="ＭＳ Ｐゴシック" charset="0"/>
              </a:rPr>
              <a:t>”, para extraer una placa del bacteriófago. </a:t>
            </a:r>
          </a:p>
          <a:p>
            <a:pPr marL="812800" indent="-812800" eaLnBrk="1" hangingPunct="1">
              <a:lnSpc>
                <a:spcPct val="90000"/>
              </a:lnSpc>
            </a:pPr>
            <a:r>
              <a:rPr lang="es-ES" sz="2800" dirty="0">
                <a:latin typeface="Verdana" charset="0"/>
                <a:ea typeface="ＭＳ Ｐゴシック" charset="0"/>
                <a:cs typeface="ＭＳ Ｐゴシック" charset="0"/>
              </a:rPr>
              <a:t>Utilice la punta de una </a:t>
            </a:r>
            <a:r>
              <a:rPr lang="es-ES" sz="2800" dirty="0" err="1" smtClean="0">
                <a:latin typeface="Verdana" charset="0"/>
                <a:ea typeface="ＭＳ Ｐゴシック" charset="0"/>
                <a:cs typeface="ＭＳ Ｐゴシック" charset="0"/>
              </a:rPr>
              <a:t>micropipeta</a:t>
            </a:r>
            <a:r>
              <a:rPr lang="es-ES" sz="2800" dirty="0" smtClean="0">
                <a:latin typeface="Verdana" charset="0"/>
                <a:ea typeface="ＭＳ Ｐゴシック" charset="0"/>
                <a:cs typeface="ＭＳ Ｐゴシック" charset="0"/>
              </a:rPr>
              <a:t>, pasar el </a:t>
            </a:r>
            <a:r>
              <a:rPr lang="es-ES" sz="2800" dirty="0" err="1" smtClean="0">
                <a:latin typeface="Verdana" charset="0"/>
                <a:ea typeface="ＭＳ Ｐゴシック" charset="0"/>
                <a:cs typeface="ＭＳ Ｐゴシック" charset="0"/>
              </a:rPr>
              <a:t>plug</a:t>
            </a:r>
            <a:r>
              <a:rPr lang="es-ES" sz="2800" dirty="0" smtClean="0">
                <a:latin typeface="Verdana" charset="0"/>
                <a:ea typeface="ＭＳ Ｐゴシック" charset="0"/>
                <a:cs typeface="ＭＳ Ｐゴシック" charset="0"/>
              </a:rPr>
              <a:t> a un tubo con </a:t>
            </a:r>
            <a:r>
              <a:rPr lang="es-ES" sz="2800" dirty="0" err="1" smtClean="0">
                <a:latin typeface="Verdana" charset="0"/>
                <a:ea typeface="ＭＳ Ｐゴシック" charset="0"/>
                <a:cs typeface="ＭＳ Ｐゴシック" charset="0"/>
              </a:rPr>
              <a:t>tryptone</a:t>
            </a:r>
            <a:r>
              <a:rPr lang="es-ES" sz="28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s-ES" sz="2800" dirty="0" err="1" smtClean="0">
                <a:latin typeface="Verdana" charset="0"/>
                <a:ea typeface="ＭＳ Ｐゴシック" charset="0"/>
                <a:cs typeface="ＭＳ Ｐゴシック" charset="0"/>
              </a:rPr>
              <a:t>broth</a:t>
            </a:r>
            <a:r>
              <a:rPr lang="es-ES" sz="2800" dirty="0" smtClean="0">
                <a:latin typeface="Verdana" charset="0"/>
                <a:ea typeface="ＭＳ Ｐゴシック" charset="0"/>
                <a:cs typeface="ＭＳ Ｐゴシック" charset="0"/>
              </a:rPr>
              <a:t>.</a:t>
            </a:r>
            <a:endParaRPr lang="en-US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828800"/>
            <a:ext cx="355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2344737"/>
            <a:ext cx="8915400" cy="3675063"/>
          </a:xfrm>
        </p:spPr>
        <p:txBody>
          <a:bodyPr>
            <a:noAutofit/>
          </a:bodyPr>
          <a:lstStyle/>
          <a:p>
            <a:pPr marL="966788" lvl="1" indent="-495300" eaLnBrk="1" hangingPunct="1">
              <a:lnSpc>
                <a:spcPct val="90000"/>
              </a:lnSpc>
            </a:pPr>
            <a:r>
              <a:rPr lang="es-ES" sz="2800" dirty="0">
                <a:latin typeface="Verdana" charset="0"/>
                <a:ea typeface="ＭＳ Ｐゴシック" charset="0"/>
              </a:rPr>
              <a:t>Sacar con una punta de una </a:t>
            </a:r>
            <a:r>
              <a:rPr lang="es-ES" sz="2800" dirty="0" err="1">
                <a:latin typeface="Verdana" charset="0"/>
                <a:ea typeface="ＭＳ Ｐゴシック" charset="0"/>
              </a:rPr>
              <a:t>micropipeta</a:t>
            </a:r>
            <a:r>
              <a:rPr lang="es-ES" sz="2800" dirty="0">
                <a:latin typeface="Verdana" charset="0"/>
                <a:ea typeface="ＭＳ Ｐゴシック" charset="0"/>
              </a:rPr>
              <a:t> una placa de un tamaño grande. OJO UNA SOLA PLACA</a:t>
            </a:r>
            <a:r>
              <a:rPr lang="es-ES" sz="2800" dirty="0" smtClean="0">
                <a:latin typeface="Verdana" charset="0"/>
                <a:ea typeface="ＭＳ Ｐゴシック" charset="0"/>
              </a:rPr>
              <a:t>.</a:t>
            </a:r>
          </a:p>
          <a:p>
            <a:pPr marL="966788" lvl="1" indent="-495300" eaLnBrk="1" hangingPunct="1">
              <a:lnSpc>
                <a:spcPct val="90000"/>
              </a:lnSpc>
            </a:pPr>
            <a:endParaRPr lang="es-ES" sz="2800" dirty="0">
              <a:latin typeface="Verdana" charset="0"/>
              <a:ea typeface="ＭＳ Ｐゴシック" charset="0"/>
            </a:endParaRPr>
          </a:p>
          <a:p>
            <a:pPr marL="966788" lvl="1" indent="-495300" eaLnBrk="1" hangingPunct="1">
              <a:lnSpc>
                <a:spcPct val="90000"/>
              </a:lnSpc>
            </a:pPr>
            <a:r>
              <a:rPr lang="es-ES" sz="2800" dirty="0">
                <a:latin typeface="Verdana" charset="0"/>
                <a:ea typeface="ＭＳ Ｐゴシック" charset="0"/>
              </a:rPr>
              <a:t>Colocar la placa en 5 ml de “</a:t>
            </a:r>
            <a:r>
              <a:rPr lang="es-ES" sz="2800" dirty="0" err="1">
                <a:latin typeface="Verdana" charset="0"/>
                <a:ea typeface="ＭＳ Ｐゴシック" charset="0"/>
              </a:rPr>
              <a:t>Tryptone</a:t>
            </a:r>
            <a:r>
              <a:rPr lang="es-ES" sz="2800" dirty="0">
                <a:latin typeface="Verdana" charset="0"/>
                <a:ea typeface="ＭＳ Ｐゴシック" charset="0"/>
              </a:rPr>
              <a:t> </a:t>
            </a:r>
            <a:r>
              <a:rPr lang="es-ES" sz="2800" dirty="0" err="1">
                <a:latin typeface="Verdana" charset="0"/>
                <a:ea typeface="ＭＳ Ｐゴシック" charset="0"/>
              </a:rPr>
              <a:t>broth</a:t>
            </a:r>
            <a:r>
              <a:rPr lang="es-ES" sz="2800" dirty="0">
                <a:latin typeface="Verdana" charset="0"/>
                <a:ea typeface="ＭＳ Ｐゴシック" charset="0"/>
              </a:rPr>
              <a:t>” y centrifugar por 20 minutos</a:t>
            </a:r>
            <a:r>
              <a:rPr lang="es-ES" sz="2800" dirty="0" smtClean="0">
                <a:latin typeface="Verdana" charset="0"/>
                <a:ea typeface="ＭＳ Ｐゴシック" charset="0"/>
              </a:rPr>
              <a:t>.</a:t>
            </a:r>
          </a:p>
          <a:p>
            <a:pPr marL="966788" lvl="1" indent="-495300" eaLnBrk="1" hangingPunct="1">
              <a:lnSpc>
                <a:spcPct val="90000"/>
              </a:lnSpc>
            </a:pPr>
            <a:endParaRPr lang="es-ES" sz="2800" dirty="0">
              <a:latin typeface="Verdana" charset="0"/>
              <a:ea typeface="ＭＳ Ｐゴシック" charset="0"/>
            </a:endParaRPr>
          </a:p>
          <a:p>
            <a:pPr marL="966788" lvl="1" indent="-495300" eaLnBrk="1" hangingPunct="1">
              <a:lnSpc>
                <a:spcPct val="90000"/>
              </a:lnSpc>
            </a:pPr>
            <a:r>
              <a:rPr lang="es-ES" sz="2800" dirty="0">
                <a:latin typeface="Verdana" charset="0"/>
                <a:ea typeface="ＭＳ Ｐゴシック" charset="0"/>
              </a:rPr>
              <a:t>Pasar el sobrenadante a un tubo de ensayo estéril</a:t>
            </a:r>
            <a:r>
              <a:rPr lang="es-ES" sz="2800" dirty="0" smtClean="0">
                <a:latin typeface="Verdana" charset="0"/>
                <a:ea typeface="ＭＳ Ｐゴシック" charset="0"/>
              </a:rPr>
              <a:t>.</a:t>
            </a:r>
          </a:p>
          <a:p>
            <a:pPr marL="966788" lvl="1" indent="-495300" eaLnBrk="1" hangingPunct="1">
              <a:lnSpc>
                <a:spcPct val="90000"/>
              </a:lnSpc>
            </a:pPr>
            <a:endParaRPr lang="es-ES" sz="2800" dirty="0">
              <a:latin typeface="Verdana" charset="0"/>
              <a:ea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3048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Aislamiento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bacteriófago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II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2362200"/>
            <a:ext cx="8915400" cy="3675063"/>
          </a:xfrm>
        </p:spPr>
        <p:txBody>
          <a:bodyPr>
            <a:noAutofit/>
          </a:bodyPr>
          <a:lstStyle/>
          <a:p>
            <a:pPr marL="966788" lvl="1" indent="-495300" eaLnBrk="1" hangingPunct="1">
              <a:lnSpc>
                <a:spcPct val="90000"/>
              </a:lnSpc>
            </a:pPr>
            <a:r>
              <a:rPr lang="es-ES" sz="2800" dirty="0" smtClean="0">
                <a:latin typeface="Verdana" charset="0"/>
                <a:ea typeface="ＭＳ Ｐゴシック" charset="0"/>
              </a:rPr>
              <a:t>Guardar </a:t>
            </a:r>
            <a:r>
              <a:rPr lang="es-ES" sz="2800" dirty="0">
                <a:latin typeface="Verdana" charset="0"/>
                <a:ea typeface="ＭＳ Ｐゴシック" charset="0"/>
              </a:rPr>
              <a:t>a 4°C</a:t>
            </a:r>
            <a:r>
              <a:rPr lang="es-ES" sz="2800" dirty="0" smtClean="0">
                <a:latin typeface="Verdana" charset="0"/>
                <a:ea typeface="ＭＳ Ｐゴシック" charset="0"/>
              </a:rPr>
              <a:t>.</a:t>
            </a:r>
          </a:p>
          <a:p>
            <a:pPr marL="966788" lvl="1" indent="-495300" eaLnBrk="1" hangingPunct="1">
              <a:lnSpc>
                <a:spcPct val="90000"/>
              </a:lnSpc>
            </a:pPr>
            <a:endParaRPr lang="es-ES" sz="2800" dirty="0">
              <a:latin typeface="Verdana" charset="0"/>
              <a:ea typeface="ＭＳ Ｐゴシック" charset="0"/>
            </a:endParaRPr>
          </a:p>
          <a:p>
            <a:pPr marL="966788" lvl="1" indent="-495300" eaLnBrk="1" hangingPunct="1">
              <a:lnSpc>
                <a:spcPct val="90000"/>
              </a:lnSpc>
            </a:pPr>
            <a:r>
              <a:rPr lang="es-ES" sz="2800" dirty="0">
                <a:latin typeface="Verdana" charset="0"/>
                <a:ea typeface="ＭＳ Ｐゴシック" charset="0"/>
              </a:rPr>
              <a:t>En el sobrenadante se encuentra el </a:t>
            </a:r>
            <a:r>
              <a:rPr lang="es-ES" sz="2800" dirty="0" smtClean="0">
                <a:latin typeface="Verdana" charset="0"/>
                <a:ea typeface="ＭＳ Ｐゴシック" charset="0"/>
              </a:rPr>
              <a:t>bacteriófago,   y en </a:t>
            </a:r>
            <a:r>
              <a:rPr lang="es-ES" sz="2800" dirty="0">
                <a:latin typeface="Verdana" charset="0"/>
                <a:ea typeface="ＭＳ Ｐゴシック" charset="0"/>
              </a:rPr>
              <a:t>el pellet los </a:t>
            </a:r>
            <a:r>
              <a:rPr lang="es-ES" sz="2800" dirty="0" smtClean="0">
                <a:latin typeface="Verdana" charset="0"/>
                <a:ea typeface="ＭＳ Ｐゴシック" charset="0"/>
              </a:rPr>
              <a:t>residuos (</a:t>
            </a:r>
            <a:r>
              <a:rPr lang="es-ES" sz="2800" dirty="0" err="1" smtClean="0">
                <a:latin typeface="Verdana" charset="0"/>
                <a:ea typeface="ＭＳ Ｐゴシック" charset="0"/>
              </a:rPr>
              <a:t>debris</a:t>
            </a:r>
            <a:r>
              <a:rPr lang="es-ES" sz="2800" dirty="0" smtClean="0">
                <a:latin typeface="Verdana" charset="0"/>
                <a:ea typeface="ＭＳ Ｐゴシック" charset="0"/>
              </a:rPr>
              <a:t>) </a:t>
            </a:r>
            <a:r>
              <a:rPr lang="es-ES" sz="2800" dirty="0">
                <a:latin typeface="Verdana" charset="0"/>
                <a:ea typeface="ＭＳ Ｐゴシック" charset="0"/>
              </a:rPr>
              <a:t>de bacteria muertas. </a:t>
            </a:r>
            <a:endParaRPr lang="es-ES" sz="2800" dirty="0" smtClean="0">
              <a:latin typeface="Verdana" charset="0"/>
              <a:ea typeface="ＭＳ Ｐゴシック" charset="0"/>
            </a:endParaRPr>
          </a:p>
          <a:p>
            <a:pPr marL="471488" lvl="1" indent="0" eaLnBrk="1" hangingPunct="1">
              <a:lnSpc>
                <a:spcPct val="90000"/>
              </a:lnSpc>
              <a:buNone/>
            </a:pPr>
            <a:r>
              <a:rPr lang="es-ES" sz="2800" dirty="0" smtClean="0">
                <a:latin typeface="Verdana" charset="0"/>
                <a:ea typeface="ＭＳ Ｐゴシック" charset="0"/>
              </a:rPr>
              <a:t>.</a:t>
            </a:r>
            <a:endParaRPr lang="en-US" sz="2800" dirty="0">
              <a:latin typeface="Verdana" charset="0"/>
              <a:ea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3048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Aislamiento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bacteriófago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II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Tryptone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Broth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38400"/>
            <a:ext cx="8404225" cy="3267169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Los </a:t>
            </a: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tubos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ensayo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 con el </a:t>
            </a:r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Tryptone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 broth</a:t>
            </a:r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contienen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 10ml.</a:t>
            </a:r>
          </a:p>
          <a:p>
            <a:pPr eaLnBrk="1" hangingPunct="1"/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Al </a:t>
            </a: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finalizar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laboratorio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usted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debe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tener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 dos </a:t>
            </a: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tubos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ensayo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claramente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rotulados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, con </a:t>
            </a: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aproximadamente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 5 ml </a:t>
            </a: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cada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uno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 y el </a:t>
            </a: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bacteriófago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Objetivos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590800"/>
            <a:ext cx="8991599" cy="3446463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800" dirty="0">
                <a:latin typeface="Verdana" charset="0"/>
                <a:ea typeface="ＭＳ Ｐゴシック" charset="0"/>
                <a:cs typeface="ＭＳ Ｐゴシック" charset="0"/>
              </a:rPr>
              <a:t>Utilizar dos métodos para aislar el bacteriófago de las placas preparadas en el laboratorio anterior</a:t>
            </a:r>
            <a:r>
              <a:rPr lang="es-ES" sz="2800" dirty="0" smtClean="0">
                <a:latin typeface="Verdana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s-ES" sz="2800" dirty="0" smtClean="0">
                <a:latin typeface="Verdana" charset="0"/>
                <a:ea typeface="ＭＳ Ｐゴシック" charset="0"/>
                <a:cs typeface="ＭＳ Ｐゴシック" charset="0"/>
              </a:rPr>
              <a:t>Lavado de placas</a:t>
            </a:r>
          </a:p>
          <a:p>
            <a:pPr lvl="1"/>
            <a:r>
              <a:rPr lang="es-ES" sz="2800" dirty="0" smtClean="0">
                <a:latin typeface="Verdana" charset="0"/>
                <a:ea typeface="ＭＳ Ｐゴシック" charset="0"/>
                <a:cs typeface="ＭＳ Ｐゴシック" charset="0"/>
              </a:rPr>
              <a:t>Extracción de fragmento</a:t>
            </a:r>
            <a:endParaRPr lang="en-US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23812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899" y="1868730"/>
            <a:ext cx="5052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3"/>
              </a:rPr>
              <a:t>Titulación de Bacteriofagos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Bacteriófago</a:t>
            </a:r>
            <a:r>
              <a:rPr lang="en-US" dirty="0" smtClean="0">
                <a:latin typeface="Arial"/>
                <a:cs typeface="Arial"/>
              </a:rPr>
              <a:t> M 13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2362200"/>
            <a:ext cx="4648200" cy="365760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</a:rPr>
              <a:t>Filamentoso</a:t>
            </a:r>
          </a:p>
          <a:p>
            <a:pPr eaLnBrk="1" hangingPunct="1"/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</a:rPr>
              <a:t>Tipo bastoncillo</a:t>
            </a:r>
            <a:endParaRPr lang="es-ES" sz="2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</a:rPr>
              <a:t>Tipo DNA</a:t>
            </a:r>
          </a:p>
          <a:p>
            <a:pPr eaLnBrk="1" hangingPunct="1"/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</a:rPr>
              <a:t>Infecta Gram negativas</a:t>
            </a:r>
            <a:endParaRPr lang="es-ES" sz="26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49581"/>
            <a:ext cx="3397858" cy="480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3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>
                <a:latin typeface="Verdana" charset="0"/>
                <a:ea typeface="ＭＳ Ｐゴシック" charset="0"/>
                <a:cs typeface="ＭＳ Ｐゴシック" charset="0"/>
              </a:rPr>
              <a:t>Datos Básicos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2362200"/>
            <a:ext cx="4648200" cy="419100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</a:rPr>
              <a:t>DNA </a:t>
            </a:r>
            <a:r>
              <a:rPr lang="es-ES" sz="2600" dirty="0">
                <a:latin typeface="Verdana" charset="0"/>
                <a:ea typeface="ＭＳ Ｐゴシック" charset="0"/>
                <a:cs typeface="ＭＳ Ｐゴシック" charset="0"/>
              </a:rPr>
              <a:t>circular hebra sencilla </a:t>
            </a:r>
          </a:p>
          <a:p>
            <a:pPr eaLnBrk="1" hangingPunct="1"/>
            <a:r>
              <a:rPr lang="es-ES" sz="2600" dirty="0">
                <a:latin typeface="Verdana" charset="0"/>
                <a:ea typeface="ＭＳ Ｐゴシック" charset="0"/>
                <a:cs typeface="ＭＳ Ｐゴシック" charset="0"/>
              </a:rPr>
              <a:t>6400 pares de bases de largo </a:t>
            </a:r>
          </a:p>
          <a:p>
            <a:pPr eaLnBrk="1" hangingPunct="1"/>
            <a:r>
              <a:rPr lang="es-ES" sz="2600" dirty="0">
                <a:latin typeface="Verdana" charset="0"/>
                <a:ea typeface="ＭＳ Ｐゴシック" charset="0"/>
                <a:cs typeface="ＭＳ Ｐゴシック" charset="0"/>
              </a:rPr>
              <a:t>El genoma codifica para un total de 10 genes (nombrados con los números romanos del I al X)</a:t>
            </a:r>
          </a:p>
        </p:txBody>
      </p:sp>
      <p:pic>
        <p:nvPicPr>
          <p:cNvPr id="1843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4" r="15644"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8" b="21968"/>
          <a:stretch>
            <a:fillRect/>
          </a:stretch>
        </p:blipFill>
        <p:spPr bwMode="auto">
          <a:xfrm>
            <a:off x="139271" y="1447800"/>
            <a:ext cx="9004729" cy="41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Genes de M13 y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funciones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Genes 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>
          <a:xfrm>
            <a:off x="498474" y="1981200"/>
            <a:ext cx="8264526" cy="4144963"/>
          </a:xfrm>
        </p:spPr>
        <p:txBody>
          <a:bodyPr/>
          <a:lstStyle/>
          <a:p>
            <a:pPr eaLnBrk="1" hangingPunct="1"/>
            <a:r>
              <a:rPr lang="en-US" sz="2800" i="1" dirty="0" smtClean="0">
                <a:latin typeface="Verdana" charset="0"/>
                <a:ea typeface="ＭＳ Ｐゴシック" charset="0"/>
                <a:cs typeface="ＭＳ Ｐゴシック" charset="0"/>
              </a:rPr>
              <a:t>Gen II </a:t>
            </a:r>
            <a:r>
              <a:rPr lang="mr-IN" sz="2800" i="1" dirty="0" smtClean="0">
                <a:latin typeface="Verdana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800" i="1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 err="1" smtClean="0">
                <a:latin typeface="Verdana" charset="0"/>
                <a:ea typeface="ＭＳ Ｐゴシック" charset="0"/>
                <a:cs typeface="ＭＳ Ｐゴシック" charset="0"/>
              </a:rPr>
              <a:t>nickase</a:t>
            </a:r>
            <a:r>
              <a:rPr lang="en-US" sz="2800" i="1" dirty="0" smtClean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i="1" dirty="0" err="1" smtClean="0">
                <a:latin typeface="Verdana" charset="0"/>
                <a:ea typeface="ＭＳ Ｐゴシック" charset="0"/>
                <a:cs typeface="ＭＳ Ｐゴシック" charset="0"/>
              </a:rPr>
              <a:t>facilita</a:t>
            </a:r>
            <a:r>
              <a:rPr lang="en-US" sz="2800" i="1" dirty="0" smtClean="0">
                <a:latin typeface="Verdana" charset="0"/>
                <a:ea typeface="ＭＳ Ｐゴシック" charset="0"/>
                <a:cs typeface="ＭＳ Ｐゴシック" charset="0"/>
              </a:rPr>
              <a:t> la  </a:t>
            </a:r>
            <a:r>
              <a:rPr lang="en-US" sz="2800" i="1" dirty="0" smtClean="0">
                <a:latin typeface="Verdana" charset="0"/>
                <a:ea typeface="ＭＳ Ｐゴシック" charset="0"/>
                <a:cs typeface="ＭＳ Ｐゴシック" charset="0"/>
                <a:hlinkClick r:id="rId2"/>
              </a:rPr>
              <a:t>replicación en circulo rodante</a:t>
            </a:r>
            <a:r>
              <a:rPr lang="en-US" sz="2800" i="1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800" i="1" dirty="0" smtClean="0">
                <a:latin typeface="Verdana" charset="0"/>
                <a:ea typeface="ＭＳ Ｐゴシック" charset="0"/>
                <a:cs typeface="ＭＳ Ｐゴシック" charset="0"/>
              </a:rPr>
              <a:t>Gen </a:t>
            </a:r>
            <a:r>
              <a:rPr lang="en-US" sz="2800" i="1" dirty="0">
                <a:latin typeface="Verdana" charset="0"/>
                <a:ea typeface="ＭＳ Ｐゴシック" charset="0"/>
                <a:cs typeface="ＭＳ Ｐゴシック" charset="0"/>
              </a:rPr>
              <a:t>III </a:t>
            </a:r>
            <a:r>
              <a:rPr lang="en-US" sz="2800" i="1" dirty="0" err="1">
                <a:latin typeface="Verdana" charset="0"/>
                <a:ea typeface="ＭＳ Ｐゴシック" charset="0"/>
                <a:cs typeface="ＭＳ Ｐゴシック" charset="0"/>
              </a:rPr>
              <a:t>codifica</a:t>
            </a:r>
            <a:r>
              <a:rPr lang="en-US" sz="2800" i="1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 err="1" smtClean="0">
                <a:latin typeface="Verdana" charset="0"/>
                <a:ea typeface="ＭＳ Ｐゴシック" charset="0"/>
                <a:cs typeface="ＭＳ Ｐゴシック" charset="0"/>
              </a:rPr>
              <a:t>proteína</a:t>
            </a:r>
            <a:r>
              <a:rPr lang="en-US" sz="2800" i="1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 err="1" smtClean="0">
                <a:latin typeface="Verdana" charset="0"/>
                <a:ea typeface="ＭＳ Ｐゴシック" charset="0"/>
                <a:cs typeface="ＭＳ Ｐゴシック" charset="0"/>
              </a:rPr>
              <a:t>piloto</a:t>
            </a:r>
            <a:r>
              <a:rPr lang="en-US" sz="2800" i="1" dirty="0" smtClean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i="1" dirty="0" err="1" smtClean="0">
                <a:latin typeface="Verdana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2800" i="1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 err="1" smtClean="0">
                <a:latin typeface="Verdana" charset="0"/>
                <a:ea typeface="ＭＳ Ｐゴシック" charset="0"/>
                <a:cs typeface="ＭＳ Ｐゴシック" charset="0"/>
              </a:rPr>
              <a:t>guía</a:t>
            </a:r>
            <a:r>
              <a:rPr lang="en-US" sz="2800" i="1" dirty="0" smtClean="0">
                <a:latin typeface="Verdana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sz="2800" i="1" dirty="0" err="1" smtClean="0">
                <a:latin typeface="Verdana" charset="0"/>
                <a:ea typeface="ＭＳ Ｐゴシック" charset="0"/>
                <a:cs typeface="ＭＳ Ｐゴシック" charset="0"/>
              </a:rPr>
              <a:t>ssDNA</a:t>
            </a:r>
            <a:r>
              <a:rPr lang="en-US" sz="2800" i="1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 err="1" smtClean="0">
                <a:latin typeface="Verdana" charset="0"/>
                <a:ea typeface="ＭＳ Ｐゴシック" charset="0"/>
                <a:cs typeface="ＭＳ Ｐゴシック" charset="0"/>
              </a:rPr>
              <a:t>naciente</a:t>
            </a:r>
            <a:r>
              <a:rPr lang="en-US" sz="2800" i="1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 err="1" smtClean="0">
                <a:latin typeface="Verdana" charset="0"/>
                <a:ea typeface="ＭＳ Ｐゴシック" charset="0"/>
                <a:cs typeface="ＭＳ Ｐゴシック" charset="0"/>
              </a:rPr>
              <a:t>hacia</a:t>
            </a:r>
            <a:r>
              <a:rPr lang="en-US" sz="2800" i="1" dirty="0" smtClean="0">
                <a:latin typeface="Verdana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2800" i="1" dirty="0" err="1" smtClean="0">
                <a:latin typeface="Verdana" charset="0"/>
                <a:ea typeface="ＭＳ Ｐゴシック" charset="0"/>
                <a:cs typeface="ＭＳ Ｐゴシック" charset="0"/>
              </a:rPr>
              <a:t>membrana</a:t>
            </a:r>
            <a:endParaRPr lang="en-US" sz="2800" i="1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en-US" sz="2800" i="1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latin typeface="Verdana" charset="0"/>
                <a:ea typeface="ＭＳ Ｐゴシック" charset="0"/>
                <a:cs typeface="ＭＳ Ｐゴシック" charset="0"/>
              </a:rPr>
              <a:t>Gen VIII </a:t>
            </a:r>
            <a:r>
              <a:rPr lang="en-US" sz="2800" i="1" dirty="0" err="1">
                <a:latin typeface="Verdana" charset="0"/>
                <a:ea typeface="ＭＳ Ｐゴシック" charset="0"/>
                <a:cs typeface="ＭＳ Ｐゴシック" charset="0"/>
              </a:rPr>
              <a:t>codifica</a:t>
            </a:r>
            <a:r>
              <a:rPr lang="en-US" sz="2800" i="1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 err="1">
                <a:latin typeface="Verdana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sz="2800" i="1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 err="1">
                <a:latin typeface="Verdana" charset="0"/>
                <a:ea typeface="ＭＳ Ｐゴシック" charset="0"/>
                <a:cs typeface="ＭＳ Ｐゴシック" charset="0"/>
              </a:rPr>
              <a:t>las</a:t>
            </a:r>
            <a:r>
              <a:rPr lang="en-US" sz="2800" i="1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 err="1">
                <a:latin typeface="Verdana" charset="0"/>
                <a:ea typeface="ＭＳ Ｐゴシック" charset="0"/>
                <a:cs typeface="ＭＳ Ｐゴシック" charset="0"/>
              </a:rPr>
              <a:t>principales</a:t>
            </a:r>
            <a:r>
              <a:rPr lang="en-US" sz="2800" i="1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 err="1" smtClean="0">
                <a:latin typeface="Verdana" charset="0"/>
                <a:ea typeface="ＭＳ Ｐゴシック" charset="0"/>
                <a:cs typeface="ＭＳ Ｐゴシック" charset="0"/>
              </a:rPr>
              <a:t>proteínas</a:t>
            </a:r>
            <a:r>
              <a:rPr lang="en-US" sz="2800" i="1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 err="1">
                <a:latin typeface="Verdana" charset="0"/>
                <a:ea typeface="ＭＳ Ｐゴシック" charset="0"/>
                <a:cs typeface="ＭＳ Ｐゴシック" charset="0"/>
              </a:rPr>
              <a:t>estructurales</a:t>
            </a:r>
            <a:r>
              <a:rPr lang="en-US" sz="2800" i="1" dirty="0">
                <a:latin typeface="Verdana" charset="0"/>
                <a:ea typeface="ＭＳ Ｐゴシック" charset="0"/>
                <a:cs typeface="ＭＳ Ｐゴシック" charset="0"/>
              </a:rPr>
              <a:t> de la </a:t>
            </a:r>
            <a:r>
              <a:rPr lang="en-US" sz="2800" i="1" dirty="0" err="1" smtClean="0">
                <a:latin typeface="Verdana" charset="0"/>
                <a:ea typeface="ＭＳ Ｐゴシック" charset="0"/>
                <a:cs typeface="ＭＳ Ｐゴシック" charset="0"/>
              </a:rPr>
              <a:t>part</a:t>
            </a:r>
            <a:r>
              <a:rPr lang="en-US" sz="2800" i="1" dirty="0" err="1" smtClean="0">
                <a:latin typeface="Verdana" charset="0"/>
                <a:ea typeface="ＭＳ Ｐゴシック" charset="0"/>
                <a:cs typeface="ＭＳ Ｐゴシック" charset="0"/>
              </a:rPr>
              <a:t>í</a:t>
            </a:r>
            <a:r>
              <a:rPr lang="en-US" sz="2800" i="1" dirty="0" err="1" smtClean="0">
                <a:latin typeface="Verdana" charset="0"/>
                <a:ea typeface="ＭＳ Ｐゴシック" charset="0"/>
                <a:cs typeface="ＭＳ Ｐゴシック" charset="0"/>
              </a:rPr>
              <a:t>cula</a:t>
            </a:r>
            <a:r>
              <a:rPr lang="en-US" sz="2800" i="1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latin typeface="Verdana" charset="0"/>
                <a:ea typeface="ＭＳ Ｐゴシック" charset="0"/>
                <a:cs typeface="ＭＳ Ｐゴシック" charset="0"/>
              </a:rPr>
              <a:t>del </a:t>
            </a:r>
            <a:r>
              <a:rPr lang="en-US" sz="2800" i="1" dirty="0" err="1" smtClean="0">
                <a:latin typeface="Verdana" charset="0"/>
                <a:ea typeface="ＭＳ Ｐゴシック" charset="0"/>
                <a:cs typeface="ＭＳ Ｐゴシック" charset="0"/>
              </a:rPr>
              <a:t>bacteri</a:t>
            </a:r>
            <a:r>
              <a:rPr lang="en-US" sz="2800" i="1" dirty="0" err="1" smtClean="0">
                <a:latin typeface="Verdana" charset="0"/>
                <a:ea typeface="ＭＳ Ｐゴシック" charset="0"/>
                <a:cs typeface="ＭＳ Ｐゴシック" charset="0"/>
              </a:rPr>
              <a:t>ó</a:t>
            </a:r>
            <a:r>
              <a:rPr lang="en-US" sz="2800" i="1" dirty="0" err="1" smtClean="0">
                <a:latin typeface="Verdana" charset="0"/>
                <a:ea typeface="ＭＳ Ｐゴシック" charset="0"/>
                <a:cs typeface="ＭＳ Ｐゴシック" charset="0"/>
              </a:rPr>
              <a:t>fago</a:t>
            </a:r>
            <a:r>
              <a:rPr lang="en-US" sz="2800" i="1" dirty="0">
                <a:latin typeface="Verdan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81000"/>
            <a:ext cx="44846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93858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419600" y="3505200"/>
            <a:ext cx="4648200" cy="31242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600" b="1" dirty="0" smtClean="0">
                <a:latin typeface="Verdana" charset="0"/>
                <a:ea typeface="ＭＳ Ｐゴシック" charset="0"/>
                <a:cs typeface="ＭＳ Ｐゴシック" charset="0"/>
              </a:rPr>
              <a:t>Aplicaciones de M13</a:t>
            </a:r>
          </a:p>
          <a:p>
            <a:pPr lvl="1"/>
            <a:r>
              <a:rPr lang="es-ES" sz="2400" dirty="0" smtClean="0">
                <a:latin typeface="Verdana" charset="0"/>
                <a:ea typeface="ＭＳ Ｐゴシック" charset="0"/>
                <a:cs typeface="ＭＳ Ｐゴシック" charset="0"/>
              </a:rPr>
              <a:t>Secuenciación</a:t>
            </a:r>
          </a:p>
          <a:p>
            <a:pPr lvl="1"/>
            <a:r>
              <a:rPr lang="es-ES" sz="2400" dirty="0" err="1" smtClean="0">
                <a:latin typeface="Verdana" charset="0"/>
                <a:ea typeface="ＭＳ Ｐゴシック" charset="0"/>
                <a:cs typeface="ＭＳ Ｐゴシック" charset="0"/>
                <a:hlinkClick r:id="rId5"/>
              </a:rPr>
              <a:t>Mutagénesis</a:t>
            </a:r>
            <a:r>
              <a:rPr lang="es-ES" sz="2400" dirty="0" smtClean="0">
                <a:latin typeface="Verdana" charset="0"/>
                <a:ea typeface="ＭＳ Ｐゴシック" charset="0"/>
                <a:cs typeface="ＭＳ Ｐゴシック" charset="0"/>
                <a:hlinkClick r:id="rId5"/>
              </a:rPr>
              <a:t> dirigida</a:t>
            </a:r>
            <a:endParaRPr lang="es-ES" sz="24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s-ES" sz="2400" dirty="0" smtClean="0">
                <a:latin typeface="Verdana" charset="0"/>
                <a:ea typeface="ＭＳ Ｐゴシック" charset="0"/>
                <a:cs typeface="ＭＳ Ｐゴシック" charset="0"/>
              </a:rPr>
              <a:t>Sondas</a:t>
            </a:r>
          </a:p>
          <a:p>
            <a:pPr lvl="1"/>
            <a:r>
              <a:rPr lang="es-ES" sz="2400" dirty="0" err="1" smtClean="0">
                <a:latin typeface="Verdana" charset="0"/>
                <a:ea typeface="ＭＳ Ｐゴシック" charset="0"/>
                <a:cs typeface="ＭＳ Ｐゴシック" charset="0"/>
                <a:hlinkClick r:id="rId6"/>
              </a:rPr>
              <a:t>Subcloning</a:t>
            </a:r>
            <a:r>
              <a:rPr lang="es-ES" sz="2400" dirty="0" smtClean="0">
                <a:latin typeface="Verdana" charset="0"/>
                <a:ea typeface="ＭＳ Ｐゴシック" charset="0"/>
                <a:cs typeface="ＭＳ Ｐゴシック" charset="0"/>
                <a:hlinkClick r:id="rId6"/>
              </a:rPr>
              <a:t> de lambda </a:t>
            </a:r>
            <a:r>
              <a:rPr lang="es-ES" sz="2400" dirty="0" err="1" smtClean="0">
                <a:latin typeface="Verdana" charset="0"/>
                <a:ea typeface="ＭＳ Ｐゴシック" charset="0"/>
                <a:cs typeface="ＭＳ Ｐゴシック" charset="0"/>
                <a:hlinkClick r:id="rId6"/>
              </a:rPr>
              <a:t>zap</a:t>
            </a:r>
            <a:endParaRPr lang="es-ES" sz="24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s-ES" sz="2400" dirty="0" smtClean="0">
                <a:latin typeface="Verdana" charset="0"/>
                <a:ea typeface="ＭＳ Ｐゴシック" charset="0"/>
                <a:cs typeface="ＭＳ Ｐゴシック" charset="0"/>
                <a:hlinkClick r:id="rId7"/>
              </a:rPr>
              <a:t>Bibliotecas de despliegue de fago</a:t>
            </a:r>
            <a:endParaRPr lang="es-ES" sz="24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5 at 8.45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036" y="1219200"/>
            <a:ext cx="4828964" cy="5668784"/>
          </a:xfrm>
          <a:prstGeom prst="rect">
            <a:avLst/>
          </a:prstGeom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75367A"/>
                </a:solidFill>
                <a:latin typeface="Verdana" charset="0"/>
                <a:ea typeface="ＭＳ Ｐゴシック" charset="0"/>
                <a:cs typeface="ＭＳ Ｐゴシック" charset="0"/>
              </a:rPr>
              <a:t>Mutagénesis</a:t>
            </a:r>
            <a:r>
              <a:rPr lang="en-US" dirty="0" smtClean="0">
                <a:solidFill>
                  <a:srgbClr val="75367A"/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75367A"/>
                </a:solidFill>
                <a:latin typeface="Verdana" charset="0"/>
                <a:ea typeface="ＭＳ Ｐゴシック" charset="0"/>
                <a:cs typeface="ＭＳ Ｐゴシック" charset="0"/>
              </a:rPr>
              <a:t>dirigida</a:t>
            </a:r>
            <a:endParaRPr lang="en-US" dirty="0">
              <a:solidFill>
                <a:srgbClr val="75367A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AutoShape 4"/>
          <p:cNvSpPr txBox="1">
            <a:spLocks noChangeAspect="1" noChangeArrowheads="1"/>
          </p:cNvSpPr>
          <p:nvPr/>
        </p:nvSpPr>
        <p:spPr>
          <a:xfrm>
            <a:off x="304800" y="1752600"/>
            <a:ext cx="4038600" cy="4267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</a:rPr>
              <a:t>DNA de </a:t>
            </a:r>
            <a:r>
              <a:rPr lang="es-ES" sz="2600" dirty="0" err="1" smtClean="0">
                <a:latin typeface="Verdana" charset="0"/>
                <a:ea typeface="ＭＳ Ｐゴシック" charset="0"/>
                <a:cs typeface="ＭＳ Ｐゴシック" charset="0"/>
              </a:rPr>
              <a:t>interes</a:t>
            </a:r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</a:rPr>
              <a:t> en fago en E </a:t>
            </a:r>
            <a:r>
              <a:rPr lang="es-ES" sz="2600" dirty="0" err="1" smtClean="0">
                <a:latin typeface="Verdana" charset="0"/>
                <a:ea typeface="ＭＳ Ｐゴシック" charset="0"/>
                <a:cs typeface="ＭＳ Ｐゴシック" charset="0"/>
              </a:rPr>
              <a:t>coli</a:t>
            </a:r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</a:rPr>
              <a:t> doble mutantes </a:t>
            </a:r>
            <a:r>
              <a:rPr lang="es-ES" sz="2600" dirty="0" err="1" smtClean="0">
                <a:latin typeface="Verdana" charset="0"/>
                <a:ea typeface="ＭＳ Ｐゴシック" charset="0"/>
                <a:cs typeface="ＭＳ Ｐゴシック" charset="0"/>
              </a:rPr>
              <a:t>dnt</a:t>
            </a:r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</a:rPr>
              <a:t>/</a:t>
            </a:r>
            <a:r>
              <a:rPr lang="es-ES" sz="2600" dirty="0" err="1" smtClean="0">
                <a:latin typeface="Verdana" charset="0"/>
                <a:ea typeface="ＭＳ Ｐゴシック" charset="0"/>
                <a:cs typeface="ＭＳ Ｐゴシック" charset="0"/>
              </a:rPr>
              <a:t>ung</a:t>
            </a:r>
            <a:endParaRPr lang="es-ES" sz="26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</a:rPr>
              <a:t>PCR con primer con mutación</a:t>
            </a:r>
          </a:p>
          <a:p>
            <a:pPr>
              <a:lnSpc>
                <a:spcPct val="90000"/>
              </a:lnSpc>
            </a:pPr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</a:rPr>
              <a:t>Transferir a E </a:t>
            </a:r>
            <a:r>
              <a:rPr lang="es-ES" sz="2600" dirty="0" err="1" smtClean="0">
                <a:latin typeface="Verdana" charset="0"/>
                <a:ea typeface="ＭＳ Ｐゴシック" charset="0"/>
                <a:cs typeface="ＭＳ Ｐゴシック" charset="0"/>
              </a:rPr>
              <a:t>coli</a:t>
            </a:r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</a:rPr>
              <a:t> +/+</a:t>
            </a:r>
          </a:p>
          <a:p>
            <a:pPr>
              <a:lnSpc>
                <a:spcPct val="90000"/>
              </a:lnSpc>
            </a:pPr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</a:rPr>
              <a:t>DNA u/u es degradado y DNA con mutación es replicado</a:t>
            </a:r>
          </a:p>
          <a:p>
            <a:pPr>
              <a:lnSpc>
                <a:spcPct val="90000"/>
              </a:lnSpc>
            </a:pPr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</a:rPr>
              <a:t>Base mutada </a:t>
            </a:r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  <a:sym typeface="Wingdings"/>
              </a:rPr>
              <a:t> AA mutado</a:t>
            </a:r>
            <a:endParaRPr lang="es-ES" sz="2200" dirty="0"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6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>
                <a:latin typeface="Verdana" charset="0"/>
                <a:ea typeface="ＭＳ Ｐゴシック" charset="0"/>
                <a:cs typeface="ＭＳ Ｐゴシック" charset="0"/>
              </a:rPr>
              <a:t>Objetivo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770094"/>
            <a:ext cx="8610600" cy="3267169"/>
          </a:xfrm>
        </p:spPr>
        <p:txBody>
          <a:bodyPr>
            <a:normAutofit/>
          </a:bodyPr>
          <a:lstStyle/>
          <a:p>
            <a:pPr marL="812800" indent="-812800" eaLnBrk="1" hangingPunct="1"/>
            <a:r>
              <a:rPr lang="es-ES" sz="2800" dirty="0" smtClean="0">
                <a:latin typeface="Verdana" charset="0"/>
                <a:ea typeface="ＭＳ Ｐゴシック" charset="0"/>
                <a:cs typeface="ＭＳ Ｐゴシック" charset="0"/>
              </a:rPr>
              <a:t>Determinar el # de </a:t>
            </a:r>
            <a:r>
              <a:rPr lang="es-ES" sz="2800" dirty="0" err="1" smtClean="0">
                <a:latin typeface="Verdana" charset="0"/>
                <a:ea typeface="ＭＳ Ｐゴシック" charset="0"/>
                <a:cs typeface="ＭＳ Ｐゴシック" charset="0"/>
              </a:rPr>
              <a:t>pfu</a:t>
            </a:r>
            <a:r>
              <a:rPr lang="es-ES" sz="2800" dirty="0" smtClean="0">
                <a:latin typeface="Verdana" charset="0"/>
                <a:ea typeface="ＭＳ Ｐゴシック" charset="0"/>
                <a:cs typeface="ＭＳ Ｐゴシック" charset="0"/>
              </a:rPr>
              <a:t> por cada dilución.</a:t>
            </a:r>
          </a:p>
          <a:p>
            <a:pPr marL="812800" indent="-812800" eaLnBrk="1" hangingPunct="1"/>
            <a:r>
              <a:rPr lang="es-ES" sz="2800" dirty="0" smtClean="0">
                <a:latin typeface="Verdana" charset="0"/>
                <a:ea typeface="ＭＳ Ｐゴシック" charset="0"/>
                <a:cs typeface="ＭＳ Ｐゴシック" charset="0"/>
              </a:rPr>
              <a:t>Contar </a:t>
            </a:r>
            <a:r>
              <a:rPr lang="es-ES" sz="2800" dirty="0">
                <a:latin typeface="Verdana" charset="0"/>
                <a:ea typeface="ＭＳ Ｐゴシック" charset="0"/>
                <a:cs typeface="ＭＳ Ｐゴシック" charset="0"/>
              </a:rPr>
              <a:t>las placas de bacteriófagos que son visibles en la </a:t>
            </a:r>
            <a:r>
              <a:rPr lang="es-ES" sz="2800" dirty="0" smtClean="0">
                <a:latin typeface="Verdana" charset="0"/>
                <a:ea typeface="ＭＳ Ｐゴシック" charset="0"/>
                <a:cs typeface="ＭＳ Ｐゴシック" charset="0"/>
              </a:rPr>
              <a:t>plato de </a:t>
            </a:r>
            <a:r>
              <a:rPr lang="es-ES" sz="2800" dirty="0">
                <a:latin typeface="Verdana" charset="0"/>
                <a:ea typeface="ＭＳ Ｐゴシック" charset="0"/>
                <a:cs typeface="ＭＳ Ｐゴシック" charset="0"/>
              </a:rPr>
              <a:t>agar.  </a:t>
            </a:r>
            <a:endParaRPr lang="es-ES" sz="28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1041400" lvl="1" indent="-812800"/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</a:rPr>
              <a:t>Estos </a:t>
            </a:r>
            <a:r>
              <a:rPr lang="es-ES" sz="2600" dirty="0">
                <a:latin typeface="Verdana" charset="0"/>
                <a:ea typeface="ＭＳ Ｐゴシック" charset="0"/>
                <a:cs typeface="ＭＳ Ｐゴシック" charset="0"/>
              </a:rPr>
              <a:t>son los </a:t>
            </a:r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</a:rPr>
              <a:t>que se visualizan </a:t>
            </a:r>
            <a:r>
              <a:rPr lang="es-ES" sz="2600" dirty="0">
                <a:latin typeface="Verdana" charset="0"/>
                <a:ea typeface="ＭＳ Ｐゴシック" charset="0"/>
                <a:cs typeface="ＭＳ Ｐゴシック" charset="0"/>
              </a:rPr>
              <a:t>como puntos claros en el área opaca </a:t>
            </a:r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</a:rPr>
              <a:t>formada por el </a:t>
            </a:r>
            <a:r>
              <a:rPr lang="es-ES" sz="2600" dirty="0" err="1" smtClean="0">
                <a:latin typeface="Verdana" charset="0"/>
                <a:ea typeface="ＭＳ Ｐゴシック" charset="0"/>
                <a:cs typeface="ＭＳ Ｐゴシック" charset="0"/>
              </a:rPr>
              <a:t>cesped</a:t>
            </a:r>
            <a:r>
              <a:rPr lang="es-ES" sz="2600" dirty="0" smtClean="0">
                <a:latin typeface="Verdana" charset="0"/>
                <a:ea typeface="ＭＳ Ｐゴシック" charset="0"/>
                <a:cs typeface="ＭＳ Ｐゴシック" charset="0"/>
              </a:rPr>
              <a:t> de bacterias.</a:t>
            </a:r>
            <a:endParaRPr lang="es-E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2924</TotalTime>
  <Words>778</Words>
  <Application>Microsoft Macintosh PowerPoint</Application>
  <PresentationFormat>On-screen Show (4:3)</PresentationFormat>
  <Paragraphs>125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Advantage</vt:lpstr>
      <vt:lpstr>Cuantificación y Aislamiento  de Bacteriófago</vt:lpstr>
      <vt:lpstr>Objetivos</vt:lpstr>
      <vt:lpstr>Bacteriófago M 13</vt:lpstr>
      <vt:lpstr>Datos Básicos</vt:lpstr>
      <vt:lpstr>PowerPoint Presentation</vt:lpstr>
      <vt:lpstr>Genes </vt:lpstr>
      <vt:lpstr>PowerPoint Presentation</vt:lpstr>
      <vt:lpstr>PowerPoint Presentation</vt:lpstr>
      <vt:lpstr>Objetivo</vt:lpstr>
      <vt:lpstr>Ensayo en placas</vt:lpstr>
      <vt:lpstr>Aislamiento de bacteriófago I</vt:lpstr>
      <vt:lpstr>Protocolo I</vt:lpstr>
      <vt:lpstr>Protocolo I</vt:lpstr>
      <vt:lpstr>PowerPoint Presentation</vt:lpstr>
      <vt:lpstr>PowerPoint Presentation</vt:lpstr>
      <vt:lpstr>Aislamiento de bacteriófago II</vt:lpstr>
      <vt:lpstr>PowerPoint Presentation</vt:lpstr>
      <vt:lpstr>PowerPoint Presentation</vt:lpstr>
      <vt:lpstr>Tryptone Broth</vt:lpstr>
      <vt:lpstr>PowerPoint Presentation</vt:lpstr>
    </vt:vector>
  </TitlesOfParts>
  <Company>upr-aguadilla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Aislamiento de un bacteriofago</dc:title>
  <dc:creator>Dr. Lee-Borges</dc:creator>
  <cp:lastModifiedBy>Jose Carde</cp:lastModifiedBy>
  <cp:revision>122</cp:revision>
  <dcterms:created xsi:type="dcterms:W3CDTF">2011-02-02T23:49:58Z</dcterms:created>
  <dcterms:modified xsi:type="dcterms:W3CDTF">2018-02-12T20:20:32Z</dcterms:modified>
</cp:coreProperties>
</file>