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859" r:id="rId2"/>
    <p:sldMasterId id="2147483744" r:id="rId3"/>
    <p:sldMasterId id="2147483780" r:id="rId4"/>
    <p:sldMasterId id="2147483838" r:id="rId5"/>
    <p:sldMasterId id="2147483713" r:id="rId6"/>
    <p:sldMasterId id="2147483674" r:id="rId7"/>
    <p:sldMasterId id="2147483897" r:id="rId8"/>
    <p:sldMasterId id="2147483960" r:id="rId9"/>
  </p:sldMasterIdLst>
  <p:notesMasterIdLst>
    <p:notesMasterId r:id="rId46"/>
  </p:notesMasterIdLst>
  <p:handoutMasterIdLst>
    <p:handoutMasterId r:id="rId47"/>
  </p:handoutMasterIdLst>
  <p:sldIdLst>
    <p:sldId id="273" r:id="rId10"/>
    <p:sldId id="276" r:id="rId11"/>
    <p:sldId id="275" r:id="rId12"/>
    <p:sldId id="345" r:id="rId13"/>
    <p:sldId id="346" r:id="rId14"/>
    <p:sldId id="347" r:id="rId15"/>
    <p:sldId id="349" r:id="rId16"/>
    <p:sldId id="350" r:id="rId17"/>
    <p:sldId id="351" r:id="rId18"/>
    <p:sldId id="277" r:id="rId19"/>
    <p:sldId id="278" r:id="rId20"/>
    <p:sldId id="279" r:id="rId21"/>
    <p:sldId id="353" r:id="rId22"/>
    <p:sldId id="354" r:id="rId23"/>
    <p:sldId id="355" r:id="rId24"/>
    <p:sldId id="358" r:id="rId25"/>
    <p:sldId id="360" r:id="rId26"/>
    <p:sldId id="363" r:id="rId27"/>
    <p:sldId id="364" r:id="rId28"/>
    <p:sldId id="365" r:id="rId29"/>
    <p:sldId id="369" r:id="rId30"/>
    <p:sldId id="371" r:id="rId31"/>
    <p:sldId id="372" r:id="rId32"/>
    <p:sldId id="373" r:id="rId33"/>
    <p:sldId id="374" r:id="rId34"/>
    <p:sldId id="376" r:id="rId35"/>
    <p:sldId id="377" r:id="rId36"/>
    <p:sldId id="378" r:id="rId37"/>
    <p:sldId id="379" r:id="rId38"/>
    <p:sldId id="380" r:id="rId39"/>
    <p:sldId id="381" r:id="rId40"/>
    <p:sldId id="382" r:id="rId41"/>
    <p:sldId id="383" r:id="rId42"/>
    <p:sldId id="385" r:id="rId43"/>
    <p:sldId id="389" r:id="rId44"/>
    <p:sldId id="39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8">
          <p15:clr>
            <a:srgbClr val="A4A3A4"/>
          </p15:clr>
        </p15:guide>
        <p15:guide id="2" orient="horz" pos="3600">
          <p15:clr>
            <a:srgbClr val="A4A3A4"/>
          </p15:clr>
        </p15:guide>
        <p15:guide id="3" orient="horz" pos="912" userDrawn="1">
          <p15:clr>
            <a:srgbClr val="A4A3A4"/>
          </p15:clr>
        </p15:guide>
        <p15:guide id="4" orient="horz" pos="3360">
          <p15:clr>
            <a:srgbClr val="A4A3A4"/>
          </p15:clr>
        </p15:guide>
        <p15:guide id="5" pos="5616">
          <p15:clr>
            <a:srgbClr val="A4A3A4"/>
          </p15:clr>
        </p15:guide>
        <p15:guide id="6" pos="43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0000"/>
    <a:srgbClr val="214E91"/>
    <a:srgbClr val="085367"/>
    <a:srgbClr val="6A6A6A"/>
    <a:srgbClr val="E66618"/>
    <a:srgbClr val="3070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43" autoAdjust="0"/>
    <p:restoredTop sz="84592" autoAdjust="0"/>
  </p:normalViewPr>
  <p:slideViewPr>
    <p:cSldViewPr>
      <p:cViewPr varScale="1">
        <p:scale>
          <a:sx n="96" d="100"/>
          <a:sy n="96" d="100"/>
        </p:scale>
        <p:origin x="976" y="168"/>
      </p:cViewPr>
      <p:guideLst>
        <p:guide orient="horz" pos="3408"/>
        <p:guide orient="horz" pos="3600"/>
        <p:guide orient="horz" pos="912"/>
        <p:guide orient="horz" pos="3360"/>
        <p:guide pos="5616"/>
        <p:guide pos="4320"/>
      </p:guideLst>
    </p:cSldViewPr>
  </p:slideViewPr>
  <p:outlineViewPr>
    <p:cViewPr>
      <p:scale>
        <a:sx n="33" d="100"/>
        <a:sy n="33" d="100"/>
      </p:scale>
      <p:origin x="48" y="102192"/>
    </p:cViewPr>
  </p:outlineViewPr>
  <p:notesTextViewPr>
    <p:cViewPr>
      <p:scale>
        <a:sx n="1" d="1"/>
        <a:sy n="1" d="1"/>
      </p:scale>
      <p:origin x="0" y="0"/>
    </p:cViewPr>
  </p:notesTextViewPr>
  <p:sorterViewPr>
    <p:cViewPr>
      <p:scale>
        <a:sx n="72" d="100"/>
        <a:sy n="72" d="100"/>
      </p:scale>
      <p:origin x="0" y="0"/>
    </p:cViewPr>
  </p:sorterViewPr>
  <p:notesViewPr>
    <p:cSldViewPr>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724CCBF-31CF-4FCA-A5B4-50142834420A}" type="datetimeFigureOut">
              <a:rPr lang="en-US" smtClean="0"/>
              <a:t>9/22/19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895618-5249-4F12-80E4-2F3A0FD18481}" type="slidenum">
              <a:rPr lang="en-US" smtClean="0"/>
              <a:t>‹#›</a:t>
            </a:fld>
            <a:endParaRPr lang="en-US" dirty="0"/>
          </a:p>
        </p:txBody>
      </p:sp>
    </p:spTree>
    <p:extLst>
      <p:ext uri="{BB962C8B-B14F-4D97-AF65-F5344CB8AC3E}">
        <p14:creationId xmlns:p14="http://schemas.microsoft.com/office/powerpoint/2010/main" val="472110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4B720-C9F6-4BFC-BC5C-B1B8D70204DA}" type="datetimeFigureOut">
              <a:rPr lang="en-US" smtClean="0"/>
              <a:t>9/22/19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003D02-7E89-4EBF-B123-9C334E1BFEF7}" type="slidenum">
              <a:rPr lang="en-US" smtClean="0"/>
              <a:t>‹#›</a:t>
            </a:fld>
            <a:endParaRPr lang="en-US" dirty="0"/>
          </a:p>
        </p:txBody>
      </p:sp>
    </p:spTree>
    <p:extLst>
      <p:ext uri="{BB962C8B-B14F-4D97-AF65-F5344CB8AC3E}">
        <p14:creationId xmlns:p14="http://schemas.microsoft.com/office/powerpoint/2010/main" val="618904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mn-lt"/>
                <a:ea typeface="+mn-ea"/>
                <a:cs typeface="+mn-cs"/>
              </a:rPr>
              <a:t>1. Proteoglycans have long chains with disaccharide as repeating structures. Glycoproteins have short highly branched glycan chains with no repeating unit.</a:t>
            </a:r>
          </a:p>
          <a:p>
            <a:pPr rtl="0"/>
            <a:r>
              <a:rPr lang="en-US" sz="1200" b="0" i="0" kern="1200" dirty="0">
                <a:solidFill>
                  <a:schemeClr val="tx1"/>
                </a:solidFill>
                <a:effectLst/>
                <a:latin typeface="+mn-lt"/>
                <a:ea typeface="+mn-ea"/>
                <a:cs typeface="+mn-cs"/>
              </a:rPr>
              <a:t>2. The carbohydrate content of proteoglycans (10-15%) is far less than glycoproteins is (50-60%)</a:t>
            </a:r>
          </a:p>
          <a:p>
            <a:pPr rtl="0"/>
            <a:r>
              <a:rPr lang="en-US" sz="1200" b="0" i="0" kern="1200" dirty="0">
                <a:solidFill>
                  <a:schemeClr val="tx1"/>
                </a:solidFill>
                <a:effectLst/>
                <a:latin typeface="+mn-lt"/>
                <a:ea typeface="+mn-ea"/>
                <a:cs typeface="+mn-cs"/>
              </a:rPr>
              <a:t>3. Carbohydrate chains of proteoglycans are negatively charged due to the presence of sulfate and </a:t>
            </a:r>
            <a:r>
              <a:rPr lang="en-US" sz="1200" b="0" i="0" kern="1200" dirty="0" err="1">
                <a:solidFill>
                  <a:schemeClr val="tx1"/>
                </a:solidFill>
                <a:effectLst/>
                <a:latin typeface="+mn-lt"/>
                <a:ea typeface="+mn-ea"/>
                <a:cs typeface="+mn-cs"/>
              </a:rPr>
              <a:t>uronic</a:t>
            </a:r>
            <a:r>
              <a:rPr lang="en-US" sz="1200" b="0" i="0" kern="1200" dirty="0">
                <a:solidFill>
                  <a:schemeClr val="tx1"/>
                </a:solidFill>
                <a:effectLst/>
                <a:latin typeface="+mn-lt"/>
                <a:ea typeface="+mn-ea"/>
                <a:cs typeface="+mn-cs"/>
              </a:rPr>
              <a:t> acid groups, whereas that of glycoproteins may or may not be negatively charged.</a:t>
            </a:r>
          </a:p>
          <a:p>
            <a:endParaRPr lang="en-US" dirty="0"/>
          </a:p>
        </p:txBody>
      </p:sp>
      <p:sp>
        <p:nvSpPr>
          <p:cNvPr id="4" name="Slide Number Placeholder 3"/>
          <p:cNvSpPr>
            <a:spLocks noGrp="1"/>
          </p:cNvSpPr>
          <p:nvPr>
            <p:ph type="sldNum" sz="quarter" idx="5"/>
          </p:nvPr>
        </p:nvSpPr>
        <p:spPr/>
        <p:txBody>
          <a:bodyPr/>
          <a:lstStyle/>
          <a:p>
            <a:fld id="{5D003D02-7E89-4EBF-B123-9C334E1BFEF7}" type="slidenum">
              <a:rPr lang="en-US" smtClean="0"/>
              <a:t>26</a:t>
            </a:fld>
            <a:endParaRPr lang="en-US" dirty="0"/>
          </a:p>
        </p:txBody>
      </p:sp>
    </p:spTree>
    <p:extLst>
      <p:ext uri="{BB962C8B-B14F-4D97-AF65-F5344CB8AC3E}">
        <p14:creationId xmlns:p14="http://schemas.microsoft.com/office/powerpoint/2010/main" val="531727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429000"/>
            <a:ext cx="561594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a:t>Click to edit Master title style</a:t>
            </a:r>
            <a:endParaRPr lang="en-US" dirty="0"/>
          </a:p>
        </p:txBody>
      </p:sp>
      <p:sp>
        <p:nvSpPr>
          <p:cNvPr id="7" name="Text Placeholder 1"/>
          <p:cNvSpPr>
            <a:spLocks noGrp="1"/>
          </p:cNvSpPr>
          <p:nvPr>
            <p:ph type="body" sz="quarter" idx="10"/>
          </p:nvPr>
        </p:nvSpPr>
        <p:spPr>
          <a:xfrm>
            <a:off x="49530" y="4114800"/>
            <a:ext cx="5615940" cy="685800"/>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1560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Tagline-Gray BG, Title 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581400"/>
            <a:ext cx="561594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069168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Tagline-Gray BG, Title 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0761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Tagline-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1"/>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235527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229479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Tagline-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3695569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idx="1"/>
          </p:nvPr>
        </p:nvSpPr>
        <p:spPr>
          <a:xfrm>
            <a:off x="457200" y="990600"/>
            <a:ext cx="8229600" cy="5562600"/>
          </a:xfrm>
          <a:prstGeom prst="rect">
            <a:avLst/>
          </a:prstGeom>
        </p:spPr>
        <p:txBody>
          <a:bodyPr/>
          <a:lstStyle>
            <a:lvl1pPr marL="0" indent="0">
              <a:spcAft>
                <a:spcPts val="800"/>
              </a:spcAft>
              <a:buFont typeface="Arial" panose="020B0604020202020204" pitchFamily="34" charset="0"/>
              <a:buNone/>
              <a:defRPr sz="2400"/>
            </a:lvl1pPr>
            <a:lvl2pPr marL="742950" indent="-285750">
              <a:spcAft>
                <a:spcPts val="800"/>
              </a:spcAft>
              <a:buFont typeface="Arial" panose="020B0604020202020204" pitchFamily="34" charset="0"/>
              <a:buChar char="•"/>
              <a:defRPr sz="2000"/>
            </a:lvl2pPr>
            <a:lvl3pPr marL="1143000" indent="-228600">
              <a:spcAft>
                <a:spcPts val="800"/>
              </a:spcAft>
              <a:buFont typeface="Arial" panose="020B0604020202020204" pitchFamily="34" charset="0"/>
              <a:buChar char="•"/>
              <a:defRPr sz="1800"/>
            </a:lvl3pPr>
            <a:lvl4pPr marL="1600200" indent="-228600">
              <a:spcAft>
                <a:spcPts val="800"/>
              </a:spcAft>
              <a:buFont typeface="Arial" panose="020B0604020202020204" pitchFamily="34" charset="0"/>
              <a:buChar char="•"/>
              <a:defRPr sz="1600"/>
            </a:lvl4pPr>
            <a:lvl5pPr marL="2057400" indent="-22860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7" hasCustomPrompt="1"/>
          </p:nvPr>
        </p:nvSpPr>
        <p:spPr>
          <a:xfrm>
            <a:off x="3465912" y="66056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380104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Bar-Six Content Placeholders">
    <p:spTree>
      <p:nvGrpSpPr>
        <p:cNvPr id="1" name=""/>
        <p:cNvGrpSpPr/>
        <p:nvPr/>
      </p:nvGrpSpPr>
      <p:grpSpPr>
        <a:xfrm>
          <a:off x="0" y="0"/>
          <a:ext cx="0" cy="0"/>
          <a:chOff x="0" y="0"/>
          <a:chExt cx="0" cy="0"/>
        </a:xfrm>
      </p:grpSpPr>
      <p:sp>
        <p:nvSpPr>
          <p:cNvPr id="2" name="Slide Title"/>
          <p:cNvSpPr>
            <a:spLocks noGrp="1"/>
          </p:cNvSpPr>
          <p:nvPr>
            <p:ph type="title"/>
          </p:nvPr>
        </p:nvSpPr>
        <p:spPr>
          <a:xfrm>
            <a:off x="0" y="228600"/>
            <a:ext cx="9144000" cy="639762"/>
          </a:xfrm>
          <a:prstGeom prst="rect">
            <a:avLst/>
          </a:prstGeom>
        </p:spPr>
        <p:txBody>
          <a:bodyPr/>
          <a:lstStyle>
            <a:lvl1pPr>
              <a:defRPr lang="en-US" sz="3600" dirty="0">
                <a:solidFill>
                  <a:schemeClr val="bg2"/>
                </a:solidFill>
              </a:defRPr>
            </a:lvl1pPr>
          </a:lstStyle>
          <a:p>
            <a:pPr lvl="0"/>
            <a:r>
              <a:rPr lang="en-US" dirty="0"/>
              <a:t>Click to edit Master title style</a:t>
            </a:r>
          </a:p>
        </p:txBody>
      </p:sp>
      <p:sp>
        <p:nvSpPr>
          <p:cNvPr id="8" name="Content Placeholder 1"/>
          <p:cNvSpPr>
            <a:spLocks noGrp="1"/>
          </p:cNvSpPr>
          <p:nvPr>
            <p:ph sz="quarter" idx="12"/>
          </p:nvPr>
        </p:nvSpPr>
        <p:spPr>
          <a:xfrm>
            <a:off x="533400" y="1066800"/>
            <a:ext cx="8153400" cy="8382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3"/>
          </p:nvPr>
        </p:nvSpPr>
        <p:spPr>
          <a:xfrm>
            <a:off x="533400" y="2011680"/>
            <a:ext cx="8153400" cy="7620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4"/>
          </p:nvPr>
        </p:nvSpPr>
        <p:spPr>
          <a:xfrm>
            <a:off x="533400" y="2880360"/>
            <a:ext cx="8153400" cy="6858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15"/>
          </p:nvPr>
        </p:nvSpPr>
        <p:spPr>
          <a:xfrm>
            <a:off x="533400" y="3672840"/>
            <a:ext cx="8153400" cy="8382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0"/>
          </p:nvPr>
        </p:nvSpPr>
        <p:spPr>
          <a:xfrm>
            <a:off x="533400" y="4617720"/>
            <a:ext cx="8153400" cy="9144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1"/>
          </p:nvPr>
        </p:nvSpPr>
        <p:spPr>
          <a:xfrm>
            <a:off x="533400" y="5638800"/>
            <a:ext cx="8153400" cy="7620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Jump Link"/>
          <p:cNvSpPr>
            <a:spLocks noGrp="1"/>
          </p:cNvSpPr>
          <p:nvPr>
            <p:ph type="body" sz="quarter" idx="17" hasCustomPrompt="1"/>
          </p:nvPr>
        </p:nvSpPr>
        <p:spPr>
          <a:xfrm>
            <a:off x="3465912"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1" name="Photo Credit"/>
          <p:cNvSpPr>
            <a:spLocks noGrp="1"/>
          </p:cNvSpPr>
          <p:nvPr>
            <p:ph type="body" sz="quarter" idx="16"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562023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Bar-12 Content Placeholders">
    <p:spTree>
      <p:nvGrpSpPr>
        <p:cNvPr id="1" name=""/>
        <p:cNvGrpSpPr/>
        <p:nvPr/>
      </p:nvGrpSpPr>
      <p:grpSpPr>
        <a:xfrm>
          <a:off x="0" y="0"/>
          <a:ext cx="0" cy="0"/>
          <a:chOff x="0" y="0"/>
          <a:chExt cx="0" cy="0"/>
        </a:xfrm>
      </p:grpSpPr>
      <p:sp>
        <p:nvSpPr>
          <p:cNvPr id="2" name="Slide Title"/>
          <p:cNvSpPr>
            <a:spLocks noGrp="1"/>
          </p:cNvSpPr>
          <p:nvPr>
            <p:ph type="title"/>
          </p:nvPr>
        </p:nvSpPr>
        <p:spPr>
          <a:xfrm>
            <a:off x="0" y="228600"/>
            <a:ext cx="9144000" cy="639762"/>
          </a:xfrm>
          <a:prstGeom prst="rect">
            <a:avLst/>
          </a:prstGeom>
        </p:spPr>
        <p:txBody>
          <a:bodyPr/>
          <a:lstStyle>
            <a:lvl1pPr>
              <a:defRPr lang="en-US" sz="3600" dirty="0">
                <a:solidFill>
                  <a:schemeClr val="bg2"/>
                </a:solidFill>
              </a:defRPr>
            </a:lvl1pPr>
          </a:lstStyle>
          <a:p>
            <a:pPr lvl="0"/>
            <a:r>
              <a:rPr lang="en-US" dirty="0"/>
              <a:t>Click to edit Master title style</a:t>
            </a:r>
          </a:p>
        </p:txBody>
      </p:sp>
      <p:sp>
        <p:nvSpPr>
          <p:cNvPr id="8" name="Content Placeholder 1"/>
          <p:cNvSpPr>
            <a:spLocks noGrp="1"/>
          </p:cNvSpPr>
          <p:nvPr>
            <p:ph sz="quarter" idx="12"/>
          </p:nvPr>
        </p:nvSpPr>
        <p:spPr>
          <a:xfrm>
            <a:off x="159416" y="10668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3"/>
          </p:nvPr>
        </p:nvSpPr>
        <p:spPr>
          <a:xfrm>
            <a:off x="159416" y="19812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4"/>
          </p:nvPr>
        </p:nvSpPr>
        <p:spPr>
          <a:xfrm>
            <a:off x="159416" y="28956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15"/>
          </p:nvPr>
        </p:nvSpPr>
        <p:spPr>
          <a:xfrm>
            <a:off x="159416" y="38100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0"/>
          </p:nvPr>
        </p:nvSpPr>
        <p:spPr>
          <a:xfrm>
            <a:off x="159416" y="47244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1"/>
          </p:nvPr>
        </p:nvSpPr>
        <p:spPr>
          <a:xfrm>
            <a:off x="159416" y="56388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7"/>
          <p:cNvSpPr>
            <a:spLocks noGrp="1"/>
          </p:cNvSpPr>
          <p:nvPr>
            <p:ph sz="quarter" idx="18"/>
          </p:nvPr>
        </p:nvSpPr>
        <p:spPr>
          <a:xfrm>
            <a:off x="4800600" y="10668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dirty="0"/>
              <a:t>Click to edit Master text styles</a:t>
            </a:r>
          </a:p>
          <a:p>
            <a:pPr marL="800100" lvl="1" indent="-342900">
              <a:spcAft>
                <a:spcPts val="800"/>
              </a:spcAft>
              <a:buFont typeface="Arial" panose="020B0604020202020204" pitchFamily="34" charset="0"/>
              <a:buChar char="•"/>
            </a:pPr>
            <a:r>
              <a:rPr lang="en-US" dirty="0"/>
              <a:t>Second level</a:t>
            </a:r>
          </a:p>
          <a:p>
            <a:pPr marL="1200150" lvl="2" indent="-285750">
              <a:spcAft>
                <a:spcPts val="800"/>
              </a:spcAft>
              <a:buFont typeface="Arial" panose="020B0604020202020204" pitchFamily="34" charset="0"/>
            </a:pPr>
            <a:r>
              <a:rPr lang="en-US" dirty="0"/>
              <a:t>Third level</a:t>
            </a:r>
          </a:p>
          <a:p>
            <a:pPr marL="1657350" lvl="3" indent="-285750">
              <a:spcAft>
                <a:spcPts val="800"/>
              </a:spcAft>
              <a:buFont typeface="Arial" panose="020B0604020202020204" pitchFamily="34" charset="0"/>
              <a:buChar char="•"/>
            </a:pPr>
            <a:r>
              <a:rPr lang="en-US" dirty="0"/>
              <a:t>Fourth level</a:t>
            </a:r>
          </a:p>
          <a:p>
            <a:pPr marL="2114550" lvl="4" indent="-285750">
              <a:spcAft>
                <a:spcPts val="800"/>
              </a:spcAft>
              <a:buFont typeface="Arial" panose="020B0604020202020204" pitchFamily="34" charset="0"/>
              <a:buChar char="•"/>
            </a:pPr>
            <a:r>
              <a:rPr lang="en-US" dirty="0"/>
              <a:t>Fifth level</a:t>
            </a:r>
          </a:p>
        </p:txBody>
      </p:sp>
      <p:sp>
        <p:nvSpPr>
          <p:cNvPr id="19" name="Content Placeholder 8"/>
          <p:cNvSpPr>
            <a:spLocks noGrp="1"/>
          </p:cNvSpPr>
          <p:nvPr>
            <p:ph sz="quarter" idx="19"/>
          </p:nvPr>
        </p:nvSpPr>
        <p:spPr>
          <a:xfrm>
            <a:off x="4800600" y="19812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1" name="Content Placeholder 9"/>
          <p:cNvSpPr>
            <a:spLocks noGrp="1"/>
          </p:cNvSpPr>
          <p:nvPr>
            <p:ph sz="quarter" idx="20"/>
          </p:nvPr>
        </p:nvSpPr>
        <p:spPr>
          <a:xfrm>
            <a:off x="4800600" y="28956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3" name="Content Placeholder 10"/>
          <p:cNvSpPr>
            <a:spLocks noGrp="1"/>
          </p:cNvSpPr>
          <p:nvPr>
            <p:ph sz="quarter" idx="21"/>
          </p:nvPr>
        </p:nvSpPr>
        <p:spPr>
          <a:xfrm>
            <a:off x="4800600" y="38100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5" name="Content Placeholder 11"/>
          <p:cNvSpPr>
            <a:spLocks noGrp="1"/>
          </p:cNvSpPr>
          <p:nvPr>
            <p:ph sz="quarter" idx="22"/>
          </p:nvPr>
        </p:nvSpPr>
        <p:spPr>
          <a:xfrm>
            <a:off x="4800600" y="47244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7" name="Content Placeholder 12"/>
          <p:cNvSpPr>
            <a:spLocks noGrp="1"/>
          </p:cNvSpPr>
          <p:nvPr>
            <p:ph sz="quarter" idx="23"/>
          </p:nvPr>
        </p:nvSpPr>
        <p:spPr>
          <a:xfrm>
            <a:off x="4800600" y="56388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13" name="Jump Link"/>
          <p:cNvSpPr>
            <a:spLocks noGrp="1"/>
          </p:cNvSpPr>
          <p:nvPr>
            <p:ph type="body" sz="quarter" idx="17" hasCustomPrompt="1"/>
          </p:nvPr>
        </p:nvSpPr>
        <p:spPr>
          <a:xfrm>
            <a:off x="3467512"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1" name="Photo Credit"/>
          <p:cNvSpPr>
            <a:spLocks noGrp="1"/>
          </p:cNvSpPr>
          <p:nvPr>
            <p:ph type="body" sz="quarter" idx="16"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98054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Bar-Two Content">
    <p:spTree>
      <p:nvGrpSpPr>
        <p:cNvPr id="1" name=""/>
        <p:cNvGrpSpPr/>
        <p:nvPr/>
      </p:nvGrpSpPr>
      <p:grpSpPr>
        <a:xfrm>
          <a:off x="0" y="0"/>
          <a:ext cx="0" cy="0"/>
          <a:chOff x="0" y="0"/>
          <a:chExt cx="0" cy="0"/>
        </a:xfrm>
      </p:grpSpPr>
      <p:sp>
        <p:nvSpPr>
          <p:cNvPr id="7" name="Slide Title"/>
          <p:cNvSpPr>
            <a:spLocks noGrp="1"/>
          </p:cNvSpPr>
          <p:nvPr>
            <p:ph type="title"/>
          </p:nvPr>
        </p:nvSpPr>
        <p:spPr>
          <a:xfrm>
            <a:off x="-1" y="228600"/>
            <a:ext cx="9144001"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sz="half" idx="1"/>
          </p:nvPr>
        </p:nvSpPr>
        <p:spPr>
          <a:xfrm>
            <a:off x="457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p:nvPr>
        </p:nvSpPr>
        <p:spPr>
          <a:xfrm>
            <a:off x="4648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Jump Link"/>
          <p:cNvSpPr>
            <a:spLocks noGrp="1"/>
          </p:cNvSpPr>
          <p:nvPr>
            <p:ph type="body" sz="quarter" idx="17" hasCustomPrompt="1"/>
          </p:nvPr>
        </p:nvSpPr>
        <p:spPr>
          <a:xfrm>
            <a:off x="3465912" y="65532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0"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118797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oBar-Two-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5612" y="96043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Jump Link"/>
          <p:cNvSpPr>
            <a:spLocks noGrp="1"/>
          </p:cNvSpPr>
          <p:nvPr>
            <p:ph type="body" sz="quarter" idx="17" hasCustomPrompt="1"/>
          </p:nvPr>
        </p:nvSpPr>
        <p:spPr>
          <a:xfrm>
            <a:off x="3465912" y="65532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2"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87407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Tagline-Gray BG, 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a:t>Click to edit Master title style</a:t>
            </a:r>
            <a:endParaRPr lang="en-US" dirty="0"/>
          </a:p>
        </p:txBody>
      </p:sp>
      <p:sp>
        <p:nvSpPr>
          <p:cNvPr id="7" name="Text Placeholder 1"/>
          <p:cNvSpPr>
            <a:spLocks noGrp="1"/>
          </p:cNvSpPr>
          <p:nvPr>
            <p:ph type="body" sz="quarter" idx="10"/>
          </p:nvPr>
        </p:nvSpPr>
        <p:spPr>
          <a:xfrm>
            <a:off x="3436620" y="4260273"/>
            <a:ext cx="569976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480686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Bar-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ader 3"/>
          <p:cNvSpPr>
            <a:spLocks noGrp="1"/>
          </p:cNvSpPr>
          <p:nvPr>
            <p:ph type="body" sz="quarter" idx="12"/>
          </p:nvPr>
        </p:nvSpPr>
        <p:spPr>
          <a:xfrm>
            <a:off x="457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4" name="Content Placeholder 3"/>
          <p:cNvSpPr>
            <a:spLocks noGrp="1"/>
          </p:cNvSpPr>
          <p:nvPr>
            <p:ph sz="half" idx="14"/>
          </p:nvPr>
        </p:nvSpPr>
        <p:spPr>
          <a:xfrm>
            <a:off x="457200" y="41910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4"/>
          <p:cNvSpPr>
            <a:spLocks noGrp="1"/>
          </p:cNvSpPr>
          <p:nvPr>
            <p:ph type="body" sz="quarter" idx="13"/>
          </p:nvPr>
        </p:nvSpPr>
        <p:spPr>
          <a:xfrm>
            <a:off x="4648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5" name="Content Placeholder 4"/>
          <p:cNvSpPr>
            <a:spLocks noGrp="1"/>
          </p:cNvSpPr>
          <p:nvPr>
            <p:ph sz="quarter" idx="15"/>
          </p:nvPr>
        </p:nvSpPr>
        <p:spPr>
          <a:xfrm>
            <a:off x="4645025" y="41910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Jump Link"/>
          <p:cNvSpPr>
            <a:spLocks noGrp="1"/>
          </p:cNvSpPr>
          <p:nvPr>
            <p:ph type="body" sz="quarter" idx="17" hasCustomPrompt="1"/>
          </p:nvPr>
        </p:nvSpPr>
        <p:spPr>
          <a:xfrm>
            <a:off x="3465912" y="60198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587377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oBar-Content with Lef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457201"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457201"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357505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Jump Link"/>
          <p:cNvSpPr>
            <a:spLocks noGrp="1"/>
          </p:cNvSpPr>
          <p:nvPr>
            <p:ph type="body" sz="quarter" idx="13" hasCustomPrompt="1"/>
          </p:nvPr>
        </p:nvSpPr>
        <p:spPr>
          <a:xfrm>
            <a:off x="4999894" y="6488875"/>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8"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975049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oBar-Content with Righ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5678487"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5678487"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45720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1908587" y="6488875"/>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491004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Bar-Picture with Caption">
    <p:spTree>
      <p:nvGrpSpPr>
        <p:cNvPr id="1" name=""/>
        <p:cNvGrpSpPr/>
        <p:nvPr/>
      </p:nvGrpSpPr>
      <p:grpSpPr>
        <a:xfrm>
          <a:off x="0" y="0"/>
          <a:ext cx="0" cy="0"/>
          <a:chOff x="0" y="0"/>
          <a:chExt cx="0" cy="0"/>
        </a:xfrm>
      </p:grpSpPr>
      <p:sp>
        <p:nvSpPr>
          <p:cNvPr id="2" name="Slide Title"/>
          <p:cNvSpPr>
            <a:spLocks noGrp="1"/>
          </p:cNvSpPr>
          <p:nvPr>
            <p:ph type="title"/>
          </p:nvPr>
        </p:nvSpPr>
        <p:spPr>
          <a:xfrm>
            <a:off x="1828800" y="5253037"/>
            <a:ext cx="5486400" cy="566738"/>
          </a:xfrm>
          <a:prstGeom prst="rect">
            <a:avLst/>
          </a:prstGeom>
        </p:spPr>
        <p:txBody>
          <a:bodyPr anchor="b"/>
          <a:lstStyle>
            <a:lvl1pPr algn="l">
              <a:defRPr sz="24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1828800" y="5895975"/>
            <a:ext cx="54864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1"/>
          <p:cNvSpPr>
            <a:spLocks noGrp="1"/>
          </p:cNvSpPr>
          <p:nvPr>
            <p:ph type="pic" idx="1"/>
          </p:nvPr>
        </p:nvSpPr>
        <p:spPr>
          <a:xfrm>
            <a:off x="1028700" y="128650"/>
            <a:ext cx="7086600" cy="49446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Jump Link"/>
          <p:cNvSpPr>
            <a:spLocks noGrp="1"/>
          </p:cNvSpPr>
          <p:nvPr>
            <p:ph type="body" sz="quarter" idx="12" hasCustomPrompt="1"/>
          </p:nvPr>
        </p:nvSpPr>
        <p:spPr>
          <a:xfrm>
            <a:off x="3357063" y="510540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32661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oBar-Title and Video">
    <p:spTree>
      <p:nvGrpSpPr>
        <p:cNvPr id="1" name=""/>
        <p:cNvGrpSpPr/>
        <p:nvPr/>
      </p:nvGrpSpPr>
      <p:grpSpPr>
        <a:xfrm>
          <a:off x="0" y="0"/>
          <a:ext cx="0" cy="0"/>
          <a:chOff x="0" y="0"/>
          <a:chExt cx="0" cy="0"/>
        </a:xfrm>
      </p:grpSpPr>
      <p:sp>
        <p:nvSpPr>
          <p:cNvPr id="2" name="Slide Title"/>
          <p:cNvSpPr>
            <a:spLocks noGrp="1"/>
          </p:cNvSpPr>
          <p:nvPr>
            <p:ph type="title"/>
          </p:nvPr>
        </p:nvSpPr>
        <p:spPr>
          <a:xfrm>
            <a:off x="-2251" y="228600"/>
            <a:ext cx="9172252" cy="609600"/>
          </a:xfrm>
          <a:prstGeom prst="rect">
            <a:avLst/>
          </a:prstGeom>
        </p:spPr>
        <p:txBody>
          <a:bodyPr/>
          <a:lstStyle>
            <a:lvl1pPr>
              <a:defRPr sz="3600">
                <a:solidFill>
                  <a:schemeClr val="bg2"/>
                </a:solidFill>
              </a:defRPr>
            </a:lvl1pPr>
          </a:lstStyle>
          <a:p>
            <a:r>
              <a:rPr lang="en-US" dirty="0"/>
              <a:t>Click to edit Master title style</a:t>
            </a:r>
          </a:p>
        </p:txBody>
      </p:sp>
      <p:sp>
        <p:nvSpPr>
          <p:cNvPr id="6" name="Media Placeholder 1"/>
          <p:cNvSpPr>
            <a:spLocks noGrp="1"/>
          </p:cNvSpPr>
          <p:nvPr>
            <p:ph type="media" sz="quarter" idx="11"/>
          </p:nvPr>
        </p:nvSpPr>
        <p:spPr>
          <a:xfrm>
            <a:off x="0" y="1066799"/>
            <a:ext cx="9144000" cy="5315957"/>
          </a:xfrm>
          <a:prstGeom prst="rect">
            <a:avLst/>
          </a:prstGeom>
        </p:spPr>
        <p:txBody>
          <a:bodyPr/>
          <a:lstStyle>
            <a:lvl1pPr marL="0" indent="0">
              <a:buNone/>
              <a:defRPr/>
            </a:lvl1pPr>
          </a:lstStyle>
          <a:p>
            <a:endParaRPr lang="en-US" dirty="0"/>
          </a:p>
        </p:txBody>
      </p:sp>
      <p:sp>
        <p:nvSpPr>
          <p:cNvPr id="5" name="Video Credit"/>
          <p:cNvSpPr>
            <a:spLocks noGrp="1"/>
          </p:cNvSpPr>
          <p:nvPr>
            <p:ph type="body" sz="quarter" idx="12"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Video Credit Here</a:t>
            </a:r>
          </a:p>
        </p:txBody>
      </p:sp>
    </p:spTree>
    <p:extLst>
      <p:ext uri="{BB962C8B-B14F-4D97-AF65-F5344CB8AC3E}">
        <p14:creationId xmlns:p14="http://schemas.microsoft.com/office/powerpoint/2010/main" val="198741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28">
          <p15:clr>
            <a:srgbClr val="FBAE40"/>
          </p15:clr>
        </p15:guide>
        <p15:guide id="3" pos="51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8229600" cy="52578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2" hasCustomPrompt="1"/>
          </p:nvPr>
        </p:nvSpPr>
        <p:spPr>
          <a:xfrm>
            <a:off x="3467512" y="65532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862655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8229600" cy="23622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3"/>
          </p:nvPr>
        </p:nvSpPr>
        <p:spPr>
          <a:xfrm>
            <a:off x="457200" y="3810000"/>
            <a:ext cx="8229600" cy="23622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Jump Link"/>
          <p:cNvSpPr>
            <a:spLocks noGrp="1"/>
          </p:cNvSpPr>
          <p:nvPr>
            <p:ph type="body" sz="quarter" idx="14" hasCustomPrompt="1"/>
          </p:nvPr>
        </p:nvSpPr>
        <p:spPr>
          <a:xfrm>
            <a:off x="3465576" y="6553200"/>
            <a:ext cx="2212848" cy="100584"/>
          </a:xfrm>
          <a:prstGeom prst="rect">
            <a:avLst/>
          </a:prstGeom>
        </p:spPr>
        <p:txBody>
          <a:bodyPr lIns="0" tIns="0" rIns="0" bIns="0"/>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Add “Access the text alternative for slide images.”</a:t>
            </a:r>
          </a:p>
        </p:txBody>
      </p:sp>
      <p:sp>
        <p:nvSpPr>
          <p:cNvPr id="13" name="Photo Credit"/>
          <p:cNvSpPr>
            <a:spLocks noGrp="1"/>
          </p:cNvSpPr>
          <p:nvPr>
            <p:ph type="body" sz="quarter" idx="15" hasCustomPrompt="1"/>
          </p:nvPr>
        </p:nvSpPr>
        <p:spPr>
          <a:xfrm>
            <a:off x="6473952" y="6705599"/>
            <a:ext cx="2670048" cy="155448"/>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70476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8229600" cy="15240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3"/>
          </p:nvPr>
        </p:nvSpPr>
        <p:spPr>
          <a:xfrm>
            <a:off x="457200" y="3048000"/>
            <a:ext cx="8229600" cy="16002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4"/>
          </p:nvPr>
        </p:nvSpPr>
        <p:spPr>
          <a:xfrm>
            <a:off x="457200" y="4800600"/>
            <a:ext cx="8229600" cy="16002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Jump Link"/>
          <p:cNvSpPr>
            <a:spLocks noGrp="1"/>
          </p:cNvSpPr>
          <p:nvPr>
            <p:ph type="body" sz="quarter" idx="15" hasCustomPrompt="1"/>
          </p:nvPr>
        </p:nvSpPr>
        <p:spPr>
          <a:xfrm>
            <a:off x="3465576" y="6553200"/>
            <a:ext cx="2212848" cy="100584"/>
          </a:xfrm>
          <a:prstGeom prst="rect">
            <a:avLst/>
          </a:prstGeom>
        </p:spPr>
        <p:txBody>
          <a:bodyPr lIns="0" tIns="0" rIns="0" bIns="0"/>
          <a:lstStyle>
            <a:lvl1pPr marL="0" indent="0" algn="ctr">
              <a:buNone/>
              <a:defRPr sz="800"/>
            </a:lvl1pPr>
            <a:lvl2pPr>
              <a:defRPr sz="800"/>
            </a:lvl2pPr>
            <a:lvl3pPr>
              <a:defRPr sz="800"/>
            </a:lvl3pPr>
            <a:lvl4pPr>
              <a:defRPr sz="800"/>
            </a:lvl4pPr>
            <a:lvl5pPr>
              <a:defRPr sz="800"/>
            </a:lvl5pPr>
          </a:lstStyle>
          <a:p>
            <a:pPr lvl="0"/>
            <a:r>
              <a:rPr lang="en-US" dirty="0"/>
              <a:t>Add “Access the text alternative for slide images.”</a:t>
            </a:r>
          </a:p>
        </p:txBody>
      </p:sp>
      <p:sp>
        <p:nvSpPr>
          <p:cNvPr id="14" name="Photo Credit"/>
          <p:cNvSpPr>
            <a:spLocks noGrp="1"/>
          </p:cNvSpPr>
          <p:nvPr>
            <p:ph type="body" sz="quarter" idx="16" hasCustomPrompt="1"/>
          </p:nvPr>
        </p:nvSpPr>
        <p:spPr>
          <a:xfrm>
            <a:off x="6473952" y="6705600"/>
            <a:ext cx="2670048" cy="155448"/>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defRPr>
            </a:lvl1pPr>
            <a:lvl2pPr>
              <a:defRPr sz="800"/>
            </a:lvl2pPr>
            <a:lvl3pPr>
              <a:defRPr sz="800"/>
            </a:lvl3pPr>
            <a:lvl4pPr>
              <a:defRPr sz="800"/>
            </a:lvl4pPr>
            <a:lvl5pPr>
              <a:defRPr sz="800"/>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102806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8229600" cy="10668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3"/>
          </p:nvPr>
        </p:nvSpPr>
        <p:spPr>
          <a:xfrm>
            <a:off x="457200" y="2514600"/>
            <a:ext cx="8229600" cy="10668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4"/>
          </p:nvPr>
        </p:nvSpPr>
        <p:spPr>
          <a:xfrm>
            <a:off x="457200" y="3810000"/>
            <a:ext cx="8229600" cy="10668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
          <p:cNvSpPr>
            <a:spLocks noGrp="1"/>
          </p:cNvSpPr>
          <p:nvPr>
            <p:ph idx="15"/>
          </p:nvPr>
        </p:nvSpPr>
        <p:spPr>
          <a:xfrm>
            <a:off x="457200" y="5029200"/>
            <a:ext cx="8229600" cy="10668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Jump Link"/>
          <p:cNvSpPr>
            <a:spLocks noGrp="1"/>
          </p:cNvSpPr>
          <p:nvPr>
            <p:ph type="body" sz="quarter" idx="16" hasCustomPrompt="1"/>
          </p:nvPr>
        </p:nvSpPr>
        <p:spPr>
          <a:xfrm>
            <a:off x="3465576" y="6553200"/>
            <a:ext cx="2212848" cy="100584"/>
          </a:xfrm>
          <a:prstGeom prst="rect">
            <a:avLst/>
          </a:prstGeom>
        </p:spPr>
        <p:txBody>
          <a:bodyPr lIns="0" tIns="0" rIns="0" bIns="0"/>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Add “Access the text alternative for slide images.”</a:t>
            </a:r>
          </a:p>
        </p:txBody>
      </p:sp>
      <p:sp>
        <p:nvSpPr>
          <p:cNvPr id="14" name="Photo Credit"/>
          <p:cNvSpPr>
            <a:spLocks noGrp="1"/>
          </p:cNvSpPr>
          <p:nvPr>
            <p:ph type="body" sz="quarter" idx="17" hasCustomPrompt="1"/>
          </p:nvPr>
        </p:nvSpPr>
        <p:spPr>
          <a:xfrm>
            <a:off x="6473952" y="6705600"/>
            <a:ext cx="2670048" cy="155448"/>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588451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3"/>
          </p:nvPr>
        </p:nvSpPr>
        <p:spPr>
          <a:xfrm>
            <a:off x="457200" y="217932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4"/>
          </p:nvPr>
        </p:nvSpPr>
        <p:spPr>
          <a:xfrm>
            <a:off x="457200" y="306324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
          <p:cNvSpPr>
            <a:spLocks noGrp="1"/>
          </p:cNvSpPr>
          <p:nvPr>
            <p:ph idx="15"/>
          </p:nvPr>
        </p:nvSpPr>
        <p:spPr>
          <a:xfrm>
            <a:off x="457200" y="394716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
          <p:cNvSpPr>
            <a:spLocks noGrp="1"/>
          </p:cNvSpPr>
          <p:nvPr>
            <p:ph idx="16"/>
          </p:nvPr>
        </p:nvSpPr>
        <p:spPr>
          <a:xfrm>
            <a:off x="457200" y="483108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
          <p:cNvSpPr>
            <a:spLocks noGrp="1"/>
          </p:cNvSpPr>
          <p:nvPr>
            <p:ph idx="17"/>
          </p:nvPr>
        </p:nvSpPr>
        <p:spPr>
          <a:xfrm>
            <a:off x="457200" y="571500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Jump Link"/>
          <p:cNvSpPr>
            <a:spLocks noGrp="1"/>
          </p:cNvSpPr>
          <p:nvPr>
            <p:ph type="body" sz="quarter" idx="18" hasCustomPrompt="1"/>
          </p:nvPr>
        </p:nvSpPr>
        <p:spPr>
          <a:xfrm>
            <a:off x="3465576" y="6553200"/>
            <a:ext cx="2212848" cy="100584"/>
          </a:xfrm>
          <a:prstGeom prst="rect">
            <a:avLst/>
          </a:prstGeom>
        </p:spPr>
        <p:txBody>
          <a:bodyPr lIns="0" tIns="0" rIns="0" bIns="0"/>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Add “Access the text alternative for slide images.”</a:t>
            </a:r>
          </a:p>
        </p:txBody>
      </p:sp>
      <p:sp>
        <p:nvSpPr>
          <p:cNvPr id="16" name="Photo Credit"/>
          <p:cNvSpPr>
            <a:spLocks noGrp="1"/>
          </p:cNvSpPr>
          <p:nvPr>
            <p:ph type="body" sz="quarter" idx="19" hasCustomPrompt="1"/>
          </p:nvPr>
        </p:nvSpPr>
        <p:spPr>
          <a:xfrm>
            <a:off x="6473952" y="6705600"/>
            <a:ext cx="2670048" cy="155448"/>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510726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Tagline-Gray BG, Title-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581400"/>
            <a:ext cx="561594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a:t>Click to edit Master title style</a:t>
            </a:r>
            <a:endParaRPr lang="en-US" dirty="0"/>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33682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3"/>
          </p:nvPr>
        </p:nvSpPr>
        <p:spPr>
          <a:xfrm>
            <a:off x="4663440" y="129540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4"/>
          </p:nvPr>
        </p:nvSpPr>
        <p:spPr>
          <a:xfrm>
            <a:off x="457200" y="214884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
          <p:cNvSpPr>
            <a:spLocks noGrp="1"/>
          </p:cNvSpPr>
          <p:nvPr>
            <p:ph idx="15"/>
          </p:nvPr>
        </p:nvSpPr>
        <p:spPr>
          <a:xfrm>
            <a:off x="4663440" y="214884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
          <p:cNvSpPr>
            <a:spLocks noGrp="1"/>
          </p:cNvSpPr>
          <p:nvPr>
            <p:ph idx="16"/>
          </p:nvPr>
        </p:nvSpPr>
        <p:spPr>
          <a:xfrm>
            <a:off x="457200" y="300228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
          <p:cNvSpPr>
            <a:spLocks noGrp="1"/>
          </p:cNvSpPr>
          <p:nvPr>
            <p:ph idx="17"/>
          </p:nvPr>
        </p:nvSpPr>
        <p:spPr>
          <a:xfrm>
            <a:off x="4663440" y="300228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Jump Link"/>
          <p:cNvSpPr>
            <a:spLocks noGrp="1"/>
          </p:cNvSpPr>
          <p:nvPr>
            <p:ph type="body" sz="quarter" idx="18" hasCustomPrompt="1"/>
          </p:nvPr>
        </p:nvSpPr>
        <p:spPr>
          <a:xfrm>
            <a:off x="3465576" y="6553200"/>
            <a:ext cx="2212848" cy="100584"/>
          </a:xfrm>
          <a:prstGeom prst="rect">
            <a:avLst/>
          </a:prstGeom>
        </p:spPr>
        <p:txBody>
          <a:bodyPr lIns="0" tIns="0" rIns="0" bIns="0"/>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Add “Access the text alternative for slide images.”</a:t>
            </a:r>
          </a:p>
        </p:txBody>
      </p:sp>
      <p:sp>
        <p:nvSpPr>
          <p:cNvPr id="14" name="Content Placeholder 1"/>
          <p:cNvSpPr>
            <a:spLocks noGrp="1"/>
          </p:cNvSpPr>
          <p:nvPr>
            <p:ph idx="20"/>
          </p:nvPr>
        </p:nvSpPr>
        <p:spPr>
          <a:xfrm>
            <a:off x="457200" y="385572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
          <p:cNvSpPr>
            <a:spLocks noGrp="1"/>
          </p:cNvSpPr>
          <p:nvPr>
            <p:ph idx="21"/>
          </p:nvPr>
        </p:nvSpPr>
        <p:spPr>
          <a:xfrm>
            <a:off x="4663440" y="385572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
          <p:cNvSpPr>
            <a:spLocks noGrp="1"/>
          </p:cNvSpPr>
          <p:nvPr>
            <p:ph idx="22"/>
          </p:nvPr>
        </p:nvSpPr>
        <p:spPr>
          <a:xfrm>
            <a:off x="457200" y="470916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
          <p:cNvSpPr>
            <a:spLocks noGrp="1"/>
          </p:cNvSpPr>
          <p:nvPr>
            <p:ph idx="23"/>
          </p:nvPr>
        </p:nvSpPr>
        <p:spPr>
          <a:xfrm>
            <a:off x="4663440" y="470916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
          <p:cNvSpPr>
            <a:spLocks noGrp="1"/>
          </p:cNvSpPr>
          <p:nvPr>
            <p:ph idx="24"/>
          </p:nvPr>
        </p:nvSpPr>
        <p:spPr>
          <a:xfrm>
            <a:off x="457200" y="556260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
          <p:cNvSpPr>
            <a:spLocks noGrp="1"/>
          </p:cNvSpPr>
          <p:nvPr>
            <p:ph idx="25"/>
          </p:nvPr>
        </p:nvSpPr>
        <p:spPr>
          <a:xfrm>
            <a:off x="4663440" y="556260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hoto Credit"/>
          <p:cNvSpPr>
            <a:spLocks noGrp="1"/>
          </p:cNvSpPr>
          <p:nvPr>
            <p:ph type="body" sz="quarter" idx="26" hasCustomPrompt="1"/>
          </p:nvPr>
        </p:nvSpPr>
        <p:spPr>
          <a:xfrm>
            <a:off x="6473952" y="6705600"/>
            <a:ext cx="2670048" cy="155448"/>
          </a:xfrm>
          <a:prstGeom prst="rect">
            <a:avLst/>
          </a:prstGeom>
        </p:spPr>
        <p:txBody>
          <a:bodyPr lIns="0" tIns="0" rIns="45720" bIns="0"/>
          <a:lstStyle>
            <a:lvl1pPr marL="0" indent="0" algn="r">
              <a:buNone/>
              <a:defRPr sz="800">
                <a:solidFill>
                  <a:schemeClr val="bg1"/>
                </a:solidFill>
              </a:defRPr>
            </a:lvl1pPr>
          </a:lstStyle>
          <a:p>
            <a:pPr lvl="0"/>
            <a:r>
              <a:rPr lang="en-US" dirty="0"/>
              <a:t>Insert Photo Credit Here</a:t>
            </a:r>
          </a:p>
        </p:txBody>
      </p:sp>
    </p:spTree>
    <p:extLst>
      <p:ext uri="{BB962C8B-B14F-4D97-AF65-F5344CB8AC3E}">
        <p14:creationId xmlns:p14="http://schemas.microsoft.com/office/powerpoint/2010/main" val="438164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dBar-Two Content">
    <p:spTree>
      <p:nvGrpSpPr>
        <p:cNvPr id="1" name=""/>
        <p:cNvGrpSpPr/>
        <p:nvPr/>
      </p:nvGrpSpPr>
      <p:grpSpPr>
        <a:xfrm>
          <a:off x="0" y="0"/>
          <a:ext cx="0" cy="0"/>
          <a:chOff x="0" y="0"/>
          <a:chExt cx="0" cy="0"/>
        </a:xfrm>
      </p:grpSpPr>
      <p:sp>
        <p:nvSpPr>
          <p:cNvPr id="7" name="Slide Title"/>
          <p:cNvSpPr>
            <a:spLocks noGrp="1"/>
          </p:cNvSpPr>
          <p:nvPr>
            <p:ph type="title"/>
          </p:nvPr>
        </p:nvSpPr>
        <p:spPr>
          <a:xfrm>
            <a:off x="-1" y="228600"/>
            <a:ext cx="9144001"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sz="half" idx="1"/>
          </p:nvPr>
        </p:nvSpPr>
        <p:spPr>
          <a:xfrm>
            <a:off x="457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p:nvPr>
        </p:nvSpPr>
        <p:spPr>
          <a:xfrm>
            <a:off x="4648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2" hasCustomPrompt="1"/>
          </p:nvPr>
        </p:nvSpPr>
        <p:spPr>
          <a:xfrm>
            <a:off x="3357063" y="65294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0"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319401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dBar-Two-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Jump Link"/>
          <p:cNvSpPr>
            <a:spLocks noGrp="1"/>
          </p:cNvSpPr>
          <p:nvPr>
            <p:ph type="body" sz="quarter" idx="12" hasCustomPrompt="1"/>
          </p:nvPr>
        </p:nvSpPr>
        <p:spPr>
          <a:xfrm>
            <a:off x="3273243" y="65294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2"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750556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dBar-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ader 3"/>
          <p:cNvSpPr>
            <a:spLocks noGrp="1"/>
          </p:cNvSpPr>
          <p:nvPr>
            <p:ph type="body" sz="quarter" idx="12"/>
          </p:nvPr>
        </p:nvSpPr>
        <p:spPr>
          <a:xfrm>
            <a:off x="457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4" name="Content Placeholder 3"/>
          <p:cNvSpPr>
            <a:spLocks noGrp="1"/>
          </p:cNvSpPr>
          <p:nvPr>
            <p:ph sz="half" idx="14"/>
          </p:nvPr>
        </p:nvSpPr>
        <p:spPr>
          <a:xfrm>
            <a:off x="457200" y="41910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4"/>
          <p:cNvSpPr>
            <a:spLocks noGrp="1"/>
          </p:cNvSpPr>
          <p:nvPr>
            <p:ph type="body" sz="quarter" idx="13"/>
          </p:nvPr>
        </p:nvSpPr>
        <p:spPr>
          <a:xfrm>
            <a:off x="4648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5" name="Content Placeholder 4"/>
          <p:cNvSpPr>
            <a:spLocks noGrp="1"/>
          </p:cNvSpPr>
          <p:nvPr>
            <p:ph sz="quarter" idx="15"/>
          </p:nvPr>
        </p:nvSpPr>
        <p:spPr>
          <a:xfrm>
            <a:off x="4645025" y="41910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Jump Link"/>
          <p:cNvSpPr>
            <a:spLocks noGrp="1"/>
          </p:cNvSpPr>
          <p:nvPr>
            <p:ph type="body" sz="quarter" idx="16" hasCustomPrompt="1"/>
          </p:nvPr>
        </p:nvSpPr>
        <p:spPr>
          <a:xfrm>
            <a:off x="3357063" y="59960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020792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dBar-Content with Lef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457201"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457201"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357505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5026437"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8"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485390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dBar-Content with Righ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5678487"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5678487"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45720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1908587"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916435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dBar-Picture with Caption">
    <p:spTree>
      <p:nvGrpSpPr>
        <p:cNvPr id="1" name=""/>
        <p:cNvGrpSpPr/>
        <p:nvPr/>
      </p:nvGrpSpPr>
      <p:grpSpPr>
        <a:xfrm>
          <a:off x="0" y="0"/>
          <a:ext cx="0" cy="0"/>
          <a:chOff x="0" y="0"/>
          <a:chExt cx="0" cy="0"/>
        </a:xfrm>
      </p:grpSpPr>
      <p:sp>
        <p:nvSpPr>
          <p:cNvPr id="2" name="Slide Title"/>
          <p:cNvSpPr>
            <a:spLocks noGrp="1"/>
          </p:cNvSpPr>
          <p:nvPr>
            <p:ph type="title"/>
          </p:nvPr>
        </p:nvSpPr>
        <p:spPr>
          <a:xfrm>
            <a:off x="1828800" y="5253037"/>
            <a:ext cx="5486400" cy="566738"/>
          </a:xfrm>
          <a:prstGeom prst="rect">
            <a:avLst/>
          </a:prstGeom>
        </p:spPr>
        <p:txBody>
          <a:bodyPr anchor="b"/>
          <a:lstStyle>
            <a:lvl1pPr algn="l">
              <a:defRPr sz="24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1828800" y="5895975"/>
            <a:ext cx="54864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1"/>
          <p:cNvSpPr>
            <a:spLocks noGrp="1"/>
          </p:cNvSpPr>
          <p:nvPr>
            <p:ph type="pic" idx="1"/>
          </p:nvPr>
        </p:nvSpPr>
        <p:spPr>
          <a:xfrm>
            <a:off x="1028700" y="128650"/>
            <a:ext cx="7086600" cy="49446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Jump Link"/>
          <p:cNvSpPr>
            <a:spLocks noGrp="1"/>
          </p:cNvSpPr>
          <p:nvPr>
            <p:ph type="body" sz="quarter" idx="16" hasCustomPrompt="1"/>
          </p:nvPr>
        </p:nvSpPr>
        <p:spPr>
          <a:xfrm>
            <a:off x="3467512" y="50816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157950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dBar-Title and Video">
    <p:spTree>
      <p:nvGrpSpPr>
        <p:cNvPr id="1" name=""/>
        <p:cNvGrpSpPr/>
        <p:nvPr/>
      </p:nvGrpSpPr>
      <p:grpSpPr>
        <a:xfrm>
          <a:off x="0" y="0"/>
          <a:ext cx="0" cy="0"/>
          <a:chOff x="0" y="0"/>
          <a:chExt cx="0" cy="0"/>
        </a:xfrm>
      </p:grpSpPr>
      <p:sp>
        <p:nvSpPr>
          <p:cNvPr id="2" name="Slide Title"/>
          <p:cNvSpPr>
            <a:spLocks noGrp="1"/>
          </p:cNvSpPr>
          <p:nvPr>
            <p:ph type="title"/>
          </p:nvPr>
        </p:nvSpPr>
        <p:spPr>
          <a:xfrm>
            <a:off x="-2251" y="228600"/>
            <a:ext cx="9172252" cy="609600"/>
          </a:xfrm>
          <a:prstGeom prst="rect">
            <a:avLst/>
          </a:prstGeom>
        </p:spPr>
        <p:txBody>
          <a:bodyPr/>
          <a:lstStyle>
            <a:lvl1pPr>
              <a:defRPr sz="3600">
                <a:solidFill>
                  <a:schemeClr val="bg2"/>
                </a:solidFill>
              </a:defRPr>
            </a:lvl1pPr>
          </a:lstStyle>
          <a:p>
            <a:r>
              <a:rPr lang="en-US" dirty="0"/>
              <a:t>Click to edit Master title style</a:t>
            </a:r>
          </a:p>
        </p:txBody>
      </p:sp>
      <p:sp>
        <p:nvSpPr>
          <p:cNvPr id="6" name="Media Placeholder 5"/>
          <p:cNvSpPr>
            <a:spLocks noGrp="1"/>
          </p:cNvSpPr>
          <p:nvPr>
            <p:ph type="media" sz="quarter" idx="11"/>
          </p:nvPr>
        </p:nvSpPr>
        <p:spPr>
          <a:xfrm>
            <a:off x="0" y="1066799"/>
            <a:ext cx="9144000" cy="5315957"/>
          </a:xfrm>
          <a:prstGeom prst="rect">
            <a:avLst/>
          </a:prstGeom>
        </p:spPr>
        <p:txBody>
          <a:bodyPr/>
          <a:lstStyle>
            <a:lvl1pPr marL="0" indent="0">
              <a:buNone/>
              <a:defRPr/>
            </a:lvl1pPr>
          </a:lstStyle>
          <a:p>
            <a:endParaRPr lang="en-US" dirty="0"/>
          </a:p>
        </p:txBody>
      </p:sp>
      <p:sp>
        <p:nvSpPr>
          <p:cNvPr id="5" name="Video Credit"/>
          <p:cNvSpPr>
            <a:spLocks noGrp="1"/>
          </p:cNvSpPr>
          <p:nvPr>
            <p:ph type="body" sz="quarter" idx="12"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Video Credit Here</a:t>
            </a:r>
          </a:p>
        </p:txBody>
      </p:sp>
    </p:spTree>
    <p:extLst>
      <p:ext uri="{BB962C8B-B14F-4D97-AF65-F5344CB8AC3E}">
        <p14:creationId xmlns:p14="http://schemas.microsoft.com/office/powerpoint/2010/main" val="246929799"/>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guide id="3" pos="513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o 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429000"/>
            <a:ext cx="510540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228600" y="4114800"/>
            <a:ext cx="510540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4004973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o Tagline-Gray BG, 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733800" y="4260273"/>
            <a:ext cx="518160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2384814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Tagline-Gray BG, Title-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a:t>Click to edit Master title style</a:t>
            </a:r>
            <a:endParaRPr lang="en-US" dirty="0"/>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8335032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o Tagline-Gray BG, Title 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581400"/>
            <a:ext cx="51054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1069168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o Tagline-Gray BG, Title 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4076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oTagline-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1"/>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4235527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o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22294791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oTagline-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3"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3695569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mallRedBar-Gray BG, Title &amp; Subtitle Left1_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429000"/>
            <a:ext cx="510540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228600" y="4114800"/>
            <a:ext cx="510540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0049732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mallRedBar-Gray BG, Title &amp; Subtitle Left1_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733800" y="4260273"/>
            <a:ext cx="518160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384814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mallRedBar-Gray BG, Title 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581400"/>
            <a:ext cx="51054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069168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mallRedBar-Gray BG, Title 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07617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mallRedBar-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235527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Tagline-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
        <p:nvSpPr>
          <p:cNvPr id="6" name="Content Placeholder 5"/>
          <p:cNvSpPr>
            <a:spLocks noGrp="1"/>
          </p:cNvSpPr>
          <p:nvPr>
            <p:ph sz="quarter" idx="12"/>
          </p:nvPr>
        </p:nvSpPr>
        <p:spPr>
          <a:xfrm>
            <a:off x="5638800" y="381000"/>
            <a:ext cx="3276600" cy="5638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3"/>
          </p:nvPr>
        </p:nvSpPr>
        <p:spPr>
          <a:xfrm>
            <a:off x="0" y="6771640"/>
            <a:ext cx="9144000" cy="91440"/>
          </a:xfrm>
          <a:prstGeom prst="rect">
            <a:avLst/>
          </a:prstGeom>
        </p:spPr>
        <p:txBody>
          <a:bodyPr lIns="45720" rIns="45720" anchor="ctr"/>
          <a:lstStyle>
            <a:lvl1pPr algn="l">
              <a:defRPr sz="800">
                <a:solidFill>
                  <a:srgbClr val="6A6A6A"/>
                </a:solidFill>
              </a:defRPr>
            </a:lvl1pPr>
          </a:lstStyle>
          <a:p>
            <a:pPr lvl="0"/>
            <a:r>
              <a:rPr lang="en-US" dirty="0"/>
              <a:t>Click to edit Master text styles</a:t>
            </a:r>
          </a:p>
        </p:txBody>
      </p:sp>
    </p:spTree>
    <p:extLst>
      <p:ext uri="{BB962C8B-B14F-4D97-AF65-F5344CB8AC3E}">
        <p14:creationId xmlns:p14="http://schemas.microsoft.com/office/powerpoint/2010/main" val="385992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mallRedBar-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2"/>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2294791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mallRedBar-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6955695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ue Slide Title above text">
    <p:spTree>
      <p:nvGrpSpPr>
        <p:cNvPr id="1" name=""/>
        <p:cNvGrpSpPr/>
        <p:nvPr/>
      </p:nvGrpSpPr>
      <p:grpSpPr>
        <a:xfrm>
          <a:off x="0" y="0"/>
          <a:ext cx="0" cy="0"/>
          <a:chOff x="0" y="0"/>
          <a:chExt cx="0" cy="0"/>
        </a:xfrm>
      </p:grpSpPr>
      <p:sp>
        <p:nvSpPr>
          <p:cNvPr id="2" name="Slide Title"/>
          <p:cNvSpPr>
            <a:spLocks noGrp="1"/>
          </p:cNvSpPr>
          <p:nvPr>
            <p:ph type="ctrTitle"/>
          </p:nvPr>
        </p:nvSpPr>
        <p:spPr>
          <a:xfrm>
            <a:off x="1066800" y="1524000"/>
            <a:ext cx="7048500" cy="1470025"/>
          </a:xfrm>
          <a:prstGeom prst="rect">
            <a:avLst/>
          </a:prstGeom>
        </p:spPr>
        <p:txBody>
          <a:bodyPr/>
          <a:lstStyle>
            <a:lvl1pPr algn="l">
              <a:defRPr sz="4400">
                <a:solidFill>
                  <a:schemeClr val="bg1"/>
                </a:solidFill>
              </a:defRPr>
            </a:lvl1pPr>
          </a:lstStyle>
          <a:p>
            <a:r>
              <a:rPr lang="en-US" dirty="0"/>
              <a:t>Click to edit Master title style</a:t>
            </a:r>
          </a:p>
        </p:txBody>
      </p:sp>
      <p:sp>
        <p:nvSpPr>
          <p:cNvPr id="3" name="Subtitle 1"/>
          <p:cNvSpPr>
            <a:spLocks noGrp="1"/>
          </p:cNvSpPr>
          <p:nvPr>
            <p:ph type="subTitle" idx="1"/>
          </p:nvPr>
        </p:nvSpPr>
        <p:spPr>
          <a:xfrm>
            <a:off x="1066800" y="2971800"/>
            <a:ext cx="6400800" cy="1752600"/>
          </a:xfrm>
          <a:prstGeom prst="rect">
            <a:avLst/>
          </a:prstGeom>
        </p:spPr>
        <p:txBody>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887237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Blue Slide 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722313" y="2643186"/>
            <a:ext cx="7202487" cy="1362075"/>
          </a:xfrm>
          <a:prstGeom prst="rect">
            <a:avLst/>
          </a:prstGeom>
        </p:spPr>
        <p:txBody>
          <a:bodyPr anchor="t"/>
          <a:lstStyle>
            <a:lvl1pPr algn="l">
              <a:defRPr sz="4400" b="1" cap="all">
                <a:solidFill>
                  <a:schemeClr val="bg1"/>
                </a:solidFill>
              </a:defRPr>
            </a:lvl1pPr>
          </a:lstStyle>
          <a:p>
            <a:r>
              <a:rPr lang="en-US" dirty="0"/>
              <a:t>Click to edit Master title style</a:t>
            </a:r>
          </a:p>
        </p:txBody>
      </p:sp>
      <p:sp>
        <p:nvSpPr>
          <p:cNvPr id="3" name="Text Placeholder 1"/>
          <p:cNvSpPr>
            <a:spLocks noGrp="1"/>
          </p:cNvSpPr>
          <p:nvPr>
            <p:ph type="body" idx="1"/>
          </p:nvPr>
        </p:nvSpPr>
        <p:spPr>
          <a:xfrm>
            <a:off x="722313" y="1143000"/>
            <a:ext cx="7202487" cy="1500187"/>
          </a:xfrm>
          <a:prstGeom prst="rect">
            <a:avLst/>
          </a:prstGeo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053150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lain_Appendix_Title and Tex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8" name="Text Placeholder 1"/>
          <p:cNvSpPr>
            <a:spLocks noGrp="1"/>
          </p:cNvSpPr>
          <p:nvPr>
            <p:ph type="body" sz="quarter" idx="12"/>
          </p:nvPr>
        </p:nvSpPr>
        <p:spPr>
          <a:xfrm>
            <a:off x="457200" y="1066800"/>
            <a:ext cx="8229600" cy="5562600"/>
          </a:xfrm>
          <a:prstGeom prst="rect">
            <a:avLst/>
          </a:prstGeom>
        </p:spPr>
        <p:txBody>
          <a:bodyPr/>
          <a:lstStyle>
            <a:lvl1pPr marL="0" indent="0">
              <a:spcAft>
                <a:spcPts val="800"/>
              </a:spcAft>
              <a:buNone/>
              <a:defRPr sz="24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edit Master text styles</a:t>
            </a:r>
          </a:p>
        </p:txBody>
      </p:sp>
      <p:sp>
        <p:nvSpPr>
          <p:cNvPr id="7" name="Jump Link"/>
          <p:cNvSpPr>
            <a:spLocks noGrp="1"/>
          </p:cNvSpPr>
          <p:nvPr>
            <p:ph type="body" sz="quarter" idx="11" hasCustomPrompt="1"/>
          </p:nvPr>
        </p:nvSpPr>
        <p:spPr>
          <a:xfrm>
            <a:off x="3356610" y="66294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70175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lain_Appendix_2-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
          <p:cNvSpPr>
            <a:spLocks noGrp="1"/>
          </p:cNvSpPr>
          <p:nvPr>
            <p:ph type="body" sz="quarter" idx="12"/>
          </p:nvPr>
        </p:nvSpPr>
        <p:spPr>
          <a:xfrm>
            <a:off x="457200" y="1600200"/>
            <a:ext cx="40386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117974"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2"/>
          <p:cNvSpPr>
            <a:spLocks noGrp="1"/>
          </p:cNvSpPr>
          <p:nvPr>
            <p:ph type="body" sz="quarter" idx="14"/>
          </p:nvPr>
        </p:nvSpPr>
        <p:spPr>
          <a:xfrm>
            <a:off x="4648200" y="1600200"/>
            <a:ext cx="41148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39492145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lain_Appendix_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1"/>
          <p:cNvSpPr>
            <a:spLocks noGrp="1"/>
          </p:cNvSpPr>
          <p:nvPr>
            <p:ph type="body" sz="quarter" idx="14"/>
          </p:nvPr>
        </p:nvSpPr>
        <p:spPr>
          <a:xfrm>
            <a:off x="457200" y="1600200"/>
            <a:ext cx="4038600" cy="1981200"/>
          </a:xfrm>
          <a:prstGeom prst="rect">
            <a:avLst/>
          </a:prstGeom>
        </p:spPr>
        <p:txBody>
          <a:bodyPr/>
          <a:lstStyle>
            <a:lvl1pPr marL="0" indent="0">
              <a:spcAft>
                <a:spcPts val="8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2"/>
          <p:cNvSpPr>
            <a:spLocks noGrp="1"/>
          </p:cNvSpPr>
          <p:nvPr>
            <p:ph type="body" sz="quarter" idx="15"/>
          </p:nvPr>
        </p:nvSpPr>
        <p:spPr>
          <a:xfrm>
            <a:off x="4648200" y="1600200"/>
            <a:ext cx="4038600" cy="19812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7" name="Header 3"/>
          <p:cNvSpPr>
            <a:spLocks noGrp="1"/>
          </p:cNvSpPr>
          <p:nvPr>
            <p:ph type="body" sz="quarter" idx="12"/>
          </p:nvPr>
        </p:nvSpPr>
        <p:spPr>
          <a:xfrm>
            <a:off x="457200" y="37338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5" name="Text Placeholder 3"/>
          <p:cNvSpPr>
            <a:spLocks noGrp="1"/>
          </p:cNvSpPr>
          <p:nvPr>
            <p:ph type="body" sz="quarter" idx="16"/>
          </p:nvPr>
        </p:nvSpPr>
        <p:spPr>
          <a:xfrm>
            <a:off x="457200" y="43434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0" name="Header 4"/>
          <p:cNvSpPr>
            <a:spLocks noGrp="1"/>
          </p:cNvSpPr>
          <p:nvPr>
            <p:ph type="body" sz="quarter" idx="13"/>
          </p:nvPr>
        </p:nvSpPr>
        <p:spPr>
          <a:xfrm>
            <a:off x="4648200" y="37338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7" name="Text Placeholder 4"/>
          <p:cNvSpPr>
            <a:spLocks noGrp="1"/>
          </p:cNvSpPr>
          <p:nvPr>
            <p:ph type="body" sz="quarter" idx="17"/>
          </p:nvPr>
        </p:nvSpPr>
        <p:spPr>
          <a:xfrm>
            <a:off x="4648200" y="43434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2"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36562608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d Bar Footer_Appendix_Title and Tex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5"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
        <p:nvSpPr>
          <p:cNvPr id="8" name="Text Placeholder 1"/>
          <p:cNvSpPr>
            <a:spLocks noGrp="1"/>
          </p:cNvSpPr>
          <p:nvPr>
            <p:ph type="body" sz="quarter" idx="12"/>
          </p:nvPr>
        </p:nvSpPr>
        <p:spPr>
          <a:xfrm>
            <a:off x="457200" y="990600"/>
            <a:ext cx="8229600" cy="5410200"/>
          </a:xfrm>
          <a:prstGeom prst="rect">
            <a:avLst/>
          </a:prstGeom>
        </p:spPr>
        <p:txBody>
          <a:bodyPr/>
          <a:lstStyle>
            <a:lvl1pPr marL="0" indent="0">
              <a:spcAft>
                <a:spcPts val="800"/>
              </a:spcAft>
              <a:buNone/>
              <a:defRPr sz="24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edit Master text styles</a:t>
            </a:r>
          </a:p>
        </p:txBody>
      </p:sp>
    </p:spTree>
    <p:extLst>
      <p:ext uri="{BB962C8B-B14F-4D97-AF65-F5344CB8AC3E}">
        <p14:creationId xmlns:p14="http://schemas.microsoft.com/office/powerpoint/2010/main" val="267836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ed Bar Footer_Appendix_2-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
          <p:cNvSpPr>
            <a:spLocks noGrp="1"/>
          </p:cNvSpPr>
          <p:nvPr>
            <p:ph type="body" sz="quarter" idx="12"/>
          </p:nvPr>
        </p:nvSpPr>
        <p:spPr>
          <a:xfrm>
            <a:off x="457200" y="1600200"/>
            <a:ext cx="40386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117974"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2"/>
          <p:cNvSpPr>
            <a:spLocks noGrp="1"/>
          </p:cNvSpPr>
          <p:nvPr>
            <p:ph type="body" sz="quarter" idx="14"/>
          </p:nvPr>
        </p:nvSpPr>
        <p:spPr>
          <a:xfrm>
            <a:off x="4648200" y="1600200"/>
            <a:ext cx="41148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3" name="Jump link"/>
          <p:cNvSpPr>
            <a:spLocks noGrp="1"/>
          </p:cNvSpPr>
          <p:nvPr>
            <p:ph type="body" sz="quarter" idx="13"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10997478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ed Bar Footer_Appendix_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1"/>
          <p:cNvSpPr>
            <a:spLocks noGrp="1"/>
          </p:cNvSpPr>
          <p:nvPr>
            <p:ph type="body" sz="quarter" idx="14"/>
          </p:nvPr>
        </p:nvSpPr>
        <p:spPr>
          <a:xfrm>
            <a:off x="457200" y="1600200"/>
            <a:ext cx="4038600" cy="1981200"/>
          </a:xfrm>
          <a:prstGeom prst="rect">
            <a:avLst/>
          </a:prstGeom>
        </p:spPr>
        <p:txBody>
          <a:bodyPr/>
          <a:lstStyle>
            <a:lvl1pPr marL="0" indent="0">
              <a:spcAft>
                <a:spcPts val="8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2"/>
          <p:cNvSpPr>
            <a:spLocks noGrp="1"/>
          </p:cNvSpPr>
          <p:nvPr>
            <p:ph type="body" sz="quarter" idx="15"/>
          </p:nvPr>
        </p:nvSpPr>
        <p:spPr>
          <a:xfrm>
            <a:off x="4648200" y="1600200"/>
            <a:ext cx="4038600" cy="19812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7" name="Header 3"/>
          <p:cNvSpPr>
            <a:spLocks noGrp="1"/>
          </p:cNvSpPr>
          <p:nvPr>
            <p:ph type="body" sz="quarter" idx="12"/>
          </p:nvPr>
        </p:nvSpPr>
        <p:spPr>
          <a:xfrm>
            <a:off x="457200" y="36576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5" name="Text Placeholder 3"/>
          <p:cNvSpPr>
            <a:spLocks noGrp="1"/>
          </p:cNvSpPr>
          <p:nvPr>
            <p:ph type="body" sz="quarter" idx="16"/>
          </p:nvPr>
        </p:nvSpPr>
        <p:spPr>
          <a:xfrm>
            <a:off x="457200" y="42672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0" name="Header 4"/>
          <p:cNvSpPr>
            <a:spLocks noGrp="1"/>
          </p:cNvSpPr>
          <p:nvPr>
            <p:ph type="body" sz="quarter" idx="13"/>
          </p:nvPr>
        </p:nvSpPr>
        <p:spPr>
          <a:xfrm>
            <a:off x="4648200" y="36576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7" name="Text Placeholder 4"/>
          <p:cNvSpPr>
            <a:spLocks noGrp="1"/>
          </p:cNvSpPr>
          <p:nvPr>
            <p:ph type="body" sz="quarter" idx="17"/>
          </p:nvPr>
        </p:nvSpPr>
        <p:spPr>
          <a:xfrm>
            <a:off x="4648200" y="42672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8"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3112378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a:t>Click to edit Master title style</a:t>
            </a:r>
            <a:endParaRPr lang="en-US" dirty="0"/>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075564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Tagline-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a:t>Click to edit Master title style</a:t>
            </a:r>
            <a:endParaRPr lang="en-US" dirty="0"/>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30741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429000"/>
            <a:ext cx="561594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49530" y="4114800"/>
            <a:ext cx="561594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00497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Tagline-Gray BG, 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436620" y="4260273"/>
            <a:ext cx="569976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384814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3.gif"/><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MH Logo" descr="Logo: McGraw-Hill Education"/>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762000" cy="762000"/>
          </a:xfrm>
          <a:prstGeom prst="rect">
            <a:avLst/>
          </a:prstGeom>
        </p:spPr>
      </p:pic>
      <p:sp>
        <p:nvSpPr>
          <p:cNvPr id="13" name="Red Bar"/>
          <p:cNvSpPr/>
          <p:nvPr userDrawn="1"/>
        </p:nvSpPr>
        <p:spPr>
          <a:xfrm>
            <a:off x="0" y="6248400"/>
            <a:ext cx="9144000" cy="503767"/>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pic>
        <p:nvPicPr>
          <p:cNvPr id="12" name="MH Tagline" descr="Tagline: Because learning changes everythi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3481" y="6351925"/>
            <a:ext cx="3223119" cy="272375"/>
          </a:xfrm>
          <a:prstGeom prst="rect">
            <a:avLst/>
          </a:prstGeom>
        </p:spPr>
      </p:pic>
    </p:spTree>
    <p:extLst>
      <p:ext uri="{BB962C8B-B14F-4D97-AF65-F5344CB8AC3E}">
        <p14:creationId xmlns:p14="http://schemas.microsoft.com/office/powerpoint/2010/main" val="106623559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33" r:id="rId5"/>
    <p:sldLayoutId id="2147483734" r:id="rId6"/>
    <p:sldLayoutId id="2147483914"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marR="0" indent="0" algn="r"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MH Logo" descr="Logo: McGraw-Hill Education"/>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762000" cy="762000"/>
          </a:xfrm>
          <a:prstGeom prst="rect">
            <a:avLst/>
          </a:prstGeom>
        </p:spPr>
      </p:pic>
      <p:pic>
        <p:nvPicPr>
          <p:cNvPr id="2" name="MH Tagline" descr="Tag line: Because learning changes everythi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6257775"/>
            <a:ext cx="3371850" cy="476250"/>
          </a:xfrm>
          <a:prstGeom prst="rect">
            <a:avLst/>
          </a:prstGeom>
        </p:spPr>
      </p:pic>
    </p:spTree>
    <p:extLst>
      <p:ext uri="{BB962C8B-B14F-4D97-AF65-F5344CB8AC3E}">
        <p14:creationId xmlns:p14="http://schemas.microsoft.com/office/powerpoint/2010/main" val="146095063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rgbClr val="6A6A6A"/>
                </a:solidFill>
                <a:effectLst/>
                <a:latin typeface="+mn-lt"/>
                <a:ea typeface="+mn-ea"/>
                <a:cs typeface="+mn-cs"/>
              </a:rPr>
              <a:t>©McGraw-Hill Education</a:t>
            </a:r>
          </a:p>
        </p:txBody>
      </p:sp>
    </p:spTree>
    <p:extLst>
      <p:ext uri="{BB962C8B-B14F-4D97-AF65-F5344CB8AC3E}">
        <p14:creationId xmlns:p14="http://schemas.microsoft.com/office/powerpoint/2010/main" val="1192571768"/>
      </p:ext>
    </p:extLst>
  </p:cSld>
  <p:clrMap bg1="lt1" tx1="dk1" bg2="lt2" tx2="dk2" accent1="accent1" accent2="accent2" accent3="accent3" accent4="accent4" accent5="accent5" accent6="accent6" hlink="hlink" folHlink="folHlink"/>
  <p:sldLayoutIdLst>
    <p:sldLayoutId id="2147483751" r:id="rId1"/>
    <p:sldLayoutId id="2147483896" r:id="rId2"/>
    <p:sldLayoutId id="2147483965" r:id="rId3"/>
    <p:sldLayoutId id="2147483753" r:id="rId4"/>
    <p:sldLayoutId id="2147483908" r:id="rId5"/>
    <p:sldLayoutId id="2147483950" r:id="rId6"/>
    <p:sldLayoutId id="2147483757" r:id="rId7"/>
    <p:sldLayoutId id="2147483877" r:id="rId8"/>
    <p:sldLayoutId id="2147483761" r:id="rId9"/>
    <p:sldLayoutId id="2147483800"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d Bar"/>
          <p:cNvSpPr/>
          <p:nvPr userDrawn="1"/>
        </p:nvSpPr>
        <p:spPr>
          <a:xfrm>
            <a:off x="0" y="6705600"/>
            <a:ext cx="9144000" cy="152400"/>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0" name="Copyright" descr="©McGraw-Hill Education&#10;"/>
          <p:cNvSpPr txBox="1">
            <a:spLocks/>
          </p:cNvSpPr>
          <p:nvPr userDrawn="1"/>
        </p:nvSpPr>
        <p:spPr>
          <a:xfrm>
            <a:off x="0" y="6705600"/>
            <a:ext cx="155448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chemeClr val="bg1"/>
                </a:solidFill>
                <a:effectLst/>
                <a:latin typeface="+mn-lt"/>
                <a:ea typeface="+mn-ea"/>
                <a:cs typeface="+mn-cs"/>
              </a:rPr>
              <a:t>© 2019 McGraw-Hill Education</a:t>
            </a:r>
          </a:p>
        </p:txBody>
      </p:sp>
      <p:sp>
        <p:nvSpPr>
          <p:cNvPr id="4" name="TextBox 3"/>
          <p:cNvSpPr txBox="1"/>
          <p:nvPr userDrawn="1"/>
        </p:nvSpPr>
        <p:spPr>
          <a:xfrm>
            <a:off x="8686800" y="0"/>
            <a:ext cx="457200" cy="365760"/>
          </a:xfrm>
          <a:prstGeom prst="rect">
            <a:avLst/>
          </a:prstGeom>
          <a:noFill/>
        </p:spPr>
        <p:txBody>
          <a:bodyPr wrap="none" rtlCol="0" anchor="ctr">
            <a:spAutoFit/>
          </a:bodyPr>
          <a:lstStyle/>
          <a:p>
            <a:pPr algn="ctr"/>
            <a:fld id="{13B531D6-C057-4D72-ACFC-846878A09338}" type="slidenum">
              <a:rPr lang="en-US" sz="1400" smtClean="0"/>
              <a:pPr algn="ctr"/>
              <a:t>‹#›</a:t>
            </a:fld>
            <a:endParaRPr lang="en-US" sz="1400" dirty="0"/>
          </a:p>
        </p:txBody>
      </p:sp>
    </p:spTree>
    <p:extLst>
      <p:ext uri="{BB962C8B-B14F-4D97-AF65-F5344CB8AC3E}">
        <p14:creationId xmlns:p14="http://schemas.microsoft.com/office/powerpoint/2010/main" val="1283304046"/>
      </p:ext>
    </p:extLst>
  </p:cSld>
  <p:clrMap bg1="lt1" tx1="dk1" bg2="lt2" tx2="dk2" accent1="accent1" accent2="accent2" accent3="accent3" accent4="accent4" accent5="accent5" accent6="accent6" hlink="hlink" folHlink="folHlink"/>
  <p:sldLayoutIdLst>
    <p:sldLayoutId id="2147483951" r:id="rId1"/>
    <p:sldLayoutId id="2147483966" r:id="rId2"/>
    <p:sldLayoutId id="2147483967" r:id="rId3"/>
    <p:sldLayoutId id="2147483968" r:id="rId4"/>
    <p:sldLayoutId id="2147483969" r:id="rId5"/>
    <p:sldLayoutId id="2147483970" r:id="rId6"/>
    <p:sldLayoutId id="2147483953" r:id="rId7"/>
    <p:sldLayoutId id="2147483954" r:id="rId8"/>
    <p:sldLayoutId id="2147483955" r:id="rId9"/>
    <p:sldLayoutId id="2147483956" r:id="rId10"/>
    <p:sldLayoutId id="2147483957" r:id="rId11"/>
    <p:sldLayoutId id="2147483958" r:id="rId12"/>
    <p:sldLayoutId id="2147483959"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Copyright" descr="©McGraw-Hill Education&#10;"/>
          <p:cNvSpPr txBox="1"/>
          <p:nvPr userDrawn="1"/>
        </p:nvSpPr>
        <p:spPr>
          <a:xfrm>
            <a:off x="0" y="6642556"/>
            <a:ext cx="1295400" cy="215444"/>
          </a:xfrm>
          <a:prstGeom prst="rect">
            <a:avLst/>
          </a:prstGeom>
          <a:noFill/>
        </p:spPr>
        <p:txBody>
          <a:bodyPr wrap="square" rtlCol="0">
            <a:spAutoFit/>
          </a:bodyPr>
          <a:lstStyle/>
          <a:p>
            <a:r>
              <a:rPr lang="en-US" sz="800" dirty="0">
                <a:solidFill>
                  <a:srgbClr val="6A6A6A"/>
                </a:solidFill>
              </a:rPr>
              <a:t>©McGraw-Hill Education</a:t>
            </a:r>
          </a:p>
        </p:txBody>
      </p:sp>
    </p:spTree>
    <p:extLst>
      <p:ext uri="{BB962C8B-B14F-4D97-AF65-F5344CB8AC3E}">
        <p14:creationId xmlns:p14="http://schemas.microsoft.com/office/powerpoint/2010/main" val="857642538"/>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Lst>
  <p:txStyles>
    <p:titleStyle>
      <a:lvl1pPr algn="l" defTabSz="914400" rtl="0" eaLnBrk="1" latinLnBrk="0" hangingPunct="1">
        <a:spcBef>
          <a:spcPct val="0"/>
        </a:spcBef>
        <a:buNone/>
        <a:defRPr sz="3200" kern="1200">
          <a:solidFill>
            <a:schemeClr val="bg1"/>
          </a:solidFill>
          <a:latin typeface="Vectipede Rg"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ctipede Rg"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ctipede Rg"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ctipede Rg"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d bar"/>
          <p:cNvSpPr/>
          <p:nvPr userDrawn="1"/>
        </p:nvSpPr>
        <p:spPr>
          <a:xfrm>
            <a:off x="0" y="6629400"/>
            <a:ext cx="9144000" cy="228600"/>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5" name="Copyright" descr="©McGraw-Hill Education."/>
          <p:cNvSpPr txBox="1"/>
          <p:nvPr userDrawn="1"/>
        </p:nvSpPr>
        <p:spPr>
          <a:xfrm>
            <a:off x="0" y="6629400"/>
            <a:ext cx="1828800" cy="215444"/>
          </a:xfrm>
          <a:prstGeom prst="rect">
            <a:avLst/>
          </a:prstGeom>
          <a:noFill/>
        </p:spPr>
        <p:txBody>
          <a:bodyPr wrap="square" rtlCol="0">
            <a:spAutoFit/>
          </a:bodyPr>
          <a:lstStyle/>
          <a:p>
            <a:r>
              <a:rPr lang="en-US" sz="800" dirty="0">
                <a:solidFill>
                  <a:schemeClr val="bg1"/>
                </a:solidFill>
              </a:rPr>
              <a:t>©McGraw-Hill Education</a:t>
            </a:r>
          </a:p>
        </p:txBody>
      </p:sp>
    </p:spTree>
    <p:extLst>
      <p:ext uri="{BB962C8B-B14F-4D97-AF65-F5344CB8AC3E}">
        <p14:creationId xmlns:p14="http://schemas.microsoft.com/office/powerpoint/2010/main" val="52010613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Lst>
  <p:txStyles>
    <p:titleStyle>
      <a:lvl1pPr algn="l" defTabSz="914400" rtl="0" eaLnBrk="1" latinLnBrk="0" hangingPunct="1">
        <a:spcBef>
          <a:spcPct val="0"/>
        </a:spcBef>
        <a:buNone/>
        <a:defRPr sz="3200" kern="1200">
          <a:solidFill>
            <a:schemeClr val="bg1"/>
          </a:solidFill>
          <a:latin typeface="Vectipede Rg"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ctipede Rg"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ctipede Rg"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ctipede Rg"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9144000" cy="6858000"/>
          </a:xfrm>
          <a:prstGeom prst="rect">
            <a:avLst/>
          </a:prstGeom>
          <a:solidFill>
            <a:srgbClr val="3070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MH BG Image"/>
          <p:cNvPicPr>
            <a:picLocks noChangeAspect="1"/>
          </p:cNvPicPr>
          <p:nvPr userDrawn="1"/>
        </p:nvPicPr>
        <p:blipFill rotWithShape="1">
          <a:blip r:embed="rId4" cstate="screen">
            <a:alphaModFix amt="25000"/>
            <a:extLst>
              <a:ext uri="{28A0092B-C50C-407E-A947-70E740481C1C}">
                <a14:useLocalDpi xmlns:a14="http://schemas.microsoft.com/office/drawing/2010/main"/>
              </a:ext>
            </a:extLst>
          </a:blip>
          <a:srcRect r="28644" b="27282"/>
          <a:stretch/>
        </p:blipFill>
        <p:spPr>
          <a:xfrm>
            <a:off x="461821" y="1943668"/>
            <a:ext cx="8682180" cy="4914333"/>
          </a:xfrm>
          <a:prstGeom prst="rect">
            <a:avLst/>
          </a:prstGeom>
        </p:spPr>
      </p:pic>
      <p:sp>
        <p:nvSpPr>
          <p:cNvPr id="8" name="Copyright" descr="©McGraw-Hill Education"/>
          <p:cNvSpPr txBox="1"/>
          <p:nvPr userDrawn="1"/>
        </p:nvSpPr>
        <p:spPr>
          <a:xfrm>
            <a:off x="0" y="6629400"/>
            <a:ext cx="1828800" cy="215444"/>
          </a:xfrm>
          <a:prstGeom prst="rect">
            <a:avLst/>
          </a:prstGeom>
          <a:noFill/>
        </p:spPr>
        <p:txBody>
          <a:bodyPr wrap="square" rtlCol="0">
            <a:spAutoFit/>
          </a:bodyPr>
          <a:lstStyle/>
          <a:p>
            <a:r>
              <a:rPr lang="en-US" sz="800" dirty="0">
                <a:solidFill>
                  <a:schemeClr val="bg1"/>
                </a:solidFill>
              </a:rPr>
              <a:t>©McGraw-Hill Education</a:t>
            </a:r>
          </a:p>
        </p:txBody>
      </p:sp>
    </p:spTree>
    <p:extLst>
      <p:ext uri="{BB962C8B-B14F-4D97-AF65-F5344CB8AC3E}">
        <p14:creationId xmlns:p14="http://schemas.microsoft.com/office/powerpoint/2010/main" val="263611861"/>
      </p:ext>
    </p:extLst>
  </p:cSld>
  <p:clrMap bg1="lt1" tx1="dk1" bg2="lt2" tx2="dk2" accent1="accent1" accent2="accent2" accent3="accent3" accent4="accent4" accent5="accent5" accent6="accent6" hlink="hlink" folHlink="folHlink"/>
  <p:sldLayoutIdLst>
    <p:sldLayoutId id="2147483677" r:id="rId1"/>
    <p:sldLayoutId id="214748376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rgbClr val="6A6A6A"/>
                </a:solidFill>
                <a:effectLst/>
                <a:latin typeface="+mn-lt"/>
                <a:ea typeface="+mn-ea"/>
                <a:cs typeface="+mn-cs"/>
              </a:rPr>
              <a:t>©McGraw-Hill Education</a:t>
            </a:r>
          </a:p>
        </p:txBody>
      </p:sp>
    </p:spTree>
    <p:extLst>
      <p:ext uri="{BB962C8B-B14F-4D97-AF65-F5344CB8AC3E}">
        <p14:creationId xmlns:p14="http://schemas.microsoft.com/office/powerpoint/2010/main" val="782738187"/>
      </p:ext>
    </p:extLst>
  </p:cSld>
  <p:clrMap bg1="lt1" tx1="dk1" bg2="lt2" tx2="dk2" accent1="accent1" accent2="accent2" accent3="accent3" accent4="accent4" accent5="accent5" accent6="accent6" hlink="hlink" folHlink="folHlink"/>
  <p:sldLayoutIdLst>
    <p:sldLayoutId id="2147483902" r:id="rId1"/>
    <p:sldLayoutId id="2147483906" r:id="rId2"/>
    <p:sldLayoutId id="2147483755"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d Bar"/>
          <p:cNvSpPr/>
          <p:nvPr userDrawn="1"/>
        </p:nvSpPr>
        <p:spPr>
          <a:xfrm>
            <a:off x="0" y="6705600"/>
            <a:ext cx="9144000" cy="152400"/>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chemeClr val="bg1"/>
                </a:solidFill>
                <a:effectLst/>
                <a:latin typeface="+mn-lt"/>
                <a:ea typeface="+mn-ea"/>
                <a:cs typeface="+mn-cs"/>
              </a:rPr>
              <a:t>©McGraw-Hill Education</a:t>
            </a:r>
          </a:p>
        </p:txBody>
      </p:sp>
    </p:spTree>
    <p:extLst>
      <p:ext uri="{BB962C8B-B14F-4D97-AF65-F5344CB8AC3E}">
        <p14:creationId xmlns:p14="http://schemas.microsoft.com/office/powerpoint/2010/main" val="236652239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0" y="1143000"/>
            <a:ext cx="4572000" cy="2590800"/>
          </a:xfrm>
        </p:spPr>
        <p:txBody>
          <a:bodyPr/>
          <a:lstStyle/>
          <a:p>
            <a:r>
              <a:rPr lang="en-US" sz="5000" b="1" spc="100" dirty="0">
                <a:solidFill>
                  <a:srgbClr val="214E91"/>
                </a:solidFill>
                <a:latin typeface="Arial" panose="020B0604020202020204" pitchFamily="34" charset="0"/>
                <a:cs typeface="Arial" panose="020B0604020202020204" pitchFamily="34" charset="0"/>
              </a:rPr>
              <a:t>Anatomy &amp; Physiology</a:t>
            </a:r>
            <a:br>
              <a:rPr lang="en-US" sz="5000" b="1" spc="100" dirty="0">
                <a:solidFill>
                  <a:schemeClr val="accent2">
                    <a:lumMod val="50000"/>
                  </a:schemeClr>
                </a:solidFill>
                <a:latin typeface="Arial" panose="020B0604020202020204" pitchFamily="34" charset="0"/>
                <a:cs typeface="Arial" panose="020B0604020202020204" pitchFamily="34" charset="0"/>
              </a:rPr>
            </a:br>
            <a:br>
              <a:rPr lang="en-US" sz="1000" spc="100" dirty="0">
                <a:solidFill>
                  <a:srgbClr val="085367"/>
                </a:solidFill>
                <a:latin typeface="Arial" panose="020B0604020202020204" pitchFamily="34" charset="0"/>
                <a:cs typeface="Arial" panose="020B0604020202020204" pitchFamily="34" charset="0"/>
              </a:rPr>
            </a:br>
            <a:r>
              <a:rPr lang="en-US" sz="2200" dirty="0">
                <a:solidFill>
                  <a:schemeClr val="accent6">
                    <a:lumMod val="50000"/>
                  </a:schemeClr>
                </a:solidFill>
                <a:latin typeface="Arial" panose="020B0604020202020204" pitchFamily="34" charset="0"/>
                <a:cs typeface="Arial" panose="020B0604020202020204" pitchFamily="34" charset="0"/>
              </a:rPr>
              <a:t>AN INTEGRATIVE APPROACH</a:t>
            </a:r>
            <a:br>
              <a:rPr lang="en-US" sz="2200" dirty="0">
                <a:solidFill>
                  <a:schemeClr val="accent6">
                    <a:lumMod val="50000"/>
                  </a:schemeClr>
                </a:solidFill>
                <a:latin typeface="Arial" panose="020B0604020202020204" pitchFamily="34" charset="0"/>
                <a:cs typeface="Arial" panose="020B0604020202020204" pitchFamily="34" charset="0"/>
              </a:rPr>
            </a:br>
            <a:br>
              <a:rPr lang="en-US" sz="1000" dirty="0">
                <a:solidFill>
                  <a:srgbClr val="085367"/>
                </a:solidFill>
                <a:latin typeface="Arial" panose="020B0604020202020204" pitchFamily="34" charset="0"/>
                <a:cs typeface="Arial" panose="020B0604020202020204" pitchFamily="34" charset="0"/>
              </a:rPr>
            </a:br>
            <a:r>
              <a:rPr lang="en-US" sz="2500" dirty="0">
                <a:solidFill>
                  <a:srgbClr val="002060"/>
                </a:solidFill>
                <a:latin typeface="Arial" panose="020B0604020202020204" pitchFamily="34" charset="0"/>
                <a:cs typeface="Arial" panose="020B0604020202020204" pitchFamily="34" charset="0"/>
              </a:rPr>
              <a:t>Third Edition</a:t>
            </a:r>
          </a:p>
        </p:txBody>
      </p:sp>
      <p:sp>
        <p:nvSpPr>
          <p:cNvPr id="2" name="Subtitle 2"/>
          <p:cNvSpPr>
            <a:spLocks noGrp="1"/>
          </p:cNvSpPr>
          <p:nvPr>
            <p:ph type="subTitle" idx="1"/>
          </p:nvPr>
        </p:nvSpPr>
        <p:spPr>
          <a:xfrm>
            <a:off x="0" y="4343400"/>
            <a:ext cx="4572000" cy="1219200"/>
          </a:xfrm>
        </p:spPr>
        <p:txBody>
          <a:bodyPr/>
          <a:lstStyle/>
          <a:p>
            <a:r>
              <a:rPr lang="en-US" sz="2500" dirty="0">
                <a:solidFill>
                  <a:schemeClr val="tx1"/>
                </a:solidFill>
                <a:latin typeface="ArumSans Lt" pitchFamily="18" charset="0"/>
              </a:rPr>
              <a:t>Michael P. McKinley</a:t>
            </a:r>
          </a:p>
          <a:p>
            <a:r>
              <a:rPr lang="en-US" sz="2500" dirty="0">
                <a:solidFill>
                  <a:schemeClr val="tx1"/>
                </a:solidFill>
                <a:latin typeface="ArumSans Lt" pitchFamily="18" charset="0"/>
              </a:rPr>
              <a:t>Valerie Dean </a:t>
            </a:r>
            <a:r>
              <a:rPr lang="en-US" sz="2500" dirty="0" err="1">
                <a:solidFill>
                  <a:schemeClr val="tx1"/>
                </a:solidFill>
                <a:latin typeface="ArumSans Lt" pitchFamily="18" charset="0"/>
              </a:rPr>
              <a:t>O’Loughlin</a:t>
            </a:r>
            <a:endParaRPr lang="en-US" sz="2500" dirty="0">
              <a:solidFill>
                <a:schemeClr val="tx1"/>
              </a:solidFill>
              <a:latin typeface="ArumSans Lt" pitchFamily="18" charset="0"/>
            </a:endParaRPr>
          </a:p>
          <a:p>
            <a:r>
              <a:rPr lang="en-US" sz="2500" dirty="0">
                <a:solidFill>
                  <a:schemeClr val="tx1"/>
                </a:solidFill>
                <a:latin typeface="ArumSans Lt" pitchFamily="18" charset="0"/>
              </a:rPr>
              <a:t>Theresa Stouter </a:t>
            </a:r>
            <a:r>
              <a:rPr lang="en-US" sz="2500" dirty="0" err="1">
                <a:solidFill>
                  <a:schemeClr val="tx1"/>
                </a:solidFill>
                <a:latin typeface="ArumSans Lt" pitchFamily="18" charset="0"/>
              </a:rPr>
              <a:t>Bidle</a:t>
            </a:r>
            <a:endParaRPr lang="en-US" sz="2500" dirty="0">
              <a:solidFill>
                <a:schemeClr val="tx1"/>
              </a:solidFill>
              <a:latin typeface="ArumSans Lt" pitchFamily="18" charset="0"/>
            </a:endParaRPr>
          </a:p>
        </p:txBody>
      </p:sp>
      <p:pic>
        <p:nvPicPr>
          <p:cNvPr id="8" name="Picture 3"/>
          <p:cNvPicPr>
            <a:picLocks noGrp="1" noChangeAspect="1"/>
          </p:cNvPicPr>
          <p:nvPr>
            <p:ph sz="quarter" idx="12"/>
          </p:nvPr>
        </p:nvPicPr>
        <p:blipFill>
          <a:blip r:embed="rId2"/>
          <a:stretch>
            <a:fillRect/>
          </a:stretch>
        </p:blipFill>
        <p:spPr bwMode="auto">
          <a:xfrm>
            <a:off x="4598041" y="310074"/>
            <a:ext cx="4317358" cy="541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4"/>
          <p:cNvSpPr>
            <a:spLocks noGrp="1"/>
          </p:cNvSpPr>
          <p:nvPr>
            <p:ph type="body" sz="quarter" idx="11"/>
          </p:nvPr>
        </p:nvSpPr>
        <p:spPr>
          <a:xfrm>
            <a:off x="685800" y="5945555"/>
            <a:ext cx="7772400" cy="215444"/>
          </a:xfrm>
        </p:spPr>
        <p:txBody>
          <a:bodyPr wrap="square" anchor="ctr">
            <a:spAutoFit/>
          </a:bodyPr>
          <a:lstStyle/>
          <a:p>
            <a:pPr algn="ctr"/>
            <a:r>
              <a:rPr lang="en-US" altLang="en-US" sz="1400" b="1" dirty="0">
                <a:solidFill>
                  <a:srgbClr val="000000"/>
                </a:solidFill>
              </a:rPr>
              <a:t>See separate PowerPoint slides for all figures and tables pre-inserted into PowerPoint without notes.</a:t>
            </a:r>
          </a:p>
        </p:txBody>
      </p:sp>
      <p:sp>
        <p:nvSpPr>
          <p:cNvPr id="10" name="Content Placeholder 5"/>
          <p:cNvSpPr>
            <a:spLocks noGrp="1"/>
          </p:cNvSpPr>
          <p:nvPr>
            <p:ph sz="quarter" idx="13"/>
          </p:nvPr>
        </p:nvSpPr>
        <p:spPr>
          <a:xfrm>
            <a:off x="0" y="6771640"/>
            <a:ext cx="9144000" cy="91440"/>
          </a:xfrm>
        </p:spPr>
        <p:txBody>
          <a:bodyPr/>
          <a:lstStyle/>
          <a:p>
            <a:pPr lvl="0"/>
            <a:r>
              <a:rPr lang="en-US" dirty="0"/>
              <a:t>© 2019 McGraw-Hill Education. All rights reserved. Authorized only for instructor use in the classroom.  No reproduction or further distribution permitted without the prior written consent of McGraw-Hill Education.</a:t>
            </a:r>
          </a:p>
        </p:txBody>
      </p:sp>
      <p:sp>
        <p:nvSpPr>
          <p:cNvPr id="4" name="TextBox 3">
            <a:extLst>
              <a:ext uri="{FF2B5EF4-FFF2-40B4-BE49-F238E27FC236}">
                <a16:creationId xmlns:a16="http://schemas.microsoft.com/office/drawing/2014/main" id="{92575D81-1777-5249-8BCC-2C375702EF54}"/>
              </a:ext>
            </a:extLst>
          </p:cNvPr>
          <p:cNvSpPr txBox="1"/>
          <p:nvPr/>
        </p:nvSpPr>
        <p:spPr>
          <a:xfrm>
            <a:off x="685800" y="3776470"/>
            <a:ext cx="2972352" cy="523220"/>
          </a:xfrm>
          <a:prstGeom prst="rect">
            <a:avLst/>
          </a:prstGeom>
          <a:noFill/>
        </p:spPr>
        <p:txBody>
          <a:bodyPr wrap="none" rtlCol="0">
            <a:spAutoFit/>
          </a:bodyPr>
          <a:lstStyle/>
          <a:p>
            <a:r>
              <a:rPr lang="en-US" sz="2800" b="1" dirty="0">
                <a:solidFill>
                  <a:srgbClr val="002060"/>
                </a:solidFill>
              </a:rPr>
              <a:t>Sistema </a:t>
            </a:r>
            <a:r>
              <a:rPr lang="en-US" sz="2800" b="1" dirty="0" err="1">
                <a:solidFill>
                  <a:srgbClr val="002060"/>
                </a:solidFill>
              </a:rPr>
              <a:t>Esqueletal</a:t>
            </a:r>
            <a:endParaRPr lang="en-US" sz="2800" b="1" dirty="0">
              <a:solidFill>
                <a:srgbClr val="002060"/>
              </a:solidFill>
            </a:endParaRPr>
          </a:p>
        </p:txBody>
      </p:sp>
    </p:spTree>
    <p:extLst>
      <p:ext uri="{BB962C8B-B14F-4D97-AF65-F5344CB8AC3E}">
        <p14:creationId xmlns:p14="http://schemas.microsoft.com/office/powerpoint/2010/main" val="3414768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7.2a </a:t>
            </a:r>
            <a:r>
              <a:rPr lang="en-US" dirty="0" err="1"/>
              <a:t>Funciones</a:t>
            </a:r>
            <a:r>
              <a:rPr lang="en-US" dirty="0"/>
              <a:t> </a:t>
            </a:r>
            <a:r>
              <a:rPr lang="en-US" dirty="0" err="1"/>
              <a:t>generales</a:t>
            </a:r>
            <a:endParaRPr lang="en-US" sz="1500" dirty="0"/>
          </a:p>
        </p:txBody>
      </p:sp>
      <p:sp>
        <p:nvSpPr>
          <p:cNvPr id="8" name="Content Placeholder 2"/>
          <p:cNvSpPr>
            <a:spLocks noGrp="1"/>
          </p:cNvSpPr>
          <p:nvPr>
            <p:ph idx="1"/>
          </p:nvPr>
        </p:nvSpPr>
        <p:spPr/>
        <p:txBody>
          <a:bodyPr/>
          <a:lstStyle/>
          <a:p>
            <a:pPr lvl="1"/>
            <a:r>
              <a:rPr lang="en-US" altLang="en-US" b="1" dirty="0" err="1">
                <a:cs typeface="Times New Roman" pitchFamily="18" charset="0"/>
              </a:rPr>
              <a:t>Soporte</a:t>
            </a:r>
            <a:r>
              <a:rPr lang="en-US" altLang="en-US" b="1" dirty="0">
                <a:cs typeface="Times New Roman" pitchFamily="18" charset="0"/>
              </a:rPr>
              <a:t> y </a:t>
            </a:r>
            <a:r>
              <a:rPr lang="en-US" altLang="en-US" b="1" dirty="0" err="1">
                <a:cs typeface="Times New Roman" pitchFamily="18" charset="0"/>
              </a:rPr>
              <a:t>protección</a:t>
            </a:r>
            <a:endParaRPr lang="en-US" altLang="en-US" b="1" dirty="0">
              <a:cs typeface="Times New Roman" pitchFamily="18" charset="0"/>
            </a:endParaRPr>
          </a:p>
          <a:p>
            <a:pPr lvl="1"/>
            <a:r>
              <a:rPr lang="en-US" altLang="en-US" b="1" dirty="0" err="1">
                <a:cs typeface="Times New Roman" pitchFamily="18" charset="0"/>
              </a:rPr>
              <a:t>Palanca</a:t>
            </a:r>
            <a:r>
              <a:rPr lang="en-US" altLang="en-US" b="1" dirty="0">
                <a:cs typeface="Times New Roman" pitchFamily="18" charset="0"/>
              </a:rPr>
              <a:t> para </a:t>
            </a:r>
            <a:r>
              <a:rPr lang="en-US" altLang="en-US" b="1" dirty="0" err="1">
                <a:cs typeface="Times New Roman" pitchFamily="18" charset="0"/>
              </a:rPr>
              <a:t>movimientos</a:t>
            </a:r>
            <a:endParaRPr lang="en-US" altLang="en-US" b="1" dirty="0">
              <a:cs typeface="Times New Roman" pitchFamily="18" charset="0"/>
            </a:endParaRPr>
          </a:p>
          <a:p>
            <a:pPr lvl="1"/>
            <a:r>
              <a:rPr lang="en-US" altLang="en-US" b="1" dirty="0" err="1">
                <a:cs typeface="Times New Roman" pitchFamily="18" charset="0"/>
              </a:rPr>
              <a:t>Hematopoyesis</a:t>
            </a:r>
            <a:endParaRPr lang="en-US" altLang="en-US" b="1" dirty="0">
              <a:cs typeface="Times New Roman" pitchFamily="18" charset="0"/>
            </a:endParaRPr>
          </a:p>
          <a:p>
            <a:pPr lvl="2"/>
            <a:r>
              <a:rPr lang="en-US" altLang="en-US" dirty="0" err="1">
                <a:cs typeface="Times New Roman" pitchFamily="18" charset="0"/>
              </a:rPr>
              <a:t>Medula</a:t>
            </a:r>
            <a:r>
              <a:rPr lang="en-US" altLang="en-US" dirty="0">
                <a:cs typeface="Times New Roman" pitchFamily="18" charset="0"/>
              </a:rPr>
              <a:t> </a:t>
            </a:r>
            <a:r>
              <a:rPr lang="en-US" altLang="en-US" dirty="0" err="1">
                <a:cs typeface="Times New Roman" pitchFamily="18" charset="0"/>
              </a:rPr>
              <a:t>roja</a:t>
            </a:r>
            <a:endParaRPr lang="en-US" altLang="en-US" dirty="0">
              <a:cs typeface="Times New Roman" pitchFamily="18" charset="0"/>
            </a:endParaRPr>
          </a:p>
          <a:p>
            <a:pPr lvl="1"/>
            <a:r>
              <a:rPr lang="en-US" altLang="en-US" b="1" dirty="0" err="1">
                <a:cs typeface="Times New Roman" pitchFamily="18" charset="0"/>
              </a:rPr>
              <a:t>Almacenar</a:t>
            </a:r>
            <a:r>
              <a:rPr lang="en-US" altLang="en-US" b="1" dirty="0">
                <a:cs typeface="Times New Roman" pitchFamily="18" charset="0"/>
              </a:rPr>
              <a:t> </a:t>
            </a:r>
            <a:r>
              <a:rPr lang="en-US" altLang="en-US" b="1" dirty="0" err="1">
                <a:cs typeface="Times New Roman" pitchFamily="18" charset="0"/>
              </a:rPr>
              <a:t>minerales</a:t>
            </a:r>
            <a:r>
              <a:rPr lang="en-US" altLang="en-US" b="1" dirty="0">
                <a:cs typeface="Times New Roman" pitchFamily="18" charset="0"/>
              </a:rPr>
              <a:t> y </a:t>
            </a:r>
            <a:r>
              <a:rPr lang="en-US" altLang="en-US" b="1" dirty="0" err="1">
                <a:cs typeface="Times New Roman" pitchFamily="18" charset="0"/>
              </a:rPr>
              <a:t>reservas</a:t>
            </a:r>
            <a:r>
              <a:rPr lang="en-US" altLang="en-US" b="1" dirty="0">
                <a:cs typeface="Times New Roman" pitchFamily="18" charset="0"/>
              </a:rPr>
              <a:t> de </a:t>
            </a:r>
            <a:r>
              <a:rPr lang="en-US" altLang="en-US" b="1" dirty="0" err="1">
                <a:cs typeface="Times New Roman" pitchFamily="18" charset="0"/>
              </a:rPr>
              <a:t>energía</a:t>
            </a:r>
            <a:r>
              <a:rPr lang="en-US" altLang="en-US" b="1" dirty="0">
                <a:cs typeface="Times New Roman" pitchFamily="18" charset="0"/>
              </a:rPr>
              <a:t> </a:t>
            </a:r>
          </a:p>
          <a:p>
            <a:pPr lvl="2"/>
            <a:r>
              <a:rPr lang="en-US" altLang="en-US" dirty="0" err="1">
                <a:cs typeface="Times New Roman" pitchFamily="18" charset="0"/>
              </a:rPr>
              <a:t>Fosfato</a:t>
            </a:r>
            <a:r>
              <a:rPr lang="en-US" altLang="en-US" dirty="0">
                <a:cs typeface="Times New Roman" pitchFamily="18" charset="0"/>
              </a:rPr>
              <a:t> y Calcio</a:t>
            </a:r>
          </a:p>
          <a:p>
            <a:pPr lvl="2"/>
            <a:r>
              <a:rPr lang="en-US" altLang="en-US" dirty="0" err="1">
                <a:cs typeface="Times New Roman" pitchFamily="18" charset="0"/>
              </a:rPr>
              <a:t>Medula</a:t>
            </a:r>
            <a:r>
              <a:rPr lang="en-US" altLang="en-US" dirty="0">
                <a:cs typeface="Times New Roman" pitchFamily="18" charset="0"/>
              </a:rPr>
              <a:t> amarilla</a:t>
            </a:r>
          </a:p>
        </p:txBody>
      </p:sp>
    </p:spTree>
    <p:extLst>
      <p:ext uri="{BB962C8B-B14F-4D97-AF65-F5344CB8AC3E}">
        <p14:creationId xmlns:p14="http://schemas.microsoft.com/office/powerpoint/2010/main" val="3624903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09600"/>
          </a:xfrm>
        </p:spPr>
        <p:txBody>
          <a:bodyPr/>
          <a:lstStyle/>
          <a:p>
            <a:r>
              <a:rPr lang="en-US" dirty="0"/>
              <a:t>7.2b </a:t>
            </a:r>
            <a:r>
              <a:rPr lang="en-US" dirty="0" err="1"/>
              <a:t>Clasificación</a:t>
            </a:r>
            <a:r>
              <a:rPr lang="en-US" dirty="0"/>
              <a:t> de los </a:t>
            </a:r>
            <a:r>
              <a:rPr lang="en-US" dirty="0" err="1"/>
              <a:t>hueso</a:t>
            </a:r>
            <a:endParaRPr lang="en-US" sz="1500" dirty="0"/>
          </a:p>
        </p:txBody>
      </p:sp>
      <p:sp>
        <p:nvSpPr>
          <p:cNvPr id="8" name="Content Placeholder 2"/>
          <p:cNvSpPr>
            <a:spLocks noGrp="1"/>
          </p:cNvSpPr>
          <p:nvPr>
            <p:ph idx="1"/>
          </p:nvPr>
        </p:nvSpPr>
        <p:spPr>
          <a:xfrm>
            <a:off x="176338" y="533400"/>
            <a:ext cx="5791200" cy="5257800"/>
          </a:xfrm>
        </p:spPr>
        <p:txBody>
          <a:bodyPr/>
          <a:lstStyle/>
          <a:p>
            <a:pPr>
              <a:spcBef>
                <a:spcPts val="600"/>
              </a:spcBef>
              <a:defRPr/>
            </a:pPr>
            <a:r>
              <a:rPr lang="en-US" altLang="en-US" sz="2400" dirty="0">
                <a:cs typeface="Times New Roman" pitchFamily="18" charset="0"/>
              </a:rPr>
              <a:t>Cuatro </a:t>
            </a:r>
            <a:r>
              <a:rPr lang="en-US" altLang="en-US" sz="2400" dirty="0" err="1">
                <a:cs typeface="Times New Roman" pitchFamily="18" charset="0"/>
              </a:rPr>
              <a:t>clases</a:t>
            </a:r>
            <a:endParaRPr lang="en-US" altLang="en-US" sz="2400" dirty="0">
              <a:cs typeface="Times New Roman" pitchFamily="18" charset="0"/>
            </a:endParaRPr>
          </a:p>
          <a:p>
            <a:pPr>
              <a:spcBef>
                <a:spcPts val="600"/>
              </a:spcBef>
              <a:defRPr/>
            </a:pPr>
            <a:r>
              <a:rPr lang="en-US" altLang="en-US" sz="2400" b="1" dirty="0">
                <a:cs typeface="Times New Roman" pitchFamily="18" charset="0"/>
              </a:rPr>
              <a:t>Largos </a:t>
            </a:r>
          </a:p>
          <a:p>
            <a:pPr lvl="1">
              <a:spcBef>
                <a:spcPts val="600"/>
              </a:spcBef>
              <a:defRPr/>
            </a:pPr>
            <a:r>
              <a:rPr lang="en-US" altLang="en-US" sz="2400" dirty="0">
                <a:cs typeface="Times New Roman" pitchFamily="18" charset="0"/>
              </a:rPr>
              <a:t>Mas largos que </a:t>
            </a:r>
            <a:r>
              <a:rPr lang="en-US" altLang="en-US" sz="2400" dirty="0" err="1">
                <a:cs typeface="Times New Roman" pitchFamily="18" charset="0"/>
              </a:rPr>
              <a:t>anchos</a:t>
            </a:r>
            <a:r>
              <a:rPr lang="en-US" altLang="en-US" sz="2400" dirty="0">
                <a:cs typeface="Times New Roman" pitchFamily="18" charset="0"/>
              </a:rPr>
              <a:t>, </a:t>
            </a:r>
            <a:r>
              <a:rPr lang="en-US" altLang="en-US" sz="2400" dirty="0" err="1">
                <a:cs typeface="Times New Roman" pitchFamily="18" charset="0"/>
              </a:rPr>
              <a:t>huesos</a:t>
            </a:r>
            <a:r>
              <a:rPr lang="en-US" altLang="en-US" sz="2400" dirty="0">
                <a:cs typeface="Times New Roman" pitchFamily="18" charset="0"/>
              </a:rPr>
              <a:t> </a:t>
            </a:r>
            <a:r>
              <a:rPr lang="en-US" altLang="en-US" sz="2400" dirty="0" err="1">
                <a:cs typeface="Times New Roman" pitchFamily="18" charset="0"/>
              </a:rPr>
              <a:t>grandes</a:t>
            </a:r>
            <a:r>
              <a:rPr lang="en-US" altLang="en-US" sz="2400" dirty="0">
                <a:cs typeface="Times New Roman" pitchFamily="18" charset="0"/>
              </a:rPr>
              <a:t>: femur, </a:t>
            </a:r>
            <a:r>
              <a:rPr lang="en-US" altLang="en-US" sz="2400" dirty="0" err="1">
                <a:cs typeface="Times New Roman" pitchFamily="18" charset="0"/>
              </a:rPr>
              <a:t>húmero</a:t>
            </a:r>
            <a:endParaRPr lang="en-US" altLang="en-US" sz="2400" dirty="0">
              <a:cs typeface="Times New Roman" pitchFamily="18" charset="0"/>
            </a:endParaRPr>
          </a:p>
          <a:p>
            <a:pPr>
              <a:spcBef>
                <a:spcPts val="600"/>
              </a:spcBef>
              <a:defRPr/>
            </a:pPr>
            <a:r>
              <a:rPr lang="en-US" altLang="en-US" sz="2400" b="1" dirty="0" err="1">
                <a:cs typeface="Times New Roman" pitchFamily="18" charset="0"/>
              </a:rPr>
              <a:t>Cortos</a:t>
            </a:r>
            <a:endParaRPr lang="en-US" altLang="en-US" sz="2400" b="1" dirty="0">
              <a:cs typeface="Times New Roman" pitchFamily="18" charset="0"/>
            </a:endParaRPr>
          </a:p>
          <a:p>
            <a:pPr lvl="1">
              <a:spcBef>
                <a:spcPts val="600"/>
              </a:spcBef>
              <a:defRPr/>
            </a:pPr>
            <a:r>
              <a:rPr lang="en-US" altLang="en-US" sz="2400" dirty="0">
                <a:cs typeface="Times New Roman" pitchFamily="18" charset="0"/>
              </a:rPr>
              <a:t>Largo y ancho similar: </a:t>
            </a:r>
            <a:r>
              <a:rPr lang="en-US" altLang="en-US" sz="2400" dirty="0" err="1">
                <a:cs typeface="Times New Roman" pitchFamily="18" charset="0"/>
              </a:rPr>
              <a:t>carpos</a:t>
            </a:r>
            <a:r>
              <a:rPr lang="en-US" altLang="en-US" sz="2400" dirty="0">
                <a:cs typeface="Times New Roman" pitchFamily="18" charset="0"/>
              </a:rPr>
              <a:t> y </a:t>
            </a:r>
            <a:r>
              <a:rPr lang="en-US" altLang="en-US" sz="2400" dirty="0" err="1">
                <a:cs typeface="Times New Roman" pitchFamily="18" charset="0"/>
              </a:rPr>
              <a:t>tarsos</a:t>
            </a:r>
            <a:endParaRPr lang="en-US" altLang="en-US" sz="2400" dirty="0">
              <a:cs typeface="Times New Roman" pitchFamily="18" charset="0"/>
            </a:endParaRPr>
          </a:p>
          <a:p>
            <a:pPr>
              <a:spcBef>
                <a:spcPts val="600"/>
              </a:spcBef>
              <a:defRPr/>
            </a:pPr>
            <a:r>
              <a:rPr lang="en-US" altLang="en-US" sz="2400" b="1" dirty="0" err="1">
                <a:cs typeface="Times New Roman" pitchFamily="18" charset="0"/>
              </a:rPr>
              <a:t>Planos</a:t>
            </a:r>
            <a:endParaRPr lang="en-US" altLang="en-US" sz="2400" b="1" dirty="0">
              <a:cs typeface="Times New Roman" pitchFamily="18" charset="0"/>
            </a:endParaRPr>
          </a:p>
          <a:p>
            <a:pPr lvl="1">
              <a:spcBef>
                <a:spcPts val="600"/>
              </a:spcBef>
              <a:defRPr/>
            </a:pPr>
            <a:r>
              <a:rPr lang="en-US" altLang="en-US" sz="2400" dirty="0">
                <a:cs typeface="Times New Roman" pitchFamily="18" charset="0"/>
              </a:rPr>
              <a:t>Superficies </a:t>
            </a:r>
            <a:r>
              <a:rPr lang="en-US" altLang="en-US" sz="2400" dirty="0" err="1">
                <a:cs typeface="Times New Roman" pitchFamily="18" charset="0"/>
              </a:rPr>
              <a:t>finas</a:t>
            </a:r>
            <a:r>
              <a:rPr lang="en-US" altLang="en-US" sz="2400" dirty="0">
                <a:cs typeface="Times New Roman" pitchFamily="18" charset="0"/>
              </a:rPr>
              <a:t>, </a:t>
            </a:r>
            <a:r>
              <a:rPr lang="en-US" altLang="en-US" sz="2400" dirty="0" err="1">
                <a:cs typeface="Times New Roman" pitchFamily="18" charset="0"/>
              </a:rPr>
              <a:t>algo</a:t>
            </a:r>
            <a:r>
              <a:rPr lang="en-US" altLang="en-US" sz="2400" dirty="0">
                <a:cs typeface="Times New Roman" pitchFamily="18" charset="0"/>
              </a:rPr>
              <a:t> </a:t>
            </a:r>
            <a:r>
              <a:rPr lang="en-US" altLang="en-US" sz="2400" dirty="0" err="1">
                <a:cs typeface="Times New Roman" pitchFamily="18" charset="0"/>
              </a:rPr>
              <a:t>curvos</a:t>
            </a:r>
            <a:r>
              <a:rPr lang="en-US" altLang="en-US" sz="2400" dirty="0">
                <a:cs typeface="Times New Roman" pitchFamily="18" charset="0"/>
              </a:rPr>
              <a:t>, (</a:t>
            </a:r>
            <a:r>
              <a:rPr lang="en-US" altLang="en-US" sz="2400" dirty="0" err="1">
                <a:cs typeface="Times New Roman" pitchFamily="18" charset="0"/>
              </a:rPr>
              <a:t>craneales</a:t>
            </a:r>
            <a:r>
              <a:rPr lang="en-US" altLang="en-US" sz="2400" dirty="0">
                <a:cs typeface="Times New Roman" pitchFamily="18" charset="0"/>
              </a:rPr>
              <a:t>)</a:t>
            </a:r>
          </a:p>
          <a:p>
            <a:pPr>
              <a:spcBef>
                <a:spcPts val="600"/>
              </a:spcBef>
              <a:defRPr/>
            </a:pPr>
            <a:r>
              <a:rPr lang="en-US" altLang="en-US" sz="2400" b="1" dirty="0" err="1">
                <a:cs typeface="Times New Roman" pitchFamily="18" charset="0"/>
              </a:rPr>
              <a:t>Irregulares</a:t>
            </a:r>
            <a:endParaRPr lang="en-US" altLang="en-US" sz="2400" b="1" dirty="0">
              <a:cs typeface="Times New Roman" pitchFamily="18" charset="0"/>
            </a:endParaRPr>
          </a:p>
          <a:p>
            <a:pPr lvl="1">
              <a:spcBef>
                <a:spcPts val="600"/>
              </a:spcBef>
              <a:defRPr/>
            </a:pPr>
            <a:r>
              <a:rPr lang="en-US" altLang="en-US" sz="2400" dirty="0" err="1">
                <a:cs typeface="Times New Roman" pitchFamily="18" charset="0"/>
              </a:rPr>
              <a:t>Formas</a:t>
            </a:r>
            <a:r>
              <a:rPr lang="en-US" altLang="en-US" sz="2400" dirty="0">
                <a:cs typeface="Times New Roman" pitchFamily="18" charset="0"/>
              </a:rPr>
              <a:t> </a:t>
            </a:r>
            <a:r>
              <a:rPr lang="en-US" altLang="en-US" sz="2400" dirty="0" err="1">
                <a:cs typeface="Times New Roman" pitchFamily="18" charset="0"/>
              </a:rPr>
              <a:t>complejas</a:t>
            </a:r>
            <a:r>
              <a:rPr lang="en-US" altLang="en-US" sz="2400" dirty="0">
                <a:cs typeface="Times New Roman" pitchFamily="18" charset="0"/>
              </a:rPr>
              <a:t>, </a:t>
            </a:r>
            <a:r>
              <a:rPr lang="en-US" altLang="en-US" sz="2400" dirty="0" err="1">
                <a:cs typeface="Times New Roman" pitchFamily="18" charset="0"/>
              </a:rPr>
              <a:t>cada</a:t>
            </a:r>
            <a:r>
              <a:rPr lang="en-US" altLang="en-US" sz="2400" dirty="0">
                <a:cs typeface="Times New Roman" pitchFamily="18" charset="0"/>
              </a:rPr>
              <a:t> </a:t>
            </a:r>
            <a:r>
              <a:rPr lang="en-US" altLang="en-US" sz="2400" dirty="0" err="1">
                <a:cs typeface="Times New Roman" pitchFamily="18" charset="0"/>
              </a:rPr>
              <a:t>uno</a:t>
            </a:r>
            <a:r>
              <a:rPr lang="en-US" altLang="en-US" sz="2400" dirty="0">
                <a:cs typeface="Times New Roman" pitchFamily="18" charset="0"/>
              </a:rPr>
              <a:t> </a:t>
            </a:r>
            <a:r>
              <a:rPr lang="en-US" altLang="en-US" sz="2400" dirty="0" err="1">
                <a:cs typeface="Times New Roman" pitchFamily="18" charset="0"/>
              </a:rPr>
              <a:t>distinto</a:t>
            </a:r>
            <a:r>
              <a:rPr lang="en-US" altLang="en-US" sz="2400" dirty="0">
                <a:cs typeface="Times New Roman" pitchFamily="18" charset="0"/>
              </a:rPr>
              <a:t>, vertebras</a:t>
            </a:r>
          </a:p>
        </p:txBody>
      </p:sp>
      <p:pic>
        <p:nvPicPr>
          <p:cNvPr id="4" name="Picture 3" descr="Four classes of bone are recognized according to shape: long, short, flat, and irregular.">
            <a:extLst>
              <a:ext uri="{FF2B5EF4-FFF2-40B4-BE49-F238E27FC236}">
                <a16:creationId xmlns:a16="http://schemas.microsoft.com/office/drawing/2014/main" id="{395E5223-18BF-9D4C-B824-3F0CF669D7DC}"/>
              </a:ext>
            </a:extLst>
          </p:cNvPr>
          <p:cNvPicPr>
            <a:picLocks noChangeAspect="1"/>
          </p:cNvPicPr>
          <p:nvPr/>
        </p:nvPicPr>
        <p:blipFill>
          <a:blip r:embed="rId2"/>
          <a:stretch>
            <a:fillRect/>
          </a:stretch>
        </p:blipFill>
        <p:spPr>
          <a:xfrm>
            <a:off x="5410200" y="838200"/>
            <a:ext cx="3681984" cy="5638800"/>
          </a:xfrm>
          <a:prstGeom prst="rect">
            <a:avLst/>
          </a:prstGeom>
        </p:spPr>
      </p:pic>
    </p:spTree>
    <p:extLst>
      <p:ext uri="{BB962C8B-B14F-4D97-AF65-F5344CB8AC3E}">
        <p14:creationId xmlns:p14="http://schemas.microsoft.com/office/powerpoint/2010/main" val="2300993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7.2c </a:t>
            </a:r>
            <a:r>
              <a:rPr lang="en-US" dirty="0" err="1"/>
              <a:t>Huesos</a:t>
            </a:r>
            <a:r>
              <a:rPr lang="en-US" dirty="0"/>
              <a:t>: </a:t>
            </a:r>
            <a:r>
              <a:rPr lang="en-US" dirty="0" err="1"/>
              <a:t>Anatomía</a:t>
            </a:r>
            <a:r>
              <a:rPr lang="en-US" dirty="0"/>
              <a:t> gruesa</a:t>
            </a:r>
            <a:r>
              <a:rPr lang="en-US" sz="1500" dirty="0"/>
              <a:t>1</a:t>
            </a:r>
          </a:p>
        </p:txBody>
      </p:sp>
      <p:sp>
        <p:nvSpPr>
          <p:cNvPr id="8" name="Content Placeholder 2"/>
          <p:cNvSpPr>
            <a:spLocks noGrp="1"/>
          </p:cNvSpPr>
          <p:nvPr>
            <p:ph idx="1"/>
          </p:nvPr>
        </p:nvSpPr>
        <p:spPr>
          <a:xfrm>
            <a:off x="152400" y="914400"/>
            <a:ext cx="6019800" cy="5303520"/>
          </a:xfrm>
        </p:spPr>
        <p:txBody>
          <a:bodyPr/>
          <a:lstStyle/>
          <a:p>
            <a:pPr>
              <a:spcBef>
                <a:spcPts val="600"/>
              </a:spcBef>
              <a:defRPr/>
            </a:pPr>
            <a:r>
              <a:rPr lang="en-US" altLang="en-US" dirty="0" err="1">
                <a:cs typeface="Times New Roman" pitchFamily="18" charset="0"/>
              </a:rPr>
              <a:t>Regiones</a:t>
            </a:r>
            <a:r>
              <a:rPr lang="en-US" altLang="en-US" dirty="0">
                <a:cs typeface="Times New Roman" pitchFamily="18" charset="0"/>
              </a:rPr>
              <a:t> del </a:t>
            </a:r>
            <a:r>
              <a:rPr lang="en-US" altLang="en-US" dirty="0" err="1">
                <a:cs typeface="Times New Roman" pitchFamily="18" charset="0"/>
              </a:rPr>
              <a:t>hueso</a:t>
            </a:r>
            <a:endParaRPr lang="en-US" altLang="en-US" dirty="0">
              <a:cs typeface="Times New Roman" pitchFamily="18" charset="0"/>
            </a:endParaRPr>
          </a:p>
          <a:p>
            <a:pPr lvl="1">
              <a:spcBef>
                <a:spcPts val="600"/>
              </a:spcBef>
              <a:defRPr/>
            </a:pPr>
            <a:r>
              <a:rPr lang="en-US" altLang="en-US" sz="2600" b="1" dirty="0" err="1">
                <a:cs typeface="Times New Roman" pitchFamily="18" charset="0"/>
              </a:rPr>
              <a:t>Diáfisis</a:t>
            </a:r>
            <a:r>
              <a:rPr lang="en-US" altLang="en-US" sz="2600" b="1" dirty="0">
                <a:cs typeface="Times New Roman" pitchFamily="18" charset="0"/>
              </a:rPr>
              <a:t> – </a:t>
            </a:r>
            <a:r>
              <a:rPr lang="en-US" altLang="en-US" sz="2600" b="1" dirty="0" err="1">
                <a:cs typeface="Times New Roman" pitchFamily="18" charset="0"/>
              </a:rPr>
              <a:t>parte</a:t>
            </a:r>
            <a:r>
              <a:rPr lang="en-US" altLang="en-US" sz="2600" b="1" dirty="0">
                <a:cs typeface="Times New Roman" pitchFamily="18" charset="0"/>
              </a:rPr>
              <a:t> </a:t>
            </a:r>
            <a:r>
              <a:rPr lang="en-US" altLang="en-US" sz="2600" b="1" dirty="0" err="1">
                <a:cs typeface="Times New Roman" pitchFamily="18" charset="0"/>
              </a:rPr>
              <a:t>alargada</a:t>
            </a:r>
            <a:r>
              <a:rPr lang="en-US" altLang="en-US" sz="2600" b="1" dirty="0">
                <a:cs typeface="Times New Roman" pitchFamily="18" charset="0"/>
              </a:rPr>
              <a:t> y </a:t>
            </a:r>
            <a:r>
              <a:rPr lang="en-US" altLang="en-US" sz="2600" b="1" dirty="0" err="1">
                <a:cs typeface="Times New Roman" pitchFamily="18" charset="0"/>
              </a:rPr>
              <a:t>usualmente</a:t>
            </a:r>
            <a:r>
              <a:rPr lang="en-US" altLang="en-US" sz="2600" b="1" dirty="0">
                <a:cs typeface="Times New Roman" pitchFamily="18" charset="0"/>
              </a:rPr>
              <a:t> </a:t>
            </a:r>
            <a:r>
              <a:rPr lang="en-US" altLang="en-US" sz="2600" b="1" dirty="0" err="1">
                <a:cs typeface="Times New Roman" pitchFamily="18" charset="0"/>
              </a:rPr>
              <a:t>cilíndrica</a:t>
            </a:r>
            <a:endParaRPr lang="en-US" altLang="en-US" sz="2200" dirty="0">
              <a:cs typeface="Times New Roman" pitchFamily="18" charset="0"/>
            </a:endParaRPr>
          </a:p>
          <a:p>
            <a:pPr lvl="2">
              <a:spcBef>
                <a:spcPts val="600"/>
              </a:spcBef>
              <a:defRPr/>
            </a:pPr>
            <a:r>
              <a:rPr lang="en-US" altLang="en-US" sz="2200" dirty="0" err="1">
                <a:cs typeface="Times New Roman" pitchFamily="18" charset="0"/>
              </a:rPr>
              <a:t>Soporte</a:t>
            </a:r>
            <a:r>
              <a:rPr lang="en-US" altLang="en-US" sz="2200" dirty="0">
                <a:cs typeface="Times New Roman" pitchFamily="18" charset="0"/>
              </a:rPr>
              <a:t> y </a:t>
            </a:r>
            <a:r>
              <a:rPr lang="en-US" altLang="en-US" sz="2200" dirty="0" err="1">
                <a:cs typeface="Times New Roman" pitchFamily="18" charset="0"/>
              </a:rPr>
              <a:t>palanca</a:t>
            </a:r>
            <a:endParaRPr lang="en-US" altLang="en-US" sz="2200" dirty="0">
              <a:cs typeface="Times New Roman" pitchFamily="18" charset="0"/>
            </a:endParaRPr>
          </a:p>
          <a:p>
            <a:pPr lvl="2">
              <a:spcBef>
                <a:spcPts val="600"/>
              </a:spcBef>
              <a:defRPr/>
            </a:pPr>
            <a:r>
              <a:rPr lang="en-US" altLang="en-US" sz="2200" dirty="0" err="1">
                <a:cs typeface="Times New Roman" pitchFamily="18" charset="0"/>
              </a:rPr>
              <a:t>Hueso</a:t>
            </a:r>
            <a:r>
              <a:rPr lang="en-US" altLang="en-US" sz="2200" dirty="0">
                <a:cs typeface="Times New Roman" pitchFamily="18" charset="0"/>
              </a:rPr>
              <a:t> </a:t>
            </a:r>
            <a:r>
              <a:rPr lang="en-US" altLang="en-US" sz="2200" dirty="0" err="1">
                <a:cs typeface="Times New Roman" pitchFamily="18" charset="0"/>
              </a:rPr>
              <a:t>compacto</a:t>
            </a:r>
            <a:r>
              <a:rPr lang="en-US" altLang="en-US" sz="2200" dirty="0">
                <a:cs typeface="Times New Roman" pitchFamily="18" charset="0"/>
              </a:rPr>
              <a:t> con </a:t>
            </a:r>
            <a:r>
              <a:rPr lang="en-US" altLang="en-US" sz="2200" dirty="0" err="1">
                <a:cs typeface="Times New Roman" pitchFamily="18" charset="0"/>
              </a:rPr>
              <a:t>hueso</a:t>
            </a:r>
            <a:r>
              <a:rPr lang="en-US" altLang="en-US" sz="2200" dirty="0">
                <a:cs typeface="Times New Roman" pitchFamily="18" charset="0"/>
              </a:rPr>
              <a:t> </a:t>
            </a:r>
            <a:r>
              <a:rPr lang="en-US" altLang="en-US" sz="2200" dirty="0" err="1">
                <a:cs typeface="Times New Roman" pitchFamily="18" charset="0"/>
              </a:rPr>
              <a:t>esponjoso</a:t>
            </a:r>
            <a:r>
              <a:rPr lang="en-US" altLang="en-US" sz="2200" dirty="0">
                <a:cs typeface="Times New Roman" pitchFamily="18" charset="0"/>
              </a:rPr>
              <a:t> </a:t>
            </a:r>
            <a:r>
              <a:rPr lang="en-US" altLang="en-US" sz="2200" dirty="0" err="1">
                <a:cs typeface="Times New Roman" pitchFamily="18" charset="0"/>
              </a:rPr>
              <a:t>hacia</a:t>
            </a:r>
            <a:r>
              <a:rPr lang="en-US" altLang="en-US" sz="2200" dirty="0">
                <a:cs typeface="Times New Roman" pitchFamily="18" charset="0"/>
              </a:rPr>
              <a:t> el interior</a:t>
            </a:r>
          </a:p>
          <a:p>
            <a:pPr lvl="1">
              <a:spcBef>
                <a:spcPts val="600"/>
              </a:spcBef>
              <a:defRPr/>
            </a:pPr>
            <a:r>
              <a:rPr lang="en-US" altLang="en-US" sz="2600" b="1" dirty="0" err="1">
                <a:cs typeface="Times New Roman" pitchFamily="18" charset="0"/>
              </a:rPr>
              <a:t>Cavidad</a:t>
            </a:r>
            <a:r>
              <a:rPr lang="en-US" altLang="en-US" sz="2600" b="1" dirty="0">
                <a:cs typeface="Times New Roman" pitchFamily="18" charset="0"/>
              </a:rPr>
              <a:t> </a:t>
            </a:r>
            <a:r>
              <a:rPr lang="en-US" altLang="en-US" sz="2600" b="1" dirty="0" err="1">
                <a:cs typeface="Times New Roman" pitchFamily="18" charset="0"/>
              </a:rPr>
              <a:t>medular</a:t>
            </a:r>
            <a:endParaRPr lang="en-US" altLang="en-US" sz="2600" b="1" dirty="0">
              <a:cs typeface="Times New Roman" pitchFamily="18" charset="0"/>
            </a:endParaRPr>
          </a:p>
          <a:p>
            <a:pPr lvl="2">
              <a:spcBef>
                <a:spcPts val="600"/>
              </a:spcBef>
              <a:defRPr/>
            </a:pPr>
            <a:r>
              <a:rPr lang="en-US" altLang="en-US" sz="2200" dirty="0" err="1">
                <a:cs typeface="Times New Roman" pitchFamily="18" charset="0"/>
              </a:rPr>
              <a:t>Espacio</a:t>
            </a:r>
            <a:r>
              <a:rPr lang="en-US" altLang="en-US" sz="2200" dirty="0">
                <a:cs typeface="Times New Roman" pitchFamily="18" charset="0"/>
              </a:rPr>
              <a:t> </a:t>
            </a:r>
            <a:r>
              <a:rPr lang="en-US" altLang="en-US" sz="2200" dirty="0" err="1">
                <a:cs typeface="Times New Roman" pitchFamily="18" charset="0"/>
              </a:rPr>
              <a:t>hueco</a:t>
            </a:r>
            <a:r>
              <a:rPr lang="en-US" altLang="en-US" sz="2200" dirty="0">
                <a:cs typeface="Times New Roman" pitchFamily="18" charset="0"/>
              </a:rPr>
              <a:t>, </a:t>
            </a:r>
            <a:r>
              <a:rPr lang="en-US" altLang="en-US" sz="2200" dirty="0" err="1">
                <a:cs typeface="Times New Roman" pitchFamily="18" charset="0"/>
              </a:rPr>
              <a:t>cilíndrico</a:t>
            </a:r>
            <a:r>
              <a:rPr lang="en-US" altLang="en-US" sz="2200" dirty="0">
                <a:cs typeface="Times New Roman" pitchFamily="18" charset="0"/>
              </a:rPr>
              <a:t>, dentro de la </a:t>
            </a:r>
            <a:r>
              <a:rPr lang="en-US" altLang="en-US" sz="2200" dirty="0" err="1">
                <a:cs typeface="Times New Roman" pitchFamily="18" charset="0"/>
              </a:rPr>
              <a:t>diáfisis</a:t>
            </a:r>
            <a:r>
              <a:rPr lang="en-US" altLang="en-US" sz="2200" dirty="0">
                <a:cs typeface="Times New Roman" pitchFamily="18" charset="0"/>
              </a:rPr>
              <a:t> </a:t>
            </a:r>
          </a:p>
          <a:p>
            <a:pPr lvl="2">
              <a:spcBef>
                <a:spcPts val="600"/>
              </a:spcBef>
              <a:defRPr/>
            </a:pPr>
            <a:r>
              <a:rPr lang="en-US" altLang="en-US" sz="2200" dirty="0" err="1">
                <a:cs typeface="Times New Roman" pitchFamily="18" charset="0"/>
              </a:rPr>
              <a:t>Contiene</a:t>
            </a:r>
            <a:r>
              <a:rPr lang="en-US" altLang="en-US" sz="2200" dirty="0">
                <a:cs typeface="Times New Roman" pitchFamily="18" charset="0"/>
              </a:rPr>
              <a:t> </a:t>
            </a:r>
            <a:r>
              <a:rPr lang="en-US" altLang="en-US" sz="2200" dirty="0" err="1">
                <a:cs typeface="Times New Roman" pitchFamily="18" charset="0"/>
              </a:rPr>
              <a:t>medula</a:t>
            </a:r>
            <a:r>
              <a:rPr lang="en-US" altLang="en-US" sz="2200" dirty="0">
                <a:cs typeface="Times New Roman" pitchFamily="18" charset="0"/>
              </a:rPr>
              <a:t> </a:t>
            </a:r>
            <a:r>
              <a:rPr lang="en-US" altLang="en-US" sz="2200" dirty="0" err="1">
                <a:cs typeface="Times New Roman" pitchFamily="18" charset="0"/>
              </a:rPr>
              <a:t>roja</a:t>
            </a:r>
            <a:r>
              <a:rPr lang="en-US" altLang="en-US" sz="2200" dirty="0">
                <a:cs typeface="Times New Roman" pitchFamily="18" charset="0"/>
              </a:rPr>
              <a:t> </a:t>
            </a:r>
            <a:r>
              <a:rPr lang="en-US" altLang="en-US" sz="2200" dirty="0" err="1">
                <a:cs typeface="Times New Roman" pitchFamily="18" charset="0"/>
              </a:rPr>
              <a:t>en</a:t>
            </a:r>
            <a:r>
              <a:rPr lang="en-US" altLang="en-US" sz="2200" dirty="0">
                <a:cs typeface="Times New Roman" pitchFamily="18" charset="0"/>
              </a:rPr>
              <a:t> </a:t>
            </a:r>
            <a:r>
              <a:rPr lang="en-US" altLang="en-US" sz="2200" dirty="0" err="1">
                <a:cs typeface="Times New Roman" pitchFamily="18" charset="0"/>
              </a:rPr>
              <a:t>niños</a:t>
            </a:r>
            <a:endParaRPr lang="en-US" altLang="en-US" sz="2200" dirty="0">
              <a:cs typeface="Times New Roman" pitchFamily="18" charset="0"/>
            </a:endParaRPr>
          </a:p>
          <a:p>
            <a:pPr lvl="2">
              <a:spcBef>
                <a:spcPts val="600"/>
              </a:spcBef>
              <a:defRPr/>
            </a:pPr>
            <a:r>
              <a:rPr lang="en-US" altLang="en-US" sz="2200" dirty="0" err="1">
                <a:cs typeface="Times New Roman" pitchFamily="18" charset="0"/>
              </a:rPr>
              <a:t>Contiene</a:t>
            </a:r>
            <a:r>
              <a:rPr lang="en-US" altLang="en-US" sz="2200" dirty="0">
                <a:cs typeface="Times New Roman" pitchFamily="18" charset="0"/>
              </a:rPr>
              <a:t> </a:t>
            </a:r>
            <a:r>
              <a:rPr lang="en-US" altLang="en-US" sz="2200" dirty="0" err="1">
                <a:cs typeface="Times New Roman" pitchFamily="18" charset="0"/>
              </a:rPr>
              <a:t>medula</a:t>
            </a:r>
            <a:r>
              <a:rPr lang="en-US" altLang="en-US" sz="2200" dirty="0">
                <a:cs typeface="Times New Roman" pitchFamily="18" charset="0"/>
              </a:rPr>
              <a:t> amarilla </a:t>
            </a:r>
            <a:r>
              <a:rPr lang="en-US" altLang="en-US" sz="2200" dirty="0" err="1">
                <a:cs typeface="Times New Roman" pitchFamily="18" charset="0"/>
              </a:rPr>
              <a:t>en</a:t>
            </a:r>
            <a:r>
              <a:rPr lang="en-US" altLang="en-US" sz="2200" dirty="0">
                <a:cs typeface="Times New Roman" pitchFamily="18" charset="0"/>
              </a:rPr>
              <a:t> </a:t>
            </a:r>
            <a:r>
              <a:rPr lang="en-US" altLang="en-US" sz="2200" dirty="0" err="1">
                <a:cs typeface="Times New Roman" pitchFamily="18" charset="0"/>
              </a:rPr>
              <a:t>adultos</a:t>
            </a:r>
            <a:r>
              <a:rPr lang="en-US" altLang="en-US" sz="2200" dirty="0">
                <a:cs typeface="Times New Roman" pitchFamily="18" charset="0"/>
              </a:rPr>
              <a:t> </a:t>
            </a:r>
          </a:p>
        </p:txBody>
      </p:sp>
      <p:pic>
        <p:nvPicPr>
          <p:cNvPr id="4" name="Picture 2" descr="The periosteum lines the external surface of the bone shaft. It contains an outer fibrous layer and an inner cellular layer.">
            <a:extLst>
              <a:ext uri="{FF2B5EF4-FFF2-40B4-BE49-F238E27FC236}">
                <a16:creationId xmlns:a16="http://schemas.microsoft.com/office/drawing/2014/main" id="{90AF81B0-49F3-F041-916E-D8A2DFFEAF8D}"/>
              </a:ext>
            </a:extLst>
          </p:cNvPr>
          <p:cNvPicPr>
            <a:picLocks noChangeAspect="1" noChangeArrowheads="1"/>
          </p:cNvPicPr>
          <p:nvPr/>
        </p:nvPicPr>
        <p:blipFill>
          <a:blip r:embed="rId2"/>
          <a:stretch>
            <a:fillRect/>
          </a:stretch>
        </p:blipFill>
        <p:spPr bwMode="auto">
          <a:xfrm>
            <a:off x="6331014" y="1206639"/>
            <a:ext cx="2654172" cy="479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867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7.2c </a:t>
            </a:r>
            <a:r>
              <a:rPr lang="en-US" dirty="0" err="1"/>
              <a:t>Huesos</a:t>
            </a:r>
            <a:r>
              <a:rPr lang="en-US" dirty="0"/>
              <a:t>: </a:t>
            </a:r>
            <a:r>
              <a:rPr lang="en-US" dirty="0" err="1"/>
              <a:t>Anatomía</a:t>
            </a:r>
            <a:r>
              <a:rPr lang="en-US" dirty="0"/>
              <a:t> gruesa</a:t>
            </a:r>
            <a:r>
              <a:rPr lang="en-US" sz="1500" dirty="0"/>
              <a:t>1</a:t>
            </a:r>
          </a:p>
        </p:txBody>
      </p:sp>
      <p:sp>
        <p:nvSpPr>
          <p:cNvPr id="8" name="Content Placeholder 2"/>
          <p:cNvSpPr>
            <a:spLocks noGrp="1"/>
          </p:cNvSpPr>
          <p:nvPr>
            <p:ph idx="1"/>
          </p:nvPr>
        </p:nvSpPr>
        <p:spPr>
          <a:xfrm>
            <a:off x="152400" y="990600"/>
            <a:ext cx="6096000" cy="5303520"/>
          </a:xfrm>
        </p:spPr>
        <p:txBody>
          <a:bodyPr/>
          <a:lstStyle/>
          <a:p>
            <a:pPr marL="114300" lvl="1" indent="0">
              <a:spcBef>
                <a:spcPts val="600"/>
              </a:spcBef>
              <a:buNone/>
            </a:pPr>
            <a:r>
              <a:rPr lang="en-US" altLang="en-US" b="1" dirty="0" err="1">
                <a:cs typeface="Times New Roman" pitchFamily="18" charset="0"/>
              </a:rPr>
              <a:t>Epífisis</a:t>
            </a:r>
            <a:endParaRPr lang="en-US" altLang="en-US" b="1" dirty="0">
              <a:cs typeface="Times New Roman" pitchFamily="18" charset="0"/>
            </a:endParaRPr>
          </a:p>
          <a:p>
            <a:pPr lvl="2">
              <a:spcBef>
                <a:spcPts val="600"/>
              </a:spcBef>
            </a:pPr>
            <a:r>
              <a:rPr lang="en-US" altLang="en-US" sz="2800" dirty="0" err="1">
                <a:cs typeface="Times New Roman" pitchFamily="18" charset="0"/>
              </a:rPr>
              <a:t>Región</a:t>
            </a:r>
            <a:r>
              <a:rPr lang="en-US" altLang="en-US" sz="2800" dirty="0">
                <a:cs typeface="Times New Roman" pitchFamily="18" charset="0"/>
              </a:rPr>
              <a:t> </a:t>
            </a:r>
            <a:r>
              <a:rPr lang="en-US" altLang="en-US" sz="2800" dirty="0" err="1">
                <a:cs typeface="Times New Roman" pitchFamily="18" charset="0"/>
              </a:rPr>
              <a:t>redondeada</a:t>
            </a:r>
            <a:r>
              <a:rPr lang="en-US" altLang="en-US" sz="2800" dirty="0">
                <a:cs typeface="Times New Roman" pitchFamily="18" charset="0"/>
              </a:rPr>
              <a:t> a los </a:t>
            </a:r>
            <a:r>
              <a:rPr lang="en-US" altLang="en-US" sz="2800" dirty="0" err="1">
                <a:cs typeface="Times New Roman" pitchFamily="18" charset="0"/>
              </a:rPr>
              <a:t>extremos</a:t>
            </a:r>
            <a:endParaRPr lang="en-US" altLang="en-US" sz="2800" dirty="0">
              <a:cs typeface="Times New Roman" pitchFamily="18" charset="0"/>
            </a:endParaRPr>
          </a:p>
          <a:p>
            <a:pPr lvl="2">
              <a:spcBef>
                <a:spcPts val="600"/>
              </a:spcBef>
            </a:pPr>
            <a:r>
              <a:rPr lang="en-US" altLang="en-US" sz="2800" b="1" dirty="0">
                <a:cs typeface="Times New Roman" pitchFamily="18" charset="0"/>
              </a:rPr>
              <a:t>Proximal – </a:t>
            </a:r>
            <a:r>
              <a:rPr lang="en-US" altLang="en-US" sz="2800" b="1" dirty="0" err="1">
                <a:cs typeface="Times New Roman" pitchFamily="18" charset="0"/>
              </a:rPr>
              <a:t>extremo</a:t>
            </a:r>
            <a:r>
              <a:rPr lang="en-US" altLang="en-US" sz="2800" b="1" dirty="0">
                <a:cs typeface="Times New Roman" pitchFamily="18" charset="0"/>
              </a:rPr>
              <a:t> mas </a:t>
            </a:r>
            <a:r>
              <a:rPr lang="en-US" altLang="en-US" sz="2800" b="1" dirty="0" err="1">
                <a:cs typeface="Times New Roman" pitchFamily="18" charset="0"/>
              </a:rPr>
              <a:t>cercano</a:t>
            </a:r>
            <a:r>
              <a:rPr lang="en-US" altLang="en-US" sz="2800" b="1" dirty="0">
                <a:cs typeface="Times New Roman" pitchFamily="18" charset="0"/>
              </a:rPr>
              <a:t> al </a:t>
            </a:r>
            <a:r>
              <a:rPr lang="en-US" altLang="en-US" sz="2800" b="1" dirty="0" err="1">
                <a:cs typeface="Times New Roman" pitchFamily="18" charset="0"/>
              </a:rPr>
              <a:t>tronco</a:t>
            </a:r>
            <a:r>
              <a:rPr lang="en-US" altLang="en-US" sz="2800" b="1" dirty="0">
                <a:cs typeface="Times New Roman" pitchFamily="18" charset="0"/>
              </a:rPr>
              <a:t> del </a:t>
            </a:r>
            <a:r>
              <a:rPr lang="en-US" altLang="en-US" sz="2800" b="1" dirty="0" err="1">
                <a:cs typeface="Times New Roman" pitchFamily="18" charset="0"/>
              </a:rPr>
              <a:t>cuerpo</a:t>
            </a:r>
            <a:endParaRPr lang="en-US" altLang="en-US" sz="2800" dirty="0">
              <a:cs typeface="Times New Roman" pitchFamily="18" charset="0"/>
            </a:endParaRPr>
          </a:p>
          <a:p>
            <a:pPr lvl="2">
              <a:spcBef>
                <a:spcPts val="600"/>
              </a:spcBef>
            </a:pPr>
            <a:r>
              <a:rPr lang="en-US" altLang="en-US" sz="2800" b="1" dirty="0">
                <a:cs typeface="Times New Roman" pitchFamily="18" charset="0"/>
              </a:rPr>
              <a:t>Distal – </a:t>
            </a:r>
            <a:r>
              <a:rPr lang="en-US" altLang="en-US" sz="2800" b="1" dirty="0" err="1">
                <a:cs typeface="Times New Roman" pitchFamily="18" charset="0"/>
              </a:rPr>
              <a:t>extremo</a:t>
            </a:r>
            <a:r>
              <a:rPr lang="en-US" altLang="en-US" sz="2800" b="1" dirty="0">
                <a:cs typeface="Times New Roman" pitchFamily="18" charset="0"/>
              </a:rPr>
              <a:t> mas </a:t>
            </a:r>
            <a:r>
              <a:rPr lang="en-US" altLang="en-US" sz="2800" b="1" dirty="0" err="1">
                <a:cs typeface="Times New Roman" pitchFamily="18" charset="0"/>
              </a:rPr>
              <a:t>lejano</a:t>
            </a:r>
            <a:r>
              <a:rPr lang="en-US" altLang="en-US" sz="2800" b="1" dirty="0">
                <a:cs typeface="Times New Roman" pitchFamily="18" charset="0"/>
              </a:rPr>
              <a:t> del </a:t>
            </a:r>
            <a:r>
              <a:rPr lang="en-US" altLang="en-US" sz="2800" b="1" dirty="0" err="1">
                <a:cs typeface="Times New Roman" pitchFamily="18" charset="0"/>
              </a:rPr>
              <a:t>tronco</a:t>
            </a:r>
            <a:r>
              <a:rPr lang="en-US" altLang="en-US" sz="2800" b="1" dirty="0">
                <a:cs typeface="Times New Roman" pitchFamily="18" charset="0"/>
              </a:rPr>
              <a:t> del </a:t>
            </a:r>
            <a:r>
              <a:rPr lang="en-US" altLang="en-US" sz="2800" b="1" dirty="0" err="1">
                <a:cs typeface="Times New Roman" pitchFamily="18" charset="0"/>
              </a:rPr>
              <a:t>cuerpo</a:t>
            </a:r>
            <a:r>
              <a:rPr lang="en-US" altLang="en-US" sz="2800" b="1" dirty="0">
                <a:cs typeface="Times New Roman" pitchFamily="18" charset="0"/>
              </a:rPr>
              <a:t> </a:t>
            </a:r>
          </a:p>
          <a:p>
            <a:pPr lvl="2">
              <a:spcBef>
                <a:spcPts val="600"/>
              </a:spcBef>
            </a:pPr>
            <a:r>
              <a:rPr lang="en-US" altLang="en-US" dirty="0" err="1">
                <a:cs typeface="Times New Roman" pitchFamily="18" charset="0"/>
              </a:rPr>
              <a:t>Compuesta</a:t>
            </a:r>
            <a:endParaRPr lang="en-US" altLang="en-US" dirty="0">
              <a:cs typeface="Times New Roman" pitchFamily="18" charset="0"/>
            </a:endParaRPr>
          </a:p>
          <a:p>
            <a:pPr lvl="3">
              <a:spcBef>
                <a:spcPts val="600"/>
              </a:spcBef>
            </a:pPr>
            <a:r>
              <a:rPr lang="en-US" altLang="en-US" sz="2400" dirty="0" err="1">
                <a:cs typeface="Times New Roman" pitchFamily="18" charset="0"/>
              </a:rPr>
              <a:t>Capa</a:t>
            </a:r>
            <a:r>
              <a:rPr lang="en-US" altLang="en-US" sz="2400" dirty="0">
                <a:cs typeface="Times New Roman" pitchFamily="18" charset="0"/>
              </a:rPr>
              <a:t> externa </a:t>
            </a:r>
            <a:r>
              <a:rPr lang="en-US" altLang="en-US" sz="2400" dirty="0" err="1">
                <a:cs typeface="Times New Roman" pitchFamily="18" charset="0"/>
              </a:rPr>
              <a:t>fina</a:t>
            </a:r>
            <a:r>
              <a:rPr lang="en-US" altLang="en-US" sz="2400" dirty="0">
                <a:cs typeface="Times New Roman" pitchFamily="18" charset="0"/>
              </a:rPr>
              <a:t> de </a:t>
            </a:r>
            <a:r>
              <a:rPr lang="en-US" altLang="en-US" sz="2400" dirty="0" err="1">
                <a:cs typeface="Times New Roman" pitchFamily="18" charset="0"/>
              </a:rPr>
              <a:t>hueso</a:t>
            </a:r>
            <a:r>
              <a:rPr lang="en-US" altLang="en-US" sz="2400" dirty="0">
                <a:cs typeface="Times New Roman" pitchFamily="18" charset="0"/>
              </a:rPr>
              <a:t> </a:t>
            </a:r>
            <a:r>
              <a:rPr lang="en-US" altLang="en-US" sz="2400" dirty="0" err="1">
                <a:cs typeface="Times New Roman" pitchFamily="18" charset="0"/>
              </a:rPr>
              <a:t>compacto</a:t>
            </a:r>
            <a:endParaRPr lang="en-US" altLang="en-US" sz="2400" dirty="0">
              <a:cs typeface="Times New Roman" pitchFamily="18" charset="0"/>
            </a:endParaRPr>
          </a:p>
          <a:p>
            <a:pPr lvl="3">
              <a:spcBef>
                <a:spcPts val="600"/>
              </a:spcBef>
            </a:pPr>
            <a:r>
              <a:rPr lang="en-US" altLang="en-US" sz="2400" dirty="0">
                <a:cs typeface="Times New Roman" pitchFamily="18" charset="0"/>
              </a:rPr>
              <a:t>Region </a:t>
            </a:r>
            <a:r>
              <a:rPr lang="en-US" altLang="en-US" sz="2400" dirty="0" err="1">
                <a:cs typeface="Times New Roman" pitchFamily="18" charset="0"/>
              </a:rPr>
              <a:t>interna</a:t>
            </a:r>
            <a:r>
              <a:rPr lang="en-US" altLang="en-US" sz="2400" dirty="0">
                <a:cs typeface="Times New Roman" pitchFamily="18" charset="0"/>
              </a:rPr>
              <a:t> de </a:t>
            </a:r>
            <a:r>
              <a:rPr lang="en-US" altLang="en-US" sz="2400" dirty="0" err="1">
                <a:cs typeface="Times New Roman" pitchFamily="18" charset="0"/>
              </a:rPr>
              <a:t>hueso</a:t>
            </a:r>
            <a:r>
              <a:rPr lang="en-US" altLang="en-US" sz="2400" dirty="0">
                <a:cs typeface="Times New Roman" pitchFamily="18" charset="0"/>
              </a:rPr>
              <a:t> </a:t>
            </a:r>
            <a:r>
              <a:rPr lang="en-US" altLang="en-US" sz="2400" dirty="0" err="1">
                <a:cs typeface="Times New Roman" pitchFamily="18" charset="0"/>
              </a:rPr>
              <a:t>esponjoso</a:t>
            </a:r>
            <a:endParaRPr lang="en-US" altLang="en-US" sz="2400" dirty="0">
              <a:cs typeface="Times New Roman" pitchFamily="18" charset="0"/>
            </a:endParaRPr>
          </a:p>
        </p:txBody>
      </p:sp>
      <p:pic>
        <p:nvPicPr>
          <p:cNvPr id="4" name="Picture 2" descr="The periosteum lines the external surface of the bone shaft. It contains an outer fibrous layer and an inner cellular layer.">
            <a:extLst>
              <a:ext uri="{FF2B5EF4-FFF2-40B4-BE49-F238E27FC236}">
                <a16:creationId xmlns:a16="http://schemas.microsoft.com/office/drawing/2014/main" id="{71BA0F0D-6213-5B40-8AD0-5C7C02E62DD0}"/>
              </a:ext>
            </a:extLst>
          </p:cNvPr>
          <p:cNvPicPr>
            <a:picLocks noChangeAspect="1" noChangeArrowheads="1"/>
          </p:cNvPicPr>
          <p:nvPr/>
        </p:nvPicPr>
        <p:blipFill>
          <a:blip r:embed="rId2"/>
          <a:stretch>
            <a:fillRect/>
          </a:stretch>
        </p:blipFill>
        <p:spPr bwMode="auto">
          <a:xfrm>
            <a:off x="6248400" y="1188720"/>
            <a:ext cx="2654172" cy="479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163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7.2c </a:t>
            </a:r>
            <a:r>
              <a:rPr lang="en-US" dirty="0" err="1"/>
              <a:t>Huesos</a:t>
            </a:r>
            <a:r>
              <a:rPr lang="en-US" dirty="0"/>
              <a:t>: </a:t>
            </a:r>
            <a:r>
              <a:rPr lang="en-US" dirty="0" err="1"/>
              <a:t>Anatomía</a:t>
            </a:r>
            <a:r>
              <a:rPr lang="en-US" dirty="0"/>
              <a:t> gruesa</a:t>
            </a:r>
            <a:r>
              <a:rPr lang="en-US" sz="1500" dirty="0"/>
              <a:t>1</a:t>
            </a:r>
          </a:p>
        </p:txBody>
      </p:sp>
      <p:sp>
        <p:nvSpPr>
          <p:cNvPr id="8" name="Content Placeholder 2"/>
          <p:cNvSpPr>
            <a:spLocks noGrp="1"/>
          </p:cNvSpPr>
          <p:nvPr>
            <p:ph idx="1"/>
          </p:nvPr>
        </p:nvSpPr>
        <p:spPr>
          <a:xfrm>
            <a:off x="152400" y="990600"/>
            <a:ext cx="5867400" cy="5303520"/>
          </a:xfrm>
        </p:spPr>
        <p:txBody>
          <a:bodyPr/>
          <a:lstStyle/>
          <a:p>
            <a:pPr marL="114300" lvl="1" indent="0">
              <a:buNone/>
            </a:pPr>
            <a:endParaRPr lang="en-US" altLang="en-US" sz="3200" dirty="0">
              <a:cs typeface="Times New Roman" pitchFamily="18" charset="0"/>
            </a:endParaRPr>
          </a:p>
          <a:p>
            <a:pPr marL="457200" lvl="2" indent="-347472">
              <a:buClr>
                <a:srgbClr val="B60000"/>
              </a:buClr>
            </a:pPr>
            <a:r>
              <a:rPr lang="en-US" altLang="en-US" sz="2800" b="1" dirty="0" err="1">
                <a:cs typeface="Times New Roman" pitchFamily="18" charset="0"/>
              </a:rPr>
              <a:t>Cartílago</a:t>
            </a:r>
            <a:r>
              <a:rPr lang="en-US" altLang="en-US" sz="2800" b="1" dirty="0">
                <a:cs typeface="Times New Roman" pitchFamily="18" charset="0"/>
              </a:rPr>
              <a:t> Articular</a:t>
            </a:r>
          </a:p>
          <a:p>
            <a:pPr marL="822960" lvl="3">
              <a:buClr>
                <a:srgbClr val="085367"/>
              </a:buClr>
            </a:pPr>
            <a:r>
              <a:rPr lang="en-US" altLang="en-US" sz="2400" dirty="0" err="1">
                <a:cs typeface="Times New Roman" pitchFamily="18" charset="0"/>
              </a:rPr>
              <a:t>Recubre</a:t>
            </a:r>
            <a:r>
              <a:rPr lang="en-US" altLang="en-US" sz="2400" dirty="0">
                <a:cs typeface="Times New Roman" pitchFamily="18" charset="0"/>
              </a:rPr>
              <a:t> la </a:t>
            </a:r>
            <a:r>
              <a:rPr lang="en-US" altLang="en-US" sz="2400" dirty="0" err="1">
                <a:cs typeface="Times New Roman" pitchFamily="18" charset="0"/>
              </a:rPr>
              <a:t>superficie</a:t>
            </a:r>
            <a:r>
              <a:rPr lang="en-US" altLang="en-US" sz="2400" dirty="0">
                <a:cs typeface="Times New Roman" pitchFamily="18" charset="0"/>
              </a:rPr>
              <a:t> articular</a:t>
            </a:r>
          </a:p>
          <a:p>
            <a:pPr marL="822960" lvl="3">
              <a:buClr>
                <a:srgbClr val="085367"/>
              </a:buClr>
            </a:pPr>
            <a:r>
              <a:rPr lang="en-US" altLang="en-US" sz="2400" dirty="0" err="1">
                <a:cs typeface="Times New Roman" pitchFamily="18" charset="0"/>
              </a:rPr>
              <a:t>Capa</a:t>
            </a:r>
            <a:r>
              <a:rPr lang="en-US" altLang="en-US" sz="2400" dirty="0">
                <a:cs typeface="Times New Roman" pitchFamily="18" charset="0"/>
              </a:rPr>
              <a:t> </a:t>
            </a:r>
            <a:r>
              <a:rPr lang="en-US" altLang="en-US" sz="2400" dirty="0" err="1">
                <a:cs typeface="Times New Roman" pitchFamily="18" charset="0"/>
              </a:rPr>
              <a:t>fina</a:t>
            </a:r>
            <a:r>
              <a:rPr lang="en-US" altLang="en-US" sz="2400" dirty="0">
                <a:cs typeface="Times New Roman" pitchFamily="18" charset="0"/>
              </a:rPr>
              <a:t> de </a:t>
            </a:r>
            <a:r>
              <a:rPr lang="en-US" altLang="en-US" sz="2400" dirty="0" err="1">
                <a:cs typeface="Times New Roman" pitchFamily="18" charset="0"/>
              </a:rPr>
              <a:t>cartílago</a:t>
            </a:r>
            <a:r>
              <a:rPr lang="en-US" altLang="en-US" sz="2400" dirty="0">
                <a:cs typeface="Times New Roman" pitchFamily="18" charset="0"/>
              </a:rPr>
              <a:t> </a:t>
            </a:r>
            <a:r>
              <a:rPr lang="en-US" altLang="en-US" sz="2400" dirty="0" err="1">
                <a:cs typeface="Times New Roman" pitchFamily="18" charset="0"/>
              </a:rPr>
              <a:t>hialino</a:t>
            </a:r>
            <a:endParaRPr lang="en-US" altLang="en-US" sz="2400" dirty="0">
              <a:cs typeface="Times New Roman" pitchFamily="18" charset="0"/>
            </a:endParaRPr>
          </a:p>
          <a:p>
            <a:pPr marL="822960" lvl="3">
              <a:buClr>
                <a:srgbClr val="085367"/>
              </a:buClr>
            </a:pPr>
            <a:r>
              <a:rPr lang="en-US" altLang="en-US" sz="2400" dirty="0">
                <a:cs typeface="Times New Roman" pitchFamily="18" charset="0"/>
              </a:rPr>
              <a:t>Reduce la </a:t>
            </a:r>
            <a:r>
              <a:rPr lang="en-US" altLang="en-US" sz="2400" dirty="0" err="1">
                <a:cs typeface="Times New Roman" pitchFamily="18" charset="0"/>
              </a:rPr>
              <a:t>fricción</a:t>
            </a:r>
            <a:r>
              <a:rPr lang="en-US" altLang="en-US" sz="2400" dirty="0">
                <a:cs typeface="Times New Roman" pitchFamily="18" charset="0"/>
              </a:rPr>
              <a:t> de los </a:t>
            </a:r>
            <a:r>
              <a:rPr lang="en-US" altLang="en-US" sz="2400" dirty="0" err="1">
                <a:cs typeface="Times New Roman" pitchFamily="18" charset="0"/>
              </a:rPr>
              <a:t>huesos</a:t>
            </a:r>
            <a:r>
              <a:rPr lang="en-US" altLang="en-US" sz="2400" dirty="0">
                <a:cs typeface="Times New Roman" pitchFamily="18" charset="0"/>
              </a:rPr>
              <a:t> </a:t>
            </a:r>
            <a:r>
              <a:rPr lang="en-US" altLang="en-US" sz="2400" dirty="0" err="1">
                <a:cs typeface="Times New Roman" pitchFamily="18" charset="0"/>
              </a:rPr>
              <a:t>articulando</a:t>
            </a:r>
            <a:endParaRPr lang="en-US" altLang="en-US" sz="2400" dirty="0">
              <a:cs typeface="Times New Roman" pitchFamily="18" charset="0"/>
            </a:endParaRPr>
          </a:p>
          <a:p>
            <a:pPr marL="822960" lvl="3">
              <a:buClr>
                <a:srgbClr val="085367"/>
              </a:buClr>
            </a:pPr>
            <a:r>
              <a:rPr lang="en-US" altLang="en-US" sz="2400" dirty="0" err="1">
                <a:cs typeface="Times New Roman" pitchFamily="18" charset="0"/>
              </a:rPr>
              <a:t>En</a:t>
            </a:r>
            <a:r>
              <a:rPr lang="en-US" altLang="en-US" sz="2400" dirty="0">
                <a:cs typeface="Times New Roman" pitchFamily="18" charset="0"/>
              </a:rPr>
              <a:t> </a:t>
            </a:r>
            <a:r>
              <a:rPr lang="en-US" altLang="en-US" sz="2400" dirty="0" err="1">
                <a:cs typeface="Times New Roman" pitchFamily="18" charset="0"/>
              </a:rPr>
              <a:t>articulaciones</a:t>
            </a:r>
            <a:r>
              <a:rPr lang="en-US" altLang="en-US" sz="2400" dirty="0">
                <a:cs typeface="Times New Roman" pitchFamily="18" charset="0"/>
              </a:rPr>
              <a:t> </a:t>
            </a:r>
            <a:r>
              <a:rPr lang="en-US" altLang="en-US" sz="2400" dirty="0" err="1">
                <a:cs typeface="Times New Roman" pitchFamily="18" charset="0"/>
              </a:rPr>
              <a:t>movibles</a:t>
            </a:r>
            <a:r>
              <a:rPr lang="en-US" altLang="en-US" sz="2400" dirty="0">
                <a:cs typeface="Times New Roman" pitchFamily="18" charset="0"/>
              </a:rPr>
              <a:t>, </a:t>
            </a:r>
            <a:r>
              <a:rPr lang="en-US" altLang="en-US" sz="2400" dirty="0" err="1">
                <a:cs typeface="Times New Roman" pitchFamily="18" charset="0"/>
              </a:rPr>
              <a:t>absorbe</a:t>
            </a:r>
            <a:r>
              <a:rPr lang="en-US" altLang="en-US" sz="2400" dirty="0">
                <a:cs typeface="Times New Roman" pitchFamily="18" charset="0"/>
              </a:rPr>
              <a:t> </a:t>
            </a:r>
            <a:r>
              <a:rPr lang="en-US" altLang="en-US" sz="2400" dirty="0" err="1">
                <a:cs typeface="Times New Roman" pitchFamily="18" charset="0"/>
              </a:rPr>
              <a:t>impactos</a:t>
            </a:r>
            <a:endParaRPr lang="en-US" altLang="en-US" sz="2400" dirty="0">
              <a:cs typeface="Times New Roman" pitchFamily="18" charset="0"/>
            </a:endParaRPr>
          </a:p>
        </p:txBody>
      </p:sp>
      <p:pic>
        <p:nvPicPr>
          <p:cNvPr id="4" name="Picture 2" descr="The periosteum lines the external surface of the bone shaft. It contains an outer fibrous layer and an inner cellular layer.">
            <a:extLst>
              <a:ext uri="{FF2B5EF4-FFF2-40B4-BE49-F238E27FC236}">
                <a16:creationId xmlns:a16="http://schemas.microsoft.com/office/drawing/2014/main" id="{134B6CFB-A045-0E43-8A9E-58743B92C082}"/>
              </a:ext>
            </a:extLst>
          </p:cNvPr>
          <p:cNvPicPr>
            <a:picLocks noChangeAspect="1" noChangeArrowheads="1"/>
          </p:cNvPicPr>
          <p:nvPr/>
        </p:nvPicPr>
        <p:blipFill>
          <a:blip r:embed="rId2"/>
          <a:stretch>
            <a:fillRect/>
          </a:stretch>
        </p:blipFill>
        <p:spPr bwMode="auto">
          <a:xfrm>
            <a:off x="6337428" y="1360711"/>
            <a:ext cx="2654172" cy="479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827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7.2c </a:t>
            </a:r>
            <a:r>
              <a:rPr lang="en-US" dirty="0" err="1"/>
              <a:t>Huesos</a:t>
            </a:r>
            <a:r>
              <a:rPr lang="en-US" dirty="0"/>
              <a:t>: </a:t>
            </a:r>
            <a:r>
              <a:rPr lang="en-US" dirty="0" err="1"/>
              <a:t>Anatomía</a:t>
            </a:r>
            <a:r>
              <a:rPr lang="en-US" dirty="0"/>
              <a:t> gruesa</a:t>
            </a:r>
            <a:r>
              <a:rPr lang="en-US" sz="1500" dirty="0"/>
              <a:t>1</a:t>
            </a:r>
          </a:p>
        </p:txBody>
      </p:sp>
      <p:sp>
        <p:nvSpPr>
          <p:cNvPr id="8" name="Content Placeholder 2"/>
          <p:cNvSpPr>
            <a:spLocks noGrp="1"/>
          </p:cNvSpPr>
          <p:nvPr>
            <p:ph idx="1"/>
          </p:nvPr>
        </p:nvSpPr>
        <p:spPr>
          <a:xfrm>
            <a:off x="152400" y="1066800"/>
            <a:ext cx="5562600" cy="5303520"/>
          </a:xfrm>
        </p:spPr>
        <p:txBody>
          <a:bodyPr/>
          <a:lstStyle/>
          <a:p>
            <a:pPr>
              <a:spcBef>
                <a:spcPts val="600"/>
              </a:spcBef>
            </a:pPr>
            <a:r>
              <a:rPr lang="en-US" altLang="en-US" sz="3000" dirty="0" err="1">
                <a:cs typeface="Times New Roman" pitchFamily="18" charset="0"/>
              </a:rPr>
              <a:t>Regiones</a:t>
            </a:r>
            <a:r>
              <a:rPr lang="en-US" altLang="en-US" sz="3000" dirty="0">
                <a:cs typeface="Times New Roman" pitchFamily="18" charset="0"/>
              </a:rPr>
              <a:t> </a:t>
            </a:r>
          </a:p>
          <a:p>
            <a:pPr>
              <a:spcBef>
                <a:spcPts val="600"/>
              </a:spcBef>
            </a:pPr>
            <a:r>
              <a:rPr lang="en-US" altLang="en-US" sz="2600" b="1" dirty="0" err="1">
                <a:cs typeface="Times New Roman" pitchFamily="18" charset="0"/>
              </a:rPr>
              <a:t>Metafisis</a:t>
            </a:r>
            <a:r>
              <a:rPr lang="en-US" altLang="en-US" sz="2600" b="1" dirty="0">
                <a:cs typeface="Times New Roman" pitchFamily="18" charset="0"/>
              </a:rPr>
              <a:t> – entre </a:t>
            </a:r>
            <a:r>
              <a:rPr lang="en-US" altLang="en-US" sz="2600" b="1" dirty="0" err="1">
                <a:cs typeface="Times New Roman" pitchFamily="18" charset="0"/>
              </a:rPr>
              <a:t>diafisis</a:t>
            </a:r>
            <a:r>
              <a:rPr lang="en-US" altLang="en-US" sz="2600" b="1" dirty="0">
                <a:cs typeface="Times New Roman" pitchFamily="18" charset="0"/>
              </a:rPr>
              <a:t> y </a:t>
            </a:r>
            <a:r>
              <a:rPr lang="en-US" altLang="en-US" sz="2600" b="1" dirty="0" err="1">
                <a:cs typeface="Times New Roman" pitchFamily="18" charset="0"/>
              </a:rPr>
              <a:t>epifisis</a:t>
            </a:r>
            <a:r>
              <a:rPr lang="en-US" altLang="en-US" sz="2600" b="1" dirty="0">
                <a:cs typeface="Times New Roman" pitchFamily="18" charset="0"/>
              </a:rPr>
              <a:t> </a:t>
            </a:r>
          </a:p>
          <a:p>
            <a:pPr lvl="2">
              <a:spcBef>
                <a:spcPts val="600"/>
              </a:spcBef>
            </a:pPr>
            <a:r>
              <a:rPr lang="en-US" altLang="en-US" sz="2200" dirty="0">
                <a:cs typeface="Times New Roman" pitchFamily="18" charset="0"/>
              </a:rPr>
              <a:t>Region de </a:t>
            </a:r>
            <a:r>
              <a:rPr lang="en-US" altLang="en-US" sz="2200" dirty="0" err="1">
                <a:cs typeface="Times New Roman" pitchFamily="18" charset="0"/>
              </a:rPr>
              <a:t>hueso</a:t>
            </a:r>
            <a:r>
              <a:rPr lang="en-US" altLang="en-US" sz="2200" dirty="0">
                <a:cs typeface="Times New Roman" pitchFamily="18" charset="0"/>
              </a:rPr>
              <a:t> maduro</a:t>
            </a:r>
          </a:p>
          <a:p>
            <a:pPr lvl="1">
              <a:spcBef>
                <a:spcPts val="600"/>
              </a:spcBef>
            </a:pPr>
            <a:r>
              <a:rPr lang="en-US" altLang="en-US" sz="2600" b="1" dirty="0">
                <a:cs typeface="Times New Roman" pitchFamily="18" charset="0"/>
              </a:rPr>
              <a:t>Plato </a:t>
            </a:r>
            <a:r>
              <a:rPr lang="en-US" altLang="en-US" sz="2600" b="1" dirty="0" err="1">
                <a:cs typeface="Times New Roman" pitchFamily="18" charset="0"/>
              </a:rPr>
              <a:t>epifisial</a:t>
            </a:r>
            <a:endParaRPr lang="en-US" altLang="en-US" sz="2600" dirty="0">
              <a:cs typeface="Times New Roman" pitchFamily="18" charset="0"/>
            </a:endParaRPr>
          </a:p>
          <a:p>
            <a:pPr lvl="2">
              <a:spcBef>
                <a:spcPts val="600"/>
              </a:spcBef>
            </a:pPr>
            <a:r>
              <a:rPr lang="en-US" altLang="en-US" sz="2200" dirty="0" err="1">
                <a:cs typeface="Times New Roman" pitchFamily="18" charset="0"/>
              </a:rPr>
              <a:t>En</a:t>
            </a:r>
            <a:r>
              <a:rPr lang="en-US" altLang="en-US" sz="2200" dirty="0">
                <a:cs typeface="Times New Roman" pitchFamily="18" charset="0"/>
              </a:rPr>
              <a:t> la </a:t>
            </a:r>
            <a:r>
              <a:rPr lang="en-US" altLang="en-US" sz="2200" dirty="0" err="1">
                <a:cs typeface="Times New Roman" pitchFamily="18" charset="0"/>
              </a:rPr>
              <a:t>metafisis</a:t>
            </a:r>
            <a:endParaRPr lang="en-US" altLang="en-US" sz="2200" dirty="0">
              <a:cs typeface="Times New Roman" pitchFamily="18" charset="0"/>
            </a:endParaRPr>
          </a:p>
          <a:p>
            <a:pPr lvl="2">
              <a:spcBef>
                <a:spcPts val="600"/>
              </a:spcBef>
            </a:pPr>
            <a:r>
              <a:rPr lang="en-US" altLang="en-US" sz="2200" i="1" dirty="0" err="1">
                <a:cs typeface="Times New Roman" pitchFamily="18" charset="0"/>
              </a:rPr>
              <a:t>Placa</a:t>
            </a:r>
            <a:r>
              <a:rPr lang="en-US" altLang="en-US" sz="2200" i="1" dirty="0">
                <a:cs typeface="Times New Roman" pitchFamily="18" charset="0"/>
              </a:rPr>
              <a:t> de </a:t>
            </a:r>
            <a:r>
              <a:rPr lang="en-US" altLang="en-US" sz="2200" i="1" dirty="0" err="1">
                <a:cs typeface="Times New Roman" pitchFamily="18" charset="0"/>
              </a:rPr>
              <a:t>crecimiento</a:t>
            </a:r>
            <a:endParaRPr lang="en-US" altLang="en-US" sz="2200" dirty="0">
              <a:cs typeface="Times New Roman" pitchFamily="18" charset="0"/>
            </a:endParaRPr>
          </a:p>
          <a:p>
            <a:pPr lvl="2">
              <a:spcBef>
                <a:spcPts val="600"/>
              </a:spcBef>
            </a:pPr>
            <a:r>
              <a:rPr lang="en-US" altLang="en-US" sz="2200" dirty="0" err="1">
                <a:cs typeface="Times New Roman" pitchFamily="18" charset="0"/>
              </a:rPr>
              <a:t>Capa</a:t>
            </a:r>
            <a:r>
              <a:rPr lang="en-US" altLang="en-US" sz="2200" dirty="0">
                <a:cs typeface="Times New Roman" pitchFamily="18" charset="0"/>
              </a:rPr>
              <a:t> </a:t>
            </a:r>
            <a:r>
              <a:rPr lang="en-US" altLang="en-US" sz="2200" dirty="0" err="1">
                <a:cs typeface="Times New Roman" pitchFamily="18" charset="0"/>
              </a:rPr>
              <a:t>fina</a:t>
            </a:r>
            <a:r>
              <a:rPr lang="en-US" altLang="en-US" sz="2200" dirty="0">
                <a:cs typeface="Times New Roman" pitchFamily="18" charset="0"/>
              </a:rPr>
              <a:t> de cartilage </a:t>
            </a:r>
            <a:r>
              <a:rPr lang="en-US" altLang="en-US" sz="2200" dirty="0" err="1">
                <a:cs typeface="Times New Roman" pitchFamily="18" charset="0"/>
              </a:rPr>
              <a:t>hialino</a:t>
            </a:r>
            <a:endParaRPr lang="en-US" altLang="en-US" sz="2200" dirty="0">
              <a:cs typeface="Times New Roman" pitchFamily="18" charset="0"/>
            </a:endParaRPr>
          </a:p>
          <a:p>
            <a:pPr lvl="2">
              <a:spcBef>
                <a:spcPts val="600"/>
              </a:spcBef>
            </a:pPr>
            <a:r>
              <a:rPr lang="en-US" altLang="en-US" sz="2200" dirty="0" err="1">
                <a:cs typeface="Times New Roman" pitchFamily="18" charset="0"/>
              </a:rPr>
              <a:t>Provees</a:t>
            </a:r>
            <a:r>
              <a:rPr lang="en-US" altLang="en-US" sz="2200" dirty="0">
                <a:cs typeface="Times New Roman" pitchFamily="18" charset="0"/>
              </a:rPr>
              <a:t> para el </a:t>
            </a:r>
            <a:r>
              <a:rPr lang="en-US" altLang="en-US" sz="2200" dirty="0" err="1">
                <a:cs typeface="Times New Roman" pitchFamily="18" charset="0"/>
              </a:rPr>
              <a:t>alargamiento</a:t>
            </a:r>
            <a:r>
              <a:rPr lang="en-US" altLang="en-US" sz="2200" dirty="0">
                <a:cs typeface="Times New Roman" pitchFamily="18" charset="0"/>
              </a:rPr>
              <a:t> del </a:t>
            </a:r>
            <a:r>
              <a:rPr lang="en-US" altLang="en-US" sz="2200" dirty="0" err="1">
                <a:cs typeface="Times New Roman" pitchFamily="18" charset="0"/>
              </a:rPr>
              <a:t>hueso</a:t>
            </a:r>
            <a:endParaRPr lang="en-US" altLang="en-US" sz="2200" dirty="0">
              <a:cs typeface="Times New Roman" pitchFamily="18" charset="0"/>
            </a:endParaRPr>
          </a:p>
          <a:p>
            <a:pPr lvl="2">
              <a:spcBef>
                <a:spcPts val="600"/>
              </a:spcBef>
            </a:pPr>
            <a:r>
              <a:rPr lang="en-US" altLang="en-US" sz="2200" dirty="0" err="1">
                <a:cs typeface="Times New Roman" pitchFamily="18" charset="0"/>
              </a:rPr>
              <a:t>En</a:t>
            </a:r>
            <a:r>
              <a:rPr lang="en-US" altLang="en-US" sz="2200" dirty="0">
                <a:cs typeface="Times New Roman" pitchFamily="18" charset="0"/>
              </a:rPr>
              <a:t> </a:t>
            </a:r>
            <a:r>
              <a:rPr lang="en-US" altLang="en-US" sz="2200" dirty="0" err="1">
                <a:cs typeface="Times New Roman" pitchFamily="18" charset="0"/>
              </a:rPr>
              <a:t>adultos</a:t>
            </a:r>
            <a:r>
              <a:rPr lang="en-US" altLang="en-US" sz="2200" dirty="0">
                <a:cs typeface="Times New Roman" pitchFamily="18" charset="0"/>
              </a:rPr>
              <a:t>: </a:t>
            </a:r>
            <a:r>
              <a:rPr lang="en-US" altLang="en-US" sz="2200" dirty="0" err="1">
                <a:cs typeface="Times New Roman" pitchFamily="18" charset="0"/>
              </a:rPr>
              <a:t>linea</a:t>
            </a:r>
            <a:r>
              <a:rPr lang="en-US" altLang="en-US" sz="2200" dirty="0">
                <a:cs typeface="Times New Roman" pitchFamily="18" charset="0"/>
              </a:rPr>
              <a:t> </a:t>
            </a:r>
            <a:r>
              <a:rPr lang="en-US" altLang="en-US" sz="2200" dirty="0" err="1">
                <a:cs typeface="Times New Roman" pitchFamily="18" charset="0"/>
              </a:rPr>
              <a:t>epifiseal</a:t>
            </a:r>
            <a:r>
              <a:rPr lang="en-US" altLang="en-US" sz="2200" dirty="0">
                <a:cs typeface="Times New Roman" pitchFamily="18" charset="0"/>
              </a:rPr>
              <a:t> – </a:t>
            </a:r>
            <a:r>
              <a:rPr lang="en-US" altLang="en-US" sz="2200" dirty="0" err="1">
                <a:cs typeface="Times New Roman" pitchFamily="18" charset="0"/>
              </a:rPr>
              <a:t>remanente</a:t>
            </a:r>
            <a:r>
              <a:rPr lang="en-US" altLang="en-US" sz="2200" dirty="0">
                <a:cs typeface="Times New Roman" pitchFamily="18" charset="0"/>
              </a:rPr>
              <a:t> de la </a:t>
            </a:r>
            <a:r>
              <a:rPr lang="en-US" altLang="en-US" sz="2200" dirty="0" err="1">
                <a:cs typeface="Times New Roman" pitchFamily="18" charset="0"/>
              </a:rPr>
              <a:t>placa</a:t>
            </a:r>
            <a:r>
              <a:rPr lang="en-US" altLang="en-US" sz="2200" dirty="0">
                <a:cs typeface="Times New Roman" pitchFamily="18" charset="0"/>
              </a:rPr>
              <a:t> </a:t>
            </a:r>
            <a:r>
              <a:rPr lang="en-US" altLang="en-US" sz="2200" dirty="0" err="1">
                <a:cs typeface="Times New Roman" pitchFamily="18" charset="0"/>
              </a:rPr>
              <a:t>cuando</a:t>
            </a:r>
            <a:r>
              <a:rPr lang="en-US" altLang="en-US" sz="2200" dirty="0">
                <a:cs typeface="Times New Roman" pitchFamily="18" charset="0"/>
              </a:rPr>
              <a:t> </a:t>
            </a:r>
            <a:r>
              <a:rPr lang="en-US" altLang="en-US" sz="2200" dirty="0" err="1">
                <a:cs typeface="Times New Roman" pitchFamily="18" charset="0"/>
              </a:rPr>
              <a:t>crecia</a:t>
            </a:r>
            <a:endParaRPr lang="en-US" altLang="en-US" sz="2200" dirty="0">
              <a:cs typeface="Times New Roman" pitchFamily="18" charset="0"/>
            </a:endParaRPr>
          </a:p>
        </p:txBody>
      </p:sp>
      <p:pic>
        <p:nvPicPr>
          <p:cNvPr id="4" name="Picture 2" descr="The periosteum lines the external surface of the bone shaft. It contains an outer fibrous layer and an inner cellular layer.">
            <a:extLst>
              <a:ext uri="{FF2B5EF4-FFF2-40B4-BE49-F238E27FC236}">
                <a16:creationId xmlns:a16="http://schemas.microsoft.com/office/drawing/2014/main" id="{38765F7E-356B-A546-9179-CC945BF08386}"/>
              </a:ext>
            </a:extLst>
          </p:cNvPr>
          <p:cNvPicPr>
            <a:picLocks noChangeAspect="1" noChangeArrowheads="1"/>
          </p:cNvPicPr>
          <p:nvPr/>
        </p:nvPicPr>
        <p:blipFill>
          <a:blip r:embed="rId2"/>
          <a:stretch>
            <a:fillRect/>
          </a:stretch>
        </p:blipFill>
        <p:spPr bwMode="auto">
          <a:xfrm>
            <a:off x="6460091" y="1322983"/>
            <a:ext cx="2654172" cy="479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442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815164"/>
          </a:xfrm>
        </p:spPr>
        <p:txBody>
          <a:bodyPr/>
          <a:lstStyle/>
          <a:p>
            <a:r>
              <a:rPr lang="en-US" dirty="0" err="1"/>
              <a:t>Periostio</a:t>
            </a:r>
            <a:endParaRPr lang="en-US" dirty="0"/>
          </a:p>
        </p:txBody>
      </p:sp>
      <p:pic>
        <p:nvPicPr>
          <p:cNvPr id="6" name="Picture 2" descr="The periosteum lines the external surface of the bone shaft. It contains an outer fibrous layer and an inner cellular layer."/>
          <p:cNvPicPr>
            <a:picLocks noGrp="1" noChangeAspect="1" noChangeArrowheads="1"/>
          </p:cNvPicPr>
          <p:nvPr>
            <p:ph idx="1"/>
          </p:nvPr>
        </p:nvPicPr>
        <p:blipFill>
          <a:blip r:embed="rId2"/>
          <a:stretch>
            <a:fillRect/>
          </a:stretch>
        </p:blipFill>
        <p:spPr bwMode="auto">
          <a:xfrm>
            <a:off x="108725" y="1905000"/>
            <a:ext cx="458394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152400" y="6096000"/>
            <a:ext cx="1371600" cy="381000"/>
          </a:xfrm>
        </p:spPr>
        <p:txBody>
          <a:bodyPr/>
          <a:lstStyle/>
          <a:p>
            <a:pPr algn="ctr"/>
            <a:r>
              <a:rPr lang="en-US" altLang="en-US" sz="1800" dirty="0">
                <a:cs typeface="Times New Roman" pitchFamily="18" charset="0"/>
              </a:rPr>
              <a:t>Figure 7.3c</a:t>
            </a:r>
            <a:endParaRPr lang="en-US" sz="1800" dirty="0"/>
          </a:p>
        </p:txBody>
      </p:sp>
      <p:sp>
        <p:nvSpPr>
          <p:cNvPr id="2" name="Rectangle 1">
            <a:extLst>
              <a:ext uri="{FF2B5EF4-FFF2-40B4-BE49-F238E27FC236}">
                <a16:creationId xmlns:a16="http://schemas.microsoft.com/office/drawing/2014/main" id="{68FC22C3-A2D9-DA46-913F-8A230D6F88CE}"/>
              </a:ext>
            </a:extLst>
          </p:cNvPr>
          <p:cNvSpPr/>
          <p:nvPr/>
        </p:nvSpPr>
        <p:spPr>
          <a:xfrm>
            <a:off x="4343400" y="1413768"/>
            <a:ext cx="4800600" cy="4411464"/>
          </a:xfrm>
          <a:prstGeom prst="rect">
            <a:avLst/>
          </a:prstGeom>
        </p:spPr>
        <p:txBody>
          <a:bodyPr wrap="square">
            <a:spAutoFit/>
          </a:bodyPr>
          <a:lstStyle/>
          <a:p>
            <a:pPr>
              <a:spcBef>
                <a:spcPts val="600"/>
              </a:spcBef>
              <a:spcAft>
                <a:spcPts val="500"/>
              </a:spcAft>
              <a:defRPr/>
            </a:pPr>
            <a:r>
              <a:rPr lang="en-US" altLang="en-US" sz="2800" b="1" dirty="0" err="1">
                <a:cs typeface="Times New Roman" pitchFamily="18" charset="0"/>
              </a:rPr>
              <a:t>Periosteo</a:t>
            </a:r>
            <a:r>
              <a:rPr lang="en-US" altLang="en-US" sz="2800" b="1" dirty="0">
                <a:cs typeface="Times New Roman" pitchFamily="18" charset="0"/>
              </a:rPr>
              <a:t> -</a:t>
            </a:r>
            <a:r>
              <a:rPr lang="en-US" altLang="en-US" sz="2400" dirty="0" err="1">
                <a:cs typeface="Times New Roman" pitchFamily="18" charset="0"/>
              </a:rPr>
              <a:t>Capa</a:t>
            </a:r>
            <a:r>
              <a:rPr lang="en-US" altLang="en-US" sz="2400" dirty="0">
                <a:cs typeface="Times New Roman" pitchFamily="18" charset="0"/>
              </a:rPr>
              <a:t> </a:t>
            </a:r>
            <a:r>
              <a:rPr lang="en-US" altLang="en-US" sz="2400" dirty="0" err="1">
                <a:cs typeface="Times New Roman" pitchFamily="18" charset="0"/>
              </a:rPr>
              <a:t>fuerte</a:t>
            </a:r>
            <a:r>
              <a:rPr lang="en-US" altLang="en-US" sz="2400" dirty="0">
                <a:cs typeface="Times New Roman" pitchFamily="18" charset="0"/>
              </a:rPr>
              <a:t> que </a:t>
            </a:r>
            <a:r>
              <a:rPr lang="en-US" altLang="en-US" sz="2400" dirty="0" err="1">
                <a:cs typeface="Times New Roman" pitchFamily="18" charset="0"/>
              </a:rPr>
              <a:t>recubre</a:t>
            </a:r>
            <a:r>
              <a:rPr lang="en-US" altLang="en-US" sz="2400" dirty="0">
                <a:cs typeface="Times New Roman" pitchFamily="18" charset="0"/>
              </a:rPr>
              <a:t> la </a:t>
            </a:r>
            <a:r>
              <a:rPr lang="en-US" altLang="en-US" sz="2400" dirty="0" err="1">
                <a:cs typeface="Times New Roman" pitchFamily="18" charset="0"/>
              </a:rPr>
              <a:t>superficie</a:t>
            </a:r>
            <a:r>
              <a:rPr lang="en-US" altLang="en-US" sz="2400" dirty="0">
                <a:cs typeface="Times New Roman" pitchFamily="18" charset="0"/>
              </a:rPr>
              <a:t> externa del </a:t>
            </a:r>
            <a:r>
              <a:rPr lang="en-US" altLang="en-US" sz="2400" dirty="0" err="1">
                <a:cs typeface="Times New Roman" pitchFamily="18" charset="0"/>
              </a:rPr>
              <a:t>hueso</a:t>
            </a:r>
            <a:r>
              <a:rPr lang="en-US" altLang="en-US" sz="2400" dirty="0">
                <a:cs typeface="Times New Roman" pitchFamily="18" charset="0"/>
              </a:rPr>
              <a:t> </a:t>
            </a:r>
          </a:p>
          <a:p>
            <a:pPr lvl="1">
              <a:spcBef>
                <a:spcPts val="600"/>
              </a:spcBef>
              <a:spcAft>
                <a:spcPts val="500"/>
              </a:spcAft>
              <a:defRPr/>
            </a:pPr>
            <a:r>
              <a:rPr lang="en-US" altLang="en-US" sz="2400" dirty="0" err="1">
                <a:cs typeface="Times New Roman" pitchFamily="18" charset="0"/>
              </a:rPr>
              <a:t>Tejido</a:t>
            </a:r>
            <a:r>
              <a:rPr lang="en-US" altLang="en-US" sz="2400" dirty="0">
                <a:cs typeface="Times New Roman" pitchFamily="18" charset="0"/>
              </a:rPr>
              <a:t> </a:t>
            </a:r>
            <a:r>
              <a:rPr lang="en-US" altLang="en-US" sz="2400" dirty="0" err="1">
                <a:cs typeface="Times New Roman" pitchFamily="18" charset="0"/>
              </a:rPr>
              <a:t>conectivo</a:t>
            </a:r>
            <a:r>
              <a:rPr lang="en-US" altLang="en-US" sz="2400" dirty="0">
                <a:cs typeface="Times New Roman" pitchFamily="18" charset="0"/>
              </a:rPr>
              <a:t> </a:t>
            </a:r>
            <a:r>
              <a:rPr lang="en-US" altLang="en-US" sz="2400" dirty="0" err="1">
                <a:cs typeface="Times New Roman" pitchFamily="18" charset="0"/>
              </a:rPr>
              <a:t>denso</a:t>
            </a:r>
            <a:r>
              <a:rPr lang="en-US" altLang="en-US" sz="2400" dirty="0">
                <a:cs typeface="Times New Roman" pitchFamily="18" charset="0"/>
              </a:rPr>
              <a:t> irregular, externa</a:t>
            </a:r>
          </a:p>
          <a:p>
            <a:pPr lvl="2">
              <a:spcBef>
                <a:spcPts val="600"/>
              </a:spcBef>
              <a:spcAft>
                <a:spcPts val="500"/>
              </a:spcAft>
              <a:defRPr/>
            </a:pPr>
            <a:r>
              <a:rPr lang="en-US" altLang="en-US" sz="2400" dirty="0">
                <a:cs typeface="Times New Roman" pitchFamily="18" charset="0"/>
              </a:rPr>
              <a:t>Protege - </a:t>
            </a:r>
            <a:r>
              <a:rPr lang="en-US" altLang="en-US" sz="2400" dirty="0" err="1">
                <a:cs typeface="Times New Roman" pitchFamily="18" charset="0"/>
              </a:rPr>
              <a:t>huesos</a:t>
            </a:r>
            <a:r>
              <a:rPr lang="en-US" altLang="en-US" sz="2400" dirty="0">
                <a:cs typeface="Times New Roman" pitchFamily="18" charset="0"/>
              </a:rPr>
              <a:t> de lo que </a:t>
            </a:r>
            <a:r>
              <a:rPr lang="en-US" altLang="en-US" sz="2400" dirty="0" err="1">
                <a:cs typeface="Times New Roman" pitchFamily="18" charset="0"/>
              </a:rPr>
              <a:t>esta</a:t>
            </a:r>
            <a:r>
              <a:rPr lang="en-US" altLang="en-US" sz="2400" dirty="0">
                <a:cs typeface="Times New Roman" pitchFamily="18" charset="0"/>
              </a:rPr>
              <a:t> a </a:t>
            </a:r>
            <a:r>
              <a:rPr lang="en-US" altLang="en-US" sz="2400" dirty="0" err="1">
                <a:cs typeface="Times New Roman" pitchFamily="18" charset="0"/>
              </a:rPr>
              <a:t>su</a:t>
            </a:r>
            <a:r>
              <a:rPr lang="en-US" altLang="en-US" sz="2400" dirty="0">
                <a:cs typeface="Times New Roman" pitchFamily="18" charset="0"/>
              </a:rPr>
              <a:t> </a:t>
            </a:r>
            <a:r>
              <a:rPr lang="en-US" altLang="en-US" sz="2400" dirty="0" err="1">
                <a:cs typeface="Times New Roman" pitchFamily="18" charset="0"/>
              </a:rPr>
              <a:t>alrededor</a:t>
            </a:r>
            <a:endParaRPr lang="en-US" altLang="en-US" sz="2400" dirty="0">
              <a:cs typeface="Times New Roman" pitchFamily="18" charset="0"/>
            </a:endParaRPr>
          </a:p>
          <a:p>
            <a:pPr lvl="2">
              <a:spcBef>
                <a:spcPts val="600"/>
              </a:spcBef>
              <a:spcAft>
                <a:spcPts val="500"/>
              </a:spcAft>
              <a:defRPr/>
            </a:pPr>
            <a:r>
              <a:rPr lang="en-US" altLang="en-US" sz="2400" dirty="0" err="1">
                <a:cs typeface="Times New Roman" pitchFamily="18" charset="0"/>
              </a:rPr>
              <a:t>Anclaje</a:t>
            </a:r>
            <a:r>
              <a:rPr lang="en-US" altLang="en-US" sz="2400" dirty="0">
                <a:cs typeface="Times New Roman" pitchFamily="18" charset="0"/>
              </a:rPr>
              <a:t> – vascular y neural </a:t>
            </a:r>
            <a:r>
              <a:rPr lang="en-US" altLang="en-US" sz="2400" dirty="0" err="1">
                <a:cs typeface="Times New Roman" pitchFamily="18" charset="0"/>
              </a:rPr>
              <a:t>en</a:t>
            </a:r>
            <a:r>
              <a:rPr lang="en-US" altLang="en-US" sz="2400" dirty="0">
                <a:cs typeface="Times New Roman" pitchFamily="18" charset="0"/>
              </a:rPr>
              <a:t> la </a:t>
            </a:r>
            <a:r>
              <a:rPr lang="en-US" altLang="en-US" sz="2400" dirty="0" err="1">
                <a:cs typeface="Times New Roman" pitchFamily="18" charset="0"/>
              </a:rPr>
              <a:t>superficie</a:t>
            </a:r>
            <a:endParaRPr lang="en-US" altLang="en-US" sz="2400" dirty="0">
              <a:cs typeface="Times New Roman" pitchFamily="18" charset="0"/>
            </a:endParaRPr>
          </a:p>
          <a:p>
            <a:pPr lvl="2">
              <a:spcBef>
                <a:spcPts val="600"/>
              </a:spcBef>
              <a:spcAft>
                <a:spcPts val="500"/>
              </a:spcAft>
              <a:defRPr/>
            </a:pPr>
            <a:r>
              <a:rPr lang="en-US" altLang="en-US" sz="2400" dirty="0" err="1">
                <a:cs typeface="Times New Roman" pitchFamily="18" charset="0"/>
              </a:rPr>
              <a:t>Agarre</a:t>
            </a:r>
            <a:r>
              <a:rPr lang="en-US" altLang="en-US" sz="2400" dirty="0">
                <a:cs typeface="Times New Roman" pitchFamily="18" charset="0"/>
              </a:rPr>
              <a:t>- punto de </a:t>
            </a:r>
            <a:r>
              <a:rPr lang="en-US" altLang="en-US" sz="2400" dirty="0" err="1">
                <a:cs typeface="Times New Roman" pitchFamily="18" charset="0"/>
              </a:rPr>
              <a:t>agarre</a:t>
            </a:r>
            <a:r>
              <a:rPr lang="en-US" altLang="en-US" sz="2400" dirty="0">
                <a:cs typeface="Times New Roman" pitchFamily="18" charset="0"/>
              </a:rPr>
              <a:t> para </a:t>
            </a:r>
            <a:r>
              <a:rPr lang="en-US" altLang="en-US" sz="2400" dirty="0" err="1">
                <a:cs typeface="Times New Roman" pitchFamily="18" charset="0"/>
              </a:rPr>
              <a:t>ligamentos</a:t>
            </a:r>
            <a:r>
              <a:rPr lang="en-US" altLang="en-US" sz="2400" dirty="0">
                <a:cs typeface="Times New Roman" pitchFamily="18" charset="0"/>
              </a:rPr>
              <a:t> y </a:t>
            </a:r>
            <a:r>
              <a:rPr lang="en-US" altLang="en-US" sz="2400" dirty="0" err="1">
                <a:cs typeface="Times New Roman" pitchFamily="18" charset="0"/>
              </a:rPr>
              <a:t>tendones</a:t>
            </a:r>
            <a:endParaRPr lang="en-US" altLang="en-US" sz="2400" dirty="0">
              <a:cs typeface="Times New Roman" pitchFamily="18" charset="0"/>
            </a:endParaRPr>
          </a:p>
        </p:txBody>
      </p:sp>
    </p:spTree>
    <p:extLst>
      <p:ext uri="{BB962C8B-B14F-4D97-AF65-F5344CB8AC3E}">
        <p14:creationId xmlns:p14="http://schemas.microsoft.com/office/powerpoint/2010/main" val="1278548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Endostio</a:t>
            </a:r>
            <a:endParaRPr lang="en-US" dirty="0"/>
          </a:p>
        </p:txBody>
      </p:sp>
      <p:pic>
        <p:nvPicPr>
          <p:cNvPr id="8" name="Picture 2" descr="The endosteum is an incomplete layer of cells that lines the medullary cavity. Osteoprogenitor cells, osteoblasts, and osteoclasts are present."/>
          <p:cNvPicPr>
            <a:picLocks noGrp="1" noChangeAspect="1" noChangeArrowheads="1"/>
          </p:cNvPicPr>
          <p:nvPr>
            <p:ph idx="1"/>
          </p:nvPr>
        </p:nvPicPr>
        <p:blipFill>
          <a:blip r:embed="rId2"/>
          <a:stretch>
            <a:fillRect/>
          </a:stretch>
        </p:blipFill>
        <p:spPr bwMode="auto">
          <a:xfrm>
            <a:off x="144966" y="1188720"/>
            <a:ext cx="5943600" cy="450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152400" y="6096000"/>
            <a:ext cx="1447800" cy="381000"/>
          </a:xfrm>
        </p:spPr>
        <p:txBody>
          <a:bodyPr/>
          <a:lstStyle/>
          <a:p>
            <a:pPr algn="ctr"/>
            <a:r>
              <a:rPr lang="en-US" altLang="en-US" sz="1800" dirty="0">
                <a:cs typeface="Times New Roman" pitchFamily="18" charset="0"/>
              </a:rPr>
              <a:t>Figure 7.3b</a:t>
            </a:r>
            <a:endParaRPr lang="en-US" sz="1800" dirty="0"/>
          </a:p>
        </p:txBody>
      </p:sp>
      <p:sp>
        <p:nvSpPr>
          <p:cNvPr id="2" name="Rectangle 1">
            <a:extLst>
              <a:ext uri="{FF2B5EF4-FFF2-40B4-BE49-F238E27FC236}">
                <a16:creationId xmlns:a16="http://schemas.microsoft.com/office/drawing/2014/main" id="{3C1836EA-A8D5-634E-B6E5-DBD684AB7E12}"/>
              </a:ext>
            </a:extLst>
          </p:cNvPr>
          <p:cNvSpPr/>
          <p:nvPr/>
        </p:nvSpPr>
        <p:spPr>
          <a:xfrm>
            <a:off x="4648200" y="1641525"/>
            <a:ext cx="4350834" cy="2959785"/>
          </a:xfrm>
          <a:prstGeom prst="rect">
            <a:avLst/>
          </a:prstGeom>
        </p:spPr>
        <p:txBody>
          <a:bodyPr wrap="square">
            <a:spAutoFit/>
          </a:bodyPr>
          <a:lstStyle/>
          <a:p>
            <a:pPr lvl="1">
              <a:spcBef>
                <a:spcPts val="600"/>
              </a:spcBef>
              <a:spcAft>
                <a:spcPts val="500"/>
              </a:spcAft>
              <a:defRPr/>
            </a:pPr>
            <a:r>
              <a:rPr lang="en-US" altLang="en-US" sz="2800" dirty="0" err="1">
                <a:cs typeface="Times New Roman" pitchFamily="18" charset="0"/>
              </a:rPr>
              <a:t>Endostio</a:t>
            </a:r>
            <a:r>
              <a:rPr lang="en-US" altLang="en-US" sz="2800" dirty="0">
                <a:cs typeface="Times New Roman" pitchFamily="18" charset="0"/>
              </a:rPr>
              <a:t> – </a:t>
            </a:r>
            <a:r>
              <a:rPr lang="en-US" altLang="en-US" sz="2800" dirty="0" err="1">
                <a:cs typeface="Times New Roman" pitchFamily="18" charset="0"/>
              </a:rPr>
              <a:t>capa</a:t>
            </a:r>
            <a:r>
              <a:rPr lang="en-US" altLang="en-US" sz="2800" dirty="0">
                <a:cs typeface="Times New Roman" pitchFamily="18" charset="0"/>
              </a:rPr>
              <a:t> </a:t>
            </a:r>
            <a:r>
              <a:rPr lang="en-US" altLang="en-US" sz="2800" dirty="0" err="1">
                <a:cs typeface="Times New Roman" pitchFamily="18" charset="0"/>
              </a:rPr>
              <a:t>interna</a:t>
            </a:r>
            <a:r>
              <a:rPr lang="en-US" altLang="en-US" sz="2800" dirty="0">
                <a:cs typeface="Times New Roman" pitchFamily="18" charset="0"/>
              </a:rPr>
              <a:t>, </a:t>
            </a:r>
            <a:r>
              <a:rPr lang="en-US" altLang="en-US" sz="2800" dirty="0" err="1">
                <a:cs typeface="Times New Roman" pitchFamily="18" charset="0"/>
              </a:rPr>
              <a:t>recubre</a:t>
            </a:r>
            <a:r>
              <a:rPr lang="en-US" altLang="en-US" sz="2800" dirty="0">
                <a:cs typeface="Times New Roman" pitchFamily="18" charset="0"/>
              </a:rPr>
              <a:t> </a:t>
            </a:r>
            <a:r>
              <a:rPr lang="en-US" altLang="en-US" sz="2800" dirty="0" err="1">
                <a:cs typeface="Times New Roman" pitchFamily="18" charset="0"/>
              </a:rPr>
              <a:t>cavidad</a:t>
            </a:r>
            <a:r>
              <a:rPr lang="en-US" altLang="en-US" sz="2800" dirty="0">
                <a:cs typeface="Times New Roman" pitchFamily="18" charset="0"/>
              </a:rPr>
              <a:t> </a:t>
            </a:r>
            <a:r>
              <a:rPr lang="en-US" altLang="en-US" sz="2800" dirty="0" err="1">
                <a:cs typeface="Times New Roman" pitchFamily="18" charset="0"/>
              </a:rPr>
              <a:t>medular</a:t>
            </a:r>
            <a:endParaRPr lang="en-US" altLang="en-US" sz="2800" dirty="0">
              <a:cs typeface="Times New Roman" pitchFamily="18" charset="0"/>
            </a:endParaRPr>
          </a:p>
          <a:p>
            <a:pPr lvl="2">
              <a:spcBef>
                <a:spcPts val="600"/>
              </a:spcBef>
              <a:spcAft>
                <a:spcPts val="500"/>
              </a:spcAft>
              <a:defRPr/>
            </a:pPr>
            <a:r>
              <a:rPr lang="en-US" altLang="en-US" sz="2800" dirty="0" err="1">
                <a:cs typeface="Times New Roman" pitchFamily="18" charset="0"/>
              </a:rPr>
              <a:t>Incluye</a:t>
            </a:r>
            <a:r>
              <a:rPr lang="en-US" altLang="en-US" sz="2800" dirty="0">
                <a:cs typeface="Times New Roman" pitchFamily="18" charset="0"/>
              </a:rPr>
              <a:t> </a:t>
            </a:r>
            <a:r>
              <a:rPr lang="en-US" altLang="en-US" sz="2800" dirty="0" err="1">
                <a:cs typeface="Times New Roman" pitchFamily="18" charset="0"/>
              </a:rPr>
              <a:t>celulas</a:t>
            </a:r>
            <a:r>
              <a:rPr lang="en-US" altLang="en-US" sz="2800" dirty="0">
                <a:cs typeface="Times New Roman" pitchFamily="18" charset="0"/>
              </a:rPr>
              <a:t>: </a:t>
            </a:r>
          </a:p>
          <a:p>
            <a:pPr lvl="2">
              <a:spcBef>
                <a:spcPts val="600"/>
              </a:spcBef>
              <a:spcAft>
                <a:spcPts val="500"/>
              </a:spcAft>
              <a:defRPr/>
            </a:pPr>
            <a:r>
              <a:rPr lang="en-US" altLang="en-US" sz="2800" dirty="0">
                <a:cs typeface="Times New Roman" pitchFamily="18" charset="0"/>
              </a:rPr>
              <a:t>osteo </a:t>
            </a:r>
            <a:r>
              <a:rPr lang="en-US" altLang="en-US" sz="2800" dirty="0" err="1">
                <a:cs typeface="Times New Roman" pitchFamily="18" charset="0"/>
              </a:rPr>
              <a:t>progenitoras</a:t>
            </a:r>
            <a:r>
              <a:rPr lang="en-US" altLang="en-US" sz="2800" dirty="0">
                <a:cs typeface="Times New Roman" pitchFamily="18" charset="0"/>
              </a:rPr>
              <a:t>, </a:t>
            </a:r>
            <a:r>
              <a:rPr lang="en-US" altLang="en-US" sz="2800" dirty="0" err="1">
                <a:cs typeface="Times New Roman" pitchFamily="18" charset="0"/>
              </a:rPr>
              <a:t>osteoblastos</a:t>
            </a:r>
            <a:r>
              <a:rPr lang="en-US" altLang="en-US" sz="2800" dirty="0">
                <a:cs typeface="Times New Roman" pitchFamily="18" charset="0"/>
              </a:rPr>
              <a:t> y </a:t>
            </a:r>
            <a:r>
              <a:rPr lang="en-US" altLang="en-US" sz="2800" dirty="0" err="1">
                <a:cs typeface="Times New Roman" pitchFamily="18" charset="0"/>
              </a:rPr>
              <a:t>osteoclastos</a:t>
            </a:r>
            <a:endParaRPr lang="en-US" altLang="en-US" sz="2800" dirty="0">
              <a:cs typeface="Times New Roman" pitchFamily="18" charset="0"/>
            </a:endParaRPr>
          </a:p>
        </p:txBody>
      </p:sp>
    </p:spTree>
    <p:extLst>
      <p:ext uri="{BB962C8B-B14F-4D97-AF65-F5344CB8AC3E}">
        <p14:creationId xmlns:p14="http://schemas.microsoft.com/office/powerpoint/2010/main" val="2905856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Huesos</a:t>
            </a:r>
            <a:r>
              <a:rPr lang="en-US" dirty="0"/>
              <a:t> </a:t>
            </a:r>
            <a:r>
              <a:rPr lang="en-US" dirty="0" err="1"/>
              <a:t>planos</a:t>
            </a:r>
            <a:r>
              <a:rPr lang="en-US" dirty="0"/>
              <a:t> </a:t>
            </a:r>
            <a:r>
              <a:rPr lang="en-US" dirty="0" err="1"/>
              <a:t>craneales</a:t>
            </a:r>
            <a:endParaRPr lang="en-US" dirty="0"/>
          </a:p>
        </p:txBody>
      </p:sp>
      <p:pic>
        <p:nvPicPr>
          <p:cNvPr id="9" name="Picture 2" descr="Flat bones are composed of two layers of compact bone, with a region of spongy bone sandwiched between them. Both layers of compact bone are covered by periosteum."/>
          <p:cNvPicPr>
            <a:picLocks noGrp="1" noChangeAspect="1" noChangeArrowheads="1"/>
          </p:cNvPicPr>
          <p:nvPr>
            <p:ph idx="1"/>
          </p:nvPr>
        </p:nvPicPr>
        <p:blipFill rotWithShape="1">
          <a:blip r:embed="rId2"/>
          <a:srcRect b="3191"/>
          <a:stretch/>
        </p:blipFill>
        <p:spPr bwMode="auto">
          <a:xfrm>
            <a:off x="685800" y="1104900"/>
            <a:ext cx="819571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152400" y="6096000"/>
            <a:ext cx="1371600" cy="381000"/>
          </a:xfrm>
        </p:spPr>
        <p:txBody>
          <a:bodyPr/>
          <a:lstStyle/>
          <a:p>
            <a:pPr algn="ctr"/>
            <a:r>
              <a:rPr lang="en-US" altLang="en-US" sz="1800" dirty="0">
                <a:cs typeface="Times New Roman" pitchFamily="18" charset="0"/>
              </a:rPr>
              <a:t>Figure 7.4</a:t>
            </a:r>
            <a:endParaRPr lang="en-US" sz="1800" dirty="0"/>
          </a:p>
        </p:txBody>
      </p:sp>
      <p:sp>
        <p:nvSpPr>
          <p:cNvPr id="3" name="Text Placeholder 4"/>
          <p:cNvSpPr>
            <a:spLocks noGrp="1"/>
          </p:cNvSpPr>
          <p:nvPr>
            <p:ph type="body" sz="quarter" idx="15"/>
          </p:nvPr>
        </p:nvSpPr>
        <p:spPr/>
        <p:txBody>
          <a:bodyPr/>
          <a:lstStyle/>
          <a:p>
            <a:r>
              <a:rPr lang="en-US" dirty="0">
                <a:latin typeface="+mj-lt"/>
              </a:rPr>
              <a:t>©Susumu </a:t>
            </a:r>
            <a:r>
              <a:rPr lang="en-US" dirty="0" err="1">
                <a:latin typeface="+mj-lt"/>
              </a:rPr>
              <a:t>Nishinaga</a:t>
            </a:r>
            <a:r>
              <a:rPr lang="en-US" dirty="0">
                <a:latin typeface="+mj-lt"/>
              </a:rPr>
              <a:t>/Science Source</a:t>
            </a:r>
          </a:p>
        </p:txBody>
      </p:sp>
      <p:sp>
        <p:nvSpPr>
          <p:cNvPr id="2" name="Rectangle 1">
            <a:extLst>
              <a:ext uri="{FF2B5EF4-FFF2-40B4-BE49-F238E27FC236}">
                <a16:creationId xmlns:a16="http://schemas.microsoft.com/office/drawing/2014/main" id="{D6CA555C-8F93-C344-B38F-74139719F461}"/>
              </a:ext>
            </a:extLst>
          </p:cNvPr>
          <p:cNvSpPr/>
          <p:nvPr/>
        </p:nvSpPr>
        <p:spPr>
          <a:xfrm>
            <a:off x="-102651" y="1956494"/>
            <a:ext cx="4572000" cy="830997"/>
          </a:xfrm>
          <a:prstGeom prst="rect">
            <a:avLst/>
          </a:prstGeom>
        </p:spPr>
        <p:txBody>
          <a:bodyPr>
            <a:spAutoFit/>
          </a:bodyPr>
          <a:lstStyle/>
          <a:p>
            <a:pPr marL="457200" indent="-347472">
              <a:buClr>
                <a:srgbClr val="B60000"/>
              </a:buClr>
              <a:buFont typeface="Arial" panose="020B0604020202020204" pitchFamily="34" charset="0"/>
              <a:buChar char="•"/>
              <a:defRPr/>
            </a:pPr>
            <a:r>
              <a:rPr lang="en-US" altLang="en-US" sz="2400" dirty="0" err="1">
                <a:cs typeface="Times New Roman" pitchFamily="18" charset="0"/>
              </a:rPr>
              <a:t>Cortos</a:t>
            </a:r>
            <a:r>
              <a:rPr lang="en-US" altLang="en-US" sz="2400" dirty="0">
                <a:cs typeface="Times New Roman" pitchFamily="18" charset="0"/>
              </a:rPr>
              <a:t>, </a:t>
            </a:r>
            <a:r>
              <a:rPr lang="en-US" altLang="en-US" sz="2400" dirty="0" err="1">
                <a:cs typeface="Times New Roman" pitchFamily="18" charset="0"/>
              </a:rPr>
              <a:t>planos</a:t>
            </a:r>
            <a:r>
              <a:rPr lang="en-US" altLang="en-US" sz="2400" dirty="0">
                <a:cs typeface="Times New Roman" pitchFamily="18" charset="0"/>
              </a:rPr>
              <a:t> e </a:t>
            </a:r>
            <a:r>
              <a:rPr lang="en-US" altLang="en-US" sz="2400" dirty="0" err="1">
                <a:cs typeface="Times New Roman" pitchFamily="18" charset="0"/>
              </a:rPr>
              <a:t>irregulares</a:t>
            </a:r>
            <a:endParaRPr lang="en-US" altLang="en-US" sz="2400" dirty="0">
              <a:cs typeface="Times New Roman" pitchFamily="18" charset="0"/>
            </a:endParaRPr>
          </a:p>
          <a:p>
            <a:pPr marL="822960" lvl="1" indent="-274320">
              <a:buClr>
                <a:srgbClr val="085367"/>
              </a:buClr>
              <a:defRPr/>
            </a:pPr>
            <a:r>
              <a:rPr lang="en-US" altLang="en-US" sz="2400" dirty="0">
                <a:cs typeface="Times New Roman" pitchFamily="18" charset="0"/>
              </a:rPr>
              <a:t>Exterior </a:t>
            </a:r>
            <a:r>
              <a:rPr lang="en-US" altLang="en-US" sz="2400" dirty="0" err="1">
                <a:cs typeface="Times New Roman" pitchFamily="18" charset="0"/>
              </a:rPr>
              <a:t>hueso</a:t>
            </a:r>
            <a:r>
              <a:rPr lang="en-US" altLang="en-US" sz="2400" dirty="0">
                <a:cs typeface="Times New Roman" pitchFamily="18" charset="0"/>
              </a:rPr>
              <a:t> </a:t>
            </a:r>
            <a:r>
              <a:rPr lang="en-US" altLang="en-US" sz="2400" dirty="0" err="1">
                <a:cs typeface="Times New Roman" pitchFamily="18" charset="0"/>
              </a:rPr>
              <a:t>compacto</a:t>
            </a:r>
            <a:endParaRPr lang="en-US" altLang="en-US" sz="2400" dirty="0">
              <a:cs typeface="Times New Roman" pitchFamily="18" charset="0"/>
            </a:endParaRPr>
          </a:p>
        </p:txBody>
      </p:sp>
      <p:sp>
        <p:nvSpPr>
          <p:cNvPr id="4" name="Rectangle 3">
            <a:extLst>
              <a:ext uri="{FF2B5EF4-FFF2-40B4-BE49-F238E27FC236}">
                <a16:creationId xmlns:a16="http://schemas.microsoft.com/office/drawing/2014/main" id="{801029A2-1F87-9143-994D-2E2F837227F5}"/>
              </a:ext>
            </a:extLst>
          </p:cNvPr>
          <p:cNvSpPr/>
          <p:nvPr/>
        </p:nvSpPr>
        <p:spPr>
          <a:xfrm>
            <a:off x="4309514" y="4486007"/>
            <a:ext cx="4682085" cy="1569660"/>
          </a:xfrm>
          <a:prstGeom prst="rect">
            <a:avLst/>
          </a:prstGeom>
        </p:spPr>
        <p:txBody>
          <a:bodyPr wrap="square">
            <a:spAutoFit/>
          </a:bodyPr>
          <a:lstStyle/>
          <a:p>
            <a:pPr marL="822960" lvl="1" indent="-274320">
              <a:buClr>
                <a:srgbClr val="085367"/>
              </a:buClr>
              <a:defRPr/>
            </a:pPr>
            <a:r>
              <a:rPr lang="en-US" altLang="en-US" sz="2400" dirty="0">
                <a:cs typeface="Times New Roman" pitchFamily="18" charset="0"/>
              </a:rPr>
              <a:t>Interior </a:t>
            </a:r>
            <a:r>
              <a:rPr lang="en-US" altLang="en-US" sz="2400" dirty="0" err="1">
                <a:cs typeface="Times New Roman" pitchFamily="18" charset="0"/>
              </a:rPr>
              <a:t>hueso</a:t>
            </a:r>
            <a:r>
              <a:rPr lang="en-US" altLang="en-US" sz="2400" dirty="0">
                <a:cs typeface="Times New Roman" pitchFamily="18" charset="0"/>
              </a:rPr>
              <a:t> </a:t>
            </a:r>
            <a:r>
              <a:rPr lang="en-US" altLang="en-US" sz="2400" dirty="0" err="1">
                <a:cs typeface="Times New Roman" pitchFamily="18" charset="0"/>
              </a:rPr>
              <a:t>esponjoso</a:t>
            </a:r>
            <a:r>
              <a:rPr lang="en-US" altLang="en-US" sz="2400" dirty="0">
                <a:cs typeface="Times New Roman" pitchFamily="18" charset="0"/>
              </a:rPr>
              <a:t> </a:t>
            </a:r>
          </a:p>
          <a:p>
            <a:pPr marL="1188720" lvl="1" indent="-274320">
              <a:buClr>
                <a:srgbClr val="7030A0"/>
              </a:buClr>
              <a:defRPr/>
            </a:pPr>
            <a:r>
              <a:rPr lang="en-US" altLang="en-US" sz="2400" b="1" dirty="0" err="1">
                <a:cs typeface="Times New Roman" pitchFamily="18" charset="0"/>
              </a:rPr>
              <a:t>Diploë</a:t>
            </a:r>
            <a:r>
              <a:rPr lang="en-US" altLang="en-US" sz="2400" b="1" dirty="0">
                <a:cs typeface="Times New Roman" pitchFamily="18" charset="0"/>
              </a:rPr>
              <a:t>—</a:t>
            </a:r>
            <a:r>
              <a:rPr lang="en-US" altLang="en-US" sz="2400" dirty="0" err="1">
                <a:cs typeface="Times New Roman" pitchFamily="18" charset="0"/>
              </a:rPr>
              <a:t>esponjoso</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a:t>
            </a:r>
            <a:r>
              <a:rPr lang="en-US" altLang="en-US" sz="2400" dirty="0" err="1">
                <a:cs typeface="Times New Roman" pitchFamily="18" charset="0"/>
              </a:rPr>
              <a:t>hueso</a:t>
            </a:r>
            <a:r>
              <a:rPr lang="en-US" altLang="en-US" sz="2400" dirty="0">
                <a:cs typeface="Times New Roman" pitchFamily="18" charset="0"/>
              </a:rPr>
              <a:t> </a:t>
            </a:r>
            <a:r>
              <a:rPr lang="en-US" altLang="en-US" sz="2400" dirty="0" err="1">
                <a:cs typeface="Times New Roman" pitchFamily="18" charset="0"/>
              </a:rPr>
              <a:t>plano</a:t>
            </a:r>
            <a:r>
              <a:rPr lang="en-US" altLang="en-US" sz="2400" dirty="0">
                <a:cs typeface="Times New Roman" pitchFamily="18" charset="0"/>
              </a:rPr>
              <a:t> </a:t>
            </a:r>
            <a:r>
              <a:rPr lang="en-US" altLang="en-US" sz="2400" dirty="0" err="1">
                <a:cs typeface="Times New Roman" pitchFamily="18" charset="0"/>
              </a:rPr>
              <a:t>craneal</a:t>
            </a:r>
            <a:endParaRPr lang="en-US" altLang="en-US" sz="2400" dirty="0">
              <a:cs typeface="Times New Roman" pitchFamily="18" charset="0"/>
            </a:endParaRPr>
          </a:p>
          <a:p>
            <a:pPr marL="822960" lvl="1" indent="-274320">
              <a:buClr>
                <a:srgbClr val="085367"/>
              </a:buClr>
              <a:defRPr/>
            </a:pPr>
            <a:r>
              <a:rPr lang="en-US" altLang="en-US" sz="2400" dirty="0">
                <a:cs typeface="Times New Roman" pitchFamily="18" charset="0"/>
              </a:rPr>
              <a:t>No </a:t>
            </a:r>
            <a:r>
              <a:rPr lang="en-US" altLang="en-US" sz="2400" dirty="0" err="1">
                <a:cs typeface="Times New Roman" pitchFamily="18" charset="0"/>
              </a:rPr>
              <a:t>cavidad</a:t>
            </a:r>
            <a:r>
              <a:rPr lang="en-US" altLang="en-US" sz="2400" dirty="0">
                <a:cs typeface="Times New Roman" pitchFamily="18" charset="0"/>
              </a:rPr>
              <a:t> </a:t>
            </a:r>
            <a:r>
              <a:rPr lang="en-US" altLang="en-US" sz="2400" dirty="0" err="1">
                <a:cs typeface="Times New Roman" pitchFamily="18" charset="0"/>
              </a:rPr>
              <a:t>medular</a:t>
            </a:r>
            <a:endParaRPr lang="en-US" altLang="en-US" sz="2400" dirty="0">
              <a:cs typeface="Times New Roman" pitchFamily="18" charset="0"/>
            </a:endParaRPr>
          </a:p>
        </p:txBody>
      </p:sp>
    </p:spTree>
    <p:extLst>
      <p:ext uri="{BB962C8B-B14F-4D97-AF65-F5344CB8AC3E}">
        <p14:creationId xmlns:p14="http://schemas.microsoft.com/office/powerpoint/2010/main" val="3464185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762000"/>
          </a:xfrm>
        </p:spPr>
        <p:txBody>
          <a:bodyPr/>
          <a:lstStyle/>
          <a:p>
            <a:r>
              <a:rPr lang="en-US" dirty="0"/>
              <a:t>7.2c </a:t>
            </a:r>
            <a:r>
              <a:rPr lang="en-US" dirty="0" err="1"/>
              <a:t>Huesos</a:t>
            </a:r>
            <a:r>
              <a:rPr lang="en-US" dirty="0"/>
              <a:t>: </a:t>
            </a:r>
            <a:r>
              <a:rPr lang="en-US" dirty="0" err="1"/>
              <a:t>Anatomía</a:t>
            </a:r>
            <a:r>
              <a:rPr lang="en-US" dirty="0"/>
              <a:t> </a:t>
            </a:r>
            <a:r>
              <a:rPr lang="en-US" dirty="0" err="1"/>
              <a:t>Gruesa</a:t>
            </a:r>
            <a:endParaRPr lang="en-US" sz="1500" dirty="0"/>
          </a:p>
        </p:txBody>
      </p:sp>
      <p:sp>
        <p:nvSpPr>
          <p:cNvPr id="8" name="Content Placeholder 2"/>
          <p:cNvSpPr>
            <a:spLocks noGrp="1"/>
          </p:cNvSpPr>
          <p:nvPr>
            <p:ph idx="1"/>
          </p:nvPr>
        </p:nvSpPr>
        <p:spPr>
          <a:xfrm>
            <a:off x="228600" y="777240"/>
            <a:ext cx="8503920" cy="5303520"/>
          </a:xfrm>
        </p:spPr>
        <p:txBody>
          <a:bodyPr/>
          <a:lstStyle/>
          <a:p>
            <a:pPr>
              <a:spcBef>
                <a:spcPts val="600"/>
              </a:spcBef>
              <a:spcAft>
                <a:spcPts val="400"/>
              </a:spcAft>
            </a:pPr>
            <a:r>
              <a:rPr lang="en-US" altLang="en-US" sz="2800" dirty="0" err="1">
                <a:cs typeface="Times New Roman" pitchFamily="18" charset="0"/>
              </a:rPr>
              <a:t>Suplido</a:t>
            </a:r>
            <a:r>
              <a:rPr lang="en-US" altLang="en-US" sz="2800" dirty="0">
                <a:cs typeface="Times New Roman" pitchFamily="18" charset="0"/>
              </a:rPr>
              <a:t> vascular</a:t>
            </a:r>
          </a:p>
          <a:p>
            <a:pPr lvl="1">
              <a:spcBef>
                <a:spcPts val="600"/>
              </a:spcBef>
              <a:spcAft>
                <a:spcPts val="400"/>
              </a:spcAft>
            </a:pPr>
            <a:r>
              <a:rPr lang="en-US" altLang="en-US" sz="2400" dirty="0" err="1">
                <a:cs typeface="Times New Roman" pitchFamily="18" charset="0"/>
              </a:rPr>
              <a:t>Altamente</a:t>
            </a:r>
            <a:r>
              <a:rPr lang="en-US" altLang="en-US" sz="2400" dirty="0">
                <a:cs typeface="Times New Roman" pitchFamily="18" charset="0"/>
              </a:rPr>
              <a:t> </a:t>
            </a:r>
            <a:r>
              <a:rPr lang="en-US" altLang="en-US" sz="2400" dirty="0" err="1">
                <a:cs typeface="Times New Roman" pitchFamily="18" charset="0"/>
              </a:rPr>
              <a:t>vascularizado</a:t>
            </a:r>
            <a:r>
              <a:rPr lang="en-US" altLang="en-US" sz="2400" dirty="0">
                <a:cs typeface="Times New Roman" pitchFamily="18" charset="0"/>
              </a:rPr>
              <a:t> </a:t>
            </a:r>
          </a:p>
          <a:p>
            <a:pPr lvl="1">
              <a:spcBef>
                <a:spcPts val="600"/>
              </a:spcBef>
              <a:spcAft>
                <a:spcPts val="400"/>
              </a:spcAft>
            </a:pPr>
            <a:r>
              <a:rPr lang="en-US" altLang="en-US" sz="2400" dirty="0" err="1">
                <a:cs typeface="Times New Roman" pitchFamily="18" charset="0"/>
              </a:rPr>
              <a:t>Vasos</a:t>
            </a:r>
            <a:r>
              <a:rPr lang="en-US" altLang="en-US" sz="2400" dirty="0">
                <a:cs typeface="Times New Roman" pitchFamily="18" charset="0"/>
              </a:rPr>
              <a:t> </a:t>
            </a:r>
            <a:r>
              <a:rPr lang="en-US" altLang="en-US" sz="2400" dirty="0" err="1">
                <a:cs typeface="Times New Roman" pitchFamily="18" charset="0"/>
              </a:rPr>
              <a:t>sanguíneos</a:t>
            </a:r>
            <a:r>
              <a:rPr lang="en-US" altLang="en-US" sz="2400" dirty="0">
                <a:cs typeface="Times New Roman" pitchFamily="18" charset="0"/>
              </a:rPr>
              <a:t> </a:t>
            </a:r>
            <a:r>
              <a:rPr lang="en-US" altLang="en-US" sz="2400" dirty="0" err="1">
                <a:cs typeface="Times New Roman" pitchFamily="18" charset="0"/>
              </a:rPr>
              <a:t>entran</a:t>
            </a:r>
            <a:r>
              <a:rPr lang="en-US" altLang="en-US" sz="2400" dirty="0">
                <a:cs typeface="Times New Roman" pitchFamily="18" charset="0"/>
              </a:rPr>
              <a:t> por el </a:t>
            </a:r>
            <a:r>
              <a:rPr lang="en-US" altLang="en-US" sz="2400" dirty="0" err="1">
                <a:cs typeface="Times New Roman" pitchFamily="18" charset="0"/>
              </a:rPr>
              <a:t>periostio</a:t>
            </a:r>
            <a:endParaRPr lang="en-US" altLang="en-US" sz="2400" dirty="0">
              <a:cs typeface="Times New Roman" pitchFamily="18" charset="0"/>
            </a:endParaRPr>
          </a:p>
          <a:p>
            <a:pPr lvl="1">
              <a:spcBef>
                <a:spcPts val="600"/>
              </a:spcBef>
              <a:spcAft>
                <a:spcPts val="400"/>
              </a:spcAft>
            </a:pPr>
            <a:r>
              <a:rPr lang="en-US" altLang="en-US" sz="2400" b="1" dirty="0">
                <a:cs typeface="Times New Roman" pitchFamily="18" charset="0"/>
              </a:rPr>
              <a:t>Foramen </a:t>
            </a:r>
            <a:r>
              <a:rPr lang="en-US" altLang="en-US" sz="2400" b="1" dirty="0" err="1">
                <a:cs typeface="Times New Roman" pitchFamily="18" charset="0"/>
              </a:rPr>
              <a:t>nutriente</a:t>
            </a:r>
            <a:endParaRPr lang="en-US" altLang="en-US" sz="2400" b="1" dirty="0">
              <a:cs typeface="Times New Roman" pitchFamily="18" charset="0"/>
            </a:endParaRPr>
          </a:p>
          <a:p>
            <a:pPr lvl="2">
              <a:spcBef>
                <a:spcPts val="600"/>
              </a:spcBef>
              <a:spcAft>
                <a:spcPts val="400"/>
              </a:spcAft>
            </a:pPr>
            <a:r>
              <a:rPr lang="en-US" altLang="en-US" sz="2000" dirty="0">
                <a:cs typeface="Times New Roman" pitchFamily="18" charset="0"/>
              </a:rPr>
              <a:t>Entrada y </a:t>
            </a:r>
            <a:r>
              <a:rPr lang="en-US" altLang="en-US" sz="2000" dirty="0" err="1">
                <a:cs typeface="Times New Roman" pitchFamily="18" charset="0"/>
              </a:rPr>
              <a:t>salida</a:t>
            </a:r>
            <a:r>
              <a:rPr lang="en-US" altLang="en-US" sz="2000" dirty="0">
                <a:cs typeface="Times New Roman" pitchFamily="18" charset="0"/>
              </a:rPr>
              <a:t> </a:t>
            </a:r>
          </a:p>
          <a:p>
            <a:pPr>
              <a:spcBef>
                <a:spcPts val="600"/>
              </a:spcBef>
              <a:spcAft>
                <a:spcPts val="400"/>
              </a:spcAft>
            </a:pPr>
            <a:r>
              <a:rPr lang="en-US" altLang="en-US" sz="2800" dirty="0" err="1">
                <a:cs typeface="Times New Roman" pitchFamily="18" charset="0"/>
              </a:rPr>
              <a:t>Inervación</a:t>
            </a:r>
            <a:endParaRPr lang="en-US" altLang="en-US" sz="2800" dirty="0">
              <a:cs typeface="Times New Roman" pitchFamily="18" charset="0"/>
            </a:endParaRPr>
          </a:p>
          <a:p>
            <a:pPr lvl="2">
              <a:spcBef>
                <a:spcPts val="600"/>
              </a:spcBef>
              <a:spcAft>
                <a:spcPts val="400"/>
              </a:spcAft>
            </a:pPr>
            <a:r>
              <a:rPr lang="en-US" altLang="en-US" dirty="0" err="1">
                <a:cs typeface="Times New Roman" pitchFamily="18" charset="0"/>
              </a:rPr>
              <a:t>Acompañan</a:t>
            </a:r>
            <a:r>
              <a:rPr lang="en-US" altLang="en-US" dirty="0">
                <a:cs typeface="Times New Roman" pitchFamily="18" charset="0"/>
              </a:rPr>
              <a:t> las </a:t>
            </a:r>
            <a:r>
              <a:rPr lang="en-US" altLang="en-US" dirty="0" err="1">
                <a:cs typeface="Times New Roman" pitchFamily="18" charset="0"/>
              </a:rPr>
              <a:t>venas</a:t>
            </a:r>
            <a:r>
              <a:rPr lang="en-US" altLang="en-US" dirty="0">
                <a:cs typeface="Times New Roman" pitchFamily="18" charset="0"/>
              </a:rPr>
              <a:t> por el foramen</a:t>
            </a:r>
          </a:p>
          <a:p>
            <a:pPr lvl="2">
              <a:spcBef>
                <a:spcPts val="600"/>
              </a:spcBef>
              <a:spcAft>
                <a:spcPts val="400"/>
              </a:spcAft>
            </a:pPr>
            <a:r>
              <a:rPr lang="en-US" altLang="en-US" dirty="0" err="1">
                <a:cs typeface="Times New Roman" pitchFamily="18" charset="0"/>
              </a:rPr>
              <a:t>Inerva</a:t>
            </a:r>
            <a:r>
              <a:rPr lang="en-US" altLang="en-US" dirty="0">
                <a:cs typeface="Times New Roman" pitchFamily="18" charset="0"/>
              </a:rPr>
              <a:t> el </a:t>
            </a:r>
            <a:r>
              <a:rPr lang="en-US" altLang="en-US" dirty="0" err="1">
                <a:cs typeface="Times New Roman" pitchFamily="18" charset="0"/>
              </a:rPr>
              <a:t>hueso</a:t>
            </a:r>
            <a:r>
              <a:rPr lang="en-US" altLang="en-US" dirty="0">
                <a:cs typeface="Times New Roman" pitchFamily="18" charset="0"/>
              </a:rPr>
              <a:t>, </a:t>
            </a:r>
            <a:r>
              <a:rPr lang="en-US" altLang="en-US" dirty="0" err="1">
                <a:cs typeface="Times New Roman" pitchFamily="18" charset="0"/>
              </a:rPr>
              <a:t>periostio</a:t>
            </a:r>
            <a:r>
              <a:rPr lang="en-US" altLang="en-US" dirty="0">
                <a:cs typeface="Times New Roman" pitchFamily="18" charset="0"/>
              </a:rPr>
              <a:t>, </a:t>
            </a:r>
            <a:r>
              <a:rPr lang="en-US" altLang="en-US" dirty="0" err="1">
                <a:cs typeface="Times New Roman" pitchFamily="18" charset="0"/>
              </a:rPr>
              <a:t>endostio</a:t>
            </a:r>
            <a:r>
              <a:rPr lang="en-US" altLang="en-US" dirty="0">
                <a:cs typeface="Times New Roman" pitchFamily="18" charset="0"/>
              </a:rPr>
              <a:t>, y la </a:t>
            </a:r>
            <a:r>
              <a:rPr lang="en-US" altLang="en-US" dirty="0" err="1">
                <a:cs typeface="Times New Roman" pitchFamily="18" charset="0"/>
              </a:rPr>
              <a:t>medula</a:t>
            </a:r>
            <a:endParaRPr lang="en-US" altLang="en-US" dirty="0">
              <a:cs typeface="Times New Roman" pitchFamily="18" charset="0"/>
            </a:endParaRPr>
          </a:p>
          <a:p>
            <a:pPr lvl="2">
              <a:spcBef>
                <a:spcPts val="600"/>
              </a:spcBef>
              <a:spcAft>
                <a:spcPts val="400"/>
              </a:spcAft>
            </a:pPr>
            <a:r>
              <a:rPr lang="en-US" altLang="en-US" dirty="0" err="1">
                <a:cs typeface="Times New Roman" pitchFamily="18" charset="0"/>
              </a:rPr>
              <a:t>Nervios</a:t>
            </a:r>
            <a:r>
              <a:rPr lang="en-US" altLang="en-US" dirty="0">
                <a:cs typeface="Times New Roman" pitchFamily="18" charset="0"/>
              </a:rPr>
              <a:t> </a:t>
            </a:r>
            <a:r>
              <a:rPr lang="en-US" altLang="en-US" dirty="0" err="1">
                <a:cs typeface="Times New Roman" pitchFamily="18" charset="0"/>
              </a:rPr>
              <a:t>sensoriales</a:t>
            </a:r>
            <a:endParaRPr lang="en-US" altLang="en-US" dirty="0">
              <a:cs typeface="Times New Roman" pitchFamily="18" charset="0"/>
            </a:endParaRPr>
          </a:p>
        </p:txBody>
      </p:sp>
    </p:spTree>
    <p:extLst>
      <p:ext uri="{BB962C8B-B14F-4D97-AF65-F5344CB8AC3E}">
        <p14:creationId xmlns:p14="http://schemas.microsoft.com/office/powerpoint/2010/main" val="4113754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B60000"/>
                </a:solidFill>
              </a:rPr>
              <a:t>7.1 </a:t>
            </a:r>
            <a:r>
              <a:rPr lang="en-US" altLang="en-US" sz="3600" b="0" dirty="0" err="1">
                <a:solidFill>
                  <a:srgbClr val="B60000"/>
                </a:solidFill>
                <a:cs typeface="Times New Roman" pitchFamily="18" charset="0"/>
              </a:rPr>
              <a:t>Objetivos</a:t>
            </a:r>
            <a:r>
              <a:rPr lang="en-US" altLang="en-US" sz="3600" b="0" dirty="0">
                <a:solidFill>
                  <a:srgbClr val="B60000"/>
                </a:solidFill>
                <a:cs typeface="Times New Roman" pitchFamily="18" charset="0"/>
              </a:rPr>
              <a:t>:</a:t>
            </a:r>
            <a:endParaRPr lang="en-US" sz="3600" b="0" dirty="0">
              <a:solidFill>
                <a:srgbClr val="B60000"/>
              </a:solidFill>
            </a:endParaRPr>
          </a:p>
        </p:txBody>
      </p:sp>
      <p:sp>
        <p:nvSpPr>
          <p:cNvPr id="8" name="Content Placeholder 2"/>
          <p:cNvSpPr>
            <a:spLocks noGrp="1"/>
          </p:cNvSpPr>
          <p:nvPr>
            <p:ph idx="1"/>
          </p:nvPr>
        </p:nvSpPr>
        <p:spPr/>
        <p:txBody>
          <a:bodyPr/>
          <a:lstStyle/>
          <a:p>
            <a:pPr marL="457200" indent="-457200">
              <a:buFont typeface="Calibri" pitchFamily="34" charset="0"/>
              <a:buAutoNum type="arabicPeriod"/>
            </a:pPr>
            <a:r>
              <a:rPr lang="en-US" altLang="en-US" sz="2800" dirty="0" err="1">
                <a:cs typeface="Times New Roman" pitchFamily="18" charset="0"/>
              </a:rPr>
              <a:t>Menciona</a:t>
            </a:r>
            <a:r>
              <a:rPr lang="en-US" altLang="en-US" sz="2800" dirty="0">
                <a:cs typeface="Times New Roman" pitchFamily="18" charset="0"/>
              </a:rPr>
              <a:t> las </a:t>
            </a:r>
            <a:r>
              <a:rPr lang="en-US" altLang="en-US" sz="2800" dirty="0" err="1">
                <a:cs typeface="Times New Roman" pitchFamily="18" charset="0"/>
              </a:rPr>
              <a:t>estructuras</a:t>
            </a:r>
            <a:r>
              <a:rPr lang="en-US" altLang="en-US" sz="2800" dirty="0">
                <a:cs typeface="Times New Roman" pitchFamily="18" charset="0"/>
              </a:rPr>
              <a:t> del Sistema </a:t>
            </a:r>
            <a:r>
              <a:rPr lang="en-US" altLang="en-US" sz="2800" dirty="0" err="1">
                <a:cs typeface="Times New Roman" pitchFamily="18" charset="0"/>
              </a:rPr>
              <a:t>esqueletal</a:t>
            </a:r>
            <a:r>
              <a:rPr lang="en-US" altLang="en-US" sz="2800" dirty="0">
                <a:cs typeface="Times New Roman" pitchFamily="18" charset="0"/>
              </a:rPr>
              <a:t>.</a:t>
            </a:r>
          </a:p>
          <a:p>
            <a:pPr marL="457200" indent="-457200">
              <a:buFont typeface="Calibri" pitchFamily="34" charset="0"/>
              <a:buAutoNum type="arabicPeriod"/>
            </a:pPr>
            <a:r>
              <a:rPr lang="en-US" altLang="en-US" sz="2800" dirty="0" err="1">
                <a:cs typeface="Times New Roman" pitchFamily="18" charset="0"/>
              </a:rPr>
              <a:t>Compara</a:t>
            </a:r>
            <a:r>
              <a:rPr lang="en-US" altLang="en-US" sz="2800" dirty="0">
                <a:cs typeface="Times New Roman" pitchFamily="18" charset="0"/>
              </a:rPr>
              <a:t> y </a:t>
            </a:r>
            <a:r>
              <a:rPr lang="en-US" altLang="en-US" sz="2800" dirty="0" err="1">
                <a:cs typeface="Times New Roman" pitchFamily="18" charset="0"/>
              </a:rPr>
              <a:t>contrasta</a:t>
            </a:r>
            <a:r>
              <a:rPr lang="en-US" altLang="en-US" sz="2800" dirty="0">
                <a:cs typeface="Times New Roman" pitchFamily="18" charset="0"/>
              </a:rPr>
              <a:t> </a:t>
            </a:r>
            <a:r>
              <a:rPr lang="en-US" altLang="en-US" sz="2800" dirty="0" err="1">
                <a:cs typeface="Times New Roman" pitchFamily="18" charset="0"/>
              </a:rPr>
              <a:t>hueso</a:t>
            </a:r>
            <a:r>
              <a:rPr lang="en-US" altLang="en-US" sz="2800" dirty="0">
                <a:cs typeface="Times New Roman" pitchFamily="18" charset="0"/>
              </a:rPr>
              <a:t> </a:t>
            </a:r>
            <a:r>
              <a:rPr lang="en-US" altLang="en-US" sz="2800" dirty="0" err="1">
                <a:cs typeface="Times New Roman" pitchFamily="18" charset="0"/>
              </a:rPr>
              <a:t>esponjoso</a:t>
            </a:r>
            <a:r>
              <a:rPr lang="en-US" altLang="en-US" sz="2800" dirty="0">
                <a:cs typeface="Times New Roman" pitchFamily="18" charset="0"/>
              </a:rPr>
              <a:t> con </a:t>
            </a:r>
            <a:r>
              <a:rPr lang="en-US" altLang="en-US" sz="2800" dirty="0" err="1">
                <a:cs typeface="Times New Roman" pitchFamily="18" charset="0"/>
              </a:rPr>
              <a:t>hueso</a:t>
            </a:r>
            <a:r>
              <a:rPr lang="en-US" altLang="en-US" sz="2800" dirty="0">
                <a:cs typeface="Times New Roman" pitchFamily="18" charset="0"/>
              </a:rPr>
              <a:t> </a:t>
            </a:r>
            <a:r>
              <a:rPr lang="en-US" altLang="en-US" sz="2800" dirty="0" err="1">
                <a:cs typeface="Times New Roman" pitchFamily="18" charset="0"/>
              </a:rPr>
              <a:t>compacto</a:t>
            </a:r>
            <a:r>
              <a:rPr lang="en-US" altLang="en-US" sz="2800" dirty="0">
                <a:cs typeface="Times New Roman" pitchFamily="18" charset="0"/>
              </a:rPr>
              <a:t>.</a:t>
            </a:r>
          </a:p>
          <a:p>
            <a:pPr marL="457200" indent="-457200">
              <a:buFont typeface="Calibri" pitchFamily="34" charset="0"/>
              <a:buAutoNum type="arabicPeriod"/>
            </a:pPr>
            <a:r>
              <a:rPr lang="en-US" altLang="en-US" sz="2800" dirty="0" err="1">
                <a:cs typeface="Times New Roman" pitchFamily="18" charset="0"/>
              </a:rPr>
              <a:t>Identifica</a:t>
            </a:r>
            <a:r>
              <a:rPr lang="en-US" altLang="en-US" sz="2800" dirty="0">
                <a:cs typeface="Times New Roman" pitchFamily="18" charset="0"/>
              </a:rPr>
              <a:t> los </a:t>
            </a:r>
            <a:r>
              <a:rPr lang="en-US" altLang="en-US" sz="2800" dirty="0" err="1">
                <a:cs typeface="Times New Roman" pitchFamily="18" charset="0"/>
              </a:rPr>
              <a:t>tipos</a:t>
            </a:r>
            <a:r>
              <a:rPr lang="en-US" altLang="en-US" sz="2800" dirty="0">
                <a:cs typeface="Times New Roman" pitchFamily="18" charset="0"/>
              </a:rPr>
              <a:t> de </a:t>
            </a:r>
            <a:r>
              <a:rPr lang="en-US" altLang="en-US" sz="2800" dirty="0" err="1">
                <a:cs typeface="Times New Roman" pitchFamily="18" charset="0"/>
              </a:rPr>
              <a:t>cartílago</a:t>
            </a:r>
            <a:r>
              <a:rPr lang="en-US" altLang="en-US" sz="2800" dirty="0">
                <a:cs typeface="Times New Roman" pitchFamily="18" charset="0"/>
              </a:rPr>
              <a:t> y sus </a:t>
            </a:r>
            <a:r>
              <a:rPr lang="en-US" altLang="en-US" sz="2800" dirty="0" err="1">
                <a:cs typeface="Times New Roman" pitchFamily="18" charset="0"/>
              </a:rPr>
              <a:t>localizaciones</a:t>
            </a:r>
            <a:endParaRPr lang="en-US" altLang="en-US" sz="2800" dirty="0">
              <a:cs typeface="Times New Roman" pitchFamily="18" charset="0"/>
            </a:endParaRPr>
          </a:p>
        </p:txBody>
      </p:sp>
    </p:spTree>
    <p:extLst>
      <p:ext uri="{BB962C8B-B14F-4D97-AF65-F5344CB8AC3E}">
        <p14:creationId xmlns:p14="http://schemas.microsoft.com/office/powerpoint/2010/main" val="766881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594360"/>
          </a:xfrm>
        </p:spPr>
        <p:txBody>
          <a:bodyPr/>
          <a:lstStyle/>
          <a:p>
            <a:r>
              <a:rPr lang="en-US" dirty="0"/>
              <a:t>7.2d </a:t>
            </a:r>
            <a:r>
              <a:rPr lang="en-US" dirty="0" err="1"/>
              <a:t>Médula</a:t>
            </a:r>
            <a:r>
              <a:rPr lang="en-US" dirty="0"/>
              <a:t> </a:t>
            </a:r>
            <a:r>
              <a:rPr lang="en-US" dirty="0" err="1"/>
              <a:t>Osea</a:t>
            </a:r>
            <a:endParaRPr lang="en-US" sz="1500" dirty="0"/>
          </a:p>
        </p:txBody>
      </p:sp>
      <p:sp>
        <p:nvSpPr>
          <p:cNvPr id="8" name="Content Placeholder 2"/>
          <p:cNvSpPr>
            <a:spLocks noGrp="1"/>
          </p:cNvSpPr>
          <p:nvPr>
            <p:ph idx="1"/>
          </p:nvPr>
        </p:nvSpPr>
        <p:spPr>
          <a:xfrm>
            <a:off x="168024" y="777240"/>
            <a:ext cx="4724400" cy="5303520"/>
          </a:xfrm>
        </p:spPr>
        <p:txBody>
          <a:bodyPr/>
          <a:lstStyle/>
          <a:p>
            <a:pPr algn="ctr">
              <a:spcBef>
                <a:spcPts val="600"/>
              </a:spcBef>
              <a:spcAft>
                <a:spcPts val="300"/>
              </a:spcAft>
              <a:defRPr/>
            </a:pPr>
            <a:r>
              <a:rPr lang="en-US" altLang="en-US" sz="2600" b="1" dirty="0" err="1">
                <a:cs typeface="Times New Roman" pitchFamily="18" charset="0"/>
              </a:rPr>
              <a:t>Medula</a:t>
            </a:r>
            <a:r>
              <a:rPr lang="en-US" altLang="en-US" sz="2600" b="1" dirty="0">
                <a:cs typeface="Times New Roman" pitchFamily="18" charset="0"/>
              </a:rPr>
              <a:t> </a:t>
            </a:r>
            <a:r>
              <a:rPr lang="en-US" altLang="en-US" sz="2600" b="1" dirty="0" err="1">
                <a:cs typeface="Times New Roman" pitchFamily="18" charset="0"/>
              </a:rPr>
              <a:t>roja</a:t>
            </a:r>
            <a:r>
              <a:rPr lang="en-US" altLang="en-US" sz="2600" b="1" dirty="0">
                <a:cs typeface="Times New Roman" pitchFamily="18" charset="0"/>
              </a:rPr>
              <a:t> </a:t>
            </a:r>
            <a:r>
              <a:rPr lang="en-US" altLang="en-US" sz="2600" dirty="0">
                <a:cs typeface="Times New Roman" pitchFamily="18" charset="0"/>
              </a:rPr>
              <a:t>(</a:t>
            </a:r>
            <a:r>
              <a:rPr lang="en-US" altLang="en-US" sz="2600" dirty="0" err="1">
                <a:cs typeface="Times New Roman" pitchFamily="18" charset="0"/>
              </a:rPr>
              <a:t>tejido</a:t>
            </a:r>
            <a:r>
              <a:rPr lang="en-US" altLang="en-US" sz="2600" dirty="0">
                <a:cs typeface="Times New Roman" pitchFamily="18" charset="0"/>
              </a:rPr>
              <a:t> </a:t>
            </a:r>
            <a:r>
              <a:rPr lang="en-US" altLang="en-US" sz="2600" dirty="0" err="1">
                <a:cs typeface="Times New Roman" pitchFamily="18" charset="0"/>
              </a:rPr>
              <a:t>mieloide</a:t>
            </a:r>
            <a:r>
              <a:rPr lang="en-US" altLang="en-US" sz="2600" dirty="0">
                <a:cs typeface="Times New Roman" pitchFamily="18" charset="0"/>
              </a:rPr>
              <a:t>)</a:t>
            </a:r>
          </a:p>
          <a:p>
            <a:pPr lvl="1">
              <a:spcBef>
                <a:spcPts val="600"/>
              </a:spcBef>
              <a:spcAft>
                <a:spcPts val="300"/>
              </a:spcAft>
              <a:defRPr/>
            </a:pPr>
            <a:r>
              <a:rPr lang="en-US" altLang="en-US" sz="2200" dirty="0" err="1">
                <a:cs typeface="Times New Roman" pitchFamily="18" charset="0"/>
              </a:rPr>
              <a:t>Hematopoyesis</a:t>
            </a:r>
            <a:endParaRPr lang="en-US" altLang="en-US" sz="2200" dirty="0">
              <a:cs typeface="Times New Roman" pitchFamily="18" charset="0"/>
            </a:endParaRPr>
          </a:p>
          <a:p>
            <a:pPr lvl="1">
              <a:spcBef>
                <a:spcPts val="600"/>
              </a:spcBef>
              <a:spcAft>
                <a:spcPts val="300"/>
              </a:spcAft>
              <a:defRPr/>
            </a:pPr>
            <a:r>
              <a:rPr lang="en-US" altLang="en-US" sz="2200" dirty="0" err="1">
                <a:cs typeface="Times New Roman" pitchFamily="18" charset="0"/>
              </a:rPr>
              <a:t>Tejido</a:t>
            </a:r>
            <a:r>
              <a:rPr lang="en-US" altLang="en-US" sz="2200" dirty="0">
                <a:cs typeface="Times New Roman" pitchFamily="18" charset="0"/>
              </a:rPr>
              <a:t> </a:t>
            </a:r>
            <a:r>
              <a:rPr lang="en-US" altLang="en-US" sz="2200" dirty="0" err="1">
                <a:cs typeface="Times New Roman" pitchFamily="18" charset="0"/>
              </a:rPr>
              <a:t>conectivo</a:t>
            </a:r>
            <a:endParaRPr lang="en-US" altLang="en-US" sz="2200" dirty="0">
              <a:cs typeface="Times New Roman" pitchFamily="18" charset="0"/>
            </a:endParaRPr>
          </a:p>
          <a:p>
            <a:pPr lvl="1">
              <a:spcBef>
                <a:spcPts val="600"/>
              </a:spcBef>
              <a:spcAft>
                <a:spcPts val="300"/>
              </a:spcAft>
              <a:defRPr/>
            </a:pPr>
            <a:r>
              <a:rPr lang="en-US" altLang="en-US" sz="2200" dirty="0" err="1">
                <a:cs typeface="Times New Roman" pitchFamily="18" charset="0"/>
              </a:rPr>
              <a:t>En</a:t>
            </a:r>
            <a:r>
              <a:rPr lang="en-US" altLang="en-US" sz="2200" dirty="0">
                <a:cs typeface="Times New Roman" pitchFamily="18" charset="0"/>
              </a:rPr>
              <a:t> </a:t>
            </a:r>
            <a:r>
              <a:rPr lang="en-US" altLang="en-US" sz="2200" dirty="0" err="1">
                <a:cs typeface="Times New Roman" pitchFamily="18" charset="0"/>
              </a:rPr>
              <a:t>niños</a:t>
            </a:r>
            <a:r>
              <a:rPr lang="en-US" altLang="en-US" sz="2200" dirty="0">
                <a:cs typeface="Times New Roman" pitchFamily="18" charset="0"/>
              </a:rPr>
              <a:t> – </a:t>
            </a:r>
          </a:p>
          <a:p>
            <a:pPr lvl="2">
              <a:spcBef>
                <a:spcPts val="600"/>
              </a:spcBef>
              <a:spcAft>
                <a:spcPts val="300"/>
              </a:spcAft>
              <a:defRPr/>
            </a:pP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hueso</a:t>
            </a:r>
            <a:r>
              <a:rPr lang="en-US" altLang="en-US" dirty="0">
                <a:cs typeface="Times New Roman" pitchFamily="18" charset="0"/>
              </a:rPr>
              <a:t> </a:t>
            </a:r>
            <a:r>
              <a:rPr lang="en-US" altLang="en-US" dirty="0" err="1">
                <a:cs typeface="Times New Roman" pitchFamily="18" charset="0"/>
              </a:rPr>
              <a:t>esponjoso</a:t>
            </a:r>
            <a:r>
              <a:rPr lang="en-US" altLang="en-US" dirty="0">
                <a:cs typeface="Times New Roman" pitchFamily="18" charset="0"/>
              </a:rPr>
              <a:t> y </a:t>
            </a:r>
            <a:r>
              <a:rPr lang="en-US" altLang="en-US" dirty="0" err="1">
                <a:cs typeface="Times New Roman" pitchFamily="18" charset="0"/>
              </a:rPr>
              <a:t>cavidad</a:t>
            </a:r>
            <a:r>
              <a:rPr lang="en-US" altLang="en-US" dirty="0">
                <a:cs typeface="Times New Roman" pitchFamily="18" charset="0"/>
              </a:rPr>
              <a:t> de </a:t>
            </a:r>
            <a:r>
              <a:rPr lang="en-US" altLang="en-US" dirty="0" err="1">
                <a:cs typeface="Times New Roman" pitchFamily="18" charset="0"/>
              </a:rPr>
              <a:t>huesos</a:t>
            </a:r>
            <a:r>
              <a:rPr lang="en-US" altLang="en-US" dirty="0">
                <a:cs typeface="Times New Roman" pitchFamily="18" charset="0"/>
              </a:rPr>
              <a:t> largos</a:t>
            </a:r>
            <a:endParaRPr lang="en-US" altLang="en-US" sz="2000" dirty="0">
              <a:cs typeface="Times New Roman" pitchFamily="18" charset="0"/>
            </a:endParaRPr>
          </a:p>
          <a:p>
            <a:pPr lvl="1">
              <a:spcBef>
                <a:spcPts val="600"/>
              </a:spcBef>
              <a:spcAft>
                <a:spcPts val="300"/>
              </a:spcAft>
              <a:defRPr/>
            </a:pPr>
            <a:r>
              <a:rPr lang="en-US" altLang="en-US" sz="2200" dirty="0" err="1">
                <a:cs typeface="Times New Roman" pitchFamily="18" charset="0"/>
              </a:rPr>
              <a:t>En</a:t>
            </a:r>
            <a:r>
              <a:rPr lang="en-US" altLang="en-US" sz="2200" dirty="0">
                <a:cs typeface="Times New Roman" pitchFamily="18" charset="0"/>
              </a:rPr>
              <a:t> </a:t>
            </a:r>
            <a:r>
              <a:rPr lang="en-US" altLang="en-US" sz="2200" dirty="0" err="1">
                <a:cs typeface="Times New Roman" pitchFamily="18" charset="0"/>
              </a:rPr>
              <a:t>adultos</a:t>
            </a:r>
            <a:endParaRPr lang="en-US" altLang="en-US" sz="2200" dirty="0">
              <a:cs typeface="Times New Roman" pitchFamily="18" charset="0"/>
            </a:endParaRPr>
          </a:p>
          <a:p>
            <a:pPr lvl="2">
              <a:spcBef>
                <a:spcPts val="600"/>
              </a:spcBef>
              <a:spcAft>
                <a:spcPts val="300"/>
              </a:spcAft>
              <a:defRPr/>
            </a:pPr>
            <a:r>
              <a:rPr lang="en-US" altLang="en-US" dirty="0">
                <a:cs typeface="Times New Roman" pitchFamily="18" charset="0"/>
              </a:rPr>
              <a:t>Areas del </a:t>
            </a:r>
            <a:r>
              <a:rPr lang="en-US" altLang="en-US" dirty="0" err="1">
                <a:cs typeface="Times New Roman" pitchFamily="18" charset="0"/>
              </a:rPr>
              <a:t>esqueleto</a:t>
            </a:r>
            <a:r>
              <a:rPr lang="en-US" altLang="en-US" dirty="0">
                <a:cs typeface="Times New Roman" pitchFamily="18" charset="0"/>
              </a:rPr>
              <a:t> axial</a:t>
            </a:r>
          </a:p>
          <a:p>
            <a:pPr marL="1188720" lvl="2">
              <a:spcBef>
                <a:spcPts val="600"/>
              </a:spcBef>
              <a:spcAft>
                <a:spcPts val="300"/>
              </a:spcAft>
              <a:buClr>
                <a:srgbClr val="7030A0"/>
              </a:buClr>
              <a:defRPr/>
            </a:pPr>
            <a:r>
              <a:rPr lang="en-US" altLang="en-US" dirty="0" err="1">
                <a:cs typeface="Times New Roman" pitchFamily="18" charset="0"/>
              </a:rPr>
              <a:t>Cráneo</a:t>
            </a:r>
            <a:r>
              <a:rPr lang="en-US" altLang="en-US" dirty="0">
                <a:cs typeface="Times New Roman" pitchFamily="18" charset="0"/>
              </a:rPr>
              <a:t>, vertebras, </a:t>
            </a:r>
            <a:r>
              <a:rPr lang="en-US" altLang="en-US" dirty="0" err="1">
                <a:cs typeface="Times New Roman" pitchFamily="18" charset="0"/>
              </a:rPr>
              <a:t>costillas</a:t>
            </a:r>
            <a:r>
              <a:rPr lang="en-US" altLang="en-US" dirty="0">
                <a:cs typeface="Times New Roman" pitchFamily="18" charset="0"/>
              </a:rPr>
              <a:t>, </a:t>
            </a:r>
            <a:r>
              <a:rPr lang="en-US" altLang="en-US" dirty="0" err="1">
                <a:cs typeface="Times New Roman" pitchFamily="18" charset="0"/>
              </a:rPr>
              <a:t>esternon</a:t>
            </a:r>
            <a:r>
              <a:rPr lang="en-US" altLang="en-US" dirty="0">
                <a:cs typeface="Times New Roman" pitchFamily="18" charset="0"/>
              </a:rPr>
              <a:t>, </a:t>
            </a:r>
            <a:r>
              <a:rPr lang="en-US" altLang="en-US" dirty="0" err="1">
                <a:cs typeface="Times New Roman" pitchFamily="18" charset="0"/>
              </a:rPr>
              <a:t>coxales</a:t>
            </a:r>
            <a:r>
              <a:rPr lang="en-US" altLang="en-US" dirty="0">
                <a:cs typeface="Times New Roman" pitchFamily="18" charset="0"/>
              </a:rPr>
              <a:t>, </a:t>
            </a:r>
            <a:r>
              <a:rPr lang="en-US" altLang="en-US" dirty="0" err="1">
                <a:cs typeface="Times New Roman" pitchFamily="18" charset="0"/>
              </a:rPr>
              <a:t>epifisis</a:t>
            </a:r>
            <a:r>
              <a:rPr lang="en-US" altLang="en-US" dirty="0">
                <a:cs typeface="Times New Roman" pitchFamily="18" charset="0"/>
              </a:rPr>
              <a:t> </a:t>
            </a:r>
            <a:r>
              <a:rPr lang="en-US" altLang="en-US" b="1" dirty="0" err="1">
                <a:cs typeface="Times New Roman" pitchFamily="18" charset="0"/>
              </a:rPr>
              <a:t>proximales</a:t>
            </a:r>
            <a:r>
              <a:rPr lang="en-US" altLang="en-US" dirty="0">
                <a:cs typeface="Times New Roman" pitchFamily="18" charset="0"/>
              </a:rPr>
              <a:t> de </a:t>
            </a:r>
            <a:r>
              <a:rPr lang="en-US" altLang="en-US" dirty="0" err="1">
                <a:cs typeface="Times New Roman" pitchFamily="18" charset="0"/>
              </a:rPr>
              <a:t>humero</a:t>
            </a:r>
            <a:r>
              <a:rPr lang="en-US" altLang="en-US" dirty="0">
                <a:cs typeface="Times New Roman" pitchFamily="18" charset="0"/>
              </a:rPr>
              <a:t> y femur</a:t>
            </a:r>
          </a:p>
        </p:txBody>
      </p:sp>
      <p:pic>
        <p:nvPicPr>
          <p:cNvPr id="4" name="Picture 2" descr="In the adult skeleton, red bone marrow is found in the axial skeleton and proximal epiphyses of the humerus and femur.">
            <a:extLst>
              <a:ext uri="{FF2B5EF4-FFF2-40B4-BE49-F238E27FC236}">
                <a16:creationId xmlns:a16="http://schemas.microsoft.com/office/drawing/2014/main" id="{260A3C00-13C6-EC4B-BC7E-FBEE9930AAB5}"/>
              </a:ext>
            </a:extLst>
          </p:cNvPr>
          <p:cNvPicPr>
            <a:picLocks noChangeAspect="1" noChangeArrowheads="1"/>
          </p:cNvPicPr>
          <p:nvPr/>
        </p:nvPicPr>
        <p:blipFill rotWithShape="1">
          <a:blip r:embed="rId2"/>
          <a:srcRect b="2659"/>
          <a:stretch/>
        </p:blipFill>
        <p:spPr bwMode="auto">
          <a:xfrm>
            <a:off x="5334000" y="861060"/>
            <a:ext cx="3669854" cy="513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0392EB7-6B89-9D45-B163-5A731525C46A}"/>
              </a:ext>
            </a:extLst>
          </p:cNvPr>
          <p:cNvSpPr txBox="1"/>
          <p:nvPr/>
        </p:nvSpPr>
        <p:spPr>
          <a:xfrm>
            <a:off x="289835" y="6032807"/>
            <a:ext cx="4582473" cy="461665"/>
          </a:xfrm>
          <a:prstGeom prst="rect">
            <a:avLst/>
          </a:prstGeom>
          <a:noFill/>
        </p:spPr>
        <p:txBody>
          <a:bodyPr wrap="none" rtlCol="0">
            <a:spAutoFit/>
          </a:bodyPr>
          <a:lstStyle/>
          <a:p>
            <a:r>
              <a:rPr lang="en-US" sz="2400" b="1" dirty="0"/>
              <a:t>Amarilla – </a:t>
            </a:r>
            <a:r>
              <a:rPr lang="en-US" sz="2400" b="1" dirty="0" err="1"/>
              <a:t>donde</a:t>
            </a:r>
            <a:r>
              <a:rPr lang="en-US" sz="2400" b="1" dirty="0"/>
              <a:t> antes </a:t>
            </a:r>
            <a:r>
              <a:rPr lang="en-US" sz="2400" b="1" dirty="0" err="1"/>
              <a:t>hubo</a:t>
            </a:r>
            <a:r>
              <a:rPr lang="en-US" sz="2400" b="1" dirty="0"/>
              <a:t> </a:t>
            </a:r>
            <a:r>
              <a:rPr lang="en-US" sz="2400" b="1" dirty="0" err="1"/>
              <a:t>roja</a:t>
            </a:r>
            <a:r>
              <a:rPr lang="en-US" sz="2400" b="1" dirty="0"/>
              <a:t> </a:t>
            </a:r>
          </a:p>
        </p:txBody>
      </p:sp>
    </p:spTree>
    <p:extLst>
      <p:ext uri="{BB962C8B-B14F-4D97-AF65-F5344CB8AC3E}">
        <p14:creationId xmlns:p14="http://schemas.microsoft.com/office/powerpoint/2010/main" val="1231002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B60000"/>
                </a:solidFill>
              </a:rPr>
              <a:t>7.2a-Que </a:t>
            </a:r>
            <a:r>
              <a:rPr lang="en-US" dirty="0" err="1">
                <a:solidFill>
                  <a:srgbClr val="B60000"/>
                </a:solidFill>
              </a:rPr>
              <a:t>sabemos</a:t>
            </a:r>
            <a:r>
              <a:rPr lang="en-US" dirty="0">
                <a:solidFill>
                  <a:srgbClr val="B60000"/>
                </a:solidFill>
              </a:rPr>
              <a:t>? </a:t>
            </a:r>
            <a:r>
              <a:rPr lang="en-US" sz="1500" dirty="0">
                <a:solidFill>
                  <a:srgbClr val="B60000"/>
                </a:solidFill>
              </a:rPr>
              <a:t>1</a:t>
            </a:r>
            <a:endParaRPr lang="en-US" sz="1500" b="0" dirty="0">
              <a:solidFill>
                <a:srgbClr val="B60000"/>
              </a:solidFill>
            </a:endParaRPr>
          </a:p>
        </p:txBody>
      </p:sp>
      <p:sp>
        <p:nvSpPr>
          <p:cNvPr id="8" name="Content Placeholder 2"/>
          <p:cNvSpPr>
            <a:spLocks noGrp="1"/>
          </p:cNvSpPr>
          <p:nvPr>
            <p:ph idx="1"/>
          </p:nvPr>
        </p:nvSpPr>
        <p:spPr/>
        <p:txBody>
          <a:bodyPr/>
          <a:lstStyle/>
          <a:p>
            <a:pPr marL="457200" indent="-457200">
              <a:buFont typeface="Calibri" pitchFamily="34" charset="0"/>
              <a:buAutoNum type="arabicPeriod" startAt="3"/>
            </a:pPr>
            <a:r>
              <a:rPr lang="en-US" altLang="en-US" sz="2800" dirty="0">
                <a:cs typeface="Times New Roman" pitchFamily="18" charset="0"/>
              </a:rPr>
              <a:t>Que </a:t>
            </a:r>
            <a:r>
              <a:rPr lang="en-US" altLang="en-US" sz="2800" dirty="0" err="1">
                <a:cs typeface="Times New Roman" pitchFamily="18" charset="0"/>
              </a:rPr>
              <a:t>aspectos</a:t>
            </a:r>
            <a:r>
              <a:rPr lang="en-US" altLang="en-US" sz="2800" dirty="0">
                <a:cs typeface="Times New Roman" pitchFamily="18" charset="0"/>
              </a:rPr>
              <a:t> del Sistema </a:t>
            </a:r>
            <a:r>
              <a:rPr lang="en-US" altLang="en-US" sz="2800" dirty="0" err="1">
                <a:cs typeface="Times New Roman" pitchFamily="18" charset="0"/>
              </a:rPr>
              <a:t>esqueletal</a:t>
            </a:r>
            <a:r>
              <a:rPr lang="en-US" altLang="en-US" sz="2800" dirty="0">
                <a:cs typeface="Times New Roman" pitchFamily="18" charset="0"/>
              </a:rPr>
              <a:t> </a:t>
            </a:r>
            <a:r>
              <a:rPr lang="en-US" altLang="en-US" sz="2800" dirty="0" err="1">
                <a:cs typeface="Times New Roman" pitchFamily="18" charset="0"/>
              </a:rPr>
              <a:t>varían</a:t>
            </a:r>
            <a:r>
              <a:rPr lang="en-US" altLang="en-US" sz="2800" dirty="0">
                <a:cs typeface="Times New Roman" pitchFamily="18" charset="0"/>
              </a:rPr>
              <a:t> </a:t>
            </a:r>
            <a:r>
              <a:rPr lang="en-US" altLang="en-US" sz="2800" dirty="0" err="1">
                <a:cs typeface="Times New Roman" pitchFamily="18" charset="0"/>
              </a:rPr>
              <a:t>segun</a:t>
            </a:r>
            <a:r>
              <a:rPr lang="en-US" altLang="en-US" sz="2800" dirty="0">
                <a:cs typeface="Times New Roman" pitchFamily="18" charset="0"/>
              </a:rPr>
              <a:t> la </a:t>
            </a:r>
            <a:r>
              <a:rPr lang="en-US" altLang="en-US" sz="2800" dirty="0" err="1">
                <a:cs typeface="Times New Roman" pitchFamily="18" charset="0"/>
              </a:rPr>
              <a:t>edad</a:t>
            </a:r>
            <a:r>
              <a:rPr lang="en-US" altLang="en-US" sz="2800" dirty="0">
                <a:cs typeface="Times New Roman" pitchFamily="18" charset="0"/>
              </a:rPr>
              <a:t>? </a:t>
            </a:r>
            <a:r>
              <a:rPr lang="en-US" altLang="en-US" sz="2800" b="1" dirty="0" err="1">
                <a:cs typeface="Times New Roman" pitchFamily="18" charset="0"/>
              </a:rPr>
              <a:t>Todas</a:t>
            </a:r>
            <a:r>
              <a:rPr lang="en-US" altLang="en-US" sz="2800" b="1" dirty="0">
                <a:cs typeface="Times New Roman" pitchFamily="18" charset="0"/>
              </a:rPr>
              <a:t> las que </a:t>
            </a:r>
            <a:r>
              <a:rPr lang="en-US" altLang="en-US" sz="2800" b="1" dirty="0" err="1">
                <a:cs typeface="Times New Roman" pitchFamily="18" charset="0"/>
              </a:rPr>
              <a:t>apliquen</a:t>
            </a:r>
            <a:r>
              <a:rPr lang="en-US" altLang="en-US" sz="2800" b="1" dirty="0">
                <a:cs typeface="Times New Roman" pitchFamily="18" charset="0"/>
              </a:rPr>
              <a:t>?</a:t>
            </a:r>
          </a:p>
          <a:p>
            <a:pPr marL="514350" indent="-514350">
              <a:buAutoNum type="alphaLcPeriod"/>
            </a:pPr>
            <a:r>
              <a:rPr lang="en-US" altLang="en-US" sz="2800" dirty="0" err="1">
                <a:solidFill>
                  <a:srgbClr val="000000"/>
                </a:solidFill>
                <a:cs typeface="Times New Roman" pitchFamily="18" charset="0"/>
              </a:rPr>
              <a:t>Distribución</a:t>
            </a:r>
            <a:r>
              <a:rPr lang="en-US" altLang="en-US" sz="2800" dirty="0">
                <a:solidFill>
                  <a:srgbClr val="000000"/>
                </a:solidFill>
                <a:cs typeface="Times New Roman" pitchFamily="18" charset="0"/>
              </a:rPr>
              <a:t> del </a:t>
            </a:r>
            <a:r>
              <a:rPr lang="en-US" altLang="en-US" sz="2800" dirty="0" err="1">
                <a:solidFill>
                  <a:srgbClr val="000000"/>
                </a:solidFill>
                <a:cs typeface="Times New Roman" pitchFamily="18" charset="0"/>
              </a:rPr>
              <a:t>cartílago</a:t>
            </a:r>
            <a:endParaRPr lang="en-US" altLang="en-US" sz="2800" dirty="0">
              <a:solidFill>
                <a:srgbClr val="000000"/>
              </a:solidFill>
              <a:cs typeface="Times New Roman" pitchFamily="18" charset="0"/>
            </a:endParaRPr>
          </a:p>
          <a:p>
            <a:pPr marL="514350" indent="-514350">
              <a:buAutoNum type="alphaLcPeriod"/>
            </a:pPr>
            <a:r>
              <a:rPr lang="en-US" altLang="en-US" sz="2800" dirty="0">
                <a:solidFill>
                  <a:srgbClr val="000000"/>
                </a:solidFill>
                <a:cs typeface="Times New Roman" pitchFamily="18" charset="0"/>
              </a:rPr>
              <a:t>El </a:t>
            </a:r>
            <a:r>
              <a:rPr lang="en-US" altLang="en-US" sz="2800" dirty="0" err="1">
                <a:solidFill>
                  <a:srgbClr val="000000"/>
                </a:solidFill>
                <a:cs typeface="Times New Roman" pitchFamily="18" charset="0"/>
              </a:rPr>
              <a:t>tamaño</a:t>
            </a:r>
            <a:r>
              <a:rPr lang="en-US" altLang="en-US" sz="2800" dirty="0">
                <a:solidFill>
                  <a:srgbClr val="000000"/>
                </a:solidFill>
                <a:cs typeface="Times New Roman" pitchFamily="18" charset="0"/>
              </a:rPr>
              <a:t> </a:t>
            </a:r>
            <a:r>
              <a:rPr lang="en-US" altLang="en-US" sz="2800" dirty="0" err="1">
                <a:solidFill>
                  <a:srgbClr val="000000"/>
                </a:solidFill>
                <a:cs typeface="Times New Roman" pitchFamily="18" charset="0"/>
              </a:rPr>
              <a:t>relativo</a:t>
            </a:r>
            <a:r>
              <a:rPr lang="en-US" altLang="en-US" sz="2800" dirty="0">
                <a:solidFill>
                  <a:srgbClr val="000000"/>
                </a:solidFill>
                <a:cs typeface="Times New Roman" pitchFamily="18" charset="0"/>
              </a:rPr>
              <a:t> de </a:t>
            </a:r>
            <a:r>
              <a:rPr lang="en-US" altLang="en-US" sz="2800" dirty="0" err="1">
                <a:solidFill>
                  <a:srgbClr val="000000"/>
                </a:solidFill>
                <a:cs typeface="Times New Roman" pitchFamily="18" charset="0"/>
              </a:rPr>
              <a:t>todo</a:t>
            </a:r>
            <a:r>
              <a:rPr lang="en-US" altLang="en-US" sz="2800" dirty="0">
                <a:solidFill>
                  <a:srgbClr val="000000"/>
                </a:solidFill>
                <a:cs typeface="Times New Roman" pitchFamily="18" charset="0"/>
              </a:rPr>
              <a:t> el </a:t>
            </a:r>
            <a:r>
              <a:rPr lang="en-US" altLang="en-US" sz="2800" dirty="0" err="1">
                <a:solidFill>
                  <a:srgbClr val="000000"/>
                </a:solidFill>
                <a:cs typeface="Times New Roman" pitchFamily="18" charset="0"/>
              </a:rPr>
              <a:t>esqueleto</a:t>
            </a:r>
            <a:endParaRPr lang="en-US" altLang="en-US" sz="2800" dirty="0">
              <a:solidFill>
                <a:srgbClr val="000000"/>
              </a:solidFill>
              <a:cs typeface="Times New Roman" pitchFamily="18" charset="0"/>
            </a:endParaRPr>
          </a:p>
          <a:p>
            <a:pPr marL="514350" indent="-514350">
              <a:buAutoNum type="alphaLcPeriod"/>
            </a:pPr>
            <a:r>
              <a:rPr lang="en-US" altLang="en-US" sz="2800" dirty="0">
                <a:solidFill>
                  <a:srgbClr val="000000"/>
                </a:solidFill>
                <a:cs typeface="Times New Roman" pitchFamily="18" charset="0"/>
              </a:rPr>
              <a:t>El </a:t>
            </a:r>
            <a:r>
              <a:rPr lang="en-US" altLang="en-US" sz="2800" dirty="0" err="1">
                <a:solidFill>
                  <a:srgbClr val="000000"/>
                </a:solidFill>
                <a:cs typeface="Times New Roman" pitchFamily="18" charset="0"/>
              </a:rPr>
              <a:t>tamaño</a:t>
            </a:r>
            <a:r>
              <a:rPr lang="en-US" altLang="en-US" sz="2800" dirty="0">
                <a:solidFill>
                  <a:srgbClr val="000000"/>
                </a:solidFill>
                <a:cs typeface="Times New Roman" pitchFamily="18" charset="0"/>
              </a:rPr>
              <a:t> </a:t>
            </a:r>
            <a:r>
              <a:rPr lang="en-US" altLang="en-US" sz="2800" dirty="0" err="1">
                <a:solidFill>
                  <a:srgbClr val="000000"/>
                </a:solidFill>
                <a:cs typeface="Times New Roman" pitchFamily="18" charset="0"/>
              </a:rPr>
              <a:t>relativo</a:t>
            </a:r>
            <a:r>
              <a:rPr lang="en-US" altLang="en-US" sz="2800" dirty="0">
                <a:solidFill>
                  <a:srgbClr val="000000"/>
                </a:solidFill>
                <a:cs typeface="Times New Roman" pitchFamily="18" charset="0"/>
              </a:rPr>
              <a:t> de </a:t>
            </a:r>
            <a:r>
              <a:rPr lang="en-US" altLang="en-US" sz="2800" dirty="0" err="1">
                <a:solidFill>
                  <a:srgbClr val="000000"/>
                </a:solidFill>
                <a:cs typeface="Times New Roman" pitchFamily="18" charset="0"/>
              </a:rPr>
              <a:t>partes</a:t>
            </a:r>
            <a:r>
              <a:rPr lang="en-US" altLang="en-US" sz="2800" dirty="0">
                <a:solidFill>
                  <a:srgbClr val="000000"/>
                </a:solidFill>
                <a:cs typeface="Times New Roman" pitchFamily="18" charset="0"/>
              </a:rPr>
              <a:t> del </a:t>
            </a:r>
            <a:r>
              <a:rPr lang="en-US" altLang="en-US" sz="2800" dirty="0" err="1">
                <a:solidFill>
                  <a:srgbClr val="000000"/>
                </a:solidFill>
                <a:cs typeface="Times New Roman" pitchFamily="18" charset="0"/>
              </a:rPr>
              <a:t>esqueleto</a:t>
            </a:r>
            <a:endParaRPr lang="en-US" altLang="en-US" sz="2800" dirty="0">
              <a:solidFill>
                <a:srgbClr val="000000"/>
              </a:solidFill>
              <a:cs typeface="Times New Roman" pitchFamily="18" charset="0"/>
            </a:endParaRPr>
          </a:p>
          <a:p>
            <a:pPr marL="514350" indent="-514350">
              <a:buAutoNum type="alphaLcPeriod"/>
            </a:pPr>
            <a:r>
              <a:rPr lang="en-US" altLang="en-US" sz="2800" dirty="0">
                <a:solidFill>
                  <a:srgbClr val="000000"/>
                </a:solidFill>
                <a:cs typeface="Times New Roman" pitchFamily="18" charset="0"/>
              </a:rPr>
              <a:t>La </a:t>
            </a:r>
            <a:r>
              <a:rPr lang="en-US" altLang="en-US" sz="2800" dirty="0" err="1">
                <a:solidFill>
                  <a:srgbClr val="000000"/>
                </a:solidFill>
                <a:cs typeface="Times New Roman" pitchFamily="18" charset="0"/>
              </a:rPr>
              <a:t>distribución</a:t>
            </a:r>
            <a:r>
              <a:rPr lang="en-US" altLang="en-US" sz="2800" dirty="0">
                <a:solidFill>
                  <a:srgbClr val="000000"/>
                </a:solidFill>
                <a:cs typeface="Times New Roman" pitchFamily="18" charset="0"/>
              </a:rPr>
              <a:t> de </a:t>
            </a:r>
            <a:r>
              <a:rPr lang="en-US" altLang="en-US" sz="2800" dirty="0" err="1">
                <a:solidFill>
                  <a:srgbClr val="000000"/>
                </a:solidFill>
                <a:cs typeface="Times New Roman" pitchFamily="18" charset="0"/>
              </a:rPr>
              <a:t>médula</a:t>
            </a:r>
            <a:r>
              <a:rPr lang="en-US" altLang="en-US" sz="2800" dirty="0">
                <a:solidFill>
                  <a:srgbClr val="000000"/>
                </a:solidFill>
                <a:cs typeface="Times New Roman" pitchFamily="18" charset="0"/>
              </a:rPr>
              <a:t> </a:t>
            </a:r>
            <a:r>
              <a:rPr lang="en-US" altLang="en-US" sz="2800" dirty="0" err="1">
                <a:solidFill>
                  <a:srgbClr val="000000"/>
                </a:solidFill>
                <a:cs typeface="Times New Roman" pitchFamily="18" charset="0"/>
              </a:rPr>
              <a:t>roja</a:t>
            </a:r>
            <a:endParaRPr lang="en-US" altLang="en-US" sz="2800" dirty="0">
              <a:solidFill>
                <a:srgbClr val="000000"/>
              </a:solidFill>
              <a:cs typeface="Times New Roman" pitchFamily="18" charset="0"/>
            </a:endParaRPr>
          </a:p>
        </p:txBody>
      </p:sp>
    </p:spTree>
    <p:extLst>
      <p:ext uri="{BB962C8B-B14F-4D97-AF65-F5344CB8AC3E}">
        <p14:creationId xmlns:p14="http://schemas.microsoft.com/office/powerpoint/2010/main" val="3473767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our types of cells are found in bone tissue. Osteoprogenitor cells develop into osteoblasts, many of which differentiate to become osteocytes. Some bone marrow cells fuse to form osteoclasts.">
            <a:extLst>
              <a:ext uri="{FF2B5EF4-FFF2-40B4-BE49-F238E27FC236}">
                <a16:creationId xmlns:a16="http://schemas.microsoft.com/office/drawing/2014/main" id="{4DCE2272-F3E7-2D41-8AE3-6A30311C895E}"/>
              </a:ext>
            </a:extLst>
          </p:cNvPr>
          <p:cNvPicPr>
            <a:picLocks noChangeAspect="1" noChangeArrowheads="1"/>
          </p:cNvPicPr>
          <p:nvPr/>
        </p:nvPicPr>
        <p:blipFill rotWithShape="1">
          <a:blip r:embed="rId2"/>
          <a:srcRect b="1959"/>
          <a:stretch/>
        </p:blipFill>
        <p:spPr bwMode="auto">
          <a:xfrm>
            <a:off x="2081031" y="2057399"/>
            <a:ext cx="7062969" cy="389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0" y="0"/>
            <a:ext cx="9144000" cy="914400"/>
          </a:xfrm>
        </p:spPr>
        <p:txBody>
          <a:bodyPr/>
          <a:lstStyle/>
          <a:p>
            <a:r>
              <a:rPr lang="en-US" dirty="0"/>
              <a:t>7.2e </a:t>
            </a:r>
            <a:r>
              <a:rPr lang="en-US" dirty="0" err="1"/>
              <a:t>Tejido</a:t>
            </a:r>
            <a:r>
              <a:rPr lang="en-US" dirty="0"/>
              <a:t> </a:t>
            </a:r>
            <a:r>
              <a:rPr lang="en-US" dirty="0" err="1"/>
              <a:t>óseo</a:t>
            </a:r>
            <a:r>
              <a:rPr lang="en-US" dirty="0"/>
              <a:t> - </a:t>
            </a:r>
            <a:r>
              <a:rPr lang="en-US" dirty="0" err="1"/>
              <a:t>microscopía</a:t>
            </a:r>
            <a:endParaRPr lang="en-US" sz="1500" dirty="0"/>
          </a:p>
        </p:txBody>
      </p:sp>
      <p:sp>
        <p:nvSpPr>
          <p:cNvPr id="8" name="Content Placeholder 2"/>
          <p:cNvSpPr>
            <a:spLocks noGrp="1"/>
          </p:cNvSpPr>
          <p:nvPr>
            <p:ph idx="1"/>
          </p:nvPr>
        </p:nvSpPr>
        <p:spPr>
          <a:xfrm>
            <a:off x="320040" y="905107"/>
            <a:ext cx="8503920" cy="5303520"/>
          </a:xfrm>
        </p:spPr>
        <p:txBody>
          <a:bodyPr/>
          <a:lstStyle/>
          <a:p>
            <a:pPr>
              <a:defRPr/>
            </a:pPr>
            <a:r>
              <a:rPr lang="en-US" altLang="en-US" sz="2800" b="1" dirty="0" err="1">
                <a:cs typeface="Times New Roman" pitchFamily="18" charset="0"/>
              </a:rPr>
              <a:t>Hueso</a:t>
            </a:r>
            <a:r>
              <a:rPr lang="en-US" altLang="en-US" sz="2800" b="1" dirty="0">
                <a:cs typeface="Times New Roman" pitchFamily="18" charset="0"/>
              </a:rPr>
              <a:t>: </a:t>
            </a:r>
            <a:r>
              <a:rPr lang="en-US" altLang="en-US" sz="2800" b="1" dirty="0" err="1">
                <a:cs typeface="Times New Roman" pitchFamily="18" charset="0"/>
              </a:rPr>
              <a:t>tejido</a:t>
            </a:r>
            <a:r>
              <a:rPr lang="en-US" altLang="en-US" sz="2800" b="1" dirty="0">
                <a:cs typeface="Times New Roman" pitchFamily="18" charset="0"/>
              </a:rPr>
              <a:t> </a:t>
            </a:r>
            <a:r>
              <a:rPr lang="en-US" altLang="en-US" sz="2800" b="1" dirty="0" err="1">
                <a:cs typeface="Times New Roman" pitchFamily="18" charset="0"/>
              </a:rPr>
              <a:t>conectivo</a:t>
            </a:r>
            <a:r>
              <a:rPr lang="en-US" altLang="en-US" sz="2800" b="1" dirty="0">
                <a:cs typeface="Times New Roman" pitchFamily="18" charset="0"/>
              </a:rPr>
              <a:t>: </a:t>
            </a:r>
            <a:r>
              <a:rPr lang="en-US" altLang="en-US" sz="2800" dirty="0">
                <a:cs typeface="Times New Roman" pitchFamily="18" charset="0"/>
              </a:rPr>
              <a:t> </a:t>
            </a:r>
            <a:r>
              <a:rPr lang="en-US" altLang="en-US" sz="2800" dirty="0" err="1">
                <a:cs typeface="Times New Roman" pitchFamily="18" charset="0"/>
              </a:rPr>
              <a:t>mucha</a:t>
            </a:r>
            <a:r>
              <a:rPr lang="en-US" altLang="en-US" sz="2800" dirty="0">
                <a:cs typeface="Times New Roman" pitchFamily="18" charset="0"/>
              </a:rPr>
              <a:t> _____ </a:t>
            </a:r>
            <a:r>
              <a:rPr lang="en-US" altLang="en-US" sz="2800" dirty="0" err="1">
                <a:cs typeface="Times New Roman" pitchFamily="18" charset="0"/>
              </a:rPr>
              <a:t>poca</a:t>
            </a:r>
            <a:r>
              <a:rPr lang="en-US" altLang="en-US" sz="2800" dirty="0">
                <a:cs typeface="Times New Roman" pitchFamily="18" charset="0"/>
              </a:rPr>
              <a:t> ____</a:t>
            </a:r>
          </a:p>
          <a:p>
            <a:pPr>
              <a:defRPr/>
            </a:pPr>
            <a:r>
              <a:rPr lang="en-US" altLang="en-US" sz="2800" dirty="0" err="1">
                <a:cs typeface="Times New Roman" pitchFamily="18" charset="0"/>
              </a:rPr>
              <a:t>Matriz</a:t>
            </a:r>
            <a:r>
              <a:rPr lang="en-US" altLang="en-US" sz="2800" dirty="0">
                <a:cs typeface="Times New Roman" pitchFamily="18" charset="0"/>
              </a:rPr>
              <a:t>: </a:t>
            </a:r>
            <a:r>
              <a:rPr lang="en-US" altLang="en-US" sz="2800" dirty="0" err="1">
                <a:cs typeface="Times New Roman" pitchFamily="18" charset="0"/>
              </a:rPr>
              <a:t>sólida</a:t>
            </a:r>
            <a:r>
              <a:rPr lang="en-US" altLang="en-US" sz="2800" dirty="0">
                <a:cs typeface="Times New Roman" pitchFamily="18" charset="0"/>
              </a:rPr>
              <a:t>: </a:t>
            </a:r>
            <a:r>
              <a:rPr lang="en-US" altLang="en-US" sz="2800" dirty="0" err="1">
                <a:cs typeface="Times New Roman" pitchFamily="18" charset="0"/>
              </a:rPr>
              <a:t>hidroxiapatitas</a:t>
            </a:r>
            <a:r>
              <a:rPr lang="en-US" altLang="en-US" sz="2800" dirty="0">
                <a:cs typeface="Times New Roman" pitchFamily="18" charset="0"/>
              </a:rPr>
              <a:t>; Ca+2 y PO4</a:t>
            </a:r>
          </a:p>
          <a:p>
            <a:pPr>
              <a:defRPr/>
            </a:pPr>
            <a:r>
              <a:rPr lang="en-US" altLang="en-US" sz="2800" dirty="0" err="1">
                <a:cs typeface="Times New Roman" pitchFamily="18" charset="0"/>
              </a:rPr>
              <a:t>Células</a:t>
            </a:r>
            <a:r>
              <a:rPr lang="en-US" altLang="en-US" sz="2800" dirty="0">
                <a:cs typeface="Times New Roman" pitchFamily="18" charset="0"/>
              </a:rPr>
              <a:t> – 4 </a:t>
            </a:r>
            <a:r>
              <a:rPr lang="en-US" altLang="en-US" sz="2800" dirty="0" err="1">
                <a:cs typeface="Times New Roman" pitchFamily="18" charset="0"/>
              </a:rPr>
              <a:t>tipos</a:t>
            </a:r>
            <a:endParaRPr lang="en-US" altLang="en-US" sz="2800" dirty="0">
              <a:cs typeface="Times New Roman" pitchFamily="18" charset="0"/>
            </a:endParaRPr>
          </a:p>
          <a:p>
            <a:pPr lvl="1" indent="-457200">
              <a:buClrTx/>
              <a:buFont typeface="+mj-lt"/>
              <a:buAutoNum type="arabicPeriod"/>
              <a:defRPr/>
            </a:pPr>
            <a:r>
              <a:rPr lang="en-US" altLang="en-US" sz="2400" b="1" dirty="0" err="1">
                <a:cs typeface="Times New Roman" pitchFamily="18" charset="0"/>
              </a:rPr>
              <a:t>Osteoprogenitoras</a:t>
            </a:r>
            <a:endParaRPr lang="en-US" altLang="en-US" sz="2400" b="1" dirty="0">
              <a:cs typeface="Times New Roman" pitchFamily="18" charset="0"/>
            </a:endParaRPr>
          </a:p>
          <a:p>
            <a:pPr lvl="1" indent="-457200">
              <a:buClrTx/>
              <a:buFont typeface="+mj-lt"/>
              <a:buAutoNum type="arabicPeriod"/>
              <a:defRPr/>
            </a:pPr>
            <a:r>
              <a:rPr lang="en-US" altLang="en-US" sz="2400" b="1" dirty="0" err="1">
                <a:cs typeface="Times New Roman" pitchFamily="18" charset="0"/>
              </a:rPr>
              <a:t>Osteoblastos</a:t>
            </a:r>
            <a:endParaRPr lang="en-US" altLang="en-US" sz="2400" b="1" dirty="0">
              <a:cs typeface="Times New Roman" pitchFamily="18" charset="0"/>
            </a:endParaRPr>
          </a:p>
          <a:p>
            <a:pPr lvl="1" indent="-457200">
              <a:buClrTx/>
              <a:buFont typeface="+mj-lt"/>
              <a:buAutoNum type="arabicPeriod"/>
              <a:defRPr/>
            </a:pPr>
            <a:r>
              <a:rPr lang="en-US" altLang="en-US" sz="2400" b="1" dirty="0" err="1">
                <a:cs typeface="Times New Roman" pitchFamily="18" charset="0"/>
              </a:rPr>
              <a:t>Osteocitos</a:t>
            </a:r>
            <a:endParaRPr lang="en-US" altLang="en-US" sz="2400" b="1" dirty="0">
              <a:cs typeface="Times New Roman" pitchFamily="18" charset="0"/>
            </a:endParaRPr>
          </a:p>
          <a:p>
            <a:pPr lvl="1" indent="-457200">
              <a:buClrTx/>
              <a:buFont typeface="+mj-lt"/>
              <a:buAutoNum type="arabicPeriod"/>
              <a:defRPr/>
            </a:pPr>
            <a:r>
              <a:rPr lang="en-US" altLang="en-US" sz="2400" b="1" dirty="0" err="1">
                <a:cs typeface="Times New Roman" pitchFamily="18" charset="0"/>
              </a:rPr>
              <a:t>Osteoclastos</a:t>
            </a:r>
            <a:endParaRPr lang="en-US" altLang="en-US" sz="2400" b="1" dirty="0">
              <a:cs typeface="Times New Roman" pitchFamily="18" charset="0"/>
            </a:endParaRPr>
          </a:p>
        </p:txBody>
      </p:sp>
    </p:spTree>
    <p:extLst>
      <p:ext uri="{BB962C8B-B14F-4D97-AF65-F5344CB8AC3E}">
        <p14:creationId xmlns:p14="http://schemas.microsoft.com/office/powerpoint/2010/main" val="188696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52400" y="914400"/>
            <a:ext cx="8763000" cy="5303520"/>
          </a:xfrm>
        </p:spPr>
        <p:txBody>
          <a:bodyPr/>
          <a:lstStyle/>
          <a:p>
            <a:pPr>
              <a:defRPr/>
            </a:pPr>
            <a:r>
              <a:rPr lang="en-US" altLang="en-US" b="1" dirty="0" err="1">
                <a:cs typeface="Times New Roman" pitchFamily="18" charset="0"/>
              </a:rPr>
              <a:t>Osteoprogenitoras</a:t>
            </a:r>
            <a:r>
              <a:rPr lang="en-US" altLang="en-US" b="1" dirty="0">
                <a:cs typeface="Times New Roman" pitchFamily="18" charset="0"/>
              </a:rPr>
              <a:t> </a:t>
            </a:r>
          </a:p>
          <a:p>
            <a:pPr lvl="1">
              <a:defRPr/>
            </a:pPr>
            <a:r>
              <a:rPr lang="en-US" altLang="en-US" dirty="0" err="1">
                <a:cs typeface="Times New Roman" pitchFamily="18" charset="0"/>
              </a:rPr>
              <a:t>Células</a:t>
            </a:r>
            <a:r>
              <a:rPr lang="en-US" altLang="en-US" dirty="0">
                <a:cs typeface="Times New Roman" pitchFamily="18" charset="0"/>
              </a:rPr>
              <a:t> </a:t>
            </a:r>
            <a:r>
              <a:rPr lang="en-US" altLang="en-US" dirty="0" err="1">
                <a:cs typeface="Times New Roman" pitchFamily="18" charset="0"/>
              </a:rPr>
              <a:t>madres</a:t>
            </a:r>
            <a:endParaRPr lang="en-US" altLang="en-US" dirty="0">
              <a:cs typeface="Times New Roman" pitchFamily="18" charset="0"/>
            </a:endParaRPr>
          </a:p>
          <a:p>
            <a:pPr lvl="1">
              <a:defRPr/>
            </a:pPr>
            <a:r>
              <a:rPr lang="en-US" altLang="en-US" dirty="0" err="1">
                <a:cs typeface="Times New Roman" pitchFamily="18" charset="0"/>
              </a:rPr>
              <a:t>Derivadas</a:t>
            </a:r>
            <a:r>
              <a:rPr lang="en-US" altLang="en-US" dirty="0">
                <a:cs typeface="Times New Roman" pitchFamily="18" charset="0"/>
              </a:rPr>
              <a:t> de </a:t>
            </a:r>
            <a:r>
              <a:rPr lang="en-US" altLang="en-US" dirty="0" err="1">
                <a:cs typeface="Times New Roman" pitchFamily="18" charset="0"/>
              </a:rPr>
              <a:t>mesénquima</a:t>
            </a:r>
            <a:endParaRPr lang="en-US" altLang="en-US" dirty="0">
              <a:cs typeface="Times New Roman" pitchFamily="18" charset="0"/>
            </a:endParaRPr>
          </a:p>
          <a:p>
            <a:pPr lvl="2">
              <a:defRPr/>
            </a:pPr>
            <a:r>
              <a:rPr lang="en-US" altLang="en-US" dirty="0" err="1">
                <a:cs typeface="Times New Roman" pitchFamily="18" charset="0"/>
              </a:rPr>
              <a:t>Tejido</a:t>
            </a:r>
            <a:r>
              <a:rPr lang="en-US" altLang="en-US" dirty="0">
                <a:cs typeface="Times New Roman" pitchFamily="18" charset="0"/>
              </a:rPr>
              <a:t> </a:t>
            </a:r>
            <a:r>
              <a:rPr lang="en-US" altLang="en-US" dirty="0" err="1">
                <a:cs typeface="Times New Roman" pitchFamily="18" charset="0"/>
              </a:rPr>
              <a:t>conectivo</a:t>
            </a:r>
            <a:r>
              <a:rPr lang="en-US" altLang="en-US" dirty="0">
                <a:cs typeface="Times New Roman" pitchFamily="18" charset="0"/>
              </a:rPr>
              <a:t> </a:t>
            </a:r>
            <a:r>
              <a:rPr lang="en-US" altLang="en-US" dirty="0" err="1">
                <a:cs typeface="Times New Roman" pitchFamily="18" charset="0"/>
              </a:rPr>
              <a:t>embrionario</a:t>
            </a:r>
            <a:endParaRPr lang="en-US" altLang="en-US" dirty="0">
              <a:cs typeface="Times New Roman" pitchFamily="18" charset="0"/>
            </a:endParaRPr>
          </a:p>
          <a:p>
            <a:pPr lvl="1">
              <a:defRPr/>
            </a:pPr>
            <a:r>
              <a:rPr lang="en-US" altLang="en-US" dirty="0">
                <a:cs typeface="Times New Roman" pitchFamily="18" charset="0"/>
              </a:rPr>
              <a:t>Mitosis </a:t>
            </a:r>
            <a:r>
              <a:rPr lang="en-US" altLang="en-US" dirty="0" err="1">
                <a:cs typeface="Times New Roman" pitchFamily="18" charset="0"/>
              </a:rPr>
              <a:t>resulta</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 </a:t>
            </a:r>
            <a:r>
              <a:rPr lang="en-US" altLang="en-US" dirty="0" err="1">
                <a:cs typeface="Times New Roman" pitchFamily="18" charset="0"/>
              </a:rPr>
              <a:t>Célula</a:t>
            </a:r>
            <a:r>
              <a:rPr lang="en-US" altLang="en-US" dirty="0">
                <a:cs typeface="Times New Roman" pitchFamily="18" charset="0"/>
              </a:rPr>
              <a:t> </a:t>
            </a:r>
            <a:r>
              <a:rPr lang="en-US" altLang="en-US" dirty="0" err="1">
                <a:cs typeface="Times New Roman" pitchFamily="18" charset="0"/>
              </a:rPr>
              <a:t>madre</a:t>
            </a:r>
            <a:r>
              <a:rPr lang="en-US" altLang="en-US" dirty="0">
                <a:cs typeface="Times New Roman" pitchFamily="18" charset="0"/>
              </a:rPr>
              <a:t> y </a:t>
            </a:r>
            <a:r>
              <a:rPr lang="en-US" altLang="en-US" dirty="0" err="1">
                <a:cs typeface="Times New Roman" pitchFamily="18" charset="0"/>
              </a:rPr>
              <a:t>Célula</a:t>
            </a:r>
            <a:r>
              <a:rPr lang="en-US" altLang="en-US" dirty="0">
                <a:cs typeface="Times New Roman" pitchFamily="18" charset="0"/>
              </a:rPr>
              <a:t> </a:t>
            </a:r>
            <a:r>
              <a:rPr lang="en-US" altLang="en-US" dirty="0" err="1">
                <a:cs typeface="Times New Roman" pitchFamily="18" charset="0"/>
              </a:rPr>
              <a:t>Determinada</a:t>
            </a:r>
            <a:endParaRPr lang="en-US" altLang="en-US" dirty="0">
              <a:cs typeface="Times New Roman" pitchFamily="18" charset="0"/>
            </a:endParaRPr>
          </a:p>
          <a:p>
            <a:pPr marL="822960" lvl="1" indent="-274320">
              <a:buClr>
                <a:srgbClr val="085367"/>
              </a:buClr>
              <a:defRPr/>
            </a:pPr>
            <a:r>
              <a:rPr lang="en-US" altLang="en-US" sz="2400" dirty="0" err="1">
                <a:cs typeface="Times New Roman" pitchFamily="18" charset="0"/>
              </a:rPr>
              <a:t>Diferenciará</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a:t>
            </a:r>
            <a:r>
              <a:rPr lang="en-US" altLang="en-US" sz="2400" dirty="0" err="1">
                <a:cs typeface="Times New Roman" pitchFamily="18" charset="0"/>
              </a:rPr>
              <a:t>osteoblasto</a:t>
            </a:r>
            <a:endParaRPr lang="en-US" altLang="en-US" sz="2400" dirty="0">
              <a:cs typeface="Times New Roman" pitchFamily="18" charset="0"/>
            </a:endParaRPr>
          </a:p>
          <a:p>
            <a:pPr lvl="1">
              <a:defRPr/>
            </a:pPr>
            <a:r>
              <a:rPr lang="en-US" altLang="en-US" dirty="0" err="1">
                <a:cs typeface="Times New Roman" pitchFamily="18" charset="0"/>
              </a:rPr>
              <a:t>Localizadas</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el </a:t>
            </a:r>
            <a:r>
              <a:rPr lang="en-US" altLang="en-US" dirty="0" err="1">
                <a:cs typeface="Times New Roman" pitchFamily="18" charset="0"/>
              </a:rPr>
              <a:t>endostio</a:t>
            </a:r>
            <a:r>
              <a:rPr lang="en-US" altLang="en-US" dirty="0">
                <a:cs typeface="Times New Roman" pitchFamily="18" charset="0"/>
              </a:rPr>
              <a:t> y </a:t>
            </a:r>
            <a:r>
              <a:rPr lang="en-US" altLang="en-US" dirty="0" err="1">
                <a:cs typeface="Times New Roman" pitchFamily="18" charset="0"/>
              </a:rPr>
              <a:t>en</a:t>
            </a:r>
            <a:r>
              <a:rPr lang="en-US" altLang="en-US" dirty="0">
                <a:cs typeface="Times New Roman" pitchFamily="18" charset="0"/>
              </a:rPr>
              <a:t> el </a:t>
            </a:r>
            <a:r>
              <a:rPr lang="en-US" altLang="en-US" dirty="0" err="1">
                <a:cs typeface="Times New Roman" pitchFamily="18" charset="0"/>
              </a:rPr>
              <a:t>periostio</a:t>
            </a:r>
            <a:endParaRPr lang="en-US" altLang="en-US" dirty="0">
              <a:cs typeface="Times New Roman" pitchFamily="18" charset="0"/>
            </a:endParaRPr>
          </a:p>
        </p:txBody>
      </p:sp>
      <p:sp>
        <p:nvSpPr>
          <p:cNvPr id="3" name="Title 2">
            <a:extLst>
              <a:ext uri="{FF2B5EF4-FFF2-40B4-BE49-F238E27FC236}">
                <a16:creationId xmlns:a16="http://schemas.microsoft.com/office/drawing/2014/main" id="{763A3A6B-0197-DB42-8DC1-9677D0C5C9F1}"/>
              </a:ext>
            </a:extLst>
          </p:cNvPr>
          <p:cNvSpPr>
            <a:spLocks noGrp="1"/>
          </p:cNvSpPr>
          <p:nvPr>
            <p:ph type="title"/>
          </p:nvPr>
        </p:nvSpPr>
        <p:spPr/>
        <p:txBody>
          <a:bodyPr/>
          <a:lstStyle/>
          <a:p>
            <a:r>
              <a:rPr lang="en-US" dirty="0"/>
              <a:t>7.2e </a:t>
            </a:r>
            <a:r>
              <a:rPr lang="en-US" dirty="0" err="1"/>
              <a:t>Tejido</a:t>
            </a:r>
            <a:r>
              <a:rPr lang="en-US" dirty="0"/>
              <a:t> </a:t>
            </a:r>
            <a:r>
              <a:rPr lang="en-US" dirty="0" err="1"/>
              <a:t>óseo</a:t>
            </a:r>
            <a:r>
              <a:rPr lang="en-US" dirty="0"/>
              <a:t> - </a:t>
            </a:r>
            <a:r>
              <a:rPr lang="en-US" dirty="0" err="1"/>
              <a:t>microscopía</a:t>
            </a:r>
            <a:endParaRPr lang="en-US" dirty="0"/>
          </a:p>
        </p:txBody>
      </p:sp>
    </p:spTree>
    <p:extLst>
      <p:ext uri="{BB962C8B-B14F-4D97-AF65-F5344CB8AC3E}">
        <p14:creationId xmlns:p14="http://schemas.microsoft.com/office/powerpoint/2010/main" val="3891228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838200"/>
          </a:xfrm>
        </p:spPr>
        <p:txBody>
          <a:bodyPr/>
          <a:lstStyle/>
          <a:p>
            <a:r>
              <a:rPr lang="en-US" dirty="0"/>
              <a:t>7.2e </a:t>
            </a:r>
            <a:r>
              <a:rPr lang="en-US" dirty="0" err="1"/>
              <a:t>Tejido</a:t>
            </a:r>
            <a:r>
              <a:rPr lang="en-US" dirty="0"/>
              <a:t> </a:t>
            </a:r>
            <a:r>
              <a:rPr lang="en-US" dirty="0" err="1"/>
              <a:t>óseo</a:t>
            </a:r>
            <a:r>
              <a:rPr lang="en-US" dirty="0"/>
              <a:t> - </a:t>
            </a:r>
            <a:r>
              <a:rPr lang="en-US" dirty="0" err="1"/>
              <a:t>microscopía</a:t>
            </a:r>
            <a:endParaRPr lang="en-US" dirty="0"/>
          </a:p>
        </p:txBody>
      </p:sp>
      <p:sp>
        <p:nvSpPr>
          <p:cNvPr id="8" name="Content Placeholder 2"/>
          <p:cNvSpPr>
            <a:spLocks noGrp="1"/>
          </p:cNvSpPr>
          <p:nvPr>
            <p:ph idx="1"/>
          </p:nvPr>
        </p:nvSpPr>
        <p:spPr>
          <a:xfrm>
            <a:off x="228600" y="762000"/>
            <a:ext cx="8503920" cy="5303520"/>
          </a:xfrm>
        </p:spPr>
        <p:txBody>
          <a:bodyPr/>
          <a:lstStyle/>
          <a:p>
            <a:pPr>
              <a:spcBef>
                <a:spcPts val="600"/>
              </a:spcBef>
              <a:spcAft>
                <a:spcPts val="300"/>
              </a:spcAft>
            </a:pPr>
            <a:r>
              <a:rPr lang="en-US" altLang="en-US" sz="2800" b="1" dirty="0" err="1">
                <a:cs typeface="Times New Roman" pitchFamily="18" charset="0"/>
              </a:rPr>
              <a:t>Osteoblastos</a:t>
            </a:r>
            <a:endParaRPr lang="en-US" altLang="en-US" sz="2800" b="1" dirty="0">
              <a:cs typeface="Times New Roman" pitchFamily="18" charset="0"/>
            </a:endParaRPr>
          </a:p>
          <a:p>
            <a:pPr lvl="1">
              <a:spcBef>
                <a:spcPts val="600"/>
              </a:spcBef>
              <a:spcAft>
                <a:spcPts val="300"/>
              </a:spcAft>
            </a:pPr>
            <a:r>
              <a:rPr lang="en-US" altLang="en-US" sz="2400" dirty="0" err="1">
                <a:cs typeface="Times New Roman" pitchFamily="18" charset="0"/>
              </a:rPr>
              <a:t>Derivadas</a:t>
            </a:r>
            <a:r>
              <a:rPr lang="en-US" altLang="en-US" sz="2400" dirty="0">
                <a:cs typeface="Times New Roman" pitchFamily="18" charset="0"/>
              </a:rPr>
              <a:t> de </a:t>
            </a:r>
            <a:r>
              <a:rPr lang="en-US" altLang="en-US" sz="2400" dirty="0" err="1">
                <a:cs typeface="Times New Roman" pitchFamily="18" charset="0"/>
              </a:rPr>
              <a:t>osteoprogenitoras</a:t>
            </a:r>
            <a:endParaRPr lang="en-US" altLang="en-US" sz="2400" dirty="0">
              <a:cs typeface="Times New Roman" pitchFamily="18" charset="0"/>
            </a:endParaRPr>
          </a:p>
          <a:p>
            <a:pPr lvl="1">
              <a:spcBef>
                <a:spcPts val="600"/>
              </a:spcBef>
              <a:spcAft>
                <a:spcPts val="300"/>
              </a:spcAft>
            </a:pPr>
            <a:r>
              <a:rPr lang="en-US" altLang="en-US" sz="2400" dirty="0" err="1">
                <a:cs typeface="Times New Roman" pitchFamily="18" charset="0"/>
              </a:rPr>
              <a:t>Sintetizan</a:t>
            </a:r>
            <a:r>
              <a:rPr lang="en-US" altLang="en-US" sz="2400" dirty="0">
                <a:cs typeface="Times New Roman" pitchFamily="18" charset="0"/>
              </a:rPr>
              <a:t> y </a:t>
            </a:r>
            <a:r>
              <a:rPr lang="en-US" altLang="en-US" sz="2400" dirty="0" err="1">
                <a:cs typeface="Times New Roman" pitchFamily="18" charset="0"/>
              </a:rPr>
              <a:t>secretan</a:t>
            </a:r>
            <a:r>
              <a:rPr lang="en-US" altLang="en-US" sz="2400" dirty="0">
                <a:cs typeface="Times New Roman" pitchFamily="18" charset="0"/>
              </a:rPr>
              <a:t> ‘</a:t>
            </a:r>
            <a:r>
              <a:rPr lang="en-US" altLang="en-US" sz="2400" b="1" dirty="0" err="1">
                <a:cs typeface="Times New Roman" pitchFamily="18" charset="0"/>
              </a:rPr>
              <a:t>osteoide</a:t>
            </a:r>
            <a:r>
              <a:rPr lang="en-US" altLang="en-US" sz="2400" b="1" dirty="0">
                <a:cs typeface="Times New Roman" pitchFamily="18" charset="0"/>
              </a:rPr>
              <a:t>’</a:t>
            </a:r>
          </a:p>
          <a:p>
            <a:pPr lvl="2">
              <a:spcBef>
                <a:spcPts val="600"/>
              </a:spcBef>
              <a:spcAft>
                <a:spcPts val="300"/>
              </a:spcAft>
            </a:pPr>
            <a:r>
              <a:rPr lang="en-US" altLang="en-US" dirty="0" err="1">
                <a:cs typeface="Times New Roman" pitchFamily="18" charset="0"/>
              </a:rPr>
              <a:t>Matriz</a:t>
            </a:r>
            <a:r>
              <a:rPr lang="en-US" altLang="en-US" dirty="0">
                <a:cs typeface="Times New Roman" pitchFamily="18" charset="0"/>
              </a:rPr>
              <a:t> </a:t>
            </a:r>
            <a:r>
              <a:rPr lang="en-US" altLang="en-US" dirty="0" err="1">
                <a:cs typeface="Times New Roman" pitchFamily="18" charset="0"/>
              </a:rPr>
              <a:t>ósea</a:t>
            </a:r>
            <a:r>
              <a:rPr lang="en-US" altLang="en-US" dirty="0">
                <a:cs typeface="Times New Roman" pitchFamily="18" charset="0"/>
              </a:rPr>
              <a:t>, </a:t>
            </a:r>
            <a:r>
              <a:rPr lang="en-US" altLang="en-US" dirty="0" err="1">
                <a:cs typeface="Times New Roman" pitchFamily="18" charset="0"/>
              </a:rPr>
              <a:t>orgánica</a:t>
            </a:r>
            <a:r>
              <a:rPr lang="en-US" altLang="en-US" dirty="0">
                <a:cs typeface="Times New Roman" pitchFamily="18" charset="0"/>
              </a:rPr>
              <a:t>, semi </a:t>
            </a:r>
            <a:r>
              <a:rPr lang="en-US" altLang="en-US" dirty="0" err="1">
                <a:cs typeface="Times New Roman" pitchFamily="18" charset="0"/>
              </a:rPr>
              <a:t>solida</a:t>
            </a:r>
            <a:endParaRPr lang="en-US" altLang="en-US" dirty="0">
              <a:cs typeface="Times New Roman" pitchFamily="18" charset="0"/>
            </a:endParaRPr>
          </a:p>
          <a:p>
            <a:pPr lvl="2">
              <a:spcBef>
                <a:spcPts val="600"/>
              </a:spcBef>
              <a:spcAft>
                <a:spcPts val="300"/>
              </a:spcAft>
            </a:pPr>
            <a:r>
              <a:rPr lang="en-US" altLang="en-US" dirty="0">
                <a:cs typeface="Times New Roman" pitchFamily="18" charset="0"/>
              </a:rPr>
              <a:t>Se </a:t>
            </a:r>
            <a:r>
              <a:rPr lang="en-US" altLang="en-US" dirty="0" err="1">
                <a:cs typeface="Times New Roman" pitchFamily="18" charset="0"/>
              </a:rPr>
              <a:t>calcifica</a:t>
            </a:r>
            <a:r>
              <a:rPr lang="en-US" altLang="en-US" dirty="0">
                <a:cs typeface="Times New Roman" pitchFamily="18" charset="0"/>
              </a:rPr>
              <a:t> </a:t>
            </a:r>
            <a:r>
              <a:rPr lang="en-US" altLang="en-US" dirty="0" err="1">
                <a:cs typeface="Times New Roman" pitchFamily="18" charset="0"/>
              </a:rPr>
              <a:t>luego</a:t>
            </a:r>
            <a:endParaRPr lang="en-US" altLang="en-US" dirty="0">
              <a:cs typeface="Times New Roman" pitchFamily="18" charset="0"/>
            </a:endParaRPr>
          </a:p>
          <a:p>
            <a:pPr lvl="1">
              <a:spcBef>
                <a:spcPts val="600"/>
              </a:spcBef>
              <a:spcAft>
                <a:spcPts val="300"/>
              </a:spcAft>
            </a:pPr>
            <a:r>
              <a:rPr lang="en-US" altLang="en-US" sz="2400" dirty="0" err="1">
                <a:cs typeface="Times New Roman" pitchFamily="18" charset="0"/>
              </a:rPr>
              <a:t>Terminan</a:t>
            </a:r>
            <a:r>
              <a:rPr lang="en-US" altLang="en-US" sz="2400" dirty="0">
                <a:cs typeface="Times New Roman" pitchFamily="18" charset="0"/>
              </a:rPr>
              <a:t> </a:t>
            </a:r>
            <a:r>
              <a:rPr lang="en-US" altLang="en-US" sz="2400" dirty="0" err="1">
                <a:cs typeface="Times New Roman" pitchFamily="18" charset="0"/>
              </a:rPr>
              <a:t>atrapados</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a:t>
            </a:r>
            <a:r>
              <a:rPr lang="en-US" altLang="en-US" sz="2400" dirty="0" err="1">
                <a:cs typeface="Times New Roman" pitchFamily="18" charset="0"/>
              </a:rPr>
              <a:t>su</a:t>
            </a:r>
            <a:r>
              <a:rPr lang="en-US" altLang="en-US" sz="2400" dirty="0">
                <a:cs typeface="Times New Roman" pitchFamily="18" charset="0"/>
              </a:rPr>
              <a:t> </a:t>
            </a:r>
            <a:r>
              <a:rPr lang="en-US" altLang="en-US" sz="2400" dirty="0" err="1">
                <a:cs typeface="Times New Roman" pitchFamily="18" charset="0"/>
              </a:rPr>
              <a:t>propia</a:t>
            </a:r>
            <a:r>
              <a:rPr lang="en-US" altLang="en-US" sz="2400" dirty="0">
                <a:cs typeface="Times New Roman" pitchFamily="18" charset="0"/>
              </a:rPr>
              <a:t> </a:t>
            </a:r>
            <a:r>
              <a:rPr lang="en-US" altLang="en-US" sz="2400" dirty="0" err="1">
                <a:cs typeface="Times New Roman" pitchFamily="18" charset="0"/>
              </a:rPr>
              <a:t>matriz</a:t>
            </a:r>
            <a:endParaRPr lang="en-US" altLang="en-US" sz="2400" dirty="0">
              <a:cs typeface="Times New Roman" pitchFamily="18" charset="0"/>
            </a:endParaRPr>
          </a:p>
          <a:p>
            <a:pPr lvl="1">
              <a:spcBef>
                <a:spcPts val="600"/>
              </a:spcBef>
              <a:spcAft>
                <a:spcPts val="300"/>
              </a:spcAft>
            </a:pPr>
            <a:r>
              <a:rPr lang="en-US" altLang="en-US" sz="2400" dirty="0">
                <a:cs typeface="Times New Roman" pitchFamily="18" charset="0"/>
              </a:rPr>
              <a:t>Se </a:t>
            </a:r>
            <a:r>
              <a:rPr lang="en-US" altLang="en-US" sz="2400" dirty="0" err="1">
                <a:cs typeface="Times New Roman" pitchFamily="18" charset="0"/>
              </a:rPr>
              <a:t>diferencian</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a:t>
            </a:r>
            <a:r>
              <a:rPr lang="en-US" altLang="en-US" sz="2400" b="1" dirty="0" err="1">
                <a:cs typeface="Times New Roman" pitchFamily="18" charset="0"/>
              </a:rPr>
              <a:t>osteocitos</a:t>
            </a:r>
            <a:endParaRPr lang="en-US" altLang="en-US" sz="2400" b="1" dirty="0">
              <a:cs typeface="Times New Roman" pitchFamily="18" charset="0"/>
            </a:endParaRPr>
          </a:p>
          <a:p>
            <a:pPr>
              <a:spcBef>
                <a:spcPts val="600"/>
              </a:spcBef>
              <a:spcAft>
                <a:spcPts val="300"/>
              </a:spcAft>
            </a:pPr>
            <a:r>
              <a:rPr lang="en-US" altLang="en-US" sz="2800" b="1" dirty="0" err="1">
                <a:cs typeface="Times New Roman" pitchFamily="18" charset="0"/>
              </a:rPr>
              <a:t>Osteocitos</a:t>
            </a:r>
            <a:endParaRPr lang="en-US" altLang="en-US" sz="2800" b="1" dirty="0">
              <a:cs typeface="Times New Roman" pitchFamily="18" charset="0"/>
            </a:endParaRPr>
          </a:p>
          <a:p>
            <a:pPr lvl="1">
              <a:spcBef>
                <a:spcPts val="600"/>
              </a:spcBef>
              <a:spcAft>
                <a:spcPts val="300"/>
              </a:spcAft>
            </a:pPr>
            <a:r>
              <a:rPr lang="en-US" altLang="en-US" sz="2400" dirty="0" err="1">
                <a:cs typeface="Times New Roman" pitchFamily="18" charset="0"/>
              </a:rPr>
              <a:t>Osteoblastos</a:t>
            </a:r>
            <a:r>
              <a:rPr lang="en-US" altLang="en-US" sz="2400" dirty="0">
                <a:cs typeface="Times New Roman" pitchFamily="18" charset="0"/>
              </a:rPr>
              <a:t> maduros, </a:t>
            </a:r>
            <a:r>
              <a:rPr lang="en-US" altLang="en-US" sz="2400" dirty="0" err="1">
                <a:cs typeface="Times New Roman" pitchFamily="18" charset="0"/>
              </a:rPr>
              <a:t>células</a:t>
            </a:r>
            <a:r>
              <a:rPr lang="en-US" altLang="en-US" sz="2400" dirty="0">
                <a:cs typeface="Times New Roman" pitchFamily="18" charset="0"/>
              </a:rPr>
              <a:t> </a:t>
            </a:r>
            <a:r>
              <a:rPr lang="en-US" altLang="en-US" sz="2400" dirty="0" err="1">
                <a:cs typeface="Times New Roman" pitchFamily="18" charset="0"/>
              </a:rPr>
              <a:t>oseas</a:t>
            </a:r>
            <a:r>
              <a:rPr lang="en-US" altLang="en-US" sz="2400" dirty="0">
                <a:cs typeface="Times New Roman" pitchFamily="18" charset="0"/>
              </a:rPr>
              <a:t> </a:t>
            </a:r>
            <a:r>
              <a:rPr lang="en-US" altLang="en-US" sz="2400" dirty="0" err="1">
                <a:cs typeface="Times New Roman" pitchFamily="18" charset="0"/>
              </a:rPr>
              <a:t>maduras</a:t>
            </a:r>
            <a:endParaRPr lang="en-US" altLang="en-US" sz="2400" dirty="0">
              <a:cs typeface="Times New Roman" pitchFamily="18" charset="0"/>
            </a:endParaRPr>
          </a:p>
          <a:p>
            <a:pPr lvl="1">
              <a:spcBef>
                <a:spcPts val="600"/>
              </a:spcBef>
              <a:spcAft>
                <a:spcPts val="300"/>
              </a:spcAft>
            </a:pPr>
            <a:r>
              <a:rPr lang="en-US" altLang="en-US" sz="2400" dirty="0" err="1">
                <a:cs typeface="Times New Roman" pitchFamily="18" charset="0"/>
              </a:rPr>
              <a:t>Detectan</a:t>
            </a:r>
            <a:r>
              <a:rPr lang="en-US" altLang="en-US" sz="2400" dirty="0">
                <a:cs typeface="Times New Roman" pitchFamily="18" charset="0"/>
              </a:rPr>
              <a:t> </a:t>
            </a:r>
            <a:r>
              <a:rPr lang="en-US" altLang="en-US" sz="2400" dirty="0" err="1">
                <a:cs typeface="Times New Roman" pitchFamily="18" charset="0"/>
              </a:rPr>
              <a:t>estres</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el </a:t>
            </a:r>
            <a:r>
              <a:rPr lang="en-US" altLang="en-US" sz="2400" dirty="0" err="1">
                <a:cs typeface="Times New Roman" pitchFamily="18" charset="0"/>
              </a:rPr>
              <a:t>hueso</a:t>
            </a:r>
            <a:endParaRPr lang="en-US" altLang="en-US" sz="2400" dirty="0">
              <a:cs typeface="Times New Roman" pitchFamily="18" charset="0"/>
            </a:endParaRPr>
          </a:p>
          <a:p>
            <a:pPr lvl="1">
              <a:spcBef>
                <a:spcPts val="600"/>
              </a:spcBef>
              <a:spcAft>
                <a:spcPts val="300"/>
              </a:spcAft>
            </a:pPr>
            <a:r>
              <a:rPr lang="en-US" altLang="en-US" sz="2400" dirty="0" err="1">
                <a:cs typeface="Times New Roman" pitchFamily="18" charset="0"/>
              </a:rPr>
              <a:t>Activan</a:t>
            </a:r>
            <a:r>
              <a:rPr lang="en-US" altLang="en-US" sz="2400" dirty="0">
                <a:cs typeface="Times New Roman" pitchFamily="18" charset="0"/>
              </a:rPr>
              <a:t> </a:t>
            </a:r>
            <a:r>
              <a:rPr lang="en-US" altLang="en-US" sz="2400" dirty="0" err="1">
                <a:cs typeface="Times New Roman" pitchFamily="18" charset="0"/>
              </a:rPr>
              <a:t>formación</a:t>
            </a:r>
            <a:r>
              <a:rPr lang="en-US" altLang="en-US" sz="2400" dirty="0">
                <a:cs typeface="Times New Roman" pitchFamily="18" charset="0"/>
              </a:rPr>
              <a:t> de nuevo </a:t>
            </a:r>
            <a:r>
              <a:rPr lang="en-US" altLang="en-US" sz="2400" dirty="0" err="1">
                <a:cs typeface="Times New Roman" pitchFamily="18" charset="0"/>
              </a:rPr>
              <a:t>tejido</a:t>
            </a:r>
            <a:r>
              <a:rPr lang="en-US" altLang="en-US" sz="2400" dirty="0">
                <a:cs typeface="Times New Roman" pitchFamily="18" charset="0"/>
              </a:rPr>
              <a:t> </a:t>
            </a:r>
            <a:r>
              <a:rPr lang="en-US" altLang="en-US" sz="2400" dirty="0" err="1">
                <a:cs typeface="Times New Roman" pitchFamily="18" charset="0"/>
              </a:rPr>
              <a:t>oseo</a:t>
            </a:r>
            <a:endParaRPr lang="en-US" altLang="en-US" sz="2400" dirty="0">
              <a:cs typeface="Times New Roman" pitchFamily="18" charset="0"/>
            </a:endParaRPr>
          </a:p>
          <a:p>
            <a:pPr lvl="1">
              <a:spcBef>
                <a:spcPts val="600"/>
              </a:spcBef>
              <a:spcAft>
                <a:spcPts val="300"/>
              </a:spcAft>
            </a:pPr>
            <a:r>
              <a:rPr lang="en-US" altLang="en-US" sz="2400" dirty="0" err="1">
                <a:cs typeface="Times New Roman" pitchFamily="18" charset="0"/>
              </a:rPr>
              <a:t>Mantenimiento</a:t>
            </a:r>
            <a:endParaRPr lang="en-US" altLang="en-US" sz="2400" dirty="0">
              <a:cs typeface="Times New Roman" pitchFamily="18" charset="0"/>
            </a:endParaRPr>
          </a:p>
        </p:txBody>
      </p:sp>
    </p:spTree>
    <p:extLst>
      <p:ext uri="{BB962C8B-B14F-4D97-AF65-F5344CB8AC3E}">
        <p14:creationId xmlns:p14="http://schemas.microsoft.com/office/powerpoint/2010/main" val="1403493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7.2e </a:t>
            </a:r>
            <a:r>
              <a:rPr lang="en-US" dirty="0" err="1"/>
              <a:t>Tejido</a:t>
            </a:r>
            <a:r>
              <a:rPr lang="en-US" dirty="0"/>
              <a:t> </a:t>
            </a:r>
            <a:r>
              <a:rPr lang="en-US" dirty="0" err="1"/>
              <a:t>óseo</a:t>
            </a:r>
            <a:r>
              <a:rPr lang="en-US" dirty="0"/>
              <a:t> - microscopía</a:t>
            </a:r>
            <a:r>
              <a:rPr lang="en-US" sz="1500" dirty="0"/>
              <a:t>4</a:t>
            </a:r>
          </a:p>
        </p:txBody>
      </p:sp>
      <p:sp>
        <p:nvSpPr>
          <p:cNvPr id="8" name="Content Placeholder 2"/>
          <p:cNvSpPr>
            <a:spLocks noGrp="1"/>
          </p:cNvSpPr>
          <p:nvPr>
            <p:ph idx="1"/>
          </p:nvPr>
        </p:nvSpPr>
        <p:spPr>
          <a:xfrm>
            <a:off x="457200" y="1295400"/>
            <a:ext cx="8503920" cy="5303520"/>
          </a:xfrm>
        </p:spPr>
        <p:txBody>
          <a:bodyPr/>
          <a:lstStyle/>
          <a:p>
            <a:r>
              <a:rPr lang="en-US" altLang="en-US" sz="3000" b="1" dirty="0" err="1">
                <a:cs typeface="Times New Roman" pitchFamily="18" charset="0"/>
              </a:rPr>
              <a:t>Osteoclastos</a:t>
            </a:r>
            <a:endParaRPr lang="en-US" altLang="en-US" sz="3000" b="1" dirty="0">
              <a:cs typeface="Times New Roman" pitchFamily="18" charset="0"/>
            </a:endParaRPr>
          </a:p>
          <a:p>
            <a:pPr lvl="1"/>
            <a:r>
              <a:rPr lang="en-US" altLang="en-US" sz="2600" dirty="0">
                <a:cs typeface="Times New Roman" pitchFamily="18" charset="0"/>
              </a:rPr>
              <a:t>Grandes, </a:t>
            </a:r>
            <a:r>
              <a:rPr lang="en-US" altLang="en-US" sz="2600" dirty="0" err="1">
                <a:cs typeface="Times New Roman" pitchFamily="18" charset="0"/>
              </a:rPr>
              <a:t>multinuclearos</a:t>
            </a:r>
            <a:r>
              <a:rPr lang="en-US" altLang="en-US" sz="2600" dirty="0">
                <a:cs typeface="Times New Roman" pitchFamily="18" charset="0"/>
              </a:rPr>
              <a:t>, </a:t>
            </a:r>
            <a:r>
              <a:rPr lang="en-US" altLang="en-US" sz="2600" dirty="0" err="1">
                <a:cs typeface="Times New Roman" pitchFamily="18" charset="0"/>
              </a:rPr>
              <a:t>fagocíticos</a:t>
            </a:r>
            <a:endParaRPr lang="en-US" altLang="en-US" sz="2600" dirty="0">
              <a:cs typeface="Times New Roman" pitchFamily="18" charset="0"/>
            </a:endParaRPr>
          </a:p>
          <a:p>
            <a:pPr lvl="1"/>
            <a:r>
              <a:rPr lang="en-US" altLang="en-US" sz="2600" dirty="0" err="1">
                <a:cs typeface="Times New Roman" pitchFamily="18" charset="0"/>
              </a:rPr>
              <a:t>Derivan</a:t>
            </a:r>
            <a:r>
              <a:rPr lang="en-US" altLang="en-US" sz="2600" dirty="0">
                <a:cs typeface="Times New Roman" pitchFamily="18" charset="0"/>
              </a:rPr>
              <a:t> de </a:t>
            </a:r>
            <a:r>
              <a:rPr lang="en-US" altLang="en-US" sz="2600" dirty="0" err="1">
                <a:cs typeface="Times New Roman" pitchFamily="18" charset="0"/>
              </a:rPr>
              <a:t>células</a:t>
            </a:r>
            <a:r>
              <a:rPr lang="en-US" altLang="en-US" sz="2600" dirty="0">
                <a:cs typeface="Times New Roman" pitchFamily="18" charset="0"/>
              </a:rPr>
              <a:t> de la </a:t>
            </a:r>
            <a:r>
              <a:rPr lang="en-US" altLang="en-US" sz="2600" dirty="0" err="1">
                <a:cs typeface="Times New Roman" pitchFamily="18" charset="0"/>
              </a:rPr>
              <a:t>médula</a:t>
            </a:r>
            <a:r>
              <a:rPr lang="en-US" altLang="en-US" sz="2600" dirty="0">
                <a:cs typeface="Times New Roman" pitchFamily="18" charset="0"/>
              </a:rPr>
              <a:t> </a:t>
            </a:r>
            <a:r>
              <a:rPr lang="en-US" altLang="en-US" sz="2600" dirty="0" err="1">
                <a:cs typeface="Times New Roman" pitchFamily="18" charset="0"/>
              </a:rPr>
              <a:t>fusionadas</a:t>
            </a:r>
            <a:endParaRPr lang="en-US" altLang="en-US" sz="2600" dirty="0">
              <a:cs typeface="Times New Roman" pitchFamily="18" charset="0"/>
            </a:endParaRPr>
          </a:p>
          <a:p>
            <a:pPr lvl="1"/>
            <a:r>
              <a:rPr lang="en-US" altLang="en-US" sz="2600" dirty="0" err="1">
                <a:cs typeface="Times New Roman" pitchFamily="18" charset="0"/>
              </a:rPr>
              <a:t>Bordes</a:t>
            </a:r>
            <a:r>
              <a:rPr lang="en-US" altLang="en-US" sz="2600" dirty="0">
                <a:cs typeface="Times New Roman" pitchFamily="18" charset="0"/>
              </a:rPr>
              <a:t> </a:t>
            </a:r>
            <a:r>
              <a:rPr lang="en-US" altLang="en-US" sz="2600" dirty="0" err="1">
                <a:cs typeface="Times New Roman" pitchFamily="18" charset="0"/>
              </a:rPr>
              <a:t>irregulares</a:t>
            </a:r>
            <a:r>
              <a:rPr lang="en-US" altLang="en-US" sz="2600" dirty="0">
                <a:cs typeface="Times New Roman" pitchFamily="18" charset="0"/>
              </a:rPr>
              <a:t> </a:t>
            </a:r>
            <a:r>
              <a:rPr lang="en-US" altLang="en-US" sz="2600" dirty="0" err="1">
                <a:cs typeface="Times New Roman" pitchFamily="18" charset="0"/>
              </a:rPr>
              <a:t>aumentan</a:t>
            </a:r>
            <a:r>
              <a:rPr lang="en-US" altLang="en-US" sz="2600" dirty="0">
                <a:cs typeface="Times New Roman" pitchFamily="18" charset="0"/>
              </a:rPr>
              <a:t> area superficial de </a:t>
            </a:r>
            <a:r>
              <a:rPr lang="en-US" altLang="en-US" sz="2600" dirty="0" err="1">
                <a:cs typeface="Times New Roman" pitchFamily="18" charset="0"/>
              </a:rPr>
              <a:t>contacto</a:t>
            </a:r>
            <a:r>
              <a:rPr lang="en-US" altLang="en-US" sz="2600" dirty="0">
                <a:cs typeface="Times New Roman" pitchFamily="18" charset="0"/>
              </a:rPr>
              <a:t> con el </a:t>
            </a:r>
            <a:r>
              <a:rPr lang="en-US" altLang="en-US" sz="2600" dirty="0" err="1">
                <a:cs typeface="Times New Roman" pitchFamily="18" charset="0"/>
              </a:rPr>
              <a:t>tejido</a:t>
            </a:r>
            <a:r>
              <a:rPr lang="en-US" altLang="en-US" sz="2600" dirty="0">
                <a:cs typeface="Times New Roman" pitchFamily="18" charset="0"/>
              </a:rPr>
              <a:t> </a:t>
            </a:r>
            <a:r>
              <a:rPr lang="en-US" altLang="en-US" sz="2600" dirty="0" err="1">
                <a:cs typeface="Times New Roman" pitchFamily="18" charset="0"/>
              </a:rPr>
              <a:t>óseo</a:t>
            </a:r>
            <a:endParaRPr lang="en-US" altLang="en-US" sz="2600" dirty="0">
              <a:cs typeface="Times New Roman" pitchFamily="18" charset="0"/>
            </a:endParaRPr>
          </a:p>
          <a:p>
            <a:pPr lvl="1"/>
            <a:r>
              <a:rPr lang="en-US" altLang="en-US" sz="2600" dirty="0" err="1">
                <a:cs typeface="Times New Roman" pitchFamily="18" charset="0"/>
              </a:rPr>
              <a:t>Localizado</a:t>
            </a:r>
            <a:r>
              <a:rPr lang="en-US" altLang="en-US" sz="2600" dirty="0">
                <a:cs typeface="Times New Roman" pitchFamily="18" charset="0"/>
              </a:rPr>
              <a:t> </a:t>
            </a:r>
            <a:r>
              <a:rPr lang="en-US" altLang="en-US" sz="2600" dirty="0" err="1">
                <a:cs typeface="Times New Roman" pitchFamily="18" charset="0"/>
              </a:rPr>
              <a:t>en</a:t>
            </a:r>
            <a:r>
              <a:rPr lang="en-US" altLang="en-US" sz="2600" dirty="0">
                <a:cs typeface="Times New Roman" pitchFamily="18" charset="0"/>
              </a:rPr>
              <a:t> </a:t>
            </a:r>
            <a:r>
              <a:rPr lang="en-US" altLang="en-US" sz="2600" dirty="0" err="1">
                <a:cs typeface="Times New Roman" pitchFamily="18" charset="0"/>
              </a:rPr>
              <a:t>depresiones</a:t>
            </a:r>
            <a:r>
              <a:rPr lang="en-US" altLang="en-US" sz="2600" dirty="0">
                <a:cs typeface="Times New Roman" pitchFamily="18" charset="0"/>
              </a:rPr>
              <a:t> </a:t>
            </a:r>
            <a:r>
              <a:rPr lang="en-US" altLang="en-US" sz="2600" dirty="0" err="1">
                <a:cs typeface="Times New Roman" pitchFamily="18" charset="0"/>
              </a:rPr>
              <a:t>adyacentes</a:t>
            </a:r>
            <a:r>
              <a:rPr lang="en-US" altLang="en-US" sz="2600" dirty="0">
                <a:cs typeface="Times New Roman" pitchFamily="18" charset="0"/>
              </a:rPr>
              <a:t> a la </a:t>
            </a:r>
            <a:r>
              <a:rPr lang="en-US" altLang="en-US" sz="2600" dirty="0" err="1">
                <a:cs typeface="Times New Roman" pitchFamily="18" charset="0"/>
              </a:rPr>
              <a:t>superficie</a:t>
            </a:r>
            <a:r>
              <a:rPr lang="en-US" altLang="en-US" sz="2600" dirty="0">
                <a:cs typeface="Times New Roman" pitchFamily="18" charset="0"/>
              </a:rPr>
              <a:t> </a:t>
            </a:r>
            <a:r>
              <a:rPr lang="en-US" altLang="en-US" sz="2600" dirty="0" err="1">
                <a:cs typeface="Times New Roman" pitchFamily="18" charset="0"/>
              </a:rPr>
              <a:t>ósea</a:t>
            </a:r>
            <a:endParaRPr lang="en-US" altLang="en-US" sz="2600" dirty="0">
              <a:cs typeface="Times New Roman" pitchFamily="18" charset="0"/>
            </a:endParaRPr>
          </a:p>
          <a:p>
            <a:pPr lvl="2"/>
            <a:r>
              <a:rPr lang="en-US" altLang="en-US" sz="2200" b="1" dirty="0">
                <a:cs typeface="Times New Roman" pitchFamily="18" charset="0"/>
              </a:rPr>
              <a:t>Lagunas de </a:t>
            </a:r>
            <a:r>
              <a:rPr lang="en-US" altLang="en-US" sz="2200" b="1" dirty="0" err="1">
                <a:cs typeface="Times New Roman" pitchFamily="18" charset="0"/>
              </a:rPr>
              <a:t>readsorción</a:t>
            </a:r>
            <a:endParaRPr lang="en-US" altLang="en-US" sz="2200" b="1" dirty="0">
              <a:cs typeface="Times New Roman" pitchFamily="18" charset="0"/>
            </a:endParaRPr>
          </a:p>
          <a:p>
            <a:pPr lvl="1"/>
            <a:r>
              <a:rPr lang="en-US" altLang="en-US" sz="2600" dirty="0" err="1">
                <a:cs typeface="Times New Roman" pitchFamily="18" charset="0"/>
              </a:rPr>
              <a:t>Involucrados</a:t>
            </a:r>
            <a:r>
              <a:rPr lang="en-US" altLang="en-US" sz="2600" dirty="0">
                <a:cs typeface="Times New Roman" pitchFamily="18" charset="0"/>
              </a:rPr>
              <a:t> </a:t>
            </a:r>
            <a:r>
              <a:rPr lang="en-US" altLang="en-US" sz="2600" dirty="0" err="1">
                <a:cs typeface="Times New Roman" pitchFamily="18" charset="0"/>
              </a:rPr>
              <a:t>en</a:t>
            </a:r>
            <a:r>
              <a:rPr lang="en-US" altLang="en-US" sz="2600" dirty="0">
                <a:cs typeface="Times New Roman" pitchFamily="18" charset="0"/>
              </a:rPr>
              <a:t> la </a:t>
            </a:r>
            <a:r>
              <a:rPr lang="en-US" altLang="en-US" sz="2600" dirty="0" err="1">
                <a:cs typeface="Times New Roman" pitchFamily="18" charset="0"/>
              </a:rPr>
              <a:t>readsorcion</a:t>
            </a:r>
            <a:r>
              <a:rPr lang="en-US" altLang="en-US" sz="2600" dirty="0">
                <a:cs typeface="Times New Roman" pitchFamily="18" charset="0"/>
              </a:rPr>
              <a:t> del </a:t>
            </a:r>
            <a:r>
              <a:rPr lang="en-US" altLang="en-US" sz="2600" dirty="0" err="1">
                <a:cs typeface="Times New Roman" pitchFamily="18" charset="0"/>
              </a:rPr>
              <a:t>hueso</a:t>
            </a:r>
            <a:r>
              <a:rPr lang="en-US" altLang="en-US" sz="2600" dirty="0">
                <a:cs typeface="Times New Roman" pitchFamily="18" charset="0"/>
              </a:rPr>
              <a:t> (</a:t>
            </a:r>
            <a:r>
              <a:rPr lang="en-US" altLang="en-US" sz="2600" dirty="0" err="1">
                <a:cs typeface="Times New Roman" pitchFamily="18" charset="0"/>
              </a:rPr>
              <a:t>degaste</a:t>
            </a:r>
            <a:r>
              <a:rPr lang="en-US" altLang="en-US" sz="2600" dirty="0">
                <a:cs typeface="Times New Roman" pitchFamily="18" charset="0"/>
              </a:rPr>
              <a:t>)</a:t>
            </a:r>
          </a:p>
        </p:txBody>
      </p:sp>
    </p:spTree>
    <p:extLst>
      <p:ext uri="{BB962C8B-B14F-4D97-AF65-F5344CB8AC3E}">
        <p14:creationId xmlns:p14="http://schemas.microsoft.com/office/powerpoint/2010/main" val="3859779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7.2e </a:t>
            </a:r>
            <a:r>
              <a:rPr lang="en-US" dirty="0" err="1"/>
              <a:t>Tejido</a:t>
            </a:r>
            <a:r>
              <a:rPr lang="en-US" dirty="0"/>
              <a:t> </a:t>
            </a:r>
            <a:r>
              <a:rPr lang="en-US" dirty="0" err="1"/>
              <a:t>Oseo</a:t>
            </a:r>
            <a:r>
              <a:rPr lang="en-US" dirty="0"/>
              <a:t> - </a:t>
            </a:r>
            <a:r>
              <a:rPr lang="en-US" dirty="0" err="1"/>
              <a:t>Histología</a:t>
            </a:r>
            <a:endParaRPr lang="en-US" sz="1500" dirty="0"/>
          </a:p>
        </p:txBody>
      </p:sp>
      <p:sp>
        <p:nvSpPr>
          <p:cNvPr id="8" name="Content Placeholder 2"/>
          <p:cNvSpPr>
            <a:spLocks noGrp="1"/>
          </p:cNvSpPr>
          <p:nvPr>
            <p:ph idx="1"/>
          </p:nvPr>
        </p:nvSpPr>
        <p:spPr>
          <a:xfrm>
            <a:off x="457200" y="1295400"/>
            <a:ext cx="8503920" cy="5303520"/>
          </a:xfrm>
        </p:spPr>
        <p:txBody>
          <a:bodyPr/>
          <a:lstStyle/>
          <a:p>
            <a:r>
              <a:rPr lang="en-US" altLang="en-US" dirty="0" err="1">
                <a:cs typeface="Times New Roman" pitchFamily="18" charset="0"/>
              </a:rPr>
              <a:t>Matriz</a:t>
            </a:r>
            <a:r>
              <a:rPr lang="en-US" altLang="en-US" dirty="0">
                <a:cs typeface="Times New Roman" pitchFamily="18" charset="0"/>
              </a:rPr>
              <a:t> </a:t>
            </a:r>
            <a:r>
              <a:rPr lang="en-US" altLang="en-US" dirty="0" err="1">
                <a:cs typeface="Times New Roman" pitchFamily="18" charset="0"/>
              </a:rPr>
              <a:t>oseas</a:t>
            </a:r>
            <a:r>
              <a:rPr lang="en-US" altLang="en-US" dirty="0">
                <a:cs typeface="Times New Roman" pitchFamily="18" charset="0"/>
              </a:rPr>
              <a:t>: </a:t>
            </a:r>
            <a:r>
              <a:rPr lang="en-US" altLang="en-US" b="1" dirty="0" err="1">
                <a:cs typeface="Times New Roman" pitchFamily="18" charset="0"/>
              </a:rPr>
              <a:t>orgánica</a:t>
            </a:r>
            <a:r>
              <a:rPr lang="en-US" altLang="en-US" dirty="0">
                <a:cs typeface="Times New Roman" pitchFamily="18" charset="0"/>
              </a:rPr>
              <a:t> y mineral</a:t>
            </a:r>
          </a:p>
          <a:p>
            <a:r>
              <a:rPr lang="en-US" altLang="en-US" dirty="0" err="1">
                <a:cs typeface="Times New Roman" pitchFamily="18" charset="0"/>
              </a:rPr>
              <a:t>Componentes</a:t>
            </a:r>
            <a:r>
              <a:rPr lang="en-US" altLang="en-US" dirty="0">
                <a:cs typeface="Times New Roman" pitchFamily="18" charset="0"/>
              </a:rPr>
              <a:t> </a:t>
            </a:r>
            <a:r>
              <a:rPr lang="en-US" altLang="en-US" dirty="0" err="1">
                <a:cs typeface="Times New Roman" pitchFamily="18" charset="0"/>
              </a:rPr>
              <a:t>orgánicos</a:t>
            </a:r>
            <a:endParaRPr lang="en-US" altLang="en-US" dirty="0">
              <a:cs typeface="Times New Roman" pitchFamily="18" charset="0"/>
            </a:endParaRPr>
          </a:p>
          <a:p>
            <a:pPr lvl="1"/>
            <a:r>
              <a:rPr lang="en-US" altLang="en-US" dirty="0" err="1">
                <a:cs typeface="Times New Roman" pitchFamily="18" charset="0"/>
              </a:rPr>
              <a:t>Osteoide</a:t>
            </a:r>
            <a:r>
              <a:rPr lang="en-US" altLang="en-US" dirty="0">
                <a:cs typeface="Times New Roman" pitchFamily="18" charset="0"/>
              </a:rPr>
              <a:t> </a:t>
            </a:r>
            <a:r>
              <a:rPr lang="en-US" altLang="en-US" dirty="0" err="1">
                <a:cs typeface="Times New Roman" pitchFamily="18" charset="0"/>
              </a:rPr>
              <a:t>producida</a:t>
            </a:r>
            <a:r>
              <a:rPr lang="en-US" altLang="en-US" dirty="0">
                <a:cs typeface="Times New Roman" pitchFamily="18" charset="0"/>
              </a:rPr>
              <a:t> por </a:t>
            </a:r>
            <a:r>
              <a:rPr lang="en-US" altLang="en-US" dirty="0" err="1">
                <a:cs typeface="Times New Roman" pitchFamily="18" charset="0"/>
              </a:rPr>
              <a:t>osteoblastos</a:t>
            </a:r>
            <a:r>
              <a:rPr lang="en-US" altLang="en-US" dirty="0">
                <a:cs typeface="Times New Roman" pitchFamily="18" charset="0"/>
              </a:rPr>
              <a:t>; </a:t>
            </a:r>
            <a:r>
              <a:rPr lang="en-US" altLang="en-US" dirty="0" err="1">
                <a:cs typeface="Times New Roman" pitchFamily="18" charset="0"/>
              </a:rPr>
              <a:t>compuesta</a:t>
            </a:r>
            <a:r>
              <a:rPr lang="en-US" altLang="en-US" dirty="0">
                <a:cs typeface="Times New Roman" pitchFamily="18" charset="0"/>
              </a:rPr>
              <a:t> de</a:t>
            </a:r>
          </a:p>
          <a:p>
            <a:pPr lvl="2"/>
            <a:r>
              <a:rPr lang="en-US" altLang="en-US" b="1" dirty="0" err="1">
                <a:cs typeface="Times New Roman" pitchFamily="18" charset="0"/>
              </a:rPr>
              <a:t>Colágeno</a:t>
            </a:r>
            <a:r>
              <a:rPr lang="en-US" altLang="en-US" dirty="0">
                <a:cs typeface="Times New Roman" pitchFamily="18" charset="0"/>
              </a:rPr>
              <a:t>: </a:t>
            </a:r>
            <a:r>
              <a:rPr lang="en-US" altLang="en-US" dirty="0" err="1">
                <a:cs typeface="Times New Roman" pitchFamily="18" charset="0"/>
              </a:rPr>
              <a:t>proteina</a:t>
            </a:r>
            <a:r>
              <a:rPr lang="en-US" altLang="en-US" dirty="0">
                <a:cs typeface="Times New Roman" pitchFamily="18" charset="0"/>
              </a:rPr>
              <a:t> </a:t>
            </a:r>
            <a:r>
              <a:rPr lang="en-US" altLang="en-US" dirty="0" err="1">
                <a:cs typeface="Times New Roman" pitchFamily="18" charset="0"/>
              </a:rPr>
              <a:t>resistente</a:t>
            </a:r>
            <a:endParaRPr lang="en-US" altLang="en-US" dirty="0">
              <a:cs typeface="Times New Roman" pitchFamily="18" charset="0"/>
            </a:endParaRPr>
          </a:p>
          <a:p>
            <a:pPr lvl="2"/>
            <a:r>
              <a:rPr lang="en-US" altLang="en-US" b="1" dirty="0" err="1">
                <a:cs typeface="Times New Roman" pitchFamily="18" charset="0"/>
              </a:rPr>
              <a:t>Proteoglucanos</a:t>
            </a:r>
            <a:r>
              <a:rPr lang="en-US" altLang="en-US" dirty="0">
                <a:cs typeface="Times New Roman" pitchFamily="18" charset="0"/>
              </a:rPr>
              <a:t> y </a:t>
            </a:r>
            <a:r>
              <a:rPr lang="en-US" altLang="en-US" b="1" dirty="0" err="1">
                <a:cs typeface="Times New Roman" pitchFamily="18" charset="0"/>
              </a:rPr>
              <a:t>glucoproteinas</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forma de </a:t>
            </a:r>
            <a:r>
              <a:rPr lang="en-US" altLang="en-US" dirty="0" err="1">
                <a:cs typeface="Times New Roman" pitchFamily="18" charset="0"/>
              </a:rPr>
              <a:t>sustancia</a:t>
            </a:r>
            <a:r>
              <a:rPr lang="en-US" altLang="en-US" dirty="0">
                <a:cs typeface="Times New Roman" pitchFamily="18" charset="0"/>
              </a:rPr>
              <a:t> granular </a:t>
            </a:r>
            <a:r>
              <a:rPr lang="en-US" altLang="en-US" dirty="0" err="1">
                <a:cs typeface="Times New Roman" pitchFamily="18" charset="0"/>
              </a:rPr>
              <a:t>semisolida</a:t>
            </a:r>
            <a:endParaRPr lang="en-US" altLang="en-US" dirty="0">
              <a:cs typeface="Times New Roman" pitchFamily="18" charset="0"/>
            </a:endParaRPr>
          </a:p>
          <a:p>
            <a:pPr lvl="1"/>
            <a:r>
              <a:rPr lang="en-US" altLang="en-US" dirty="0" err="1">
                <a:cs typeface="Times New Roman" pitchFamily="18" charset="0"/>
              </a:rPr>
              <a:t>Hace</a:t>
            </a:r>
            <a:r>
              <a:rPr lang="en-US" altLang="en-US" dirty="0">
                <a:cs typeface="Times New Roman" pitchFamily="18" charset="0"/>
              </a:rPr>
              <a:t> el </a:t>
            </a:r>
            <a:r>
              <a:rPr lang="en-US" altLang="en-US" dirty="0" err="1">
                <a:cs typeface="Times New Roman" pitchFamily="18" charset="0"/>
              </a:rPr>
              <a:t>hueso</a:t>
            </a:r>
            <a:r>
              <a:rPr lang="en-US" altLang="en-US" dirty="0">
                <a:cs typeface="Times New Roman" pitchFamily="18" charset="0"/>
              </a:rPr>
              <a:t> </a:t>
            </a:r>
            <a:r>
              <a:rPr lang="en-US" altLang="en-US" dirty="0" err="1">
                <a:cs typeface="Times New Roman" pitchFamily="18" charset="0"/>
              </a:rPr>
              <a:t>resistente</a:t>
            </a:r>
            <a:r>
              <a:rPr lang="en-US" altLang="en-US" dirty="0">
                <a:cs typeface="Times New Roman" pitchFamily="18" charset="0"/>
              </a:rPr>
              <a:t> a </a:t>
            </a:r>
            <a:r>
              <a:rPr lang="en-US" altLang="en-US" dirty="0" err="1">
                <a:cs typeface="Times New Roman" pitchFamily="18" charset="0"/>
              </a:rPr>
              <a:t>tensión</a:t>
            </a:r>
            <a:r>
              <a:rPr lang="en-US" altLang="en-US" dirty="0">
                <a:cs typeface="Times New Roman" pitchFamily="18" charset="0"/>
              </a:rPr>
              <a:t> y </a:t>
            </a:r>
            <a:r>
              <a:rPr lang="en-US" altLang="en-US" dirty="0" err="1">
                <a:cs typeface="Times New Roman" pitchFamily="18" charset="0"/>
              </a:rPr>
              <a:t>estiramiento</a:t>
            </a:r>
            <a:endParaRPr lang="en-US" altLang="en-US" dirty="0">
              <a:cs typeface="Times New Roman" pitchFamily="18" charset="0"/>
            </a:endParaRPr>
          </a:p>
          <a:p>
            <a:pPr lvl="1"/>
            <a:r>
              <a:rPr lang="en-US" altLang="en-US" dirty="0" err="1">
                <a:cs typeface="Times New Roman" pitchFamily="18" charset="0"/>
              </a:rPr>
              <a:t>Contribuye</a:t>
            </a:r>
            <a:r>
              <a:rPr lang="en-US" altLang="en-US" dirty="0">
                <a:cs typeface="Times New Roman" pitchFamily="18" charset="0"/>
              </a:rPr>
              <a:t> a </a:t>
            </a:r>
            <a:r>
              <a:rPr lang="en-US" altLang="en-US" dirty="0" err="1">
                <a:cs typeface="Times New Roman" pitchFamily="18" charset="0"/>
              </a:rPr>
              <a:t>su</a:t>
            </a:r>
            <a:r>
              <a:rPr lang="en-US" altLang="en-US" dirty="0">
                <a:cs typeface="Times New Roman" pitchFamily="18" charset="0"/>
              </a:rPr>
              <a:t> </a:t>
            </a:r>
            <a:r>
              <a:rPr lang="en-US" altLang="en-US" dirty="0" err="1">
                <a:cs typeface="Times New Roman" pitchFamily="18" charset="0"/>
              </a:rPr>
              <a:t>flexibilidad</a:t>
            </a:r>
            <a:endParaRPr lang="en-US" altLang="en-US" dirty="0">
              <a:cs typeface="Times New Roman" pitchFamily="18" charset="0"/>
            </a:endParaRPr>
          </a:p>
        </p:txBody>
      </p:sp>
    </p:spTree>
    <p:extLst>
      <p:ext uri="{BB962C8B-B14F-4D97-AF65-F5344CB8AC3E}">
        <p14:creationId xmlns:p14="http://schemas.microsoft.com/office/powerpoint/2010/main" val="2265872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7.2e </a:t>
            </a:r>
            <a:r>
              <a:rPr lang="en-US" dirty="0" err="1"/>
              <a:t>Tejido</a:t>
            </a:r>
            <a:r>
              <a:rPr lang="en-US" dirty="0"/>
              <a:t> </a:t>
            </a:r>
            <a:r>
              <a:rPr lang="en-US" dirty="0" err="1"/>
              <a:t>Oseo</a:t>
            </a:r>
            <a:r>
              <a:rPr lang="en-US" dirty="0"/>
              <a:t> - </a:t>
            </a:r>
            <a:r>
              <a:rPr lang="en-US" dirty="0" err="1"/>
              <a:t>Histología</a:t>
            </a:r>
            <a:endParaRPr lang="en-US" sz="1500" dirty="0"/>
          </a:p>
        </p:txBody>
      </p:sp>
      <p:sp>
        <p:nvSpPr>
          <p:cNvPr id="8" name="Content Placeholder 2"/>
          <p:cNvSpPr>
            <a:spLocks noGrp="1"/>
          </p:cNvSpPr>
          <p:nvPr>
            <p:ph idx="1"/>
          </p:nvPr>
        </p:nvSpPr>
        <p:spPr>
          <a:xfrm>
            <a:off x="457200" y="1295400"/>
            <a:ext cx="8503920" cy="5303520"/>
          </a:xfrm>
        </p:spPr>
        <p:txBody>
          <a:bodyPr/>
          <a:lstStyle/>
          <a:p>
            <a:r>
              <a:rPr lang="en-US" altLang="en-US" dirty="0" err="1">
                <a:cs typeface="Times New Roman" pitchFamily="18" charset="0"/>
              </a:rPr>
              <a:t>Componentes</a:t>
            </a:r>
            <a:r>
              <a:rPr lang="en-US" altLang="en-US" dirty="0">
                <a:cs typeface="Times New Roman" pitchFamily="18" charset="0"/>
              </a:rPr>
              <a:t> </a:t>
            </a:r>
            <a:r>
              <a:rPr lang="en-US" altLang="en-US" dirty="0" err="1">
                <a:cs typeface="Times New Roman" pitchFamily="18" charset="0"/>
              </a:rPr>
              <a:t>inorgánicos</a:t>
            </a:r>
            <a:endParaRPr lang="en-US" altLang="en-US" dirty="0">
              <a:cs typeface="Times New Roman" pitchFamily="18" charset="0"/>
            </a:endParaRPr>
          </a:p>
          <a:p>
            <a:pPr lvl="1"/>
            <a:r>
              <a:rPr lang="en-US" altLang="en-US" dirty="0" err="1">
                <a:cs typeface="Times New Roman" pitchFamily="18" charset="0"/>
              </a:rPr>
              <a:t>Cristales</a:t>
            </a:r>
            <a:r>
              <a:rPr lang="en-US" altLang="en-US" dirty="0">
                <a:cs typeface="Times New Roman" pitchFamily="18" charset="0"/>
              </a:rPr>
              <a:t> de </a:t>
            </a:r>
            <a:r>
              <a:rPr lang="en-US" altLang="en-US" dirty="0" err="1">
                <a:cs typeface="Times New Roman" pitchFamily="18" charset="0"/>
              </a:rPr>
              <a:t>sal</a:t>
            </a:r>
            <a:r>
              <a:rPr lang="en-US" altLang="en-US" dirty="0">
                <a:cs typeface="Times New Roman" pitchFamily="18" charset="0"/>
              </a:rPr>
              <a:t>, Ca</a:t>
            </a:r>
            <a:r>
              <a:rPr lang="en-US" altLang="en-US" baseline="-25000" dirty="0">
                <a:cs typeface="Times New Roman" pitchFamily="18" charset="0"/>
              </a:rPr>
              <a:t>3</a:t>
            </a:r>
            <a:r>
              <a:rPr lang="en-US" altLang="en-US" dirty="0">
                <a:cs typeface="Times New Roman" pitchFamily="18" charset="0"/>
              </a:rPr>
              <a:t>(PO</a:t>
            </a:r>
            <a:r>
              <a:rPr lang="en-US" altLang="en-US" baseline="-25000" dirty="0">
                <a:cs typeface="Times New Roman" pitchFamily="18" charset="0"/>
              </a:rPr>
              <a:t>4</a:t>
            </a:r>
            <a:r>
              <a:rPr lang="en-US" altLang="en-US" dirty="0">
                <a:cs typeface="Times New Roman" pitchFamily="18" charset="0"/>
              </a:rPr>
              <a:t>)</a:t>
            </a:r>
            <a:r>
              <a:rPr lang="en-US" altLang="en-US" baseline="-25000" dirty="0">
                <a:cs typeface="Times New Roman" pitchFamily="18" charset="0"/>
              </a:rPr>
              <a:t>2</a:t>
            </a:r>
          </a:p>
          <a:p>
            <a:pPr lvl="1"/>
            <a:r>
              <a:rPr lang="en-US" altLang="en-US" dirty="0" err="1">
                <a:cs typeface="Times New Roman" pitchFamily="18" charset="0"/>
              </a:rPr>
              <a:t>Interactuan</a:t>
            </a:r>
            <a:r>
              <a:rPr lang="en-US" altLang="en-US" dirty="0">
                <a:cs typeface="Times New Roman" pitchFamily="18" charset="0"/>
              </a:rPr>
              <a:t> con </a:t>
            </a:r>
            <a:r>
              <a:rPr lang="en-US" altLang="en-US" dirty="0" err="1">
                <a:cs typeface="Times New Roman" pitchFamily="18" charset="0"/>
              </a:rPr>
              <a:t>Hidroxido</a:t>
            </a:r>
            <a:r>
              <a:rPr lang="en-US" altLang="en-US" dirty="0">
                <a:cs typeface="Times New Roman" pitchFamily="18" charset="0"/>
              </a:rPr>
              <a:t> de Calcio</a:t>
            </a:r>
          </a:p>
          <a:p>
            <a:pPr lvl="2"/>
            <a:r>
              <a:rPr lang="en-US" altLang="en-US" dirty="0">
                <a:cs typeface="Times New Roman" pitchFamily="18" charset="0"/>
              </a:rPr>
              <a:t>Forma </a:t>
            </a:r>
            <a:r>
              <a:rPr lang="en-US" altLang="en-US" b="1" dirty="0" err="1">
                <a:cs typeface="Times New Roman" pitchFamily="18" charset="0"/>
              </a:rPr>
              <a:t>hydroxiapatitas</a:t>
            </a:r>
            <a:r>
              <a:rPr lang="en-US" altLang="en-US" dirty="0">
                <a:cs typeface="Times New Roman" pitchFamily="18" charset="0"/>
              </a:rPr>
              <a:t>, Ca</a:t>
            </a:r>
            <a:r>
              <a:rPr lang="en-US" altLang="en-US" baseline="-25000" dirty="0">
                <a:cs typeface="Times New Roman" pitchFamily="18" charset="0"/>
              </a:rPr>
              <a:t>10</a:t>
            </a:r>
            <a:r>
              <a:rPr lang="en-US" altLang="en-US" dirty="0">
                <a:cs typeface="Times New Roman" pitchFamily="18" charset="0"/>
              </a:rPr>
              <a:t>(PO</a:t>
            </a:r>
            <a:r>
              <a:rPr lang="en-US" altLang="en-US" baseline="-25000" dirty="0">
                <a:cs typeface="Times New Roman" pitchFamily="18" charset="0"/>
              </a:rPr>
              <a:t>4</a:t>
            </a:r>
            <a:r>
              <a:rPr lang="en-US" altLang="en-US" dirty="0">
                <a:cs typeface="Times New Roman" pitchFamily="18" charset="0"/>
              </a:rPr>
              <a:t>)</a:t>
            </a:r>
            <a:r>
              <a:rPr lang="en-US" altLang="en-US" baseline="-25000" dirty="0">
                <a:cs typeface="Times New Roman" pitchFamily="18" charset="0"/>
              </a:rPr>
              <a:t>6</a:t>
            </a:r>
            <a:r>
              <a:rPr lang="en-US" altLang="en-US" dirty="0">
                <a:cs typeface="Times New Roman" pitchFamily="18" charset="0"/>
              </a:rPr>
              <a:t>(OH)</a:t>
            </a:r>
            <a:r>
              <a:rPr lang="en-US" altLang="en-US" baseline="-25000" dirty="0">
                <a:cs typeface="Times New Roman" pitchFamily="18" charset="0"/>
              </a:rPr>
              <a:t>2</a:t>
            </a:r>
          </a:p>
          <a:p>
            <a:pPr lvl="1"/>
            <a:r>
              <a:rPr lang="en-US" altLang="en-US" dirty="0" err="1">
                <a:cs typeface="Times New Roman" pitchFamily="18" charset="0"/>
              </a:rPr>
              <a:t>Otras</a:t>
            </a:r>
            <a:r>
              <a:rPr lang="en-US" altLang="en-US" dirty="0">
                <a:cs typeface="Times New Roman" pitchFamily="18" charset="0"/>
              </a:rPr>
              <a:t> </a:t>
            </a:r>
            <a:r>
              <a:rPr lang="en-US" altLang="en-US" dirty="0" err="1">
                <a:cs typeface="Times New Roman" pitchFamily="18" charset="0"/>
              </a:rPr>
              <a:t>sustancias</a:t>
            </a:r>
            <a:endParaRPr lang="en-US" altLang="en-US" dirty="0">
              <a:cs typeface="Times New Roman" pitchFamily="18" charset="0"/>
            </a:endParaRPr>
          </a:p>
          <a:p>
            <a:pPr lvl="2"/>
            <a:r>
              <a:rPr lang="en-US" altLang="en-US" dirty="0">
                <a:cs typeface="Times New Roman" pitchFamily="18" charset="0"/>
              </a:rPr>
              <a:t>E.g., carbonado de calcio, </a:t>
            </a:r>
            <a:r>
              <a:rPr lang="en-US" altLang="en-US" dirty="0" err="1">
                <a:cs typeface="Times New Roman" pitchFamily="18" charset="0"/>
              </a:rPr>
              <a:t>sodio</a:t>
            </a:r>
            <a:r>
              <a:rPr lang="en-US" altLang="en-US" dirty="0">
                <a:cs typeface="Times New Roman" pitchFamily="18" charset="0"/>
              </a:rPr>
              <a:t>, </a:t>
            </a:r>
            <a:r>
              <a:rPr lang="en-US" altLang="en-US" dirty="0" err="1">
                <a:cs typeface="Times New Roman" pitchFamily="18" charset="0"/>
              </a:rPr>
              <a:t>magnesio</a:t>
            </a:r>
            <a:r>
              <a:rPr lang="en-US" altLang="en-US" dirty="0">
                <a:cs typeface="Times New Roman" pitchFamily="18" charset="0"/>
              </a:rPr>
              <a:t>, </a:t>
            </a:r>
            <a:r>
              <a:rPr lang="en-US" altLang="en-US" dirty="0" err="1">
                <a:cs typeface="Times New Roman" pitchFamily="18" charset="0"/>
              </a:rPr>
              <a:t>sulfato</a:t>
            </a:r>
            <a:r>
              <a:rPr lang="en-US" altLang="en-US" dirty="0">
                <a:cs typeface="Times New Roman" pitchFamily="18" charset="0"/>
              </a:rPr>
              <a:t> y </a:t>
            </a:r>
            <a:r>
              <a:rPr lang="en-US" altLang="en-US" dirty="0" err="1">
                <a:cs typeface="Times New Roman" pitchFamily="18" charset="0"/>
              </a:rPr>
              <a:t>fluoruro</a:t>
            </a:r>
            <a:r>
              <a:rPr lang="en-US" altLang="en-US" dirty="0">
                <a:cs typeface="Times New Roman" pitchFamily="18" charset="0"/>
              </a:rPr>
              <a:t> </a:t>
            </a:r>
          </a:p>
          <a:p>
            <a:pPr lvl="1"/>
            <a:r>
              <a:rPr lang="en-US" altLang="en-US" dirty="0" err="1">
                <a:cs typeface="Times New Roman" pitchFamily="18" charset="0"/>
              </a:rPr>
              <a:t>Cristales</a:t>
            </a:r>
            <a:r>
              <a:rPr lang="en-US" altLang="en-US" dirty="0">
                <a:cs typeface="Times New Roman" pitchFamily="18" charset="0"/>
              </a:rPr>
              <a:t> se </a:t>
            </a:r>
            <a:r>
              <a:rPr lang="en-US" altLang="en-US" dirty="0" err="1">
                <a:cs typeface="Times New Roman" pitchFamily="18" charset="0"/>
              </a:rPr>
              <a:t>depositan</a:t>
            </a:r>
            <a:r>
              <a:rPr lang="en-US" altLang="en-US" dirty="0">
                <a:cs typeface="Times New Roman" pitchFamily="18" charset="0"/>
              </a:rPr>
              <a:t> </a:t>
            </a:r>
            <a:r>
              <a:rPr lang="en-US" altLang="en-US" dirty="0" err="1">
                <a:cs typeface="Times New Roman" pitchFamily="18" charset="0"/>
              </a:rPr>
              <a:t>alrededor</a:t>
            </a:r>
            <a:r>
              <a:rPr lang="en-US" altLang="en-US" dirty="0">
                <a:cs typeface="Times New Roman" pitchFamily="18" charset="0"/>
              </a:rPr>
              <a:t> de </a:t>
            </a:r>
            <a:r>
              <a:rPr lang="en-US" altLang="en-US" dirty="0" err="1">
                <a:cs typeface="Times New Roman" pitchFamily="18" charset="0"/>
              </a:rPr>
              <a:t>fibras</a:t>
            </a:r>
            <a:r>
              <a:rPr lang="en-US" altLang="en-US" dirty="0">
                <a:cs typeface="Times New Roman" pitchFamily="18" charset="0"/>
              </a:rPr>
              <a:t> de </a:t>
            </a:r>
            <a:r>
              <a:rPr lang="en-US" altLang="en-US" dirty="0" err="1">
                <a:cs typeface="Times New Roman" pitchFamily="18" charset="0"/>
              </a:rPr>
              <a:t>colageno</a:t>
            </a:r>
            <a:endParaRPr lang="en-US" altLang="en-US" dirty="0">
              <a:cs typeface="Times New Roman" pitchFamily="18" charset="0"/>
            </a:endParaRPr>
          </a:p>
          <a:p>
            <a:pPr lvl="1"/>
            <a:r>
              <a:rPr lang="en-US" altLang="en-US" dirty="0" err="1">
                <a:cs typeface="Times New Roman" pitchFamily="18" charset="0"/>
              </a:rPr>
              <a:t>Endurecen</a:t>
            </a:r>
            <a:r>
              <a:rPr lang="en-US" altLang="en-US" dirty="0">
                <a:cs typeface="Times New Roman" pitchFamily="18" charset="0"/>
              </a:rPr>
              <a:t> la </a:t>
            </a:r>
            <a:r>
              <a:rPr lang="en-US" altLang="en-US" dirty="0" err="1">
                <a:cs typeface="Times New Roman" pitchFamily="18" charset="0"/>
              </a:rPr>
              <a:t>matriz</a:t>
            </a:r>
            <a:r>
              <a:rPr lang="en-US" altLang="en-US" dirty="0">
                <a:cs typeface="Times New Roman" pitchFamily="18" charset="0"/>
              </a:rPr>
              <a:t>, le dan </a:t>
            </a:r>
            <a:r>
              <a:rPr lang="en-US" altLang="en-US" dirty="0" err="1">
                <a:cs typeface="Times New Roman" pitchFamily="18" charset="0"/>
              </a:rPr>
              <a:t>rigidez</a:t>
            </a:r>
            <a:r>
              <a:rPr lang="en-US" altLang="en-US" dirty="0">
                <a:cs typeface="Times New Roman" pitchFamily="18" charset="0"/>
              </a:rPr>
              <a:t> al </a:t>
            </a:r>
            <a:r>
              <a:rPr lang="en-US" altLang="en-US" dirty="0" err="1">
                <a:cs typeface="Times New Roman" pitchFamily="18" charset="0"/>
              </a:rPr>
              <a:t>hueso</a:t>
            </a:r>
            <a:endParaRPr lang="en-US" altLang="en-US" dirty="0">
              <a:cs typeface="Times New Roman" pitchFamily="18" charset="0"/>
            </a:endParaRPr>
          </a:p>
        </p:txBody>
      </p:sp>
    </p:spTree>
    <p:extLst>
      <p:ext uri="{BB962C8B-B14F-4D97-AF65-F5344CB8AC3E}">
        <p14:creationId xmlns:p14="http://schemas.microsoft.com/office/powerpoint/2010/main" val="261553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7.2e </a:t>
            </a:r>
            <a:r>
              <a:rPr lang="en-US" dirty="0" err="1"/>
              <a:t>Tejido</a:t>
            </a:r>
            <a:r>
              <a:rPr lang="en-US" dirty="0"/>
              <a:t> </a:t>
            </a:r>
            <a:r>
              <a:rPr lang="en-US" dirty="0" err="1"/>
              <a:t>Oseo</a:t>
            </a:r>
            <a:r>
              <a:rPr lang="en-US" dirty="0"/>
              <a:t> - </a:t>
            </a:r>
            <a:r>
              <a:rPr lang="en-US" dirty="0" err="1"/>
              <a:t>Histología</a:t>
            </a:r>
            <a:endParaRPr lang="en-US" sz="1500" dirty="0"/>
          </a:p>
        </p:txBody>
      </p:sp>
      <p:sp>
        <p:nvSpPr>
          <p:cNvPr id="8" name="Content Placeholder 2"/>
          <p:cNvSpPr>
            <a:spLocks noGrp="1"/>
          </p:cNvSpPr>
          <p:nvPr>
            <p:ph idx="1"/>
          </p:nvPr>
        </p:nvSpPr>
        <p:spPr>
          <a:xfrm>
            <a:off x="457200" y="1295400"/>
            <a:ext cx="8503920" cy="5303520"/>
          </a:xfrm>
        </p:spPr>
        <p:txBody>
          <a:bodyPr/>
          <a:lstStyle/>
          <a:p>
            <a:r>
              <a:rPr lang="en-US" altLang="en-US" b="1" dirty="0" err="1">
                <a:cs typeface="Times New Roman" pitchFamily="18" charset="0"/>
              </a:rPr>
              <a:t>Osteogénesis</a:t>
            </a:r>
            <a:endParaRPr lang="en-US" altLang="en-US" b="1" dirty="0">
              <a:cs typeface="Times New Roman" pitchFamily="18" charset="0"/>
            </a:endParaRPr>
          </a:p>
          <a:p>
            <a:pPr lvl="1"/>
            <a:r>
              <a:rPr lang="en-US" altLang="en-US" b="1" dirty="0" err="1">
                <a:cs typeface="Times New Roman" pitchFamily="18" charset="0"/>
              </a:rPr>
              <a:t>Secreción</a:t>
            </a:r>
            <a:r>
              <a:rPr lang="en-US" altLang="en-US" dirty="0">
                <a:cs typeface="Times New Roman" pitchFamily="18" charset="0"/>
              </a:rPr>
              <a:t> de </a:t>
            </a:r>
            <a:r>
              <a:rPr lang="en-US" altLang="en-US" dirty="0" err="1">
                <a:cs typeface="Times New Roman" pitchFamily="18" charset="0"/>
              </a:rPr>
              <a:t>osteoide</a:t>
            </a:r>
            <a:endParaRPr lang="en-US" altLang="en-US" dirty="0">
              <a:cs typeface="Times New Roman" pitchFamily="18" charset="0"/>
            </a:endParaRPr>
          </a:p>
          <a:p>
            <a:pPr lvl="1" algn="ctr"/>
            <a:r>
              <a:rPr lang="en-US" altLang="en-US" b="1" dirty="0" err="1">
                <a:cs typeface="Times New Roman" pitchFamily="18" charset="0"/>
              </a:rPr>
              <a:t>Calcificación</a:t>
            </a:r>
            <a:r>
              <a:rPr lang="en-US" altLang="en-US" b="1" dirty="0">
                <a:cs typeface="Times New Roman" pitchFamily="18" charset="0"/>
              </a:rPr>
              <a:t>: </a:t>
            </a:r>
            <a:r>
              <a:rPr lang="en-US" altLang="en-US" dirty="0" err="1">
                <a:cs typeface="Times New Roman" pitchFamily="18" charset="0"/>
              </a:rPr>
              <a:t>deposito</a:t>
            </a:r>
            <a:r>
              <a:rPr lang="en-US" altLang="en-US" dirty="0">
                <a:cs typeface="Times New Roman" pitchFamily="18" charset="0"/>
              </a:rPr>
              <a:t> de </a:t>
            </a:r>
            <a:r>
              <a:rPr lang="en-US" altLang="en-US" dirty="0" err="1">
                <a:cs typeface="Times New Roman" pitchFamily="18" charset="0"/>
              </a:rPr>
              <a:t>cristales</a:t>
            </a:r>
            <a:r>
              <a:rPr lang="en-US" altLang="en-US" dirty="0">
                <a:cs typeface="Times New Roman" pitchFamily="18" charset="0"/>
              </a:rPr>
              <a:t> de </a:t>
            </a:r>
            <a:r>
              <a:rPr lang="en-US" altLang="en-US" dirty="0" err="1">
                <a:cs typeface="Times New Roman" pitchFamily="18" charset="0"/>
              </a:rPr>
              <a:t>hidroxiapatitas</a:t>
            </a:r>
            <a:endParaRPr lang="en-US" altLang="en-US" dirty="0">
              <a:cs typeface="Times New Roman" pitchFamily="18" charset="0"/>
            </a:endParaRPr>
          </a:p>
          <a:p>
            <a:pPr lvl="1"/>
            <a:r>
              <a:rPr lang="en-US" altLang="en-US" dirty="0" err="1">
                <a:cs typeface="Times New Roman" pitchFamily="18" charset="0"/>
              </a:rPr>
              <a:t>Proceso</a:t>
            </a:r>
            <a:r>
              <a:rPr lang="en-US" altLang="en-US" dirty="0">
                <a:cs typeface="Times New Roman" pitchFamily="18" charset="0"/>
              </a:rPr>
              <a:t> </a:t>
            </a:r>
            <a:r>
              <a:rPr lang="en-US" altLang="en-US" dirty="0" err="1">
                <a:cs typeface="Times New Roman" pitchFamily="18" charset="0"/>
              </a:rPr>
              <a:t>dependiente</a:t>
            </a:r>
            <a:r>
              <a:rPr lang="en-US" altLang="en-US" dirty="0">
                <a:cs typeface="Times New Roman" pitchFamily="18" charset="0"/>
              </a:rPr>
              <a:t> de:</a:t>
            </a:r>
          </a:p>
          <a:p>
            <a:pPr lvl="2"/>
            <a:r>
              <a:rPr lang="en-US" altLang="en-US" dirty="0" err="1">
                <a:cs typeface="Times New Roman" pitchFamily="18" charset="0"/>
              </a:rPr>
              <a:t>Vitamina</a:t>
            </a:r>
            <a:r>
              <a:rPr lang="en-US" altLang="en-US" dirty="0">
                <a:cs typeface="Times New Roman" pitchFamily="18" charset="0"/>
              </a:rPr>
              <a:t> D— </a:t>
            </a:r>
            <a:r>
              <a:rPr lang="en-US" altLang="en-US" dirty="0" err="1">
                <a:cs typeface="Times New Roman" pitchFamily="18" charset="0"/>
              </a:rPr>
              <a:t>absorción</a:t>
            </a:r>
            <a:r>
              <a:rPr lang="en-US" altLang="en-US" dirty="0">
                <a:cs typeface="Times New Roman" pitchFamily="18" charset="0"/>
              </a:rPr>
              <a:t> de Ca+2 </a:t>
            </a:r>
            <a:r>
              <a:rPr lang="en-US" altLang="en-US" dirty="0" err="1">
                <a:cs typeface="Times New Roman" pitchFamily="18" charset="0"/>
              </a:rPr>
              <a:t>en</a:t>
            </a:r>
            <a:r>
              <a:rPr lang="en-US" altLang="en-US" dirty="0">
                <a:cs typeface="Times New Roman" pitchFamily="18" charset="0"/>
              </a:rPr>
              <a:t> el GI </a:t>
            </a:r>
          </a:p>
          <a:p>
            <a:pPr lvl="2"/>
            <a:r>
              <a:rPr lang="en-US" altLang="en-US" dirty="0" err="1">
                <a:cs typeface="Times New Roman" pitchFamily="18" charset="0"/>
              </a:rPr>
              <a:t>Vitamina</a:t>
            </a:r>
            <a:r>
              <a:rPr lang="en-US" altLang="en-US" dirty="0">
                <a:cs typeface="Times New Roman" pitchFamily="18" charset="0"/>
              </a:rPr>
              <a:t> C—para la </a:t>
            </a:r>
            <a:r>
              <a:rPr lang="en-US" altLang="en-US" dirty="0" err="1">
                <a:cs typeface="Times New Roman" pitchFamily="18" charset="0"/>
              </a:rPr>
              <a:t>síntesis</a:t>
            </a:r>
            <a:r>
              <a:rPr lang="en-US" altLang="en-US" dirty="0">
                <a:cs typeface="Times New Roman" pitchFamily="18" charset="0"/>
              </a:rPr>
              <a:t> de </a:t>
            </a:r>
            <a:r>
              <a:rPr lang="en-US" altLang="en-US" dirty="0" err="1">
                <a:cs typeface="Times New Roman" pitchFamily="18" charset="0"/>
              </a:rPr>
              <a:t>colágeno</a:t>
            </a:r>
            <a:endParaRPr lang="en-US" altLang="en-US" dirty="0">
              <a:cs typeface="Times New Roman" pitchFamily="18" charset="0"/>
            </a:endParaRPr>
          </a:p>
          <a:p>
            <a:pPr lvl="2"/>
            <a:r>
              <a:rPr lang="en-US" altLang="en-US" dirty="0">
                <a:cs typeface="Times New Roman" pitchFamily="18" charset="0"/>
              </a:rPr>
              <a:t>Calcio y </a:t>
            </a:r>
            <a:r>
              <a:rPr lang="en-US" altLang="en-US" dirty="0" err="1">
                <a:cs typeface="Times New Roman" pitchFamily="18" charset="0"/>
              </a:rPr>
              <a:t>Fosfato</a:t>
            </a:r>
            <a:r>
              <a:rPr lang="en-US" altLang="en-US" dirty="0">
                <a:cs typeface="Times New Roman" pitchFamily="18" charset="0"/>
              </a:rPr>
              <a:t> – </a:t>
            </a:r>
            <a:r>
              <a:rPr lang="en-US" altLang="en-US" dirty="0" err="1">
                <a:cs typeface="Times New Roman" pitchFamily="18" charset="0"/>
              </a:rPr>
              <a:t>requeridos</a:t>
            </a:r>
            <a:r>
              <a:rPr lang="en-US" altLang="en-US" dirty="0">
                <a:cs typeface="Times New Roman" pitchFamily="18" charset="0"/>
              </a:rPr>
              <a:t> para la </a:t>
            </a:r>
            <a:r>
              <a:rPr lang="en-US" altLang="en-US" dirty="0" err="1">
                <a:cs typeface="Times New Roman" pitchFamily="18" charset="0"/>
              </a:rPr>
              <a:t>calcificación</a:t>
            </a:r>
            <a:endParaRPr lang="en-US" altLang="en-US" dirty="0">
              <a:cs typeface="Times New Roman" pitchFamily="18" charset="0"/>
            </a:endParaRPr>
          </a:p>
        </p:txBody>
      </p:sp>
    </p:spTree>
    <p:extLst>
      <p:ext uri="{BB962C8B-B14F-4D97-AF65-F5344CB8AC3E}">
        <p14:creationId xmlns:p14="http://schemas.microsoft.com/office/powerpoint/2010/main" val="2963082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7.2e </a:t>
            </a:r>
            <a:r>
              <a:rPr lang="en-US" dirty="0" err="1"/>
              <a:t>Tejido</a:t>
            </a:r>
            <a:r>
              <a:rPr lang="en-US" dirty="0"/>
              <a:t> </a:t>
            </a:r>
            <a:r>
              <a:rPr lang="en-US" dirty="0" err="1"/>
              <a:t>Oseo</a:t>
            </a:r>
            <a:r>
              <a:rPr lang="en-US" dirty="0"/>
              <a:t> - </a:t>
            </a:r>
            <a:r>
              <a:rPr lang="en-US" dirty="0" err="1"/>
              <a:t>Histología</a:t>
            </a:r>
            <a:endParaRPr lang="en-US" sz="1500" dirty="0"/>
          </a:p>
        </p:txBody>
      </p:sp>
      <p:sp>
        <p:nvSpPr>
          <p:cNvPr id="8" name="Content Placeholder 2"/>
          <p:cNvSpPr>
            <a:spLocks noGrp="1"/>
          </p:cNvSpPr>
          <p:nvPr>
            <p:ph idx="1"/>
          </p:nvPr>
        </p:nvSpPr>
        <p:spPr>
          <a:xfrm>
            <a:off x="457200" y="1295400"/>
            <a:ext cx="8503920" cy="5303520"/>
          </a:xfrm>
        </p:spPr>
        <p:txBody>
          <a:bodyPr/>
          <a:lstStyle/>
          <a:p>
            <a:r>
              <a:rPr lang="en-US" altLang="en-US" b="1" dirty="0" err="1">
                <a:cs typeface="Times New Roman" pitchFamily="18" charset="0"/>
              </a:rPr>
              <a:t>Reabsorción</a:t>
            </a:r>
            <a:r>
              <a:rPr lang="en-US" altLang="en-US" b="1" dirty="0">
                <a:cs typeface="Times New Roman" pitchFamily="18" charset="0"/>
              </a:rPr>
              <a:t> </a:t>
            </a:r>
            <a:r>
              <a:rPr lang="en-US" altLang="en-US" b="1" dirty="0" err="1">
                <a:cs typeface="Times New Roman" pitchFamily="18" charset="0"/>
              </a:rPr>
              <a:t>ósea</a:t>
            </a:r>
            <a:r>
              <a:rPr lang="en-US" altLang="en-US" b="1" dirty="0">
                <a:cs typeface="Times New Roman" pitchFamily="18" charset="0"/>
              </a:rPr>
              <a:t> - </a:t>
            </a:r>
            <a:r>
              <a:rPr lang="en-US" altLang="en-US" dirty="0">
                <a:cs typeface="Times New Roman" pitchFamily="18" charset="0"/>
              </a:rPr>
              <a:t>Respuesta a </a:t>
            </a:r>
            <a:r>
              <a:rPr lang="en-US" altLang="en-US" dirty="0" err="1">
                <a:cs typeface="Times New Roman" pitchFamily="18" charset="0"/>
              </a:rPr>
              <a:t>hipocalcemia</a:t>
            </a:r>
            <a:endParaRPr lang="en-US" altLang="en-US" b="1" dirty="0">
              <a:cs typeface="Times New Roman" pitchFamily="18" charset="0"/>
            </a:endParaRPr>
          </a:p>
          <a:p>
            <a:pPr lvl="1"/>
            <a:r>
              <a:rPr lang="en-US" altLang="en-US" dirty="0">
                <a:cs typeface="Times New Roman" pitchFamily="18" charset="0"/>
              </a:rPr>
              <a:t>La matrix es </a:t>
            </a:r>
            <a:r>
              <a:rPr lang="en-US" altLang="en-US" dirty="0" err="1">
                <a:cs typeface="Times New Roman" pitchFamily="18" charset="0"/>
              </a:rPr>
              <a:t>destruída</a:t>
            </a:r>
            <a:r>
              <a:rPr lang="en-US" altLang="en-US" dirty="0">
                <a:cs typeface="Times New Roman" pitchFamily="18" charset="0"/>
              </a:rPr>
              <a:t> por </a:t>
            </a:r>
            <a:r>
              <a:rPr lang="en-US" altLang="en-US" dirty="0" err="1">
                <a:cs typeface="Times New Roman" pitchFamily="18" charset="0"/>
              </a:rPr>
              <a:t>secreciones</a:t>
            </a:r>
            <a:r>
              <a:rPr lang="en-US" altLang="en-US" dirty="0">
                <a:cs typeface="Times New Roman" pitchFamily="18" charset="0"/>
              </a:rPr>
              <a:t> de los </a:t>
            </a:r>
            <a:r>
              <a:rPr lang="en-US" altLang="en-US" dirty="0" err="1">
                <a:cs typeface="Times New Roman" pitchFamily="18" charset="0"/>
              </a:rPr>
              <a:t>osteoclastos</a:t>
            </a:r>
            <a:endParaRPr lang="en-US" altLang="en-US" dirty="0">
              <a:cs typeface="Times New Roman" pitchFamily="18" charset="0"/>
            </a:endParaRPr>
          </a:p>
          <a:p>
            <a:pPr lvl="1"/>
            <a:r>
              <a:rPr lang="en-US" altLang="en-US" b="1" dirty="0" err="1">
                <a:cs typeface="Times New Roman" pitchFamily="18" charset="0"/>
              </a:rPr>
              <a:t>Enzimas</a:t>
            </a:r>
            <a:r>
              <a:rPr lang="en-US" altLang="en-US" b="1" dirty="0">
                <a:cs typeface="Times New Roman" pitchFamily="18" charset="0"/>
              </a:rPr>
              <a:t> </a:t>
            </a:r>
            <a:r>
              <a:rPr lang="en-US" altLang="en-US" b="1" dirty="0" err="1">
                <a:cs typeface="Times New Roman" pitchFamily="18" charset="0"/>
              </a:rPr>
              <a:t>proteolíticas</a:t>
            </a:r>
            <a:r>
              <a:rPr lang="en-US" altLang="en-US" b="1" dirty="0">
                <a:cs typeface="Times New Roman" pitchFamily="18" charset="0"/>
              </a:rPr>
              <a:t> </a:t>
            </a:r>
            <a:r>
              <a:rPr lang="en-US" altLang="en-US" dirty="0">
                <a:cs typeface="Times New Roman" pitchFamily="18" charset="0"/>
              </a:rPr>
              <a:t>de sus </a:t>
            </a:r>
            <a:r>
              <a:rPr lang="en-US" altLang="en-US" dirty="0" err="1">
                <a:cs typeface="Times New Roman" pitchFamily="18" charset="0"/>
              </a:rPr>
              <a:t>lisosomas</a:t>
            </a:r>
            <a:endParaRPr lang="en-US" altLang="en-US" dirty="0">
              <a:cs typeface="Times New Roman" pitchFamily="18" charset="0"/>
            </a:endParaRPr>
          </a:p>
          <a:p>
            <a:pPr lvl="2"/>
            <a:r>
              <a:rPr lang="en-US" altLang="en-US" dirty="0" err="1">
                <a:cs typeface="Times New Roman" pitchFamily="18" charset="0"/>
              </a:rPr>
              <a:t>Digestión</a:t>
            </a:r>
            <a:r>
              <a:rPr lang="en-US" altLang="en-US" dirty="0">
                <a:cs typeface="Times New Roman" pitchFamily="18" charset="0"/>
              </a:rPr>
              <a:t> </a:t>
            </a:r>
            <a:r>
              <a:rPr lang="en-US" altLang="en-US" dirty="0" err="1">
                <a:cs typeface="Times New Roman" pitchFamily="18" charset="0"/>
              </a:rPr>
              <a:t>química</a:t>
            </a:r>
            <a:r>
              <a:rPr lang="en-US" altLang="en-US" dirty="0">
                <a:cs typeface="Times New Roman" pitchFamily="18" charset="0"/>
              </a:rPr>
              <a:t> de la </a:t>
            </a:r>
            <a:r>
              <a:rPr lang="en-US" altLang="en-US" dirty="0" err="1">
                <a:cs typeface="Times New Roman" pitchFamily="18" charset="0"/>
              </a:rPr>
              <a:t>matriz</a:t>
            </a:r>
            <a:endParaRPr lang="en-US" altLang="en-US" dirty="0">
              <a:cs typeface="Times New Roman" pitchFamily="18" charset="0"/>
            </a:endParaRPr>
          </a:p>
          <a:p>
            <a:pPr lvl="1"/>
            <a:r>
              <a:rPr lang="en-US" altLang="en-US" dirty="0">
                <a:cs typeface="Times New Roman" pitchFamily="18" charset="0"/>
              </a:rPr>
              <a:t>Calcio y </a:t>
            </a:r>
            <a:r>
              <a:rPr lang="en-US" altLang="en-US" dirty="0" err="1">
                <a:cs typeface="Times New Roman" pitchFamily="18" charset="0"/>
              </a:rPr>
              <a:t>Fosfato</a:t>
            </a:r>
            <a:r>
              <a:rPr lang="en-US" altLang="en-US" dirty="0">
                <a:cs typeface="Times New Roman" pitchFamily="18" charset="0"/>
              </a:rPr>
              <a:t> </a:t>
            </a:r>
            <a:r>
              <a:rPr lang="en-US" altLang="en-US" dirty="0" err="1">
                <a:cs typeface="Times New Roman" pitchFamily="18" charset="0"/>
              </a:rPr>
              <a:t>disuelto</a:t>
            </a:r>
            <a:r>
              <a:rPr lang="en-US" altLang="en-US" dirty="0">
                <a:cs typeface="Times New Roman" pitchFamily="18" charset="0"/>
              </a:rPr>
              <a:t> por </a:t>
            </a:r>
            <a:r>
              <a:rPr lang="en-US" altLang="en-US" b="1" dirty="0" err="1">
                <a:cs typeface="Times New Roman" pitchFamily="18" charset="0"/>
              </a:rPr>
              <a:t>ácido</a:t>
            </a:r>
            <a:r>
              <a:rPr lang="en-US" altLang="en-US" b="1" dirty="0">
                <a:cs typeface="Times New Roman" pitchFamily="18" charset="0"/>
              </a:rPr>
              <a:t> </a:t>
            </a:r>
            <a:r>
              <a:rPr lang="en-US" altLang="en-US" b="1" dirty="0" err="1">
                <a:cs typeface="Times New Roman" pitchFamily="18" charset="0"/>
              </a:rPr>
              <a:t>fosfórico</a:t>
            </a:r>
            <a:endParaRPr lang="en-US" altLang="en-US" b="1" dirty="0">
              <a:cs typeface="Times New Roman" pitchFamily="18" charset="0"/>
            </a:endParaRPr>
          </a:p>
          <a:p>
            <a:pPr lvl="1"/>
            <a:r>
              <a:rPr lang="en-US" altLang="en-US" dirty="0" err="1">
                <a:cs typeface="Times New Roman" pitchFamily="18" charset="0"/>
              </a:rPr>
              <a:t>Iones</a:t>
            </a:r>
            <a:r>
              <a:rPr lang="en-US" altLang="en-US" dirty="0">
                <a:cs typeface="Times New Roman" pitchFamily="18" charset="0"/>
              </a:rPr>
              <a:t> de Calcio y </a:t>
            </a:r>
            <a:r>
              <a:rPr lang="en-US" altLang="en-US" dirty="0" err="1">
                <a:cs typeface="Times New Roman" pitchFamily="18" charset="0"/>
              </a:rPr>
              <a:t>Fosfato</a:t>
            </a:r>
            <a:r>
              <a:rPr lang="en-US" altLang="en-US" dirty="0">
                <a:cs typeface="Times New Roman" pitchFamily="18" charset="0"/>
              </a:rPr>
              <a:t> </a:t>
            </a:r>
            <a:r>
              <a:rPr lang="en-US" altLang="en-US" dirty="0" err="1">
                <a:cs typeface="Times New Roman" pitchFamily="18" charset="0"/>
              </a:rPr>
              <a:t>entran</a:t>
            </a:r>
            <a:r>
              <a:rPr lang="en-US" altLang="en-US" dirty="0">
                <a:cs typeface="Times New Roman" pitchFamily="18" charset="0"/>
              </a:rPr>
              <a:t> a la </a:t>
            </a:r>
            <a:r>
              <a:rPr lang="en-US" altLang="en-US" dirty="0" err="1">
                <a:cs typeface="Times New Roman" pitchFamily="18" charset="0"/>
              </a:rPr>
              <a:t>sangre</a:t>
            </a:r>
            <a:endParaRPr lang="en-US" altLang="en-US" dirty="0">
              <a:cs typeface="Times New Roman" pitchFamily="18" charset="0"/>
            </a:endParaRPr>
          </a:p>
          <a:p>
            <a:pPr lvl="1"/>
            <a:r>
              <a:rPr lang="en-US" altLang="en-US" dirty="0" err="1">
                <a:solidFill>
                  <a:srgbClr val="FF0000"/>
                </a:solidFill>
                <a:cs typeface="Times New Roman" pitchFamily="18" charset="0"/>
              </a:rPr>
              <a:t>Juzgando</a:t>
            </a:r>
            <a:r>
              <a:rPr lang="en-US" altLang="en-US" dirty="0">
                <a:solidFill>
                  <a:srgbClr val="FF0000"/>
                </a:solidFill>
                <a:cs typeface="Times New Roman" pitchFamily="18" charset="0"/>
              </a:rPr>
              <a:t> la </a:t>
            </a:r>
            <a:r>
              <a:rPr lang="en-US" altLang="en-US" dirty="0" err="1">
                <a:solidFill>
                  <a:srgbClr val="FF0000"/>
                </a:solidFill>
                <a:cs typeface="Times New Roman" pitchFamily="18" charset="0"/>
              </a:rPr>
              <a:t>definición</a:t>
            </a:r>
            <a:r>
              <a:rPr lang="en-US" altLang="en-US" dirty="0">
                <a:solidFill>
                  <a:srgbClr val="FF0000"/>
                </a:solidFill>
                <a:cs typeface="Times New Roman" pitchFamily="18" charset="0"/>
              </a:rPr>
              <a:t>,  el </a:t>
            </a:r>
            <a:r>
              <a:rPr lang="en-US" altLang="en-US" dirty="0" err="1">
                <a:solidFill>
                  <a:srgbClr val="FF0000"/>
                </a:solidFill>
                <a:cs typeface="Times New Roman" pitchFamily="18" charset="0"/>
              </a:rPr>
              <a:t>mecanismo</a:t>
            </a:r>
            <a:r>
              <a:rPr lang="en-US" altLang="en-US" dirty="0">
                <a:solidFill>
                  <a:srgbClr val="FF0000"/>
                </a:solidFill>
                <a:cs typeface="Times New Roman" pitchFamily="18" charset="0"/>
              </a:rPr>
              <a:t> y el </a:t>
            </a:r>
            <a:r>
              <a:rPr lang="en-US" altLang="en-US" dirty="0" err="1">
                <a:solidFill>
                  <a:srgbClr val="FF0000"/>
                </a:solidFill>
                <a:cs typeface="Times New Roman" pitchFamily="18" charset="0"/>
              </a:rPr>
              <a:t>resultado</a:t>
            </a:r>
            <a:r>
              <a:rPr lang="en-US" altLang="en-US" dirty="0">
                <a:solidFill>
                  <a:srgbClr val="FF0000"/>
                </a:solidFill>
                <a:cs typeface="Times New Roman" pitchFamily="18" charset="0"/>
              </a:rPr>
              <a:t>, a que se les </a:t>
            </a:r>
            <a:r>
              <a:rPr lang="en-US" altLang="en-US" dirty="0" err="1">
                <a:solidFill>
                  <a:srgbClr val="FF0000"/>
                </a:solidFill>
                <a:cs typeface="Times New Roman" pitchFamily="18" charset="0"/>
              </a:rPr>
              <a:t>parece</a:t>
            </a:r>
            <a:r>
              <a:rPr lang="en-US" altLang="en-US" dirty="0">
                <a:solidFill>
                  <a:srgbClr val="FF0000"/>
                </a:solidFill>
                <a:cs typeface="Times New Roman" pitchFamily="18" charset="0"/>
              </a:rPr>
              <a:t>?</a:t>
            </a:r>
          </a:p>
        </p:txBody>
      </p:sp>
    </p:spTree>
    <p:extLst>
      <p:ext uri="{BB962C8B-B14F-4D97-AF65-F5344CB8AC3E}">
        <p14:creationId xmlns:p14="http://schemas.microsoft.com/office/powerpoint/2010/main" val="2632515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762000"/>
          </a:xfrm>
        </p:spPr>
        <p:txBody>
          <a:bodyPr/>
          <a:lstStyle/>
          <a:p>
            <a:r>
              <a:rPr lang="en-US" dirty="0"/>
              <a:t>7.1 </a:t>
            </a:r>
            <a:r>
              <a:rPr lang="en-US" dirty="0" err="1"/>
              <a:t>Introducción</a:t>
            </a:r>
            <a:r>
              <a:rPr lang="en-US" dirty="0"/>
              <a:t> </a:t>
            </a:r>
            <a:r>
              <a:rPr lang="en-US" sz="1500" dirty="0"/>
              <a:t>1</a:t>
            </a:r>
          </a:p>
        </p:txBody>
      </p:sp>
      <p:sp>
        <p:nvSpPr>
          <p:cNvPr id="8" name="Content Placeholder 2"/>
          <p:cNvSpPr>
            <a:spLocks noGrp="1"/>
          </p:cNvSpPr>
          <p:nvPr>
            <p:ph idx="1"/>
          </p:nvPr>
        </p:nvSpPr>
        <p:spPr>
          <a:xfrm>
            <a:off x="228600" y="609600"/>
            <a:ext cx="8229600" cy="5257800"/>
          </a:xfrm>
        </p:spPr>
        <p:txBody>
          <a:bodyPr/>
          <a:lstStyle/>
          <a:p>
            <a:r>
              <a:rPr lang="en-US" altLang="en-US" sz="2800" dirty="0" err="1">
                <a:cs typeface="Times New Roman" pitchFamily="18" charset="0"/>
              </a:rPr>
              <a:t>Componentes</a:t>
            </a:r>
            <a:r>
              <a:rPr lang="en-US" altLang="en-US" sz="2800" dirty="0">
                <a:cs typeface="Times New Roman" pitchFamily="18" charset="0"/>
              </a:rPr>
              <a:t>:</a:t>
            </a:r>
          </a:p>
          <a:p>
            <a:pPr lvl="1"/>
            <a:r>
              <a:rPr lang="en-US" altLang="en-US" sz="2400" dirty="0" err="1">
                <a:cs typeface="Times New Roman" pitchFamily="18" charset="0"/>
              </a:rPr>
              <a:t>Huesos</a:t>
            </a:r>
            <a:endParaRPr lang="en-US" altLang="en-US" dirty="0">
              <a:cs typeface="Times New Roman" pitchFamily="18" charset="0"/>
            </a:endParaRPr>
          </a:p>
          <a:p>
            <a:pPr lvl="1"/>
            <a:r>
              <a:rPr lang="en-US" altLang="en-US" sz="2400" dirty="0" err="1">
                <a:cs typeface="Times New Roman" pitchFamily="18" charset="0"/>
              </a:rPr>
              <a:t>Cartilagos</a:t>
            </a:r>
            <a:endParaRPr lang="en-US" altLang="en-US" sz="2400" dirty="0">
              <a:cs typeface="Times New Roman" pitchFamily="18" charset="0"/>
            </a:endParaRPr>
          </a:p>
          <a:p>
            <a:pPr lvl="1"/>
            <a:r>
              <a:rPr lang="en-US" altLang="en-US" sz="2400" dirty="0" err="1">
                <a:cs typeface="Times New Roman" pitchFamily="18" charset="0"/>
              </a:rPr>
              <a:t>Ligamentos</a:t>
            </a:r>
            <a:endParaRPr lang="en-US" altLang="en-US" sz="2400" dirty="0">
              <a:cs typeface="Times New Roman" pitchFamily="18" charset="0"/>
            </a:endParaRPr>
          </a:p>
          <a:p>
            <a:pPr lvl="1"/>
            <a:r>
              <a:rPr lang="en-US" altLang="en-US" sz="2400" dirty="0" err="1">
                <a:cs typeface="Times New Roman" pitchFamily="18" charset="0"/>
              </a:rPr>
              <a:t>Otros</a:t>
            </a:r>
            <a:r>
              <a:rPr lang="en-US" altLang="en-US" sz="2400" dirty="0">
                <a:cs typeface="Times New Roman" pitchFamily="18" charset="0"/>
              </a:rPr>
              <a:t> TC</a:t>
            </a:r>
          </a:p>
          <a:p>
            <a:r>
              <a:rPr lang="en-US" altLang="en-US" sz="2800" b="1" dirty="0" err="1">
                <a:cs typeface="Times New Roman" pitchFamily="18" charset="0"/>
              </a:rPr>
              <a:t>Huesos</a:t>
            </a:r>
            <a:endParaRPr lang="en-US" altLang="en-US" sz="2800" b="1" dirty="0">
              <a:cs typeface="Times New Roman" pitchFamily="18" charset="0"/>
            </a:endParaRPr>
          </a:p>
          <a:p>
            <a:pPr lvl="1"/>
            <a:r>
              <a:rPr lang="en-US" altLang="en-US" sz="2400" dirty="0" err="1">
                <a:cs typeface="Times New Roman" pitchFamily="18" charset="0"/>
              </a:rPr>
              <a:t>Organos</a:t>
            </a:r>
            <a:r>
              <a:rPr lang="en-US" altLang="en-US" sz="2400" dirty="0">
                <a:cs typeface="Times New Roman" pitchFamily="18" charset="0"/>
              </a:rPr>
              <a:t> </a:t>
            </a:r>
            <a:r>
              <a:rPr lang="en-US" altLang="en-US" sz="2400" dirty="0" err="1">
                <a:cs typeface="Times New Roman" pitchFamily="18" charset="0"/>
              </a:rPr>
              <a:t>primarios</a:t>
            </a:r>
            <a:endParaRPr lang="en-US" altLang="en-US" sz="2400" dirty="0">
              <a:cs typeface="Times New Roman" pitchFamily="18" charset="0"/>
            </a:endParaRPr>
          </a:p>
          <a:p>
            <a:pPr lvl="1"/>
            <a:r>
              <a:rPr lang="en-US" altLang="en-US" sz="2400" dirty="0" err="1">
                <a:cs typeface="Times New Roman" pitchFamily="18" charset="0"/>
              </a:rPr>
              <a:t>Andamiaje</a:t>
            </a:r>
            <a:r>
              <a:rPr lang="en-US" altLang="en-US" sz="2400" dirty="0">
                <a:cs typeface="Times New Roman" pitchFamily="18" charset="0"/>
              </a:rPr>
              <a:t> </a:t>
            </a:r>
            <a:r>
              <a:rPr lang="en-US" altLang="en-US" sz="2400" dirty="0" err="1">
                <a:cs typeface="Times New Roman" pitchFamily="18" charset="0"/>
              </a:rPr>
              <a:t>rigido</a:t>
            </a:r>
            <a:r>
              <a:rPr lang="en-US" altLang="en-US" sz="2400" dirty="0">
                <a:cs typeface="Times New Roman" pitchFamily="18" charset="0"/>
              </a:rPr>
              <a:t> del </a:t>
            </a:r>
            <a:r>
              <a:rPr lang="en-US" altLang="en-US" sz="2400" dirty="0" err="1">
                <a:cs typeface="Times New Roman" pitchFamily="18" charset="0"/>
              </a:rPr>
              <a:t>cuerpo</a:t>
            </a:r>
            <a:r>
              <a:rPr lang="en-US" altLang="en-US" sz="2400" dirty="0">
                <a:cs typeface="Times New Roman" pitchFamily="18" charset="0"/>
              </a:rPr>
              <a:t> </a:t>
            </a:r>
          </a:p>
          <a:p>
            <a:pPr lvl="1"/>
            <a:r>
              <a:rPr lang="en-US" altLang="en-US" sz="2400" dirty="0" err="1">
                <a:cs typeface="Times New Roman" pitchFamily="18" charset="0"/>
              </a:rPr>
              <a:t>Otras</a:t>
            </a:r>
            <a:r>
              <a:rPr lang="en-US" altLang="en-US" sz="2400" dirty="0">
                <a:cs typeface="Times New Roman" pitchFamily="18" charset="0"/>
              </a:rPr>
              <a:t> </a:t>
            </a:r>
            <a:r>
              <a:rPr lang="en-US" altLang="en-US" sz="2400" dirty="0" err="1">
                <a:cs typeface="Times New Roman" pitchFamily="18" charset="0"/>
              </a:rPr>
              <a:t>funciones</a:t>
            </a:r>
            <a:endParaRPr lang="en-US" altLang="en-US" sz="2400" dirty="0">
              <a:cs typeface="Times New Roman" pitchFamily="18" charset="0"/>
            </a:endParaRPr>
          </a:p>
        </p:txBody>
      </p:sp>
    </p:spTree>
    <p:extLst>
      <p:ext uri="{BB962C8B-B14F-4D97-AF65-F5344CB8AC3E}">
        <p14:creationId xmlns:p14="http://schemas.microsoft.com/office/powerpoint/2010/main" val="3478433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FF0000"/>
                </a:solidFill>
              </a:rPr>
              <a:t>Punto de vista </a:t>
            </a:r>
            <a:r>
              <a:rPr lang="en-US" dirty="0" err="1">
                <a:solidFill>
                  <a:srgbClr val="FF0000"/>
                </a:solidFill>
              </a:rPr>
              <a:t>Clínico</a:t>
            </a:r>
            <a:r>
              <a:rPr lang="en-US" dirty="0">
                <a:solidFill>
                  <a:srgbClr val="FF0000"/>
                </a:solidFill>
              </a:rPr>
              <a:t> - </a:t>
            </a:r>
            <a:r>
              <a:rPr lang="en-US" dirty="0" err="1">
                <a:solidFill>
                  <a:srgbClr val="FF0000"/>
                </a:solidFill>
              </a:rPr>
              <a:t>Asignado</a:t>
            </a:r>
            <a:endParaRPr lang="en-US" sz="1500" dirty="0">
              <a:solidFill>
                <a:srgbClr val="FF0000"/>
              </a:solidFill>
            </a:endParaRPr>
          </a:p>
        </p:txBody>
      </p:sp>
      <p:sp>
        <p:nvSpPr>
          <p:cNvPr id="8" name="Content Placeholder 2"/>
          <p:cNvSpPr>
            <a:spLocks noGrp="1"/>
          </p:cNvSpPr>
          <p:nvPr>
            <p:ph idx="1"/>
          </p:nvPr>
        </p:nvSpPr>
        <p:spPr>
          <a:xfrm>
            <a:off x="152400" y="1143000"/>
            <a:ext cx="8686800" cy="5303520"/>
          </a:xfrm>
        </p:spPr>
        <p:txBody>
          <a:bodyPr/>
          <a:lstStyle/>
          <a:p>
            <a:pPr lvl="1" indent="-346075"/>
            <a:r>
              <a:rPr lang="en-US" altLang="en-US" b="1" i="1" dirty="0">
                <a:cs typeface="Times New Roman" pitchFamily="18" charset="0"/>
              </a:rPr>
              <a:t>Osteitis </a:t>
            </a:r>
            <a:r>
              <a:rPr lang="en-US" altLang="en-US" b="1" i="1" dirty="0" err="1">
                <a:cs typeface="Times New Roman" pitchFamily="18" charset="0"/>
              </a:rPr>
              <a:t>deformante</a:t>
            </a:r>
            <a:r>
              <a:rPr lang="en-US" altLang="en-US" b="1" i="1" dirty="0">
                <a:cs typeface="Times New Roman" pitchFamily="18" charset="0"/>
              </a:rPr>
              <a:t> </a:t>
            </a:r>
          </a:p>
          <a:p>
            <a:pPr lvl="1" indent="-346075"/>
            <a:r>
              <a:rPr lang="en-US" altLang="en-US" dirty="0" err="1">
                <a:cs typeface="Times New Roman" pitchFamily="18" charset="0"/>
              </a:rPr>
              <a:t>Desbalance</a:t>
            </a:r>
            <a:r>
              <a:rPr lang="en-US" altLang="en-US" dirty="0">
                <a:cs typeface="Times New Roman" pitchFamily="18" charset="0"/>
              </a:rPr>
              <a:t> </a:t>
            </a:r>
            <a:r>
              <a:rPr lang="en-US" altLang="en-US" dirty="0" err="1">
                <a:cs typeface="Times New Roman" pitchFamily="18" charset="0"/>
              </a:rPr>
              <a:t>fisiológico</a:t>
            </a:r>
            <a:r>
              <a:rPr lang="en-US" altLang="en-US" dirty="0">
                <a:cs typeface="Times New Roman" pitchFamily="18" charset="0"/>
              </a:rPr>
              <a:t> entre </a:t>
            </a:r>
            <a:r>
              <a:rPr lang="en-US" altLang="en-US" dirty="0" err="1">
                <a:cs typeface="Times New Roman" pitchFamily="18" charset="0"/>
              </a:rPr>
              <a:t>osteoclastos</a:t>
            </a:r>
            <a:r>
              <a:rPr lang="en-US" altLang="en-US" dirty="0">
                <a:cs typeface="Times New Roman" pitchFamily="18" charset="0"/>
              </a:rPr>
              <a:t> y </a:t>
            </a:r>
            <a:r>
              <a:rPr lang="en-US" altLang="en-US" dirty="0" err="1">
                <a:cs typeface="Times New Roman" pitchFamily="18" charset="0"/>
              </a:rPr>
              <a:t>blastos</a:t>
            </a:r>
            <a:r>
              <a:rPr lang="en-US" altLang="en-US" dirty="0">
                <a:cs typeface="Times New Roman" pitchFamily="18" charset="0"/>
              </a:rPr>
              <a:t> </a:t>
            </a:r>
          </a:p>
          <a:p>
            <a:pPr lvl="1" indent="-346075" algn="ctr"/>
            <a:r>
              <a:rPr lang="en-US" altLang="en-US" dirty="0" err="1">
                <a:cs typeface="Times New Roman" pitchFamily="18" charset="0"/>
              </a:rPr>
              <a:t>Reapsorción</a:t>
            </a:r>
            <a:r>
              <a:rPr lang="en-US" altLang="en-US" dirty="0">
                <a:cs typeface="Times New Roman" pitchFamily="18" charset="0"/>
              </a:rPr>
              <a:t> </a:t>
            </a:r>
            <a:r>
              <a:rPr lang="en-US" altLang="en-US" dirty="0" err="1">
                <a:cs typeface="Times New Roman" pitchFamily="18" charset="0"/>
              </a:rPr>
              <a:t>excesiva</a:t>
            </a:r>
            <a:r>
              <a:rPr lang="en-US" altLang="en-US" dirty="0">
                <a:cs typeface="Times New Roman" pitchFamily="18" charset="0"/>
              </a:rPr>
              <a:t> </a:t>
            </a:r>
            <a:r>
              <a:rPr lang="en-US" altLang="en-US" dirty="0" err="1">
                <a:cs typeface="Times New Roman" pitchFamily="18" charset="0"/>
              </a:rPr>
              <a:t>seguida</a:t>
            </a:r>
            <a:r>
              <a:rPr lang="en-US" altLang="en-US" dirty="0">
                <a:cs typeface="Times New Roman" pitchFamily="18" charset="0"/>
              </a:rPr>
              <a:t> de </a:t>
            </a:r>
            <a:r>
              <a:rPr lang="en-US" altLang="en-US" dirty="0" err="1">
                <a:cs typeface="Times New Roman" pitchFamily="18" charset="0"/>
              </a:rPr>
              <a:t>deposición</a:t>
            </a:r>
            <a:r>
              <a:rPr lang="en-US" altLang="en-US" dirty="0">
                <a:cs typeface="Times New Roman" pitchFamily="18" charset="0"/>
              </a:rPr>
              <a:t> </a:t>
            </a:r>
            <a:r>
              <a:rPr lang="en-US" altLang="en-US" dirty="0" err="1">
                <a:cs typeface="Times New Roman" pitchFamily="18" charset="0"/>
              </a:rPr>
              <a:t>excesiva</a:t>
            </a:r>
            <a:endParaRPr lang="en-US" altLang="en-US" dirty="0">
              <a:cs typeface="Times New Roman" pitchFamily="18" charset="0"/>
            </a:endParaRPr>
          </a:p>
          <a:p>
            <a:pPr lvl="1" indent="-346075"/>
            <a:r>
              <a:rPr lang="en-US" altLang="en-US" dirty="0" err="1">
                <a:cs typeface="Times New Roman" pitchFamily="18" charset="0"/>
              </a:rPr>
              <a:t>Megaosteoclastos</a:t>
            </a:r>
            <a:r>
              <a:rPr lang="en-US" altLang="en-US" dirty="0">
                <a:cs typeface="Times New Roman" pitchFamily="18" charset="0"/>
              </a:rPr>
              <a:t> – </a:t>
            </a:r>
            <a:r>
              <a:rPr lang="en-US" altLang="en-US" dirty="0" err="1">
                <a:cs typeface="Times New Roman" pitchFamily="18" charset="0"/>
              </a:rPr>
              <a:t>reapsorción</a:t>
            </a:r>
            <a:r>
              <a:rPr lang="en-US" altLang="en-US" dirty="0">
                <a:cs typeface="Times New Roman" pitchFamily="18" charset="0"/>
              </a:rPr>
              <a:t> </a:t>
            </a:r>
            <a:r>
              <a:rPr lang="en-US" altLang="en-US" dirty="0" err="1">
                <a:cs typeface="Times New Roman" pitchFamily="18" charset="0"/>
              </a:rPr>
              <a:t>rápida</a:t>
            </a:r>
            <a:endParaRPr lang="en-US" altLang="en-US" dirty="0">
              <a:cs typeface="Times New Roman" pitchFamily="18" charset="0"/>
            </a:endParaRPr>
          </a:p>
          <a:p>
            <a:pPr lvl="1" indent="-346075"/>
            <a:r>
              <a:rPr lang="en-US" altLang="en-US" dirty="0" err="1">
                <a:cs typeface="Times New Roman" pitchFamily="18" charset="0"/>
              </a:rPr>
              <a:t>Deposición</a:t>
            </a:r>
            <a:r>
              <a:rPr lang="en-US" altLang="en-US" dirty="0">
                <a:cs typeface="Times New Roman" pitchFamily="18" charset="0"/>
              </a:rPr>
              <a:t> </a:t>
            </a:r>
            <a:r>
              <a:rPr lang="en-US" altLang="en-US" dirty="0" err="1">
                <a:cs typeface="Times New Roman" pitchFamily="18" charset="0"/>
              </a:rPr>
              <a:t>lenta</a:t>
            </a:r>
            <a:r>
              <a:rPr lang="en-US" altLang="en-US" dirty="0">
                <a:cs typeface="Times New Roman" pitchFamily="18" charset="0"/>
              </a:rPr>
              <a:t>, PLT no hay </a:t>
            </a:r>
            <a:r>
              <a:rPr lang="en-US" altLang="en-US" dirty="0" err="1">
                <a:cs typeface="Times New Roman" pitchFamily="18" charset="0"/>
              </a:rPr>
              <a:t>tiempo</a:t>
            </a:r>
            <a:r>
              <a:rPr lang="en-US" altLang="en-US" dirty="0">
                <a:cs typeface="Times New Roman" pitchFamily="18" charset="0"/>
              </a:rPr>
              <a:t> para </a:t>
            </a:r>
            <a:r>
              <a:rPr lang="en-US" altLang="en-US" dirty="0" err="1">
                <a:cs typeface="Times New Roman" pitchFamily="18" charset="0"/>
              </a:rPr>
              <a:t>formación</a:t>
            </a:r>
            <a:r>
              <a:rPr lang="en-US" altLang="en-US" dirty="0">
                <a:cs typeface="Times New Roman" pitchFamily="18" charset="0"/>
              </a:rPr>
              <a:t> </a:t>
            </a:r>
            <a:r>
              <a:rPr lang="en-US" altLang="en-US" dirty="0" err="1">
                <a:cs typeface="Times New Roman" pitchFamily="18" charset="0"/>
              </a:rPr>
              <a:t>correcta</a:t>
            </a:r>
            <a:endParaRPr lang="en-US" altLang="en-US" dirty="0">
              <a:cs typeface="Times New Roman" pitchFamily="18" charset="0"/>
            </a:endParaRPr>
          </a:p>
          <a:p>
            <a:pPr lvl="2" indent="-346075"/>
            <a:r>
              <a:rPr lang="en-US" altLang="en-US" dirty="0">
                <a:cs typeface="Times New Roman" pitchFamily="18" charset="0"/>
              </a:rPr>
              <a:t>Pelvis, </a:t>
            </a:r>
            <a:r>
              <a:rPr lang="en-US" altLang="en-US" dirty="0" err="1">
                <a:cs typeface="Times New Roman" pitchFamily="18" charset="0"/>
              </a:rPr>
              <a:t>cráneo</a:t>
            </a:r>
            <a:r>
              <a:rPr lang="en-US" altLang="en-US" dirty="0">
                <a:cs typeface="Times New Roman" pitchFamily="18" charset="0"/>
              </a:rPr>
              <a:t>, </a:t>
            </a:r>
            <a:r>
              <a:rPr lang="en-US" altLang="en-US" dirty="0" err="1">
                <a:cs typeface="Times New Roman" pitchFamily="18" charset="0"/>
              </a:rPr>
              <a:t>vértebras</a:t>
            </a:r>
            <a:r>
              <a:rPr lang="en-US" altLang="en-US" dirty="0">
                <a:cs typeface="Times New Roman" pitchFamily="18" charset="0"/>
              </a:rPr>
              <a:t>, tibia y </a:t>
            </a:r>
            <a:r>
              <a:rPr lang="en-US" altLang="en-US" dirty="0" err="1">
                <a:cs typeface="Times New Roman" pitchFamily="18" charset="0"/>
              </a:rPr>
              <a:t>fíbula</a:t>
            </a:r>
            <a:endParaRPr lang="en-US" altLang="en-US" dirty="0">
              <a:cs typeface="Times New Roman" pitchFamily="18" charset="0"/>
            </a:endParaRPr>
          </a:p>
          <a:p>
            <a:pPr lvl="1" indent="-346075"/>
            <a:r>
              <a:rPr lang="en-US" altLang="en-US" dirty="0">
                <a:cs typeface="Times New Roman" pitchFamily="18" charset="0"/>
              </a:rPr>
              <a:t>Dolor y </a:t>
            </a:r>
            <a:r>
              <a:rPr lang="en-US" altLang="en-US" dirty="0" err="1">
                <a:cs typeface="Times New Roman" pitchFamily="18" charset="0"/>
              </a:rPr>
              <a:t>malformación</a:t>
            </a:r>
            <a:r>
              <a:rPr lang="en-US" altLang="en-US" dirty="0">
                <a:cs typeface="Times New Roman" pitchFamily="18" charset="0"/>
              </a:rPr>
              <a:t> </a:t>
            </a:r>
            <a:r>
              <a:rPr lang="en-US" altLang="en-US" dirty="0" err="1">
                <a:cs typeface="Times New Roman" pitchFamily="18" charset="0"/>
              </a:rPr>
              <a:t>ósea</a:t>
            </a:r>
            <a:r>
              <a:rPr lang="en-US" altLang="en-US" dirty="0">
                <a:cs typeface="Times New Roman" pitchFamily="18" charset="0"/>
              </a:rPr>
              <a:t>; </a:t>
            </a:r>
            <a:r>
              <a:rPr lang="en-US" altLang="en-US" dirty="0" err="1">
                <a:solidFill>
                  <a:srgbClr val="FF0000"/>
                </a:solidFill>
                <a:cs typeface="Times New Roman" pitchFamily="18" charset="0"/>
              </a:rPr>
              <a:t>Signos</a:t>
            </a:r>
            <a:r>
              <a:rPr lang="en-US" altLang="en-US" dirty="0">
                <a:solidFill>
                  <a:srgbClr val="FF0000"/>
                </a:solidFill>
                <a:cs typeface="Times New Roman" pitchFamily="18" charset="0"/>
              </a:rPr>
              <a:t> o </a:t>
            </a:r>
            <a:r>
              <a:rPr lang="en-US" altLang="en-US" dirty="0" err="1">
                <a:solidFill>
                  <a:srgbClr val="FF0000"/>
                </a:solidFill>
                <a:cs typeface="Times New Roman" pitchFamily="18" charset="0"/>
              </a:rPr>
              <a:t>síntomas</a:t>
            </a:r>
            <a:r>
              <a:rPr lang="en-US" altLang="en-US" dirty="0">
                <a:cs typeface="Times New Roman" pitchFamily="18" charset="0"/>
              </a:rPr>
              <a:t>?</a:t>
            </a:r>
          </a:p>
        </p:txBody>
      </p:sp>
    </p:spTree>
    <p:extLst>
      <p:ext uri="{BB962C8B-B14F-4D97-AF65-F5344CB8AC3E}">
        <p14:creationId xmlns:p14="http://schemas.microsoft.com/office/powerpoint/2010/main" val="2535228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7.2e </a:t>
            </a:r>
            <a:r>
              <a:rPr lang="en-US" dirty="0" err="1"/>
              <a:t>Tejido</a:t>
            </a:r>
            <a:r>
              <a:rPr lang="en-US" dirty="0"/>
              <a:t> </a:t>
            </a:r>
            <a:r>
              <a:rPr lang="en-US" dirty="0" err="1"/>
              <a:t>Oseo</a:t>
            </a:r>
            <a:r>
              <a:rPr lang="en-US" dirty="0"/>
              <a:t> - </a:t>
            </a:r>
            <a:r>
              <a:rPr lang="en-US" dirty="0" err="1"/>
              <a:t>Histología</a:t>
            </a:r>
            <a:r>
              <a:rPr lang="en-US" dirty="0"/>
              <a:t> </a:t>
            </a:r>
            <a:r>
              <a:rPr lang="en-US" sz="1500" dirty="0"/>
              <a:t>9</a:t>
            </a:r>
          </a:p>
        </p:txBody>
      </p:sp>
      <p:sp>
        <p:nvSpPr>
          <p:cNvPr id="8" name="Content Placeholder 2"/>
          <p:cNvSpPr>
            <a:spLocks noGrp="1"/>
          </p:cNvSpPr>
          <p:nvPr>
            <p:ph idx="1"/>
          </p:nvPr>
        </p:nvSpPr>
        <p:spPr>
          <a:xfrm>
            <a:off x="0" y="1136469"/>
            <a:ext cx="6248400" cy="5303520"/>
          </a:xfrm>
        </p:spPr>
        <p:txBody>
          <a:bodyPr/>
          <a:lstStyle/>
          <a:p>
            <a:pPr>
              <a:defRPr/>
            </a:pPr>
            <a:r>
              <a:rPr lang="en-US" altLang="en-US" dirty="0" err="1">
                <a:cs typeface="Times New Roman" pitchFamily="18" charset="0"/>
              </a:rPr>
              <a:t>Hueso</a:t>
            </a:r>
            <a:r>
              <a:rPr lang="en-US" altLang="en-US" dirty="0">
                <a:cs typeface="Times New Roman" pitchFamily="18" charset="0"/>
              </a:rPr>
              <a:t> </a:t>
            </a:r>
            <a:r>
              <a:rPr lang="en-US" altLang="en-US" dirty="0" err="1">
                <a:cs typeface="Times New Roman" pitchFamily="18" charset="0"/>
              </a:rPr>
              <a:t>compacto</a:t>
            </a:r>
            <a:r>
              <a:rPr lang="en-US" altLang="en-US" dirty="0">
                <a:cs typeface="Times New Roman" pitchFamily="18" charset="0"/>
              </a:rPr>
              <a:t> </a:t>
            </a:r>
          </a:p>
          <a:p>
            <a:pPr lvl="1">
              <a:defRPr/>
            </a:pPr>
            <a:r>
              <a:rPr lang="en-US" altLang="en-US" dirty="0" err="1">
                <a:cs typeface="Times New Roman" pitchFamily="18" charset="0"/>
              </a:rPr>
              <a:t>Compuesto</a:t>
            </a:r>
            <a:r>
              <a:rPr lang="en-US" altLang="en-US" dirty="0">
                <a:cs typeface="Times New Roman" pitchFamily="18" charset="0"/>
              </a:rPr>
              <a:t> de </a:t>
            </a:r>
            <a:r>
              <a:rPr lang="en-US" altLang="en-US" dirty="0" err="1">
                <a:cs typeface="Times New Roman" pitchFamily="18" charset="0"/>
              </a:rPr>
              <a:t>oteones</a:t>
            </a:r>
            <a:r>
              <a:rPr lang="en-US" altLang="en-US" dirty="0">
                <a:cs typeface="Times New Roman" pitchFamily="18" charset="0"/>
              </a:rPr>
              <a:t> – </a:t>
            </a:r>
            <a:r>
              <a:rPr lang="en-US" altLang="en-US" dirty="0" err="1">
                <a:cs typeface="Times New Roman" pitchFamily="18" charset="0"/>
              </a:rPr>
              <a:t>estructuras</a:t>
            </a:r>
            <a:r>
              <a:rPr lang="en-US" altLang="en-US" dirty="0">
                <a:cs typeface="Times New Roman" pitchFamily="18" charset="0"/>
              </a:rPr>
              <a:t> </a:t>
            </a:r>
            <a:r>
              <a:rPr lang="en-US" altLang="en-US" dirty="0" err="1">
                <a:cs typeface="Times New Roman" pitchFamily="18" charset="0"/>
              </a:rPr>
              <a:t>cilindricas</a:t>
            </a:r>
            <a:r>
              <a:rPr lang="en-US" altLang="en-US" dirty="0">
                <a:cs typeface="Times New Roman" pitchFamily="18" charset="0"/>
              </a:rPr>
              <a:t> (</a:t>
            </a:r>
            <a:r>
              <a:rPr lang="en-US" altLang="en-US" i="1" dirty="0">
                <a:cs typeface="Times New Roman" pitchFamily="18" charset="0"/>
              </a:rPr>
              <a:t>Haversian systems</a:t>
            </a:r>
            <a:r>
              <a:rPr lang="en-US" altLang="en-US" dirty="0">
                <a:cs typeface="Times New Roman" pitchFamily="18" charset="0"/>
              </a:rPr>
              <a:t>)</a:t>
            </a:r>
            <a:endParaRPr lang="en-US" altLang="en-US" i="1" dirty="0">
              <a:cs typeface="Times New Roman" pitchFamily="18" charset="0"/>
            </a:endParaRPr>
          </a:p>
          <a:p>
            <a:pPr marL="822960" lvl="1" indent="-274320">
              <a:buClr>
                <a:srgbClr val="085367"/>
              </a:buClr>
              <a:defRPr/>
            </a:pPr>
            <a:r>
              <a:rPr lang="en-US" altLang="en-US" sz="2400" dirty="0">
                <a:cs typeface="Times New Roman" pitchFamily="18" charset="0"/>
              </a:rPr>
              <a:t>Unidad </a:t>
            </a:r>
            <a:r>
              <a:rPr lang="en-US" altLang="en-US" sz="2400" dirty="0" err="1">
                <a:cs typeface="Times New Roman" pitchFamily="18" charset="0"/>
              </a:rPr>
              <a:t>funcional</a:t>
            </a:r>
            <a:r>
              <a:rPr lang="en-US" altLang="en-US" sz="2400" dirty="0">
                <a:cs typeface="Times New Roman" pitchFamily="18" charset="0"/>
              </a:rPr>
              <a:t> y </a:t>
            </a:r>
            <a:r>
              <a:rPr lang="en-US" altLang="en-US" sz="2400" dirty="0" err="1">
                <a:cs typeface="Times New Roman" pitchFamily="18" charset="0"/>
              </a:rPr>
              <a:t>estructural</a:t>
            </a:r>
            <a:r>
              <a:rPr lang="en-US" altLang="en-US" sz="2400" dirty="0">
                <a:cs typeface="Times New Roman" pitchFamily="18" charset="0"/>
              </a:rPr>
              <a:t> </a:t>
            </a:r>
            <a:r>
              <a:rPr lang="en-US" altLang="en-US" sz="2400" dirty="0" err="1">
                <a:cs typeface="Times New Roman" pitchFamily="18" charset="0"/>
              </a:rPr>
              <a:t>básica</a:t>
            </a:r>
            <a:r>
              <a:rPr lang="en-US" altLang="en-US" sz="2400" dirty="0">
                <a:cs typeface="Times New Roman" pitchFamily="18" charset="0"/>
              </a:rPr>
              <a:t> del </a:t>
            </a:r>
            <a:r>
              <a:rPr lang="en-US" altLang="en-US" sz="2400" dirty="0" err="1">
                <a:cs typeface="Times New Roman" pitchFamily="18" charset="0"/>
              </a:rPr>
              <a:t>hueso</a:t>
            </a:r>
            <a:r>
              <a:rPr lang="en-US" altLang="en-US" sz="2400" dirty="0">
                <a:cs typeface="Times New Roman" pitchFamily="18" charset="0"/>
              </a:rPr>
              <a:t> </a:t>
            </a:r>
            <a:r>
              <a:rPr lang="en-US" altLang="en-US" sz="2400" dirty="0" err="1">
                <a:cs typeface="Times New Roman" pitchFamily="18" charset="0"/>
              </a:rPr>
              <a:t>compacto</a:t>
            </a:r>
            <a:endParaRPr lang="en-US" altLang="en-US" sz="2400" dirty="0">
              <a:cs typeface="Times New Roman" pitchFamily="18" charset="0"/>
            </a:endParaRPr>
          </a:p>
          <a:p>
            <a:pPr marL="822960" lvl="1" indent="-274320">
              <a:buClr>
                <a:srgbClr val="085367"/>
              </a:buClr>
              <a:defRPr/>
            </a:pPr>
            <a:r>
              <a:rPr lang="en-US" altLang="en-US" sz="2400" dirty="0" err="1">
                <a:cs typeface="Times New Roman" pitchFamily="18" charset="0"/>
              </a:rPr>
              <a:t>Orientación</a:t>
            </a:r>
            <a:r>
              <a:rPr lang="en-US" altLang="en-US" sz="2400" dirty="0">
                <a:cs typeface="Times New Roman" pitchFamily="18" charset="0"/>
              </a:rPr>
              <a:t> </a:t>
            </a:r>
            <a:r>
              <a:rPr lang="en-US" altLang="en-US" sz="2400" dirty="0" err="1">
                <a:cs typeface="Times New Roman" pitchFamily="18" charset="0"/>
              </a:rPr>
              <a:t>paralela</a:t>
            </a:r>
            <a:r>
              <a:rPr lang="en-US" altLang="en-US" sz="2400" dirty="0">
                <a:cs typeface="Times New Roman" pitchFamily="18" charset="0"/>
              </a:rPr>
              <a:t> a la </a:t>
            </a:r>
            <a:r>
              <a:rPr lang="en-US" altLang="en-US" sz="2400" dirty="0" err="1">
                <a:cs typeface="Times New Roman" pitchFamily="18" charset="0"/>
              </a:rPr>
              <a:t>diáfisis</a:t>
            </a:r>
            <a:endParaRPr lang="en-US" altLang="en-US" sz="2400" dirty="0">
              <a:cs typeface="Times New Roman" pitchFamily="18" charset="0"/>
            </a:endParaRPr>
          </a:p>
          <a:p>
            <a:pPr marL="822960" lvl="1" indent="-274320">
              <a:buClr>
                <a:srgbClr val="085367"/>
              </a:buClr>
              <a:defRPr/>
            </a:pPr>
            <a:r>
              <a:rPr lang="en-US" altLang="en-US" sz="2400" dirty="0" err="1">
                <a:cs typeface="Times New Roman" pitchFamily="18" charset="0"/>
              </a:rPr>
              <a:t>Apariencia</a:t>
            </a:r>
            <a:r>
              <a:rPr lang="en-US" altLang="en-US" sz="2400" dirty="0">
                <a:cs typeface="Times New Roman" pitchFamily="18" charset="0"/>
              </a:rPr>
              <a:t> de un </a:t>
            </a:r>
            <a:r>
              <a:rPr lang="en-US" altLang="en-US" sz="2400" dirty="0" err="1">
                <a:cs typeface="Times New Roman" pitchFamily="18" charset="0"/>
              </a:rPr>
              <a:t>ojo</a:t>
            </a:r>
            <a:r>
              <a:rPr lang="en-US" altLang="en-US" sz="2400" dirty="0">
                <a:cs typeface="Times New Roman" pitchFamily="18" charset="0"/>
              </a:rPr>
              <a:t> de </a:t>
            </a:r>
            <a:r>
              <a:rPr lang="en-US" altLang="en-US" sz="2400" dirty="0" err="1">
                <a:cs typeface="Times New Roman" pitchFamily="18" charset="0"/>
              </a:rPr>
              <a:t>buey</a:t>
            </a:r>
            <a:r>
              <a:rPr lang="en-US" altLang="en-US" sz="2400" dirty="0">
                <a:cs typeface="Times New Roman" pitchFamily="18" charset="0"/>
              </a:rPr>
              <a:t>? </a:t>
            </a:r>
          </a:p>
          <a:p>
            <a:pPr marL="822960" lvl="1" indent="-274320">
              <a:buClr>
                <a:srgbClr val="085367"/>
              </a:buClr>
              <a:defRPr/>
            </a:pPr>
            <a:r>
              <a:rPr lang="en-US" altLang="en-US" sz="2400" dirty="0">
                <a:cs typeface="Times New Roman" pitchFamily="18" charset="0"/>
              </a:rPr>
              <a:t> </a:t>
            </a:r>
            <a:r>
              <a:rPr lang="en-US" altLang="en-US" sz="2400" dirty="0" err="1">
                <a:cs typeface="Times New Roman" pitchFamily="18" charset="0"/>
              </a:rPr>
              <a:t>Tiro</a:t>
            </a:r>
            <a:r>
              <a:rPr lang="en-US" altLang="en-US" sz="2400" dirty="0">
                <a:cs typeface="Times New Roman" pitchFamily="18" charset="0"/>
              </a:rPr>
              <a:t> al </a:t>
            </a:r>
            <a:r>
              <a:rPr lang="en-US" altLang="en-US" sz="2400" dirty="0" err="1">
                <a:cs typeface="Times New Roman" pitchFamily="18" charset="0"/>
              </a:rPr>
              <a:t>blanco</a:t>
            </a:r>
            <a:endParaRPr lang="en-US" altLang="en-US" sz="2400" dirty="0">
              <a:cs typeface="Times New Roman" pitchFamily="18" charset="0"/>
            </a:endParaRPr>
          </a:p>
        </p:txBody>
      </p:sp>
      <p:pic>
        <p:nvPicPr>
          <p:cNvPr id="4" name="Picture 2" descr="Light micrograph and SEM images of osteons show central canals and lacunae. A light micrograph of spongy bone shows trabeculae and red bone marrow.">
            <a:extLst>
              <a:ext uri="{FF2B5EF4-FFF2-40B4-BE49-F238E27FC236}">
                <a16:creationId xmlns:a16="http://schemas.microsoft.com/office/drawing/2014/main" id="{37475A2D-D297-0246-B6C3-2EB345E89599}"/>
              </a:ext>
            </a:extLst>
          </p:cNvPr>
          <p:cNvPicPr>
            <a:picLocks noChangeAspect="1" noChangeArrowheads="1"/>
          </p:cNvPicPr>
          <p:nvPr/>
        </p:nvPicPr>
        <p:blipFill rotWithShape="1">
          <a:blip r:embed="rId2"/>
          <a:srcRect b="3004"/>
          <a:stretch/>
        </p:blipFill>
        <p:spPr bwMode="auto">
          <a:xfrm>
            <a:off x="6248400" y="968896"/>
            <a:ext cx="2895600" cy="562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273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section through the diaphysis reveals compact bone and spongy bone. Compact bone contains many osteons. Interstitial lamellae are found between osteons, and circumferential lamellae run the external and internal circumference of the bone.">
            <a:extLst>
              <a:ext uri="{FF2B5EF4-FFF2-40B4-BE49-F238E27FC236}">
                <a16:creationId xmlns:a16="http://schemas.microsoft.com/office/drawing/2014/main" id="{987881F5-C96A-D64A-8E44-977B26D7483C}"/>
              </a:ext>
            </a:extLst>
          </p:cNvPr>
          <p:cNvPicPr>
            <a:picLocks noChangeAspect="1" noChangeArrowheads="1"/>
          </p:cNvPicPr>
          <p:nvPr/>
        </p:nvPicPr>
        <p:blipFill>
          <a:blip r:embed="rId2"/>
          <a:stretch>
            <a:fillRect/>
          </a:stretch>
        </p:blipFill>
        <p:spPr bwMode="auto">
          <a:xfrm>
            <a:off x="5334000" y="930729"/>
            <a:ext cx="3810000" cy="52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0" y="0"/>
            <a:ext cx="9144000" cy="914400"/>
          </a:xfrm>
        </p:spPr>
        <p:txBody>
          <a:bodyPr/>
          <a:lstStyle/>
          <a:p>
            <a:r>
              <a:rPr lang="en-US" dirty="0"/>
              <a:t> 7.2e </a:t>
            </a:r>
            <a:r>
              <a:rPr lang="en-US" dirty="0" err="1"/>
              <a:t>Tejido</a:t>
            </a:r>
            <a:r>
              <a:rPr lang="en-US" dirty="0"/>
              <a:t> </a:t>
            </a:r>
            <a:r>
              <a:rPr lang="en-US" dirty="0" err="1"/>
              <a:t>Oseo</a:t>
            </a:r>
            <a:r>
              <a:rPr lang="en-US" dirty="0"/>
              <a:t> - </a:t>
            </a:r>
            <a:r>
              <a:rPr lang="en-US" dirty="0" err="1"/>
              <a:t>Histología</a:t>
            </a:r>
            <a:endParaRPr lang="en-US" sz="1500" dirty="0"/>
          </a:p>
        </p:txBody>
      </p:sp>
      <p:sp>
        <p:nvSpPr>
          <p:cNvPr id="8" name="Content Placeholder 2"/>
          <p:cNvSpPr>
            <a:spLocks noGrp="1"/>
          </p:cNvSpPr>
          <p:nvPr>
            <p:ph idx="1"/>
          </p:nvPr>
        </p:nvSpPr>
        <p:spPr>
          <a:xfrm>
            <a:off x="152400" y="762000"/>
            <a:ext cx="5410200" cy="5303520"/>
          </a:xfrm>
        </p:spPr>
        <p:txBody>
          <a:bodyPr/>
          <a:lstStyle/>
          <a:p>
            <a:pPr>
              <a:spcBef>
                <a:spcPts val="600"/>
              </a:spcBef>
            </a:pPr>
            <a:r>
              <a:rPr lang="en-US" altLang="en-US" dirty="0" err="1">
                <a:cs typeface="Times New Roman" pitchFamily="18" charset="0"/>
              </a:rPr>
              <a:t>Componentes</a:t>
            </a:r>
            <a:r>
              <a:rPr lang="en-US" altLang="en-US" dirty="0">
                <a:cs typeface="Times New Roman" pitchFamily="18" charset="0"/>
              </a:rPr>
              <a:t> de un </a:t>
            </a:r>
            <a:r>
              <a:rPr lang="en-US" altLang="en-US" dirty="0" err="1">
                <a:cs typeface="Times New Roman" pitchFamily="18" charset="0"/>
              </a:rPr>
              <a:t>osteón</a:t>
            </a:r>
            <a:endParaRPr lang="en-US" altLang="en-US" dirty="0">
              <a:cs typeface="Times New Roman" pitchFamily="18" charset="0"/>
            </a:endParaRPr>
          </a:p>
          <a:p>
            <a:pPr lvl="1" indent="-346075">
              <a:spcBef>
                <a:spcPts val="600"/>
              </a:spcBef>
            </a:pPr>
            <a:r>
              <a:rPr lang="en-US" altLang="en-US" b="1" dirty="0">
                <a:cs typeface="Times New Roman" pitchFamily="18" charset="0"/>
              </a:rPr>
              <a:t>Canal Central</a:t>
            </a:r>
          </a:p>
          <a:p>
            <a:pPr lvl="2">
              <a:spcBef>
                <a:spcPts val="600"/>
              </a:spcBef>
            </a:pPr>
            <a:r>
              <a:rPr lang="en-US" altLang="en-US" dirty="0">
                <a:cs typeface="Times New Roman" pitchFamily="18" charset="0"/>
              </a:rPr>
              <a:t>Canal </a:t>
            </a:r>
            <a:r>
              <a:rPr lang="en-US" altLang="en-US" dirty="0" err="1">
                <a:cs typeface="Times New Roman" pitchFamily="18" charset="0"/>
              </a:rPr>
              <a:t>cilíndrico</a:t>
            </a:r>
            <a:r>
              <a:rPr lang="en-US" altLang="en-US" dirty="0">
                <a:cs typeface="Times New Roman" pitchFamily="18" charset="0"/>
              </a:rPr>
              <a:t> al </a:t>
            </a:r>
            <a:r>
              <a:rPr lang="en-US" altLang="en-US" dirty="0" err="1">
                <a:cs typeface="Times New Roman" pitchFamily="18" charset="0"/>
              </a:rPr>
              <a:t>centro</a:t>
            </a:r>
            <a:r>
              <a:rPr lang="en-US" altLang="en-US" dirty="0">
                <a:cs typeface="Times New Roman" pitchFamily="18" charset="0"/>
              </a:rPr>
              <a:t> del </a:t>
            </a:r>
            <a:r>
              <a:rPr lang="en-US" altLang="en-US" dirty="0" err="1">
                <a:cs typeface="Times New Roman" pitchFamily="18" charset="0"/>
              </a:rPr>
              <a:t>osteón</a:t>
            </a:r>
            <a:endParaRPr lang="en-US" altLang="en-US" dirty="0">
              <a:cs typeface="Times New Roman" pitchFamily="18" charset="0"/>
            </a:endParaRPr>
          </a:p>
          <a:p>
            <a:pPr lvl="2">
              <a:spcBef>
                <a:spcPts val="600"/>
              </a:spcBef>
            </a:pPr>
            <a:r>
              <a:rPr lang="en-US" altLang="en-US" dirty="0" err="1">
                <a:cs typeface="Times New Roman" pitchFamily="18" charset="0"/>
              </a:rPr>
              <a:t>Vascularización</a:t>
            </a:r>
            <a:r>
              <a:rPr lang="en-US" altLang="en-US" dirty="0">
                <a:cs typeface="Times New Roman" pitchFamily="18" charset="0"/>
              </a:rPr>
              <a:t> e </a:t>
            </a:r>
            <a:r>
              <a:rPr lang="en-US" altLang="en-US" dirty="0" err="1">
                <a:cs typeface="Times New Roman" pitchFamily="18" charset="0"/>
              </a:rPr>
              <a:t>inervación</a:t>
            </a:r>
            <a:endParaRPr lang="en-US" altLang="en-US" dirty="0">
              <a:cs typeface="Times New Roman" pitchFamily="18" charset="0"/>
            </a:endParaRPr>
          </a:p>
          <a:p>
            <a:pPr lvl="1" indent="-346075">
              <a:spcBef>
                <a:spcPts val="600"/>
              </a:spcBef>
            </a:pPr>
            <a:r>
              <a:rPr lang="en-US" altLang="en-US" b="1" dirty="0" err="1">
                <a:cs typeface="Times New Roman" pitchFamily="18" charset="0"/>
              </a:rPr>
              <a:t>Lamelas</a:t>
            </a:r>
            <a:r>
              <a:rPr lang="en-US" altLang="en-US" b="1" dirty="0">
                <a:cs typeface="Times New Roman" pitchFamily="18" charset="0"/>
              </a:rPr>
              <a:t> </a:t>
            </a:r>
            <a:r>
              <a:rPr lang="en-US" altLang="en-US" b="1" dirty="0" err="1">
                <a:cs typeface="Times New Roman" pitchFamily="18" charset="0"/>
              </a:rPr>
              <a:t>concéntricas</a:t>
            </a:r>
            <a:endParaRPr lang="en-US" altLang="en-US" b="1" dirty="0">
              <a:cs typeface="Times New Roman" pitchFamily="18" charset="0"/>
            </a:endParaRPr>
          </a:p>
          <a:p>
            <a:pPr lvl="2">
              <a:spcBef>
                <a:spcPts val="600"/>
              </a:spcBef>
            </a:pPr>
            <a:r>
              <a:rPr lang="en-US" altLang="en-US" dirty="0" err="1">
                <a:cs typeface="Times New Roman" pitchFamily="18" charset="0"/>
              </a:rPr>
              <a:t>Anillos</a:t>
            </a:r>
            <a:r>
              <a:rPr lang="en-US" altLang="en-US" dirty="0">
                <a:cs typeface="Times New Roman" pitchFamily="18" charset="0"/>
              </a:rPr>
              <a:t> de TC </a:t>
            </a:r>
            <a:r>
              <a:rPr lang="en-US" altLang="en-US" dirty="0" err="1">
                <a:cs typeface="Times New Roman" pitchFamily="18" charset="0"/>
              </a:rPr>
              <a:t>óseo</a:t>
            </a:r>
            <a:endParaRPr lang="en-US" altLang="en-US" dirty="0">
              <a:cs typeface="Times New Roman" pitchFamily="18" charset="0"/>
            </a:endParaRPr>
          </a:p>
          <a:p>
            <a:pPr lvl="2">
              <a:spcBef>
                <a:spcPts val="600"/>
              </a:spcBef>
            </a:pPr>
            <a:r>
              <a:rPr lang="en-US" altLang="en-US" dirty="0" err="1">
                <a:cs typeface="Times New Roman" pitchFamily="18" charset="0"/>
              </a:rPr>
              <a:t>Rodean</a:t>
            </a:r>
            <a:r>
              <a:rPr lang="en-US" altLang="en-US" dirty="0">
                <a:cs typeface="Times New Roman" pitchFamily="18" charset="0"/>
              </a:rPr>
              <a:t> el canal central</a:t>
            </a:r>
          </a:p>
          <a:p>
            <a:pPr lvl="2">
              <a:spcBef>
                <a:spcPts val="600"/>
              </a:spcBef>
            </a:pPr>
            <a:r>
              <a:rPr lang="en-US" altLang="en-US" dirty="0" err="1">
                <a:cs typeface="Times New Roman" pitchFamily="18" charset="0"/>
              </a:rPr>
              <a:t>Fibras</a:t>
            </a:r>
            <a:r>
              <a:rPr lang="en-US" altLang="en-US" dirty="0">
                <a:cs typeface="Times New Roman" pitchFamily="18" charset="0"/>
              </a:rPr>
              <a:t> de </a:t>
            </a:r>
            <a:r>
              <a:rPr lang="en-US" altLang="en-US" dirty="0" err="1">
                <a:cs typeface="Times New Roman" pitchFamily="18" charset="0"/>
              </a:rPr>
              <a:t>colágenos</a:t>
            </a:r>
            <a:endParaRPr lang="en-US" altLang="en-US" dirty="0">
              <a:cs typeface="Times New Roman" pitchFamily="18" charset="0"/>
            </a:endParaRPr>
          </a:p>
          <a:p>
            <a:pPr lvl="3">
              <a:spcBef>
                <a:spcPts val="600"/>
              </a:spcBef>
            </a:pPr>
            <a:r>
              <a:rPr lang="en-US" altLang="en-US" sz="2400" dirty="0">
                <a:cs typeface="Times New Roman" pitchFamily="18" charset="0"/>
              </a:rPr>
              <a:t>90 </a:t>
            </a:r>
            <a:r>
              <a:rPr lang="en-US" altLang="en-US" sz="2400" dirty="0" err="1">
                <a:cs typeface="Times New Roman" pitchFamily="18" charset="0"/>
              </a:rPr>
              <a:t>grados</a:t>
            </a:r>
            <a:r>
              <a:rPr lang="en-US" altLang="en-US" sz="2400" dirty="0">
                <a:cs typeface="Times New Roman" pitchFamily="18" charset="0"/>
              </a:rPr>
              <a:t> entre </a:t>
            </a:r>
            <a:r>
              <a:rPr lang="en-US" altLang="en-US" sz="2400" dirty="0" err="1">
                <a:cs typeface="Times New Roman" pitchFamily="18" charset="0"/>
              </a:rPr>
              <a:t>lamelas</a:t>
            </a:r>
            <a:r>
              <a:rPr lang="en-US" altLang="en-US" sz="2400" dirty="0">
                <a:cs typeface="Times New Roman" pitchFamily="18" charset="0"/>
              </a:rPr>
              <a:t> </a:t>
            </a:r>
          </a:p>
          <a:p>
            <a:pPr lvl="3">
              <a:spcBef>
                <a:spcPts val="600"/>
              </a:spcBef>
            </a:pPr>
            <a:r>
              <a:rPr lang="en-US" altLang="en-US" sz="2400" dirty="0" err="1">
                <a:cs typeface="Times New Roman" pitchFamily="18" charset="0"/>
              </a:rPr>
              <a:t>Proveen</a:t>
            </a:r>
            <a:r>
              <a:rPr lang="en-US" altLang="en-US" sz="2400" dirty="0">
                <a:cs typeface="Times New Roman" pitchFamily="18" charset="0"/>
              </a:rPr>
              <a:t> </a:t>
            </a:r>
            <a:r>
              <a:rPr lang="en-US" altLang="en-US" sz="2400" dirty="0" err="1">
                <a:cs typeface="Times New Roman" pitchFamily="18" charset="0"/>
              </a:rPr>
              <a:t>resistencia</a:t>
            </a:r>
            <a:r>
              <a:rPr lang="en-US" altLang="en-US" sz="2400" dirty="0">
                <a:cs typeface="Times New Roman" pitchFamily="18" charset="0"/>
              </a:rPr>
              <a:t> al </a:t>
            </a:r>
            <a:r>
              <a:rPr lang="en-US" altLang="en-US" sz="2400" dirty="0" err="1">
                <a:cs typeface="Times New Roman" pitchFamily="18" charset="0"/>
              </a:rPr>
              <a:t>hueso</a:t>
            </a:r>
            <a:endParaRPr lang="en-US" altLang="en-US" sz="2400" dirty="0">
              <a:cs typeface="Times New Roman" pitchFamily="18" charset="0"/>
            </a:endParaRPr>
          </a:p>
        </p:txBody>
      </p:sp>
    </p:spTree>
    <p:extLst>
      <p:ext uri="{BB962C8B-B14F-4D97-AF65-F5344CB8AC3E}">
        <p14:creationId xmlns:p14="http://schemas.microsoft.com/office/powerpoint/2010/main" val="4149161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n osteon contains concentric lamellae surrounding a central canal. Osteocytes can be found within lacunae. Canaliculi connect adjacent lacunae.">
            <a:extLst>
              <a:ext uri="{FF2B5EF4-FFF2-40B4-BE49-F238E27FC236}">
                <a16:creationId xmlns:a16="http://schemas.microsoft.com/office/drawing/2014/main" id="{16F84009-D668-7A49-A0A3-4A6E47795205}"/>
              </a:ext>
            </a:extLst>
          </p:cNvPr>
          <p:cNvPicPr>
            <a:picLocks noChangeAspect="1" noChangeArrowheads="1"/>
          </p:cNvPicPr>
          <p:nvPr/>
        </p:nvPicPr>
        <p:blipFill>
          <a:blip r:embed="rId2"/>
          <a:stretch>
            <a:fillRect/>
          </a:stretch>
        </p:blipFill>
        <p:spPr bwMode="auto">
          <a:xfrm>
            <a:off x="4267200" y="990600"/>
            <a:ext cx="4876800" cy="459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0" y="777240"/>
            <a:ext cx="5867400" cy="5303520"/>
          </a:xfrm>
        </p:spPr>
        <p:txBody>
          <a:bodyPr/>
          <a:lstStyle/>
          <a:p>
            <a:pPr lvl="1">
              <a:spcBef>
                <a:spcPts val="600"/>
              </a:spcBef>
              <a:defRPr/>
            </a:pPr>
            <a:r>
              <a:rPr lang="en-US" altLang="en-US" sz="2400" b="1" dirty="0" err="1">
                <a:cs typeface="Times New Roman" pitchFamily="18" charset="0"/>
              </a:rPr>
              <a:t>Osteocitos</a:t>
            </a:r>
            <a:endParaRPr lang="en-US" altLang="en-US" sz="2400" b="1" dirty="0">
              <a:cs typeface="Times New Roman" pitchFamily="18" charset="0"/>
            </a:endParaRPr>
          </a:p>
          <a:p>
            <a:pPr lvl="2">
              <a:spcBef>
                <a:spcPts val="600"/>
              </a:spcBef>
              <a:defRPr/>
            </a:pPr>
            <a:r>
              <a:rPr lang="en-US" altLang="en-US" dirty="0" err="1">
                <a:cs typeface="Times New Roman" pitchFamily="18" charset="0"/>
              </a:rPr>
              <a:t>En</a:t>
            </a:r>
            <a:r>
              <a:rPr lang="en-US" altLang="en-US" dirty="0">
                <a:cs typeface="Times New Roman" pitchFamily="18" charset="0"/>
              </a:rPr>
              <a:t> los </a:t>
            </a:r>
            <a:r>
              <a:rPr lang="en-US" altLang="en-US" dirty="0" err="1">
                <a:cs typeface="Times New Roman" pitchFamily="18" charset="0"/>
              </a:rPr>
              <a:t>espacios</a:t>
            </a:r>
            <a:r>
              <a:rPr lang="en-US" altLang="en-US" dirty="0">
                <a:cs typeface="Times New Roman" pitchFamily="18" charset="0"/>
              </a:rPr>
              <a:t> entre </a:t>
            </a:r>
            <a:r>
              <a:rPr lang="en-US" altLang="en-US" dirty="0" err="1">
                <a:cs typeface="Times New Roman" pitchFamily="18" charset="0"/>
              </a:rPr>
              <a:t>lamelas</a:t>
            </a:r>
            <a:r>
              <a:rPr lang="en-US" altLang="en-US" dirty="0">
                <a:cs typeface="Times New Roman" pitchFamily="18" charset="0"/>
              </a:rPr>
              <a:t> </a:t>
            </a:r>
            <a:r>
              <a:rPr lang="en-US" altLang="en-US" dirty="0" err="1">
                <a:cs typeface="Times New Roman" pitchFamily="18" charset="0"/>
              </a:rPr>
              <a:t>concéntricas</a:t>
            </a:r>
            <a:r>
              <a:rPr lang="en-US" altLang="en-US" dirty="0">
                <a:cs typeface="Times New Roman" pitchFamily="18" charset="0"/>
              </a:rPr>
              <a:t> (</a:t>
            </a:r>
            <a:r>
              <a:rPr lang="en-US" altLang="en-US" b="1" dirty="0" err="1">
                <a:cs typeface="Times New Roman" pitchFamily="18" charset="0"/>
              </a:rPr>
              <a:t>lagunas</a:t>
            </a:r>
            <a:r>
              <a:rPr lang="en-US" altLang="en-US" dirty="0">
                <a:cs typeface="Times New Roman" pitchFamily="18" charset="0"/>
              </a:rPr>
              <a:t>)</a:t>
            </a:r>
          </a:p>
          <a:p>
            <a:pPr lvl="2">
              <a:spcBef>
                <a:spcPts val="600"/>
              </a:spcBef>
              <a:defRPr/>
            </a:pPr>
            <a:r>
              <a:rPr lang="en-US" altLang="en-US" dirty="0" err="1">
                <a:cs typeface="Times New Roman" pitchFamily="18" charset="0"/>
              </a:rPr>
              <a:t>Mantenimiento</a:t>
            </a:r>
            <a:r>
              <a:rPr lang="en-US" altLang="en-US" dirty="0">
                <a:cs typeface="Times New Roman" pitchFamily="18" charset="0"/>
              </a:rPr>
              <a:t> de </a:t>
            </a:r>
            <a:r>
              <a:rPr lang="en-US" altLang="en-US" dirty="0" err="1">
                <a:cs typeface="Times New Roman" pitchFamily="18" charset="0"/>
              </a:rPr>
              <a:t>matriz</a:t>
            </a:r>
            <a:r>
              <a:rPr lang="en-US" altLang="en-US" dirty="0">
                <a:cs typeface="Times New Roman" pitchFamily="18" charset="0"/>
              </a:rPr>
              <a:t> </a:t>
            </a:r>
            <a:r>
              <a:rPr lang="en-US" altLang="en-US" dirty="0" err="1">
                <a:cs typeface="Times New Roman" pitchFamily="18" charset="0"/>
              </a:rPr>
              <a:t>ósea</a:t>
            </a:r>
            <a:endParaRPr lang="en-US" altLang="en-US" dirty="0">
              <a:cs typeface="Times New Roman" pitchFamily="18" charset="0"/>
            </a:endParaRPr>
          </a:p>
          <a:p>
            <a:pPr lvl="1">
              <a:spcBef>
                <a:spcPts val="600"/>
              </a:spcBef>
              <a:defRPr/>
            </a:pPr>
            <a:r>
              <a:rPr lang="en-US" altLang="en-US" sz="2400" b="1" dirty="0" err="1">
                <a:cs typeface="Times New Roman" pitchFamily="18" charset="0"/>
              </a:rPr>
              <a:t>Canalillos</a:t>
            </a:r>
            <a:endParaRPr lang="en-US" altLang="en-US" sz="2400" b="1" dirty="0">
              <a:cs typeface="Times New Roman" pitchFamily="18" charset="0"/>
            </a:endParaRPr>
          </a:p>
          <a:p>
            <a:pPr lvl="2">
              <a:spcBef>
                <a:spcPts val="600"/>
              </a:spcBef>
              <a:defRPr/>
            </a:pPr>
            <a:r>
              <a:rPr lang="en-US" altLang="en-US" dirty="0">
                <a:cs typeface="Times New Roman" pitchFamily="18" charset="0"/>
              </a:rPr>
              <a:t>Canales </a:t>
            </a:r>
            <a:r>
              <a:rPr lang="en-US" altLang="en-US" dirty="0" err="1">
                <a:cs typeface="Times New Roman" pitchFamily="18" charset="0"/>
              </a:rPr>
              <a:t>pequeños</a:t>
            </a:r>
            <a:r>
              <a:rPr lang="en-US" altLang="en-US" dirty="0">
                <a:cs typeface="Times New Roman" pitchFamily="18" charset="0"/>
              </a:rPr>
              <a:t> que </a:t>
            </a:r>
            <a:r>
              <a:rPr lang="en-US" altLang="en-US" dirty="0" err="1">
                <a:cs typeface="Times New Roman" pitchFamily="18" charset="0"/>
              </a:rPr>
              <a:t>interconectan</a:t>
            </a:r>
            <a:r>
              <a:rPr lang="en-US" altLang="en-US" dirty="0">
                <a:cs typeface="Times New Roman" pitchFamily="18" charset="0"/>
              </a:rPr>
              <a:t>  TC</a:t>
            </a:r>
          </a:p>
          <a:p>
            <a:pPr lvl="2">
              <a:spcBef>
                <a:spcPts val="600"/>
              </a:spcBef>
              <a:defRPr/>
            </a:pPr>
            <a:r>
              <a:rPr lang="en-US" altLang="en-US" dirty="0" err="1">
                <a:cs typeface="Times New Roman" pitchFamily="18" charset="0"/>
              </a:rPr>
              <a:t>Salen</a:t>
            </a:r>
            <a:r>
              <a:rPr lang="en-US" altLang="en-US" dirty="0">
                <a:cs typeface="Times New Roman" pitchFamily="18" charset="0"/>
              </a:rPr>
              <a:t> de </a:t>
            </a:r>
            <a:r>
              <a:rPr lang="en-US" altLang="en-US" dirty="0" err="1">
                <a:cs typeface="Times New Roman" pitchFamily="18" charset="0"/>
              </a:rPr>
              <a:t>lagunas</a:t>
            </a:r>
            <a:r>
              <a:rPr lang="en-US" altLang="en-US" dirty="0">
                <a:cs typeface="Times New Roman" pitchFamily="18" charset="0"/>
              </a:rPr>
              <a:t>, </a:t>
            </a:r>
            <a:r>
              <a:rPr lang="en-US" altLang="en-US" dirty="0" err="1">
                <a:cs typeface="Times New Roman" pitchFamily="18" charset="0"/>
              </a:rPr>
              <a:t>atraviesan</a:t>
            </a:r>
            <a:r>
              <a:rPr lang="en-US" altLang="en-US" dirty="0">
                <a:cs typeface="Times New Roman" pitchFamily="18" charset="0"/>
              </a:rPr>
              <a:t> </a:t>
            </a:r>
            <a:r>
              <a:rPr lang="en-US" altLang="en-US" dirty="0" err="1">
                <a:cs typeface="Times New Roman" pitchFamily="18" charset="0"/>
              </a:rPr>
              <a:t>lamelas</a:t>
            </a:r>
            <a:r>
              <a:rPr lang="en-US" altLang="en-US" dirty="0">
                <a:cs typeface="Times New Roman" pitchFamily="18" charset="0"/>
              </a:rPr>
              <a:t> </a:t>
            </a:r>
          </a:p>
          <a:p>
            <a:pPr lvl="2">
              <a:spcBef>
                <a:spcPts val="600"/>
              </a:spcBef>
              <a:defRPr/>
            </a:pPr>
            <a:r>
              <a:rPr lang="en-US" altLang="en-US" dirty="0" err="1">
                <a:cs typeface="Times New Roman" pitchFamily="18" charset="0"/>
              </a:rPr>
              <a:t>Conectan</a:t>
            </a:r>
            <a:r>
              <a:rPr lang="en-US" altLang="en-US" dirty="0">
                <a:cs typeface="Times New Roman" pitchFamily="18" charset="0"/>
              </a:rPr>
              <a:t> </a:t>
            </a:r>
            <a:r>
              <a:rPr lang="en-US" altLang="en-US" dirty="0" err="1">
                <a:cs typeface="Times New Roman" pitchFamily="18" charset="0"/>
              </a:rPr>
              <a:t>lagunas</a:t>
            </a:r>
            <a:r>
              <a:rPr lang="en-US" altLang="en-US" dirty="0">
                <a:cs typeface="Times New Roman" pitchFamily="18" charset="0"/>
              </a:rPr>
              <a:t> con canal central </a:t>
            </a:r>
          </a:p>
          <a:p>
            <a:pPr lvl="2">
              <a:spcBef>
                <a:spcPts val="600"/>
              </a:spcBef>
              <a:defRPr/>
            </a:pPr>
            <a:r>
              <a:rPr lang="en-US" altLang="en-US" dirty="0" err="1">
                <a:cs typeface="Times New Roman" pitchFamily="18" charset="0"/>
              </a:rPr>
              <a:t>Contienen</a:t>
            </a:r>
            <a:r>
              <a:rPr lang="en-US" altLang="en-US" dirty="0">
                <a:cs typeface="Times New Roman" pitchFamily="18" charset="0"/>
              </a:rPr>
              <a:t> </a:t>
            </a:r>
            <a:r>
              <a:rPr lang="en-US" altLang="en-US" dirty="0" err="1">
                <a:cs typeface="Times New Roman" pitchFamily="18" charset="0"/>
              </a:rPr>
              <a:t>proyecciones</a:t>
            </a:r>
            <a:r>
              <a:rPr lang="en-US" altLang="en-US" dirty="0">
                <a:cs typeface="Times New Roman" pitchFamily="18" charset="0"/>
              </a:rPr>
              <a:t> de </a:t>
            </a:r>
            <a:r>
              <a:rPr lang="en-US" altLang="en-US" dirty="0" err="1">
                <a:cs typeface="Times New Roman" pitchFamily="18" charset="0"/>
              </a:rPr>
              <a:t>osteocitos</a:t>
            </a:r>
            <a:endParaRPr lang="en-US" altLang="en-US" dirty="0">
              <a:cs typeface="Times New Roman" pitchFamily="18" charset="0"/>
            </a:endParaRPr>
          </a:p>
          <a:p>
            <a:pPr lvl="2">
              <a:spcBef>
                <a:spcPts val="600"/>
              </a:spcBef>
              <a:defRPr/>
            </a:pPr>
            <a:r>
              <a:rPr lang="en-US" altLang="en-US" dirty="0" err="1">
                <a:cs typeface="Times New Roman" pitchFamily="18" charset="0"/>
              </a:rPr>
              <a:t>Facilitan</a:t>
            </a:r>
            <a:r>
              <a:rPr lang="en-US" altLang="en-US" dirty="0">
                <a:cs typeface="Times New Roman" pitchFamily="18" charset="0"/>
              </a:rPr>
              <a:t> el </a:t>
            </a:r>
            <a:r>
              <a:rPr lang="en-US" altLang="en-US" dirty="0" err="1">
                <a:cs typeface="Times New Roman" pitchFamily="18" charset="0"/>
              </a:rPr>
              <a:t>intercambio</a:t>
            </a:r>
            <a:r>
              <a:rPr lang="en-US" altLang="en-US" dirty="0">
                <a:cs typeface="Times New Roman" pitchFamily="18" charset="0"/>
              </a:rPr>
              <a:t> de </a:t>
            </a:r>
            <a:r>
              <a:rPr lang="en-US" altLang="en-US" dirty="0" err="1">
                <a:cs typeface="Times New Roman" pitchFamily="18" charset="0"/>
              </a:rPr>
              <a:t>nutrientes</a:t>
            </a:r>
            <a:r>
              <a:rPr lang="en-US" altLang="en-US" dirty="0">
                <a:cs typeface="Times New Roman" pitchFamily="18" charset="0"/>
              </a:rPr>
              <a:t>: gases, </a:t>
            </a:r>
            <a:r>
              <a:rPr lang="en-US" altLang="en-US" dirty="0" err="1">
                <a:cs typeface="Times New Roman" pitchFamily="18" charset="0"/>
              </a:rPr>
              <a:t>desechos</a:t>
            </a:r>
            <a:r>
              <a:rPr lang="en-US" altLang="en-US" dirty="0">
                <a:cs typeface="Times New Roman" pitchFamily="18" charset="0"/>
              </a:rPr>
              <a:t> etc. </a:t>
            </a:r>
            <a:endParaRPr lang="en-US" altLang="en-US" sz="2000" dirty="0">
              <a:cs typeface="Times New Roman" pitchFamily="18" charset="0"/>
            </a:endParaRPr>
          </a:p>
        </p:txBody>
      </p:sp>
      <p:sp>
        <p:nvSpPr>
          <p:cNvPr id="9" name="Title 1">
            <a:extLst>
              <a:ext uri="{FF2B5EF4-FFF2-40B4-BE49-F238E27FC236}">
                <a16:creationId xmlns:a16="http://schemas.microsoft.com/office/drawing/2014/main" id="{88893B10-6163-3F46-8FB2-C2269ABD707F}"/>
              </a:ext>
            </a:extLst>
          </p:cNvPr>
          <p:cNvSpPr>
            <a:spLocks noGrp="1"/>
          </p:cNvSpPr>
          <p:nvPr>
            <p:ph type="title"/>
          </p:nvPr>
        </p:nvSpPr>
        <p:spPr>
          <a:xfrm>
            <a:off x="0" y="0"/>
            <a:ext cx="9144000" cy="685800"/>
          </a:xfrm>
        </p:spPr>
        <p:txBody>
          <a:bodyPr/>
          <a:lstStyle/>
          <a:p>
            <a:r>
              <a:rPr lang="en-US" dirty="0"/>
              <a:t> 7.2e </a:t>
            </a:r>
            <a:r>
              <a:rPr lang="en-US" dirty="0" err="1"/>
              <a:t>Tejido</a:t>
            </a:r>
            <a:r>
              <a:rPr lang="en-US" dirty="0"/>
              <a:t> </a:t>
            </a:r>
            <a:r>
              <a:rPr lang="en-US" dirty="0" err="1"/>
              <a:t>Oseo</a:t>
            </a:r>
            <a:r>
              <a:rPr lang="en-US" dirty="0"/>
              <a:t> - </a:t>
            </a:r>
            <a:r>
              <a:rPr lang="en-US" dirty="0" err="1"/>
              <a:t>Histología</a:t>
            </a:r>
            <a:endParaRPr lang="en-US" sz="1500" dirty="0"/>
          </a:p>
        </p:txBody>
      </p:sp>
    </p:spTree>
    <p:extLst>
      <p:ext uri="{BB962C8B-B14F-4D97-AF65-F5344CB8AC3E}">
        <p14:creationId xmlns:p14="http://schemas.microsoft.com/office/powerpoint/2010/main" val="4016624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228600" y="685800"/>
            <a:ext cx="8534400" cy="5303520"/>
          </a:xfrm>
        </p:spPr>
        <p:txBody>
          <a:bodyPr/>
          <a:lstStyle/>
          <a:p>
            <a:pPr>
              <a:spcBef>
                <a:spcPts val="600"/>
              </a:spcBef>
              <a:spcAft>
                <a:spcPts val="500"/>
              </a:spcAft>
            </a:pPr>
            <a:r>
              <a:rPr lang="en-US" altLang="en-US" sz="3000" dirty="0">
                <a:cs typeface="Times New Roman" pitchFamily="18" charset="0"/>
              </a:rPr>
              <a:t>NO </a:t>
            </a:r>
            <a:r>
              <a:rPr lang="en-US" altLang="en-US" sz="2800" dirty="0" err="1">
                <a:cs typeface="Times New Roman" pitchFamily="18" charset="0"/>
              </a:rPr>
              <a:t>partes</a:t>
            </a:r>
            <a:r>
              <a:rPr lang="en-US" altLang="en-US" sz="2800" dirty="0">
                <a:cs typeface="Times New Roman" pitchFamily="18" charset="0"/>
              </a:rPr>
              <a:t> del </a:t>
            </a:r>
            <a:r>
              <a:rPr lang="en-US" altLang="en-US" sz="2800" dirty="0" err="1">
                <a:cs typeface="Times New Roman" pitchFamily="18" charset="0"/>
              </a:rPr>
              <a:t>osteón</a:t>
            </a:r>
            <a:r>
              <a:rPr lang="en-US" altLang="en-US" sz="2800" dirty="0">
                <a:cs typeface="Times New Roman" pitchFamily="18" charset="0"/>
              </a:rPr>
              <a:t>, </a:t>
            </a:r>
          </a:p>
          <a:p>
            <a:pPr lvl="1">
              <a:spcBef>
                <a:spcPts val="600"/>
              </a:spcBef>
              <a:spcAft>
                <a:spcPts val="500"/>
              </a:spcAft>
            </a:pPr>
            <a:r>
              <a:rPr lang="en-US" altLang="en-US" b="1" dirty="0">
                <a:cs typeface="Times New Roman" pitchFamily="18" charset="0"/>
              </a:rPr>
              <a:t>Canales </a:t>
            </a:r>
            <a:r>
              <a:rPr lang="en-US" altLang="en-US" b="1" dirty="0" err="1">
                <a:cs typeface="Times New Roman" pitchFamily="18" charset="0"/>
              </a:rPr>
              <a:t>perforantes</a:t>
            </a:r>
            <a:r>
              <a:rPr lang="en-US" altLang="en-US" b="1" dirty="0">
                <a:cs typeface="Times New Roman" pitchFamily="18" charset="0"/>
              </a:rPr>
              <a:t> </a:t>
            </a:r>
            <a:r>
              <a:rPr lang="en-US" altLang="en-US" dirty="0">
                <a:cs typeface="Times New Roman" pitchFamily="18" charset="0"/>
              </a:rPr>
              <a:t>(</a:t>
            </a:r>
            <a:r>
              <a:rPr lang="en-US" altLang="en-US" i="1" dirty="0">
                <a:cs typeface="Times New Roman" pitchFamily="18" charset="0"/>
              </a:rPr>
              <a:t>Volkmann</a:t>
            </a:r>
            <a:r>
              <a:rPr lang="en-US" altLang="en-US" dirty="0">
                <a:cs typeface="Times New Roman" pitchFamily="18" charset="0"/>
              </a:rPr>
              <a:t>)</a:t>
            </a:r>
            <a:endParaRPr lang="en-US" altLang="en-US" b="1" dirty="0">
              <a:cs typeface="Times New Roman" pitchFamily="18" charset="0"/>
            </a:endParaRPr>
          </a:p>
          <a:p>
            <a:pPr lvl="2">
              <a:spcBef>
                <a:spcPts val="600"/>
              </a:spcBef>
              <a:spcAft>
                <a:spcPts val="500"/>
              </a:spcAft>
            </a:pPr>
            <a:r>
              <a:rPr lang="en-US" altLang="en-US" sz="2800" dirty="0" err="1">
                <a:cs typeface="Times New Roman" pitchFamily="18" charset="0"/>
              </a:rPr>
              <a:t>Perpendiculares</a:t>
            </a:r>
            <a:r>
              <a:rPr lang="en-US" altLang="en-US" sz="2800" dirty="0">
                <a:cs typeface="Times New Roman" pitchFamily="18" charset="0"/>
              </a:rPr>
              <a:t> a los </a:t>
            </a:r>
            <a:r>
              <a:rPr lang="en-US" altLang="en-US" sz="2800" dirty="0" err="1">
                <a:cs typeface="Times New Roman" pitchFamily="18" charset="0"/>
              </a:rPr>
              <a:t>centrales</a:t>
            </a:r>
            <a:endParaRPr lang="en-US" altLang="en-US" sz="2800" dirty="0">
              <a:cs typeface="Times New Roman" pitchFamily="18" charset="0"/>
            </a:endParaRPr>
          </a:p>
          <a:p>
            <a:pPr lvl="2">
              <a:spcBef>
                <a:spcPts val="600"/>
              </a:spcBef>
              <a:spcAft>
                <a:spcPts val="500"/>
              </a:spcAft>
            </a:pPr>
            <a:r>
              <a:rPr lang="en-US" altLang="en-US" sz="2800" dirty="0" err="1">
                <a:cs typeface="Times New Roman" pitchFamily="18" charset="0"/>
              </a:rPr>
              <a:t>Conección</a:t>
            </a:r>
            <a:r>
              <a:rPr lang="en-US" altLang="en-US" sz="2800" dirty="0">
                <a:cs typeface="Times New Roman" pitchFamily="18" charset="0"/>
              </a:rPr>
              <a:t> entre </a:t>
            </a:r>
            <a:r>
              <a:rPr lang="en-US" altLang="en-US" sz="2800" dirty="0" err="1">
                <a:cs typeface="Times New Roman" pitchFamily="18" charset="0"/>
              </a:rPr>
              <a:t>osteones</a:t>
            </a:r>
            <a:endParaRPr lang="en-US" altLang="en-US" sz="2800" dirty="0">
              <a:cs typeface="Times New Roman" pitchFamily="18" charset="0"/>
            </a:endParaRPr>
          </a:p>
          <a:p>
            <a:pPr lvl="1">
              <a:spcBef>
                <a:spcPts val="600"/>
              </a:spcBef>
              <a:spcAft>
                <a:spcPts val="500"/>
              </a:spcAft>
            </a:pPr>
            <a:r>
              <a:rPr lang="en-US" altLang="en-US" b="1" dirty="0" err="1">
                <a:cs typeface="Times New Roman" pitchFamily="18" charset="0"/>
              </a:rPr>
              <a:t>Lamelas</a:t>
            </a:r>
            <a:r>
              <a:rPr lang="en-US" altLang="en-US" b="1" dirty="0">
                <a:cs typeface="Times New Roman" pitchFamily="18" charset="0"/>
              </a:rPr>
              <a:t> </a:t>
            </a:r>
            <a:r>
              <a:rPr lang="en-US" altLang="en-US" b="1" dirty="0" err="1">
                <a:cs typeface="Times New Roman" pitchFamily="18" charset="0"/>
              </a:rPr>
              <a:t>Circumferenciales</a:t>
            </a:r>
            <a:endParaRPr lang="en-US" altLang="en-US" b="1" dirty="0">
              <a:cs typeface="Times New Roman" pitchFamily="18" charset="0"/>
            </a:endParaRPr>
          </a:p>
          <a:p>
            <a:pPr lvl="2">
              <a:spcBef>
                <a:spcPts val="600"/>
              </a:spcBef>
              <a:spcAft>
                <a:spcPts val="500"/>
              </a:spcAft>
            </a:pPr>
            <a:r>
              <a:rPr lang="en-US" altLang="en-US" sz="2800" b="1" dirty="0" err="1">
                <a:cs typeface="Times New Roman" pitchFamily="18" charset="0"/>
              </a:rPr>
              <a:t>Externas</a:t>
            </a:r>
            <a:r>
              <a:rPr lang="en-US" altLang="en-US" sz="2800" dirty="0">
                <a:cs typeface="Times New Roman" pitchFamily="18" charset="0"/>
              </a:rPr>
              <a:t>—</a:t>
            </a:r>
            <a:r>
              <a:rPr lang="en-US" altLang="en-US" sz="2800" dirty="0" err="1">
                <a:cs typeface="Times New Roman" pitchFamily="18" charset="0"/>
              </a:rPr>
              <a:t>anillos</a:t>
            </a:r>
            <a:r>
              <a:rPr lang="en-US" altLang="en-US" sz="2800" dirty="0">
                <a:cs typeface="Times New Roman" pitchFamily="18" charset="0"/>
              </a:rPr>
              <a:t> de </a:t>
            </a:r>
            <a:r>
              <a:rPr lang="en-US" altLang="en-US" sz="2800" dirty="0" err="1">
                <a:cs typeface="Times New Roman" pitchFamily="18" charset="0"/>
              </a:rPr>
              <a:t>huesos</a:t>
            </a:r>
            <a:r>
              <a:rPr lang="en-US" altLang="en-US" sz="2800" dirty="0">
                <a:cs typeface="Times New Roman" pitchFamily="18" charset="0"/>
              </a:rPr>
              <a:t>, </a:t>
            </a:r>
            <a:r>
              <a:rPr lang="en-US" altLang="en-US" sz="2800" dirty="0" err="1">
                <a:cs typeface="Times New Roman" pitchFamily="18" charset="0"/>
              </a:rPr>
              <a:t>internas</a:t>
            </a:r>
            <a:r>
              <a:rPr lang="en-US" altLang="en-US" sz="2800" dirty="0">
                <a:cs typeface="Times New Roman" pitchFamily="18" charset="0"/>
              </a:rPr>
              <a:t> el </a:t>
            </a:r>
            <a:r>
              <a:rPr lang="en-US" altLang="en-US" sz="2800" dirty="0" err="1">
                <a:cs typeface="Times New Roman" pitchFamily="18" charset="0"/>
              </a:rPr>
              <a:t>periosteo</a:t>
            </a:r>
            <a:endParaRPr lang="en-US" altLang="en-US" sz="2800" dirty="0">
              <a:cs typeface="Times New Roman" pitchFamily="18" charset="0"/>
            </a:endParaRPr>
          </a:p>
          <a:p>
            <a:pPr lvl="2">
              <a:spcBef>
                <a:spcPts val="600"/>
              </a:spcBef>
              <a:spcAft>
                <a:spcPts val="500"/>
              </a:spcAft>
            </a:pPr>
            <a:r>
              <a:rPr lang="en-US" altLang="en-US" sz="2800" b="1" dirty="0" err="1">
                <a:cs typeface="Times New Roman" pitchFamily="18" charset="0"/>
              </a:rPr>
              <a:t>Internas</a:t>
            </a:r>
            <a:r>
              <a:rPr lang="en-US" altLang="en-US" sz="2800" dirty="0">
                <a:cs typeface="Times New Roman" pitchFamily="18" charset="0"/>
              </a:rPr>
              <a:t>—</a:t>
            </a:r>
            <a:r>
              <a:rPr lang="en-US" altLang="en-US" sz="2800" dirty="0" err="1">
                <a:cs typeface="Times New Roman" pitchFamily="18" charset="0"/>
              </a:rPr>
              <a:t>anillos</a:t>
            </a:r>
            <a:r>
              <a:rPr lang="en-US" altLang="en-US" sz="2800" dirty="0">
                <a:cs typeface="Times New Roman" pitchFamily="18" charset="0"/>
              </a:rPr>
              <a:t> de </a:t>
            </a:r>
            <a:r>
              <a:rPr lang="en-US" altLang="en-US" sz="2800" dirty="0" err="1">
                <a:cs typeface="Times New Roman" pitchFamily="18" charset="0"/>
              </a:rPr>
              <a:t>huesos</a:t>
            </a:r>
            <a:r>
              <a:rPr lang="en-US" altLang="en-US" sz="2800" dirty="0">
                <a:cs typeface="Times New Roman" pitchFamily="18" charset="0"/>
              </a:rPr>
              <a:t>, </a:t>
            </a:r>
            <a:r>
              <a:rPr lang="en-US" altLang="en-US" sz="2800" dirty="0" err="1">
                <a:cs typeface="Times New Roman" pitchFamily="18" charset="0"/>
              </a:rPr>
              <a:t>internas</a:t>
            </a:r>
            <a:r>
              <a:rPr lang="en-US" altLang="en-US" sz="2800" dirty="0">
                <a:cs typeface="Times New Roman" pitchFamily="18" charset="0"/>
              </a:rPr>
              <a:t> al </a:t>
            </a:r>
            <a:r>
              <a:rPr lang="en-US" altLang="en-US" sz="2800" dirty="0" err="1">
                <a:cs typeface="Times New Roman" pitchFamily="18" charset="0"/>
              </a:rPr>
              <a:t>endosteo</a:t>
            </a:r>
            <a:endParaRPr lang="en-US" altLang="en-US" sz="2800" dirty="0">
              <a:cs typeface="Times New Roman" pitchFamily="18" charset="0"/>
            </a:endParaRPr>
          </a:p>
          <a:p>
            <a:pPr lvl="2">
              <a:spcBef>
                <a:spcPts val="600"/>
              </a:spcBef>
              <a:spcAft>
                <a:spcPts val="500"/>
              </a:spcAft>
            </a:pPr>
            <a:r>
              <a:rPr lang="en-US" altLang="en-US" sz="2800" dirty="0" err="1">
                <a:cs typeface="Times New Roman" pitchFamily="18" charset="0"/>
              </a:rPr>
              <a:t>Ambas</a:t>
            </a:r>
            <a:r>
              <a:rPr lang="en-US" altLang="en-US" sz="2800" dirty="0">
                <a:cs typeface="Times New Roman" pitchFamily="18" charset="0"/>
              </a:rPr>
              <a:t> </a:t>
            </a:r>
            <a:r>
              <a:rPr lang="en-US" altLang="en-US" sz="2800" dirty="0" err="1">
                <a:cs typeface="Times New Roman" pitchFamily="18" charset="0"/>
              </a:rPr>
              <a:t>completan</a:t>
            </a:r>
            <a:r>
              <a:rPr lang="en-US" altLang="en-US" sz="2800" dirty="0">
                <a:cs typeface="Times New Roman" pitchFamily="18" charset="0"/>
              </a:rPr>
              <a:t> la </a:t>
            </a:r>
            <a:r>
              <a:rPr lang="en-US" altLang="en-US" sz="2800" dirty="0" err="1">
                <a:cs typeface="Times New Roman" pitchFamily="18" charset="0"/>
              </a:rPr>
              <a:t>circunferencia</a:t>
            </a:r>
            <a:r>
              <a:rPr lang="en-US" altLang="en-US" sz="2800" dirty="0">
                <a:cs typeface="Times New Roman" pitchFamily="18" charset="0"/>
              </a:rPr>
              <a:t> de los </a:t>
            </a:r>
            <a:r>
              <a:rPr lang="en-US" altLang="en-US" sz="2800" dirty="0" err="1">
                <a:cs typeface="Times New Roman" pitchFamily="18" charset="0"/>
              </a:rPr>
              <a:t>huesos</a:t>
            </a:r>
            <a:endParaRPr lang="en-US" altLang="en-US" sz="2800" dirty="0">
              <a:cs typeface="Times New Roman" pitchFamily="18" charset="0"/>
            </a:endParaRPr>
          </a:p>
          <a:p>
            <a:pPr lvl="1">
              <a:spcBef>
                <a:spcPts val="600"/>
              </a:spcBef>
              <a:spcAft>
                <a:spcPts val="500"/>
              </a:spcAft>
            </a:pPr>
            <a:r>
              <a:rPr lang="en-US" altLang="en-US" b="1" dirty="0" err="1">
                <a:cs typeface="Times New Roman" pitchFamily="18" charset="0"/>
              </a:rPr>
              <a:t>Lamelas</a:t>
            </a:r>
            <a:r>
              <a:rPr lang="en-US" altLang="en-US" b="1" dirty="0">
                <a:cs typeface="Times New Roman" pitchFamily="18" charset="0"/>
              </a:rPr>
              <a:t> </a:t>
            </a:r>
            <a:r>
              <a:rPr lang="en-US" altLang="en-US" b="1" dirty="0" err="1">
                <a:cs typeface="Times New Roman" pitchFamily="18" charset="0"/>
              </a:rPr>
              <a:t>Intersticiales</a:t>
            </a:r>
            <a:endParaRPr lang="en-US" altLang="en-US" b="1" dirty="0">
              <a:cs typeface="Times New Roman" pitchFamily="18" charset="0"/>
            </a:endParaRPr>
          </a:p>
          <a:p>
            <a:pPr lvl="2">
              <a:spcBef>
                <a:spcPts val="600"/>
              </a:spcBef>
              <a:spcAft>
                <a:spcPts val="500"/>
              </a:spcAft>
            </a:pPr>
            <a:r>
              <a:rPr lang="en-US" altLang="en-US" sz="2800" dirty="0">
                <a:cs typeface="Times New Roman" pitchFamily="18" charset="0"/>
              </a:rPr>
              <a:t>Entre </a:t>
            </a:r>
            <a:r>
              <a:rPr lang="en-US" altLang="en-US" sz="2800" dirty="0" err="1">
                <a:cs typeface="Times New Roman" pitchFamily="18" charset="0"/>
              </a:rPr>
              <a:t>osteones</a:t>
            </a:r>
            <a:r>
              <a:rPr lang="en-US" altLang="en-US" sz="2800" dirty="0">
                <a:cs typeface="Times New Roman" pitchFamily="18" charset="0"/>
              </a:rPr>
              <a:t>, </a:t>
            </a:r>
            <a:r>
              <a:rPr lang="en-US" altLang="en-US" sz="2800" dirty="0" err="1">
                <a:cs typeface="Times New Roman" pitchFamily="18" charset="0"/>
              </a:rPr>
              <a:t>parciales</a:t>
            </a:r>
            <a:endParaRPr lang="en-US" altLang="en-US" sz="2800" dirty="0">
              <a:cs typeface="Times New Roman" pitchFamily="18" charset="0"/>
            </a:endParaRPr>
          </a:p>
        </p:txBody>
      </p:sp>
      <p:sp>
        <p:nvSpPr>
          <p:cNvPr id="9" name="Title 1">
            <a:extLst>
              <a:ext uri="{FF2B5EF4-FFF2-40B4-BE49-F238E27FC236}">
                <a16:creationId xmlns:a16="http://schemas.microsoft.com/office/drawing/2014/main" id="{FB4AE7BB-8B34-7A4F-8A5E-CD0773165BA5}"/>
              </a:ext>
            </a:extLst>
          </p:cNvPr>
          <p:cNvSpPr txBox="1">
            <a:spLocks/>
          </p:cNvSpPr>
          <p:nvPr/>
        </p:nvSpPr>
        <p:spPr>
          <a:xfrm>
            <a:off x="0" y="0"/>
            <a:ext cx="9144000" cy="685800"/>
          </a:xfrm>
          <a:prstGeom prst="rect">
            <a:avLst/>
          </a:prstGeom>
        </p:spPr>
        <p:txBody>
          <a:bodyPr anchor="ctr"/>
          <a:lstStyle>
            <a:lvl1pPr algn="ctr" defTabSz="457200" rtl="0" eaLnBrk="1" latinLnBrk="0" hangingPunct="1">
              <a:spcBef>
                <a:spcPct val="0"/>
              </a:spcBef>
              <a:buNone/>
              <a:defRPr sz="4000" b="1" kern="1200">
                <a:solidFill>
                  <a:srgbClr val="214E91"/>
                </a:solidFill>
                <a:latin typeface="+mj-lt"/>
                <a:ea typeface="+mj-ea"/>
                <a:cs typeface="Arial" panose="020B0604020202020204" pitchFamily="34" charset="0"/>
              </a:defRPr>
            </a:lvl1pPr>
          </a:lstStyle>
          <a:p>
            <a:r>
              <a:rPr lang="en-US" dirty="0"/>
              <a:t> 7.2e </a:t>
            </a:r>
            <a:r>
              <a:rPr lang="en-US" dirty="0" err="1"/>
              <a:t>Tejido</a:t>
            </a:r>
            <a:r>
              <a:rPr lang="en-US" dirty="0"/>
              <a:t> </a:t>
            </a:r>
            <a:r>
              <a:rPr lang="en-US" dirty="0" err="1"/>
              <a:t>Oseo</a:t>
            </a:r>
            <a:r>
              <a:rPr lang="en-US" dirty="0"/>
              <a:t> - </a:t>
            </a:r>
            <a:r>
              <a:rPr lang="en-US" dirty="0" err="1"/>
              <a:t>Histología</a:t>
            </a:r>
            <a:endParaRPr lang="en-US" sz="1500" dirty="0"/>
          </a:p>
        </p:txBody>
      </p:sp>
    </p:spTree>
    <p:extLst>
      <p:ext uri="{BB962C8B-B14F-4D97-AF65-F5344CB8AC3E}">
        <p14:creationId xmlns:p14="http://schemas.microsoft.com/office/powerpoint/2010/main" val="637318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 trabecula of spongy bone is covered in endosteum. Each trabecula contains parallel lamellae and osteocytes are found within lacunae."/>
          <p:cNvPicPr>
            <a:picLocks noGrp="1" noChangeAspect="1" noChangeArrowheads="1"/>
          </p:cNvPicPr>
          <p:nvPr>
            <p:ph idx="1"/>
          </p:nvPr>
        </p:nvPicPr>
        <p:blipFill>
          <a:blip r:embed="rId2"/>
          <a:stretch>
            <a:fillRect/>
          </a:stretch>
        </p:blipFill>
        <p:spPr bwMode="auto">
          <a:xfrm>
            <a:off x="2587306" y="685800"/>
            <a:ext cx="6556694" cy="492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7467600" y="5917706"/>
            <a:ext cx="1447800" cy="381000"/>
          </a:xfrm>
        </p:spPr>
        <p:txBody>
          <a:bodyPr/>
          <a:lstStyle/>
          <a:p>
            <a:pPr algn="ctr"/>
            <a:r>
              <a:rPr lang="en-US" altLang="en-US" sz="1800" dirty="0">
                <a:cs typeface="Times New Roman" pitchFamily="18" charset="0"/>
              </a:rPr>
              <a:t>Figure 7.7c</a:t>
            </a:r>
            <a:endParaRPr lang="en-US" sz="1800" dirty="0"/>
          </a:p>
        </p:txBody>
      </p:sp>
      <p:sp>
        <p:nvSpPr>
          <p:cNvPr id="9" name="Title 1">
            <a:extLst>
              <a:ext uri="{FF2B5EF4-FFF2-40B4-BE49-F238E27FC236}">
                <a16:creationId xmlns:a16="http://schemas.microsoft.com/office/drawing/2014/main" id="{D4BE61F0-B3CC-694D-8253-5B1E519178A8}"/>
              </a:ext>
            </a:extLst>
          </p:cNvPr>
          <p:cNvSpPr txBox="1">
            <a:spLocks/>
          </p:cNvSpPr>
          <p:nvPr/>
        </p:nvSpPr>
        <p:spPr>
          <a:xfrm>
            <a:off x="0" y="0"/>
            <a:ext cx="9144000" cy="685800"/>
          </a:xfrm>
          <a:prstGeom prst="rect">
            <a:avLst/>
          </a:prstGeom>
        </p:spPr>
        <p:txBody>
          <a:bodyPr anchor="ctr"/>
          <a:lstStyle>
            <a:lvl1pPr algn="ctr" defTabSz="457200" rtl="0" eaLnBrk="1" latinLnBrk="0" hangingPunct="1">
              <a:spcBef>
                <a:spcPct val="0"/>
              </a:spcBef>
              <a:buNone/>
              <a:defRPr sz="4000" b="1" kern="1200">
                <a:solidFill>
                  <a:srgbClr val="214E91"/>
                </a:solidFill>
                <a:latin typeface="+mj-lt"/>
                <a:ea typeface="+mj-ea"/>
                <a:cs typeface="Arial" panose="020B0604020202020204" pitchFamily="34" charset="0"/>
              </a:defRPr>
            </a:lvl1pPr>
          </a:lstStyle>
          <a:p>
            <a:r>
              <a:rPr lang="en-US" dirty="0"/>
              <a:t> 7.2e </a:t>
            </a:r>
            <a:r>
              <a:rPr lang="en-US" dirty="0" err="1"/>
              <a:t>Tejido</a:t>
            </a:r>
            <a:r>
              <a:rPr lang="en-US" dirty="0"/>
              <a:t> </a:t>
            </a:r>
            <a:r>
              <a:rPr lang="en-US" dirty="0" err="1"/>
              <a:t>Oseo</a:t>
            </a:r>
            <a:r>
              <a:rPr lang="en-US" dirty="0"/>
              <a:t> - </a:t>
            </a:r>
            <a:r>
              <a:rPr lang="en-US" dirty="0" err="1"/>
              <a:t>Histología</a:t>
            </a:r>
            <a:endParaRPr lang="en-US" sz="1500" dirty="0"/>
          </a:p>
        </p:txBody>
      </p:sp>
      <p:sp>
        <p:nvSpPr>
          <p:cNvPr id="6" name="TextBox 5">
            <a:extLst>
              <a:ext uri="{FF2B5EF4-FFF2-40B4-BE49-F238E27FC236}">
                <a16:creationId xmlns:a16="http://schemas.microsoft.com/office/drawing/2014/main" id="{4450114F-3AC4-7D4A-BA8A-08FABC07599A}"/>
              </a:ext>
            </a:extLst>
          </p:cNvPr>
          <p:cNvSpPr txBox="1"/>
          <p:nvPr/>
        </p:nvSpPr>
        <p:spPr>
          <a:xfrm>
            <a:off x="76200" y="685800"/>
            <a:ext cx="5181600" cy="5047536"/>
          </a:xfrm>
          <a:prstGeom prst="rect">
            <a:avLst/>
          </a:prstGeom>
          <a:noFill/>
        </p:spPr>
        <p:txBody>
          <a:bodyPr wrap="square" rtlCol="0">
            <a:spAutoFit/>
          </a:bodyPr>
          <a:lstStyle/>
          <a:p>
            <a:pPr>
              <a:spcBef>
                <a:spcPts val="600"/>
              </a:spcBef>
            </a:pPr>
            <a:r>
              <a:rPr lang="en-US" altLang="en-US" sz="3200" dirty="0" err="1">
                <a:cs typeface="Times New Roman" pitchFamily="18" charset="0"/>
              </a:rPr>
              <a:t>Hueso</a:t>
            </a:r>
            <a:r>
              <a:rPr lang="en-US" altLang="en-US" sz="3200" dirty="0">
                <a:cs typeface="Times New Roman" pitchFamily="18" charset="0"/>
              </a:rPr>
              <a:t> </a:t>
            </a:r>
            <a:r>
              <a:rPr lang="en-US" altLang="en-US" sz="3200" dirty="0" err="1">
                <a:cs typeface="Times New Roman" pitchFamily="18" charset="0"/>
              </a:rPr>
              <a:t>esponjoso</a:t>
            </a:r>
            <a:endParaRPr lang="en-US" altLang="en-US" sz="3200" dirty="0">
              <a:cs typeface="Times New Roman" pitchFamily="18" charset="0"/>
            </a:endParaRPr>
          </a:p>
          <a:p>
            <a:pPr lvl="1">
              <a:spcBef>
                <a:spcPts val="600"/>
              </a:spcBef>
            </a:pPr>
            <a:r>
              <a:rPr lang="en-US" altLang="en-US" sz="2400" b="1" dirty="0" err="1">
                <a:cs typeface="Times New Roman" pitchFamily="18" charset="0"/>
              </a:rPr>
              <a:t>Trabéculas</a:t>
            </a:r>
            <a:endParaRPr lang="en-US" altLang="en-US" sz="2400" b="1" dirty="0">
              <a:cs typeface="Times New Roman" pitchFamily="18" charset="0"/>
            </a:endParaRPr>
          </a:p>
          <a:p>
            <a:pPr lvl="2">
              <a:spcBef>
                <a:spcPts val="600"/>
              </a:spcBef>
            </a:pPr>
            <a:r>
              <a:rPr lang="en-US" altLang="en-US" sz="2400" dirty="0" err="1">
                <a:cs typeface="Times New Roman" pitchFamily="18" charset="0"/>
              </a:rPr>
              <a:t>Malla</a:t>
            </a:r>
            <a:r>
              <a:rPr lang="en-US" altLang="en-US" sz="2400" dirty="0">
                <a:cs typeface="Times New Roman" pitchFamily="18" charset="0"/>
              </a:rPr>
              <a:t> </a:t>
            </a:r>
            <a:r>
              <a:rPr lang="en-US" altLang="en-US" sz="2400" dirty="0" err="1">
                <a:cs typeface="Times New Roman" pitchFamily="18" charset="0"/>
              </a:rPr>
              <a:t>abierta</a:t>
            </a:r>
            <a:endParaRPr lang="en-US" altLang="en-US" sz="2400" dirty="0">
              <a:cs typeface="Times New Roman" pitchFamily="18" charset="0"/>
            </a:endParaRPr>
          </a:p>
          <a:p>
            <a:pPr lvl="2">
              <a:spcBef>
                <a:spcPts val="600"/>
              </a:spcBef>
            </a:pPr>
            <a:r>
              <a:rPr lang="en-US" altLang="en-US" sz="2400" dirty="0" err="1">
                <a:cs typeface="Times New Roman" pitchFamily="18" charset="0"/>
              </a:rPr>
              <a:t>Bastones</a:t>
            </a:r>
            <a:r>
              <a:rPr lang="en-US" altLang="en-US" sz="2400" dirty="0">
                <a:cs typeface="Times New Roman" pitchFamily="18" charset="0"/>
              </a:rPr>
              <a:t> </a:t>
            </a:r>
            <a:r>
              <a:rPr lang="en-US" altLang="en-US" sz="2400" dirty="0" err="1">
                <a:cs typeface="Times New Roman" pitchFamily="18" charset="0"/>
              </a:rPr>
              <a:t>estrechos</a:t>
            </a:r>
            <a:endParaRPr lang="en-US" altLang="en-US" sz="2400" dirty="0">
              <a:cs typeface="Times New Roman" pitchFamily="18" charset="0"/>
            </a:endParaRPr>
          </a:p>
          <a:p>
            <a:pPr lvl="2">
              <a:spcBef>
                <a:spcPts val="600"/>
              </a:spcBef>
            </a:pPr>
            <a:r>
              <a:rPr lang="en-US" altLang="en-US" sz="2400" dirty="0" err="1">
                <a:cs typeface="Times New Roman" pitchFamily="18" charset="0"/>
              </a:rPr>
              <a:t>Médula</a:t>
            </a:r>
            <a:r>
              <a:rPr lang="en-US" altLang="en-US" sz="2400" dirty="0">
                <a:cs typeface="Times New Roman" pitchFamily="18" charset="0"/>
              </a:rPr>
              <a:t> </a:t>
            </a:r>
            <a:r>
              <a:rPr lang="en-US" altLang="en-US" sz="2400" dirty="0" err="1">
                <a:cs typeface="Times New Roman" pitchFamily="18" charset="0"/>
              </a:rPr>
              <a:t>ósea</a:t>
            </a:r>
            <a:endParaRPr lang="en-US" altLang="en-US" sz="2400" dirty="0">
              <a:cs typeface="Times New Roman" pitchFamily="18" charset="0"/>
            </a:endParaRPr>
          </a:p>
          <a:p>
            <a:pPr lvl="2">
              <a:spcBef>
                <a:spcPts val="600"/>
              </a:spcBef>
            </a:pPr>
            <a:r>
              <a:rPr lang="en-US" altLang="en-US" sz="2400" dirty="0">
                <a:cs typeface="Times New Roman" pitchFamily="18" charset="0"/>
              </a:rPr>
              <a:t>Barras </a:t>
            </a:r>
            <a:r>
              <a:rPr lang="en-US" altLang="en-US" sz="2400" dirty="0" err="1">
                <a:cs typeface="Times New Roman" pitchFamily="18" charset="0"/>
              </a:rPr>
              <a:t>entrecruzadas</a:t>
            </a:r>
            <a:endParaRPr lang="en-US" altLang="en-US" sz="2400" dirty="0">
              <a:cs typeface="Times New Roman" pitchFamily="18" charset="0"/>
            </a:endParaRPr>
          </a:p>
          <a:p>
            <a:pPr lvl="2">
              <a:spcBef>
                <a:spcPts val="600"/>
              </a:spcBef>
            </a:pPr>
            <a:r>
              <a:rPr lang="en-US" altLang="en-US" sz="2400" dirty="0">
                <a:cs typeface="Times New Roman" pitchFamily="18" charset="0"/>
              </a:rPr>
              <a:t>Resistencia a </a:t>
            </a:r>
            <a:r>
              <a:rPr lang="en-US" altLang="en-US" sz="2400" dirty="0" err="1">
                <a:cs typeface="Times New Roman" pitchFamily="18" charset="0"/>
              </a:rPr>
              <a:t>estress</a:t>
            </a:r>
            <a:endParaRPr lang="en-US" altLang="en-US" sz="2400" dirty="0">
              <a:cs typeface="Times New Roman" pitchFamily="18" charset="0"/>
            </a:endParaRPr>
          </a:p>
          <a:p>
            <a:pPr lvl="1">
              <a:spcBef>
                <a:spcPts val="600"/>
              </a:spcBef>
            </a:pPr>
            <a:r>
              <a:rPr lang="en-US" altLang="en-US" sz="2400" b="1" dirty="0" err="1">
                <a:cs typeface="Times New Roman" pitchFamily="18" charset="0"/>
              </a:rPr>
              <a:t>Lamela</a:t>
            </a:r>
            <a:r>
              <a:rPr lang="en-US" altLang="en-US" sz="2400" b="1" dirty="0">
                <a:cs typeface="Times New Roman" pitchFamily="18" charset="0"/>
              </a:rPr>
              <a:t> </a:t>
            </a:r>
            <a:r>
              <a:rPr lang="en-US" altLang="en-US" sz="2400" b="1" dirty="0" err="1">
                <a:cs typeface="Times New Roman" pitchFamily="18" charset="0"/>
              </a:rPr>
              <a:t>paralela</a:t>
            </a:r>
            <a:endParaRPr lang="en-US" altLang="en-US" sz="2400" b="1" dirty="0">
              <a:cs typeface="Times New Roman" pitchFamily="18" charset="0"/>
            </a:endParaRPr>
          </a:p>
          <a:p>
            <a:pPr lvl="2">
              <a:spcBef>
                <a:spcPts val="600"/>
              </a:spcBef>
            </a:pPr>
            <a:r>
              <a:rPr lang="en-US" altLang="en-US" sz="2400" dirty="0" err="1">
                <a:cs typeface="Times New Roman" pitchFamily="18" charset="0"/>
              </a:rPr>
              <a:t>Matriz</a:t>
            </a:r>
            <a:r>
              <a:rPr lang="en-US" altLang="en-US" sz="2400" dirty="0">
                <a:cs typeface="Times New Roman" pitchFamily="18" charset="0"/>
              </a:rPr>
              <a:t> </a:t>
            </a:r>
            <a:r>
              <a:rPr lang="en-US" altLang="en-US" sz="2400" dirty="0" err="1">
                <a:cs typeface="Times New Roman" pitchFamily="18" charset="0"/>
              </a:rPr>
              <a:t>osea</a:t>
            </a:r>
            <a:endParaRPr lang="en-US" altLang="en-US" sz="2400" dirty="0">
              <a:cs typeface="Times New Roman" pitchFamily="18" charset="0"/>
            </a:endParaRPr>
          </a:p>
          <a:p>
            <a:pPr lvl="2">
              <a:spcBef>
                <a:spcPts val="600"/>
              </a:spcBef>
            </a:pPr>
            <a:r>
              <a:rPr lang="en-US" altLang="en-US" sz="2400" dirty="0" err="1">
                <a:cs typeface="Times New Roman" pitchFamily="18" charset="0"/>
              </a:rPr>
              <a:t>Osteocitos</a:t>
            </a:r>
            <a:endParaRPr lang="en-US" altLang="en-US" sz="2400" dirty="0">
              <a:cs typeface="Times New Roman" pitchFamily="18" charset="0"/>
            </a:endParaRPr>
          </a:p>
          <a:p>
            <a:pPr lvl="2">
              <a:spcBef>
                <a:spcPts val="600"/>
              </a:spcBef>
            </a:pPr>
            <a:r>
              <a:rPr lang="en-US" altLang="en-US" sz="2400" dirty="0" err="1">
                <a:cs typeface="Times New Roman" pitchFamily="18" charset="0"/>
              </a:rPr>
              <a:t>Canalillos</a:t>
            </a:r>
            <a:endParaRPr lang="en-US" sz="2400" dirty="0"/>
          </a:p>
        </p:txBody>
      </p:sp>
    </p:spTree>
    <p:extLst>
      <p:ext uri="{BB962C8B-B14F-4D97-AF65-F5344CB8AC3E}">
        <p14:creationId xmlns:p14="http://schemas.microsoft.com/office/powerpoint/2010/main" val="2303278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B60000"/>
                </a:solidFill>
              </a:rPr>
              <a:t>7.2 Que </a:t>
            </a:r>
            <a:r>
              <a:rPr lang="en-US" dirty="0" err="1">
                <a:solidFill>
                  <a:srgbClr val="B60000"/>
                </a:solidFill>
              </a:rPr>
              <a:t>sabemos</a:t>
            </a:r>
            <a:r>
              <a:rPr lang="en-US" dirty="0">
                <a:solidFill>
                  <a:srgbClr val="B60000"/>
                </a:solidFill>
              </a:rPr>
              <a:t>?</a:t>
            </a:r>
            <a:endParaRPr lang="en-US" sz="1500" b="0" dirty="0">
              <a:solidFill>
                <a:srgbClr val="B60000"/>
              </a:solidFill>
            </a:endParaRPr>
          </a:p>
        </p:txBody>
      </p:sp>
      <p:sp>
        <p:nvSpPr>
          <p:cNvPr id="8" name="Content Placeholder 2"/>
          <p:cNvSpPr>
            <a:spLocks noGrp="1"/>
          </p:cNvSpPr>
          <p:nvPr>
            <p:ph idx="1"/>
          </p:nvPr>
        </p:nvSpPr>
        <p:spPr>
          <a:xfrm>
            <a:off x="457200" y="990600"/>
            <a:ext cx="8229600" cy="5257800"/>
          </a:xfrm>
        </p:spPr>
        <p:txBody>
          <a:bodyPr/>
          <a:lstStyle/>
          <a:p>
            <a:pPr>
              <a:defRPr/>
            </a:pPr>
            <a:r>
              <a:rPr lang="en-US" sz="2400" dirty="0"/>
              <a:t>1.Osteoblastos						a. </a:t>
            </a:r>
            <a:r>
              <a:rPr lang="en-US" sz="2400" dirty="0" err="1"/>
              <a:t>madres</a:t>
            </a:r>
            <a:endParaRPr lang="en-US" sz="2400" dirty="0"/>
          </a:p>
          <a:p>
            <a:pPr>
              <a:defRPr/>
            </a:pPr>
            <a:r>
              <a:rPr lang="en-US" sz="2400" dirty="0"/>
              <a:t>2. </a:t>
            </a:r>
            <a:r>
              <a:rPr lang="en-US" sz="2400" dirty="0" err="1"/>
              <a:t>Osteoclastos</a:t>
            </a:r>
            <a:r>
              <a:rPr lang="en-US" sz="2400" dirty="0"/>
              <a:t>					b. </a:t>
            </a:r>
            <a:r>
              <a:rPr lang="en-US" sz="2400" dirty="0" err="1"/>
              <a:t>síntesis</a:t>
            </a:r>
            <a:endParaRPr lang="en-US" sz="2400" dirty="0"/>
          </a:p>
          <a:p>
            <a:pPr>
              <a:defRPr/>
            </a:pPr>
            <a:r>
              <a:rPr lang="en-US" sz="2400" dirty="0"/>
              <a:t>3. </a:t>
            </a:r>
            <a:r>
              <a:rPr lang="en-US" sz="2400" dirty="0" err="1"/>
              <a:t>Osteocitos</a:t>
            </a:r>
            <a:r>
              <a:rPr lang="en-US" sz="2400" dirty="0"/>
              <a:t>						c. </a:t>
            </a:r>
            <a:r>
              <a:rPr lang="en-US" sz="2400" dirty="0" err="1"/>
              <a:t>osteones</a:t>
            </a:r>
            <a:endParaRPr lang="en-US" sz="2400" dirty="0"/>
          </a:p>
          <a:p>
            <a:pPr>
              <a:defRPr/>
            </a:pPr>
            <a:r>
              <a:rPr lang="en-US" sz="2400" dirty="0"/>
              <a:t>4. </a:t>
            </a:r>
            <a:r>
              <a:rPr lang="en-US" sz="2400" dirty="0" err="1"/>
              <a:t>Osteoprogenitoras</a:t>
            </a:r>
            <a:r>
              <a:rPr lang="en-US" sz="2400" dirty="0"/>
              <a:t>				e. </a:t>
            </a:r>
            <a:r>
              <a:rPr lang="en-US" sz="2400" dirty="0" err="1"/>
              <a:t>inmaduros</a:t>
            </a:r>
            <a:endParaRPr lang="en-US" sz="2400" dirty="0"/>
          </a:p>
          <a:p>
            <a:pPr>
              <a:defRPr/>
            </a:pPr>
            <a:r>
              <a:rPr lang="en-US" sz="2400" dirty="0"/>
              <a:t>5 .Compacto						ab. maduros</a:t>
            </a:r>
          </a:p>
          <a:p>
            <a:pPr>
              <a:defRPr/>
            </a:pPr>
            <a:r>
              <a:rPr lang="en-US" sz="2400" dirty="0"/>
              <a:t>6. </a:t>
            </a:r>
            <a:r>
              <a:rPr lang="en-US" sz="2400" dirty="0" err="1"/>
              <a:t>Esponjoso</a:t>
            </a:r>
            <a:r>
              <a:rPr lang="en-US" sz="2400" dirty="0"/>
              <a:t>						ac. </a:t>
            </a:r>
            <a:r>
              <a:rPr lang="en-US" sz="2400" dirty="0" err="1"/>
              <a:t>mantenimiento</a:t>
            </a:r>
            <a:endParaRPr lang="en-US" sz="2400" dirty="0"/>
          </a:p>
          <a:p>
            <a:pPr>
              <a:defRPr/>
            </a:pPr>
            <a:r>
              <a:rPr lang="en-US" sz="2400" dirty="0"/>
              <a:t>									ad. </a:t>
            </a:r>
            <a:r>
              <a:rPr lang="en-US" sz="2400" dirty="0" err="1"/>
              <a:t>lisoenzimas</a:t>
            </a:r>
            <a:endParaRPr lang="en-US" sz="2400" dirty="0"/>
          </a:p>
          <a:p>
            <a:pPr>
              <a:defRPr/>
            </a:pPr>
            <a:r>
              <a:rPr lang="en-US" sz="2400" dirty="0"/>
              <a:t>									ae. </a:t>
            </a:r>
            <a:r>
              <a:rPr lang="en-US" sz="2400" dirty="0" err="1"/>
              <a:t>trabéculas</a:t>
            </a:r>
            <a:endParaRPr lang="en-US" sz="2400" dirty="0"/>
          </a:p>
          <a:p>
            <a:pPr>
              <a:defRPr/>
            </a:pPr>
            <a:r>
              <a:rPr lang="en-US" sz="2400" dirty="0"/>
              <a:t>									</a:t>
            </a:r>
            <a:r>
              <a:rPr lang="en-US" sz="2400" dirty="0" err="1"/>
              <a:t>cb</a:t>
            </a:r>
            <a:r>
              <a:rPr lang="en-US" sz="2400" dirty="0"/>
              <a:t>. </a:t>
            </a:r>
            <a:r>
              <a:rPr lang="en-US" sz="2400" dirty="0" err="1"/>
              <a:t>globulos</a:t>
            </a:r>
            <a:r>
              <a:rPr lang="en-US" sz="2400" dirty="0"/>
              <a:t> </a:t>
            </a:r>
            <a:r>
              <a:rPr lang="en-US" sz="2400" dirty="0" err="1"/>
              <a:t>blancos</a:t>
            </a:r>
            <a:endParaRPr lang="en-US" sz="2400" dirty="0"/>
          </a:p>
          <a:p>
            <a:pPr>
              <a:defRPr/>
            </a:pPr>
            <a:r>
              <a:rPr lang="en-US" sz="2400" dirty="0"/>
              <a:t>									</a:t>
            </a:r>
          </a:p>
          <a:p>
            <a:pPr>
              <a:defRPr/>
            </a:pPr>
            <a:endParaRPr lang="en-US" sz="2800" dirty="0"/>
          </a:p>
        </p:txBody>
      </p:sp>
    </p:spTree>
    <p:extLst>
      <p:ext uri="{BB962C8B-B14F-4D97-AF65-F5344CB8AC3E}">
        <p14:creationId xmlns:p14="http://schemas.microsoft.com/office/powerpoint/2010/main" val="2170179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7.1 Introducción</a:t>
            </a:r>
            <a:r>
              <a:rPr lang="en-US" sz="1500" dirty="0"/>
              <a:t>2</a:t>
            </a:r>
          </a:p>
        </p:txBody>
      </p:sp>
      <p:sp>
        <p:nvSpPr>
          <p:cNvPr id="8" name="Content Placeholder 2"/>
          <p:cNvSpPr>
            <a:spLocks noGrp="1"/>
          </p:cNvSpPr>
          <p:nvPr>
            <p:ph idx="1"/>
          </p:nvPr>
        </p:nvSpPr>
        <p:spPr/>
        <p:txBody>
          <a:bodyPr/>
          <a:lstStyle/>
          <a:p>
            <a:r>
              <a:rPr lang="en-US" altLang="en-US" sz="3000" dirty="0" err="1">
                <a:cs typeface="Times New Roman" pitchFamily="18" charset="0"/>
              </a:rPr>
              <a:t>Tipos</a:t>
            </a:r>
            <a:r>
              <a:rPr lang="en-US" altLang="en-US" sz="3000" dirty="0">
                <a:cs typeface="Times New Roman" pitchFamily="18" charset="0"/>
              </a:rPr>
              <a:t> de </a:t>
            </a:r>
            <a:r>
              <a:rPr lang="en-US" altLang="en-US" sz="3000" dirty="0" err="1">
                <a:cs typeface="Times New Roman" pitchFamily="18" charset="0"/>
              </a:rPr>
              <a:t>tejidos</a:t>
            </a:r>
            <a:r>
              <a:rPr lang="en-US" altLang="en-US" sz="3000" dirty="0">
                <a:cs typeface="Times New Roman" pitchFamily="18" charset="0"/>
              </a:rPr>
              <a:t> </a:t>
            </a:r>
            <a:r>
              <a:rPr lang="en-US" altLang="en-US" sz="3000" dirty="0" err="1">
                <a:cs typeface="Times New Roman" pitchFamily="18" charset="0"/>
              </a:rPr>
              <a:t>oseos</a:t>
            </a:r>
            <a:endParaRPr lang="en-US" altLang="en-US" sz="3000" dirty="0">
              <a:cs typeface="Times New Roman" pitchFamily="18" charset="0"/>
            </a:endParaRPr>
          </a:p>
          <a:p>
            <a:pPr lvl="1" indent="-347472"/>
            <a:r>
              <a:rPr lang="en-US" altLang="en-US" sz="2600" b="1" dirty="0" err="1">
                <a:cs typeface="Times New Roman" pitchFamily="18" charset="0"/>
              </a:rPr>
              <a:t>Compacto</a:t>
            </a:r>
            <a:endParaRPr lang="en-US" altLang="en-US" sz="2600" b="1" dirty="0">
              <a:cs typeface="Times New Roman" pitchFamily="18" charset="0"/>
            </a:endParaRPr>
          </a:p>
          <a:p>
            <a:pPr lvl="2"/>
            <a:r>
              <a:rPr lang="en-US" altLang="en-US" sz="2200" i="1" dirty="0">
                <a:cs typeface="Times New Roman" pitchFamily="18" charset="0"/>
              </a:rPr>
              <a:t>Denso, </a:t>
            </a:r>
            <a:r>
              <a:rPr lang="en-US" altLang="en-US" sz="2200" dirty="0">
                <a:cs typeface="Times New Roman" pitchFamily="18" charset="0"/>
              </a:rPr>
              <a:t>80% de la masa </a:t>
            </a:r>
            <a:r>
              <a:rPr lang="en-US" altLang="en-US" sz="2200" dirty="0" err="1">
                <a:cs typeface="Times New Roman" pitchFamily="18" charset="0"/>
              </a:rPr>
              <a:t>osea</a:t>
            </a:r>
            <a:endParaRPr lang="en-US" altLang="en-US" sz="2200" dirty="0">
              <a:cs typeface="Times New Roman" pitchFamily="18" charset="0"/>
            </a:endParaRPr>
          </a:p>
          <a:p>
            <a:pPr lvl="1" indent="-347472"/>
            <a:r>
              <a:rPr lang="en-US" altLang="en-US" sz="2600" b="1" dirty="0" err="1">
                <a:cs typeface="Times New Roman" pitchFamily="18" charset="0"/>
              </a:rPr>
              <a:t>Esponjoso</a:t>
            </a:r>
            <a:endParaRPr lang="en-US" altLang="en-US" sz="2600" b="1" dirty="0">
              <a:cs typeface="Times New Roman" pitchFamily="18" charset="0"/>
            </a:endParaRPr>
          </a:p>
          <a:p>
            <a:pPr lvl="2"/>
            <a:r>
              <a:rPr lang="en-US" altLang="en-US" sz="2200" i="1" dirty="0">
                <a:cs typeface="Times New Roman" pitchFamily="18" charset="0"/>
              </a:rPr>
              <a:t>Trabecular (cancellous)</a:t>
            </a:r>
          </a:p>
          <a:p>
            <a:pPr lvl="2"/>
            <a:r>
              <a:rPr lang="en-US" altLang="en-US" sz="2200" dirty="0" err="1">
                <a:cs typeface="Times New Roman" pitchFamily="18" charset="0"/>
              </a:rPr>
              <a:t>Interno</a:t>
            </a:r>
            <a:r>
              <a:rPr lang="en-US" altLang="en-US" sz="2200" dirty="0">
                <a:cs typeface="Times New Roman" pitchFamily="18" charset="0"/>
              </a:rPr>
              <a:t> al </a:t>
            </a:r>
            <a:r>
              <a:rPr lang="en-US" altLang="en-US" sz="2200" dirty="0" err="1">
                <a:cs typeface="Times New Roman" pitchFamily="18" charset="0"/>
              </a:rPr>
              <a:t>compacto</a:t>
            </a:r>
            <a:endParaRPr lang="en-US" altLang="en-US" sz="2200" dirty="0">
              <a:cs typeface="Times New Roman" pitchFamily="18" charset="0"/>
            </a:endParaRPr>
          </a:p>
          <a:p>
            <a:pPr lvl="2"/>
            <a:r>
              <a:rPr lang="en-US" altLang="en-US" sz="2200" dirty="0" err="1">
                <a:cs typeface="Times New Roman" pitchFamily="18" charset="0"/>
              </a:rPr>
              <a:t>Apariencia</a:t>
            </a:r>
            <a:r>
              <a:rPr lang="en-US" altLang="en-US" sz="2200" dirty="0">
                <a:cs typeface="Times New Roman" pitchFamily="18" charset="0"/>
              </a:rPr>
              <a:t> </a:t>
            </a:r>
            <a:r>
              <a:rPr lang="en-US" altLang="en-US" sz="2200" dirty="0" err="1">
                <a:cs typeface="Times New Roman" pitchFamily="18" charset="0"/>
              </a:rPr>
              <a:t>porosa</a:t>
            </a:r>
            <a:endParaRPr lang="en-US" altLang="en-US" sz="2200" dirty="0">
              <a:cs typeface="Times New Roman" pitchFamily="18" charset="0"/>
            </a:endParaRPr>
          </a:p>
          <a:p>
            <a:pPr lvl="2"/>
            <a:r>
              <a:rPr lang="en-US" altLang="en-US" sz="2200" dirty="0">
                <a:cs typeface="Times New Roman" pitchFamily="18" charset="0"/>
              </a:rPr>
              <a:t>20% de la masa </a:t>
            </a:r>
            <a:r>
              <a:rPr lang="en-US" altLang="en-US" sz="2200" dirty="0" err="1">
                <a:cs typeface="Times New Roman" pitchFamily="18" charset="0"/>
              </a:rPr>
              <a:t>osea</a:t>
            </a:r>
            <a:endParaRPr lang="en-US" altLang="en-US" sz="2200" dirty="0">
              <a:cs typeface="Times New Roman" pitchFamily="18" charset="0"/>
            </a:endParaRPr>
          </a:p>
        </p:txBody>
      </p:sp>
      <p:pic>
        <p:nvPicPr>
          <p:cNvPr id="4" name="Picture 2" descr="The periosteum lines the external surface of the bone shaft. It contains an outer fibrous layer and an inner cellular layer.">
            <a:extLst>
              <a:ext uri="{FF2B5EF4-FFF2-40B4-BE49-F238E27FC236}">
                <a16:creationId xmlns:a16="http://schemas.microsoft.com/office/drawing/2014/main" id="{FE6522DD-7C25-FE42-B467-5A0DBE93C9A8}"/>
              </a:ext>
            </a:extLst>
          </p:cNvPr>
          <p:cNvPicPr>
            <a:picLocks noChangeAspect="1" noChangeArrowheads="1"/>
          </p:cNvPicPr>
          <p:nvPr/>
        </p:nvPicPr>
        <p:blipFill>
          <a:blip r:embed="rId2"/>
          <a:stretch>
            <a:fillRect/>
          </a:stretch>
        </p:blipFill>
        <p:spPr bwMode="auto">
          <a:xfrm>
            <a:off x="5410200" y="936736"/>
            <a:ext cx="3111372" cy="561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307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7.1 Introducción</a:t>
            </a:r>
            <a:r>
              <a:rPr lang="en-US" sz="1500" dirty="0"/>
              <a:t>3</a:t>
            </a:r>
          </a:p>
        </p:txBody>
      </p:sp>
      <p:sp>
        <p:nvSpPr>
          <p:cNvPr id="8" name="Content Placeholder 2"/>
          <p:cNvSpPr>
            <a:spLocks noGrp="1"/>
          </p:cNvSpPr>
          <p:nvPr>
            <p:ph idx="1"/>
          </p:nvPr>
        </p:nvSpPr>
        <p:spPr>
          <a:xfrm>
            <a:off x="228600" y="800100"/>
            <a:ext cx="8534400" cy="5257800"/>
          </a:xfrm>
        </p:spPr>
        <p:txBody>
          <a:bodyPr/>
          <a:lstStyle/>
          <a:p>
            <a:pPr>
              <a:spcBef>
                <a:spcPts val="600"/>
              </a:spcBef>
              <a:spcAft>
                <a:spcPts val="0"/>
              </a:spcAft>
            </a:pPr>
            <a:r>
              <a:rPr lang="en-US" altLang="en-US" sz="3000" b="1" dirty="0" err="1">
                <a:cs typeface="Times New Roman" pitchFamily="18" charset="0"/>
              </a:rPr>
              <a:t>Cartilagos</a:t>
            </a:r>
            <a:endParaRPr lang="en-US" altLang="en-US" sz="3000" b="1" dirty="0">
              <a:cs typeface="Times New Roman" pitchFamily="18" charset="0"/>
            </a:endParaRPr>
          </a:p>
          <a:p>
            <a:pPr lvl="1">
              <a:spcBef>
                <a:spcPts val="600"/>
              </a:spcBef>
              <a:spcAft>
                <a:spcPts val="0"/>
              </a:spcAft>
            </a:pPr>
            <a:r>
              <a:rPr lang="en-US" altLang="en-US" sz="2600" dirty="0">
                <a:cs typeface="Times New Roman" pitchFamily="18" charset="0"/>
              </a:rPr>
              <a:t>TC </a:t>
            </a:r>
            <a:r>
              <a:rPr lang="en-US" altLang="en-US" sz="2600" dirty="0" err="1">
                <a:cs typeface="Times New Roman" pitchFamily="18" charset="0"/>
              </a:rPr>
              <a:t>semirígido</a:t>
            </a:r>
            <a:endParaRPr lang="en-US" altLang="en-US" sz="2600" dirty="0">
              <a:cs typeface="Times New Roman" pitchFamily="18" charset="0"/>
            </a:endParaRPr>
          </a:p>
          <a:p>
            <a:pPr lvl="1">
              <a:spcBef>
                <a:spcPts val="600"/>
              </a:spcBef>
              <a:spcAft>
                <a:spcPts val="0"/>
              </a:spcAft>
            </a:pPr>
            <a:r>
              <a:rPr lang="en-US" altLang="en-US" sz="2600" dirty="0">
                <a:cs typeface="Times New Roman" pitchFamily="18" charset="0"/>
              </a:rPr>
              <a:t>Mayor </a:t>
            </a:r>
            <a:r>
              <a:rPr lang="en-US" altLang="en-US" sz="2600" dirty="0" err="1">
                <a:cs typeface="Times New Roman" pitchFamily="18" charset="0"/>
              </a:rPr>
              <a:t>flexibilidad</a:t>
            </a:r>
            <a:r>
              <a:rPr lang="en-US" altLang="en-US" sz="2600" dirty="0">
                <a:cs typeface="Times New Roman" pitchFamily="18" charset="0"/>
              </a:rPr>
              <a:t> que el </a:t>
            </a:r>
            <a:r>
              <a:rPr lang="en-US" altLang="en-US" sz="2600" dirty="0" err="1">
                <a:cs typeface="Times New Roman" pitchFamily="18" charset="0"/>
              </a:rPr>
              <a:t>oseo</a:t>
            </a:r>
            <a:endParaRPr lang="en-US" altLang="en-US" sz="2600" dirty="0">
              <a:cs typeface="Times New Roman" pitchFamily="18" charset="0"/>
            </a:endParaRPr>
          </a:p>
          <a:p>
            <a:pPr lvl="1">
              <a:spcBef>
                <a:spcPts val="600"/>
              </a:spcBef>
              <a:spcAft>
                <a:spcPts val="0"/>
              </a:spcAft>
            </a:pPr>
            <a:r>
              <a:rPr lang="en-US" altLang="en-US" sz="2600" dirty="0" err="1">
                <a:cs typeface="Times New Roman" pitchFamily="18" charset="0"/>
              </a:rPr>
              <a:t>Tipos</a:t>
            </a:r>
            <a:endParaRPr lang="en-US" altLang="en-US" sz="2600" dirty="0">
              <a:cs typeface="Times New Roman" pitchFamily="18" charset="0"/>
            </a:endParaRPr>
          </a:p>
          <a:p>
            <a:pPr lvl="2">
              <a:spcBef>
                <a:spcPts val="600"/>
              </a:spcBef>
              <a:spcAft>
                <a:spcPts val="0"/>
              </a:spcAft>
            </a:pPr>
            <a:r>
              <a:rPr lang="en-US" altLang="en-US" b="1" dirty="0" err="1">
                <a:cs typeface="Times New Roman" pitchFamily="18" charset="0"/>
              </a:rPr>
              <a:t>Hialino</a:t>
            </a:r>
            <a:r>
              <a:rPr lang="en-US" altLang="en-US" b="1" dirty="0">
                <a:cs typeface="Times New Roman" pitchFamily="18" charset="0"/>
              </a:rPr>
              <a:t> – </a:t>
            </a:r>
          </a:p>
          <a:p>
            <a:pPr lvl="3">
              <a:spcBef>
                <a:spcPts val="600"/>
              </a:spcBef>
              <a:spcAft>
                <a:spcPts val="0"/>
              </a:spcAft>
            </a:pPr>
            <a:r>
              <a:rPr lang="en-US" altLang="en-US" sz="2400" dirty="0" err="1">
                <a:cs typeface="Times New Roman" pitchFamily="18" charset="0"/>
              </a:rPr>
              <a:t>costillas</a:t>
            </a:r>
            <a:r>
              <a:rPr lang="en-US" altLang="en-US" sz="2400" dirty="0">
                <a:cs typeface="Times New Roman" pitchFamily="18" charset="0"/>
              </a:rPr>
              <a:t> al </a:t>
            </a:r>
            <a:r>
              <a:rPr lang="en-US" altLang="en-US" sz="2400" dirty="0" err="1">
                <a:cs typeface="Times New Roman" pitchFamily="18" charset="0"/>
              </a:rPr>
              <a:t>esternon</a:t>
            </a:r>
            <a:r>
              <a:rPr lang="en-US" altLang="en-US" sz="2400" dirty="0">
                <a:cs typeface="Times New Roman" pitchFamily="18" charset="0"/>
              </a:rPr>
              <a:t>, </a:t>
            </a:r>
            <a:r>
              <a:rPr lang="en-US" altLang="en-US" sz="2400" dirty="0" err="1">
                <a:cs typeface="Times New Roman" pitchFamily="18" charset="0"/>
              </a:rPr>
              <a:t>cubre</a:t>
            </a:r>
            <a:r>
              <a:rPr lang="en-US" altLang="en-US" sz="2400" dirty="0">
                <a:cs typeface="Times New Roman" pitchFamily="18" charset="0"/>
              </a:rPr>
              <a:t>, </a:t>
            </a:r>
            <a:r>
              <a:rPr lang="en-US" altLang="en-US" sz="2400" dirty="0" err="1">
                <a:cs typeface="Times New Roman" pitchFamily="18" charset="0"/>
              </a:rPr>
              <a:t>molde</a:t>
            </a:r>
            <a:r>
              <a:rPr lang="en-US" altLang="en-US" sz="2400" dirty="0">
                <a:cs typeface="Times New Roman" pitchFamily="18" charset="0"/>
              </a:rPr>
              <a:t> para </a:t>
            </a:r>
            <a:r>
              <a:rPr lang="en-US" altLang="en-US" sz="2400" dirty="0" err="1">
                <a:cs typeface="Times New Roman" pitchFamily="18" charset="0"/>
              </a:rPr>
              <a:t>osificacion</a:t>
            </a:r>
            <a:endParaRPr lang="en-US" altLang="en-US" sz="2400" dirty="0">
              <a:cs typeface="Times New Roman" pitchFamily="18" charset="0"/>
            </a:endParaRPr>
          </a:p>
          <a:p>
            <a:pPr lvl="2">
              <a:spcBef>
                <a:spcPts val="600"/>
              </a:spcBef>
              <a:spcAft>
                <a:spcPts val="0"/>
              </a:spcAft>
            </a:pPr>
            <a:r>
              <a:rPr lang="en-US" altLang="en-US" b="1" dirty="0" err="1">
                <a:cs typeface="Times New Roman" pitchFamily="18" charset="0"/>
              </a:rPr>
              <a:t>fibroso</a:t>
            </a:r>
            <a:endParaRPr lang="en-US" altLang="en-US" b="1" dirty="0">
              <a:cs typeface="Times New Roman" pitchFamily="18" charset="0"/>
            </a:endParaRPr>
          </a:p>
          <a:p>
            <a:pPr lvl="3">
              <a:spcBef>
                <a:spcPts val="600"/>
              </a:spcBef>
              <a:spcAft>
                <a:spcPts val="0"/>
              </a:spcAft>
            </a:pPr>
            <a:r>
              <a:rPr lang="en-US" altLang="en-US" sz="2400" dirty="0" err="1">
                <a:cs typeface="Times New Roman" pitchFamily="18" charset="0"/>
              </a:rPr>
              <a:t>Soporta</a:t>
            </a:r>
            <a:r>
              <a:rPr lang="en-US" altLang="en-US" sz="2400" dirty="0">
                <a:cs typeface="Times New Roman" pitchFamily="18" charset="0"/>
              </a:rPr>
              <a:t> peso y compression</a:t>
            </a:r>
          </a:p>
          <a:p>
            <a:pPr lvl="3">
              <a:spcBef>
                <a:spcPts val="600"/>
              </a:spcBef>
              <a:spcAft>
                <a:spcPts val="0"/>
              </a:spcAft>
            </a:pPr>
            <a:r>
              <a:rPr lang="en-US" altLang="en-US" sz="2400" dirty="0" err="1">
                <a:cs typeface="Times New Roman" pitchFamily="18" charset="0"/>
              </a:rPr>
              <a:t>Disctos</a:t>
            </a:r>
            <a:r>
              <a:rPr lang="en-US" altLang="en-US" sz="2400" dirty="0">
                <a:cs typeface="Times New Roman" pitchFamily="18" charset="0"/>
              </a:rPr>
              <a:t> </a:t>
            </a:r>
            <a:r>
              <a:rPr lang="en-US" altLang="en-US" sz="2400" dirty="0" err="1">
                <a:cs typeface="Times New Roman" pitchFamily="18" charset="0"/>
              </a:rPr>
              <a:t>intervertebrales</a:t>
            </a:r>
            <a:r>
              <a:rPr lang="en-US" altLang="en-US" sz="2400" dirty="0">
                <a:cs typeface="Times New Roman" pitchFamily="18" charset="0"/>
              </a:rPr>
              <a:t> y </a:t>
            </a:r>
            <a:r>
              <a:rPr lang="en-US" altLang="en-US" sz="2400" dirty="0" err="1">
                <a:cs typeface="Times New Roman" pitchFamily="18" charset="0"/>
              </a:rPr>
              <a:t>sinfisis</a:t>
            </a:r>
            <a:r>
              <a:rPr lang="en-US" altLang="en-US" sz="2400" dirty="0">
                <a:cs typeface="Times New Roman" pitchFamily="18" charset="0"/>
              </a:rPr>
              <a:t> pubis, </a:t>
            </a:r>
            <a:r>
              <a:rPr lang="en-US" altLang="en-US" sz="2400" dirty="0" err="1">
                <a:cs typeface="Times New Roman" pitchFamily="18" charset="0"/>
              </a:rPr>
              <a:t>meniscos</a:t>
            </a:r>
            <a:r>
              <a:rPr lang="en-US" altLang="en-US" sz="2400" dirty="0">
                <a:cs typeface="Times New Roman" pitchFamily="18" charset="0"/>
              </a:rPr>
              <a:t> </a:t>
            </a:r>
            <a:r>
              <a:rPr lang="en-US" altLang="en-US" sz="2400" dirty="0" err="1">
                <a:cs typeface="Times New Roman" pitchFamily="18" charset="0"/>
              </a:rPr>
              <a:t>patelares</a:t>
            </a:r>
            <a:endParaRPr lang="en-US" altLang="en-US" sz="2400" dirty="0">
              <a:cs typeface="Times New Roman" pitchFamily="18" charset="0"/>
            </a:endParaRPr>
          </a:p>
          <a:p>
            <a:pPr>
              <a:spcBef>
                <a:spcPts val="600"/>
              </a:spcBef>
              <a:spcAft>
                <a:spcPts val="0"/>
              </a:spcAft>
            </a:pPr>
            <a:r>
              <a:rPr lang="en-US" altLang="en-US" sz="3000" b="1" dirty="0" err="1">
                <a:cs typeface="Times New Roman" pitchFamily="18" charset="0"/>
              </a:rPr>
              <a:t>Ligamentos</a:t>
            </a:r>
            <a:r>
              <a:rPr lang="en-US" altLang="en-US" sz="3000" b="1" dirty="0">
                <a:cs typeface="Times New Roman" pitchFamily="18" charset="0"/>
              </a:rPr>
              <a:t> </a:t>
            </a:r>
            <a:r>
              <a:rPr lang="en-US" altLang="en-US" sz="3000" dirty="0">
                <a:cs typeface="Times New Roman" pitchFamily="18" charset="0"/>
              </a:rPr>
              <a:t>(</a:t>
            </a:r>
            <a:r>
              <a:rPr lang="en-US" altLang="en-US" sz="3000" dirty="0" err="1">
                <a:cs typeface="Times New Roman" pitchFamily="18" charset="0"/>
              </a:rPr>
              <a:t>hueso</a:t>
            </a:r>
            <a:r>
              <a:rPr lang="en-US" altLang="en-US" sz="3000" dirty="0">
                <a:cs typeface="Times New Roman" pitchFamily="18" charset="0"/>
              </a:rPr>
              <a:t> a </a:t>
            </a:r>
            <a:r>
              <a:rPr lang="en-US" altLang="en-US" sz="3000" dirty="0" err="1">
                <a:cs typeface="Times New Roman" pitchFamily="18" charset="0"/>
              </a:rPr>
              <a:t>hueso</a:t>
            </a:r>
            <a:r>
              <a:rPr lang="en-US" altLang="en-US" sz="3000" dirty="0">
                <a:cs typeface="Times New Roman" pitchFamily="18" charset="0"/>
              </a:rPr>
              <a:t>) </a:t>
            </a:r>
            <a:endParaRPr lang="en-US" altLang="en-US" sz="3000" b="1" dirty="0">
              <a:cs typeface="Times New Roman" pitchFamily="18" charset="0"/>
            </a:endParaRPr>
          </a:p>
          <a:p>
            <a:pPr>
              <a:spcBef>
                <a:spcPts val="600"/>
              </a:spcBef>
              <a:spcAft>
                <a:spcPts val="0"/>
              </a:spcAft>
            </a:pPr>
            <a:r>
              <a:rPr lang="en-US" altLang="en-US" sz="3000" b="1" dirty="0" err="1">
                <a:cs typeface="Times New Roman" pitchFamily="18" charset="0"/>
              </a:rPr>
              <a:t>Tendones</a:t>
            </a:r>
            <a:r>
              <a:rPr lang="en-US" altLang="en-US" sz="3000" b="1" dirty="0">
                <a:cs typeface="Times New Roman" pitchFamily="18" charset="0"/>
              </a:rPr>
              <a:t> </a:t>
            </a:r>
            <a:r>
              <a:rPr lang="en-US" altLang="en-US" sz="3000" dirty="0">
                <a:cs typeface="Times New Roman" pitchFamily="18" charset="0"/>
              </a:rPr>
              <a:t>(</a:t>
            </a:r>
            <a:r>
              <a:rPr lang="en-US" altLang="en-US" sz="3000" dirty="0" err="1">
                <a:cs typeface="Times New Roman" pitchFamily="18" charset="0"/>
              </a:rPr>
              <a:t>musculo</a:t>
            </a:r>
            <a:r>
              <a:rPr lang="en-US" altLang="en-US" sz="3000" dirty="0">
                <a:cs typeface="Times New Roman" pitchFamily="18" charset="0"/>
              </a:rPr>
              <a:t> a </a:t>
            </a:r>
            <a:r>
              <a:rPr lang="en-US" altLang="en-US" sz="3000" dirty="0" err="1">
                <a:cs typeface="Times New Roman" pitchFamily="18" charset="0"/>
              </a:rPr>
              <a:t>hueso</a:t>
            </a:r>
            <a:r>
              <a:rPr lang="en-US" altLang="en-US" sz="3000" dirty="0">
                <a:cs typeface="Times New Roman" pitchFamily="18" charset="0"/>
              </a:rPr>
              <a:t>)</a:t>
            </a:r>
          </a:p>
        </p:txBody>
      </p:sp>
    </p:spTree>
    <p:extLst>
      <p:ext uri="{BB962C8B-B14F-4D97-AF65-F5344CB8AC3E}">
        <p14:creationId xmlns:p14="http://schemas.microsoft.com/office/powerpoint/2010/main" val="2126891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Localización</a:t>
            </a:r>
            <a:r>
              <a:rPr lang="en-US" dirty="0"/>
              <a:t> del </a:t>
            </a:r>
            <a:r>
              <a:rPr lang="en-US" dirty="0" err="1"/>
              <a:t>cartilago</a:t>
            </a:r>
            <a:r>
              <a:rPr lang="en-US" dirty="0"/>
              <a:t> </a:t>
            </a:r>
            <a:r>
              <a:rPr lang="en-US" dirty="0" err="1"/>
              <a:t>dependiente</a:t>
            </a:r>
            <a:r>
              <a:rPr lang="en-US" dirty="0"/>
              <a:t> de la </a:t>
            </a:r>
            <a:r>
              <a:rPr lang="en-US" dirty="0" err="1"/>
              <a:t>edad</a:t>
            </a:r>
            <a:endParaRPr lang="en-US" dirty="0"/>
          </a:p>
        </p:txBody>
      </p:sp>
      <p:pic>
        <p:nvPicPr>
          <p:cNvPr id="8" name="Picture 2" descr="Hyaline cartilage comprises costal cartilage, articular cartilage, and epiphyseal plates. Fibrocartilage is found in intervertebral discs, the menisci of the knees, and within the pubic symphysis."/>
          <p:cNvPicPr>
            <a:picLocks noGrp="1" noChangeAspect="1" noChangeArrowheads="1"/>
          </p:cNvPicPr>
          <p:nvPr>
            <p:ph idx="1"/>
          </p:nvPr>
        </p:nvPicPr>
        <p:blipFill>
          <a:blip r:embed="rId2"/>
          <a:stretch>
            <a:fillRect/>
          </a:stretch>
        </p:blipFill>
        <p:spPr bwMode="auto">
          <a:xfrm>
            <a:off x="5334000" y="685800"/>
            <a:ext cx="3520377" cy="574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152400" y="6096000"/>
            <a:ext cx="1447800" cy="381000"/>
          </a:xfrm>
        </p:spPr>
        <p:txBody>
          <a:bodyPr/>
          <a:lstStyle/>
          <a:p>
            <a:pPr algn="ctr"/>
            <a:r>
              <a:rPr lang="en-US" altLang="en-US" sz="1800" dirty="0">
                <a:cs typeface="Times New Roman" pitchFamily="18" charset="0"/>
              </a:rPr>
              <a:t>Figure 7.1</a:t>
            </a:r>
            <a:endParaRPr lang="en-US" sz="1800" dirty="0"/>
          </a:p>
        </p:txBody>
      </p:sp>
      <p:sp>
        <p:nvSpPr>
          <p:cNvPr id="2" name="TextBox 1">
            <a:extLst>
              <a:ext uri="{FF2B5EF4-FFF2-40B4-BE49-F238E27FC236}">
                <a16:creationId xmlns:a16="http://schemas.microsoft.com/office/drawing/2014/main" id="{960F0B29-3E2C-8042-A72A-03B9148FFA1F}"/>
              </a:ext>
            </a:extLst>
          </p:cNvPr>
          <p:cNvSpPr txBox="1"/>
          <p:nvPr/>
        </p:nvSpPr>
        <p:spPr>
          <a:xfrm>
            <a:off x="501805" y="1873405"/>
            <a:ext cx="1957267" cy="1384995"/>
          </a:xfrm>
          <a:prstGeom prst="rect">
            <a:avLst/>
          </a:prstGeom>
          <a:noFill/>
        </p:spPr>
        <p:txBody>
          <a:bodyPr wrap="none" rtlCol="0">
            <a:spAutoFit/>
          </a:bodyPr>
          <a:lstStyle/>
          <a:p>
            <a:pPr marL="457200" indent="-457200">
              <a:buFont typeface="Arial" panose="020B0604020202020204" pitchFamily="34" charset="0"/>
              <a:buChar char="•"/>
            </a:pPr>
            <a:r>
              <a:rPr lang="en-US" sz="2800" dirty="0"/>
              <a:t>Juveniles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err="1"/>
              <a:t>Adultos</a:t>
            </a:r>
            <a:endParaRPr lang="en-US" sz="2800" dirty="0"/>
          </a:p>
        </p:txBody>
      </p:sp>
    </p:spTree>
    <p:extLst>
      <p:ext uri="{BB962C8B-B14F-4D97-AF65-F5344CB8AC3E}">
        <p14:creationId xmlns:p14="http://schemas.microsoft.com/office/powerpoint/2010/main" val="3034453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762000"/>
          </a:xfrm>
        </p:spPr>
        <p:txBody>
          <a:bodyPr/>
          <a:lstStyle/>
          <a:p>
            <a:r>
              <a:rPr lang="en-US" dirty="0">
                <a:solidFill>
                  <a:srgbClr val="B60000"/>
                </a:solidFill>
              </a:rPr>
              <a:t>7.2 </a:t>
            </a:r>
            <a:r>
              <a:rPr lang="en-US" altLang="en-US" sz="3600" b="0" dirty="0" err="1">
                <a:solidFill>
                  <a:srgbClr val="B60000"/>
                </a:solidFill>
                <a:cs typeface="Times New Roman" pitchFamily="18" charset="0"/>
              </a:rPr>
              <a:t>Objetivos</a:t>
            </a:r>
            <a:r>
              <a:rPr lang="en-US" altLang="en-US" sz="3600" b="0" dirty="0">
                <a:solidFill>
                  <a:srgbClr val="B60000"/>
                </a:solidFill>
                <a:cs typeface="Times New Roman" pitchFamily="18" charset="0"/>
              </a:rPr>
              <a:t>:</a:t>
            </a:r>
            <a:r>
              <a:rPr lang="en-US" altLang="en-US" sz="1500" dirty="0">
                <a:solidFill>
                  <a:srgbClr val="B60000"/>
                </a:solidFill>
                <a:cs typeface="Times New Roman" pitchFamily="18" charset="0"/>
              </a:rPr>
              <a:t> 1</a:t>
            </a:r>
            <a:endParaRPr lang="en-US" sz="1500" b="0" dirty="0">
              <a:solidFill>
                <a:srgbClr val="B60000"/>
              </a:solidFill>
            </a:endParaRPr>
          </a:p>
        </p:txBody>
      </p:sp>
      <p:sp>
        <p:nvSpPr>
          <p:cNvPr id="8" name="Content Placeholder 2"/>
          <p:cNvSpPr>
            <a:spLocks noGrp="1"/>
          </p:cNvSpPr>
          <p:nvPr>
            <p:ph idx="1"/>
          </p:nvPr>
        </p:nvSpPr>
        <p:spPr>
          <a:xfrm>
            <a:off x="457200" y="1828800"/>
            <a:ext cx="8229600" cy="4800600"/>
          </a:xfrm>
        </p:spPr>
        <p:txBody>
          <a:bodyPr/>
          <a:lstStyle/>
          <a:p>
            <a:pPr marL="457200" indent="-457200">
              <a:buFont typeface="Calibri" pitchFamily="34" charset="0"/>
              <a:buAutoNum type="arabicPeriod" startAt="4"/>
            </a:pPr>
            <a:r>
              <a:rPr lang="en-US" altLang="en-US" sz="2800" dirty="0">
                <a:cs typeface="Times New Roman" pitchFamily="18" charset="0"/>
              </a:rPr>
              <a:t>Describe las </a:t>
            </a:r>
            <a:r>
              <a:rPr lang="en-US" altLang="en-US" sz="2800" dirty="0" err="1">
                <a:cs typeface="Times New Roman" pitchFamily="18" charset="0"/>
              </a:rPr>
              <a:t>funciones</a:t>
            </a:r>
            <a:r>
              <a:rPr lang="en-US" altLang="en-US" sz="2800" dirty="0">
                <a:cs typeface="Times New Roman" pitchFamily="18" charset="0"/>
              </a:rPr>
              <a:t> </a:t>
            </a:r>
            <a:r>
              <a:rPr lang="en-US" altLang="en-US" sz="2800" dirty="0" err="1">
                <a:cs typeface="Times New Roman" pitchFamily="18" charset="0"/>
              </a:rPr>
              <a:t>generales</a:t>
            </a:r>
            <a:r>
              <a:rPr lang="en-US" altLang="en-US" sz="2800" dirty="0">
                <a:cs typeface="Times New Roman" pitchFamily="18" charset="0"/>
              </a:rPr>
              <a:t> de los </a:t>
            </a:r>
            <a:r>
              <a:rPr lang="en-US" altLang="en-US" sz="2800" dirty="0" err="1">
                <a:cs typeface="Times New Roman" pitchFamily="18" charset="0"/>
              </a:rPr>
              <a:t>huesos</a:t>
            </a:r>
            <a:r>
              <a:rPr lang="en-US" altLang="en-US" sz="2800" dirty="0">
                <a:cs typeface="Times New Roman" pitchFamily="18" charset="0"/>
              </a:rPr>
              <a:t>.</a:t>
            </a:r>
          </a:p>
          <a:p>
            <a:pPr marL="457200" indent="-457200">
              <a:buFont typeface="Calibri" pitchFamily="34" charset="0"/>
              <a:buAutoNum type="arabicPeriod" startAt="4"/>
            </a:pPr>
            <a:r>
              <a:rPr lang="en-US" altLang="en-US" sz="2800" dirty="0">
                <a:cs typeface="Times New Roman" pitchFamily="18" charset="0"/>
              </a:rPr>
              <a:t>Describe las 4 </a:t>
            </a:r>
            <a:r>
              <a:rPr lang="en-US" altLang="en-US" sz="2800" dirty="0" err="1">
                <a:cs typeface="Times New Roman" pitchFamily="18" charset="0"/>
              </a:rPr>
              <a:t>clases</a:t>
            </a:r>
            <a:r>
              <a:rPr lang="en-US" altLang="en-US" sz="2800" dirty="0">
                <a:cs typeface="Times New Roman" pitchFamily="18" charset="0"/>
              </a:rPr>
              <a:t> </a:t>
            </a:r>
            <a:r>
              <a:rPr lang="en-US" altLang="en-US" sz="2800" dirty="0" err="1">
                <a:cs typeface="Times New Roman" pitchFamily="18" charset="0"/>
              </a:rPr>
              <a:t>principales</a:t>
            </a:r>
            <a:r>
              <a:rPr lang="en-US" altLang="en-US" sz="2800" dirty="0">
                <a:cs typeface="Times New Roman" pitchFamily="18" charset="0"/>
              </a:rPr>
              <a:t> </a:t>
            </a:r>
            <a:r>
              <a:rPr lang="en-US" altLang="en-US" sz="2800" dirty="0" err="1">
                <a:cs typeface="Times New Roman" pitchFamily="18" charset="0"/>
              </a:rPr>
              <a:t>segun</a:t>
            </a:r>
            <a:r>
              <a:rPr lang="en-US" altLang="en-US" sz="2800" dirty="0">
                <a:cs typeface="Times New Roman" pitchFamily="18" charset="0"/>
              </a:rPr>
              <a:t> </a:t>
            </a:r>
            <a:r>
              <a:rPr lang="en-US" altLang="en-US" sz="2800" dirty="0" err="1">
                <a:cs typeface="Times New Roman" pitchFamily="18" charset="0"/>
              </a:rPr>
              <a:t>su</a:t>
            </a:r>
            <a:r>
              <a:rPr lang="en-US" altLang="en-US" sz="2800" dirty="0">
                <a:cs typeface="Times New Roman" pitchFamily="18" charset="0"/>
              </a:rPr>
              <a:t> forma.</a:t>
            </a:r>
          </a:p>
          <a:p>
            <a:pPr marL="457200" indent="-457200">
              <a:buFont typeface="Calibri" pitchFamily="34" charset="0"/>
              <a:buAutoNum type="arabicPeriod" startAt="4"/>
            </a:pPr>
            <a:r>
              <a:rPr lang="en-US" altLang="en-US" sz="2800" dirty="0">
                <a:cs typeface="Times New Roman" pitchFamily="18" charset="0"/>
              </a:rPr>
              <a:t>Describe los components </a:t>
            </a:r>
            <a:r>
              <a:rPr lang="en-US" altLang="en-US" sz="2800" dirty="0" err="1">
                <a:cs typeface="Times New Roman" pitchFamily="18" charset="0"/>
              </a:rPr>
              <a:t>estructurales</a:t>
            </a:r>
            <a:r>
              <a:rPr lang="en-US" altLang="en-US" sz="2800" dirty="0">
                <a:cs typeface="Times New Roman" pitchFamily="18" charset="0"/>
              </a:rPr>
              <a:t> de un </a:t>
            </a:r>
            <a:r>
              <a:rPr lang="en-US" altLang="en-US" sz="2800" dirty="0" err="1">
                <a:cs typeface="Times New Roman" pitchFamily="18" charset="0"/>
              </a:rPr>
              <a:t>hueso</a:t>
            </a:r>
            <a:r>
              <a:rPr lang="en-US" altLang="en-US" sz="2800" dirty="0">
                <a:cs typeface="Times New Roman" pitchFamily="18" charset="0"/>
              </a:rPr>
              <a:t> largo </a:t>
            </a:r>
            <a:r>
              <a:rPr lang="en-US" altLang="en-US" sz="2800" dirty="0" err="1">
                <a:cs typeface="Times New Roman" pitchFamily="18" charset="0"/>
              </a:rPr>
              <a:t>típico</a:t>
            </a:r>
            <a:endParaRPr lang="en-US" altLang="en-US" sz="2800" dirty="0">
              <a:cs typeface="Times New Roman" pitchFamily="18" charset="0"/>
            </a:endParaRPr>
          </a:p>
          <a:p>
            <a:pPr marL="457200" indent="-457200">
              <a:buFont typeface="Calibri" pitchFamily="34" charset="0"/>
              <a:buAutoNum type="arabicPeriod" startAt="4"/>
            </a:pPr>
            <a:r>
              <a:rPr lang="en-US" altLang="en-US" sz="2800" dirty="0" err="1">
                <a:cs typeface="Times New Roman" pitchFamily="18" charset="0"/>
              </a:rPr>
              <a:t>Compara</a:t>
            </a:r>
            <a:r>
              <a:rPr lang="en-US" altLang="en-US" sz="2800" dirty="0">
                <a:cs typeface="Times New Roman" pitchFamily="18" charset="0"/>
              </a:rPr>
              <a:t> la </a:t>
            </a:r>
            <a:r>
              <a:rPr lang="en-US" altLang="en-US" sz="2800" dirty="0" err="1">
                <a:cs typeface="Times New Roman" pitchFamily="18" charset="0"/>
              </a:rPr>
              <a:t>anatomia</a:t>
            </a:r>
            <a:r>
              <a:rPr lang="en-US" altLang="en-US" sz="2800" dirty="0">
                <a:cs typeface="Times New Roman" pitchFamily="18" charset="0"/>
              </a:rPr>
              <a:t> </a:t>
            </a:r>
            <a:r>
              <a:rPr lang="en-US" altLang="en-US" sz="2800" dirty="0" err="1">
                <a:cs typeface="Times New Roman" pitchFamily="18" charset="0"/>
              </a:rPr>
              <a:t>gruesa</a:t>
            </a:r>
            <a:r>
              <a:rPr lang="en-US" altLang="en-US" sz="2800" dirty="0">
                <a:cs typeface="Times New Roman" pitchFamily="18" charset="0"/>
              </a:rPr>
              <a:t> de </a:t>
            </a:r>
            <a:r>
              <a:rPr lang="en-US" altLang="en-US" sz="2800" dirty="0" err="1">
                <a:cs typeface="Times New Roman" pitchFamily="18" charset="0"/>
              </a:rPr>
              <a:t>huesos</a:t>
            </a:r>
            <a:r>
              <a:rPr lang="en-US" altLang="en-US" sz="2800" dirty="0">
                <a:cs typeface="Times New Roman" pitchFamily="18" charset="0"/>
              </a:rPr>
              <a:t> largos con </a:t>
            </a:r>
            <a:r>
              <a:rPr lang="en-US" altLang="en-US" sz="2800" dirty="0" err="1">
                <a:cs typeface="Times New Roman" pitchFamily="18" charset="0"/>
              </a:rPr>
              <a:t>otros</a:t>
            </a:r>
            <a:r>
              <a:rPr lang="en-US" altLang="en-US" sz="2800" dirty="0">
                <a:cs typeface="Times New Roman" pitchFamily="18" charset="0"/>
              </a:rPr>
              <a:t> </a:t>
            </a:r>
            <a:r>
              <a:rPr lang="en-US" altLang="en-US" sz="2800" dirty="0" err="1">
                <a:cs typeface="Times New Roman" pitchFamily="18" charset="0"/>
              </a:rPr>
              <a:t>huesos</a:t>
            </a:r>
            <a:endParaRPr lang="en-US" altLang="en-US" sz="2800" dirty="0">
              <a:cs typeface="Times New Roman" pitchFamily="18" charset="0"/>
            </a:endParaRPr>
          </a:p>
        </p:txBody>
      </p:sp>
    </p:spTree>
    <p:extLst>
      <p:ext uri="{BB962C8B-B14F-4D97-AF65-F5344CB8AC3E}">
        <p14:creationId xmlns:p14="http://schemas.microsoft.com/office/powerpoint/2010/main" val="116151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990600"/>
          </a:xfrm>
        </p:spPr>
        <p:txBody>
          <a:bodyPr/>
          <a:lstStyle/>
          <a:p>
            <a:r>
              <a:rPr lang="en-US" altLang="en-US" sz="3600" b="0" dirty="0" err="1">
                <a:solidFill>
                  <a:srgbClr val="B60000"/>
                </a:solidFill>
                <a:cs typeface="Times New Roman" pitchFamily="18" charset="0"/>
              </a:rPr>
              <a:t>Objetivos</a:t>
            </a:r>
            <a:r>
              <a:rPr lang="en-US" altLang="en-US" sz="3600" b="0" dirty="0">
                <a:solidFill>
                  <a:srgbClr val="B60000"/>
                </a:solidFill>
                <a:cs typeface="Times New Roman" pitchFamily="18" charset="0"/>
              </a:rPr>
              <a:t>:</a:t>
            </a:r>
            <a:r>
              <a:rPr lang="en-US" altLang="en-US" sz="3600" dirty="0">
                <a:solidFill>
                  <a:srgbClr val="B60000"/>
                </a:solidFill>
                <a:cs typeface="Times New Roman" pitchFamily="18" charset="0"/>
              </a:rPr>
              <a:t> </a:t>
            </a:r>
            <a:r>
              <a:rPr lang="en-US" altLang="en-US" sz="1500" dirty="0">
                <a:solidFill>
                  <a:srgbClr val="B60000"/>
                </a:solidFill>
                <a:cs typeface="Times New Roman" pitchFamily="18" charset="0"/>
              </a:rPr>
              <a:t>2</a:t>
            </a:r>
            <a:endParaRPr lang="en-US" sz="1500" b="0" dirty="0">
              <a:solidFill>
                <a:srgbClr val="B60000"/>
              </a:solidFill>
            </a:endParaRPr>
          </a:p>
        </p:txBody>
      </p:sp>
      <p:sp>
        <p:nvSpPr>
          <p:cNvPr id="8" name="Content Placeholder 2"/>
          <p:cNvSpPr>
            <a:spLocks noGrp="1"/>
          </p:cNvSpPr>
          <p:nvPr>
            <p:ph idx="1"/>
          </p:nvPr>
        </p:nvSpPr>
        <p:spPr>
          <a:xfrm>
            <a:off x="457200" y="1828800"/>
            <a:ext cx="8229600" cy="4800600"/>
          </a:xfrm>
        </p:spPr>
        <p:txBody>
          <a:bodyPr/>
          <a:lstStyle/>
          <a:p>
            <a:pPr marL="640080" indent="-640080">
              <a:buFont typeface="Calibri" pitchFamily="34" charset="0"/>
              <a:buAutoNum type="arabicPeriod" startAt="8"/>
            </a:pPr>
            <a:r>
              <a:rPr lang="en-US" altLang="en-US" sz="2800" dirty="0" err="1">
                <a:cs typeface="Times New Roman" pitchFamily="18" charset="0"/>
              </a:rPr>
              <a:t>Explicar</a:t>
            </a:r>
            <a:r>
              <a:rPr lang="en-US" altLang="en-US" sz="2800" dirty="0">
                <a:cs typeface="Times New Roman" pitchFamily="18" charset="0"/>
              </a:rPr>
              <a:t> la function del </a:t>
            </a:r>
            <a:r>
              <a:rPr lang="en-US" altLang="en-US" sz="2800" dirty="0" err="1">
                <a:cs typeface="Times New Roman" pitchFamily="18" charset="0"/>
              </a:rPr>
              <a:t>tejido</a:t>
            </a:r>
            <a:r>
              <a:rPr lang="en-US" altLang="en-US" sz="2800" dirty="0">
                <a:cs typeface="Times New Roman" pitchFamily="18" charset="0"/>
              </a:rPr>
              <a:t> vascular y </a:t>
            </a:r>
            <a:r>
              <a:rPr lang="en-US" altLang="en-US" sz="2800" dirty="0" err="1">
                <a:cs typeface="Times New Roman" pitchFamily="18" charset="0"/>
              </a:rPr>
              <a:t>nervioso</a:t>
            </a:r>
            <a:r>
              <a:rPr lang="en-US" altLang="en-US" sz="2800" dirty="0">
                <a:cs typeface="Times New Roman" pitchFamily="18" charset="0"/>
              </a:rPr>
              <a:t> que </a:t>
            </a:r>
            <a:r>
              <a:rPr lang="en-US" altLang="en-US" sz="2800" dirty="0" err="1">
                <a:cs typeface="Times New Roman" pitchFamily="18" charset="0"/>
              </a:rPr>
              <a:t>sirve</a:t>
            </a:r>
            <a:r>
              <a:rPr lang="en-US" altLang="en-US" sz="2800" dirty="0">
                <a:cs typeface="Times New Roman" pitchFamily="18" charset="0"/>
              </a:rPr>
              <a:t> al </a:t>
            </a:r>
            <a:r>
              <a:rPr lang="en-US" altLang="en-US" sz="2800" dirty="0" err="1">
                <a:cs typeface="Times New Roman" pitchFamily="18" charset="0"/>
              </a:rPr>
              <a:t>hueso</a:t>
            </a:r>
            <a:r>
              <a:rPr lang="en-US" altLang="en-US" sz="2800" dirty="0">
                <a:cs typeface="Times New Roman" pitchFamily="18" charset="0"/>
              </a:rPr>
              <a:t> </a:t>
            </a:r>
          </a:p>
          <a:p>
            <a:pPr marL="640080" indent="-640080">
              <a:buFont typeface="Calibri" pitchFamily="34" charset="0"/>
              <a:buAutoNum type="arabicPeriod" startAt="8"/>
            </a:pPr>
            <a:r>
              <a:rPr lang="en-US" altLang="en-US" sz="2800" dirty="0" err="1">
                <a:cs typeface="Times New Roman" pitchFamily="18" charset="0"/>
              </a:rPr>
              <a:t>Compara</a:t>
            </a:r>
            <a:r>
              <a:rPr lang="en-US" altLang="en-US" sz="2800" dirty="0">
                <a:cs typeface="Times New Roman" pitchFamily="18" charset="0"/>
              </a:rPr>
              <a:t> y </a:t>
            </a:r>
            <a:r>
              <a:rPr lang="en-US" altLang="en-US" sz="2800" dirty="0" err="1">
                <a:cs typeface="Times New Roman" pitchFamily="18" charset="0"/>
              </a:rPr>
              <a:t>contrasta</a:t>
            </a:r>
            <a:r>
              <a:rPr lang="en-US" altLang="en-US" sz="2800" dirty="0">
                <a:cs typeface="Times New Roman" pitchFamily="18" charset="0"/>
              </a:rPr>
              <a:t> los dos </a:t>
            </a:r>
            <a:r>
              <a:rPr lang="en-US" altLang="en-US" sz="2800" dirty="0" err="1">
                <a:cs typeface="Times New Roman" pitchFamily="18" charset="0"/>
              </a:rPr>
              <a:t>tipos</a:t>
            </a:r>
            <a:r>
              <a:rPr lang="en-US" altLang="en-US" sz="2800" dirty="0">
                <a:cs typeface="Times New Roman" pitchFamily="18" charset="0"/>
              </a:rPr>
              <a:t> de medulla </a:t>
            </a:r>
            <a:r>
              <a:rPr lang="en-US" altLang="en-US" sz="2800" dirty="0" err="1">
                <a:cs typeface="Times New Roman" pitchFamily="18" charset="0"/>
              </a:rPr>
              <a:t>osea</a:t>
            </a:r>
            <a:endParaRPr lang="en-US" altLang="en-US" sz="2800" dirty="0">
              <a:cs typeface="Times New Roman" pitchFamily="18" charset="0"/>
            </a:endParaRPr>
          </a:p>
          <a:p>
            <a:pPr marL="640080" indent="-640080">
              <a:buFont typeface="Calibri" pitchFamily="34" charset="0"/>
              <a:buAutoNum type="arabicPeriod" startAt="8"/>
            </a:pPr>
            <a:r>
              <a:rPr lang="en-US" altLang="en-US" sz="2800" dirty="0" err="1">
                <a:cs typeface="Times New Roman" pitchFamily="18" charset="0"/>
              </a:rPr>
              <a:t>Menciona</a:t>
            </a:r>
            <a:r>
              <a:rPr lang="en-US" altLang="en-US" sz="2800" dirty="0">
                <a:cs typeface="Times New Roman" pitchFamily="18" charset="0"/>
              </a:rPr>
              <a:t> los </a:t>
            </a:r>
            <a:r>
              <a:rPr lang="en-US" altLang="en-US" sz="2800" dirty="0" err="1">
                <a:cs typeface="Times New Roman" pitchFamily="18" charset="0"/>
              </a:rPr>
              <a:t>cuatro</a:t>
            </a:r>
            <a:r>
              <a:rPr lang="en-US" altLang="en-US" sz="2800" dirty="0">
                <a:cs typeface="Times New Roman" pitchFamily="18" charset="0"/>
              </a:rPr>
              <a:t> </a:t>
            </a:r>
            <a:r>
              <a:rPr lang="en-US" altLang="en-US" sz="2800" dirty="0" err="1">
                <a:cs typeface="Times New Roman" pitchFamily="18" charset="0"/>
              </a:rPr>
              <a:t>tipos</a:t>
            </a:r>
            <a:r>
              <a:rPr lang="en-US" altLang="en-US" sz="2800" dirty="0">
                <a:cs typeface="Times New Roman" pitchFamily="18" charset="0"/>
              </a:rPr>
              <a:t> de </a:t>
            </a:r>
            <a:r>
              <a:rPr lang="en-US" altLang="en-US" sz="2800" dirty="0" err="1">
                <a:cs typeface="Times New Roman" pitchFamily="18" charset="0"/>
              </a:rPr>
              <a:t>celuls</a:t>
            </a:r>
            <a:r>
              <a:rPr lang="en-US" altLang="en-US" sz="2800" dirty="0">
                <a:cs typeface="Times New Roman" pitchFamily="18" charset="0"/>
              </a:rPr>
              <a:t> </a:t>
            </a:r>
            <a:r>
              <a:rPr lang="en-US" altLang="en-US" sz="2800" dirty="0" err="1">
                <a:cs typeface="Times New Roman" pitchFamily="18" charset="0"/>
              </a:rPr>
              <a:t>oseas</a:t>
            </a:r>
            <a:r>
              <a:rPr lang="en-US" altLang="en-US" sz="2800" dirty="0">
                <a:cs typeface="Times New Roman" pitchFamily="18" charset="0"/>
              </a:rPr>
              <a:t> y </a:t>
            </a:r>
            <a:r>
              <a:rPr lang="en-US" altLang="en-US" sz="2800" dirty="0" err="1">
                <a:cs typeface="Times New Roman" pitchFamily="18" charset="0"/>
              </a:rPr>
              <a:t>su</a:t>
            </a:r>
            <a:r>
              <a:rPr lang="en-US" altLang="en-US" sz="2800" dirty="0">
                <a:cs typeface="Times New Roman" pitchFamily="18" charset="0"/>
              </a:rPr>
              <a:t> </a:t>
            </a:r>
            <a:r>
              <a:rPr lang="en-US" altLang="en-US" sz="2800" dirty="0" err="1">
                <a:cs typeface="Times New Roman" pitchFamily="18" charset="0"/>
              </a:rPr>
              <a:t>funcion</a:t>
            </a:r>
            <a:endParaRPr lang="en-US" altLang="en-US" sz="2800" dirty="0">
              <a:cs typeface="Times New Roman" pitchFamily="18" charset="0"/>
            </a:endParaRPr>
          </a:p>
          <a:p>
            <a:pPr marL="640080" indent="-640080">
              <a:buFont typeface="Calibri" pitchFamily="34" charset="0"/>
              <a:buAutoNum type="arabicPeriod" startAt="8"/>
            </a:pPr>
            <a:r>
              <a:rPr lang="en-US" altLang="en-US" sz="2800" dirty="0">
                <a:cs typeface="Times New Roman" pitchFamily="18" charset="0"/>
              </a:rPr>
              <a:t>Describe la </a:t>
            </a:r>
            <a:r>
              <a:rPr lang="en-US" altLang="en-US" sz="2800" dirty="0" err="1">
                <a:cs typeface="Times New Roman" pitchFamily="18" charset="0"/>
              </a:rPr>
              <a:t>composicion</a:t>
            </a:r>
            <a:r>
              <a:rPr lang="en-US" altLang="en-US" sz="2800" dirty="0">
                <a:cs typeface="Times New Roman" pitchFamily="18" charset="0"/>
              </a:rPr>
              <a:t> de la </a:t>
            </a:r>
            <a:r>
              <a:rPr lang="en-US" altLang="en-US" sz="2800" dirty="0" err="1">
                <a:cs typeface="Times New Roman" pitchFamily="18" charset="0"/>
              </a:rPr>
              <a:t>matriz</a:t>
            </a:r>
            <a:r>
              <a:rPr lang="en-US" altLang="en-US" sz="2800" dirty="0">
                <a:cs typeface="Times New Roman" pitchFamily="18" charset="0"/>
              </a:rPr>
              <a:t> </a:t>
            </a:r>
            <a:r>
              <a:rPr lang="en-US" altLang="en-US" sz="2800" dirty="0" err="1">
                <a:cs typeface="Times New Roman" pitchFamily="18" charset="0"/>
              </a:rPr>
              <a:t>osea</a:t>
            </a:r>
            <a:r>
              <a:rPr lang="en-US" altLang="en-US" sz="2800" dirty="0">
                <a:cs typeface="Times New Roman" pitchFamily="18" charset="0"/>
              </a:rPr>
              <a:t>.</a:t>
            </a:r>
          </a:p>
        </p:txBody>
      </p:sp>
    </p:spTree>
    <p:extLst>
      <p:ext uri="{BB962C8B-B14F-4D97-AF65-F5344CB8AC3E}">
        <p14:creationId xmlns:p14="http://schemas.microsoft.com/office/powerpoint/2010/main" val="3779782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755648"/>
          </a:xfrm>
        </p:spPr>
        <p:txBody>
          <a:bodyPr/>
          <a:lstStyle/>
          <a:p>
            <a:r>
              <a:rPr lang="en-US" dirty="0">
                <a:solidFill>
                  <a:srgbClr val="B60000"/>
                </a:solidFill>
              </a:rPr>
              <a:t>7.2 </a:t>
            </a:r>
            <a:r>
              <a:rPr lang="en-US" altLang="en-US" sz="3600" b="0" dirty="0" err="1">
                <a:solidFill>
                  <a:srgbClr val="B60000"/>
                </a:solidFill>
                <a:cs typeface="Times New Roman" pitchFamily="18" charset="0"/>
              </a:rPr>
              <a:t>Objetivos</a:t>
            </a:r>
            <a:r>
              <a:rPr lang="en-US" altLang="en-US" sz="3600" b="0" dirty="0">
                <a:solidFill>
                  <a:srgbClr val="B60000"/>
                </a:solidFill>
                <a:cs typeface="Times New Roman" pitchFamily="18" charset="0"/>
              </a:rPr>
              <a:t>:</a:t>
            </a:r>
            <a:r>
              <a:rPr lang="en-US" altLang="en-US" sz="1500" dirty="0">
                <a:solidFill>
                  <a:srgbClr val="B60000"/>
                </a:solidFill>
                <a:cs typeface="Times New Roman" pitchFamily="18" charset="0"/>
              </a:rPr>
              <a:t> 3</a:t>
            </a:r>
            <a:endParaRPr lang="en-US" sz="1500" b="0" dirty="0">
              <a:solidFill>
                <a:srgbClr val="B60000"/>
              </a:solidFill>
            </a:endParaRPr>
          </a:p>
        </p:txBody>
      </p:sp>
      <p:sp>
        <p:nvSpPr>
          <p:cNvPr id="8" name="Content Placeholder 2"/>
          <p:cNvSpPr>
            <a:spLocks noGrp="1"/>
          </p:cNvSpPr>
          <p:nvPr>
            <p:ph idx="1"/>
          </p:nvPr>
        </p:nvSpPr>
        <p:spPr>
          <a:xfrm>
            <a:off x="457200" y="1828800"/>
            <a:ext cx="8229600" cy="4800600"/>
          </a:xfrm>
        </p:spPr>
        <p:txBody>
          <a:bodyPr/>
          <a:lstStyle/>
          <a:p>
            <a:pPr marL="640080" indent="-640080">
              <a:buFont typeface="Calibri" pitchFamily="34" charset="0"/>
              <a:buAutoNum type="arabicPeriod" startAt="12"/>
            </a:pPr>
            <a:r>
              <a:rPr lang="en-US" altLang="en-US" sz="2800" dirty="0" err="1">
                <a:cs typeface="Times New Roman" pitchFamily="18" charset="0"/>
              </a:rPr>
              <a:t>Explicar</a:t>
            </a:r>
            <a:r>
              <a:rPr lang="en-US" altLang="en-US" sz="2800" dirty="0">
                <a:cs typeface="Times New Roman" pitchFamily="18" charset="0"/>
              </a:rPr>
              <a:t> la </a:t>
            </a:r>
            <a:r>
              <a:rPr lang="en-US" altLang="en-US" sz="2800" dirty="0" err="1">
                <a:cs typeface="Times New Roman" pitchFamily="18" charset="0"/>
              </a:rPr>
              <a:t>formacion</a:t>
            </a:r>
            <a:r>
              <a:rPr lang="en-US" altLang="en-US" sz="2800" dirty="0">
                <a:cs typeface="Times New Roman" pitchFamily="18" charset="0"/>
              </a:rPr>
              <a:t> y </a:t>
            </a:r>
            <a:r>
              <a:rPr lang="en-US" altLang="en-US" sz="2800" dirty="0" err="1">
                <a:cs typeface="Times New Roman" pitchFamily="18" charset="0"/>
              </a:rPr>
              <a:t>reabsorcion</a:t>
            </a:r>
            <a:r>
              <a:rPr lang="en-US" altLang="en-US" sz="2800" dirty="0">
                <a:cs typeface="Times New Roman" pitchFamily="18" charset="0"/>
              </a:rPr>
              <a:t> de la </a:t>
            </a:r>
            <a:r>
              <a:rPr lang="en-US" altLang="en-US" sz="2800" dirty="0" err="1">
                <a:cs typeface="Times New Roman" pitchFamily="18" charset="0"/>
              </a:rPr>
              <a:t>matriz</a:t>
            </a:r>
            <a:r>
              <a:rPr lang="en-US" altLang="en-US" sz="2800" dirty="0">
                <a:cs typeface="Times New Roman" pitchFamily="18" charset="0"/>
              </a:rPr>
              <a:t> </a:t>
            </a:r>
            <a:r>
              <a:rPr lang="en-US" altLang="en-US" sz="2800" dirty="0" err="1">
                <a:cs typeface="Times New Roman" pitchFamily="18" charset="0"/>
              </a:rPr>
              <a:t>osea</a:t>
            </a:r>
            <a:r>
              <a:rPr lang="en-US" altLang="en-US" sz="2800" dirty="0">
                <a:cs typeface="Times New Roman" pitchFamily="18" charset="0"/>
              </a:rPr>
              <a:t>.</a:t>
            </a:r>
          </a:p>
          <a:p>
            <a:pPr marL="640080" indent="-640080">
              <a:buFont typeface="Calibri" pitchFamily="34" charset="0"/>
              <a:buAutoNum type="arabicPeriod" startAt="12"/>
            </a:pPr>
            <a:r>
              <a:rPr lang="en-US" altLang="en-US" sz="2800" dirty="0" err="1">
                <a:cs typeface="Times New Roman" pitchFamily="18" charset="0"/>
              </a:rPr>
              <a:t>Compara</a:t>
            </a:r>
            <a:r>
              <a:rPr lang="en-US" altLang="en-US" sz="2800" dirty="0">
                <a:cs typeface="Times New Roman" pitchFamily="18" charset="0"/>
              </a:rPr>
              <a:t> la </a:t>
            </a:r>
            <a:r>
              <a:rPr lang="en-US" altLang="en-US" sz="2800" dirty="0" err="1">
                <a:cs typeface="Times New Roman" pitchFamily="18" charset="0"/>
              </a:rPr>
              <a:t>estructura</a:t>
            </a:r>
            <a:r>
              <a:rPr lang="en-US" altLang="en-US" sz="2800" dirty="0">
                <a:cs typeface="Times New Roman" pitchFamily="18" charset="0"/>
              </a:rPr>
              <a:t> de </a:t>
            </a:r>
            <a:r>
              <a:rPr lang="en-US" altLang="en-US" sz="2800" dirty="0" err="1">
                <a:cs typeface="Times New Roman" pitchFamily="18" charset="0"/>
              </a:rPr>
              <a:t>hueso</a:t>
            </a:r>
            <a:r>
              <a:rPr lang="en-US" altLang="en-US" sz="2800" dirty="0">
                <a:cs typeface="Times New Roman" pitchFamily="18" charset="0"/>
              </a:rPr>
              <a:t> </a:t>
            </a:r>
            <a:r>
              <a:rPr lang="en-US" altLang="en-US" sz="2800" dirty="0" err="1">
                <a:cs typeface="Times New Roman" pitchFamily="18" charset="0"/>
              </a:rPr>
              <a:t>compacto</a:t>
            </a:r>
            <a:r>
              <a:rPr lang="en-US" altLang="en-US" sz="2800" dirty="0">
                <a:cs typeface="Times New Roman" pitchFamily="18" charset="0"/>
              </a:rPr>
              <a:t> y </a:t>
            </a:r>
            <a:r>
              <a:rPr lang="en-US" altLang="en-US" sz="2800" dirty="0" err="1">
                <a:cs typeface="Times New Roman" pitchFamily="18" charset="0"/>
              </a:rPr>
              <a:t>esponjoso</a:t>
            </a:r>
            <a:endParaRPr lang="en-US" altLang="en-US" sz="2800" dirty="0">
              <a:cs typeface="Times New Roman" pitchFamily="18" charset="0"/>
            </a:endParaRPr>
          </a:p>
        </p:txBody>
      </p:sp>
    </p:spTree>
    <p:extLst>
      <p:ext uri="{BB962C8B-B14F-4D97-AF65-F5344CB8AC3E}">
        <p14:creationId xmlns:p14="http://schemas.microsoft.com/office/powerpoint/2010/main" val="681790393"/>
      </p:ext>
    </p:extLst>
  </p:cSld>
  <p:clrMapOvr>
    <a:masterClrMapping/>
  </p:clrMapOvr>
</p:sld>
</file>

<file path=ppt/theme/theme1.xml><?xml version="1.0" encoding="utf-8"?>
<a:theme xmlns:a="http://schemas.openxmlformats.org/drawingml/2006/main" name="FIRST, BREAK, LAST slides ">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ternate FIRST, BREAK, LAST slide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in BODY/MAIN CONTENT">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ed bar footer BODY/MAIN CONTENT">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LAIN Section Divider, Quotes, Callout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ED FOOTER Section Divider, Quotes, Callout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LUE Section Divider, Quotes, Callout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lain_APPENDIX">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Red Bar Footer_APPENDIX">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MHHE_Accessible_PPT_Template-v4</Template>
  <TotalTime>7598</TotalTime>
  <Words>1494</Words>
  <Application>Microsoft Macintosh PowerPoint</Application>
  <PresentationFormat>On-screen Show (4:3)</PresentationFormat>
  <Paragraphs>303</Paragraphs>
  <Slides>36</Slides>
  <Notes>1</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36</vt:i4>
      </vt:variant>
    </vt:vector>
  </HeadingPairs>
  <TitlesOfParts>
    <vt:vector size="51" baseType="lpstr">
      <vt:lpstr>Arial</vt:lpstr>
      <vt:lpstr>ArumSans Bold</vt:lpstr>
      <vt:lpstr>ArumSans Lt</vt:lpstr>
      <vt:lpstr>ArumSans Regular</vt:lpstr>
      <vt:lpstr>Calibri</vt:lpstr>
      <vt:lpstr>Vectipede Rg</vt:lpstr>
      <vt:lpstr>FIRST, BREAK, LAST slides </vt:lpstr>
      <vt:lpstr>Alternate FIRST, BREAK, LAST slides</vt:lpstr>
      <vt:lpstr>Plain BODY/MAIN CONTENT</vt:lpstr>
      <vt:lpstr>Red bar footer BODY/MAIN CONTENT</vt:lpstr>
      <vt:lpstr>PLAIN Section Divider, Quotes, Callouts</vt:lpstr>
      <vt:lpstr>RED FOOTER Section Divider, Quotes, Callouts</vt:lpstr>
      <vt:lpstr>BLUE Section Divider, Quotes, Callouts</vt:lpstr>
      <vt:lpstr>Plain_APPENDIX</vt:lpstr>
      <vt:lpstr>Red Bar Footer_APPENDIX</vt:lpstr>
      <vt:lpstr>Anatomy &amp; Physiology  AN INTEGRATIVE APPROACH  Third Edition</vt:lpstr>
      <vt:lpstr>7.1 Objetivos:</vt:lpstr>
      <vt:lpstr>7.1 Introducción 1</vt:lpstr>
      <vt:lpstr>7.1 Introducción2</vt:lpstr>
      <vt:lpstr>7.1 Introducción3</vt:lpstr>
      <vt:lpstr>Localización del cartilago dependiente de la edad</vt:lpstr>
      <vt:lpstr>7.2 Objetivos: 1</vt:lpstr>
      <vt:lpstr>Objetivos: 2</vt:lpstr>
      <vt:lpstr>7.2 Objetivos: 3</vt:lpstr>
      <vt:lpstr>7.2a Funciones generales</vt:lpstr>
      <vt:lpstr>7.2b Clasificación de los hueso</vt:lpstr>
      <vt:lpstr>7.2c Huesos: Anatomía gruesa1</vt:lpstr>
      <vt:lpstr>7.2c Huesos: Anatomía gruesa1</vt:lpstr>
      <vt:lpstr>7.2c Huesos: Anatomía gruesa1</vt:lpstr>
      <vt:lpstr>7.2c Huesos: Anatomía gruesa1</vt:lpstr>
      <vt:lpstr>Periostio</vt:lpstr>
      <vt:lpstr>Endostio</vt:lpstr>
      <vt:lpstr>Huesos planos craneales</vt:lpstr>
      <vt:lpstr>7.2c Huesos: Anatomía Gruesa</vt:lpstr>
      <vt:lpstr>7.2d Médula Osea</vt:lpstr>
      <vt:lpstr>7.2a-Que sabemos? 1</vt:lpstr>
      <vt:lpstr>7.2e Tejido óseo - microscopía</vt:lpstr>
      <vt:lpstr>7.2e Tejido óseo - microscopía</vt:lpstr>
      <vt:lpstr>7.2e Tejido óseo - microscopía</vt:lpstr>
      <vt:lpstr>7.2e Tejido óseo - microscopía4</vt:lpstr>
      <vt:lpstr>7.2e Tejido Oseo - Histología</vt:lpstr>
      <vt:lpstr>7.2e Tejido Oseo - Histología</vt:lpstr>
      <vt:lpstr>7.2e Tejido Oseo - Histología</vt:lpstr>
      <vt:lpstr>7.2e Tejido Oseo - Histología</vt:lpstr>
      <vt:lpstr>Punto de vista Clínico - Asignado</vt:lpstr>
      <vt:lpstr>7.2e Tejido Oseo - Histología 9</vt:lpstr>
      <vt:lpstr> 7.2e Tejido Oseo - Histología</vt:lpstr>
      <vt:lpstr> 7.2e Tejido Oseo - Histología</vt:lpstr>
      <vt:lpstr>PowerPoint Presentation</vt:lpstr>
      <vt:lpstr>PowerPoint Presentation</vt:lpstr>
      <vt:lpstr>7.2 Que sabemos?</vt:lpstr>
    </vt:vector>
  </TitlesOfParts>
  <Company>The McGraw-Hill Companies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With 1 of These Slides</dc:title>
  <dc:creator>Hahn, Sandra</dc:creator>
  <cp:lastModifiedBy>JOSE A. CARDE SERRANO</cp:lastModifiedBy>
  <cp:revision>359</cp:revision>
  <dcterms:created xsi:type="dcterms:W3CDTF">2017-12-05T17:18:18Z</dcterms:created>
  <dcterms:modified xsi:type="dcterms:W3CDTF">2019-09-22T23:07:28Z</dcterms:modified>
</cp:coreProperties>
</file>