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4" r:id="rId1"/>
    <p:sldMasterId id="2147483750" r:id="rId2"/>
  </p:sldMasterIdLst>
  <p:notesMasterIdLst>
    <p:notesMasterId r:id="rId70"/>
  </p:notesMasterIdLst>
  <p:sldIdLst>
    <p:sldId id="642" r:id="rId3"/>
    <p:sldId id="494" r:id="rId4"/>
    <p:sldId id="496" r:id="rId5"/>
    <p:sldId id="260" r:id="rId6"/>
    <p:sldId id="643" r:id="rId7"/>
    <p:sldId id="644" r:id="rId8"/>
    <p:sldId id="528" r:id="rId9"/>
    <p:sldId id="266" r:id="rId10"/>
    <p:sldId id="267" r:id="rId11"/>
    <p:sldId id="717" r:id="rId12"/>
    <p:sldId id="720" r:id="rId13"/>
    <p:sldId id="649" r:id="rId14"/>
    <p:sldId id="283" r:id="rId15"/>
    <p:sldId id="501" r:id="rId16"/>
    <p:sldId id="286" r:id="rId17"/>
    <p:sldId id="290" r:id="rId18"/>
    <p:sldId id="291" r:id="rId19"/>
    <p:sldId id="651" r:id="rId20"/>
    <p:sldId id="502" r:id="rId21"/>
    <p:sldId id="652" r:id="rId22"/>
    <p:sldId id="307" r:id="rId23"/>
    <p:sldId id="654" r:id="rId24"/>
    <p:sldId id="314" r:id="rId25"/>
    <p:sldId id="655" r:id="rId26"/>
    <p:sldId id="323" r:id="rId27"/>
    <p:sldId id="658" r:id="rId28"/>
    <p:sldId id="663" r:id="rId29"/>
    <p:sldId id="665" r:id="rId30"/>
    <p:sldId id="712" r:id="rId31"/>
    <p:sldId id="714" r:id="rId32"/>
    <p:sldId id="713" r:id="rId33"/>
    <p:sldId id="672" r:id="rId34"/>
    <p:sldId id="673" r:id="rId35"/>
    <p:sldId id="674" r:id="rId36"/>
    <p:sldId id="373" r:id="rId37"/>
    <p:sldId id="675" r:id="rId38"/>
    <p:sldId id="677" r:id="rId39"/>
    <p:sldId id="678" r:id="rId40"/>
    <p:sldId id="380" r:id="rId41"/>
    <p:sldId id="682" r:id="rId42"/>
    <p:sldId id="529" r:id="rId43"/>
    <p:sldId id="687" r:id="rId44"/>
    <p:sldId id="691" r:id="rId45"/>
    <p:sldId id="694" r:id="rId46"/>
    <p:sldId id="424" r:id="rId47"/>
    <p:sldId id="419" r:id="rId48"/>
    <p:sldId id="422" r:id="rId49"/>
    <p:sldId id="695" r:id="rId50"/>
    <p:sldId id="441" r:id="rId51"/>
    <p:sldId id="444" r:id="rId52"/>
    <p:sldId id="530" r:id="rId53"/>
    <p:sldId id="696" r:id="rId54"/>
    <p:sldId id="452" r:id="rId55"/>
    <p:sldId id="699" r:id="rId56"/>
    <p:sldId id="460" r:id="rId57"/>
    <p:sldId id="463" r:id="rId58"/>
    <p:sldId id="464" r:id="rId59"/>
    <p:sldId id="703" r:id="rId60"/>
    <p:sldId id="702" r:id="rId61"/>
    <p:sldId id="707" r:id="rId62"/>
    <p:sldId id="706" r:id="rId63"/>
    <p:sldId id="705" r:id="rId64"/>
    <p:sldId id="708" r:id="rId65"/>
    <p:sldId id="709" r:id="rId66"/>
    <p:sldId id="490" r:id="rId67"/>
    <p:sldId id="492" r:id="rId68"/>
    <p:sldId id="710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">
          <p15:clr>
            <a:srgbClr val="A4A3A4"/>
          </p15:clr>
        </p15:guide>
        <p15:guide id="2" orient="horz" pos="1063">
          <p15:clr>
            <a:srgbClr val="A4A3A4"/>
          </p15:clr>
        </p15:guide>
        <p15:guide id="3" orient="horz" pos="2159">
          <p15:clr>
            <a:srgbClr val="A4A3A4"/>
          </p15:clr>
        </p15:guide>
        <p15:guide id="4" pos="333">
          <p15:clr>
            <a:srgbClr val="A4A3A4"/>
          </p15:clr>
        </p15:guide>
        <p15:guide id="5" pos="480">
          <p15:clr>
            <a:srgbClr val="A4A3A4"/>
          </p15:clr>
        </p15:guide>
        <p15:guide id="6" pos="776">
          <p15:clr>
            <a:srgbClr val="A4A3A4"/>
          </p15:clr>
        </p15:guide>
        <p15:guide id="7" pos="616">
          <p15:clr>
            <a:srgbClr val="A4A3A4"/>
          </p15:clr>
        </p15:guide>
        <p15:guide id="8" pos="912">
          <p15:clr>
            <a:srgbClr val="A4A3A4"/>
          </p15:clr>
        </p15:guide>
        <p15:guide id="9" pos="1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948F"/>
    <a:srgbClr val="F37133"/>
    <a:srgbClr val="1E77BC"/>
    <a:srgbClr val="FA9D35"/>
    <a:srgbClr val="F79A33"/>
    <a:srgbClr val="F47032"/>
    <a:srgbClr val="C3C1C7"/>
    <a:srgbClr val="F0620F"/>
    <a:srgbClr val="FF5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80" autoAdjust="0"/>
    <p:restoredTop sz="95135" autoAdjust="0"/>
  </p:normalViewPr>
  <p:slideViewPr>
    <p:cSldViewPr snapToGrid="0">
      <p:cViewPr>
        <p:scale>
          <a:sx n="70" d="100"/>
          <a:sy n="70" d="100"/>
        </p:scale>
        <p:origin x="1600" y="616"/>
      </p:cViewPr>
      <p:guideLst>
        <p:guide orient="horz" pos="383"/>
        <p:guide orient="horz" pos="1063"/>
        <p:guide orient="horz" pos="2159"/>
        <p:guide pos="333"/>
        <p:guide pos="480"/>
        <p:guide pos="776"/>
        <p:guide pos="616"/>
        <p:guide pos="912"/>
        <p:guide pos="10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816"/>
    </p:cViewPr>
  </p:sorterViewPr>
  <p:notesViewPr>
    <p:cSldViewPr snapToGrid="0">
      <p:cViewPr varScale="1">
        <p:scale>
          <a:sx n="111" d="100"/>
          <a:sy n="111" d="100"/>
        </p:scale>
        <p:origin x="-309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notesMaster" Target="notesMasters/notesMaster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2397FB9F-A94C-4445-9B9B-DBFD0A0EAE10}" type="datetimeFigureOut">
              <a:rPr lang="en-US"/>
              <a:pPr/>
              <a:t>5/16/18</a:t>
            </a:fld>
            <a:endParaRPr lang="en-US"/>
          </a:p>
        </p:txBody>
      </p:sp>
      <p:sp>
        <p:nvSpPr>
          <p:cNvPr id="265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2A166BE9-DE44-364B-82EE-E2838E5A96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46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Geneva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77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64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41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15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14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9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01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68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79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42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44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526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228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936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541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911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747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832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152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6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680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96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994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680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141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331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8237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5351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79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6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9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29953" y="4344243"/>
            <a:ext cx="3206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i="0" dirty="0" smtClean="0">
                <a:solidFill>
                  <a:srgbClr val="06A4A0"/>
                </a:solidFill>
              </a:rPr>
              <a:t>Lecture Presentation by </a:t>
            </a:r>
            <a:br>
              <a:rPr lang="en-US" sz="1600" i="0" dirty="0" smtClean="0">
                <a:solidFill>
                  <a:srgbClr val="06A4A0"/>
                </a:solidFill>
              </a:rPr>
            </a:br>
            <a:r>
              <a:rPr lang="en-US" sz="1600" i="0" dirty="0" smtClean="0">
                <a:solidFill>
                  <a:srgbClr val="06A4A0"/>
                </a:solidFill>
              </a:rPr>
              <a:t>Lee Ann Frederick</a:t>
            </a:r>
          </a:p>
          <a:p>
            <a:pPr algn="ctr" eaLnBrk="0" hangingPunct="0"/>
            <a:r>
              <a:rPr lang="en-US" sz="1600" i="0" baseline="0" dirty="0" smtClean="0">
                <a:solidFill>
                  <a:srgbClr val="06A4A0"/>
                </a:solidFill>
              </a:rPr>
              <a:t>University of Texas at Arlington</a:t>
            </a:r>
            <a:endParaRPr lang="en-US" sz="1600" i="0" dirty="0">
              <a:solidFill>
                <a:srgbClr val="06A4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9800" y="1371852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D5072"/>
                </a:solidFill>
              </a:rPr>
              <a:t>Chapter 24</a:t>
            </a:r>
            <a:endParaRPr lang="en-US" sz="4000" b="1" dirty="0">
              <a:solidFill>
                <a:srgbClr val="1D507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4902" y="2598607"/>
            <a:ext cx="3498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0" i="1" dirty="0" smtClean="0">
                <a:solidFill>
                  <a:srgbClr val="06A4A0"/>
                </a:solidFill>
                <a:latin typeface="+mn-lt"/>
              </a:rPr>
              <a:t>The Digestive System</a:t>
            </a:r>
            <a:endParaRPr lang="en-US" sz="3200" b="0" i="1" dirty="0">
              <a:solidFill>
                <a:srgbClr val="06A4A0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572264" y="4054176"/>
            <a:ext cx="2883987" cy="0"/>
          </a:xfrm>
          <a:prstGeom prst="line">
            <a:avLst/>
          </a:prstGeom>
          <a:ln w="22225">
            <a:solidFill>
              <a:srgbClr val="1D5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2400" y="228600"/>
            <a:ext cx="8791576" cy="6124575"/>
          </a:xfrm>
          <a:prstGeom prst="rect">
            <a:avLst/>
          </a:prstGeom>
          <a:noFill/>
          <a:ln w="25400">
            <a:solidFill>
              <a:srgbClr val="1D507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1" y="396194"/>
            <a:ext cx="4748733" cy="5743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52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2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453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66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97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07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0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4626"/>
            <a:ext cx="9144000" cy="0"/>
          </a:xfrm>
          <a:prstGeom prst="line">
            <a:avLst/>
          </a:prstGeom>
          <a:ln w="88900">
            <a:solidFill>
              <a:srgbClr val="06A4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19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C81CF3-B040-2941-A72E-3768F15D31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4626"/>
            <a:ext cx="9144000" cy="0"/>
          </a:xfrm>
          <a:prstGeom prst="line">
            <a:avLst/>
          </a:prstGeom>
          <a:ln w="88900">
            <a:solidFill>
              <a:srgbClr val="06A4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4626"/>
            <a:ext cx="9144000" cy="0"/>
          </a:xfrm>
          <a:prstGeom prst="line">
            <a:avLst/>
          </a:prstGeom>
          <a:ln w="88900">
            <a:solidFill>
              <a:srgbClr val="06A4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4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0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5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9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20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763" y="1929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63" y="1290918"/>
            <a:ext cx="8289445" cy="4959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i="0" dirty="0">
                <a:solidFill>
                  <a:srgbClr val="000000"/>
                </a:solidFill>
                <a:latin typeface="Arial" charset="0"/>
              </a:rPr>
              <a:t>© </a:t>
            </a:r>
            <a:r>
              <a:rPr lang="en-US" sz="900" b="0" i="0" dirty="0" smtClean="0">
                <a:solidFill>
                  <a:srgbClr val="000000"/>
                </a:solidFill>
                <a:latin typeface="Arial" charset="0"/>
              </a:rPr>
              <a:t>2015 </a:t>
            </a:r>
            <a:r>
              <a:rPr lang="en-US" sz="900" b="0" i="0" dirty="0">
                <a:solidFill>
                  <a:srgbClr val="000000"/>
                </a:solidFill>
                <a:latin typeface="Arial" charset="0"/>
              </a:rPr>
              <a:t>Pearson Education, </a:t>
            </a:r>
            <a:r>
              <a:rPr lang="en-US" sz="900" b="0" i="0" dirty="0" smtClean="0">
                <a:solidFill>
                  <a:srgbClr val="000000"/>
                </a:solidFill>
                <a:latin typeface="Arial" charset="0"/>
              </a:rPr>
              <a:t>Inc.</a:t>
            </a:r>
            <a:endParaRPr lang="en-US" sz="900" b="0" i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62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D507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6A4A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6A4A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6A4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6A4A0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6A4A0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i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© 2015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3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4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5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7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0200" y="2536081"/>
            <a:ext cx="29718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err="1" smtClean="0">
                <a:solidFill>
                  <a:srgbClr val="008080"/>
                </a:solidFill>
              </a:rPr>
              <a:t>Sistema</a:t>
            </a:r>
            <a:r>
              <a:rPr lang="en-US" sz="3200" b="0" dirty="0" smtClean="0">
                <a:solidFill>
                  <a:srgbClr val="008080"/>
                </a:solidFill>
              </a:rPr>
              <a:t> </a:t>
            </a:r>
          </a:p>
          <a:p>
            <a:pPr algn="ctr"/>
            <a:r>
              <a:rPr lang="en-US" sz="3200" b="0" dirty="0" err="1" smtClean="0">
                <a:solidFill>
                  <a:srgbClr val="008080"/>
                </a:solidFill>
              </a:rPr>
              <a:t>Digetivo</a:t>
            </a:r>
            <a:endParaRPr lang="en-US" sz="3200" b="0" dirty="0" smtClean="0">
              <a:solidFill>
                <a:srgbClr val="008080"/>
              </a:solidFill>
            </a:endParaRPr>
          </a:p>
          <a:p>
            <a:pPr algn="ctr"/>
            <a:endParaRPr lang="en-US" dirty="0">
              <a:solidFill>
                <a:srgbClr val="4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5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72535" y="892454"/>
            <a:ext cx="8797833" cy="4959275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Mesenterios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Capa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doble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membrana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peritoneal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Suspenden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parte del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sistema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en el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peritoneo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Conecta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los dos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peritoneos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Provee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ruta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acceso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para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vasos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sanguíneos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nervios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vasos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linfáticos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Estabiliza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órganos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en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sus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posiciones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3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j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evitar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que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se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enreden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los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intestinos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lvl="3"/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Menor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lvl="3"/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Mayor</a:t>
            </a:r>
          </a:p>
          <a:p>
            <a:pPr lvl="3"/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Propio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lvl="3"/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mesocolon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24-1 </a:t>
            </a:r>
            <a:r>
              <a:rPr lang="en-US" dirty="0" smtClean="0">
                <a:latin typeface="Arial" charset="0"/>
              </a:rPr>
              <a:t>El </a:t>
            </a:r>
            <a:r>
              <a:rPr lang="en-US" dirty="0" err="1" smtClean="0">
                <a:latin typeface="Arial" charset="0"/>
              </a:rPr>
              <a:t>Tracto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Digestivo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gure_24_02b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3"/>
          <a:stretch/>
        </p:blipFill>
        <p:spPr>
          <a:xfrm>
            <a:off x="1292352" y="231816"/>
            <a:ext cx="6559296" cy="6331349"/>
          </a:xfrm>
          <a:prstGeom prst="rect">
            <a:avLst/>
          </a:prstGeom>
        </p:spPr>
      </p:pic>
      <p:sp>
        <p:nvSpPr>
          <p:cNvPr id="32" name="Freeform 31"/>
          <p:cNvSpPr/>
          <p:nvPr/>
        </p:nvSpPr>
        <p:spPr>
          <a:xfrm>
            <a:off x="5124052" y="4087982"/>
            <a:ext cx="1149910" cy="726633"/>
          </a:xfrm>
          <a:custGeom>
            <a:avLst/>
            <a:gdLst>
              <a:gd name="connsiteX0" fmla="*/ 1149910 w 1149910"/>
              <a:gd name="connsiteY0" fmla="*/ 707678 h 726633"/>
              <a:gd name="connsiteX1" fmla="*/ 840319 w 1149910"/>
              <a:gd name="connsiteY1" fmla="*/ 726633 h 726633"/>
              <a:gd name="connsiteX2" fmla="*/ 0 w 1149910"/>
              <a:gd name="connsiteY2" fmla="*/ 0 h 72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910" h="726633">
                <a:moveTo>
                  <a:pt x="1149910" y="707678"/>
                </a:moveTo>
                <a:lnTo>
                  <a:pt x="840319" y="726633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4966097" y="3481401"/>
            <a:ext cx="1301547" cy="827730"/>
          </a:xfrm>
          <a:custGeom>
            <a:avLst/>
            <a:gdLst>
              <a:gd name="connsiteX0" fmla="*/ 1301547 w 1301547"/>
              <a:gd name="connsiteY0" fmla="*/ 821412 h 827730"/>
              <a:gd name="connsiteX1" fmla="*/ 941410 w 1301547"/>
              <a:gd name="connsiteY1" fmla="*/ 827730 h 827730"/>
              <a:gd name="connsiteX2" fmla="*/ 0 w 1301547"/>
              <a:gd name="connsiteY2" fmla="*/ 0 h 82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1547" h="827730">
                <a:moveTo>
                  <a:pt x="1301547" y="821412"/>
                </a:moveTo>
                <a:lnTo>
                  <a:pt x="941410" y="827730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319916" y="3140199"/>
            <a:ext cx="947728" cy="511803"/>
          </a:xfrm>
          <a:custGeom>
            <a:avLst/>
            <a:gdLst>
              <a:gd name="connsiteX0" fmla="*/ 947728 w 947728"/>
              <a:gd name="connsiteY0" fmla="*/ 499166 h 511803"/>
              <a:gd name="connsiteX1" fmla="*/ 619182 w 947728"/>
              <a:gd name="connsiteY1" fmla="*/ 511803 h 511803"/>
              <a:gd name="connsiteX2" fmla="*/ 0 w 947728"/>
              <a:gd name="connsiteY2" fmla="*/ 0 h 51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728" h="511803">
                <a:moveTo>
                  <a:pt x="947728" y="499166"/>
                </a:moveTo>
                <a:lnTo>
                  <a:pt x="619182" y="511803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4277414" y="454814"/>
            <a:ext cx="1800684" cy="2268360"/>
          </a:xfrm>
          <a:custGeom>
            <a:avLst/>
            <a:gdLst>
              <a:gd name="connsiteX0" fmla="*/ 1800684 w 1800684"/>
              <a:gd name="connsiteY0" fmla="*/ 0 h 2268360"/>
              <a:gd name="connsiteX1" fmla="*/ 1453184 w 1800684"/>
              <a:gd name="connsiteY1" fmla="*/ 0 h 2268360"/>
              <a:gd name="connsiteX2" fmla="*/ 0 w 1800684"/>
              <a:gd name="connsiteY2" fmla="*/ 2268360 h 226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0684" h="2268360">
                <a:moveTo>
                  <a:pt x="1800684" y="0"/>
                </a:moveTo>
                <a:lnTo>
                  <a:pt x="1453184" y="0"/>
                </a:lnTo>
                <a:lnTo>
                  <a:pt x="0" y="226836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509461" y="1124580"/>
            <a:ext cx="581274" cy="328565"/>
          </a:xfrm>
          <a:custGeom>
            <a:avLst/>
            <a:gdLst>
              <a:gd name="connsiteX0" fmla="*/ 581274 w 581274"/>
              <a:gd name="connsiteY0" fmla="*/ 0 h 328565"/>
              <a:gd name="connsiteX1" fmla="*/ 221137 w 581274"/>
              <a:gd name="connsiteY1" fmla="*/ 0 h 328565"/>
              <a:gd name="connsiteX2" fmla="*/ 0 w 581274"/>
              <a:gd name="connsiteY2" fmla="*/ 328565 h 32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274" h="328565">
                <a:moveTo>
                  <a:pt x="581274" y="0"/>
                </a:moveTo>
                <a:lnTo>
                  <a:pt x="221137" y="0"/>
                </a:lnTo>
                <a:lnTo>
                  <a:pt x="0" y="328565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4056320" y="1783643"/>
            <a:ext cx="2073519" cy="1161989"/>
          </a:xfrm>
          <a:custGeom>
            <a:avLst/>
            <a:gdLst>
              <a:gd name="connsiteX0" fmla="*/ 2073519 w 2073519"/>
              <a:gd name="connsiteY0" fmla="*/ 4320 h 1161989"/>
              <a:gd name="connsiteX1" fmla="*/ 1887766 w 2073519"/>
              <a:gd name="connsiteY1" fmla="*/ 0 h 1161989"/>
              <a:gd name="connsiteX2" fmla="*/ 0 w 2073519"/>
              <a:gd name="connsiteY2" fmla="*/ 1161989 h 116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3519" h="1161989">
                <a:moveTo>
                  <a:pt x="2073519" y="4320"/>
                </a:moveTo>
                <a:lnTo>
                  <a:pt x="1887766" y="0"/>
                </a:lnTo>
                <a:lnTo>
                  <a:pt x="0" y="1161989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8" name="Straight Connector 37"/>
          <p:cNvCxnSpPr>
            <a:stCxn id="37" idx="1"/>
          </p:cNvCxnSpPr>
          <p:nvPr/>
        </p:nvCxnSpPr>
        <p:spPr bwMode="auto">
          <a:xfrm flipH="1">
            <a:off x="4820930" y="1783643"/>
            <a:ext cx="1123156" cy="11663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2561659" y="3459671"/>
            <a:ext cx="139530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Freeform 39"/>
          <p:cNvSpPr/>
          <p:nvPr/>
        </p:nvSpPr>
        <p:spPr>
          <a:xfrm>
            <a:off x="2557339" y="2746927"/>
            <a:ext cx="665254" cy="177106"/>
          </a:xfrm>
          <a:custGeom>
            <a:avLst/>
            <a:gdLst>
              <a:gd name="connsiteX0" fmla="*/ 0 w 665254"/>
              <a:gd name="connsiteY0" fmla="*/ 0 h 177106"/>
              <a:gd name="connsiteX1" fmla="*/ 332627 w 665254"/>
              <a:gd name="connsiteY1" fmla="*/ 0 h 177106"/>
              <a:gd name="connsiteX2" fmla="*/ 665254 w 665254"/>
              <a:gd name="connsiteY2" fmla="*/ 177106 h 1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254" h="177106">
                <a:moveTo>
                  <a:pt x="0" y="0"/>
                </a:moveTo>
                <a:lnTo>
                  <a:pt x="332627" y="0"/>
                </a:lnTo>
                <a:lnTo>
                  <a:pt x="665254" y="177106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2570299" y="2016905"/>
            <a:ext cx="1334827" cy="354212"/>
          </a:xfrm>
          <a:custGeom>
            <a:avLst/>
            <a:gdLst>
              <a:gd name="connsiteX0" fmla="*/ 0 w 1334827"/>
              <a:gd name="connsiteY0" fmla="*/ 0 h 354212"/>
              <a:gd name="connsiteX1" fmla="*/ 349906 w 1334827"/>
              <a:gd name="connsiteY1" fmla="*/ 0 h 354212"/>
              <a:gd name="connsiteX2" fmla="*/ 1334827 w 1334827"/>
              <a:gd name="connsiteY2" fmla="*/ 354212 h 35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4827" h="354212">
                <a:moveTo>
                  <a:pt x="0" y="0"/>
                </a:moveTo>
                <a:lnTo>
                  <a:pt x="349906" y="0"/>
                </a:lnTo>
                <a:lnTo>
                  <a:pt x="1334827" y="354212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2555666" y="1277920"/>
            <a:ext cx="1806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</a:t>
            </a:r>
            <a:r>
              <a:rPr lang="en-US" sz="1800" b="1" dirty="0" smtClean="0">
                <a:latin typeface="Arial"/>
                <a:cs typeface="Arial"/>
              </a:rPr>
              <a:t>2b </a:t>
            </a:r>
            <a:r>
              <a:rPr lang="en-US" sz="1800" b="1" dirty="0">
                <a:latin typeface="Arial"/>
                <a:cs typeface="Arial"/>
              </a:rPr>
              <a:t>Mesenteries.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61609" y="5292313"/>
            <a:ext cx="252903" cy="247349"/>
          </a:xfrm>
          <a:prstGeom prst="rect">
            <a:avLst/>
          </a:prstGeom>
          <a:solidFill>
            <a:srgbClr val="034F7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i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622791" y="5342785"/>
            <a:ext cx="452779" cy="18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320"/>
              </a:lnSpc>
            </a:pPr>
            <a:r>
              <a:rPr lang="en-US" sz="1550" i="0" dirty="0" smtClean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endParaRPr lang="en-US" sz="1550" i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124052" y="4087982"/>
            <a:ext cx="1149910" cy="726633"/>
          </a:xfrm>
          <a:custGeom>
            <a:avLst/>
            <a:gdLst>
              <a:gd name="connsiteX0" fmla="*/ 1149910 w 1149910"/>
              <a:gd name="connsiteY0" fmla="*/ 707678 h 726633"/>
              <a:gd name="connsiteX1" fmla="*/ 840319 w 1149910"/>
              <a:gd name="connsiteY1" fmla="*/ 726633 h 726633"/>
              <a:gd name="connsiteX2" fmla="*/ 0 w 1149910"/>
              <a:gd name="connsiteY2" fmla="*/ 0 h 72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910" h="726633">
                <a:moveTo>
                  <a:pt x="1149910" y="707678"/>
                </a:moveTo>
                <a:lnTo>
                  <a:pt x="840319" y="726633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966097" y="3481401"/>
            <a:ext cx="1301547" cy="827730"/>
          </a:xfrm>
          <a:custGeom>
            <a:avLst/>
            <a:gdLst>
              <a:gd name="connsiteX0" fmla="*/ 1301547 w 1301547"/>
              <a:gd name="connsiteY0" fmla="*/ 821412 h 827730"/>
              <a:gd name="connsiteX1" fmla="*/ 941410 w 1301547"/>
              <a:gd name="connsiteY1" fmla="*/ 827730 h 827730"/>
              <a:gd name="connsiteX2" fmla="*/ 0 w 1301547"/>
              <a:gd name="connsiteY2" fmla="*/ 0 h 82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1547" h="827730">
                <a:moveTo>
                  <a:pt x="1301547" y="821412"/>
                </a:moveTo>
                <a:lnTo>
                  <a:pt x="941410" y="827730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319916" y="3140199"/>
            <a:ext cx="947728" cy="511803"/>
          </a:xfrm>
          <a:custGeom>
            <a:avLst/>
            <a:gdLst>
              <a:gd name="connsiteX0" fmla="*/ 947728 w 947728"/>
              <a:gd name="connsiteY0" fmla="*/ 499166 h 511803"/>
              <a:gd name="connsiteX1" fmla="*/ 619182 w 947728"/>
              <a:gd name="connsiteY1" fmla="*/ 511803 h 511803"/>
              <a:gd name="connsiteX2" fmla="*/ 0 w 947728"/>
              <a:gd name="connsiteY2" fmla="*/ 0 h 51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728" h="511803">
                <a:moveTo>
                  <a:pt x="947728" y="499166"/>
                </a:moveTo>
                <a:lnTo>
                  <a:pt x="619182" y="511803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277414" y="454814"/>
            <a:ext cx="1800684" cy="2268360"/>
          </a:xfrm>
          <a:custGeom>
            <a:avLst/>
            <a:gdLst>
              <a:gd name="connsiteX0" fmla="*/ 1800684 w 1800684"/>
              <a:gd name="connsiteY0" fmla="*/ 0 h 2268360"/>
              <a:gd name="connsiteX1" fmla="*/ 1453184 w 1800684"/>
              <a:gd name="connsiteY1" fmla="*/ 0 h 2268360"/>
              <a:gd name="connsiteX2" fmla="*/ 0 w 1800684"/>
              <a:gd name="connsiteY2" fmla="*/ 2268360 h 226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0684" h="2268360">
                <a:moveTo>
                  <a:pt x="1800684" y="0"/>
                </a:moveTo>
                <a:lnTo>
                  <a:pt x="1453184" y="0"/>
                </a:lnTo>
                <a:lnTo>
                  <a:pt x="0" y="226836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509461" y="1124580"/>
            <a:ext cx="581274" cy="328565"/>
          </a:xfrm>
          <a:custGeom>
            <a:avLst/>
            <a:gdLst>
              <a:gd name="connsiteX0" fmla="*/ 581274 w 581274"/>
              <a:gd name="connsiteY0" fmla="*/ 0 h 328565"/>
              <a:gd name="connsiteX1" fmla="*/ 221137 w 581274"/>
              <a:gd name="connsiteY1" fmla="*/ 0 h 328565"/>
              <a:gd name="connsiteX2" fmla="*/ 0 w 581274"/>
              <a:gd name="connsiteY2" fmla="*/ 328565 h 32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274" h="328565">
                <a:moveTo>
                  <a:pt x="581274" y="0"/>
                </a:moveTo>
                <a:lnTo>
                  <a:pt x="221137" y="0"/>
                </a:lnTo>
                <a:lnTo>
                  <a:pt x="0" y="32856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056320" y="1783643"/>
            <a:ext cx="2073519" cy="1161989"/>
          </a:xfrm>
          <a:custGeom>
            <a:avLst/>
            <a:gdLst>
              <a:gd name="connsiteX0" fmla="*/ 2073519 w 2073519"/>
              <a:gd name="connsiteY0" fmla="*/ 4320 h 1161989"/>
              <a:gd name="connsiteX1" fmla="*/ 1887766 w 2073519"/>
              <a:gd name="connsiteY1" fmla="*/ 0 h 1161989"/>
              <a:gd name="connsiteX2" fmla="*/ 0 w 2073519"/>
              <a:gd name="connsiteY2" fmla="*/ 1161989 h 116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3519" h="1161989">
                <a:moveTo>
                  <a:pt x="2073519" y="4320"/>
                </a:moveTo>
                <a:lnTo>
                  <a:pt x="1887766" y="0"/>
                </a:lnTo>
                <a:lnTo>
                  <a:pt x="0" y="1161989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Connector 11"/>
          <p:cNvCxnSpPr>
            <a:stCxn id="10" idx="1"/>
          </p:cNvCxnSpPr>
          <p:nvPr/>
        </p:nvCxnSpPr>
        <p:spPr bwMode="auto">
          <a:xfrm flipH="1">
            <a:off x="4820930" y="1783643"/>
            <a:ext cx="1123156" cy="11663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561659" y="3459671"/>
            <a:ext cx="139530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14"/>
          <p:cNvSpPr/>
          <p:nvPr/>
        </p:nvSpPr>
        <p:spPr>
          <a:xfrm>
            <a:off x="2557339" y="2746927"/>
            <a:ext cx="665254" cy="177106"/>
          </a:xfrm>
          <a:custGeom>
            <a:avLst/>
            <a:gdLst>
              <a:gd name="connsiteX0" fmla="*/ 0 w 665254"/>
              <a:gd name="connsiteY0" fmla="*/ 0 h 177106"/>
              <a:gd name="connsiteX1" fmla="*/ 332627 w 665254"/>
              <a:gd name="connsiteY1" fmla="*/ 0 h 177106"/>
              <a:gd name="connsiteX2" fmla="*/ 665254 w 665254"/>
              <a:gd name="connsiteY2" fmla="*/ 177106 h 1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254" h="177106">
                <a:moveTo>
                  <a:pt x="0" y="0"/>
                </a:moveTo>
                <a:lnTo>
                  <a:pt x="332627" y="0"/>
                </a:lnTo>
                <a:lnTo>
                  <a:pt x="665254" y="17710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570299" y="2016905"/>
            <a:ext cx="1334827" cy="354212"/>
          </a:xfrm>
          <a:custGeom>
            <a:avLst/>
            <a:gdLst>
              <a:gd name="connsiteX0" fmla="*/ 0 w 1334827"/>
              <a:gd name="connsiteY0" fmla="*/ 0 h 354212"/>
              <a:gd name="connsiteX1" fmla="*/ 349906 w 1334827"/>
              <a:gd name="connsiteY1" fmla="*/ 0 h 354212"/>
              <a:gd name="connsiteX2" fmla="*/ 1334827 w 1334827"/>
              <a:gd name="connsiteY2" fmla="*/ 354212 h 35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4827" h="354212">
                <a:moveTo>
                  <a:pt x="0" y="0"/>
                </a:moveTo>
                <a:lnTo>
                  <a:pt x="349906" y="0"/>
                </a:lnTo>
                <a:lnTo>
                  <a:pt x="1334827" y="35421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2555666" y="1277920"/>
            <a:ext cx="18063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072746" y="3310755"/>
            <a:ext cx="1408633" cy="95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872"/>
              </a:lnSpc>
            </a:pPr>
            <a: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  <a:t>Mesentery</a:t>
            </a:r>
            <a:b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  <a:t>proper</a:t>
            </a:r>
            <a:b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500" i="0" dirty="0" err="1" smtClean="0">
                <a:solidFill>
                  <a:srgbClr val="FF0000"/>
                </a:solidFill>
                <a:latin typeface="Arial"/>
                <a:cs typeface="Arial"/>
              </a:rPr>
              <a:t>mesenterial</a:t>
            </a:r>
            <a: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  <a:t>sheet)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919241" y="5274812"/>
            <a:ext cx="6292019" cy="13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100"/>
              </a:lnSpc>
            </a:pPr>
            <a:r>
              <a:rPr lang="en-US" sz="1750" i="0" dirty="0" smtClean="0">
                <a:solidFill>
                  <a:srgbClr val="000000"/>
                </a:solidFill>
                <a:latin typeface="Arial"/>
                <a:cs typeface="Arial"/>
              </a:rPr>
              <a:t>A diagrammatic view of the organization of</a:t>
            </a:r>
            <a:br>
              <a:rPr lang="en-US" sz="17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i="0" dirty="0" smtClean="0">
                <a:solidFill>
                  <a:srgbClr val="000000"/>
                </a:solidFill>
                <a:latin typeface="Arial"/>
                <a:cs typeface="Arial"/>
              </a:rPr>
              <a:t>mesenteries in an adult. As the digestive tract enlarges,</a:t>
            </a:r>
            <a:br>
              <a:rPr lang="en-US" sz="17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i="0" dirty="0" smtClean="0">
                <a:solidFill>
                  <a:srgbClr val="000000"/>
                </a:solidFill>
                <a:latin typeface="Arial"/>
                <a:cs typeface="Arial"/>
              </a:rPr>
              <a:t>mesenteries associated with the proximal portion of the</a:t>
            </a:r>
            <a:br>
              <a:rPr lang="en-US" sz="17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i="0" dirty="0" smtClean="0">
                <a:solidFill>
                  <a:srgbClr val="000000"/>
                </a:solidFill>
                <a:latin typeface="Arial"/>
                <a:cs typeface="Arial"/>
              </a:rPr>
              <a:t>small intestine, the pancreas, and the ascending and</a:t>
            </a:r>
            <a:br>
              <a:rPr lang="en-US" sz="17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50" i="0" dirty="0" smtClean="0">
                <a:solidFill>
                  <a:srgbClr val="000000"/>
                </a:solidFill>
                <a:latin typeface="Arial"/>
                <a:cs typeface="Arial"/>
              </a:rPr>
              <a:t>descending portions of the colon </a:t>
            </a:r>
            <a:r>
              <a:rPr lang="en-US" sz="1750" i="0" dirty="0" smtClean="0">
                <a:solidFill>
                  <a:srgbClr val="FF0000"/>
                </a:solidFill>
                <a:latin typeface="Arial"/>
                <a:cs typeface="Arial"/>
              </a:rPr>
              <a:t>fuse</a:t>
            </a:r>
            <a:r>
              <a:rPr lang="en-US" sz="1750" i="0" dirty="0" smtClean="0">
                <a:solidFill>
                  <a:srgbClr val="000000"/>
                </a:solidFill>
                <a:latin typeface="Arial"/>
                <a:cs typeface="Arial"/>
              </a:rPr>
              <a:t> to the body wall.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072746" y="2600797"/>
            <a:ext cx="1408633" cy="47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872"/>
              </a:lnSpc>
            </a:pPr>
            <a:r>
              <a:rPr lang="en-US" sz="1500" i="0" dirty="0" smtClean="0">
                <a:solidFill>
                  <a:srgbClr val="000000"/>
                </a:solidFill>
                <a:latin typeface="Arial"/>
                <a:cs typeface="Arial"/>
              </a:rPr>
              <a:t>Ascending</a:t>
            </a:r>
            <a:br>
              <a:rPr lang="en-US" sz="15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i="0" dirty="0" smtClean="0">
                <a:solidFill>
                  <a:srgbClr val="000000"/>
                </a:solidFill>
                <a:latin typeface="Arial"/>
                <a:cs typeface="Arial"/>
              </a:rPr>
              <a:t>colon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080634" y="1867173"/>
            <a:ext cx="1408633" cy="47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872"/>
              </a:lnSpc>
            </a:pPr>
            <a:r>
              <a:rPr lang="en-US" sz="1500" i="0" dirty="0" smtClean="0">
                <a:solidFill>
                  <a:srgbClr val="000000"/>
                </a:solidFill>
                <a:latin typeface="Arial"/>
                <a:cs typeface="Arial"/>
              </a:rPr>
              <a:t>Transverse</a:t>
            </a:r>
            <a:br>
              <a:rPr lang="en-US" sz="15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i="0" dirty="0" smtClean="0">
                <a:solidFill>
                  <a:srgbClr val="000000"/>
                </a:solidFill>
                <a:latin typeface="Arial"/>
                <a:cs typeface="Arial"/>
              </a:rPr>
              <a:t>colon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072746" y="1125660"/>
            <a:ext cx="1408633" cy="47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872"/>
              </a:lnSpc>
            </a:pPr>
            <a: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  <a:t>Lesser</a:t>
            </a:r>
            <a:b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500" i="0" dirty="0" err="1" smtClean="0">
                <a:solidFill>
                  <a:srgbClr val="FF0000"/>
                </a:solidFill>
                <a:latin typeface="Arial"/>
                <a:cs typeface="Arial"/>
              </a:rPr>
              <a:t>omentum</a:t>
            </a:r>
            <a:endParaRPr lang="en-US" sz="1500" i="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176191" y="321042"/>
            <a:ext cx="1408633" cy="47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872"/>
              </a:lnSpc>
            </a:pPr>
            <a:r>
              <a:rPr lang="en-US" sz="1500" i="0" dirty="0" smtClean="0">
                <a:solidFill>
                  <a:srgbClr val="000000"/>
                </a:solidFill>
                <a:latin typeface="Arial"/>
                <a:cs typeface="Arial"/>
              </a:rPr>
              <a:t>Transverse</a:t>
            </a:r>
            <a:br>
              <a:rPr lang="en-US" sz="15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i="0" dirty="0" err="1" smtClean="0">
                <a:solidFill>
                  <a:srgbClr val="000000"/>
                </a:solidFill>
                <a:latin typeface="Arial"/>
                <a:cs typeface="Arial"/>
              </a:rPr>
              <a:t>mesocolon</a:t>
            </a:r>
            <a:endParaRPr lang="en-US" sz="15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6197235" y="999446"/>
            <a:ext cx="1477652" cy="47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872"/>
              </a:lnSpc>
            </a:pPr>
            <a: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  <a:t>Greater</a:t>
            </a:r>
            <a:b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500" i="0" dirty="0" err="1" smtClean="0">
                <a:solidFill>
                  <a:srgbClr val="FF0000"/>
                </a:solidFill>
                <a:latin typeface="Arial"/>
                <a:cs typeface="Arial"/>
              </a:rPr>
              <a:t>omentum</a:t>
            </a:r>
            <a: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  <a:t> (cut)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6213011" y="1638409"/>
            <a:ext cx="1919372" cy="167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872"/>
              </a:lnSpc>
            </a:pPr>
            <a:r>
              <a:rPr lang="en-US" sz="1500" i="0" dirty="0" err="1" smtClean="0">
                <a:solidFill>
                  <a:srgbClr val="FF0000"/>
                </a:solidFill>
                <a:latin typeface="Arial"/>
                <a:cs typeface="Arial"/>
              </a:rPr>
              <a:t>Mesocolon</a:t>
            </a:r>
            <a: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  <a:t> of</a:t>
            </a:r>
            <a:b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  <a:t>ascending and</a:t>
            </a:r>
            <a:b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  <a:t>descending</a:t>
            </a:r>
            <a:b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  <a:t>colons fused to</a:t>
            </a:r>
            <a:b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  <a:t>posterior portion</a:t>
            </a:r>
            <a:b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  <a:t>of the parietal</a:t>
            </a:r>
            <a:b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  <a:t>peritoneum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370768" y="3507966"/>
            <a:ext cx="1477652" cy="47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872"/>
              </a:lnSpc>
            </a:pPr>
            <a:r>
              <a:rPr lang="en-US" sz="1500" i="0" dirty="0" smtClean="0">
                <a:solidFill>
                  <a:srgbClr val="000000"/>
                </a:solidFill>
                <a:latin typeface="Arial"/>
                <a:cs typeface="Arial"/>
              </a:rPr>
              <a:t>Descending</a:t>
            </a:r>
            <a:br>
              <a:rPr lang="en-US" sz="15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i="0" dirty="0" smtClean="0">
                <a:solidFill>
                  <a:srgbClr val="000000"/>
                </a:solidFill>
                <a:latin typeface="Arial"/>
                <a:cs typeface="Arial"/>
              </a:rPr>
              <a:t>colon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378657" y="4186371"/>
            <a:ext cx="1477652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872"/>
              </a:lnSpc>
            </a:pPr>
            <a:r>
              <a:rPr lang="en-US" sz="1500" i="0" dirty="0" smtClean="0">
                <a:solidFill>
                  <a:srgbClr val="000000"/>
                </a:solidFill>
                <a:latin typeface="Arial"/>
                <a:cs typeface="Arial"/>
              </a:rPr>
              <a:t>Small intestine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378657" y="4651790"/>
            <a:ext cx="1856267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872"/>
              </a:lnSpc>
            </a:pPr>
            <a:r>
              <a:rPr lang="en-US" sz="1500" i="0" dirty="0" smtClean="0">
                <a:solidFill>
                  <a:srgbClr val="000000"/>
                </a:solidFill>
                <a:latin typeface="Arial"/>
                <a:cs typeface="Arial"/>
              </a:rPr>
              <a:t>Sigmoid colon</a:t>
            </a:r>
          </a:p>
        </p:txBody>
      </p:sp>
    </p:spTree>
    <p:extLst>
      <p:ext uri="{BB962C8B-B14F-4D97-AF65-F5344CB8AC3E}">
        <p14:creationId xmlns:p14="http://schemas.microsoft.com/office/powerpoint/2010/main" val="36239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gure_24_03_1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/>
        </p:blipFill>
        <p:spPr>
          <a:xfrm>
            <a:off x="670560" y="220720"/>
            <a:ext cx="7802880" cy="6402345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2752725" y="734435"/>
            <a:ext cx="257175" cy="339725"/>
          </a:xfrm>
          <a:custGeom>
            <a:avLst/>
            <a:gdLst>
              <a:gd name="connsiteX0" fmla="*/ 0 w 257175"/>
              <a:gd name="connsiteY0" fmla="*/ 317500 h 339725"/>
              <a:gd name="connsiteX1" fmla="*/ 158750 w 257175"/>
              <a:gd name="connsiteY1" fmla="*/ 0 h 339725"/>
              <a:gd name="connsiteX2" fmla="*/ 257175 w 257175"/>
              <a:gd name="connsiteY2" fmla="*/ 339725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" h="339725">
                <a:moveTo>
                  <a:pt x="0" y="317500"/>
                </a:moveTo>
                <a:lnTo>
                  <a:pt x="158750" y="0"/>
                </a:lnTo>
                <a:lnTo>
                  <a:pt x="257175" y="339725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486275" y="1798060"/>
            <a:ext cx="552450" cy="1485900"/>
          </a:xfrm>
          <a:custGeom>
            <a:avLst/>
            <a:gdLst>
              <a:gd name="connsiteX0" fmla="*/ 0 w 552450"/>
              <a:gd name="connsiteY0" fmla="*/ 1485900 h 1485900"/>
              <a:gd name="connsiteX1" fmla="*/ 552450 w 552450"/>
              <a:gd name="connsiteY1" fmla="*/ 0 h 1485900"/>
              <a:gd name="connsiteX2" fmla="*/ 533400 w 552450"/>
              <a:gd name="connsiteY2" fmla="*/ 14859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485900">
                <a:moveTo>
                  <a:pt x="0" y="1485900"/>
                </a:moveTo>
                <a:lnTo>
                  <a:pt x="552450" y="0"/>
                </a:lnTo>
                <a:lnTo>
                  <a:pt x="533400" y="148590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6435725" y="4106285"/>
            <a:ext cx="9683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6553200" y="4560310"/>
            <a:ext cx="6508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Freeform 24"/>
          <p:cNvSpPr/>
          <p:nvPr/>
        </p:nvSpPr>
        <p:spPr>
          <a:xfrm>
            <a:off x="6496050" y="5379460"/>
            <a:ext cx="755650" cy="171450"/>
          </a:xfrm>
          <a:custGeom>
            <a:avLst/>
            <a:gdLst>
              <a:gd name="connsiteX0" fmla="*/ 0 w 755650"/>
              <a:gd name="connsiteY0" fmla="*/ 9525 h 171450"/>
              <a:gd name="connsiteX1" fmla="*/ 755650 w 755650"/>
              <a:gd name="connsiteY1" fmla="*/ 0 h 171450"/>
              <a:gd name="connsiteX2" fmla="*/ 63500 w 755650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650" h="171450">
                <a:moveTo>
                  <a:pt x="0" y="9525"/>
                </a:moveTo>
                <a:lnTo>
                  <a:pt x="755650" y="0"/>
                </a:lnTo>
                <a:lnTo>
                  <a:pt x="63500" y="17145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6480175" y="6011285"/>
            <a:ext cx="9461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9123362" cy="26048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24-3 The Structure of the Digestive </a:t>
            </a:r>
            <a:r>
              <a:rPr lang="en-US" sz="1800" b="1" dirty="0" smtClean="0">
                <a:latin typeface="Arial"/>
                <a:cs typeface="Arial"/>
              </a:rPr>
              <a:t>Tract (Part 1 of 2).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2098170" y="252525"/>
            <a:ext cx="16406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920"/>
              </a:lnSpc>
            </a:pP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Mesenteric</a:t>
            </a:r>
            <a:b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artery and vein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953434" y="1491987"/>
            <a:ext cx="16406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920"/>
              </a:lnSpc>
            </a:pP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Mesentery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376072" y="1273403"/>
            <a:ext cx="13492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920"/>
              </a:lnSpc>
            </a:pPr>
            <a:r>
              <a:rPr lang="en-US" sz="1600" i="0" dirty="0" smtClean="0">
                <a:solidFill>
                  <a:srgbClr val="FF0000"/>
                </a:solidFill>
                <a:latin typeface="Arial"/>
                <a:cs typeface="Arial"/>
              </a:rPr>
              <a:t>Circular</a:t>
            </a:r>
            <a:br>
              <a:rPr lang="en-US" sz="160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600" i="0" dirty="0" smtClean="0">
                <a:solidFill>
                  <a:srgbClr val="FF0000"/>
                </a:solidFill>
                <a:latin typeface="Arial"/>
                <a:cs typeface="Arial"/>
              </a:rPr>
              <a:t>folds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471820" y="3932681"/>
            <a:ext cx="9993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600" i="0" dirty="0" smtClean="0">
                <a:solidFill>
                  <a:srgbClr val="FF0000"/>
                </a:solidFill>
                <a:latin typeface="Arial"/>
                <a:cs typeface="Arial"/>
              </a:rPr>
              <a:t>Mucosa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7275401" y="4412564"/>
            <a:ext cx="13338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600" i="0" dirty="0" err="1" smtClean="0">
                <a:solidFill>
                  <a:srgbClr val="FF0000"/>
                </a:solidFill>
                <a:latin typeface="Arial"/>
                <a:cs typeface="Arial"/>
              </a:rPr>
              <a:t>Submucosa</a:t>
            </a:r>
            <a:endParaRPr lang="en-US" sz="1600" i="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7175734" y="5228212"/>
            <a:ext cx="13338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920"/>
              </a:lnSpc>
            </a:pPr>
            <a:r>
              <a:rPr lang="en-US" sz="1600" i="0" dirty="0" err="1" smtClean="0">
                <a:solidFill>
                  <a:srgbClr val="FF0000"/>
                </a:solidFill>
                <a:latin typeface="Arial"/>
                <a:cs typeface="Arial"/>
              </a:rPr>
              <a:t>Muscularis</a:t>
            </a:r>
            <a:r>
              <a:rPr lang="en-US" sz="1600" i="0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160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600" i="0" dirty="0" err="1" smtClean="0">
                <a:solidFill>
                  <a:srgbClr val="FF0000"/>
                </a:solidFill>
                <a:latin typeface="Arial"/>
                <a:cs typeface="Arial"/>
              </a:rPr>
              <a:t>externa</a:t>
            </a:r>
            <a:endParaRPr lang="en-US" sz="1600" i="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7033111" y="5858958"/>
            <a:ext cx="15911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920"/>
              </a:lnSpc>
            </a:pPr>
            <a:r>
              <a:rPr lang="en-US" sz="1600" i="0" dirty="0" smtClean="0">
                <a:solidFill>
                  <a:srgbClr val="FF0000"/>
                </a:solidFill>
                <a:latin typeface="Arial"/>
                <a:cs typeface="Arial"/>
              </a:rPr>
              <a:t>Serosa</a:t>
            </a:r>
          </a:p>
          <a:p>
            <a:pPr algn="ctr">
              <a:lnSpc>
                <a:spcPts val="1920"/>
              </a:lnSpc>
            </a:pPr>
            <a:r>
              <a:rPr lang="en-US" sz="1600" i="0" dirty="0" smtClean="0">
                <a:solidFill>
                  <a:srgbClr val="FF0000"/>
                </a:solidFill>
                <a:latin typeface="Arial"/>
                <a:cs typeface="Arial"/>
              </a:rPr>
              <a:t>(visceral</a:t>
            </a:r>
            <a:br>
              <a:rPr lang="en-US" sz="160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600" i="0" dirty="0" smtClean="0">
                <a:solidFill>
                  <a:srgbClr val="FF0000"/>
                </a:solidFill>
                <a:latin typeface="Arial"/>
                <a:cs typeface="Arial"/>
              </a:rPr>
              <a:t>peritoneum)</a:t>
            </a:r>
          </a:p>
        </p:txBody>
      </p:sp>
      <p:sp>
        <p:nvSpPr>
          <p:cNvPr id="3" name="Freeform 2"/>
          <p:cNvSpPr/>
          <p:nvPr/>
        </p:nvSpPr>
        <p:spPr>
          <a:xfrm>
            <a:off x="2755900" y="731260"/>
            <a:ext cx="257175" cy="339725"/>
          </a:xfrm>
          <a:custGeom>
            <a:avLst/>
            <a:gdLst>
              <a:gd name="connsiteX0" fmla="*/ 0 w 257175"/>
              <a:gd name="connsiteY0" fmla="*/ 317500 h 339725"/>
              <a:gd name="connsiteX1" fmla="*/ 158750 w 257175"/>
              <a:gd name="connsiteY1" fmla="*/ 0 h 339725"/>
              <a:gd name="connsiteX2" fmla="*/ 257175 w 257175"/>
              <a:gd name="connsiteY2" fmla="*/ 339725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" h="339725">
                <a:moveTo>
                  <a:pt x="0" y="317500"/>
                </a:moveTo>
                <a:lnTo>
                  <a:pt x="158750" y="0"/>
                </a:lnTo>
                <a:lnTo>
                  <a:pt x="257175" y="3397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489450" y="1794885"/>
            <a:ext cx="552450" cy="1485900"/>
          </a:xfrm>
          <a:custGeom>
            <a:avLst/>
            <a:gdLst>
              <a:gd name="connsiteX0" fmla="*/ 0 w 552450"/>
              <a:gd name="connsiteY0" fmla="*/ 1485900 h 1485900"/>
              <a:gd name="connsiteX1" fmla="*/ 552450 w 552450"/>
              <a:gd name="connsiteY1" fmla="*/ 0 h 1485900"/>
              <a:gd name="connsiteX2" fmla="*/ 533400 w 552450"/>
              <a:gd name="connsiteY2" fmla="*/ 14859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485900">
                <a:moveTo>
                  <a:pt x="0" y="1485900"/>
                </a:moveTo>
                <a:lnTo>
                  <a:pt x="552450" y="0"/>
                </a:lnTo>
                <a:lnTo>
                  <a:pt x="533400" y="14859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438900" y="4103110"/>
            <a:ext cx="968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6556375" y="4557135"/>
            <a:ext cx="6508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15"/>
          <p:cNvSpPr/>
          <p:nvPr/>
        </p:nvSpPr>
        <p:spPr>
          <a:xfrm>
            <a:off x="6499225" y="5376285"/>
            <a:ext cx="755650" cy="171450"/>
          </a:xfrm>
          <a:custGeom>
            <a:avLst/>
            <a:gdLst>
              <a:gd name="connsiteX0" fmla="*/ 0 w 755650"/>
              <a:gd name="connsiteY0" fmla="*/ 9525 h 171450"/>
              <a:gd name="connsiteX1" fmla="*/ 755650 w 755650"/>
              <a:gd name="connsiteY1" fmla="*/ 0 h 171450"/>
              <a:gd name="connsiteX2" fmla="*/ 63500 w 755650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650" h="171450">
                <a:moveTo>
                  <a:pt x="0" y="9525"/>
                </a:moveTo>
                <a:lnTo>
                  <a:pt x="755650" y="0"/>
                </a:lnTo>
                <a:lnTo>
                  <a:pt x="63500" y="1714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483350" y="6008110"/>
            <a:ext cx="946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6214536" y="1276710"/>
            <a:ext cx="2810933" cy="95806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r>
              <a:rPr lang="en-US" dirty="0" err="1" smtClean="0">
                <a:solidFill>
                  <a:srgbClr val="23948F"/>
                </a:solidFill>
                <a:latin typeface="Arial" charset="0"/>
              </a:rPr>
              <a:t>Histología</a:t>
            </a:r>
            <a:endParaRPr lang="en-US" dirty="0" smtClean="0">
              <a:solidFill>
                <a:srgbClr val="23948F"/>
              </a:solidFill>
              <a:latin typeface="Arial" charset="0"/>
            </a:endParaRPr>
          </a:p>
          <a:p>
            <a:pPr marL="0" lvl="1"/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Cuatro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capas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principales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80639" y="1290918"/>
            <a:ext cx="8492685" cy="4959275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Mucosa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Mas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interna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Arial" charset="0"/>
              </a:rPr>
              <a:t>membrana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 mucosa; </a:t>
            </a:r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consiste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de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: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Epitelio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digestivo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húmedo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por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secreciones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glandulares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i="1" dirty="0">
                <a:solidFill>
                  <a:srgbClr val="000000"/>
                </a:solidFill>
                <a:latin typeface="Arial" charset="0"/>
              </a:rPr>
              <a:t>Lamina </a:t>
            </a:r>
            <a:r>
              <a:rPr lang="en-US" i="1" dirty="0" err="1">
                <a:solidFill>
                  <a:srgbClr val="000000"/>
                </a:solidFill>
                <a:latin typeface="Arial" charset="0"/>
              </a:rPr>
              <a:t>propria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–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capas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tejido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conectivo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aerolar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3"/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Vasos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sanguíneos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lvl="3"/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Terminaciones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nerviosas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lvl="3"/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Células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músculo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liso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lvl="3"/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Muscular mucosa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pPr lvl="2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24-1 </a:t>
            </a:r>
            <a:r>
              <a:rPr lang="en-US" dirty="0" smtClean="0">
                <a:latin typeface="Arial" charset="0"/>
              </a:rPr>
              <a:t>El </a:t>
            </a:r>
            <a:r>
              <a:rPr lang="en-US" dirty="0" err="1" smtClean="0">
                <a:latin typeface="Arial" charset="0"/>
              </a:rPr>
              <a:t>Tracto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Digestivo</a:t>
            </a:r>
            <a:r>
              <a:rPr lang="en-US" dirty="0" smtClean="0">
                <a:latin typeface="Arial" charset="0"/>
              </a:rPr>
              <a:t> - </a:t>
            </a:r>
            <a:r>
              <a:rPr lang="en-US" dirty="0" err="1" smtClean="0">
                <a:latin typeface="Arial" charset="0"/>
              </a:rPr>
              <a:t>Histología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32827" y="849198"/>
            <a:ext cx="8647622" cy="495927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Epitelio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Digestivo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Recubre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cavidad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oral,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faringe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esófago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estómago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Protección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: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estrés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mecánico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masticar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tragar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pitelio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estratificado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escamoso</a:t>
            </a: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lvl="3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Fricción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abrasión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Recubre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Intestino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delgado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la mayor parte del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intestino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grueso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Absorción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Epitelio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simple columnar con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células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mucosas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24-1 </a:t>
            </a:r>
            <a:r>
              <a:rPr lang="en-US" dirty="0" smtClean="0">
                <a:latin typeface="Arial" charset="0"/>
              </a:rPr>
              <a:t>El </a:t>
            </a:r>
            <a:r>
              <a:rPr lang="en-US" dirty="0" err="1" smtClean="0">
                <a:latin typeface="Arial" charset="0"/>
              </a:rPr>
              <a:t>Tracto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Digestivo</a:t>
            </a:r>
            <a:r>
              <a:rPr lang="en-US" dirty="0" smtClean="0">
                <a:latin typeface="Arial" charset="0"/>
              </a:rPr>
              <a:t> - </a:t>
            </a:r>
            <a:r>
              <a:rPr lang="en-US" dirty="0" err="1" smtClean="0">
                <a:latin typeface="Arial" charset="0"/>
              </a:rPr>
              <a:t>Histología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Células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Enteroendocrinas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>
                <a:solidFill>
                  <a:srgbClr val="000000"/>
                </a:solidFill>
                <a:latin typeface="Arial" charset="0"/>
              </a:rPr>
              <a:t>Dispersas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entre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las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células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columnares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>
                <a:solidFill>
                  <a:srgbClr val="000000"/>
                </a:solidFill>
                <a:latin typeface="Arial" charset="0"/>
              </a:rPr>
              <a:t>Secretan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hormonas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coordinan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actividades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del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tracto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GI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órganos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accesorios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749300" lvl="1" indent="-292100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Dobleces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que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aumentan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area superficial de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absorción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24-1 </a:t>
            </a:r>
            <a:r>
              <a:rPr lang="en-US" dirty="0" smtClean="0">
                <a:latin typeface="Arial" charset="0"/>
              </a:rPr>
              <a:t>El </a:t>
            </a:r>
            <a:r>
              <a:rPr lang="en-US" dirty="0" err="1" smtClean="0">
                <a:latin typeface="Arial" charset="0"/>
              </a:rPr>
              <a:t>Tracto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Digestivo</a:t>
            </a:r>
            <a:r>
              <a:rPr lang="en-US" dirty="0" smtClean="0">
                <a:latin typeface="Arial" charset="0"/>
              </a:rPr>
              <a:t> - </a:t>
            </a:r>
            <a:r>
              <a:rPr lang="en-US" dirty="0" err="1" smtClean="0">
                <a:latin typeface="Arial" charset="0"/>
              </a:rPr>
              <a:t>Histología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72131" y="775578"/>
            <a:ext cx="8289445" cy="495927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La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Submucosa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Tejido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conectivo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denso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irregular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Vasos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sanguíneos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linfático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grandes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Glándulas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exocrinas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enzimas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amortiguadores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lexo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Meissner</a:t>
            </a:r>
            <a:endParaRPr lang="en-US" i="1" dirty="0" smtClean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Inerva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mucosa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submucosa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Contiene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3"/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Neuronas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sensoriales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lvl="3"/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Parasimpáticas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lvl="3"/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Simpáticas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24-1 </a:t>
            </a:r>
            <a:r>
              <a:rPr lang="en-US" dirty="0" smtClean="0">
                <a:latin typeface="Arial" charset="0"/>
              </a:rPr>
              <a:t>El </a:t>
            </a:r>
            <a:r>
              <a:rPr lang="en-US" dirty="0" err="1" smtClean="0">
                <a:latin typeface="Arial" charset="0"/>
              </a:rPr>
              <a:t>Tracto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Digestivo</a:t>
            </a:r>
            <a:r>
              <a:rPr lang="en-US" dirty="0" smtClean="0">
                <a:latin typeface="Arial" charset="0"/>
              </a:rPr>
              <a:t> - </a:t>
            </a:r>
            <a:r>
              <a:rPr lang="en-US" dirty="0" err="1" smtClean="0">
                <a:latin typeface="Arial" charset="0"/>
              </a:rPr>
              <a:t>Histología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16907" y="799671"/>
            <a:ext cx="8827093" cy="4959275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Muscular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Externa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Células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músculo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liso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Arreglos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Capa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circular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interna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Capa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longitudinal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externa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1" indent="-298450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Participan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en: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perisltalsis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segmentación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Procesamiento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mecánico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Movimiento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materiales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en el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tracto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GI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La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Serosa -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peritoneo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Cubierta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de la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muscularis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externa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>
                <a:solidFill>
                  <a:srgbClr val="000000"/>
                </a:solidFill>
                <a:latin typeface="Arial" charset="0"/>
              </a:rPr>
              <a:t>Excepto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en:</a:t>
            </a:r>
          </a:p>
          <a:p>
            <a:pPr lvl="3"/>
            <a:r>
              <a:rPr lang="en-US" dirty="0" err="1">
                <a:solidFill>
                  <a:srgbClr val="000000"/>
                </a:solidFill>
                <a:latin typeface="Arial" charset="0"/>
              </a:rPr>
              <a:t>Cavidad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oral,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faringe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esófago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y recto</a:t>
            </a:r>
          </a:p>
          <a:p>
            <a:pPr lvl="2"/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387350" lvl="1" indent="0">
              <a:buNone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24-1 </a:t>
            </a:r>
            <a:r>
              <a:rPr lang="en-US" dirty="0" smtClean="0">
                <a:latin typeface="Arial" charset="0"/>
              </a:rPr>
              <a:t>El </a:t>
            </a:r>
            <a:r>
              <a:rPr lang="en-US" dirty="0" err="1" smtClean="0">
                <a:latin typeface="Arial" charset="0"/>
              </a:rPr>
              <a:t>Tracto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Digestivo</a:t>
            </a:r>
            <a:r>
              <a:rPr lang="en-US" dirty="0" smtClean="0">
                <a:latin typeface="Arial" charset="0"/>
              </a:rPr>
              <a:t> - </a:t>
            </a:r>
            <a:r>
              <a:rPr lang="en-US" dirty="0" err="1" smtClean="0">
                <a:latin typeface="Arial" charset="0"/>
              </a:rPr>
              <a:t>Histología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igure_24_04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3"/>
          <a:stretch/>
        </p:blipFill>
        <p:spPr>
          <a:xfrm>
            <a:off x="5767438" y="218664"/>
            <a:ext cx="3230880" cy="641690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</a:t>
            </a:r>
            <a:r>
              <a:rPr lang="en-US" sz="1800" b="1" dirty="0" smtClean="0">
                <a:latin typeface="Arial"/>
                <a:cs typeface="Arial"/>
              </a:rPr>
              <a:t>-4 </a:t>
            </a:r>
            <a:r>
              <a:rPr lang="en-US" sz="1800" b="1" dirty="0">
                <a:latin typeface="Arial"/>
                <a:cs typeface="Arial"/>
              </a:rPr>
              <a:t>Peristalsis.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5846080" y="666579"/>
            <a:ext cx="681665" cy="23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912"/>
              </a:lnSpc>
            </a:pPr>
            <a:r>
              <a:rPr lang="en-US" sz="760" i="0" dirty="0" smtClean="0">
                <a:solidFill>
                  <a:srgbClr val="FF0000"/>
                </a:solidFill>
                <a:latin typeface="Arial"/>
                <a:cs typeface="Arial"/>
              </a:rPr>
              <a:t>Longitudinal</a:t>
            </a:r>
            <a:r>
              <a:rPr lang="en-US" sz="76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7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60" i="0" dirty="0" smtClean="0">
                <a:solidFill>
                  <a:srgbClr val="000000"/>
                </a:solidFill>
                <a:latin typeface="Arial"/>
                <a:cs typeface="Arial"/>
              </a:rPr>
              <a:t>muscle</a:t>
            </a:r>
          </a:p>
        </p:txBody>
      </p:sp>
      <p:sp>
        <p:nvSpPr>
          <p:cNvPr id="3" name="Freeform 2"/>
          <p:cNvSpPr/>
          <p:nvPr/>
        </p:nvSpPr>
        <p:spPr>
          <a:xfrm>
            <a:off x="6442021" y="733436"/>
            <a:ext cx="152400" cy="76200"/>
          </a:xfrm>
          <a:custGeom>
            <a:avLst/>
            <a:gdLst>
              <a:gd name="connsiteX0" fmla="*/ 0 w 152400"/>
              <a:gd name="connsiteY0" fmla="*/ 0 h 76200"/>
              <a:gd name="connsiteX1" fmla="*/ 92075 w 152400"/>
              <a:gd name="connsiteY1" fmla="*/ 3175 h 76200"/>
              <a:gd name="connsiteX2" fmla="*/ 152400 w 152400"/>
              <a:gd name="connsiteY2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76200">
                <a:moveTo>
                  <a:pt x="0" y="0"/>
                </a:moveTo>
                <a:lnTo>
                  <a:pt x="92075" y="3175"/>
                </a:lnTo>
                <a:lnTo>
                  <a:pt x="152400" y="762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229296" y="860436"/>
            <a:ext cx="358775" cy="165100"/>
          </a:xfrm>
          <a:custGeom>
            <a:avLst/>
            <a:gdLst>
              <a:gd name="connsiteX0" fmla="*/ 0 w 358775"/>
              <a:gd name="connsiteY0" fmla="*/ 161925 h 165100"/>
              <a:gd name="connsiteX1" fmla="*/ 266700 w 358775"/>
              <a:gd name="connsiteY1" fmla="*/ 165100 h 165100"/>
              <a:gd name="connsiteX2" fmla="*/ 358775 w 358775"/>
              <a:gd name="connsiteY2" fmla="*/ 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775" h="165100">
                <a:moveTo>
                  <a:pt x="0" y="161925"/>
                </a:moveTo>
                <a:lnTo>
                  <a:pt x="266700" y="165100"/>
                </a:lnTo>
                <a:lnTo>
                  <a:pt x="35877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839731" y="952329"/>
            <a:ext cx="437190" cy="23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912"/>
              </a:lnSpc>
            </a:pPr>
            <a:r>
              <a:rPr lang="en-US" sz="760" i="0" dirty="0" smtClean="0">
                <a:solidFill>
                  <a:srgbClr val="FF0000"/>
                </a:solidFill>
                <a:latin typeface="Arial"/>
                <a:cs typeface="Arial"/>
              </a:rPr>
              <a:t>Circular</a:t>
            </a:r>
            <a:r>
              <a:rPr lang="en-US" sz="76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7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60" i="0" dirty="0" smtClean="0">
                <a:solidFill>
                  <a:srgbClr val="000000"/>
                </a:solidFill>
                <a:latin typeface="Arial"/>
                <a:cs typeface="Arial"/>
              </a:rPr>
              <a:t>muscle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068330" y="418929"/>
            <a:ext cx="681665" cy="11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912"/>
              </a:lnSpc>
            </a:pPr>
            <a:r>
              <a:rPr lang="en-US" sz="760" i="0" dirty="0" smtClean="0">
                <a:solidFill>
                  <a:srgbClr val="000000"/>
                </a:solidFill>
                <a:latin typeface="Arial Black"/>
                <a:cs typeface="Arial Black"/>
              </a:rPr>
              <a:t>Initial State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395356" y="1038054"/>
            <a:ext cx="437190" cy="23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912"/>
              </a:lnSpc>
            </a:pPr>
            <a:r>
              <a:rPr lang="en-US" sz="760" i="0" dirty="0" smtClean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br>
              <a:rPr lang="en-US" sz="7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60" i="0" dirty="0" smtClean="0">
                <a:solidFill>
                  <a:srgbClr val="000000"/>
                </a:solidFill>
                <a:latin typeface="Arial"/>
                <a:cs typeface="Arial"/>
              </a:rPr>
              <a:t>mouth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8153345" y="1060279"/>
            <a:ext cx="365125" cy="23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912"/>
              </a:lnSpc>
            </a:pPr>
            <a:r>
              <a:rPr lang="en-US" sz="760" i="0" dirty="0" smtClean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br>
              <a:rPr lang="en-US" sz="7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60" i="0" dirty="0" smtClean="0">
                <a:solidFill>
                  <a:srgbClr val="000000"/>
                </a:solidFill>
                <a:latin typeface="Arial"/>
                <a:cs typeface="Arial"/>
              </a:rPr>
              <a:t>anus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071504" y="2069929"/>
            <a:ext cx="2615241" cy="11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912"/>
              </a:lnSpc>
            </a:pPr>
            <a:r>
              <a:rPr lang="en-US" sz="760" i="0" dirty="0" smtClean="0">
                <a:solidFill>
                  <a:srgbClr val="000000"/>
                </a:solidFill>
                <a:latin typeface="Arial Black"/>
                <a:cs typeface="Arial Black"/>
              </a:rPr>
              <a:t>Contraction of circular muscles </a:t>
            </a:r>
            <a:r>
              <a:rPr lang="en-US" sz="760" i="0" dirty="0" smtClean="0">
                <a:solidFill>
                  <a:srgbClr val="FF0000"/>
                </a:solidFill>
                <a:latin typeface="Arial Black"/>
                <a:cs typeface="Arial Black"/>
              </a:rPr>
              <a:t>behind </a:t>
            </a:r>
            <a:r>
              <a:rPr lang="en-US" sz="760" i="0" dirty="0" smtClean="0">
                <a:solidFill>
                  <a:srgbClr val="000000"/>
                </a:solidFill>
                <a:latin typeface="Arial Black"/>
                <a:cs typeface="Arial Black"/>
              </a:rPr>
              <a:t>bolus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696980" y="2266779"/>
            <a:ext cx="681665" cy="11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912"/>
              </a:lnSpc>
            </a:pPr>
            <a:r>
              <a:rPr lang="en-US" sz="760" i="0" dirty="0" smtClean="0">
                <a:solidFill>
                  <a:srgbClr val="000000"/>
                </a:solidFill>
                <a:latin typeface="Arial"/>
                <a:cs typeface="Arial"/>
              </a:rPr>
              <a:t>Contraction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969071" y="2393961"/>
            <a:ext cx="0" cy="244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965896" y="3003561"/>
            <a:ext cx="0" cy="142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814330" y="3692354"/>
            <a:ext cx="246692" cy="1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912"/>
              </a:lnSpc>
            </a:pPr>
            <a:r>
              <a:rPr lang="en-US" sz="1100" i="0" dirty="0" smtClean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7918396" y="4064011"/>
            <a:ext cx="327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7912046" y="4746636"/>
            <a:ext cx="342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071504" y="3714579"/>
            <a:ext cx="3088317" cy="11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912"/>
              </a:lnSpc>
            </a:pPr>
            <a:r>
              <a:rPr lang="en-US" sz="760" i="0" dirty="0" smtClean="0">
                <a:solidFill>
                  <a:srgbClr val="000000"/>
                </a:solidFill>
                <a:latin typeface="Arial Black"/>
                <a:cs typeface="Arial Black"/>
              </a:rPr>
              <a:t>Contraction of longitudinal muscles </a:t>
            </a:r>
            <a:r>
              <a:rPr lang="en-US" sz="760" i="0" dirty="0" smtClean="0">
                <a:solidFill>
                  <a:srgbClr val="FF0000"/>
                </a:solidFill>
                <a:latin typeface="Arial Black"/>
                <a:cs typeface="Arial Black"/>
              </a:rPr>
              <a:t>ahead</a:t>
            </a:r>
            <a:r>
              <a:rPr lang="en-US" sz="760" i="0" dirty="0" smtClean="0">
                <a:solidFill>
                  <a:srgbClr val="000000"/>
                </a:solidFill>
                <a:latin typeface="Arial Black"/>
                <a:cs typeface="Arial Black"/>
              </a:rPr>
              <a:t> of bolus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8294005" y="4003504"/>
            <a:ext cx="681665" cy="11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912"/>
              </a:lnSpc>
            </a:pPr>
            <a:r>
              <a:rPr lang="en-US" sz="760" i="0" dirty="0" smtClean="0">
                <a:solidFill>
                  <a:srgbClr val="000000"/>
                </a:solidFill>
                <a:latin typeface="Arial"/>
                <a:cs typeface="Arial"/>
              </a:rPr>
              <a:t>Contraction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8294005" y="4686129"/>
            <a:ext cx="681665" cy="11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912"/>
              </a:lnSpc>
            </a:pPr>
            <a:r>
              <a:rPr lang="en-US" sz="760" i="0" dirty="0" smtClean="0">
                <a:solidFill>
                  <a:srgbClr val="000000"/>
                </a:solidFill>
                <a:latin typeface="Arial"/>
                <a:cs typeface="Arial"/>
              </a:rPr>
              <a:t>Contraction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5814330" y="5248104"/>
            <a:ext cx="246692" cy="1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912"/>
              </a:lnSpc>
            </a:pPr>
            <a:r>
              <a:rPr lang="en-US" sz="1100" i="0" dirty="0" smtClean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6071504" y="5279854"/>
            <a:ext cx="3088317" cy="23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912"/>
              </a:lnSpc>
            </a:pPr>
            <a:r>
              <a:rPr lang="en-US" sz="760" i="0" dirty="0" smtClean="0">
                <a:solidFill>
                  <a:srgbClr val="000000"/>
                </a:solidFill>
                <a:latin typeface="Arial Black"/>
                <a:cs typeface="Arial Black"/>
              </a:rPr>
              <a:t>Contraction in circular muscle layer forces</a:t>
            </a:r>
            <a:br>
              <a:rPr lang="en-US" sz="76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760" i="0" dirty="0" smtClean="0">
                <a:solidFill>
                  <a:srgbClr val="000000"/>
                </a:solidFill>
                <a:latin typeface="Arial Black"/>
                <a:cs typeface="Arial Black"/>
              </a:rPr>
              <a:t>bolus forward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814330" y="2028369"/>
            <a:ext cx="246692" cy="1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912"/>
              </a:lnSpc>
            </a:pPr>
            <a:r>
              <a:rPr lang="en-US" sz="1100" i="0" dirty="0" smtClean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1" y="360945"/>
            <a:ext cx="6206647" cy="619225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Movimiento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Materiales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Digestivo</a:t>
            </a: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marL="800100" lvl="1" indent="-342900" algn="l">
              <a:buFont typeface="Arial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Por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las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capas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musculares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800100" lvl="1" indent="-342900" algn="l">
              <a:buFont typeface="Arial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Controlado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por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la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células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marcapaso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800100" lvl="1" indent="-342900" algn="l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Tienen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ciclos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actividad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800100" lvl="1" indent="-342900" algn="l"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Localizadas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en la </a:t>
            </a:r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mucosas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	</a:t>
            </a:r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musculares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Depolarización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espontánea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Generan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contracciones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onduladas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Peristalsis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vs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Segmentación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 marL="800100" lvl="1" indent="-342900" algn="l">
              <a:buFont typeface="Arial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Ondas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contracciones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musculares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1257300" lvl="2" indent="-342900" algn="l">
              <a:buFont typeface="Arial" charset="0"/>
              <a:buChar char="•"/>
            </a:pPr>
            <a:r>
              <a:rPr lang="en-US" sz="2200" dirty="0" err="1" smtClean="0">
                <a:solidFill>
                  <a:srgbClr val="000000"/>
                </a:solidFill>
                <a:latin typeface="Arial" charset="0"/>
              </a:rPr>
              <a:t>Mueven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el bolo a lo largo del 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</a:rPr>
              <a:t>tracto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GI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Ciclos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contracciones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1257300" lvl="2" indent="-342900" algn="l">
              <a:buFont typeface="Arial" charset="0"/>
              <a:buChar char="•"/>
            </a:pPr>
            <a:r>
              <a:rPr lang="en-US" sz="2200" dirty="0" err="1" smtClean="0">
                <a:solidFill>
                  <a:srgbClr val="000000"/>
                </a:solidFill>
                <a:latin typeface="Arial" charset="0"/>
              </a:rPr>
              <a:t>Mezclan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</a:rPr>
              <a:t>rompen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el bolo sin patron 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</a:rPr>
              <a:t>ni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</a:rPr>
              <a:t>dirección</a:t>
            </a:r>
            <a:endParaRPr lang="en-US" sz="2200" dirty="0" smtClean="0">
              <a:solidFill>
                <a:srgbClr val="000000"/>
              </a:solidFill>
              <a:latin typeface="Arial" charset="0"/>
            </a:endParaRPr>
          </a:p>
          <a:p>
            <a:pPr lvl="3" algn="l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24-1 </a:t>
            </a:r>
            <a:r>
              <a:rPr lang="en-US" dirty="0" smtClean="0">
                <a:latin typeface="Arial" charset="0"/>
              </a:rPr>
              <a:t>El </a:t>
            </a:r>
            <a:r>
              <a:rPr lang="en-US" dirty="0" err="1" smtClean="0">
                <a:latin typeface="Arial" charset="0"/>
              </a:rPr>
              <a:t>Tracto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Digestivo</a:t>
            </a:r>
            <a:endParaRPr lang="en-US" dirty="0">
              <a:latin typeface="Arial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64358" y="867638"/>
            <a:ext cx="8779642" cy="4959275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</a:rPr>
              <a:t>Control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Funciones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Digestivas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Factores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Locales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Afectan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una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porción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local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Respuesta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coordinada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variaciones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locales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como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: pH,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estímulos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químicos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físicos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Prostaglandinas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histamina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Factores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Neurales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Reflejos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cortos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o largos</a:t>
            </a:r>
            <a:endParaRPr lang="en-US" i="1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Fuera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dentro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del SNA</a:t>
            </a:r>
          </a:p>
          <a:p>
            <a:pPr lvl="1"/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Mecanismos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Hormonal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es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>
                <a:solidFill>
                  <a:srgbClr val="000000"/>
                </a:solidFill>
                <a:latin typeface="Arial" charset="0"/>
              </a:rPr>
              <a:t>Hay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una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18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hormonas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peptídicas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controlan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Producidas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por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células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enteroendocrinas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del </a:t>
            </a:r>
            <a:r>
              <a:rPr lang="en-US" sz="2200" b="1" dirty="0" err="1">
                <a:solidFill>
                  <a:srgbClr val="000000"/>
                </a:solidFill>
                <a:latin typeface="Arial" charset="0"/>
              </a:rPr>
              <a:t>tracto</a:t>
            </a:r>
            <a:endParaRPr lang="en-US" sz="2200" b="1" dirty="0">
              <a:solidFill>
                <a:srgbClr val="000000"/>
              </a:solidFill>
              <a:latin typeface="Arial" charset="0"/>
            </a:endParaRPr>
          </a:p>
          <a:p>
            <a:pPr lvl="2"/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2"/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Introducción</a:t>
            </a:r>
            <a:r>
              <a:rPr lang="en-US" dirty="0" smtClean="0">
                <a:latin typeface="Arial" charset="0"/>
              </a:rPr>
              <a:t> al </a:t>
            </a:r>
            <a:r>
              <a:rPr lang="en-US" dirty="0" err="1" smtClean="0">
                <a:latin typeface="Arial" charset="0"/>
              </a:rPr>
              <a:t>Sistema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Digestivo</a:t>
            </a:r>
            <a:endParaRPr lang="en-US" b="1" dirty="0"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45764" y="1290918"/>
            <a:ext cx="8054770" cy="4959275"/>
          </a:xfrm>
        </p:spPr>
        <p:txBody>
          <a:bodyPr/>
          <a:lstStyle/>
          <a:p>
            <a:r>
              <a:rPr lang="en-US" dirty="0" err="1" smtClean="0">
                <a:latin typeface="Arial" charset="0"/>
              </a:rPr>
              <a:t>Objetivos</a:t>
            </a:r>
            <a:endParaRPr lang="en-US" dirty="0">
              <a:latin typeface="Arial" charset="0"/>
            </a:endParaRPr>
          </a:p>
          <a:p>
            <a:pPr lvl="1">
              <a:tabLst>
                <a:tab pos="1549400" algn="l"/>
              </a:tabLst>
            </a:pPr>
            <a:r>
              <a:rPr lang="en-US" b="1" dirty="0">
                <a:latin typeface="Arial" charset="0"/>
              </a:rPr>
              <a:t>24-1</a:t>
            </a:r>
            <a:r>
              <a:rPr lang="en-US" dirty="0">
                <a:latin typeface="Arial" charset="0"/>
              </a:rPr>
              <a:t>  </a:t>
            </a:r>
            <a:r>
              <a:rPr lang="en-US" dirty="0" err="1" smtClean="0">
                <a:latin typeface="Arial" charset="0"/>
              </a:rPr>
              <a:t>Repasar</a:t>
            </a:r>
            <a:r>
              <a:rPr lang="en-US" dirty="0" smtClean="0">
                <a:latin typeface="Arial" charset="0"/>
              </a:rPr>
              <a:t> los </a:t>
            </a:r>
            <a:r>
              <a:rPr lang="en-US" dirty="0" err="1" smtClean="0">
                <a:latin typeface="Arial" charset="0"/>
              </a:rPr>
              <a:t>órganos</a:t>
            </a:r>
            <a:r>
              <a:rPr lang="en-US" dirty="0" smtClean="0">
                <a:latin typeface="Arial" charset="0"/>
              </a:rPr>
              <a:t> del </a:t>
            </a:r>
            <a:r>
              <a:rPr lang="en-US" dirty="0" err="1" smtClean="0">
                <a:latin typeface="Arial" charset="0"/>
              </a:rPr>
              <a:t>sistema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digestivo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sus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funciones</a:t>
            </a:r>
            <a:r>
              <a:rPr lang="en-US" dirty="0" smtClean="0">
                <a:latin typeface="Arial" charset="0"/>
              </a:rPr>
              <a:t>, y </a:t>
            </a:r>
            <a:r>
              <a:rPr lang="en-US" dirty="0" err="1" smtClean="0">
                <a:latin typeface="Arial" charset="0"/>
              </a:rPr>
              <a:t>su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histología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lvl="1">
              <a:tabLst>
                <a:tab pos="1524000" algn="l"/>
              </a:tabLst>
            </a:pPr>
            <a:r>
              <a:rPr lang="en-US" b="1" dirty="0">
                <a:latin typeface="Arial" charset="0"/>
              </a:rPr>
              <a:t>24-2</a:t>
            </a:r>
            <a:r>
              <a:rPr lang="en-US" dirty="0">
                <a:latin typeface="Arial" charset="0"/>
              </a:rPr>
              <a:t>  </a:t>
            </a:r>
            <a:r>
              <a:rPr lang="en-US" dirty="0" err="1" smtClean="0">
                <a:latin typeface="Arial" charset="0"/>
              </a:rPr>
              <a:t>Repasar</a:t>
            </a:r>
            <a:r>
              <a:rPr lang="en-US" dirty="0" smtClean="0">
                <a:latin typeface="Arial" charset="0"/>
              </a:rPr>
              <a:t> la </a:t>
            </a:r>
            <a:r>
              <a:rPr lang="en-US" dirty="0" err="1" smtClean="0">
                <a:latin typeface="Arial" charset="0"/>
              </a:rPr>
              <a:t>anatomía</a:t>
            </a:r>
            <a:r>
              <a:rPr lang="en-US" dirty="0" smtClean="0">
                <a:latin typeface="Arial" charset="0"/>
              </a:rPr>
              <a:t> y </a:t>
            </a:r>
            <a:r>
              <a:rPr lang="en-US" dirty="0" err="1" smtClean="0">
                <a:latin typeface="Arial" charset="0"/>
              </a:rPr>
              <a:t>fisiología</a:t>
            </a:r>
            <a:r>
              <a:rPr lang="en-US" dirty="0" smtClean="0">
                <a:latin typeface="Arial" charset="0"/>
              </a:rPr>
              <a:t> de la </a:t>
            </a:r>
            <a:r>
              <a:rPr lang="en-US" dirty="0" err="1" smtClean="0">
                <a:latin typeface="Arial" charset="0"/>
              </a:rPr>
              <a:t>cavidad</a:t>
            </a:r>
            <a:r>
              <a:rPr lang="en-US" dirty="0" smtClean="0">
                <a:latin typeface="Arial" charset="0"/>
              </a:rPr>
              <a:t> oral, </a:t>
            </a:r>
            <a:r>
              <a:rPr lang="en-US" dirty="0" err="1" smtClean="0">
                <a:latin typeface="Arial" charset="0"/>
              </a:rPr>
              <a:t>faringe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esófago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estómago</a:t>
            </a:r>
            <a:r>
              <a:rPr lang="en-US" dirty="0" smtClean="0">
                <a:latin typeface="Arial" charset="0"/>
              </a:rPr>
              <a:t> e </a:t>
            </a:r>
            <a:r>
              <a:rPr lang="en-US" dirty="0" err="1" smtClean="0">
                <a:latin typeface="Arial" charset="0"/>
              </a:rPr>
              <a:t>intestinos</a:t>
            </a:r>
            <a:r>
              <a:rPr lang="en-US" dirty="0" smtClean="0">
                <a:latin typeface="Arial" charset="0"/>
              </a:rPr>
              <a:t>. </a:t>
            </a:r>
          </a:p>
          <a:p>
            <a:pPr lvl="1">
              <a:tabLst>
                <a:tab pos="1524000" algn="l"/>
              </a:tabLst>
            </a:pPr>
            <a:r>
              <a:rPr lang="en-US" b="1" dirty="0" smtClean="0">
                <a:latin typeface="Arial" charset="0"/>
              </a:rPr>
              <a:t>24-3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Identificar</a:t>
            </a:r>
            <a:r>
              <a:rPr lang="en-US" dirty="0" smtClean="0">
                <a:latin typeface="Arial" charset="0"/>
              </a:rPr>
              <a:t> los </a:t>
            </a:r>
            <a:r>
              <a:rPr lang="en-US" dirty="0" err="1" smtClean="0">
                <a:latin typeface="Arial" charset="0"/>
              </a:rPr>
              <a:t>principales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órganos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accesorios</a:t>
            </a:r>
            <a:r>
              <a:rPr lang="en-US" dirty="0" smtClean="0">
                <a:latin typeface="Arial" charset="0"/>
              </a:rPr>
              <a:t> y </a:t>
            </a:r>
            <a:r>
              <a:rPr lang="en-US" dirty="0" err="1" smtClean="0">
                <a:latin typeface="Arial" charset="0"/>
              </a:rPr>
              <a:t>su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rol</a:t>
            </a:r>
            <a:r>
              <a:rPr lang="en-US" dirty="0" smtClean="0">
                <a:latin typeface="Arial" charset="0"/>
              </a:rPr>
              <a:t> en el </a:t>
            </a:r>
            <a:r>
              <a:rPr lang="en-US" dirty="0" err="1" smtClean="0">
                <a:latin typeface="Arial" charset="0"/>
              </a:rPr>
              <a:t>proceso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digestivo</a:t>
            </a:r>
            <a:endParaRPr lang="en-US" dirty="0" smtClean="0">
              <a:latin typeface="Arial" charset="0"/>
            </a:endParaRPr>
          </a:p>
          <a:p>
            <a:pPr marL="457200" lvl="1" indent="0">
              <a:buNone/>
              <a:tabLst>
                <a:tab pos="1524000" algn="l"/>
              </a:tabLst>
            </a:pPr>
            <a:endParaRPr lang="en-US" dirty="0" smtClean="0">
              <a:latin typeface="Arial" charset="0"/>
            </a:endParaRPr>
          </a:p>
          <a:p>
            <a:pPr lvl="1">
              <a:tabLst>
                <a:tab pos="1524000" algn="l"/>
              </a:tabLst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24_05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"/>
          <a:stretch/>
        </p:blipFill>
        <p:spPr>
          <a:xfrm>
            <a:off x="298704" y="216040"/>
            <a:ext cx="8546592" cy="642601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24</a:t>
            </a:r>
            <a:r>
              <a:rPr lang="en-US" sz="900" b="1" dirty="0" smtClean="0">
                <a:latin typeface="Arial"/>
                <a:cs typeface="Arial"/>
              </a:rPr>
              <a:t>-5 </a:t>
            </a:r>
            <a:r>
              <a:rPr lang="en-US" sz="900" b="1" dirty="0">
                <a:latin typeface="Arial"/>
                <a:cs typeface="Arial"/>
              </a:rPr>
              <a:t>The </a:t>
            </a:r>
            <a:r>
              <a:rPr lang="en-US" sz="900" b="1" dirty="0" smtClean="0">
                <a:latin typeface="Arial"/>
                <a:cs typeface="Arial"/>
              </a:rPr>
              <a:t>Regulation of </a:t>
            </a:r>
            <a:r>
              <a:rPr lang="en-US" sz="900" b="1" dirty="0">
                <a:latin typeface="Arial"/>
                <a:cs typeface="Arial"/>
              </a:rPr>
              <a:t>Digestive Activities.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3406907" y="963571"/>
            <a:ext cx="333243" cy="12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912"/>
              </a:lnSpc>
            </a:pPr>
            <a:r>
              <a:rPr lang="en-US" sz="900" i="0" dirty="0" smtClean="0">
                <a:solidFill>
                  <a:srgbClr val="000000"/>
                </a:solidFill>
                <a:latin typeface="Arial"/>
                <a:cs typeface="Arial"/>
              </a:rPr>
              <a:t>CNS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178307" y="1595396"/>
            <a:ext cx="6888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164"/>
              </a:lnSpc>
            </a:pPr>
            <a:r>
              <a:rPr lang="en-US" sz="970" i="0" dirty="0" err="1" smtClean="0">
                <a:solidFill>
                  <a:srgbClr val="000000"/>
                </a:solidFill>
                <a:latin typeface="Arial"/>
                <a:cs typeface="Arial"/>
              </a:rPr>
              <a:t>Myenteric</a:t>
            </a:r>
            <a:r>
              <a:rPr lang="en-US" sz="97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9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70" i="0" dirty="0" smtClean="0">
                <a:solidFill>
                  <a:srgbClr val="000000"/>
                </a:solidFill>
                <a:latin typeface="Arial"/>
                <a:cs typeface="Arial"/>
              </a:rPr>
              <a:t>plexus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841757" y="1068346"/>
            <a:ext cx="5046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  <a:t>Long</a:t>
            </a:r>
            <a:b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  <a:t>reflex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575182" y="1944646"/>
            <a:ext cx="5046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  <a:t>Short</a:t>
            </a:r>
            <a:b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  <a:t>reflex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908432" y="2319296"/>
            <a:ext cx="12063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164"/>
              </a:lnSpc>
            </a:pPr>
            <a:r>
              <a:rPr lang="en-US" sz="970" i="0" dirty="0" smtClean="0">
                <a:solidFill>
                  <a:srgbClr val="000000"/>
                </a:solidFill>
                <a:latin typeface="Arial"/>
                <a:cs typeface="Arial"/>
              </a:rPr>
              <a:t>Stretch receptors,</a:t>
            </a:r>
            <a:br>
              <a:rPr lang="en-US" sz="9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70" i="0" dirty="0" smtClean="0">
                <a:solidFill>
                  <a:srgbClr val="000000"/>
                </a:solidFill>
                <a:latin typeface="Arial"/>
                <a:cs typeface="Arial"/>
              </a:rPr>
              <a:t>chemoreceptors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825882" y="388151"/>
            <a:ext cx="2346193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96"/>
              </a:lnSpc>
            </a:pPr>
            <a:r>
              <a:rPr lang="en-US" sz="1080" i="0" dirty="0" smtClean="0">
                <a:solidFill>
                  <a:srgbClr val="000000"/>
                </a:solidFill>
                <a:latin typeface="Arial Black"/>
                <a:cs typeface="Arial Black"/>
              </a:rPr>
              <a:t>Neural Control Mechanisms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609982" y="299996"/>
            <a:ext cx="212593" cy="1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912"/>
              </a:lnSpc>
            </a:pPr>
            <a:r>
              <a:rPr lang="en-US" sz="1080" i="0" dirty="0" smtClean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003932" y="2154196"/>
            <a:ext cx="1126993" cy="44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164"/>
              </a:lnSpc>
            </a:pPr>
            <a:r>
              <a:rPr lang="en-US" sz="970" i="0" dirty="0" smtClean="0">
                <a:solidFill>
                  <a:srgbClr val="000000"/>
                </a:solidFill>
                <a:latin typeface="Arial Black"/>
                <a:cs typeface="Arial Black"/>
              </a:rPr>
              <a:t>Peristalsis and</a:t>
            </a:r>
            <a:br>
              <a:rPr lang="en-US" sz="97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970" i="0" dirty="0" smtClean="0">
                <a:solidFill>
                  <a:srgbClr val="000000"/>
                </a:solidFill>
                <a:latin typeface="Arial Black"/>
                <a:cs typeface="Arial Black"/>
              </a:rPr>
              <a:t>segmentation</a:t>
            </a:r>
            <a:br>
              <a:rPr lang="en-US" sz="97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970" i="0" dirty="0" smtClean="0">
                <a:solidFill>
                  <a:srgbClr val="000000"/>
                </a:solidFill>
                <a:latin typeface="Arial Black"/>
                <a:cs typeface="Arial Black"/>
              </a:rPr>
              <a:t>movements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321345" y="3706158"/>
            <a:ext cx="1579099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164"/>
              </a:lnSpc>
            </a:pPr>
            <a:r>
              <a:rPr lang="en-US" sz="1030" i="0" dirty="0" smtClean="0">
                <a:solidFill>
                  <a:srgbClr val="000000"/>
                </a:solidFill>
                <a:latin typeface="Arial Black"/>
                <a:cs typeface="Arial Black"/>
              </a:rPr>
              <a:t>Buffers, acids,</a:t>
            </a:r>
            <a:br>
              <a:rPr lang="en-US" sz="103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030" i="0" dirty="0" smtClean="0">
                <a:solidFill>
                  <a:srgbClr val="000000"/>
                </a:solidFill>
                <a:latin typeface="Arial Black"/>
                <a:cs typeface="Arial Black"/>
              </a:rPr>
              <a:t>enzymes released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317912" y="3676576"/>
            <a:ext cx="688843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164"/>
              </a:lnSpc>
            </a:pPr>
            <a:r>
              <a:rPr lang="en-US" sz="970" i="0" dirty="0" smtClean="0">
                <a:solidFill>
                  <a:srgbClr val="000000"/>
                </a:solidFill>
                <a:latin typeface="Arial"/>
                <a:cs typeface="Arial"/>
              </a:rPr>
              <a:t>Secretory</a:t>
            </a:r>
            <a:br>
              <a:rPr lang="en-US" sz="9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70" i="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269622" y="5067249"/>
            <a:ext cx="1157986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164"/>
              </a:lnSpc>
            </a:pPr>
            <a:r>
              <a:rPr lang="en-US" sz="970" i="0" dirty="0" err="1" smtClean="0">
                <a:solidFill>
                  <a:srgbClr val="000000"/>
                </a:solidFill>
                <a:latin typeface="Arial"/>
                <a:cs typeface="Arial"/>
              </a:rPr>
              <a:t>Enteroendocrine</a:t>
            </a:r>
            <a:r>
              <a:rPr lang="en-US" sz="97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9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70" i="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047063" y="5661182"/>
            <a:ext cx="892402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164"/>
              </a:lnSpc>
            </a:pPr>
            <a:r>
              <a:rPr lang="en-US" sz="970" i="0" dirty="0" smtClean="0">
                <a:solidFill>
                  <a:srgbClr val="000000"/>
                </a:solidFill>
                <a:latin typeface="Arial"/>
                <a:cs typeface="Arial"/>
              </a:rPr>
              <a:t>Hormones</a:t>
            </a:r>
            <a:br>
              <a:rPr lang="en-US" sz="9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70" i="0" dirty="0" smtClean="0">
                <a:solidFill>
                  <a:srgbClr val="000000"/>
                </a:solidFill>
                <a:latin typeface="Arial"/>
                <a:cs typeface="Arial"/>
              </a:rPr>
              <a:t>released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882450" y="4941701"/>
            <a:ext cx="892402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164"/>
              </a:lnSpc>
            </a:pPr>
            <a:r>
              <a:rPr lang="en-US" sz="970" i="0" dirty="0" smtClean="0">
                <a:solidFill>
                  <a:srgbClr val="000000"/>
                </a:solidFill>
                <a:latin typeface="Arial"/>
                <a:cs typeface="Arial"/>
              </a:rPr>
              <a:t>Carried by</a:t>
            </a:r>
            <a:br>
              <a:rPr lang="en-US" sz="9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70" i="0" dirty="0" smtClean="0">
                <a:solidFill>
                  <a:srgbClr val="000000"/>
                </a:solidFill>
                <a:latin typeface="Arial"/>
                <a:cs typeface="Arial"/>
              </a:rPr>
              <a:t>bloodstream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691353" y="4423704"/>
            <a:ext cx="1255275" cy="15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164"/>
              </a:lnSpc>
            </a:pPr>
            <a:r>
              <a:rPr lang="en-US" sz="1040" i="0" dirty="0" smtClean="0">
                <a:solidFill>
                  <a:srgbClr val="000000"/>
                </a:solidFill>
                <a:latin typeface="Arial Black"/>
                <a:cs typeface="Arial Black"/>
              </a:rPr>
              <a:t>Local Factors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715168" y="4695435"/>
            <a:ext cx="2539036" cy="14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Local factors are the primary stimulus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for digestion. They coordinate the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responses to changes in the pH of the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contents of the lumen, physical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distortion of the wall of the digestive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tract, or the presence of chemicals—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either specific nutrients or chemical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messengers released by cells of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the mucosa.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527174" y="4302986"/>
            <a:ext cx="1126993" cy="15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164"/>
              </a:lnSpc>
            </a:pPr>
            <a:r>
              <a:rPr lang="en-US" sz="1040" i="0" dirty="0" smtClean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085594" y="3762169"/>
            <a:ext cx="1126993" cy="15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164"/>
              </a:lnSpc>
            </a:pPr>
            <a:r>
              <a:rPr lang="en-US" sz="1040" i="0" dirty="0" smtClean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279073" y="3891168"/>
            <a:ext cx="2518003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96"/>
              </a:lnSpc>
            </a:pPr>
            <a:r>
              <a:rPr lang="en-US" sz="1080" i="0" dirty="0" smtClean="0">
                <a:solidFill>
                  <a:srgbClr val="000000"/>
                </a:solidFill>
                <a:latin typeface="Arial Black"/>
                <a:cs typeface="Arial Black"/>
              </a:rPr>
              <a:t>Hormonal Control Mechanisms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906657" y="688865"/>
            <a:ext cx="5231347" cy="215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00"/>
              </a:lnSpc>
              <a:tabLst>
                <a:tab pos="1154113" algn="l"/>
                <a:tab pos="2344738" algn="l"/>
              </a:tabLst>
            </a:pP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The movement of materials along the digestive tract, as well as many secretory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functions, is primarily controlled by local factors. Short reflexes are triggered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by chemoreceptors or stretch receptors in the walls of the digestive tract; the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controlling neurons are located in the </a:t>
            </a:r>
            <a:r>
              <a:rPr lang="en-US" sz="950" i="0" dirty="0" err="1" smtClean="0">
                <a:solidFill>
                  <a:srgbClr val="000000"/>
                </a:solidFill>
                <a:latin typeface="Arial"/>
                <a:cs typeface="Arial"/>
              </a:rPr>
              <a:t>myenteric</a:t>
            </a: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 plexus. These reflexes are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	often called </a:t>
            </a:r>
            <a:r>
              <a:rPr lang="en-US" sz="950" i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myenteric</a:t>
            </a:r>
            <a:r>
              <a:rPr lang="en-US" sz="950" i="0" dirty="0" smtClean="0">
                <a:solidFill>
                  <a:srgbClr val="000000"/>
                </a:solidFill>
                <a:latin typeface="Arial Black"/>
                <a:cs typeface="Arial Black"/>
              </a:rPr>
              <a:t> reflexes</a:t>
            </a: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. Long reflexes involving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	interneurons and motor neurons in the CNS provide a higher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	level of control over digestive and glandular activities, generally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		controlling large-scale peristalsis that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		moves materials from one region of the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		digestive tract to another. Long reflexes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		may involve parasympathetic motor fibers</a:t>
            </a:r>
            <a:r>
              <a:rPr lang="en-US" sz="950" i="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950" i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		in the glossopharyngeal (N IX), </a:t>
            </a:r>
            <a:r>
              <a:rPr lang="en-US" sz="950" i="0" dirty="0" err="1" smtClean="0">
                <a:solidFill>
                  <a:srgbClr val="000000"/>
                </a:solidFill>
                <a:latin typeface="Arial"/>
                <a:cs typeface="Arial"/>
              </a:rPr>
              <a:t>vagus</a:t>
            </a: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		(N X), or pelvic nerves that synapse in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		the </a:t>
            </a:r>
            <a:r>
              <a:rPr lang="en-US" sz="950" i="0" dirty="0" err="1" smtClean="0">
                <a:solidFill>
                  <a:srgbClr val="000000"/>
                </a:solidFill>
                <a:latin typeface="Arial"/>
                <a:cs typeface="Arial"/>
              </a:rPr>
              <a:t>myenteric</a:t>
            </a: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 plexus.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852145" y="4188216"/>
            <a:ext cx="2539036" cy="199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The digestive tract produces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at least 18 hormones that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affect almost every aspect of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digestion, and some of them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also affect the activities of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other systems. These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hormones are peptides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produced by </a:t>
            </a:r>
            <a:r>
              <a:rPr lang="en-US" sz="950" i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enteroendocrine</a:t>
            </a:r>
            <a:r>
              <a:rPr lang="en-US" sz="950" i="0" dirty="0" smtClean="0">
                <a:solidFill>
                  <a:srgbClr val="000000"/>
                </a:solidFill>
                <a:latin typeface="Arial Black"/>
                <a:cs typeface="Arial Black"/>
              </a:rPr>
              <a:t/>
            </a:r>
            <a:br>
              <a:rPr lang="en-US" sz="95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 Black"/>
                <a:cs typeface="Arial Black"/>
              </a:rPr>
              <a:t>cells</a:t>
            </a: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, endocrine cells in the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epithelium of the digestive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tract. We will consider these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hormones as we proceed down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the length of the digestive tract.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4129" y="5673391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Locales</a:t>
            </a:r>
          </a:p>
          <a:p>
            <a:r>
              <a:rPr lang="en-US" dirty="0" err="1" smtClean="0"/>
              <a:t>primarios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06118" y="3043818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Neurales</a:t>
            </a:r>
            <a:endParaRPr lang="en-US" dirty="0" smtClean="0"/>
          </a:p>
          <a:p>
            <a:r>
              <a:rPr lang="en-US" dirty="0" smtClean="0"/>
              <a:t>PS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24313" y="6048433"/>
            <a:ext cx="2566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Hormonales</a:t>
            </a:r>
            <a:endParaRPr lang="en-US" dirty="0" smtClean="0"/>
          </a:p>
          <a:p>
            <a:r>
              <a:rPr lang="en-US" dirty="0" err="1" smtClean="0"/>
              <a:t>enteroendocrinas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24-2 </a:t>
            </a:r>
            <a:r>
              <a:rPr lang="en-US" dirty="0" err="1" smtClean="0">
                <a:latin typeface="Arial" charset="0"/>
              </a:rPr>
              <a:t>Cavidad</a:t>
            </a:r>
            <a:r>
              <a:rPr lang="en-US" dirty="0" smtClean="0">
                <a:latin typeface="Arial" charset="0"/>
              </a:rPr>
              <a:t> Oral</a:t>
            </a:r>
            <a:endParaRPr lang="en-US" dirty="0">
              <a:latin typeface="Arial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45763" y="904413"/>
            <a:ext cx="8289445" cy="4959275"/>
          </a:xfrm>
        </p:spPr>
        <p:txBody>
          <a:bodyPr/>
          <a:lstStyle/>
          <a:p>
            <a:r>
              <a:rPr lang="en-US" dirty="0" err="1" smtClean="0">
                <a:latin typeface="Arial" charset="0"/>
              </a:rPr>
              <a:t>Funciones</a:t>
            </a:r>
            <a:endParaRPr lang="en-US" b="1" dirty="0">
              <a:latin typeface="Arial" charset="0"/>
            </a:endParaRPr>
          </a:p>
          <a:p>
            <a:pPr marL="812800" lvl="1" indent="-3937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Análisis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 sensorial - </a:t>
            </a:r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lengua</a:t>
            </a:r>
            <a:endParaRPr lang="en-US" i="1" dirty="0">
              <a:solidFill>
                <a:srgbClr val="000000"/>
              </a:solidFill>
              <a:latin typeface="Arial" charset="0"/>
            </a:endParaRPr>
          </a:p>
          <a:p>
            <a:pPr marL="1271588"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Sobre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lo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que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entra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se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va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tragar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812800" lvl="1" indent="-3683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Procesamiento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mecánico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mr-IN" i="1" dirty="0" smtClean="0">
                <a:solidFill>
                  <a:srgbClr val="000000"/>
                </a:solidFill>
                <a:latin typeface="Arial" charset="0"/>
              </a:rPr>
              <a:t>–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aumentar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 area superficial</a:t>
            </a:r>
          </a:p>
          <a:p>
            <a:pPr marL="1271588"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Dientes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lengua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paladares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812800" lvl="1" indent="-3683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Lubricación</a:t>
            </a:r>
            <a:endParaRPr lang="en-US" i="1" dirty="0">
              <a:solidFill>
                <a:srgbClr val="000000"/>
              </a:solidFill>
              <a:latin typeface="Arial" charset="0"/>
            </a:endParaRPr>
          </a:p>
          <a:p>
            <a:pPr marL="1271588"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Mezclar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con la saliva y mucosa (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lengua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812800" lvl="1" indent="-368300">
              <a:buFont typeface="Arial" charset="0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Digestión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Parcial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i="1" dirty="0">
              <a:solidFill>
                <a:srgbClr val="000000"/>
              </a:solidFill>
              <a:latin typeface="Arial" charset="0"/>
            </a:endParaRPr>
          </a:p>
          <a:p>
            <a:pPr marL="1271588"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Carbohidratos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Lípidos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1728788" lvl="3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milasa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Lipasa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salivar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217" descr="figure_24_06a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9"/>
          <a:stretch/>
        </p:blipFill>
        <p:spPr>
          <a:xfrm>
            <a:off x="298704" y="527304"/>
            <a:ext cx="8546592" cy="558409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24-</a:t>
            </a:r>
            <a:r>
              <a:rPr lang="en-US" sz="900" b="1" dirty="0" smtClean="0">
                <a:latin typeface="Arial"/>
                <a:cs typeface="Arial"/>
              </a:rPr>
              <a:t>6a </a:t>
            </a:r>
            <a:r>
              <a:rPr lang="en-US" sz="900" b="1" dirty="0">
                <a:latin typeface="Arial"/>
                <a:cs typeface="Arial"/>
              </a:rPr>
              <a:t>The Oral Cavity.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254687" y="867991"/>
            <a:ext cx="0" cy="167772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3786637" y="879642"/>
            <a:ext cx="0" cy="11359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103040" y="3093309"/>
            <a:ext cx="16253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1631167" y="3854450"/>
            <a:ext cx="972333" cy="78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446932" y="3774886"/>
            <a:ext cx="1671945" cy="5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406152" y="3477788"/>
            <a:ext cx="1706900" cy="7573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14"/>
          <p:cNvSpPr/>
          <p:nvPr/>
        </p:nvSpPr>
        <p:spPr>
          <a:xfrm>
            <a:off x="1619515" y="1036928"/>
            <a:ext cx="3157473" cy="1881618"/>
          </a:xfrm>
          <a:custGeom>
            <a:avLst/>
            <a:gdLst>
              <a:gd name="connsiteX0" fmla="*/ 0 w 3157473"/>
              <a:gd name="connsiteY0" fmla="*/ 5826 h 1881618"/>
              <a:gd name="connsiteX1" fmla="*/ 378664 w 3157473"/>
              <a:gd name="connsiteY1" fmla="*/ 0 h 1881618"/>
              <a:gd name="connsiteX2" fmla="*/ 3157473 w 3157473"/>
              <a:gd name="connsiteY2" fmla="*/ 1881618 h 188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7473" h="1881618">
                <a:moveTo>
                  <a:pt x="0" y="5826"/>
                </a:moveTo>
                <a:lnTo>
                  <a:pt x="378664" y="0"/>
                </a:lnTo>
                <a:lnTo>
                  <a:pt x="3157473" y="188161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613690" y="1689378"/>
            <a:ext cx="2283633" cy="1147612"/>
          </a:xfrm>
          <a:custGeom>
            <a:avLst/>
            <a:gdLst>
              <a:gd name="connsiteX0" fmla="*/ 0 w 2283633"/>
              <a:gd name="connsiteY0" fmla="*/ 0 h 1147612"/>
              <a:gd name="connsiteX1" fmla="*/ 401966 w 2283633"/>
              <a:gd name="connsiteY1" fmla="*/ 11651 h 1147612"/>
              <a:gd name="connsiteX2" fmla="*/ 2283633 w 2283633"/>
              <a:gd name="connsiteY2" fmla="*/ 1147612 h 114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3633" h="1147612">
                <a:moveTo>
                  <a:pt x="0" y="0"/>
                </a:moveTo>
                <a:lnTo>
                  <a:pt x="401966" y="11651"/>
                </a:lnTo>
                <a:lnTo>
                  <a:pt x="2283633" y="114761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636992" y="2306874"/>
            <a:ext cx="582560" cy="221367"/>
          </a:xfrm>
          <a:custGeom>
            <a:avLst/>
            <a:gdLst>
              <a:gd name="connsiteX0" fmla="*/ 0 w 582560"/>
              <a:gd name="connsiteY0" fmla="*/ 0 h 221367"/>
              <a:gd name="connsiteX1" fmla="*/ 221373 w 582560"/>
              <a:gd name="connsiteY1" fmla="*/ 0 h 221367"/>
              <a:gd name="connsiteX2" fmla="*/ 582560 w 582560"/>
              <a:gd name="connsiteY2" fmla="*/ 221367 h 22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2560" h="221367">
                <a:moveTo>
                  <a:pt x="0" y="0"/>
                </a:moveTo>
                <a:lnTo>
                  <a:pt x="221373" y="0"/>
                </a:lnTo>
                <a:lnTo>
                  <a:pt x="582560" y="22136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636992" y="2714655"/>
            <a:ext cx="1642818" cy="99033"/>
          </a:xfrm>
          <a:custGeom>
            <a:avLst/>
            <a:gdLst>
              <a:gd name="connsiteX0" fmla="*/ 0 w 1642818"/>
              <a:gd name="connsiteY0" fmla="*/ 0 h 99033"/>
              <a:gd name="connsiteX1" fmla="*/ 233024 w 1642818"/>
              <a:gd name="connsiteY1" fmla="*/ 0 h 99033"/>
              <a:gd name="connsiteX2" fmla="*/ 1642818 w 1642818"/>
              <a:gd name="connsiteY2" fmla="*/ 99033 h 9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2818" h="99033">
                <a:moveTo>
                  <a:pt x="0" y="0"/>
                </a:moveTo>
                <a:lnTo>
                  <a:pt x="233024" y="0"/>
                </a:lnTo>
                <a:lnTo>
                  <a:pt x="1642818" y="9903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636992" y="3471963"/>
            <a:ext cx="576734" cy="122334"/>
          </a:xfrm>
          <a:custGeom>
            <a:avLst/>
            <a:gdLst>
              <a:gd name="connsiteX0" fmla="*/ 0 w 576734"/>
              <a:gd name="connsiteY0" fmla="*/ 5825 h 122334"/>
              <a:gd name="connsiteX1" fmla="*/ 198071 w 576734"/>
              <a:gd name="connsiteY1" fmla="*/ 0 h 122334"/>
              <a:gd name="connsiteX2" fmla="*/ 576734 w 576734"/>
              <a:gd name="connsiteY2" fmla="*/ 122334 h 12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734" h="122334">
                <a:moveTo>
                  <a:pt x="0" y="5825"/>
                </a:moveTo>
                <a:lnTo>
                  <a:pt x="198071" y="0"/>
                </a:lnTo>
                <a:lnTo>
                  <a:pt x="576734" y="12233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631167" y="3920522"/>
            <a:ext cx="868013" cy="326224"/>
          </a:xfrm>
          <a:custGeom>
            <a:avLst/>
            <a:gdLst>
              <a:gd name="connsiteX0" fmla="*/ 0 w 868013"/>
              <a:gd name="connsiteY0" fmla="*/ 326224 h 326224"/>
              <a:gd name="connsiteX1" fmla="*/ 308756 w 868013"/>
              <a:gd name="connsiteY1" fmla="*/ 326224 h 326224"/>
              <a:gd name="connsiteX2" fmla="*/ 868013 w 868013"/>
              <a:gd name="connsiteY2" fmla="*/ 0 h 32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8013" h="326224">
                <a:moveTo>
                  <a:pt x="0" y="326224"/>
                </a:moveTo>
                <a:lnTo>
                  <a:pt x="308756" y="326224"/>
                </a:lnTo>
                <a:lnTo>
                  <a:pt x="868013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636992" y="3728282"/>
            <a:ext cx="2347715" cy="932071"/>
          </a:xfrm>
          <a:custGeom>
            <a:avLst/>
            <a:gdLst>
              <a:gd name="connsiteX0" fmla="*/ 0 w 2347715"/>
              <a:gd name="connsiteY0" fmla="*/ 920420 h 932071"/>
              <a:gd name="connsiteX1" fmla="*/ 337885 w 2347715"/>
              <a:gd name="connsiteY1" fmla="*/ 932071 h 932071"/>
              <a:gd name="connsiteX2" fmla="*/ 2347715 w 2347715"/>
              <a:gd name="connsiteY2" fmla="*/ 0 h 93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15" h="932071">
                <a:moveTo>
                  <a:pt x="0" y="920420"/>
                </a:moveTo>
                <a:lnTo>
                  <a:pt x="337885" y="932071"/>
                </a:lnTo>
                <a:lnTo>
                  <a:pt x="234771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642818" y="4153539"/>
            <a:ext cx="3186600" cy="1118485"/>
          </a:xfrm>
          <a:custGeom>
            <a:avLst/>
            <a:gdLst>
              <a:gd name="connsiteX0" fmla="*/ 0 w 3186600"/>
              <a:gd name="connsiteY0" fmla="*/ 1106834 h 1118485"/>
              <a:gd name="connsiteX1" fmla="*/ 570908 w 3186600"/>
              <a:gd name="connsiteY1" fmla="*/ 1118485 h 1118485"/>
              <a:gd name="connsiteX2" fmla="*/ 3186600 w 3186600"/>
              <a:gd name="connsiteY2" fmla="*/ 0 h 111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600" h="1118485">
                <a:moveTo>
                  <a:pt x="0" y="1106834"/>
                </a:moveTo>
                <a:lnTo>
                  <a:pt x="570908" y="1118485"/>
                </a:lnTo>
                <a:lnTo>
                  <a:pt x="318660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965410" y="1194215"/>
            <a:ext cx="1153467" cy="763133"/>
          </a:xfrm>
          <a:custGeom>
            <a:avLst/>
            <a:gdLst>
              <a:gd name="connsiteX0" fmla="*/ 1153467 w 1153467"/>
              <a:gd name="connsiteY0" fmla="*/ 0 h 763133"/>
              <a:gd name="connsiteX1" fmla="*/ 972874 w 1153467"/>
              <a:gd name="connsiteY1" fmla="*/ 0 h 763133"/>
              <a:gd name="connsiteX2" fmla="*/ 0 w 1153467"/>
              <a:gd name="connsiteY2" fmla="*/ 763133 h 76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3467" h="763133">
                <a:moveTo>
                  <a:pt x="1153467" y="0"/>
                </a:moveTo>
                <a:lnTo>
                  <a:pt x="972874" y="0"/>
                </a:lnTo>
                <a:lnTo>
                  <a:pt x="0" y="76313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726560" y="1660251"/>
            <a:ext cx="1392317" cy="728180"/>
          </a:xfrm>
          <a:custGeom>
            <a:avLst/>
            <a:gdLst>
              <a:gd name="connsiteX0" fmla="*/ 1392317 w 1392317"/>
              <a:gd name="connsiteY0" fmla="*/ 5825 h 728180"/>
              <a:gd name="connsiteX1" fmla="*/ 1211724 w 1392317"/>
              <a:gd name="connsiteY1" fmla="*/ 0 h 728180"/>
              <a:gd name="connsiteX2" fmla="*/ 0 w 1392317"/>
              <a:gd name="connsiteY2" fmla="*/ 728180 h 72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2317" h="728180">
                <a:moveTo>
                  <a:pt x="1392317" y="5825"/>
                </a:moveTo>
                <a:lnTo>
                  <a:pt x="1211724" y="0"/>
                </a:lnTo>
                <a:lnTo>
                  <a:pt x="0" y="72818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685781" y="2277747"/>
            <a:ext cx="1421445" cy="390305"/>
          </a:xfrm>
          <a:custGeom>
            <a:avLst/>
            <a:gdLst>
              <a:gd name="connsiteX0" fmla="*/ 1421445 w 1421445"/>
              <a:gd name="connsiteY0" fmla="*/ 0 h 390305"/>
              <a:gd name="connsiteX1" fmla="*/ 1223375 w 1421445"/>
              <a:gd name="connsiteY1" fmla="*/ 0 h 390305"/>
              <a:gd name="connsiteX2" fmla="*/ 0 w 1421445"/>
              <a:gd name="connsiteY2" fmla="*/ 390305 h 39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1445" h="390305">
                <a:moveTo>
                  <a:pt x="1421445" y="0"/>
                </a:moveTo>
                <a:lnTo>
                  <a:pt x="1223375" y="0"/>
                </a:lnTo>
                <a:lnTo>
                  <a:pt x="0" y="39030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540141" y="2673877"/>
            <a:ext cx="1572911" cy="320399"/>
          </a:xfrm>
          <a:custGeom>
            <a:avLst/>
            <a:gdLst>
              <a:gd name="connsiteX0" fmla="*/ 1572911 w 1572911"/>
              <a:gd name="connsiteY0" fmla="*/ 0 h 320399"/>
              <a:gd name="connsiteX1" fmla="*/ 1392317 w 1572911"/>
              <a:gd name="connsiteY1" fmla="*/ 0 h 320399"/>
              <a:gd name="connsiteX2" fmla="*/ 0 w 1572911"/>
              <a:gd name="connsiteY2" fmla="*/ 320399 h 32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2911" h="320399">
                <a:moveTo>
                  <a:pt x="1572911" y="0"/>
                </a:moveTo>
                <a:lnTo>
                  <a:pt x="1392317" y="0"/>
                </a:lnTo>
                <a:lnTo>
                  <a:pt x="0" y="320399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202257" y="3099134"/>
            <a:ext cx="1904969" cy="180589"/>
          </a:xfrm>
          <a:custGeom>
            <a:avLst/>
            <a:gdLst>
              <a:gd name="connsiteX0" fmla="*/ 1904969 w 1904969"/>
              <a:gd name="connsiteY0" fmla="*/ 0 h 180589"/>
              <a:gd name="connsiteX1" fmla="*/ 1753504 w 1904969"/>
              <a:gd name="connsiteY1" fmla="*/ 0 h 180589"/>
              <a:gd name="connsiteX2" fmla="*/ 0 w 1904969"/>
              <a:gd name="connsiteY2" fmla="*/ 180589 h 18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4969" h="180589">
                <a:moveTo>
                  <a:pt x="1904969" y="0"/>
                </a:moveTo>
                <a:lnTo>
                  <a:pt x="1753504" y="0"/>
                </a:lnTo>
                <a:lnTo>
                  <a:pt x="0" y="180589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621699" y="4205968"/>
            <a:ext cx="1491353" cy="104858"/>
          </a:xfrm>
          <a:custGeom>
            <a:avLst/>
            <a:gdLst>
              <a:gd name="connsiteX0" fmla="*/ 1491353 w 1491353"/>
              <a:gd name="connsiteY0" fmla="*/ 104858 h 104858"/>
              <a:gd name="connsiteX1" fmla="*/ 1170945 w 1491353"/>
              <a:gd name="connsiteY1" fmla="*/ 93207 h 104858"/>
              <a:gd name="connsiteX2" fmla="*/ 0 w 1491353"/>
              <a:gd name="connsiteY2" fmla="*/ 0 h 10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1353" h="104858">
                <a:moveTo>
                  <a:pt x="1491353" y="104858"/>
                </a:moveTo>
                <a:lnTo>
                  <a:pt x="1170945" y="9320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079919" y="4468113"/>
            <a:ext cx="2033133" cy="186414"/>
          </a:xfrm>
          <a:custGeom>
            <a:avLst/>
            <a:gdLst>
              <a:gd name="connsiteX0" fmla="*/ 2033133 w 2033133"/>
              <a:gd name="connsiteY0" fmla="*/ 186414 h 186414"/>
              <a:gd name="connsiteX1" fmla="*/ 1671946 w 2033133"/>
              <a:gd name="connsiteY1" fmla="*/ 180589 h 186414"/>
              <a:gd name="connsiteX2" fmla="*/ 0 w 2033133"/>
              <a:gd name="connsiteY2" fmla="*/ 0 h 18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3133" h="186414">
                <a:moveTo>
                  <a:pt x="2033133" y="186414"/>
                </a:moveTo>
                <a:lnTo>
                  <a:pt x="1671946" y="180589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237210" y="4771036"/>
            <a:ext cx="1881667" cy="238843"/>
          </a:xfrm>
          <a:custGeom>
            <a:avLst/>
            <a:gdLst>
              <a:gd name="connsiteX0" fmla="*/ 1881667 w 1881667"/>
              <a:gd name="connsiteY0" fmla="*/ 238843 h 238843"/>
              <a:gd name="connsiteX1" fmla="*/ 1532132 w 1881667"/>
              <a:gd name="connsiteY1" fmla="*/ 227192 h 238843"/>
              <a:gd name="connsiteX2" fmla="*/ 0 w 1881667"/>
              <a:gd name="connsiteY2" fmla="*/ 0 h 2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1667" h="238843">
                <a:moveTo>
                  <a:pt x="1881667" y="238843"/>
                </a:moveTo>
                <a:lnTo>
                  <a:pt x="1532132" y="227192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485708" y="5138039"/>
            <a:ext cx="2621518" cy="238843"/>
          </a:xfrm>
          <a:custGeom>
            <a:avLst/>
            <a:gdLst>
              <a:gd name="connsiteX0" fmla="*/ 2621518 w 2621518"/>
              <a:gd name="connsiteY0" fmla="*/ 238843 h 238843"/>
              <a:gd name="connsiteX1" fmla="*/ 2283634 w 2621518"/>
              <a:gd name="connsiteY1" fmla="*/ 238843 h 238843"/>
              <a:gd name="connsiteX2" fmla="*/ 0 w 2621518"/>
              <a:gd name="connsiteY2" fmla="*/ 0 h 2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1518" h="238843">
                <a:moveTo>
                  <a:pt x="2621518" y="238843"/>
                </a:moveTo>
                <a:lnTo>
                  <a:pt x="2283634" y="238843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" name="Freeform 9215"/>
          <p:cNvSpPr/>
          <p:nvPr/>
        </p:nvSpPr>
        <p:spPr>
          <a:xfrm>
            <a:off x="5645002" y="5388533"/>
            <a:ext cx="1468050" cy="337875"/>
          </a:xfrm>
          <a:custGeom>
            <a:avLst/>
            <a:gdLst>
              <a:gd name="connsiteX0" fmla="*/ 1468050 w 1468050"/>
              <a:gd name="connsiteY0" fmla="*/ 337875 h 337875"/>
              <a:gd name="connsiteX1" fmla="*/ 1141817 w 1468050"/>
              <a:gd name="connsiteY1" fmla="*/ 337875 h 337875"/>
              <a:gd name="connsiteX2" fmla="*/ 0 w 1468050"/>
              <a:gd name="connsiteY2" fmla="*/ 0 h 33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8050" h="337875">
                <a:moveTo>
                  <a:pt x="1468050" y="337875"/>
                </a:moveTo>
                <a:lnTo>
                  <a:pt x="1141817" y="33787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35559" y="905096"/>
            <a:ext cx="1459391" cy="49244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920"/>
              </a:lnSpc>
            </a:pPr>
            <a:r>
              <a:rPr lang="en-US" sz="1560" i="0" dirty="0" err="1" smtClean="0">
                <a:solidFill>
                  <a:srgbClr val="000000"/>
                </a:solidFill>
                <a:latin typeface="Arial"/>
                <a:cs typeface="Arial"/>
              </a:rPr>
              <a:t>Palatoglossal</a:t>
            </a:r>
            <a: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  <a:t>arch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17331" y="1544505"/>
            <a:ext cx="1459391" cy="49244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920"/>
              </a:lnSpc>
            </a:pPr>
            <a:r>
              <a:rPr lang="en-US" sz="1560" i="0" dirty="0" smtClean="0">
                <a:solidFill>
                  <a:srgbClr val="FF0000"/>
                </a:solidFill>
                <a:latin typeface="Arial"/>
                <a:cs typeface="Arial"/>
              </a:rPr>
              <a:t>Opening of</a:t>
            </a:r>
            <a:br>
              <a:rPr lang="en-US" sz="156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560" i="0" dirty="0" smtClean="0">
                <a:solidFill>
                  <a:srgbClr val="FF0000"/>
                </a:solidFill>
                <a:latin typeface="Arial"/>
                <a:cs typeface="Arial"/>
              </a:rPr>
              <a:t>parotid duct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124475" y="2160005"/>
            <a:ext cx="1459391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920"/>
              </a:lnSpc>
            </a:pPr>
            <a: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  <a:t>Upper lip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24475" y="2562224"/>
            <a:ext cx="1459391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920"/>
              </a:lnSpc>
            </a:pPr>
            <a: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  <a:t>Cheek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78367" y="2937475"/>
            <a:ext cx="1867530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920"/>
              </a:lnSpc>
            </a:pPr>
            <a: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  <a:t>Dorsum of tongue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343255" y="989179"/>
            <a:ext cx="1531468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  <a:t>Nasal cavity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260325" y="590137"/>
            <a:ext cx="1531468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  <a:t>Hard palate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762128" y="586177"/>
            <a:ext cx="1531468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  <a:t>Soft palate</a:t>
            </a: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58170" y="3313511"/>
            <a:ext cx="1218077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920"/>
              </a:lnSpc>
            </a:pPr>
            <a: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  <a:t>Lower lip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64520" y="3713340"/>
            <a:ext cx="1218077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920"/>
              </a:lnSpc>
            </a:pPr>
            <a: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  <a:t>Gingiva</a:t>
            </a: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65305" y="4094942"/>
            <a:ext cx="1218077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920"/>
              </a:lnSpc>
            </a:pPr>
            <a: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  <a:t>Vestibule</a:t>
            </a: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366090" y="4508251"/>
            <a:ext cx="1218077" cy="49244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920"/>
              </a:lnSpc>
            </a:pPr>
            <a:r>
              <a:rPr lang="en-US" sz="1560" i="0" dirty="0" smtClean="0">
                <a:solidFill>
                  <a:srgbClr val="FF0000"/>
                </a:solidFill>
                <a:latin typeface="Arial"/>
                <a:cs typeface="Arial"/>
              </a:rPr>
              <a:t>Body of</a:t>
            </a:r>
            <a:br>
              <a:rPr lang="en-US" sz="156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560" i="0" dirty="0" smtClean="0">
                <a:solidFill>
                  <a:srgbClr val="FF0000"/>
                </a:solidFill>
                <a:latin typeface="Arial"/>
                <a:cs typeface="Arial"/>
              </a:rPr>
              <a:t>tongue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58954" y="5109601"/>
            <a:ext cx="1218077" cy="49244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920"/>
              </a:lnSpc>
            </a:pPr>
            <a: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  <a:t>Root of</a:t>
            </a:r>
            <a:b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  <a:t>tongue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7182525" y="1047117"/>
            <a:ext cx="2288330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560" i="0" dirty="0" smtClean="0">
                <a:latin typeface="Arial"/>
                <a:cs typeface="Arial"/>
              </a:rPr>
              <a:t>Pharyngeal tonsil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177493" y="1513584"/>
            <a:ext cx="1667467" cy="49244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560" i="0" dirty="0" smtClean="0">
                <a:solidFill>
                  <a:srgbClr val="0000FF"/>
                </a:solidFill>
                <a:latin typeface="Arial"/>
                <a:cs typeface="Arial"/>
              </a:rPr>
              <a:t>Entrance to</a:t>
            </a:r>
            <a:br>
              <a:rPr lang="en-US" sz="1560" i="0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1560" i="0" dirty="0" smtClean="0">
                <a:solidFill>
                  <a:srgbClr val="0000FF"/>
                </a:solidFill>
                <a:latin typeface="Arial"/>
                <a:cs typeface="Arial"/>
              </a:rPr>
              <a:t>auditory tube</a:t>
            </a: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7171143" y="2139492"/>
            <a:ext cx="1667467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560" i="0" dirty="0" err="1" smtClean="0">
                <a:solidFill>
                  <a:srgbClr val="FF0000"/>
                </a:solidFill>
                <a:latin typeface="Arial"/>
                <a:cs typeface="Arial"/>
              </a:rPr>
              <a:t>Nasopharynx</a:t>
            </a:r>
            <a:endParaRPr lang="en-US" sz="1560" i="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7175680" y="2937567"/>
            <a:ext cx="1631989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  <a:t>Palatine tonsil</a:t>
            </a: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7179640" y="3334992"/>
            <a:ext cx="1631989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560" i="0" dirty="0" err="1" smtClean="0">
                <a:solidFill>
                  <a:srgbClr val="000000"/>
                </a:solidFill>
                <a:latin typeface="Arial"/>
                <a:cs typeface="Arial"/>
              </a:rPr>
              <a:t>Fauces</a:t>
            </a:r>
            <a:endParaRPr lang="en-US" sz="156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7187305" y="3632477"/>
            <a:ext cx="1909900" cy="49244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560" i="0" dirty="0" err="1" smtClean="0">
                <a:solidFill>
                  <a:srgbClr val="000000"/>
                </a:solidFill>
                <a:latin typeface="Arial"/>
                <a:cs typeface="Arial"/>
              </a:rPr>
              <a:t>Palatopharyngeal</a:t>
            </a:r>
            <a: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  <a:t>arch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7179385" y="4171915"/>
            <a:ext cx="1909900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560" i="0" dirty="0" smtClean="0">
                <a:solidFill>
                  <a:srgbClr val="FF0000"/>
                </a:solidFill>
                <a:latin typeface="Arial"/>
                <a:cs typeface="Arial"/>
              </a:rPr>
              <a:t>Oropharynx</a:t>
            </a: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7179385" y="4532847"/>
            <a:ext cx="1909900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  <a:t>Lingual tonsil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7176210" y="4870809"/>
            <a:ext cx="1909900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560" i="0" dirty="0" smtClean="0">
                <a:solidFill>
                  <a:srgbClr val="008000"/>
                </a:solidFill>
                <a:latin typeface="Arial"/>
                <a:cs typeface="Arial"/>
              </a:rPr>
              <a:t>Epiglottis</a:t>
            </a: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7179385" y="5243657"/>
            <a:ext cx="1909900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560" i="0" dirty="0" smtClean="0">
                <a:solidFill>
                  <a:srgbClr val="FF0000"/>
                </a:solidFill>
                <a:latin typeface="Arial"/>
                <a:cs typeface="Arial"/>
              </a:rPr>
              <a:t>Hyoid bone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7171465" y="5576053"/>
            <a:ext cx="1909900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560" i="0" dirty="0" smtClean="0">
                <a:solidFill>
                  <a:srgbClr val="FF0000"/>
                </a:solidFill>
                <a:latin typeface="Arial"/>
                <a:cs typeface="Arial"/>
              </a:rPr>
              <a:t>Laryngopharynx</a:t>
            </a: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7177785" y="2549240"/>
            <a:ext cx="1052515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  <a:t>Uvula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2085853" y="5877653"/>
            <a:ext cx="3964366" cy="27084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112"/>
              </a:lnSpc>
            </a:pPr>
            <a:r>
              <a:rPr lang="en-US" sz="1760" i="0" dirty="0" smtClean="0">
                <a:solidFill>
                  <a:srgbClr val="000000"/>
                </a:solidFill>
                <a:latin typeface="Arial"/>
                <a:cs typeface="Arial"/>
              </a:rPr>
              <a:t>A sagittal section of the oral cavity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1735400" y="5899043"/>
            <a:ext cx="245799" cy="238231"/>
          </a:xfrm>
          <a:prstGeom prst="rect">
            <a:avLst/>
          </a:prstGeom>
          <a:solidFill>
            <a:srgbClr val="034F7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i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1793408" y="5965390"/>
            <a:ext cx="4527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1500" i="0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lang="en-US" sz="1500" i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478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24-2 </a:t>
            </a:r>
            <a:r>
              <a:rPr lang="en-US" dirty="0" err="1" smtClean="0">
                <a:latin typeface="Arial" charset="0"/>
              </a:rPr>
              <a:t>Cavidad</a:t>
            </a:r>
            <a:r>
              <a:rPr lang="en-US" dirty="0" smtClean="0">
                <a:latin typeface="Arial" charset="0"/>
              </a:rPr>
              <a:t> Oral</a:t>
            </a:r>
            <a:endParaRPr lang="en-US" dirty="0">
              <a:latin typeface="Arial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45763" y="805895"/>
            <a:ext cx="8289445" cy="4959275"/>
          </a:xfrm>
        </p:spPr>
        <p:txBody>
          <a:bodyPr/>
          <a:lstStyle/>
          <a:p>
            <a:pPr marL="330200" indent="-330200">
              <a:tabLst>
                <a:tab pos="1549400" algn="l"/>
              </a:tabLst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Glándulas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salivares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- saliva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749300" lvl="1" indent="-304800">
              <a:tabLst>
                <a:tab pos="15494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3 pares</a:t>
            </a:r>
          </a:p>
          <a:p>
            <a:pPr lvl="2">
              <a:tabLst>
                <a:tab pos="1549400" algn="l"/>
              </a:tabLst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Parótidas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para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otic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) (25%)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Saliva con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amilasa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salivar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1244600" lvl="2" indent="-330200">
              <a:buFont typeface="+mj-lt"/>
              <a:buAutoNum type="arabicPeriod"/>
              <a:tabLst>
                <a:tab pos="154940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Sublinguales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(5%)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Saliva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mucoide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3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Amortiguador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(pH)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lubricador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1244600" lvl="2" indent="-330200">
              <a:buFont typeface="+mj-lt"/>
              <a:buAutoNum type="arabicPeriod"/>
              <a:tabLst>
                <a:tab pos="154940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Submandibulares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(75%)</a:t>
            </a:r>
          </a:p>
          <a:p>
            <a:pPr lvl="3">
              <a:tabLst>
                <a:tab pos="15494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Amortiguadores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(pH),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mucina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amilasa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Función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Lubricación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humedecer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disolver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protección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Inicia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</a:rPr>
              <a:t>digestión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</a:rPr>
              <a:t>química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carbohidratos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complejos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grasas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3">
              <a:tabLst>
                <a:tab pos="1549400" algn="l"/>
              </a:tabLst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749300" lvl="1" indent="-304800">
              <a:tabLst>
                <a:tab pos="154940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gure_24_07a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7"/>
          <a:stretch/>
        </p:blipFill>
        <p:spPr>
          <a:xfrm>
            <a:off x="298704" y="490152"/>
            <a:ext cx="8546592" cy="5895181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 rot="4810666">
            <a:off x="3057406" y="3035991"/>
            <a:ext cx="69247" cy="472992"/>
          </a:xfrm>
          <a:custGeom>
            <a:avLst/>
            <a:gdLst>
              <a:gd name="connsiteX0" fmla="*/ 82550 w 82550"/>
              <a:gd name="connsiteY0" fmla="*/ 0 h 149225"/>
              <a:gd name="connsiteX1" fmla="*/ 3175 w 82550"/>
              <a:gd name="connsiteY1" fmla="*/ 0 h 149225"/>
              <a:gd name="connsiteX2" fmla="*/ 0 w 82550"/>
              <a:gd name="connsiteY2" fmla="*/ 149225 h 149225"/>
              <a:gd name="connsiteX3" fmla="*/ 82550 w 82550"/>
              <a:gd name="connsiteY3" fmla="*/ 149225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149225">
                <a:moveTo>
                  <a:pt x="82550" y="0"/>
                </a:moveTo>
                <a:lnTo>
                  <a:pt x="3175" y="0"/>
                </a:lnTo>
                <a:cubicBezTo>
                  <a:pt x="2117" y="49742"/>
                  <a:pt x="1058" y="99483"/>
                  <a:pt x="0" y="149225"/>
                </a:cubicBezTo>
                <a:lnTo>
                  <a:pt x="82550" y="149225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874482" y="974782"/>
            <a:ext cx="1576576" cy="1905076"/>
          </a:xfrm>
          <a:custGeom>
            <a:avLst/>
            <a:gdLst>
              <a:gd name="connsiteX0" fmla="*/ 0 w 1576576"/>
              <a:gd name="connsiteY0" fmla="*/ 0 h 1905076"/>
              <a:gd name="connsiteX1" fmla="*/ 503629 w 1576576"/>
              <a:gd name="connsiteY1" fmla="*/ 5475 h 1905076"/>
              <a:gd name="connsiteX2" fmla="*/ 1576576 w 1576576"/>
              <a:gd name="connsiteY2" fmla="*/ 1905076 h 19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6576" h="1905076">
                <a:moveTo>
                  <a:pt x="0" y="0"/>
                </a:moveTo>
                <a:lnTo>
                  <a:pt x="503629" y="5475"/>
                </a:lnTo>
                <a:lnTo>
                  <a:pt x="1576576" y="1905076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869008" y="1538641"/>
            <a:ext cx="1182432" cy="1697050"/>
          </a:xfrm>
          <a:custGeom>
            <a:avLst/>
            <a:gdLst>
              <a:gd name="connsiteX0" fmla="*/ 0 w 1182432"/>
              <a:gd name="connsiteY0" fmla="*/ 0 h 1697050"/>
              <a:gd name="connsiteX1" fmla="*/ 202546 w 1182432"/>
              <a:gd name="connsiteY1" fmla="*/ 0 h 1697050"/>
              <a:gd name="connsiteX2" fmla="*/ 1182432 w 1182432"/>
              <a:gd name="connsiteY2" fmla="*/ 1697050 h 16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2432" h="1697050">
                <a:moveTo>
                  <a:pt x="0" y="0"/>
                </a:moveTo>
                <a:lnTo>
                  <a:pt x="202546" y="0"/>
                </a:lnTo>
                <a:lnTo>
                  <a:pt x="1182432" y="169705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874482" y="2502128"/>
            <a:ext cx="886824" cy="760935"/>
          </a:xfrm>
          <a:custGeom>
            <a:avLst/>
            <a:gdLst>
              <a:gd name="connsiteX0" fmla="*/ 0 w 886824"/>
              <a:gd name="connsiteY0" fmla="*/ 0 h 760935"/>
              <a:gd name="connsiteX1" fmla="*/ 147804 w 886824"/>
              <a:gd name="connsiteY1" fmla="*/ 0 h 760935"/>
              <a:gd name="connsiteX2" fmla="*/ 886824 w 886824"/>
              <a:gd name="connsiteY2" fmla="*/ 760935 h 76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824" h="760935">
                <a:moveTo>
                  <a:pt x="0" y="0"/>
                </a:moveTo>
                <a:lnTo>
                  <a:pt x="147804" y="0"/>
                </a:lnTo>
                <a:lnTo>
                  <a:pt x="886824" y="760935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1863534" y="3345179"/>
            <a:ext cx="897772" cy="54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Freeform 31"/>
          <p:cNvSpPr/>
          <p:nvPr/>
        </p:nvSpPr>
        <p:spPr>
          <a:xfrm>
            <a:off x="1874482" y="3596999"/>
            <a:ext cx="1554679" cy="673346"/>
          </a:xfrm>
          <a:custGeom>
            <a:avLst/>
            <a:gdLst>
              <a:gd name="connsiteX0" fmla="*/ 0 w 1554679"/>
              <a:gd name="connsiteY0" fmla="*/ 667871 h 673346"/>
              <a:gd name="connsiteX1" fmla="*/ 432464 w 1554679"/>
              <a:gd name="connsiteY1" fmla="*/ 673346 h 673346"/>
              <a:gd name="connsiteX2" fmla="*/ 1554679 w 1554679"/>
              <a:gd name="connsiteY2" fmla="*/ 0 h 67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679" h="673346">
                <a:moveTo>
                  <a:pt x="0" y="667871"/>
                </a:moveTo>
                <a:lnTo>
                  <a:pt x="432464" y="673346"/>
                </a:lnTo>
                <a:lnTo>
                  <a:pt x="1554679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4398098" y="2239359"/>
            <a:ext cx="2507192" cy="432474"/>
          </a:xfrm>
          <a:custGeom>
            <a:avLst/>
            <a:gdLst>
              <a:gd name="connsiteX0" fmla="*/ 2507192 w 2507192"/>
              <a:gd name="connsiteY0" fmla="*/ 0 h 432474"/>
              <a:gd name="connsiteX1" fmla="*/ 1598472 w 2507192"/>
              <a:gd name="connsiteY1" fmla="*/ 0 h 432474"/>
              <a:gd name="connsiteX2" fmla="*/ 0 w 2507192"/>
              <a:gd name="connsiteY2" fmla="*/ 432474 h 43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7192" h="432474">
                <a:moveTo>
                  <a:pt x="2507192" y="0"/>
                </a:moveTo>
                <a:lnTo>
                  <a:pt x="1598472" y="0"/>
                </a:lnTo>
                <a:lnTo>
                  <a:pt x="0" y="432474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007646" y="2847012"/>
            <a:ext cx="3903119" cy="700718"/>
          </a:xfrm>
          <a:custGeom>
            <a:avLst/>
            <a:gdLst>
              <a:gd name="connsiteX0" fmla="*/ 3903119 w 3903119"/>
              <a:gd name="connsiteY0" fmla="*/ 0 h 700718"/>
              <a:gd name="connsiteX1" fmla="*/ 3903119 w 3903119"/>
              <a:gd name="connsiteY1" fmla="*/ 0 h 700718"/>
              <a:gd name="connsiteX2" fmla="*/ 2715213 w 3903119"/>
              <a:gd name="connsiteY2" fmla="*/ 0 h 700718"/>
              <a:gd name="connsiteX3" fmla="*/ 0 w 3903119"/>
              <a:gd name="connsiteY3" fmla="*/ 700718 h 70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119" h="700718">
                <a:moveTo>
                  <a:pt x="3903119" y="0"/>
                </a:moveTo>
                <a:lnTo>
                  <a:pt x="3903119" y="0"/>
                </a:lnTo>
                <a:lnTo>
                  <a:pt x="2715213" y="0"/>
                </a:lnTo>
                <a:lnTo>
                  <a:pt x="0" y="700718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812356" y="3465614"/>
            <a:ext cx="3092934" cy="317513"/>
          </a:xfrm>
          <a:custGeom>
            <a:avLst/>
            <a:gdLst>
              <a:gd name="connsiteX0" fmla="*/ 3092934 w 3092934"/>
              <a:gd name="connsiteY0" fmla="*/ 0 h 317513"/>
              <a:gd name="connsiteX1" fmla="*/ 1866709 w 3092934"/>
              <a:gd name="connsiteY1" fmla="*/ 0 h 317513"/>
              <a:gd name="connsiteX2" fmla="*/ 0 w 3092934"/>
              <a:gd name="connsiteY2" fmla="*/ 317513 h 3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2934" h="317513">
                <a:moveTo>
                  <a:pt x="3092934" y="0"/>
                </a:moveTo>
                <a:lnTo>
                  <a:pt x="1866709" y="0"/>
                </a:lnTo>
                <a:lnTo>
                  <a:pt x="0" y="317513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24-</a:t>
            </a:r>
            <a:r>
              <a:rPr lang="en-US" sz="900" b="1" dirty="0" smtClean="0">
                <a:latin typeface="Arial"/>
                <a:cs typeface="Arial"/>
              </a:rPr>
              <a:t>7a </a:t>
            </a:r>
            <a:r>
              <a:rPr lang="en-US" sz="900" b="1" dirty="0">
                <a:latin typeface="Arial"/>
                <a:cs typeface="Arial"/>
              </a:rPr>
              <a:t>The Salivary Glands.</a:t>
            </a:r>
          </a:p>
        </p:txBody>
      </p:sp>
      <p:sp>
        <p:nvSpPr>
          <p:cNvPr id="4" name="Freeform 3"/>
          <p:cNvSpPr/>
          <p:nvPr/>
        </p:nvSpPr>
        <p:spPr>
          <a:xfrm rot="4810666">
            <a:off x="3060581" y="3035991"/>
            <a:ext cx="69247" cy="472992"/>
          </a:xfrm>
          <a:custGeom>
            <a:avLst/>
            <a:gdLst>
              <a:gd name="connsiteX0" fmla="*/ 82550 w 82550"/>
              <a:gd name="connsiteY0" fmla="*/ 0 h 149225"/>
              <a:gd name="connsiteX1" fmla="*/ 3175 w 82550"/>
              <a:gd name="connsiteY1" fmla="*/ 0 h 149225"/>
              <a:gd name="connsiteX2" fmla="*/ 0 w 82550"/>
              <a:gd name="connsiteY2" fmla="*/ 149225 h 149225"/>
              <a:gd name="connsiteX3" fmla="*/ 82550 w 82550"/>
              <a:gd name="connsiteY3" fmla="*/ 149225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149225">
                <a:moveTo>
                  <a:pt x="82550" y="0"/>
                </a:moveTo>
                <a:lnTo>
                  <a:pt x="3175" y="0"/>
                </a:lnTo>
                <a:cubicBezTo>
                  <a:pt x="2117" y="49742"/>
                  <a:pt x="1058" y="99483"/>
                  <a:pt x="0" y="149225"/>
                </a:cubicBezTo>
                <a:lnTo>
                  <a:pt x="82550" y="1492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877657" y="974782"/>
            <a:ext cx="1576576" cy="1905076"/>
          </a:xfrm>
          <a:custGeom>
            <a:avLst/>
            <a:gdLst>
              <a:gd name="connsiteX0" fmla="*/ 0 w 1576576"/>
              <a:gd name="connsiteY0" fmla="*/ 0 h 1905076"/>
              <a:gd name="connsiteX1" fmla="*/ 503629 w 1576576"/>
              <a:gd name="connsiteY1" fmla="*/ 5475 h 1905076"/>
              <a:gd name="connsiteX2" fmla="*/ 1576576 w 1576576"/>
              <a:gd name="connsiteY2" fmla="*/ 1905076 h 19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6576" h="1905076">
                <a:moveTo>
                  <a:pt x="0" y="0"/>
                </a:moveTo>
                <a:lnTo>
                  <a:pt x="503629" y="5475"/>
                </a:lnTo>
                <a:lnTo>
                  <a:pt x="1576576" y="190507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72183" y="1538641"/>
            <a:ext cx="1182432" cy="1697050"/>
          </a:xfrm>
          <a:custGeom>
            <a:avLst/>
            <a:gdLst>
              <a:gd name="connsiteX0" fmla="*/ 0 w 1182432"/>
              <a:gd name="connsiteY0" fmla="*/ 0 h 1697050"/>
              <a:gd name="connsiteX1" fmla="*/ 202546 w 1182432"/>
              <a:gd name="connsiteY1" fmla="*/ 0 h 1697050"/>
              <a:gd name="connsiteX2" fmla="*/ 1182432 w 1182432"/>
              <a:gd name="connsiteY2" fmla="*/ 1697050 h 16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2432" h="1697050">
                <a:moveTo>
                  <a:pt x="0" y="0"/>
                </a:moveTo>
                <a:lnTo>
                  <a:pt x="202546" y="0"/>
                </a:lnTo>
                <a:lnTo>
                  <a:pt x="1182432" y="16970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77657" y="2502128"/>
            <a:ext cx="886824" cy="760935"/>
          </a:xfrm>
          <a:custGeom>
            <a:avLst/>
            <a:gdLst>
              <a:gd name="connsiteX0" fmla="*/ 0 w 886824"/>
              <a:gd name="connsiteY0" fmla="*/ 0 h 760935"/>
              <a:gd name="connsiteX1" fmla="*/ 147804 w 886824"/>
              <a:gd name="connsiteY1" fmla="*/ 0 h 760935"/>
              <a:gd name="connsiteX2" fmla="*/ 886824 w 886824"/>
              <a:gd name="connsiteY2" fmla="*/ 760935 h 76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824" h="760935">
                <a:moveTo>
                  <a:pt x="0" y="0"/>
                </a:moveTo>
                <a:lnTo>
                  <a:pt x="147804" y="0"/>
                </a:lnTo>
                <a:lnTo>
                  <a:pt x="886824" y="76093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866709" y="3345179"/>
            <a:ext cx="897772" cy="54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eform 8"/>
          <p:cNvSpPr/>
          <p:nvPr/>
        </p:nvSpPr>
        <p:spPr>
          <a:xfrm>
            <a:off x="1877657" y="3596999"/>
            <a:ext cx="1554679" cy="673346"/>
          </a:xfrm>
          <a:custGeom>
            <a:avLst/>
            <a:gdLst>
              <a:gd name="connsiteX0" fmla="*/ 0 w 1554679"/>
              <a:gd name="connsiteY0" fmla="*/ 667871 h 673346"/>
              <a:gd name="connsiteX1" fmla="*/ 432464 w 1554679"/>
              <a:gd name="connsiteY1" fmla="*/ 673346 h 673346"/>
              <a:gd name="connsiteX2" fmla="*/ 1554679 w 1554679"/>
              <a:gd name="connsiteY2" fmla="*/ 0 h 67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679" h="673346">
                <a:moveTo>
                  <a:pt x="0" y="667871"/>
                </a:moveTo>
                <a:lnTo>
                  <a:pt x="432464" y="673346"/>
                </a:lnTo>
                <a:lnTo>
                  <a:pt x="1554679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401273" y="2239359"/>
            <a:ext cx="2507192" cy="432474"/>
          </a:xfrm>
          <a:custGeom>
            <a:avLst/>
            <a:gdLst>
              <a:gd name="connsiteX0" fmla="*/ 2507192 w 2507192"/>
              <a:gd name="connsiteY0" fmla="*/ 0 h 432474"/>
              <a:gd name="connsiteX1" fmla="*/ 1598472 w 2507192"/>
              <a:gd name="connsiteY1" fmla="*/ 0 h 432474"/>
              <a:gd name="connsiteX2" fmla="*/ 0 w 2507192"/>
              <a:gd name="connsiteY2" fmla="*/ 432474 h 43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7192" h="432474">
                <a:moveTo>
                  <a:pt x="2507192" y="0"/>
                </a:moveTo>
                <a:lnTo>
                  <a:pt x="1598472" y="0"/>
                </a:lnTo>
                <a:lnTo>
                  <a:pt x="0" y="432474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010821" y="2847012"/>
            <a:ext cx="3903119" cy="700718"/>
          </a:xfrm>
          <a:custGeom>
            <a:avLst/>
            <a:gdLst>
              <a:gd name="connsiteX0" fmla="*/ 3903119 w 3903119"/>
              <a:gd name="connsiteY0" fmla="*/ 0 h 700718"/>
              <a:gd name="connsiteX1" fmla="*/ 3903119 w 3903119"/>
              <a:gd name="connsiteY1" fmla="*/ 0 h 700718"/>
              <a:gd name="connsiteX2" fmla="*/ 2715213 w 3903119"/>
              <a:gd name="connsiteY2" fmla="*/ 0 h 700718"/>
              <a:gd name="connsiteX3" fmla="*/ 0 w 3903119"/>
              <a:gd name="connsiteY3" fmla="*/ 700718 h 70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3119" h="700718">
                <a:moveTo>
                  <a:pt x="3903119" y="0"/>
                </a:moveTo>
                <a:lnTo>
                  <a:pt x="3903119" y="0"/>
                </a:lnTo>
                <a:lnTo>
                  <a:pt x="2715213" y="0"/>
                </a:lnTo>
                <a:lnTo>
                  <a:pt x="0" y="70071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815531" y="3465614"/>
            <a:ext cx="3092934" cy="317513"/>
          </a:xfrm>
          <a:custGeom>
            <a:avLst/>
            <a:gdLst>
              <a:gd name="connsiteX0" fmla="*/ 3092934 w 3092934"/>
              <a:gd name="connsiteY0" fmla="*/ 0 h 317513"/>
              <a:gd name="connsiteX1" fmla="*/ 1866709 w 3092934"/>
              <a:gd name="connsiteY1" fmla="*/ 0 h 317513"/>
              <a:gd name="connsiteX2" fmla="*/ 0 w 3092934"/>
              <a:gd name="connsiteY2" fmla="*/ 317513 h 3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2934" h="317513">
                <a:moveTo>
                  <a:pt x="3092934" y="0"/>
                </a:moveTo>
                <a:lnTo>
                  <a:pt x="1866709" y="0"/>
                </a:lnTo>
                <a:lnTo>
                  <a:pt x="0" y="31751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33832" y="812266"/>
            <a:ext cx="1398420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920"/>
              </a:lnSpc>
            </a:pP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Parotid duct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24132" y="1383764"/>
            <a:ext cx="1398420" cy="73866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920"/>
              </a:lnSpc>
            </a:pP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Openings of</a:t>
            </a:r>
            <a:b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sublingual</a:t>
            </a:r>
            <a:b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ducts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19865" y="2353621"/>
            <a:ext cx="1398420" cy="49244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920"/>
              </a:lnSpc>
            </a:pP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Lingual</a:t>
            </a:r>
            <a:b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frenulum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65645" y="3193538"/>
            <a:ext cx="1648314" cy="73866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920"/>
              </a:lnSpc>
            </a:pP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Opening of left</a:t>
            </a:r>
            <a:b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submandibular</a:t>
            </a:r>
            <a:b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duct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89308" y="4102111"/>
            <a:ext cx="1642879" cy="49244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920"/>
              </a:lnSpc>
            </a:pP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Submandibular</a:t>
            </a:r>
            <a:b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duct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988421" y="2086894"/>
            <a:ext cx="2058953" cy="49244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600" i="0" dirty="0" smtClean="0">
                <a:solidFill>
                  <a:srgbClr val="FF0000"/>
                </a:solidFill>
                <a:latin typeface="Arial"/>
                <a:cs typeface="Arial"/>
              </a:rPr>
              <a:t>Parotid</a:t>
            </a: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 salivary</a:t>
            </a:r>
            <a:b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gland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964757" y="2697379"/>
            <a:ext cx="1820411" cy="49244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600" i="0" dirty="0" smtClean="0">
                <a:solidFill>
                  <a:srgbClr val="FF0000"/>
                </a:solidFill>
                <a:latin typeface="Arial"/>
                <a:cs typeface="Arial"/>
              </a:rPr>
              <a:t>Sublingual</a:t>
            </a: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salivary gland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984851" y="3323635"/>
            <a:ext cx="1820411" cy="49244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600" i="0" dirty="0" smtClean="0">
                <a:solidFill>
                  <a:srgbClr val="FF0000"/>
                </a:solidFill>
                <a:latin typeface="Arial"/>
                <a:cs typeface="Arial"/>
              </a:rPr>
              <a:t>Submandibular</a:t>
            </a:r>
          </a:p>
          <a:p>
            <a:pPr>
              <a:lnSpc>
                <a:spcPts val="1920"/>
              </a:lnSpc>
            </a:pPr>
            <a:r>
              <a:rPr lang="en-US" sz="1600" i="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alivary gland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983093" y="1702868"/>
            <a:ext cx="2184571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600" i="0" dirty="0" smtClean="0">
                <a:solidFill>
                  <a:srgbClr val="000000"/>
                </a:solidFill>
                <a:latin typeface="Arial Black"/>
                <a:cs typeface="Arial Black"/>
              </a:rPr>
              <a:t>Salivary Glands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42808" y="4795946"/>
            <a:ext cx="250917" cy="258459"/>
          </a:xfrm>
          <a:prstGeom prst="rect">
            <a:avLst/>
          </a:prstGeom>
          <a:solidFill>
            <a:srgbClr val="034F7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i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93082" y="4779743"/>
            <a:ext cx="4527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600" i="0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lang="en-US" sz="1600" i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714710" y="4775009"/>
            <a:ext cx="5776997" cy="166199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160"/>
              </a:lnSpc>
            </a:pP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A lateral view, showing the relative positions of</a:t>
            </a:r>
            <a:b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the salivary glands and ducts on the left side of the</a:t>
            </a:r>
            <a:b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head. For clarity, the left ramus and body of the</a:t>
            </a:r>
            <a:b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mandible have been removed. For the positions of</a:t>
            </a:r>
            <a:b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the parotid and submandibular ducts in the oral</a:t>
            </a:r>
            <a:b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cavity, see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Figure 24–6.</a:t>
            </a:r>
          </a:p>
        </p:txBody>
      </p:sp>
    </p:spTree>
    <p:extLst>
      <p:ext uri="{BB962C8B-B14F-4D97-AF65-F5344CB8AC3E}">
        <p14:creationId xmlns:p14="http://schemas.microsoft.com/office/powerpoint/2010/main" val="23131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24-2 </a:t>
            </a:r>
            <a:r>
              <a:rPr lang="en-US" dirty="0" err="1" smtClean="0">
                <a:latin typeface="Arial" charset="0"/>
              </a:rPr>
              <a:t>Cavidad</a:t>
            </a:r>
            <a:r>
              <a:rPr lang="en-US" dirty="0" smtClean="0">
                <a:latin typeface="Arial" charset="0"/>
              </a:rPr>
              <a:t> Oral</a:t>
            </a:r>
            <a:endParaRPr lang="en-US" dirty="0">
              <a:latin typeface="Arial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55843" y="669579"/>
            <a:ext cx="8739658" cy="49592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Dientes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Enamel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Wingdings"/>
              </a:rPr>
              <a:t>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Wingdings"/>
              </a:rPr>
              <a:t>Dentina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Wingdings"/>
              </a:rPr>
              <a:t> 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Wingdings"/>
              </a:rPr>
              <a:t>Pulpa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Wingdings"/>
              </a:rPr>
              <a:t> 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Wingdings"/>
              </a:rPr>
              <a:t>Raiz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Wingdings"/>
              </a:rPr>
              <a:t> 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Wingdings"/>
              </a:rPr>
              <a:t>Proceso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Wingdings"/>
              </a:rPr>
              <a:t> Alveolar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Lengua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lleva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el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alimento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al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diente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sym typeface="Wingdings"/>
              </a:rPr>
              <a:t>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Este lo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tritura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mastica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),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área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superficial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Dos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ucesiones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dentales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durante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desarrollo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Dentición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primaria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o </a:t>
            </a:r>
            <a:r>
              <a:rPr lang="en-US" sz="2800" b="1" dirty="0" err="1" smtClean="0">
                <a:solidFill>
                  <a:srgbClr val="000000"/>
                </a:solidFill>
                <a:latin typeface="Arial" charset="0"/>
              </a:rPr>
              <a:t>decídua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  <a:p>
            <a:pPr lvl="3"/>
            <a:r>
              <a:rPr lang="en-US" sz="2400" b="1" dirty="0" err="1">
                <a:solidFill>
                  <a:srgbClr val="000000"/>
                </a:solidFill>
                <a:latin typeface="Arial" charset="0"/>
              </a:rPr>
              <a:t>Cinco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en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cada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lado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mandíbula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y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maxila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= 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20</a:t>
            </a:r>
          </a:p>
          <a:p>
            <a:pPr lvl="2"/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Dentición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secundaria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o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permanente</a:t>
            </a:r>
            <a:endParaRPr lang="en-US" sz="2800" i="1" dirty="0">
              <a:solidFill>
                <a:srgbClr val="000000"/>
              </a:solidFill>
              <a:latin typeface="Arial" charset="0"/>
            </a:endParaRPr>
          </a:p>
          <a:p>
            <a:pPr lvl="3"/>
            <a:r>
              <a:rPr lang="en-US" sz="2400" b="1" dirty="0" err="1">
                <a:solidFill>
                  <a:srgbClr val="000000"/>
                </a:solidFill>
                <a:latin typeface="Arial" charset="0"/>
              </a:rPr>
              <a:t>Ocho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cada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lado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mandíbula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maxila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32</a:t>
            </a:r>
          </a:p>
          <a:p>
            <a:pPr marL="812800" lvl="1" indent="-349250">
              <a:buFont typeface="Times" charset="0"/>
              <a:buAutoNum type="arabicPeriod"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24_08b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5"/>
          <a:stretch/>
        </p:blipFill>
        <p:spPr>
          <a:xfrm>
            <a:off x="701040" y="1057656"/>
            <a:ext cx="7741920" cy="452378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</a:t>
            </a:r>
            <a:r>
              <a:rPr lang="en-US" sz="1800" b="1" dirty="0" smtClean="0">
                <a:latin typeface="Arial"/>
                <a:cs typeface="Arial"/>
              </a:rPr>
              <a:t>8b Types Teeth</a:t>
            </a:r>
            <a:r>
              <a:rPr lang="en-US" sz="1800" b="1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Freeform 3"/>
          <p:cNvSpPr/>
          <p:nvPr/>
        </p:nvSpPr>
        <p:spPr>
          <a:xfrm>
            <a:off x="1613171" y="1847850"/>
            <a:ext cx="94979" cy="1304779"/>
          </a:xfrm>
          <a:custGeom>
            <a:avLst/>
            <a:gdLst>
              <a:gd name="connsiteX0" fmla="*/ 82550 w 82550"/>
              <a:gd name="connsiteY0" fmla="*/ 0 h 1025525"/>
              <a:gd name="connsiteX1" fmla="*/ 3175 w 82550"/>
              <a:gd name="connsiteY1" fmla="*/ 0 h 1025525"/>
              <a:gd name="connsiteX2" fmla="*/ 0 w 82550"/>
              <a:gd name="connsiteY2" fmla="*/ 1025525 h 1025525"/>
              <a:gd name="connsiteX3" fmla="*/ 82550 w 82550"/>
              <a:gd name="connsiteY3" fmla="*/ 1025525 h 102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1025525">
                <a:moveTo>
                  <a:pt x="82550" y="0"/>
                </a:moveTo>
                <a:lnTo>
                  <a:pt x="3175" y="0"/>
                </a:lnTo>
                <a:cubicBezTo>
                  <a:pt x="2117" y="341842"/>
                  <a:pt x="1058" y="683683"/>
                  <a:pt x="0" y="1025525"/>
                </a:cubicBezTo>
                <a:lnTo>
                  <a:pt x="82550" y="10255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613171" y="3197225"/>
            <a:ext cx="94979" cy="1304779"/>
          </a:xfrm>
          <a:custGeom>
            <a:avLst/>
            <a:gdLst>
              <a:gd name="connsiteX0" fmla="*/ 82550 w 82550"/>
              <a:gd name="connsiteY0" fmla="*/ 0 h 1025525"/>
              <a:gd name="connsiteX1" fmla="*/ 3175 w 82550"/>
              <a:gd name="connsiteY1" fmla="*/ 0 h 1025525"/>
              <a:gd name="connsiteX2" fmla="*/ 0 w 82550"/>
              <a:gd name="connsiteY2" fmla="*/ 1025525 h 1025525"/>
              <a:gd name="connsiteX3" fmla="*/ 82550 w 82550"/>
              <a:gd name="connsiteY3" fmla="*/ 1025525 h 102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1025525">
                <a:moveTo>
                  <a:pt x="82550" y="0"/>
                </a:moveTo>
                <a:lnTo>
                  <a:pt x="3175" y="0"/>
                </a:lnTo>
                <a:cubicBezTo>
                  <a:pt x="2117" y="341842"/>
                  <a:pt x="1058" y="683683"/>
                  <a:pt x="0" y="1025525"/>
                </a:cubicBezTo>
                <a:lnTo>
                  <a:pt x="82550" y="10255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47800" y="2514600"/>
            <a:ext cx="161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457325" y="3835400"/>
            <a:ext cx="161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1765062" y="4702709"/>
            <a:ext cx="292338" cy="297916"/>
          </a:xfrm>
          <a:prstGeom prst="rect">
            <a:avLst/>
          </a:prstGeom>
          <a:solidFill>
            <a:srgbClr val="034F7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i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831211" y="4734751"/>
            <a:ext cx="452779" cy="25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800" i="0" dirty="0" smtClean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endParaRPr lang="en-US" sz="1800" i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028513" y="1229890"/>
            <a:ext cx="1249211" cy="2769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160"/>
              </a:lnSpc>
            </a:pP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Incisors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954908" y="1229890"/>
            <a:ext cx="1519813" cy="55399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2160"/>
              </a:lnSpc>
            </a:pPr>
            <a:r>
              <a:rPr lang="en-US" sz="1800" i="0" dirty="0" err="1" smtClean="0">
                <a:solidFill>
                  <a:srgbClr val="000000"/>
                </a:solidFill>
                <a:latin typeface="Arial"/>
                <a:cs typeface="Arial"/>
              </a:rPr>
              <a:t>Cuspids</a:t>
            </a: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(canines)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195204" y="1215785"/>
            <a:ext cx="1695704" cy="55399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2160"/>
              </a:lnSpc>
            </a:pP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Bicuspids</a:t>
            </a:r>
            <a:b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(premolars)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58649" y="2319425"/>
            <a:ext cx="1249211" cy="55399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2160"/>
              </a:lnSpc>
            </a:pP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Upper</a:t>
            </a:r>
            <a:b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jaw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61822" y="3647395"/>
            <a:ext cx="1249211" cy="55399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2160"/>
              </a:lnSpc>
            </a:pP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Lower</a:t>
            </a:r>
            <a:b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jaw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616123" y="1226434"/>
            <a:ext cx="1249211" cy="2769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160"/>
              </a:lnSpc>
            </a:pP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Molars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164958" y="4700491"/>
            <a:ext cx="6293270" cy="92333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130" i="0" dirty="0" smtClean="0">
                <a:solidFill>
                  <a:srgbClr val="000000"/>
                </a:solidFill>
                <a:latin typeface="Arial"/>
                <a:cs typeface="Arial"/>
              </a:rPr>
              <a:t>The adult teeth from the right side of the</a:t>
            </a:r>
            <a:br>
              <a:rPr lang="en-US" sz="21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130" i="0" dirty="0" smtClean="0">
                <a:solidFill>
                  <a:srgbClr val="000000"/>
                </a:solidFill>
                <a:latin typeface="Arial"/>
                <a:cs typeface="Arial"/>
              </a:rPr>
              <a:t>upper and lower jaws. </a:t>
            </a:r>
            <a:r>
              <a:rPr lang="en-US" sz="2130" dirty="0" smtClean="0">
                <a:solidFill>
                  <a:srgbClr val="000000"/>
                </a:solidFill>
                <a:latin typeface="Arial"/>
                <a:cs typeface="Arial"/>
              </a:rPr>
              <a:t>Figure 24–9a,b </a:t>
            </a:r>
            <a:r>
              <a:rPr lang="en-US" sz="2130" i="0" dirty="0" smtClean="0">
                <a:solidFill>
                  <a:srgbClr val="000000"/>
                </a:solidFill>
                <a:latin typeface="Arial"/>
                <a:cs typeface="Arial"/>
              </a:rPr>
              <a:t>provides</a:t>
            </a:r>
            <a:br>
              <a:rPr lang="en-US" sz="21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130" i="0" dirty="0" smtClean="0">
                <a:solidFill>
                  <a:srgbClr val="000000"/>
                </a:solidFill>
                <a:latin typeface="Arial"/>
                <a:cs typeface="Arial"/>
              </a:rPr>
              <a:t>a view of the </a:t>
            </a:r>
            <a:r>
              <a:rPr lang="en-US" sz="2130" i="0" dirty="0" err="1" smtClean="0">
                <a:solidFill>
                  <a:srgbClr val="000000"/>
                </a:solidFill>
                <a:latin typeface="Arial"/>
                <a:cs typeface="Arial"/>
              </a:rPr>
              <a:t>occlusal</a:t>
            </a:r>
            <a:r>
              <a:rPr lang="en-US" sz="2130" i="0" dirty="0" smtClean="0">
                <a:solidFill>
                  <a:srgbClr val="000000"/>
                </a:solidFill>
                <a:latin typeface="Arial"/>
                <a:cs typeface="Arial"/>
              </a:rPr>
              <a:t> surfaces.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3478" y="283663"/>
            <a:ext cx="9020522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lvl="1" indent="-349250">
              <a:buFont typeface="Times" charset="0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Incisivos</a:t>
            </a:r>
            <a:r>
              <a:rPr lang="en-US" b="1" dirty="0">
                <a:solidFill>
                  <a:srgbClr val="000000"/>
                </a:solidFill>
              </a:rPr>
              <a:t> – </a:t>
            </a:r>
            <a:r>
              <a:rPr lang="en-US" dirty="0">
                <a:solidFill>
                  <a:srgbClr val="000000"/>
                </a:solidFill>
              </a:rPr>
              <a:t>forma de </a:t>
            </a:r>
            <a:r>
              <a:rPr lang="en-US" dirty="0" err="1">
                <a:solidFill>
                  <a:srgbClr val="000000"/>
                </a:solidFill>
              </a:rPr>
              <a:t>navaja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frontales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cortan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una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raíz</a:t>
            </a:r>
            <a:endParaRPr lang="en-US" dirty="0">
              <a:solidFill>
                <a:srgbClr val="000000"/>
              </a:solidFill>
            </a:endParaRPr>
          </a:p>
          <a:p>
            <a:pPr marL="812800" lvl="1" indent="-349250">
              <a:buFont typeface="Times" charset="0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Caninos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cónicos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desgarrar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una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raíz</a:t>
            </a:r>
            <a:endParaRPr lang="en-US" dirty="0" smtClean="0">
              <a:solidFill>
                <a:srgbClr val="000000"/>
              </a:solidFill>
            </a:endParaRPr>
          </a:p>
          <a:p>
            <a:pPr marL="812800" lvl="1" indent="-349250">
              <a:buFont typeface="Times" charset="0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812800" lvl="1" indent="-349250">
              <a:buFont typeface="Times" charset="0"/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pPr marL="812800" lvl="1" indent="-349250">
              <a:buFont typeface="Times" charset="0"/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pPr marL="812800" lvl="1" indent="-349250">
              <a:buFont typeface="Times" charset="0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812800" lvl="1" indent="-349250">
              <a:buFont typeface="Times" charset="0"/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pPr marL="812800" lvl="1" indent="-349250">
              <a:buFont typeface="Times" charset="0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812800" lvl="1" indent="-349250">
              <a:buFont typeface="Times" charset="0"/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pPr marL="812800" lvl="1" indent="-349250">
              <a:buFont typeface="Times" charset="0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812800" lvl="1" indent="-349250">
              <a:buFont typeface="Times" charset="0"/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pPr marL="812800" lvl="1" indent="-349250">
              <a:buFont typeface="Times" charset="0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812800" lvl="1" indent="-349250">
              <a:buFont typeface="Times" charset="0"/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pPr marL="812800" lvl="1" indent="-349250">
              <a:buFont typeface="Times" charset="0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812800" lvl="1" indent="-349250">
              <a:buFont typeface="Times" charset="0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812800" lvl="1" indent="-349250">
              <a:buFont typeface="Times" charset="0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Premolares</a:t>
            </a:r>
            <a:r>
              <a:rPr lang="en-US" dirty="0">
                <a:solidFill>
                  <a:srgbClr val="000000"/>
                </a:solidFill>
              </a:rPr>
              <a:t>) – </a:t>
            </a:r>
            <a:r>
              <a:rPr lang="en-US" dirty="0" err="1">
                <a:solidFill>
                  <a:srgbClr val="000000"/>
                </a:solidFill>
              </a:rPr>
              <a:t>planos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majar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moler</a:t>
            </a:r>
            <a:r>
              <a:rPr lang="en-US" dirty="0">
                <a:solidFill>
                  <a:srgbClr val="000000"/>
                </a:solidFill>
              </a:rPr>
              <a:t> 1-2 </a:t>
            </a:r>
            <a:r>
              <a:rPr lang="en-US" dirty="0" err="1">
                <a:solidFill>
                  <a:srgbClr val="000000"/>
                </a:solidFill>
              </a:rPr>
              <a:t>raíces</a:t>
            </a:r>
            <a:endParaRPr lang="en-US" dirty="0">
              <a:solidFill>
                <a:srgbClr val="000000"/>
              </a:solidFill>
            </a:endParaRPr>
          </a:p>
          <a:p>
            <a:pPr marL="812800" lvl="1" indent="-349250">
              <a:buFont typeface="Times" charset="0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Molares</a:t>
            </a:r>
            <a:r>
              <a:rPr lang="en-US" b="1" dirty="0">
                <a:solidFill>
                  <a:srgbClr val="000000"/>
                </a:solidFill>
              </a:rPr>
              <a:t> –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grandes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planos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demoler</a:t>
            </a:r>
            <a:r>
              <a:rPr lang="en-US" dirty="0">
                <a:solidFill>
                  <a:srgbClr val="000000"/>
                </a:solidFill>
              </a:rPr>
              <a:t>, 3-4 </a:t>
            </a:r>
            <a:r>
              <a:rPr lang="en-US" dirty="0" err="1">
                <a:solidFill>
                  <a:srgbClr val="000000"/>
                </a:solidFill>
              </a:rPr>
              <a:t>raíces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figure_24_10a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3"/>
          <a:stretch/>
        </p:blipFill>
        <p:spPr>
          <a:xfrm>
            <a:off x="1588008" y="255480"/>
            <a:ext cx="5967984" cy="6331349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 bwMode="auto">
          <a:xfrm>
            <a:off x="3470081" y="4367707"/>
            <a:ext cx="1473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3470081" y="4888407"/>
            <a:ext cx="1473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3470081" y="5272582"/>
            <a:ext cx="1473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Freeform 37"/>
          <p:cNvSpPr/>
          <p:nvPr/>
        </p:nvSpPr>
        <p:spPr>
          <a:xfrm>
            <a:off x="3479606" y="3704132"/>
            <a:ext cx="1149350" cy="130175"/>
          </a:xfrm>
          <a:custGeom>
            <a:avLst/>
            <a:gdLst>
              <a:gd name="connsiteX0" fmla="*/ 0 w 1149350"/>
              <a:gd name="connsiteY0" fmla="*/ 0 h 130175"/>
              <a:gd name="connsiteX1" fmla="*/ 635000 w 1149350"/>
              <a:gd name="connsiteY1" fmla="*/ 0 h 130175"/>
              <a:gd name="connsiteX2" fmla="*/ 1149350 w 1149350"/>
              <a:gd name="connsiteY2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350" h="130175">
                <a:moveTo>
                  <a:pt x="0" y="0"/>
                </a:moveTo>
                <a:lnTo>
                  <a:pt x="635000" y="0"/>
                </a:lnTo>
                <a:lnTo>
                  <a:pt x="1149350" y="130175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9" name="Straight Connector 38"/>
          <p:cNvCxnSpPr>
            <a:stCxn id="38" idx="1"/>
          </p:cNvCxnSpPr>
          <p:nvPr/>
        </p:nvCxnSpPr>
        <p:spPr bwMode="auto">
          <a:xfrm>
            <a:off x="4114606" y="3704132"/>
            <a:ext cx="425450" cy="4762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886131" y="4053382"/>
            <a:ext cx="1143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4886131" y="4736007"/>
            <a:ext cx="1143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4889306" y="4774107"/>
            <a:ext cx="1143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4886131" y="5002707"/>
            <a:ext cx="1143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4882956" y="5656757"/>
            <a:ext cx="1143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4943281" y="4047032"/>
            <a:ext cx="0" cy="6921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4943281" y="4770932"/>
            <a:ext cx="0" cy="2317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4943281" y="5040807"/>
            <a:ext cx="0" cy="6159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4886131" y="5047157"/>
            <a:ext cx="1143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Freeform 48"/>
          <p:cNvSpPr/>
          <p:nvPr/>
        </p:nvSpPr>
        <p:spPr>
          <a:xfrm>
            <a:off x="3473256" y="5764707"/>
            <a:ext cx="1466850" cy="82550"/>
          </a:xfrm>
          <a:custGeom>
            <a:avLst/>
            <a:gdLst>
              <a:gd name="connsiteX0" fmla="*/ 0 w 1466850"/>
              <a:gd name="connsiteY0" fmla="*/ 82550 h 82550"/>
              <a:gd name="connsiteX1" fmla="*/ 717550 w 1466850"/>
              <a:gd name="connsiteY1" fmla="*/ 79375 h 82550"/>
              <a:gd name="connsiteX2" fmla="*/ 1466850 w 1466850"/>
              <a:gd name="connsiteY2" fmla="*/ 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6850" h="82550">
                <a:moveTo>
                  <a:pt x="0" y="82550"/>
                </a:moveTo>
                <a:lnTo>
                  <a:pt x="717550" y="79375"/>
                </a:lnTo>
                <a:lnTo>
                  <a:pt x="146685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</a:t>
            </a:r>
            <a:r>
              <a:rPr lang="en-US" sz="1800" b="1" dirty="0" smtClean="0">
                <a:latin typeface="Arial"/>
                <a:cs typeface="Arial"/>
              </a:rPr>
              <a:t>10a </a:t>
            </a:r>
            <a:r>
              <a:rPr lang="en-US" sz="1800" b="1" dirty="0">
                <a:latin typeface="Arial"/>
                <a:cs typeface="Arial"/>
              </a:rPr>
              <a:t>The Esophagus.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470275" y="4372820"/>
            <a:ext cx="1473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3470275" y="4893520"/>
            <a:ext cx="1473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3470275" y="5277695"/>
            <a:ext cx="1473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reeform 4"/>
          <p:cNvSpPr/>
          <p:nvPr/>
        </p:nvSpPr>
        <p:spPr>
          <a:xfrm>
            <a:off x="3479800" y="3709245"/>
            <a:ext cx="1149350" cy="130175"/>
          </a:xfrm>
          <a:custGeom>
            <a:avLst/>
            <a:gdLst>
              <a:gd name="connsiteX0" fmla="*/ 0 w 1149350"/>
              <a:gd name="connsiteY0" fmla="*/ 0 h 130175"/>
              <a:gd name="connsiteX1" fmla="*/ 635000 w 1149350"/>
              <a:gd name="connsiteY1" fmla="*/ 0 h 130175"/>
              <a:gd name="connsiteX2" fmla="*/ 1149350 w 1149350"/>
              <a:gd name="connsiteY2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350" h="130175">
                <a:moveTo>
                  <a:pt x="0" y="0"/>
                </a:moveTo>
                <a:lnTo>
                  <a:pt x="635000" y="0"/>
                </a:lnTo>
                <a:lnTo>
                  <a:pt x="1149350" y="1301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" name="Straight Connector 8"/>
          <p:cNvCxnSpPr>
            <a:stCxn id="5" idx="1"/>
          </p:cNvCxnSpPr>
          <p:nvPr/>
        </p:nvCxnSpPr>
        <p:spPr bwMode="auto">
          <a:xfrm>
            <a:off x="4114800" y="3709245"/>
            <a:ext cx="425450" cy="476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886325" y="4058495"/>
            <a:ext cx="114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886325" y="4741120"/>
            <a:ext cx="114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889500" y="4779220"/>
            <a:ext cx="114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4886325" y="5007820"/>
            <a:ext cx="114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883150" y="5661870"/>
            <a:ext cx="114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943475" y="4052145"/>
            <a:ext cx="0" cy="692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943475" y="4776045"/>
            <a:ext cx="0" cy="231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943475" y="5045920"/>
            <a:ext cx="0" cy="615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4886325" y="5052270"/>
            <a:ext cx="114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Freeform 21"/>
          <p:cNvSpPr/>
          <p:nvPr/>
        </p:nvSpPr>
        <p:spPr>
          <a:xfrm>
            <a:off x="3473450" y="5769820"/>
            <a:ext cx="1466850" cy="82550"/>
          </a:xfrm>
          <a:custGeom>
            <a:avLst/>
            <a:gdLst>
              <a:gd name="connsiteX0" fmla="*/ 0 w 1466850"/>
              <a:gd name="connsiteY0" fmla="*/ 82550 h 82550"/>
              <a:gd name="connsiteX1" fmla="*/ 717550 w 1466850"/>
              <a:gd name="connsiteY1" fmla="*/ 79375 h 82550"/>
              <a:gd name="connsiteX2" fmla="*/ 1466850 w 1466850"/>
              <a:gd name="connsiteY2" fmla="*/ 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6850" h="82550">
                <a:moveTo>
                  <a:pt x="0" y="82550"/>
                </a:moveTo>
                <a:lnTo>
                  <a:pt x="717550" y="79375"/>
                </a:lnTo>
                <a:lnTo>
                  <a:pt x="146685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376654" y="3566312"/>
            <a:ext cx="1044649" cy="43088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680"/>
              </a:lnSpc>
            </a:pPr>
            <a:r>
              <a:rPr lang="en-US" sz="1400" i="0" dirty="0" err="1" smtClean="0">
                <a:solidFill>
                  <a:srgbClr val="000000"/>
                </a:solidFill>
                <a:latin typeface="Arial"/>
                <a:cs typeface="Arial"/>
              </a:rPr>
              <a:t>Muscularis</a:t>
            </a:r>
            <a:r>
              <a:rPr lang="en-US" sz="140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i="0" dirty="0" smtClean="0">
                <a:solidFill>
                  <a:srgbClr val="000000"/>
                </a:solidFill>
                <a:latin typeface="Arial"/>
                <a:cs typeface="Arial"/>
              </a:rPr>
              <a:t>mucosae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376526" y="4235787"/>
            <a:ext cx="1044649" cy="2154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680"/>
              </a:lnSpc>
            </a:pPr>
            <a:r>
              <a:rPr lang="en-US" sz="1400" i="0" dirty="0" smtClean="0">
                <a:solidFill>
                  <a:srgbClr val="000000"/>
                </a:solidFill>
                <a:latin typeface="Arial"/>
                <a:cs typeface="Arial"/>
              </a:rPr>
              <a:t>Mucosa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2376526" y="4761738"/>
            <a:ext cx="1044649" cy="2154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680"/>
              </a:lnSpc>
            </a:pPr>
            <a:r>
              <a:rPr lang="en-US" sz="1400" i="0" dirty="0" err="1" smtClean="0">
                <a:solidFill>
                  <a:srgbClr val="000000"/>
                </a:solidFill>
                <a:latin typeface="Arial"/>
                <a:cs typeface="Arial"/>
              </a:rPr>
              <a:t>Submucosa</a:t>
            </a:r>
            <a:endParaRPr lang="en-US" sz="14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373351" y="5148123"/>
            <a:ext cx="1044649" cy="43088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680"/>
              </a:lnSpc>
            </a:pPr>
            <a:r>
              <a:rPr lang="en-US" sz="1400" i="0" dirty="0" err="1" smtClean="0">
                <a:solidFill>
                  <a:srgbClr val="000000"/>
                </a:solidFill>
                <a:latin typeface="Arial"/>
                <a:cs typeface="Arial"/>
              </a:rPr>
              <a:t>Muscularis</a:t>
            </a:r>
            <a:r>
              <a:rPr lang="en-US" sz="140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i="0" dirty="0" err="1" smtClean="0">
                <a:solidFill>
                  <a:srgbClr val="000000"/>
                </a:solidFill>
                <a:latin typeface="Arial"/>
                <a:cs typeface="Arial"/>
              </a:rPr>
              <a:t>externa</a:t>
            </a:r>
            <a:endParaRPr lang="en-US" sz="14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376526" y="5721443"/>
            <a:ext cx="1044649" cy="2154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680"/>
              </a:lnSpc>
            </a:pPr>
            <a:r>
              <a:rPr lang="en-US" sz="1400" i="0" dirty="0" smtClean="0">
                <a:solidFill>
                  <a:srgbClr val="000000"/>
                </a:solidFill>
                <a:latin typeface="Arial"/>
                <a:cs typeface="Arial"/>
              </a:rPr>
              <a:t>Adventitia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714881" y="6154755"/>
            <a:ext cx="4151065" cy="49244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A transverse section through an empty</a:t>
            </a:r>
            <a:b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esophagus (LM </a:t>
            </a:r>
            <a:r>
              <a:rPr lang="en-US" sz="1600" i="0" dirty="0" smtClean="0">
                <a:solidFill>
                  <a:srgbClr val="000000"/>
                </a:solidFill>
                <a:latin typeface="Symbol Std"/>
                <a:cs typeface="Symbol Std"/>
              </a:rPr>
              <a:t>×</a:t>
            </a: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 5).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386146" y="6172500"/>
            <a:ext cx="220653" cy="225970"/>
          </a:xfrm>
          <a:prstGeom prst="rect">
            <a:avLst/>
          </a:prstGeom>
          <a:solidFill>
            <a:srgbClr val="034F7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i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437670" y="6219745"/>
            <a:ext cx="452779" cy="1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1300" i="0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lang="en-US" sz="1300" i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7640" y="3016636"/>
            <a:ext cx="22931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El </a:t>
            </a:r>
            <a:r>
              <a:rPr lang="en-US" b="1" dirty="0" err="1">
                <a:solidFill>
                  <a:srgbClr val="000000"/>
                </a:solidFill>
              </a:rPr>
              <a:t>Esófago</a:t>
            </a:r>
            <a:endParaRPr lang="en-US" b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muscular (10 x 2 </a:t>
            </a:r>
            <a:r>
              <a:rPr lang="en-US" dirty="0" err="1">
                <a:solidFill>
                  <a:srgbClr val="000000"/>
                </a:solidFill>
              </a:rPr>
              <a:t>pulgadas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Pasaje</a:t>
            </a:r>
            <a:r>
              <a:rPr lang="en-US" dirty="0">
                <a:solidFill>
                  <a:srgbClr val="000000"/>
                </a:solidFill>
              </a:rPr>
              <a:t> de comida y </a:t>
            </a:r>
            <a:r>
              <a:rPr lang="en-US" dirty="0" err="1">
                <a:solidFill>
                  <a:srgbClr val="000000"/>
                </a:solidFill>
              </a:rPr>
              <a:t>líquidos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hacia</a:t>
            </a:r>
            <a:r>
              <a:rPr lang="en-US" dirty="0">
                <a:solidFill>
                  <a:srgbClr val="000000"/>
                </a:solidFill>
              </a:rPr>
              <a:t> el </a:t>
            </a:r>
            <a:r>
              <a:rPr lang="en-US" dirty="0" err="1">
                <a:solidFill>
                  <a:srgbClr val="000000"/>
                </a:solidFill>
              </a:rPr>
              <a:t>estómago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3824" y="0"/>
            <a:ext cx="5980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La </a:t>
            </a:r>
            <a:r>
              <a:rPr lang="en-US" dirty="0" err="1">
                <a:solidFill>
                  <a:srgbClr val="000000"/>
                </a:solidFill>
              </a:rPr>
              <a:t>Faringe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Garganta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Pasaje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común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comida y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aire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Comida: </a:t>
            </a:r>
            <a:r>
              <a:rPr lang="en-US" dirty="0" err="1">
                <a:solidFill>
                  <a:srgbClr val="000000"/>
                </a:solidFill>
              </a:rPr>
              <a:t>oro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laringo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dirty="0" err="1">
                <a:solidFill>
                  <a:srgbClr val="000000"/>
                </a:solidFill>
              </a:rPr>
              <a:t>esófago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Aire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err="1">
                <a:solidFill>
                  <a:srgbClr val="000000"/>
                </a:solidFill>
              </a:rPr>
              <a:t>naso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dirty="0" err="1">
                <a:solidFill>
                  <a:srgbClr val="000000"/>
                </a:solidFill>
                <a:sym typeface="Wingdings"/>
              </a:rPr>
              <a:t>oro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  </a:t>
            </a:r>
            <a:r>
              <a:rPr lang="en-US" dirty="0" err="1">
                <a:solidFill>
                  <a:srgbClr val="000000"/>
                </a:solidFill>
                <a:sym typeface="Wingdings"/>
              </a:rPr>
              <a:t>laringo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  </a:t>
            </a:r>
            <a:r>
              <a:rPr lang="en-US" dirty="0" err="1">
                <a:solidFill>
                  <a:srgbClr val="000000"/>
                </a:solidFill>
                <a:sym typeface="Wingdings"/>
              </a:rPr>
              <a:t>tráquea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9220" descr="figure_24_11_0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5"/>
          <a:stretch/>
        </p:blipFill>
        <p:spPr>
          <a:xfrm>
            <a:off x="5786160" y="263368"/>
            <a:ext cx="3322320" cy="641812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</a:t>
            </a:r>
            <a:r>
              <a:rPr lang="en-US" sz="1800" b="1" dirty="0" smtClean="0">
                <a:latin typeface="Arial"/>
                <a:cs typeface="Arial"/>
              </a:rPr>
              <a:t>11 </a:t>
            </a:r>
            <a:r>
              <a:rPr lang="en-US" sz="1800" b="1" dirty="0">
                <a:latin typeface="Arial"/>
                <a:cs typeface="Arial"/>
              </a:rPr>
              <a:t>The Swallowing Process.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7655557" y="432833"/>
            <a:ext cx="1426656" cy="123726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04"/>
              </a:lnSpc>
            </a:pP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sz="670" i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buccal</a:t>
            </a:r>
            <a:r>
              <a:rPr lang="en-US" sz="670" i="0" dirty="0" smtClean="0">
                <a:solidFill>
                  <a:srgbClr val="000000"/>
                </a:solidFill>
                <a:latin typeface="Arial Black"/>
                <a:cs typeface="Arial Black"/>
              </a:rPr>
              <a:t> phase </a:t>
            </a: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begins with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the compression of the bolus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against the hard palate.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Subsequent retraction of the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tongue then forces the bolus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into the oropharynx and assists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in the elevation of the soft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palate, thereby sealing off the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err="1" smtClean="0">
                <a:solidFill>
                  <a:srgbClr val="000000"/>
                </a:solidFill>
                <a:latin typeface="Arial"/>
                <a:cs typeface="Arial"/>
              </a:rPr>
              <a:t>nasopharynx</a:t>
            </a: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. Once the bolus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enters the oropharynx, reflex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responses begin and the bolus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is moved toward the stomach.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7661907" y="2020333"/>
            <a:ext cx="1426656" cy="134036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04"/>
              </a:lnSpc>
            </a:pP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sz="670" i="0" dirty="0" smtClean="0">
                <a:solidFill>
                  <a:srgbClr val="000000"/>
                </a:solidFill>
                <a:latin typeface="Arial Black"/>
                <a:cs typeface="Arial Black"/>
              </a:rPr>
              <a:t>pharyngeal phase </a:t>
            </a:r>
            <a:br>
              <a:rPr lang="en-US" sz="67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begins as the bolus comes into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contact with the </a:t>
            </a:r>
            <a:r>
              <a:rPr lang="en-US" sz="670" i="0" dirty="0" err="1" smtClean="0">
                <a:solidFill>
                  <a:srgbClr val="000000"/>
                </a:solidFill>
                <a:latin typeface="Arial"/>
                <a:cs typeface="Arial"/>
              </a:rPr>
              <a:t>palatoglossal</a:t>
            </a: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670" i="0" dirty="0" err="1" smtClean="0">
                <a:solidFill>
                  <a:srgbClr val="000000"/>
                </a:solidFill>
                <a:latin typeface="Arial"/>
                <a:cs typeface="Arial"/>
              </a:rPr>
              <a:t>palatopharyngeal</a:t>
            </a: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 arches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and the posterior pharyngeal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wall. Elevation of the larynx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and folding of the epiglottis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direct the bolus past the closed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glottis. At the same time, the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uvula and soft palate block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passage back to the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err="1" smtClean="0">
                <a:solidFill>
                  <a:srgbClr val="000000"/>
                </a:solidFill>
                <a:latin typeface="Arial"/>
                <a:cs typeface="Arial"/>
              </a:rPr>
              <a:t>nasopharynx</a:t>
            </a: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67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7658732" y="3601483"/>
            <a:ext cx="1426656" cy="82484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04"/>
              </a:lnSpc>
            </a:pP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sz="670" i="0" dirty="0" smtClean="0">
                <a:solidFill>
                  <a:srgbClr val="000000"/>
                </a:solidFill>
                <a:latin typeface="Arial Black"/>
                <a:cs typeface="Arial Black"/>
              </a:rPr>
              <a:t>esophageal phase </a:t>
            </a:r>
            <a:br>
              <a:rPr lang="en-US" sz="67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begins as the contraction of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pharyngeal muscles forces the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bolus through the entrance to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the esophagus. Once in the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esophagus, the bolus is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pushed toward the stomach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by peristalsis.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802795" y="4504533"/>
            <a:ext cx="288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6440845" y="4390233"/>
            <a:ext cx="301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7112632" y="4446033"/>
            <a:ext cx="436288" cy="10310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04"/>
              </a:lnSpc>
            </a:pP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Trachea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715632" y="4328558"/>
            <a:ext cx="690288" cy="20621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804"/>
              </a:lnSpc>
            </a:pP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Peristalsis in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esophagus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718807" y="2769633"/>
            <a:ext cx="690288" cy="10310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804"/>
              </a:lnSpc>
            </a:pP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Bolus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715632" y="2404508"/>
            <a:ext cx="690288" cy="10310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804"/>
              </a:lnSpc>
            </a:pP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Tongue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144257" y="3547508"/>
            <a:ext cx="956988" cy="10310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04"/>
              </a:lnSpc>
            </a:pPr>
            <a:r>
              <a:rPr lang="en-US" sz="670" i="0" dirty="0" smtClean="0">
                <a:solidFill>
                  <a:srgbClr val="000000"/>
                </a:solidFill>
                <a:latin typeface="Arial Black"/>
                <a:cs typeface="Arial Black"/>
              </a:rPr>
              <a:t>Esophageal Phase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890257" y="3534808"/>
            <a:ext cx="169588" cy="11413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04"/>
              </a:lnSpc>
            </a:pPr>
            <a:r>
              <a:rPr lang="en-US" sz="1000" i="0" dirty="0" smtClean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887082" y="1956833"/>
            <a:ext cx="169588" cy="11413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04"/>
              </a:lnSpc>
            </a:pPr>
            <a:r>
              <a:rPr lang="en-US" sz="1000" i="0" dirty="0" smtClean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444020" y="2828133"/>
            <a:ext cx="2952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6440845" y="2466183"/>
            <a:ext cx="565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141082" y="1960008"/>
            <a:ext cx="956988" cy="10310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04"/>
              </a:lnSpc>
            </a:pPr>
            <a:r>
              <a:rPr lang="en-US" sz="670" i="0" dirty="0" smtClean="0">
                <a:solidFill>
                  <a:srgbClr val="000000"/>
                </a:solidFill>
                <a:latin typeface="Arial Black"/>
                <a:cs typeface="Arial Black"/>
              </a:rPr>
              <a:t>Pharyngeal Phase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6440845" y="834233"/>
            <a:ext cx="400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6444020" y="1018383"/>
            <a:ext cx="381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6434495" y="1231108"/>
            <a:ext cx="339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6831370" y="1491458"/>
            <a:ext cx="247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6" name="Freeform 9215"/>
          <p:cNvSpPr/>
          <p:nvPr/>
        </p:nvSpPr>
        <p:spPr>
          <a:xfrm>
            <a:off x="6440845" y="1481933"/>
            <a:ext cx="269875" cy="73025"/>
          </a:xfrm>
          <a:custGeom>
            <a:avLst/>
            <a:gdLst>
              <a:gd name="connsiteX0" fmla="*/ 0 w 269875"/>
              <a:gd name="connsiteY0" fmla="*/ 0 h 73025"/>
              <a:gd name="connsiteX1" fmla="*/ 85725 w 269875"/>
              <a:gd name="connsiteY1" fmla="*/ 0 h 73025"/>
              <a:gd name="connsiteX2" fmla="*/ 269875 w 269875"/>
              <a:gd name="connsiteY2" fmla="*/ 73025 h 7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875" h="73025">
                <a:moveTo>
                  <a:pt x="0" y="0"/>
                </a:moveTo>
                <a:lnTo>
                  <a:pt x="85725" y="0"/>
                </a:lnTo>
                <a:lnTo>
                  <a:pt x="269875" y="730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883907" y="372508"/>
            <a:ext cx="169588" cy="11413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04"/>
              </a:lnSpc>
            </a:pPr>
            <a:r>
              <a:rPr lang="en-US" sz="1000" i="0" dirty="0" smtClean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147432" y="369333"/>
            <a:ext cx="956988" cy="10310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04"/>
              </a:lnSpc>
            </a:pPr>
            <a:r>
              <a:rPr lang="en-US" sz="670" i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Buccal</a:t>
            </a:r>
            <a:r>
              <a:rPr lang="en-US" sz="670" i="0" dirty="0" smtClean="0">
                <a:solidFill>
                  <a:srgbClr val="000000"/>
                </a:solidFill>
                <a:latin typeface="Arial Black"/>
                <a:cs typeface="Arial Black"/>
              </a:rPr>
              <a:t> Phase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5715632" y="772558"/>
            <a:ext cx="690288" cy="10310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804"/>
              </a:lnSpc>
            </a:pP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Soft palate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5715632" y="956708"/>
            <a:ext cx="690288" cy="10310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804"/>
              </a:lnSpc>
            </a:pP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Bolus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718807" y="1172608"/>
            <a:ext cx="690288" cy="10310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804"/>
              </a:lnSpc>
            </a:pP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Epiglottis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5718807" y="1426608"/>
            <a:ext cx="690288" cy="10310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804"/>
              </a:lnSpc>
            </a:pP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Esophagus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7099932" y="1432958"/>
            <a:ext cx="506138" cy="10310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04"/>
              </a:lnSpc>
            </a:pP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Trachea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5715269" y="5956402"/>
            <a:ext cx="690288" cy="30931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804"/>
              </a:lnSpc>
            </a:pP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Lower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esophageal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sphincter</a:t>
            </a: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6145603" y="5280372"/>
            <a:ext cx="1340793" cy="10310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04"/>
              </a:lnSpc>
            </a:pPr>
            <a:r>
              <a:rPr lang="en-US" sz="670" i="0" dirty="0" smtClean="0">
                <a:solidFill>
                  <a:srgbClr val="000000"/>
                </a:solidFill>
                <a:latin typeface="Arial Black"/>
                <a:cs typeface="Arial Black"/>
              </a:rPr>
              <a:t>Bolus Enters Stomach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879880" y="5267671"/>
            <a:ext cx="148947" cy="11156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04"/>
              </a:lnSpc>
            </a:pPr>
            <a:r>
              <a:rPr lang="en-US" sz="1000" i="0" dirty="0" smtClean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7660120" y="5335897"/>
            <a:ext cx="1426656" cy="51552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04"/>
              </a:lnSpc>
            </a:pP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The approach of the bolus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triggers the opening of the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lower esophageal sphincter.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The bolus then continues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into the stomach.</a:t>
            </a: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6731630" y="5637635"/>
            <a:ext cx="690288" cy="18270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704"/>
              </a:lnSpc>
            </a:pP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Thoracic</a:t>
            </a:r>
            <a:b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cavity</a:t>
            </a:r>
          </a:p>
        </p:txBody>
      </p:sp>
      <p:cxnSp>
        <p:nvCxnSpPr>
          <p:cNvPr id="9219" name="Straight Connector 9218"/>
          <p:cNvCxnSpPr/>
          <p:nvPr/>
        </p:nvCxnSpPr>
        <p:spPr bwMode="auto">
          <a:xfrm>
            <a:off x="6437670" y="6387308"/>
            <a:ext cx="180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0" name="Freeform 9219"/>
          <p:cNvSpPr/>
          <p:nvPr/>
        </p:nvSpPr>
        <p:spPr>
          <a:xfrm>
            <a:off x="6431320" y="6025358"/>
            <a:ext cx="314325" cy="130175"/>
          </a:xfrm>
          <a:custGeom>
            <a:avLst/>
            <a:gdLst>
              <a:gd name="connsiteX0" fmla="*/ 0 w 314325"/>
              <a:gd name="connsiteY0" fmla="*/ 0 h 130175"/>
              <a:gd name="connsiteX1" fmla="*/ 60325 w 314325"/>
              <a:gd name="connsiteY1" fmla="*/ 0 h 130175"/>
              <a:gd name="connsiteX2" fmla="*/ 314325 w 314325"/>
              <a:gd name="connsiteY2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325" h="130175">
                <a:moveTo>
                  <a:pt x="0" y="0"/>
                </a:moveTo>
                <a:lnTo>
                  <a:pt x="60325" y="0"/>
                </a:lnTo>
                <a:lnTo>
                  <a:pt x="314325" y="1301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5718807" y="6325633"/>
            <a:ext cx="690288" cy="10310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804"/>
              </a:lnSpc>
            </a:pPr>
            <a:r>
              <a:rPr lang="en-US" sz="670" i="0" dirty="0" smtClean="0">
                <a:solidFill>
                  <a:srgbClr val="000000"/>
                </a:solidFill>
                <a:latin typeface="Arial"/>
                <a:cs typeface="Arial"/>
              </a:rPr>
              <a:t>Stomach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42644"/>
            <a:ext cx="5979872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US" sz="2800" b="1" dirty="0" err="1">
                <a:solidFill>
                  <a:srgbClr val="000000"/>
                </a:solidFill>
              </a:rPr>
              <a:t>Tono</a:t>
            </a:r>
            <a:r>
              <a:rPr lang="en-US" sz="2800" b="1" dirty="0">
                <a:solidFill>
                  <a:srgbClr val="000000"/>
                </a:solidFill>
              </a:rPr>
              <a:t> muscular en </a:t>
            </a:r>
            <a:r>
              <a:rPr lang="en-US" sz="2800" b="1" dirty="0" err="1">
                <a:solidFill>
                  <a:srgbClr val="000000"/>
                </a:solidFill>
              </a:rPr>
              <a:t>reposo</a:t>
            </a:r>
            <a:endParaRPr lang="en-US" sz="2800" b="1" dirty="0">
              <a:solidFill>
                <a:srgbClr val="000000"/>
              </a:solidFill>
            </a:endParaRPr>
          </a:p>
          <a:p>
            <a:pPr marL="1358900" lvl="2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En la parte </a:t>
            </a:r>
            <a:r>
              <a:rPr lang="en-US" sz="2800" dirty="0" err="1">
                <a:solidFill>
                  <a:srgbClr val="000000"/>
                </a:solidFill>
              </a:rPr>
              <a:t>alta</a:t>
            </a:r>
            <a:r>
              <a:rPr lang="en-US" sz="2800" dirty="0">
                <a:solidFill>
                  <a:srgbClr val="000000"/>
                </a:solidFill>
              </a:rPr>
              <a:t> del </a:t>
            </a:r>
            <a:r>
              <a:rPr lang="en-US" sz="2800" dirty="0" err="1">
                <a:solidFill>
                  <a:srgbClr val="000000"/>
                </a:solidFill>
              </a:rPr>
              <a:t>esófago</a:t>
            </a:r>
            <a:r>
              <a:rPr lang="en-US" sz="2800" dirty="0">
                <a:solidFill>
                  <a:srgbClr val="000000"/>
                </a:solidFill>
              </a:rPr>
              <a:t> lo </a:t>
            </a:r>
            <a:r>
              <a:rPr lang="en-US" sz="2800" dirty="0" err="1">
                <a:solidFill>
                  <a:srgbClr val="000000"/>
                </a:solidFill>
              </a:rPr>
              <a:t>cierra</a:t>
            </a:r>
            <a:r>
              <a:rPr lang="en-US" sz="2800" dirty="0">
                <a:solidFill>
                  <a:srgbClr val="000000"/>
                </a:solidFill>
              </a:rPr>
              <a:t> a 1 </a:t>
            </a:r>
            <a:r>
              <a:rPr lang="en-US" sz="2800" dirty="0" err="1">
                <a:solidFill>
                  <a:srgbClr val="000000"/>
                </a:solidFill>
              </a:rPr>
              <a:t>pulgada</a:t>
            </a:r>
            <a:endParaRPr lang="en-US" sz="2800" dirty="0">
              <a:solidFill>
                <a:srgbClr val="000000"/>
              </a:solidFill>
            </a:endParaRPr>
          </a:p>
          <a:p>
            <a:pPr marL="1358900" lvl="2" indent="-457200"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evitar</a:t>
            </a:r>
            <a:r>
              <a:rPr lang="en-US" sz="2800" dirty="0">
                <a:solidFill>
                  <a:srgbClr val="000000"/>
                </a:solidFill>
              </a:rPr>
              <a:t>  </a:t>
            </a:r>
            <a:r>
              <a:rPr lang="en-US" sz="2800" dirty="0" err="1">
                <a:solidFill>
                  <a:srgbClr val="000000"/>
                </a:solidFill>
              </a:rPr>
              <a:t>entrada</a:t>
            </a:r>
            <a:r>
              <a:rPr lang="en-US" sz="2800" dirty="0">
                <a:solidFill>
                  <a:srgbClr val="000000"/>
                </a:solidFill>
              </a:rPr>
              <a:t> de </a:t>
            </a:r>
            <a:r>
              <a:rPr lang="en-US" sz="2800" dirty="0" err="1">
                <a:solidFill>
                  <a:srgbClr val="000000"/>
                </a:solidFill>
              </a:rPr>
              <a:t>aire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901700" lvl="1" indent="-457200"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Tragar</a:t>
            </a:r>
            <a:r>
              <a:rPr lang="en-US" sz="2800" dirty="0">
                <a:solidFill>
                  <a:srgbClr val="000000"/>
                </a:solidFill>
              </a:rPr>
              <a:t> – </a:t>
            </a:r>
            <a:r>
              <a:rPr lang="en-US" sz="2800" b="1" dirty="0" err="1">
                <a:solidFill>
                  <a:srgbClr val="000000"/>
                </a:solidFill>
              </a:rPr>
              <a:t>deglución</a:t>
            </a:r>
            <a:r>
              <a:rPr lang="en-US" sz="2800" b="1" dirty="0">
                <a:solidFill>
                  <a:srgbClr val="000000"/>
                </a:solidFill>
              </a:rPr>
              <a:t> – </a:t>
            </a:r>
            <a:r>
              <a:rPr lang="en-US" sz="2800" b="1" dirty="0" err="1" smtClean="0">
                <a:solidFill>
                  <a:srgbClr val="000000"/>
                </a:solidFill>
              </a:rPr>
              <a:t>voluntario</a:t>
            </a:r>
            <a:r>
              <a:rPr lang="en-US" sz="2800" b="1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800" b="1" dirty="0" err="1" smtClean="0">
                <a:solidFill>
                  <a:srgbClr val="000000"/>
                </a:solidFill>
                <a:sym typeface="Wingdings"/>
              </a:rPr>
              <a:t>involuntario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901700" lvl="1" indent="-457200">
              <a:buFont typeface="Arial"/>
              <a:buChar char="•"/>
            </a:pPr>
            <a:r>
              <a:rPr lang="en-US" sz="2800" dirty="0" err="1" smtClean="0">
                <a:solidFill>
                  <a:srgbClr val="000000"/>
                </a:solidFill>
              </a:rPr>
              <a:t>Tres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fases</a:t>
            </a:r>
            <a:r>
              <a:rPr lang="en-US" sz="2800" b="1" dirty="0" smtClean="0">
                <a:solidFill>
                  <a:srgbClr val="000000"/>
                </a:solidFill>
              </a:rPr>
              <a:t>: </a:t>
            </a:r>
          </a:p>
          <a:p>
            <a:pPr marL="901700" lvl="1" indent="-457200">
              <a:buFont typeface="Arial"/>
              <a:buChar char="•"/>
            </a:pPr>
            <a:r>
              <a:rPr lang="en-US" sz="2800" b="1" dirty="0" err="1" smtClean="0">
                <a:solidFill>
                  <a:srgbClr val="000000"/>
                </a:solidFill>
              </a:rPr>
              <a:t>Bucal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901700" lvl="1" indent="-457200">
              <a:buFont typeface="Arial"/>
              <a:buChar char="•"/>
            </a:pPr>
            <a:r>
              <a:rPr lang="en-US" sz="2800" b="1" dirty="0" err="1" smtClean="0">
                <a:solidFill>
                  <a:srgbClr val="000000"/>
                </a:solidFill>
                <a:sym typeface="Wingdings"/>
              </a:rPr>
              <a:t>Faringeal</a:t>
            </a:r>
            <a:r>
              <a:rPr lang="en-US" sz="2800" b="1" dirty="0" smtClean="0">
                <a:solidFill>
                  <a:srgbClr val="000000"/>
                </a:solidFill>
                <a:sym typeface="Wingdings"/>
              </a:rPr>
              <a:t> </a:t>
            </a:r>
          </a:p>
          <a:p>
            <a:pPr marL="901700" lvl="1" indent="-457200">
              <a:buFont typeface="Arial"/>
              <a:buChar char="•"/>
            </a:pPr>
            <a:r>
              <a:rPr lang="en-US" sz="2800" b="1" dirty="0" err="1" smtClean="0">
                <a:solidFill>
                  <a:srgbClr val="000000"/>
                </a:solidFill>
                <a:sym typeface="Wingdings"/>
              </a:rPr>
              <a:t>Esofageal</a:t>
            </a:r>
            <a:r>
              <a:rPr lang="en-US" sz="2800" b="1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 marL="1358900" lvl="2" indent="-457200"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Lengua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paladar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glotis</a:t>
            </a:r>
            <a:r>
              <a:rPr lang="en-US" sz="2800" dirty="0">
                <a:solidFill>
                  <a:srgbClr val="000000"/>
                </a:solidFill>
              </a:rPr>
              <a:t>/</a:t>
            </a:r>
            <a:r>
              <a:rPr lang="en-US" sz="2800" dirty="0" err="1">
                <a:solidFill>
                  <a:srgbClr val="000000"/>
                </a:solidFill>
              </a:rPr>
              <a:t>músculos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faringeales</a:t>
            </a:r>
            <a:r>
              <a:rPr lang="en-US" sz="2800" dirty="0">
                <a:solidFill>
                  <a:srgbClr val="000000"/>
                </a:solidFill>
              </a:rPr>
              <a:t>, peristalsis</a:t>
            </a:r>
          </a:p>
        </p:txBody>
      </p:sp>
    </p:spTree>
    <p:extLst>
      <p:ext uri="{BB962C8B-B14F-4D97-AF65-F5344CB8AC3E}">
        <p14:creationId xmlns:p14="http://schemas.microsoft.com/office/powerpoint/2010/main" val="39389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2" name="Picture 9241" descr="figure_24_12b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"/>
          <a:stretch/>
        </p:blipFill>
        <p:spPr>
          <a:xfrm>
            <a:off x="298704" y="1372331"/>
            <a:ext cx="8546592" cy="523155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</a:t>
            </a:r>
            <a:r>
              <a:rPr lang="en-US" sz="1800" b="1" dirty="0" smtClean="0">
                <a:latin typeface="Arial"/>
                <a:cs typeface="Arial"/>
              </a:rPr>
              <a:t>12b </a:t>
            </a:r>
            <a:r>
              <a:rPr lang="en-US" sz="1800" b="1" dirty="0">
                <a:latin typeface="Arial"/>
                <a:cs typeface="Arial"/>
              </a:rPr>
              <a:t>The Stomach.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5564391" y="6341076"/>
            <a:ext cx="2911696" cy="24109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400" i="0" dirty="0" smtClean="0">
                <a:solidFill>
                  <a:srgbClr val="000000"/>
                </a:solidFill>
                <a:latin typeface="Arial"/>
                <a:cs typeface="Arial"/>
              </a:rPr>
              <a:t>The structure of the stomach wall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275990" y="6379376"/>
            <a:ext cx="207179" cy="197821"/>
          </a:xfrm>
          <a:prstGeom prst="rect">
            <a:avLst/>
          </a:prstGeom>
          <a:solidFill>
            <a:srgbClr val="034F7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i="0" smtClean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331275" y="6425288"/>
            <a:ext cx="353422" cy="14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1200" i="0" dirty="0" smtClean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endParaRPr lang="en-US" sz="1200" i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342693" y="1745015"/>
            <a:ext cx="1047065" cy="1938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5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Esophagus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422650" y="1872348"/>
            <a:ext cx="501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419475" y="2516873"/>
            <a:ext cx="1082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422650" y="3059798"/>
            <a:ext cx="1123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3422650" y="3640823"/>
            <a:ext cx="1054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572000" y="2435171"/>
            <a:ext cx="1047065" cy="3642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extrusionH="57150" contourW="3810">
              <a:bevelT h="25400" prst="softRound"/>
              <a:bevelB h="25400" prst="softRound"/>
              <a:contourClr>
                <a:schemeClr val="bg1"/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4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Anterior</a:t>
            </a:r>
            <a:b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surface</a:t>
            </a:r>
          </a:p>
        </p:txBody>
      </p:sp>
      <p:sp>
        <p:nvSpPr>
          <p:cNvPr id="15" name="Freeform 14"/>
          <p:cNvSpPr/>
          <p:nvPr/>
        </p:nvSpPr>
        <p:spPr>
          <a:xfrm>
            <a:off x="3416300" y="4259948"/>
            <a:ext cx="508000" cy="241300"/>
          </a:xfrm>
          <a:custGeom>
            <a:avLst/>
            <a:gdLst>
              <a:gd name="connsiteX0" fmla="*/ 0 w 508000"/>
              <a:gd name="connsiteY0" fmla="*/ 0 h 241300"/>
              <a:gd name="connsiteX1" fmla="*/ 117475 w 508000"/>
              <a:gd name="connsiteY1" fmla="*/ 0 h 241300"/>
              <a:gd name="connsiteX2" fmla="*/ 508000 w 508000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" h="241300">
                <a:moveTo>
                  <a:pt x="0" y="0"/>
                </a:moveTo>
                <a:lnTo>
                  <a:pt x="117475" y="0"/>
                </a:lnTo>
                <a:lnTo>
                  <a:pt x="508000" y="2413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339518" y="2383190"/>
            <a:ext cx="1047065" cy="1938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512"/>
              </a:lnSpc>
            </a:pPr>
            <a:r>
              <a:rPr lang="en-US" sz="1260" i="0" dirty="0" err="1" smtClean="0">
                <a:solidFill>
                  <a:srgbClr val="FF0000"/>
                </a:solidFill>
                <a:latin typeface="Arial"/>
                <a:cs typeface="Arial"/>
              </a:rPr>
              <a:t>Cardias</a:t>
            </a:r>
            <a:endParaRPr lang="en-US" sz="1260" i="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130426" y="2935640"/>
            <a:ext cx="1256158" cy="38779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5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Longitudinal</a:t>
            </a:r>
            <a:b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muscle layer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127251" y="3503965"/>
            <a:ext cx="1256158" cy="38779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5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Circular</a:t>
            </a:r>
            <a:b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muscle layer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987550" y="4126265"/>
            <a:ext cx="1530350" cy="38779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5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Lesser curvature</a:t>
            </a:r>
            <a:b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(medial surface)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19075" y="4170715"/>
            <a:ext cx="935484" cy="38779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5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Pyloric</a:t>
            </a:r>
            <a:b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sphincter</a:t>
            </a:r>
          </a:p>
        </p:txBody>
      </p:sp>
      <p:sp>
        <p:nvSpPr>
          <p:cNvPr id="17" name="Freeform 16"/>
          <p:cNvSpPr/>
          <p:nvPr/>
        </p:nvSpPr>
        <p:spPr>
          <a:xfrm>
            <a:off x="1190625" y="4304398"/>
            <a:ext cx="1254125" cy="587375"/>
          </a:xfrm>
          <a:custGeom>
            <a:avLst/>
            <a:gdLst>
              <a:gd name="connsiteX0" fmla="*/ 0 w 1254125"/>
              <a:gd name="connsiteY0" fmla="*/ 0 h 587375"/>
              <a:gd name="connsiteX1" fmla="*/ 327025 w 1254125"/>
              <a:gd name="connsiteY1" fmla="*/ 0 h 587375"/>
              <a:gd name="connsiteX2" fmla="*/ 1254125 w 1254125"/>
              <a:gd name="connsiteY2" fmla="*/ 587375 h 5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4125" h="587375">
                <a:moveTo>
                  <a:pt x="0" y="0"/>
                </a:moveTo>
                <a:lnTo>
                  <a:pt x="327025" y="0"/>
                </a:lnTo>
                <a:lnTo>
                  <a:pt x="1254125" y="5873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4" name="Straight Connector 23"/>
          <p:cNvCxnSpPr>
            <a:stCxn id="17" idx="1"/>
          </p:cNvCxnSpPr>
          <p:nvPr/>
        </p:nvCxnSpPr>
        <p:spPr bwMode="auto">
          <a:xfrm>
            <a:off x="1517650" y="4304398"/>
            <a:ext cx="692150" cy="1060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1193800" y="4971148"/>
            <a:ext cx="561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20650" y="4843815"/>
            <a:ext cx="1033909" cy="1938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5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Duodenum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701675" y="5821715"/>
            <a:ext cx="1211709" cy="1938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5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Pyloric canal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01675" y="6120165"/>
            <a:ext cx="1211709" cy="1938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512"/>
              </a:lnSpc>
            </a:pPr>
            <a:r>
              <a:rPr lang="en-US" sz="1260" i="0" dirty="0" smtClean="0">
                <a:solidFill>
                  <a:srgbClr val="FF0000"/>
                </a:solidFill>
                <a:latin typeface="Arial"/>
                <a:cs typeface="Arial"/>
              </a:rPr>
              <a:t>Pylorus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08001" y="6415440"/>
            <a:ext cx="1405384" cy="1938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5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Pyloric </a:t>
            </a:r>
            <a:r>
              <a:rPr lang="en-US" sz="1260" i="0" dirty="0" err="1" smtClean="0">
                <a:solidFill>
                  <a:srgbClr val="000000"/>
                </a:solidFill>
                <a:latin typeface="Arial"/>
                <a:cs typeface="Arial"/>
              </a:rPr>
              <a:t>antrum</a:t>
            </a:r>
            <a:endParaRPr lang="en-US" sz="126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958975" y="5434698"/>
            <a:ext cx="520700" cy="504825"/>
          </a:xfrm>
          <a:custGeom>
            <a:avLst/>
            <a:gdLst>
              <a:gd name="connsiteX0" fmla="*/ 0 w 520700"/>
              <a:gd name="connsiteY0" fmla="*/ 504825 h 504825"/>
              <a:gd name="connsiteX1" fmla="*/ 165100 w 520700"/>
              <a:gd name="connsiteY1" fmla="*/ 501650 h 504825"/>
              <a:gd name="connsiteX2" fmla="*/ 520700 w 520700"/>
              <a:gd name="connsiteY2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700" h="504825">
                <a:moveTo>
                  <a:pt x="0" y="504825"/>
                </a:moveTo>
                <a:lnTo>
                  <a:pt x="165100" y="501650"/>
                </a:lnTo>
                <a:lnTo>
                  <a:pt x="52070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" name="Freeform 9215"/>
          <p:cNvSpPr/>
          <p:nvPr/>
        </p:nvSpPr>
        <p:spPr>
          <a:xfrm>
            <a:off x="1958975" y="5444223"/>
            <a:ext cx="1123950" cy="796925"/>
          </a:xfrm>
          <a:custGeom>
            <a:avLst/>
            <a:gdLst>
              <a:gd name="connsiteX0" fmla="*/ 0 w 1123950"/>
              <a:gd name="connsiteY0" fmla="*/ 796925 h 796925"/>
              <a:gd name="connsiteX1" fmla="*/ 625475 w 1123950"/>
              <a:gd name="connsiteY1" fmla="*/ 790575 h 796925"/>
              <a:gd name="connsiteX2" fmla="*/ 1123950 w 1123950"/>
              <a:gd name="connsiteY2" fmla="*/ 0 h 7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950" h="796925">
                <a:moveTo>
                  <a:pt x="0" y="796925"/>
                </a:moveTo>
                <a:lnTo>
                  <a:pt x="625475" y="790575"/>
                </a:lnTo>
                <a:lnTo>
                  <a:pt x="112395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8" name="Freeform 9217"/>
          <p:cNvSpPr/>
          <p:nvPr/>
        </p:nvSpPr>
        <p:spPr>
          <a:xfrm>
            <a:off x="1955800" y="5650598"/>
            <a:ext cx="1612900" cy="898525"/>
          </a:xfrm>
          <a:custGeom>
            <a:avLst/>
            <a:gdLst>
              <a:gd name="connsiteX0" fmla="*/ 0 w 1612900"/>
              <a:gd name="connsiteY0" fmla="*/ 898525 h 898525"/>
              <a:gd name="connsiteX1" fmla="*/ 1098550 w 1612900"/>
              <a:gd name="connsiteY1" fmla="*/ 889000 h 898525"/>
              <a:gd name="connsiteX2" fmla="*/ 1612900 w 1612900"/>
              <a:gd name="connsiteY2" fmla="*/ 0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2900" h="898525">
                <a:moveTo>
                  <a:pt x="0" y="898525"/>
                </a:moveTo>
                <a:lnTo>
                  <a:pt x="1098550" y="889000"/>
                </a:lnTo>
                <a:lnTo>
                  <a:pt x="161290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697465" y="1732032"/>
            <a:ext cx="1047065" cy="1938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12"/>
              </a:lnSpc>
            </a:pPr>
            <a:r>
              <a:rPr lang="en-US" sz="1260" i="0" dirty="0" smtClean="0">
                <a:solidFill>
                  <a:srgbClr val="FF0000"/>
                </a:solidFill>
                <a:latin typeface="Arial"/>
                <a:cs typeface="Arial"/>
              </a:rPr>
              <a:t>Fundus</a:t>
            </a:r>
          </a:p>
        </p:txBody>
      </p:sp>
      <p:cxnSp>
        <p:nvCxnSpPr>
          <p:cNvPr id="9220" name="Straight Connector 9219"/>
          <p:cNvCxnSpPr/>
          <p:nvPr/>
        </p:nvCxnSpPr>
        <p:spPr bwMode="auto">
          <a:xfrm>
            <a:off x="5988050" y="1856473"/>
            <a:ext cx="6635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7399140" y="3262382"/>
            <a:ext cx="1630560" cy="38779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Left </a:t>
            </a:r>
            <a:r>
              <a:rPr lang="en-US" sz="1260" i="0" dirty="0" err="1" smtClean="0">
                <a:solidFill>
                  <a:srgbClr val="000000"/>
                </a:solidFill>
                <a:latin typeface="Arial"/>
                <a:cs typeface="Arial"/>
              </a:rPr>
              <a:t>gastroepiploic</a:t>
            </a: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vessels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7399140" y="3973582"/>
            <a:ext cx="1047065" cy="1938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12"/>
              </a:lnSpc>
            </a:pPr>
            <a:r>
              <a:rPr lang="en-US" sz="1260" i="0" dirty="0" smtClean="0">
                <a:solidFill>
                  <a:srgbClr val="FF0000"/>
                </a:solidFill>
                <a:latin typeface="Arial"/>
                <a:cs typeface="Arial"/>
              </a:rPr>
              <a:t>Body</a:t>
            </a:r>
          </a:p>
        </p:txBody>
      </p:sp>
      <p:sp>
        <p:nvSpPr>
          <p:cNvPr id="9221" name="Freeform 9220"/>
          <p:cNvSpPr/>
          <p:nvPr/>
        </p:nvSpPr>
        <p:spPr>
          <a:xfrm>
            <a:off x="6864350" y="3377298"/>
            <a:ext cx="492125" cy="250825"/>
          </a:xfrm>
          <a:custGeom>
            <a:avLst/>
            <a:gdLst>
              <a:gd name="connsiteX0" fmla="*/ 0 w 492125"/>
              <a:gd name="connsiteY0" fmla="*/ 0 h 250825"/>
              <a:gd name="connsiteX1" fmla="*/ 492125 w 492125"/>
              <a:gd name="connsiteY1" fmla="*/ 3175 h 250825"/>
              <a:gd name="connsiteX2" fmla="*/ 28575 w 492125"/>
              <a:gd name="connsiteY2" fmla="*/ 250825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125" h="250825">
                <a:moveTo>
                  <a:pt x="0" y="0"/>
                </a:moveTo>
                <a:lnTo>
                  <a:pt x="492125" y="3175"/>
                </a:lnTo>
                <a:lnTo>
                  <a:pt x="28575" y="2508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223" name="Straight Connector 9222"/>
          <p:cNvCxnSpPr/>
          <p:nvPr/>
        </p:nvCxnSpPr>
        <p:spPr bwMode="auto">
          <a:xfrm>
            <a:off x="6718300" y="4082148"/>
            <a:ext cx="644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6983215" y="4437132"/>
            <a:ext cx="1881385" cy="38779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Oblique muscle layer</a:t>
            </a:r>
            <a:b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overlying mucosa</a:t>
            </a:r>
          </a:p>
        </p:txBody>
      </p:sp>
      <p:cxnSp>
        <p:nvCxnSpPr>
          <p:cNvPr id="9225" name="Straight Connector 9224"/>
          <p:cNvCxnSpPr/>
          <p:nvPr/>
        </p:nvCxnSpPr>
        <p:spPr bwMode="auto">
          <a:xfrm>
            <a:off x="5622925" y="4555223"/>
            <a:ext cx="1320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Connector 9226"/>
          <p:cNvCxnSpPr/>
          <p:nvPr/>
        </p:nvCxnSpPr>
        <p:spPr bwMode="auto">
          <a:xfrm>
            <a:off x="4794250" y="5123548"/>
            <a:ext cx="2165350" cy="6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 flipH="1">
            <a:off x="4870450" y="5126723"/>
            <a:ext cx="279400" cy="339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>
            <a:off x="5953125" y="5644248"/>
            <a:ext cx="1003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6986390" y="5011807"/>
            <a:ext cx="1047065" cy="1938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12"/>
              </a:lnSpc>
            </a:pPr>
            <a:r>
              <a:rPr lang="en-US" sz="1260" i="0" dirty="0" err="1" smtClean="0">
                <a:solidFill>
                  <a:srgbClr val="000000"/>
                </a:solidFill>
                <a:latin typeface="Arial"/>
                <a:cs typeface="Arial"/>
              </a:rPr>
              <a:t>Rugae</a:t>
            </a:r>
            <a:endParaRPr lang="en-US" sz="126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6983215" y="5535682"/>
            <a:ext cx="2014735" cy="38779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Greater curvature</a:t>
            </a:r>
            <a:b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(lateral surface)</a:t>
            </a:r>
          </a:p>
        </p:txBody>
      </p:sp>
      <p:sp>
        <p:nvSpPr>
          <p:cNvPr id="9234" name="Arc 9233"/>
          <p:cNvSpPr/>
          <p:nvPr/>
        </p:nvSpPr>
        <p:spPr bwMode="auto">
          <a:xfrm rot="10800000">
            <a:off x="1924048" y="4094849"/>
            <a:ext cx="2940051" cy="1368424"/>
          </a:xfrm>
          <a:prstGeom prst="arc">
            <a:avLst>
              <a:gd name="adj1" fmla="val 12406556"/>
              <a:gd name="adj2" fmla="val 2003117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239" name="Straight Connector 9238"/>
          <p:cNvCxnSpPr/>
          <p:nvPr/>
        </p:nvCxnSpPr>
        <p:spPr bwMode="auto">
          <a:xfrm flipV="1">
            <a:off x="2352675" y="5215623"/>
            <a:ext cx="57150" cy="117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1" name="Straight Connector 9240"/>
          <p:cNvCxnSpPr/>
          <p:nvPr/>
        </p:nvCxnSpPr>
        <p:spPr bwMode="auto">
          <a:xfrm>
            <a:off x="4375150" y="5225148"/>
            <a:ext cx="38100" cy="133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33952" y="430770"/>
            <a:ext cx="221213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Regiones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del </a:t>
            </a:r>
            <a:r>
              <a:rPr lang="en-US" dirty="0" err="1">
                <a:solidFill>
                  <a:srgbClr val="000000"/>
                </a:solidFill>
              </a:rPr>
              <a:t>estómago</a:t>
            </a:r>
            <a:endParaRPr lang="en-US" dirty="0">
              <a:solidFill>
                <a:srgbClr val="000000"/>
              </a:solidFill>
            </a:endParaRPr>
          </a:p>
          <a:p>
            <a:pPr marL="825500" lvl="1" indent="-368300">
              <a:buFont typeface="Arial" charset="0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Cardias</a:t>
            </a:r>
            <a:endParaRPr lang="en-US" b="1" dirty="0">
              <a:solidFill>
                <a:srgbClr val="000000"/>
              </a:solidFill>
            </a:endParaRPr>
          </a:p>
          <a:p>
            <a:pPr marL="825500" lvl="1" indent="-368300">
              <a:buFont typeface="Arial" charset="0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Fondo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pPr marL="825500" lvl="1" indent="-368300">
              <a:buFont typeface="Arial" charset="0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Cuerpo</a:t>
            </a:r>
            <a:endParaRPr lang="en-US" b="1" dirty="0">
              <a:solidFill>
                <a:srgbClr val="000000"/>
              </a:solidFill>
            </a:endParaRPr>
          </a:p>
          <a:p>
            <a:pPr marL="825500" lvl="1" indent="-368300">
              <a:buFont typeface="Arial" charset="0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Píloro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8715" y="0"/>
            <a:ext cx="60052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Funciones</a:t>
            </a:r>
            <a:endParaRPr lang="en-US" sz="2000" b="1" dirty="0">
              <a:solidFill>
                <a:srgbClr val="FF0000"/>
              </a:solidFill>
            </a:endParaRPr>
          </a:p>
          <a:p>
            <a:pPr marL="914400" lvl="1" indent="-457200">
              <a:buFont typeface="Arial" charset="0"/>
              <a:buAutoNum type="arabicPeriod"/>
            </a:pPr>
            <a:r>
              <a:rPr lang="en-US" sz="2000" dirty="0" err="1">
                <a:solidFill>
                  <a:srgbClr val="000000"/>
                </a:solidFill>
              </a:rPr>
              <a:t>Digestión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mecánica</a:t>
            </a:r>
            <a:r>
              <a:rPr lang="en-US" sz="2000" dirty="0">
                <a:solidFill>
                  <a:srgbClr val="000000"/>
                </a:solidFill>
              </a:rPr>
              <a:t> -</a:t>
            </a:r>
            <a:r>
              <a:rPr lang="en-US" dirty="0">
                <a:solidFill>
                  <a:srgbClr val="000000"/>
                </a:solidFill>
              </a:rPr>
              <a:t>peristalsis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sz="2000" dirty="0" err="1">
                <a:solidFill>
                  <a:srgbClr val="000000"/>
                </a:solidFill>
              </a:rPr>
              <a:t>Digestión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química</a:t>
            </a:r>
            <a:r>
              <a:rPr lang="en-US" sz="2000" dirty="0">
                <a:solidFill>
                  <a:srgbClr val="000000"/>
                </a:solidFill>
              </a:rPr>
              <a:t> - </a:t>
            </a:r>
            <a:r>
              <a:rPr lang="en-US" dirty="0" err="1">
                <a:solidFill>
                  <a:srgbClr val="000000"/>
                </a:solidFill>
              </a:rPr>
              <a:t>ácidos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enzimas</a:t>
            </a:r>
            <a:endParaRPr lang="en-US" dirty="0">
              <a:solidFill>
                <a:srgbClr val="000000"/>
              </a:solidFill>
            </a:endParaRPr>
          </a:p>
          <a:p>
            <a:pPr marL="914400" lvl="1" indent="-457200">
              <a:buFont typeface="Arial" charset="0"/>
              <a:buAutoNum type="arabicPeriod"/>
            </a:pPr>
            <a:r>
              <a:rPr lang="en-US" sz="2000" dirty="0" err="1">
                <a:solidFill>
                  <a:srgbClr val="000000"/>
                </a:solidFill>
              </a:rPr>
              <a:t>Producción</a:t>
            </a:r>
            <a:r>
              <a:rPr lang="en-US" sz="2000" dirty="0">
                <a:solidFill>
                  <a:srgbClr val="000000"/>
                </a:solidFill>
              </a:rPr>
              <a:t> del factor </a:t>
            </a:r>
            <a:r>
              <a:rPr lang="en-US" sz="2000" dirty="0" err="1">
                <a:solidFill>
                  <a:srgbClr val="000000"/>
                </a:solidFill>
              </a:rPr>
              <a:t>intrínseco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</a:p>
          <a:p>
            <a:pPr marL="1371600" lvl="2" indent="-457200">
              <a:buFont typeface="Arial" charset="0"/>
              <a:buAutoNum type="arabicPeriod"/>
            </a:pPr>
            <a:r>
              <a:rPr lang="en-US" sz="2000" dirty="0" err="1">
                <a:solidFill>
                  <a:srgbClr val="000000"/>
                </a:solidFill>
              </a:rPr>
              <a:t>para</a:t>
            </a:r>
            <a:r>
              <a:rPr lang="en-US" sz="2000" dirty="0">
                <a:solidFill>
                  <a:srgbClr val="000000"/>
                </a:solidFill>
              </a:rPr>
              <a:t> la </a:t>
            </a:r>
            <a:r>
              <a:rPr lang="en-US" sz="2000" b="1" dirty="0" err="1">
                <a:solidFill>
                  <a:srgbClr val="000000"/>
                </a:solidFill>
              </a:rPr>
              <a:t>absorción</a:t>
            </a:r>
            <a:r>
              <a:rPr lang="en-US" sz="2000" dirty="0">
                <a:solidFill>
                  <a:srgbClr val="000000"/>
                </a:solidFill>
              </a:rPr>
              <a:t> de la </a:t>
            </a:r>
            <a:r>
              <a:rPr lang="en-US" sz="2000" dirty="0" err="1">
                <a:solidFill>
                  <a:srgbClr val="000000"/>
                </a:solidFill>
              </a:rPr>
              <a:t>vitamina</a:t>
            </a:r>
            <a:r>
              <a:rPr lang="en-US" sz="2000" dirty="0">
                <a:solidFill>
                  <a:srgbClr val="000000"/>
                </a:solidFill>
              </a:rPr>
              <a:t> B</a:t>
            </a:r>
            <a:r>
              <a:rPr lang="en-US" sz="2000" baseline="-25000" dirty="0">
                <a:solidFill>
                  <a:srgbClr val="000000"/>
                </a:solidFill>
              </a:rPr>
              <a:t>12</a:t>
            </a:r>
            <a:r>
              <a:rPr lang="en-US" sz="2000" dirty="0">
                <a:solidFill>
                  <a:srgbClr val="000000"/>
                </a:solidFill>
              </a:rPr>
              <a:t> en el ID</a:t>
            </a:r>
          </a:p>
        </p:txBody>
      </p:sp>
    </p:spTree>
    <p:extLst>
      <p:ext uri="{BB962C8B-B14F-4D97-AF65-F5344CB8AC3E}">
        <p14:creationId xmlns:p14="http://schemas.microsoft.com/office/powerpoint/2010/main" val="18217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</a:rPr>
              <a:t>Objetivos</a:t>
            </a:r>
            <a:endParaRPr lang="en-US" dirty="0">
              <a:latin typeface="Arial" charset="0"/>
            </a:endParaRPr>
          </a:p>
          <a:p>
            <a:pPr lvl="1">
              <a:tabLst>
                <a:tab pos="1536700" algn="l"/>
              </a:tabLst>
            </a:pPr>
            <a:r>
              <a:rPr lang="en-US" b="1" dirty="0">
                <a:latin typeface="Arial" charset="0"/>
              </a:rPr>
              <a:t>24</a:t>
            </a:r>
            <a:r>
              <a:rPr lang="en-US" b="1" dirty="0" smtClean="0">
                <a:latin typeface="Arial" charset="0"/>
              </a:rPr>
              <a:t>-</a:t>
            </a:r>
            <a:r>
              <a:rPr lang="en-US" b="1" dirty="0">
                <a:latin typeface="Arial" charset="0"/>
              </a:rPr>
              <a:t>4</a:t>
            </a:r>
            <a:r>
              <a:rPr lang="en-US" b="1" dirty="0" smtClean="0">
                <a:latin typeface="Arial" charset="0"/>
              </a:rPr>
              <a:t>  </a:t>
            </a:r>
            <a:r>
              <a:rPr lang="en-US" dirty="0" err="1" smtClean="0">
                <a:latin typeface="Arial" charset="0"/>
              </a:rPr>
              <a:t>Mencionar</a:t>
            </a:r>
            <a:r>
              <a:rPr lang="en-US" dirty="0" smtClean="0">
                <a:latin typeface="Arial" charset="0"/>
              </a:rPr>
              <a:t> los </a:t>
            </a:r>
            <a:r>
              <a:rPr lang="en-US" dirty="0" err="1" smtClean="0">
                <a:latin typeface="Arial" charset="0"/>
              </a:rPr>
              <a:t>nutrientes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requeridos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por</a:t>
            </a:r>
            <a:r>
              <a:rPr lang="en-US" dirty="0" smtClean="0">
                <a:latin typeface="Arial" charset="0"/>
              </a:rPr>
              <a:t> el </a:t>
            </a:r>
            <a:r>
              <a:rPr lang="en-US" dirty="0" err="1" smtClean="0">
                <a:latin typeface="Arial" charset="0"/>
              </a:rPr>
              <a:t>cuerpo</a:t>
            </a:r>
            <a:r>
              <a:rPr lang="en-US" dirty="0" smtClean="0">
                <a:latin typeface="Arial" charset="0"/>
              </a:rPr>
              <a:t>, los </a:t>
            </a:r>
            <a:r>
              <a:rPr lang="en-US" dirty="0" err="1" smtClean="0">
                <a:latin typeface="Arial" charset="0"/>
              </a:rPr>
              <a:t>eventos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químicos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responsables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por</a:t>
            </a:r>
            <a:r>
              <a:rPr lang="en-US" dirty="0" smtClean="0">
                <a:latin typeface="Arial" charset="0"/>
              </a:rPr>
              <a:t> la </a:t>
            </a:r>
            <a:r>
              <a:rPr lang="en-US" dirty="0" err="1" smtClean="0">
                <a:latin typeface="Arial" charset="0"/>
              </a:rPr>
              <a:t>digestión</a:t>
            </a:r>
            <a:r>
              <a:rPr lang="en-US" dirty="0" smtClean="0">
                <a:latin typeface="Arial" charset="0"/>
              </a:rPr>
              <a:t> y la </a:t>
            </a:r>
            <a:r>
              <a:rPr lang="en-US" dirty="0" err="1" smtClean="0">
                <a:latin typeface="Arial" charset="0"/>
              </a:rPr>
              <a:t>mecánica</a:t>
            </a:r>
            <a:r>
              <a:rPr lang="en-US" dirty="0" smtClean="0">
                <a:latin typeface="Arial" charset="0"/>
              </a:rPr>
              <a:t> de la </a:t>
            </a:r>
            <a:r>
              <a:rPr lang="en-US" dirty="0" err="1" smtClean="0">
                <a:latin typeface="Arial" charset="0"/>
              </a:rPr>
              <a:t>absorción</a:t>
            </a:r>
            <a:r>
              <a:rPr lang="en-US" dirty="0" smtClean="0">
                <a:latin typeface="Arial" charset="0"/>
              </a:rPr>
              <a:t>. </a:t>
            </a:r>
            <a:endParaRPr lang="en-US" dirty="0">
              <a:latin typeface="Arial" charset="0"/>
            </a:endParaRPr>
          </a:p>
          <a:p>
            <a:pPr lvl="1">
              <a:tabLst>
                <a:tab pos="1714500" algn="l"/>
              </a:tabLst>
            </a:pPr>
            <a:r>
              <a:rPr lang="en-US" b="1" dirty="0">
                <a:latin typeface="Arial" charset="0"/>
              </a:rPr>
              <a:t>24</a:t>
            </a:r>
            <a:r>
              <a:rPr lang="en-US" b="1" dirty="0" smtClean="0">
                <a:latin typeface="Arial" charset="0"/>
              </a:rPr>
              <a:t>-5</a:t>
            </a:r>
            <a:r>
              <a:rPr lang="en-US" dirty="0" smtClean="0">
                <a:latin typeface="Arial" charset="0"/>
              </a:rPr>
              <a:t>    </a:t>
            </a:r>
            <a:r>
              <a:rPr lang="en-US" dirty="0" err="1" smtClean="0">
                <a:latin typeface="Arial" charset="0"/>
              </a:rPr>
              <a:t>Resumir</a:t>
            </a:r>
            <a:r>
              <a:rPr lang="en-US" dirty="0" smtClean="0">
                <a:latin typeface="Arial" charset="0"/>
              </a:rPr>
              <a:t> los </a:t>
            </a:r>
            <a:r>
              <a:rPr lang="en-US" dirty="0" err="1" smtClean="0">
                <a:latin typeface="Arial" charset="0"/>
              </a:rPr>
              <a:t>efectos</a:t>
            </a:r>
            <a:r>
              <a:rPr lang="en-US" dirty="0" smtClean="0">
                <a:latin typeface="Arial" charset="0"/>
              </a:rPr>
              <a:t> del </a:t>
            </a:r>
            <a:r>
              <a:rPr lang="en-US" dirty="0" err="1" smtClean="0">
                <a:latin typeface="Arial" charset="0"/>
              </a:rPr>
              <a:t>envejecimiento</a:t>
            </a:r>
            <a:r>
              <a:rPr lang="en-US" dirty="0" smtClean="0">
                <a:latin typeface="Arial" charset="0"/>
              </a:rPr>
              <a:t> -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Asignado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lvl="1">
              <a:tabLst>
                <a:tab pos="1714500" algn="l"/>
              </a:tabLst>
            </a:pPr>
            <a:r>
              <a:rPr lang="en-US" b="1" dirty="0">
                <a:latin typeface="Arial" charset="0"/>
              </a:rPr>
              <a:t>24</a:t>
            </a:r>
            <a:r>
              <a:rPr lang="en-US" b="1" dirty="0" smtClean="0">
                <a:latin typeface="Arial" charset="0"/>
              </a:rPr>
              <a:t>-</a:t>
            </a:r>
            <a:r>
              <a:rPr lang="en-US" b="1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  	</a:t>
            </a:r>
            <a:r>
              <a:rPr lang="en-US" dirty="0" err="1" smtClean="0">
                <a:latin typeface="Arial" charset="0"/>
              </a:rPr>
              <a:t>Repasar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integraciones</a:t>
            </a:r>
            <a:r>
              <a:rPr lang="en-US" dirty="0" smtClean="0">
                <a:latin typeface="Arial" charset="0"/>
              </a:rPr>
              <a:t> -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Asignado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Introducción</a:t>
            </a:r>
            <a:r>
              <a:rPr lang="en-US" dirty="0" smtClean="0">
                <a:latin typeface="Arial" charset="0"/>
              </a:rPr>
              <a:t> al </a:t>
            </a:r>
            <a:r>
              <a:rPr lang="en-US" dirty="0" err="1" smtClean="0">
                <a:latin typeface="Arial" charset="0"/>
              </a:rPr>
              <a:t>Sistema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Digestivo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24_13a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7"/>
          <a:stretch/>
        </p:blipFill>
        <p:spPr>
          <a:xfrm>
            <a:off x="56740" y="301172"/>
            <a:ext cx="6272784" cy="634492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</a:t>
            </a:r>
            <a:r>
              <a:rPr lang="en-US" sz="1800" b="1" dirty="0" smtClean="0">
                <a:latin typeface="Arial"/>
                <a:cs typeface="Arial"/>
              </a:rPr>
              <a:t>13a </a:t>
            </a:r>
            <a:r>
              <a:rPr lang="en-US" sz="1800" b="1" dirty="0">
                <a:latin typeface="Arial"/>
                <a:cs typeface="Arial"/>
              </a:rPr>
              <a:t>The Stomach Lining.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018565" y="3152283"/>
            <a:ext cx="48720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2012069" y="3493335"/>
            <a:ext cx="41899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reeform 6"/>
          <p:cNvSpPr/>
          <p:nvPr/>
        </p:nvSpPr>
        <p:spPr>
          <a:xfrm>
            <a:off x="2018565" y="4341095"/>
            <a:ext cx="620373" cy="357293"/>
          </a:xfrm>
          <a:custGeom>
            <a:avLst/>
            <a:gdLst>
              <a:gd name="connsiteX0" fmla="*/ 0 w 620373"/>
              <a:gd name="connsiteY0" fmla="*/ 0 h 357293"/>
              <a:gd name="connsiteX1" fmla="*/ 214370 w 620373"/>
              <a:gd name="connsiteY1" fmla="*/ 9744 h 357293"/>
              <a:gd name="connsiteX2" fmla="*/ 620373 w 620373"/>
              <a:gd name="connsiteY2" fmla="*/ 357293 h 35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0373" h="357293">
                <a:moveTo>
                  <a:pt x="0" y="0"/>
                </a:moveTo>
                <a:lnTo>
                  <a:pt x="214370" y="9744"/>
                </a:lnTo>
                <a:lnTo>
                  <a:pt x="620373" y="35729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206951" y="4805576"/>
            <a:ext cx="87696" cy="302075"/>
          </a:xfrm>
          <a:custGeom>
            <a:avLst/>
            <a:gdLst>
              <a:gd name="connsiteX0" fmla="*/ 87696 w 87696"/>
              <a:gd name="connsiteY0" fmla="*/ 0 h 302075"/>
              <a:gd name="connsiteX1" fmla="*/ 0 w 87696"/>
              <a:gd name="connsiteY1" fmla="*/ 0 h 302075"/>
              <a:gd name="connsiteX2" fmla="*/ 0 w 87696"/>
              <a:gd name="connsiteY2" fmla="*/ 298827 h 302075"/>
              <a:gd name="connsiteX3" fmla="*/ 81200 w 87696"/>
              <a:gd name="connsiteY3" fmla="*/ 302075 h 30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96" h="302075">
                <a:moveTo>
                  <a:pt x="87696" y="0"/>
                </a:moveTo>
                <a:lnTo>
                  <a:pt x="0" y="0"/>
                </a:lnTo>
                <a:lnTo>
                  <a:pt x="0" y="298827"/>
                </a:lnTo>
                <a:lnTo>
                  <a:pt x="81200" y="3020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044549" y="4880283"/>
            <a:ext cx="15590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2206951" y="5146630"/>
            <a:ext cx="87696" cy="162406"/>
          </a:xfrm>
          <a:custGeom>
            <a:avLst/>
            <a:gdLst>
              <a:gd name="connsiteX0" fmla="*/ 87696 w 87696"/>
              <a:gd name="connsiteY0" fmla="*/ 0 h 302075"/>
              <a:gd name="connsiteX1" fmla="*/ 0 w 87696"/>
              <a:gd name="connsiteY1" fmla="*/ 0 h 302075"/>
              <a:gd name="connsiteX2" fmla="*/ 0 w 87696"/>
              <a:gd name="connsiteY2" fmla="*/ 298827 h 302075"/>
              <a:gd name="connsiteX3" fmla="*/ 81200 w 87696"/>
              <a:gd name="connsiteY3" fmla="*/ 302075 h 30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96" h="302075">
                <a:moveTo>
                  <a:pt x="87696" y="0"/>
                </a:moveTo>
                <a:lnTo>
                  <a:pt x="0" y="0"/>
                </a:lnTo>
                <a:lnTo>
                  <a:pt x="0" y="298827"/>
                </a:lnTo>
                <a:lnTo>
                  <a:pt x="81200" y="3020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206951" y="5351262"/>
            <a:ext cx="87696" cy="539186"/>
          </a:xfrm>
          <a:custGeom>
            <a:avLst/>
            <a:gdLst>
              <a:gd name="connsiteX0" fmla="*/ 87696 w 87696"/>
              <a:gd name="connsiteY0" fmla="*/ 0 h 302075"/>
              <a:gd name="connsiteX1" fmla="*/ 0 w 87696"/>
              <a:gd name="connsiteY1" fmla="*/ 0 h 302075"/>
              <a:gd name="connsiteX2" fmla="*/ 0 w 87696"/>
              <a:gd name="connsiteY2" fmla="*/ 298827 h 302075"/>
              <a:gd name="connsiteX3" fmla="*/ 81200 w 87696"/>
              <a:gd name="connsiteY3" fmla="*/ 302075 h 30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96" h="302075">
                <a:moveTo>
                  <a:pt x="87696" y="0"/>
                </a:moveTo>
                <a:lnTo>
                  <a:pt x="0" y="0"/>
                </a:lnTo>
                <a:lnTo>
                  <a:pt x="0" y="298827"/>
                </a:lnTo>
                <a:lnTo>
                  <a:pt x="81200" y="3020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206951" y="5919683"/>
            <a:ext cx="87696" cy="311818"/>
          </a:xfrm>
          <a:custGeom>
            <a:avLst/>
            <a:gdLst>
              <a:gd name="connsiteX0" fmla="*/ 87696 w 87696"/>
              <a:gd name="connsiteY0" fmla="*/ 0 h 302075"/>
              <a:gd name="connsiteX1" fmla="*/ 0 w 87696"/>
              <a:gd name="connsiteY1" fmla="*/ 0 h 302075"/>
              <a:gd name="connsiteX2" fmla="*/ 0 w 87696"/>
              <a:gd name="connsiteY2" fmla="*/ 298827 h 302075"/>
              <a:gd name="connsiteX3" fmla="*/ 81200 w 87696"/>
              <a:gd name="connsiteY3" fmla="*/ 302075 h 30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96" h="302075">
                <a:moveTo>
                  <a:pt x="87696" y="0"/>
                </a:moveTo>
                <a:lnTo>
                  <a:pt x="0" y="0"/>
                </a:lnTo>
                <a:lnTo>
                  <a:pt x="0" y="298827"/>
                </a:lnTo>
                <a:lnTo>
                  <a:pt x="81200" y="3020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206951" y="6260736"/>
            <a:ext cx="87696" cy="178644"/>
          </a:xfrm>
          <a:custGeom>
            <a:avLst/>
            <a:gdLst>
              <a:gd name="connsiteX0" fmla="*/ 87696 w 87696"/>
              <a:gd name="connsiteY0" fmla="*/ 0 h 302075"/>
              <a:gd name="connsiteX1" fmla="*/ 0 w 87696"/>
              <a:gd name="connsiteY1" fmla="*/ 0 h 302075"/>
              <a:gd name="connsiteX2" fmla="*/ 0 w 87696"/>
              <a:gd name="connsiteY2" fmla="*/ 298827 h 302075"/>
              <a:gd name="connsiteX3" fmla="*/ 81200 w 87696"/>
              <a:gd name="connsiteY3" fmla="*/ 302075 h 30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96" h="302075">
                <a:moveTo>
                  <a:pt x="87696" y="0"/>
                </a:moveTo>
                <a:lnTo>
                  <a:pt x="0" y="0"/>
                </a:lnTo>
                <a:lnTo>
                  <a:pt x="0" y="298827"/>
                </a:lnTo>
                <a:lnTo>
                  <a:pt x="81200" y="3020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2002325" y="5253817"/>
            <a:ext cx="207874" cy="1753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2025061" y="5682568"/>
            <a:ext cx="1753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2021813" y="6046358"/>
            <a:ext cx="18189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028309" y="6351681"/>
            <a:ext cx="17864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5344542" y="4906268"/>
            <a:ext cx="451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 flipV="1">
            <a:off x="5467967" y="4704884"/>
            <a:ext cx="272834" cy="2013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Freeform 27"/>
          <p:cNvSpPr/>
          <p:nvPr/>
        </p:nvSpPr>
        <p:spPr>
          <a:xfrm>
            <a:off x="3295039" y="5026448"/>
            <a:ext cx="2335329" cy="815278"/>
          </a:xfrm>
          <a:custGeom>
            <a:avLst/>
            <a:gdLst>
              <a:gd name="connsiteX0" fmla="*/ 2335329 w 2335329"/>
              <a:gd name="connsiteY0" fmla="*/ 812030 h 815278"/>
              <a:gd name="connsiteX1" fmla="*/ 2221648 w 2335329"/>
              <a:gd name="connsiteY1" fmla="*/ 815278 h 815278"/>
              <a:gd name="connsiteX2" fmla="*/ 0 w 2335329"/>
              <a:gd name="connsiteY2" fmla="*/ 0 h 81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5329" h="815278">
                <a:moveTo>
                  <a:pt x="2335329" y="812030"/>
                </a:moveTo>
                <a:lnTo>
                  <a:pt x="2221648" y="815278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379879" y="5854719"/>
            <a:ext cx="1091336" cy="409263"/>
          </a:xfrm>
          <a:custGeom>
            <a:avLst/>
            <a:gdLst>
              <a:gd name="connsiteX0" fmla="*/ 1091336 w 1091336"/>
              <a:gd name="connsiteY0" fmla="*/ 409263 h 409263"/>
              <a:gd name="connsiteX1" fmla="*/ 971159 w 1091336"/>
              <a:gd name="connsiteY1" fmla="*/ 409263 h 409263"/>
              <a:gd name="connsiteX2" fmla="*/ 0 w 1091336"/>
              <a:gd name="connsiteY2" fmla="*/ 0 h 40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336" h="409263">
                <a:moveTo>
                  <a:pt x="1091336" y="409263"/>
                </a:moveTo>
                <a:lnTo>
                  <a:pt x="971159" y="409263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1" name="Straight Connector 30"/>
          <p:cNvCxnSpPr>
            <a:stCxn id="29" idx="1"/>
          </p:cNvCxnSpPr>
          <p:nvPr/>
        </p:nvCxnSpPr>
        <p:spPr bwMode="auto">
          <a:xfrm flipH="1" flipV="1">
            <a:off x="4915803" y="5857967"/>
            <a:ext cx="435235" cy="4060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545922" y="6550301"/>
            <a:ext cx="1440822" cy="14362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1060" i="0" dirty="0" smtClean="0">
                <a:solidFill>
                  <a:srgbClr val="000000"/>
                </a:solidFill>
                <a:latin typeface="Arial Black"/>
                <a:cs typeface="Arial Black"/>
              </a:rPr>
              <a:t>Stomach wall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661103" y="6469282"/>
            <a:ext cx="156372" cy="148837"/>
          </a:xfrm>
          <a:prstGeom prst="rect">
            <a:avLst/>
          </a:prstGeom>
          <a:solidFill>
            <a:srgbClr val="034F7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i="0" smtClean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361137" y="6536966"/>
            <a:ext cx="353422" cy="13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860" i="0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lang="en-US" sz="860" i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39269" y="3058450"/>
            <a:ext cx="1233555" cy="2769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80"/>
              </a:lnSpc>
            </a:pPr>
            <a:r>
              <a:rPr lang="en-US" sz="960" i="0" dirty="0" smtClean="0">
                <a:solidFill>
                  <a:srgbClr val="000000"/>
                </a:solidFill>
                <a:latin typeface="Arial"/>
                <a:cs typeface="Arial"/>
              </a:rPr>
              <a:t>Gastric pit (opening</a:t>
            </a:r>
            <a:br>
              <a:rPr lang="en-US" sz="9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60" i="0" dirty="0" smtClean="0">
                <a:solidFill>
                  <a:srgbClr val="000000"/>
                </a:solidFill>
                <a:latin typeface="Arial"/>
                <a:cs typeface="Arial"/>
              </a:rPr>
              <a:t>to gastric gland)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742444" y="3410875"/>
            <a:ext cx="1233555" cy="14106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80"/>
              </a:lnSpc>
            </a:pPr>
            <a:r>
              <a:rPr lang="en-US" sz="960" i="0" dirty="0" smtClean="0">
                <a:solidFill>
                  <a:srgbClr val="000000"/>
                </a:solidFill>
                <a:latin typeface="Arial"/>
                <a:cs typeface="Arial"/>
              </a:rPr>
              <a:t>Mucous epithelium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37774" y="2539415"/>
            <a:ext cx="1850613" cy="14003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930" i="0" dirty="0" smtClean="0">
                <a:solidFill>
                  <a:srgbClr val="000000"/>
                </a:solidFill>
                <a:latin typeface="Arial Black"/>
                <a:cs typeface="Arial Black"/>
              </a:rPr>
              <a:t>Layers of the Stomach Wall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28094" y="2817150"/>
            <a:ext cx="650463" cy="14106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960" i="0" dirty="0" smtClean="0">
                <a:solidFill>
                  <a:srgbClr val="000000"/>
                </a:solidFill>
                <a:latin typeface="Arial Black"/>
                <a:cs typeface="Arial Black"/>
              </a:rPr>
              <a:t>Mucosa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39269" y="4261775"/>
            <a:ext cx="1233555" cy="14106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80"/>
              </a:lnSpc>
            </a:pPr>
            <a:r>
              <a:rPr lang="en-US" sz="960" i="0" dirty="0" smtClean="0">
                <a:solidFill>
                  <a:srgbClr val="000000"/>
                </a:solidFill>
                <a:latin typeface="Arial"/>
                <a:cs typeface="Arial"/>
              </a:rPr>
              <a:t>Lamina </a:t>
            </a:r>
            <a:r>
              <a:rPr lang="en-US" sz="960" i="0" dirty="0" err="1" smtClean="0">
                <a:solidFill>
                  <a:srgbClr val="000000"/>
                </a:solidFill>
                <a:latin typeface="Arial"/>
                <a:cs typeface="Arial"/>
              </a:rPr>
              <a:t>propria</a:t>
            </a:r>
            <a:endParaRPr lang="en-US" sz="96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62632" y="4490375"/>
            <a:ext cx="1507017" cy="14106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80"/>
              </a:lnSpc>
            </a:pPr>
            <a:r>
              <a:rPr lang="en-US" sz="960" i="0" dirty="0" err="1" smtClean="0">
                <a:solidFill>
                  <a:srgbClr val="000000"/>
                </a:solidFill>
                <a:latin typeface="Arial"/>
                <a:cs typeface="Arial"/>
              </a:rPr>
              <a:t>Muscularis</a:t>
            </a:r>
            <a:r>
              <a:rPr lang="en-US" sz="960" i="0" dirty="0" smtClean="0">
                <a:solidFill>
                  <a:srgbClr val="000000"/>
                </a:solidFill>
                <a:latin typeface="Arial"/>
                <a:cs typeface="Arial"/>
              </a:rPr>
              <a:t> mucosae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34032" y="5046000"/>
            <a:ext cx="1507017" cy="14106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960" i="0" dirty="0" err="1" smtClean="0">
                <a:solidFill>
                  <a:srgbClr val="FF0000"/>
                </a:solidFill>
                <a:latin typeface="Arial Black"/>
                <a:cs typeface="Arial Black"/>
              </a:rPr>
              <a:t>Muscularis</a:t>
            </a:r>
            <a:r>
              <a:rPr lang="en-US" sz="960" i="0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sz="960" i="0" dirty="0" err="1" smtClean="0">
                <a:solidFill>
                  <a:srgbClr val="FF0000"/>
                </a:solidFill>
                <a:latin typeface="Arial Black"/>
                <a:cs typeface="Arial Black"/>
              </a:rPr>
              <a:t>externa</a:t>
            </a:r>
            <a:endParaRPr lang="en-US" sz="960" i="0" dirty="0" smtClean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24507" y="4795175"/>
            <a:ext cx="1095375" cy="14106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960" i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Submucosa</a:t>
            </a:r>
            <a:endParaRPr lang="en-US" sz="960" i="0" dirty="0" smtClean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739269" y="5334925"/>
            <a:ext cx="1233555" cy="14106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80"/>
              </a:lnSpc>
            </a:pPr>
            <a:r>
              <a:rPr lang="en-US" sz="960" i="0" dirty="0" smtClean="0">
                <a:solidFill>
                  <a:srgbClr val="FF0000"/>
                </a:solidFill>
                <a:latin typeface="Arial"/>
                <a:cs typeface="Arial"/>
              </a:rPr>
              <a:t>Oblique</a:t>
            </a:r>
            <a:r>
              <a:rPr lang="en-US" sz="960" i="0" dirty="0" smtClean="0">
                <a:solidFill>
                  <a:srgbClr val="000000"/>
                </a:solidFill>
                <a:latin typeface="Arial"/>
                <a:cs typeface="Arial"/>
              </a:rPr>
              <a:t> muscle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742444" y="5595275"/>
            <a:ext cx="1233555" cy="14106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80"/>
              </a:lnSpc>
            </a:pPr>
            <a:r>
              <a:rPr lang="en-US" sz="960" i="0" dirty="0" smtClean="0">
                <a:solidFill>
                  <a:srgbClr val="FF0000"/>
                </a:solidFill>
                <a:latin typeface="Arial"/>
                <a:cs typeface="Arial"/>
              </a:rPr>
              <a:t>Circular</a:t>
            </a:r>
            <a:r>
              <a:rPr lang="en-US" sz="960" i="0" dirty="0" smtClean="0">
                <a:solidFill>
                  <a:srgbClr val="000000"/>
                </a:solidFill>
                <a:latin typeface="Arial"/>
                <a:cs typeface="Arial"/>
              </a:rPr>
              <a:t> muscle</a:t>
            </a: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739269" y="5969925"/>
            <a:ext cx="1233555" cy="14106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80"/>
              </a:lnSpc>
            </a:pPr>
            <a:r>
              <a:rPr lang="en-US" sz="960" i="0" dirty="0" smtClean="0">
                <a:solidFill>
                  <a:srgbClr val="FF0000"/>
                </a:solidFill>
                <a:latin typeface="Arial"/>
                <a:cs typeface="Arial"/>
              </a:rPr>
              <a:t>Longitudinal</a:t>
            </a:r>
            <a:r>
              <a:rPr lang="en-US" sz="960" i="0" dirty="0" smtClean="0">
                <a:solidFill>
                  <a:srgbClr val="000000"/>
                </a:solidFill>
                <a:latin typeface="Arial"/>
                <a:cs typeface="Arial"/>
              </a:rPr>
              <a:t> muscle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234032" y="6287425"/>
            <a:ext cx="1095375" cy="14106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960" i="0" dirty="0" smtClean="0">
                <a:solidFill>
                  <a:srgbClr val="000000"/>
                </a:solidFill>
                <a:latin typeface="Arial Black"/>
                <a:cs typeface="Arial Black"/>
              </a:rPr>
              <a:t>Serosa</a:t>
            </a: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5825094" y="4829033"/>
            <a:ext cx="511421" cy="41626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  <a:t>Artery</a:t>
            </a:r>
            <a:b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b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  <a:t>vein</a:t>
            </a: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5672694" y="5759308"/>
            <a:ext cx="819150" cy="27776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  <a:t>Lymphatic</a:t>
            </a:r>
            <a:b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  <a:t>vessel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517119" y="6200633"/>
            <a:ext cx="819150" cy="27776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1000" i="0" dirty="0" err="1" smtClean="0">
                <a:solidFill>
                  <a:srgbClr val="000000"/>
                </a:solidFill>
                <a:latin typeface="Arial"/>
                <a:cs typeface="Arial"/>
              </a:rPr>
              <a:t>Myenteric</a:t>
            </a:r>
            <a: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  <a:t>plexus</a:t>
            </a:r>
          </a:p>
        </p:txBody>
      </p:sp>
      <p:sp>
        <p:nvSpPr>
          <p:cNvPr id="2" name="Rectangle 1"/>
          <p:cNvSpPr/>
          <p:nvPr/>
        </p:nvSpPr>
        <p:spPr>
          <a:xfrm>
            <a:off x="4952997" y="74923"/>
            <a:ext cx="419100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Músculo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Liso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Mucosas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musculares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b="1" dirty="0">
                <a:solidFill>
                  <a:srgbClr val="FF0000"/>
                </a:solidFill>
              </a:rPr>
              <a:t>Muscular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externa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Contienen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capas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células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músculo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liso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Oblicuo</a:t>
            </a:r>
            <a:r>
              <a:rPr lang="en-US" dirty="0">
                <a:solidFill>
                  <a:srgbClr val="000000"/>
                </a:solidFill>
              </a:rPr>
              <a:t>  </a:t>
            </a: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Circulares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Longitudinales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b="1" dirty="0">
                <a:solidFill>
                  <a:srgbClr val="000000"/>
                </a:solidFill>
              </a:rPr>
              <a:t>Peristalsis en </a:t>
            </a:r>
            <a:r>
              <a:rPr lang="en-US" b="1" dirty="0" err="1">
                <a:solidFill>
                  <a:srgbClr val="000000"/>
                </a:solidFill>
              </a:rPr>
              <a:t>todas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direcciones</a:t>
            </a:r>
            <a:endParaRPr lang="en-US" b="1" dirty="0" smtClean="0">
              <a:solidFill>
                <a:srgbClr val="000000"/>
              </a:solidFill>
            </a:endParaRPr>
          </a:p>
          <a:p>
            <a:pPr lvl="2"/>
            <a:r>
              <a:rPr lang="en-US" sz="2200" b="1" dirty="0" err="1">
                <a:solidFill>
                  <a:srgbClr val="FF0000"/>
                </a:solidFill>
              </a:rPr>
              <a:t>Fosas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gástricas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rgbClr val="000000"/>
                </a:solidFill>
              </a:rPr>
              <a:t>– </a:t>
            </a:r>
            <a:r>
              <a:rPr lang="en-US" sz="2200" dirty="0" err="1">
                <a:solidFill>
                  <a:srgbClr val="000000"/>
                </a:solidFill>
              </a:rPr>
              <a:t>aumentar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área</a:t>
            </a:r>
            <a:r>
              <a:rPr lang="en-US" sz="2200" b="1" dirty="0">
                <a:solidFill>
                  <a:srgbClr val="000000"/>
                </a:solidFill>
              </a:rPr>
              <a:t> superficial</a:t>
            </a:r>
          </a:p>
          <a:p>
            <a:pPr lvl="2"/>
            <a:r>
              <a:rPr lang="en-US" sz="2200" b="1" dirty="0" err="1">
                <a:solidFill>
                  <a:srgbClr val="000000"/>
                </a:solidFill>
              </a:rPr>
              <a:t>Células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mucoides</a:t>
            </a:r>
            <a:r>
              <a:rPr lang="en-US" sz="2200" b="1" dirty="0">
                <a:solidFill>
                  <a:srgbClr val="000000"/>
                </a:solidFill>
              </a:rPr>
              <a:t> – </a:t>
            </a:r>
            <a:r>
              <a:rPr lang="en-US" sz="2200" b="1" dirty="0">
                <a:solidFill>
                  <a:srgbClr val="FF0000"/>
                </a:solidFill>
              </a:rPr>
              <a:t>mitosis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contínua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para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reemplazar</a:t>
            </a:r>
            <a:r>
              <a:rPr lang="en-US" sz="2200" dirty="0">
                <a:solidFill>
                  <a:srgbClr val="000000"/>
                </a:solidFill>
              </a:rPr>
              <a:t> y </a:t>
            </a:r>
            <a:r>
              <a:rPr lang="en-US" sz="2200" dirty="0" err="1">
                <a:solidFill>
                  <a:srgbClr val="000000"/>
                </a:solidFill>
              </a:rPr>
              <a:t>producir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moco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endParaRPr lang="en-US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gure_24_13b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8" b="3480"/>
          <a:stretch/>
        </p:blipFill>
        <p:spPr>
          <a:xfrm>
            <a:off x="0" y="225970"/>
            <a:ext cx="3822560" cy="635451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</a:t>
            </a:r>
            <a:r>
              <a:rPr lang="en-US" sz="1800" b="1" dirty="0" smtClean="0">
                <a:latin typeface="Arial"/>
                <a:cs typeface="Arial"/>
              </a:rPr>
              <a:t>13b </a:t>
            </a:r>
            <a:r>
              <a:rPr lang="en-US" sz="1800" b="1" dirty="0">
                <a:latin typeface="Arial"/>
                <a:cs typeface="Arial"/>
              </a:rPr>
              <a:t>The Stomach Lining.</a:t>
            </a:r>
          </a:p>
        </p:txBody>
      </p:sp>
      <p:sp>
        <p:nvSpPr>
          <p:cNvPr id="4" name="Freeform 3"/>
          <p:cNvSpPr/>
          <p:nvPr/>
        </p:nvSpPr>
        <p:spPr>
          <a:xfrm>
            <a:off x="3842422" y="497712"/>
            <a:ext cx="122968" cy="1784714"/>
          </a:xfrm>
          <a:custGeom>
            <a:avLst/>
            <a:gdLst>
              <a:gd name="connsiteX0" fmla="*/ 135265 w 135265"/>
              <a:gd name="connsiteY0" fmla="*/ 3757 h 1784714"/>
              <a:gd name="connsiteX1" fmla="*/ 3757 w 135265"/>
              <a:gd name="connsiteY1" fmla="*/ 0 h 1784714"/>
              <a:gd name="connsiteX2" fmla="*/ 0 w 135265"/>
              <a:gd name="connsiteY2" fmla="*/ 1780957 h 1784714"/>
              <a:gd name="connsiteX3" fmla="*/ 131507 w 135265"/>
              <a:gd name="connsiteY3" fmla="*/ 1784714 h 178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65" h="1784714">
                <a:moveTo>
                  <a:pt x="135265" y="3757"/>
                </a:moveTo>
                <a:lnTo>
                  <a:pt x="3757" y="0"/>
                </a:lnTo>
                <a:cubicBezTo>
                  <a:pt x="2505" y="593652"/>
                  <a:pt x="1252" y="1187305"/>
                  <a:pt x="0" y="1780957"/>
                </a:cubicBezTo>
                <a:lnTo>
                  <a:pt x="131507" y="178471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62759" y="1380676"/>
            <a:ext cx="1195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Freeform 7"/>
          <p:cNvSpPr/>
          <p:nvPr/>
        </p:nvSpPr>
        <p:spPr>
          <a:xfrm>
            <a:off x="3839723" y="2353814"/>
            <a:ext cx="122968" cy="3535613"/>
          </a:xfrm>
          <a:custGeom>
            <a:avLst/>
            <a:gdLst>
              <a:gd name="connsiteX0" fmla="*/ 135265 w 135265"/>
              <a:gd name="connsiteY0" fmla="*/ 3757 h 1784714"/>
              <a:gd name="connsiteX1" fmla="*/ 3757 w 135265"/>
              <a:gd name="connsiteY1" fmla="*/ 0 h 1784714"/>
              <a:gd name="connsiteX2" fmla="*/ 0 w 135265"/>
              <a:gd name="connsiteY2" fmla="*/ 1780957 h 1784714"/>
              <a:gd name="connsiteX3" fmla="*/ 131507 w 135265"/>
              <a:gd name="connsiteY3" fmla="*/ 1784714 h 178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65" h="1784714">
                <a:moveTo>
                  <a:pt x="135265" y="3757"/>
                </a:moveTo>
                <a:lnTo>
                  <a:pt x="3757" y="0"/>
                </a:lnTo>
                <a:cubicBezTo>
                  <a:pt x="2505" y="593652"/>
                  <a:pt x="1252" y="1187305"/>
                  <a:pt x="0" y="1780957"/>
                </a:cubicBezTo>
                <a:lnTo>
                  <a:pt x="131507" y="178471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864290" y="4112228"/>
            <a:ext cx="11613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853296" y="4533688"/>
            <a:ext cx="1773473" cy="1292509"/>
          </a:xfrm>
          <a:custGeom>
            <a:avLst/>
            <a:gdLst>
              <a:gd name="connsiteX0" fmla="*/ 1773473 w 1773473"/>
              <a:gd name="connsiteY0" fmla="*/ 1284995 h 1292509"/>
              <a:gd name="connsiteX1" fmla="*/ 1337619 w 1773473"/>
              <a:gd name="connsiteY1" fmla="*/ 1292509 h 1292509"/>
              <a:gd name="connsiteX2" fmla="*/ 0 w 1773473"/>
              <a:gd name="connsiteY2" fmla="*/ 0 h 129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3473" h="1292509">
                <a:moveTo>
                  <a:pt x="1773473" y="1284995"/>
                </a:moveTo>
                <a:lnTo>
                  <a:pt x="1337619" y="1292509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014319" y="4995835"/>
            <a:ext cx="631236" cy="75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1818937" y="5003350"/>
            <a:ext cx="819104" cy="1841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240304" y="4394668"/>
            <a:ext cx="13864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728760" y="3376442"/>
            <a:ext cx="91679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1980503" y="2872964"/>
            <a:ext cx="668810" cy="5034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Freeform 20"/>
          <p:cNvSpPr/>
          <p:nvPr/>
        </p:nvSpPr>
        <p:spPr>
          <a:xfrm>
            <a:off x="1901598" y="1982486"/>
            <a:ext cx="725171" cy="232952"/>
          </a:xfrm>
          <a:custGeom>
            <a:avLst/>
            <a:gdLst>
              <a:gd name="connsiteX0" fmla="*/ 725171 w 725171"/>
              <a:gd name="connsiteY0" fmla="*/ 3757 h 232952"/>
              <a:gd name="connsiteX1" fmla="*/ 311861 w 725171"/>
              <a:gd name="connsiteY1" fmla="*/ 0 h 232952"/>
              <a:gd name="connsiteX2" fmla="*/ 0 w 725171"/>
              <a:gd name="connsiteY2" fmla="*/ 232952 h 23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171" h="232952">
                <a:moveTo>
                  <a:pt x="725171" y="3757"/>
                </a:moveTo>
                <a:lnTo>
                  <a:pt x="311861" y="0"/>
                </a:lnTo>
                <a:lnTo>
                  <a:pt x="0" y="23295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672400" y="150155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i="0" smtClean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679914" y="1371600"/>
            <a:ext cx="935582" cy="389206"/>
          </a:xfrm>
          <a:custGeom>
            <a:avLst/>
            <a:gdLst>
              <a:gd name="connsiteX0" fmla="*/ 0 w 935582"/>
              <a:gd name="connsiteY0" fmla="*/ 150292 h 417060"/>
              <a:gd name="connsiteX1" fmla="*/ 935582 w 935582"/>
              <a:gd name="connsiteY1" fmla="*/ 0 h 417060"/>
              <a:gd name="connsiteX2" fmla="*/ 41331 w 935582"/>
              <a:gd name="connsiteY2" fmla="*/ 417060 h 41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582" h="417060">
                <a:moveTo>
                  <a:pt x="0" y="150292"/>
                </a:moveTo>
                <a:lnTo>
                  <a:pt x="935582" y="0"/>
                </a:lnTo>
                <a:lnTo>
                  <a:pt x="41331" y="41706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138312" y="716278"/>
            <a:ext cx="477184" cy="221680"/>
          </a:xfrm>
          <a:custGeom>
            <a:avLst/>
            <a:gdLst>
              <a:gd name="connsiteX0" fmla="*/ 477184 w 477184"/>
              <a:gd name="connsiteY0" fmla="*/ 0 h 221680"/>
              <a:gd name="connsiteX1" fmla="*/ 180353 w 477184"/>
              <a:gd name="connsiteY1" fmla="*/ 0 h 221680"/>
              <a:gd name="connsiteX2" fmla="*/ 0 w 477184"/>
              <a:gd name="connsiteY2" fmla="*/ 221680 h 22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184" h="221680">
                <a:moveTo>
                  <a:pt x="477184" y="0"/>
                </a:moveTo>
                <a:lnTo>
                  <a:pt x="180353" y="0"/>
                </a:lnTo>
                <a:lnTo>
                  <a:pt x="0" y="22168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Arc 24"/>
          <p:cNvSpPr/>
          <p:nvPr/>
        </p:nvSpPr>
        <p:spPr bwMode="auto">
          <a:xfrm>
            <a:off x="966016" y="2102720"/>
            <a:ext cx="1018244" cy="503476"/>
          </a:xfrm>
          <a:prstGeom prst="arc">
            <a:avLst>
              <a:gd name="adj1" fmla="val 19812744"/>
              <a:gd name="adj2" fmla="val 1295540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786051" y="6344289"/>
            <a:ext cx="2026521" cy="2769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160"/>
              </a:lnSpc>
            </a:pPr>
            <a:r>
              <a:rPr lang="en-US" sz="1700" i="0" dirty="0" smtClean="0">
                <a:solidFill>
                  <a:srgbClr val="000000"/>
                </a:solidFill>
                <a:latin typeface="Arial Black"/>
                <a:cs typeface="Arial Black"/>
              </a:rPr>
              <a:t>Gastric gland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870054" y="6627168"/>
            <a:ext cx="3534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500" i="0" dirty="0" smtClean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endParaRPr lang="en-US" sz="1500" i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008250" y="1157740"/>
            <a:ext cx="833501" cy="49244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920"/>
              </a:lnSpc>
            </a:pPr>
            <a:r>
              <a:rPr lang="en-US" sz="1600" i="0" dirty="0" smtClean="0">
                <a:solidFill>
                  <a:srgbClr val="FF0000"/>
                </a:solidFill>
                <a:latin typeface="Arial"/>
                <a:cs typeface="Arial"/>
              </a:rPr>
              <a:t>Gastric </a:t>
            </a:r>
            <a:br>
              <a:rPr lang="en-US" sz="160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600" i="0" dirty="0" smtClean="0">
                <a:solidFill>
                  <a:srgbClr val="FF0000"/>
                </a:solidFill>
                <a:latin typeface="Arial"/>
                <a:cs typeface="Arial"/>
              </a:rPr>
              <a:t>pit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690814" y="567923"/>
            <a:ext cx="833501" cy="49244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Lamina</a:t>
            </a:r>
            <a:b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i="0" dirty="0" err="1" smtClean="0">
                <a:solidFill>
                  <a:srgbClr val="000000"/>
                </a:solidFill>
                <a:latin typeface="Arial"/>
                <a:cs typeface="Arial"/>
              </a:rPr>
              <a:t>propria</a:t>
            </a:r>
            <a:endParaRPr lang="en-US" sz="16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666321" y="1179067"/>
            <a:ext cx="925965" cy="49244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Mucous</a:t>
            </a:r>
            <a:b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687639" y="1853902"/>
            <a:ext cx="1302712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Neck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025563" y="3972709"/>
            <a:ext cx="833501" cy="49244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920"/>
              </a:lnSpc>
            </a:pP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Gastric </a:t>
            </a:r>
            <a:b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gland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675808" y="2381371"/>
            <a:ext cx="1827772" cy="73866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600" i="0" dirty="0" smtClean="0">
                <a:solidFill>
                  <a:srgbClr val="000000"/>
                </a:solidFill>
                <a:latin typeface="Arial Black"/>
                <a:cs typeface="Arial Black"/>
              </a:rPr>
              <a:t>Cells of</a:t>
            </a:r>
            <a:br>
              <a:rPr lang="en-US" sz="160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600" i="0" dirty="0" smtClean="0">
                <a:solidFill>
                  <a:srgbClr val="000000"/>
                </a:solidFill>
                <a:latin typeface="Arial Black"/>
                <a:cs typeface="Arial Black"/>
              </a:rPr>
              <a:t>Gastric</a:t>
            </a:r>
            <a:br>
              <a:rPr lang="en-US" sz="160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600" i="0" dirty="0" smtClean="0">
                <a:solidFill>
                  <a:srgbClr val="000000"/>
                </a:solidFill>
                <a:latin typeface="Arial Black"/>
                <a:cs typeface="Arial Black"/>
              </a:rPr>
              <a:t>Glands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690814" y="3248430"/>
            <a:ext cx="1302712" cy="49244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Parietal</a:t>
            </a:r>
            <a:b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684464" y="4272240"/>
            <a:ext cx="1302712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G cell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687639" y="4867611"/>
            <a:ext cx="1302712" cy="49244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Chief</a:t>
            </a:r>
            <a:b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2693989" y="5655340"/>
            <a:ext cx="970868" cy="73866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Smooth</a:t>
            </a:r>
            <a:b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muscle</a:t>
            </a:r>
            <a:b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cell</a:t>
            </a:r>
          </a:p>
        </p:txBody>
      </p:sp>
      <p:sp>
        <p:nvSpPr>
          <p:cNvPr id="3" name="Rectangle 2"/>
          <p:cNvSpPr/>
          <p:nvPr/>
        </p:nvSpPr>
        <p:spPr>
          <a:xfrm>
            <a:off x="3973286" y="87980"/>
            <a:ext cx="5134430" cy="6586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800" dirty="0" err="1" smtClean="0">
                <a:solidFill>
                  <a:srgbClr val="000000"/>
                </a:solidFill>
              </a:rPr>
              <a:t>Epitelio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simple columnar </a:t>
            </a:r>
            <a:r>
              <a:rPr lang="en-US" sz="2000" b="1" dirty="0" err="1">
                <a:solidFill>
                  <a:srgbClr val="FF0000"/>
                </a:solidFill>
              </a:rPr>
              <a:t>Fosas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gástricas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–</a:t>
            </a:r>
          </a:p>
          <a:p>
            <a:pPr lvl="2"/>
            <a:endParaRPr lang="en-US" sz="2200" b="1" dirty="0">
              <a:solidFill>
                <a:srgbClr val="000000"/>
              </a:solidFill>
            </a:endParaRPr>
          </a:p>
          <a:p>
            <a:pPr lvl="2"/>
            <a:r>
              <a:rPr lang="en-US" sz="2200" dirty="0" err="1" smtClean="0">
                <a:solidFill>
                  <a:srgbClr val="000000"/>
                </a:solidFill>
              </a:rPr>
              <a:t>Glándulas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Gástricas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mr-IN" sz="2200" dirty="0" smtClean="0">
                <a:solidFill>
                  <a:srgbClr val="000000"/>
                </a:solidFill>
              </a:rPr>
              <a:t>–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	</a:t>
            </a:r>
            <a:r>
              <a:rPr lang="en-US" sz="2200" dirty="0" smtClean="0">
                <a:solidFill>
                  <a:srgbClr val="000000"/>
                </a:solidFill>
              </a:rPr>
              <a:t>- en </a:t>
            </a:r>
            <a:r>
              <a:rPr lang="en-US" sz="2200" dirty="0" err="1">
                <a:solidFill>
                  <a:srgbClr val="000000"/>
                </a:solidFill>
              </a:rPr>
              <a:t>las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fosas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gástricas</a:t>
            </a:r>
            <a:endParaRPr lang="en-US" sz="2200" dirty="0">
              <a:solidFill>
                <a:srgbClr val="FF0000"/>
              </a:solidFill>
            </a:endParaRPr>
          </a:p>
          <a:p>
            <a:pPr lvl="2"/>
            <a:r>
              <a:rPr lang="en-US" sz="2200" dirty="0" err="1" smtClean="0">
                <a:solidFill>
                  <a:srgbClr val="000000"/>
                </a:solidFill>
              </a:rPr>
              <a:t>Células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Parietales</a:t>
            </a:r>
            <a:r>
              <a:rPr lang="en-US" sz="2200" dirty="0">
                <a:solidFill>
                  <a:srgbClr val="000000"/>
                </a:solidFill>
              </a:rPr>
              <a:t>= </a:t>
            </a:r>
            <a:r>
              <a:rPr lang="en-US" sz="2200" dirty="0" err="1">
                <a:solidFill>
                  <a:srgbClr val="000000"/>
                </a:solidFill>
              </a:rPr>
              <a:t>HCl</a:t>
            </a:r>
            <a:r>
              <a:rPr lang="en-US" sz="2200" dirty="0">
                <a:solidFill>
                  <a:srgbClr val="000000"/>
                </a:solidFill>
              </a:rPr>
              <a:t> y el factor </a:t>
            </a:r>
            <a:r>
              <a:rPr lang="en-US" sz="2200" dirty="0" err="1">
                <a:solidFill>
                  <a:srgbClr val="000000"/>
                </a:solidFill>
              </a:rPr>
              <a:t>intrínseco</a:t>
            </a:r>
            <a:endParaRPr lang="en-US" sz="2200" dirty="0">
              <a:solidFill>
                <a:srgbClr val="000000"/>
              </a:solidFill>
            </a:endParaRPr>
          </a:p>
          <a:p>
            <a:pPr lvl="2"/>
            <a:r>
              <a:rPr lang="en-US" sz="2200" dirty="0" err="1">
                <a:solidFill>
                  <a:srgbClr val="000000"/>
                </a:solidFill>
              </a:rPr>
              <a:t>Células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Jefe</a:t>
            </a:r>
            <a:r>
              <a:rPr lang="en-US" sz="2200" dirty="0">
                <a:solidFill>
                  <a:srgbClr val="000000"/>
                </a:solidFill>
              </a:rPr>
              <a:t> = </a:t>
            </a:r>
            <a:r>
              <a:rPr lang="en-US" sz="2200" dirty="0" err="1">
                <a:solidFill>
                  <a:srgbClr val="000000"/>
                </a:solidFill>
              </a:rPr>
              <a:t>pepsinógeno</a:t>
            </a:r>
            <a:r>
              <a:rPr lang="en-US" sz="2200" dirty="0">
                <a:solidFill>
                  <a:srgbClr val="000000"/>
                </a:solidFill>
              </a:rPr>
              <a:t> + </a:t>
            </a:r>
            <a:r>
              <a:rPr lang="en-US" sz="2200" dirty="0" err="1">
                <a:solidFill>
                  <a:srgbClr val="000000"/>
                </a:solidFill>
              </a:rPr>
              <a:t>HCl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200" dirty="0" err="1" smtClean="0">
                <a:solidFill>
                  <a:srgbClr val="000000"/>
                </a:solidFill>
                <a:sym typeface="Wingdings"/>
              </a:rPr>
              <a:t>pepsina</a:t>
            </a:r>
            <a:endParaRPr lang="en-US" sz="2200" dirty="0" smtClean="0">
              <a:solidFill>
                <a:srgbClr val="000000"/>
              </a:solidFill>
              <a:sym typeface="Wingdings"/>
            </a:endParaRPr>
          </a:p>
          <a:p>
            <a:pPr lvl="2"/>
            <a:endParaRPr lang="en-US" sz="2200" dirty="0">
              <a:solidFill>
                <a:srgbClr val="000000"/>
              </a:solidFill>
              <a:sym typeface="Wingdings"/>
            </a:endParaRPr>
          </a:p>
          <a:p>
            <a:pPr lvl="1"/>
            <a:r>
              <a:rPr lang="en-US" sz="2200" dirty="0" err="1">
                <a:solidFill>
                  <a:srgbClr val="000000"/>
                </a:solidFill>
              </a:rPr>
              <a:t>Glándulas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Pilóricas</a:t>
            </a:r>
            <a:r>
              <a:rPr lang="en-US" sz="2200" dirty="0">
                <a:solidFill>
                  <a:srgbClr val="000000"/>
                </a:solidFill>
              </a:rPr>
              <a:t> - en el </a:t>
            </a:r>
            <a:r>
              <a:rPr lang="en-US" sz="2200" dirty="0" err="1">
                <a:solidFill>
                  <a:srgbClr val="000000"/>
                </a:solidFill>
              </a:rPr>
              <a:t>píloro</a:t>
            </a:r>
            <a:endParaRPr lang="en-US" sz="2200" dirty="0">
              <a:solidFill>
                <a:srgbClr val="000000"/>
              </a:solidFill>
            </a:endParaRPr>
          </a:p>
          <a:p>
            <a:pPr lvl="1"/>
            <a:r>
              <a:rPr lang="en-US" sz="2200" b="1" dirty="0" err="1">
                <a:solidFill>
                  <a:srgbClr val="000000"/>
                </a:solidFill>
              </a:rPr>
              <a:t>Producen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secreción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mucoide</a:t>
            </a:r>
            <a:endParaRPr lang="en-US" sz="2200" dirty="0">
              <a:solidFill>
                <a:srgbClr val="000000"/>
              </a:solidFill>
            </a:endParaRPr>
          </a:p>
          <a:p>
            <a:pPr lvl="2"/>
            <a:r>
              <a:rPr lang="en-US" sz="2200" dirty="0" err="1">
                <a:solidFill>
                  <a:srgbClr val="000000"/>
                </a:solidFill>
              </a:rPr>
              <a:t>Distribuidas</a:t>
            </a:r>
            <a:r>
              <a:rPr lang="en-US" sz="2200" dirty="0">
                <a:solidFill>
                  <a:srgbClr val="000000"/>
                </a:solidFill>
              </a:rPr>
              <a:t> en </a:t>
            </a:r>
            <a:r>
              <a:rPr lang="en-US" sz="2200" dirty="0" err="1">
                <a:solidFill>
                  <a:srgbClr val="000000"/>
                </a:solidFill>
              </a:rPr>
              <a:t>células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enteroendocrinas</a:t>
            </a:r>
            <a:endParaRPr lang="en-US" sz="2200" dirty="0">
              <a:solidFill>
                <a:srgbClr val="000000"/>
              </a:solidFill>
            </a:endParaRPr>
          </a:p>
          <a:p>
            <a:pPr lvl="2"/>
            <a:r>
              <a:rPr lang="en-US" sz="2200" b="1" dirty="0" err="1">
                <a:solidFill>
                  <a:srgbClr val="000000"/>
                </a:solidFill>
              </a:rPr>
              <a:t>Células</a:t>
            </a:r>
            <a:r>
              <a:rPr lang="en-US" sz="2200" b="1" dirty="0">
                <a:solidFill>
                  <a:srgbClr val="000000"/>
                </a:solidFill>
              </a:rPr>
              <a:t> G </a:t>
            </a:r>
            <a:r>
              <a:rPr lang="en-US" sz="2200" dirty="0" err="1">
                <a:solidFill>
                  <a:srgbClr val="000000"/>
                </a:solidFill>
              </a:rPr>
              <a:t>producen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gastrina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200" b="1" dirty="0" smtClean="0">
                <a:solidFill>
                  <a:srgbClr val="000000"/>
                </a:solidFill>
                <a:sym typeface="Wingdings"/>
              </a:rPr>
              <a:t>Induce </a:t>
            </a:r>
            <a:r>
              <a:rPr lang="en-US" sz="2200" dirty="0" err="1">
                <a:solidFill>
                  <a:srgbClr val="000000"/>
                </a:solidFill>
                <a:sym typeface="Wingdings"/>
              </a:rPr>
              <a:t>producción</a:t>
            </a:r>
            <a:r>
              <a:rPr lang="en-US" sz="2200" dirty="0">
                <a:solidFill>
                  <a:srgbClr val="000000"/>
                </a:solidFill>
                <a:sym typeface="Wingdings"/>
              </a:rPr>
              <a:t> de </a:t>
            </a:r>
            <a:r>
              <a:rPr lang="en-US" sz="2200" b="1" dirty="0">
                <a:solidFill>
                  <a:srgbClr val="000000"/>
                </a:solidFill>
                <a:sym typeface="Wingdings"/>
              </a:rPr>
              <a:t>HCL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sz="2200" b="1" dirty="0" err="1">
                <a:solidFill>
                  <a:srgbClr val="000000"/>
                </a:solidFill>
              </a:rPr>
              <a:t>Células</a:t>
            </a:r>
            <a:r>
              <a:rPr lang="en-US" sz="2200" b="1" dirty="0">
                <a:solidFill>
                  <a:srgbClr val="000000"/>
                </a:solidFill>
              </a:rPr>
              <a:t> D </a:t>
            </a:r>
            <a:r>
              <a:rPr lang="en-US" sz="2200" b="1" dirty="0" err="1">
                <a:solidFill>
                  <a:srgbClr val="000000"/>
                </a:solidFill>
              </a:rPr>
              <a:t>producen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somatostatina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inhible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liberación</a:t>
            </a:r>
            <a:r>
              <a:rPr lang="en-US" sz="2200" dirty="0">
                <a:solidFill>
                  <a:srgbClr val="000000"/>
                </a:solidFill>
              </a:rPr>
              <a:t> de </a:t>
            </a:r>
            <a:r>
              <a:rPr lang="en-US" sz="2200" dirty="0" err="1" smtClean="0">
                <a:solidFill>
                  <a:srgbClr val="000000"/>
                </a:solidFill>
              </a:rPr>
              <a:t>gastrina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_24_15_1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8"/>
          <a:stretch/>
        </p:blipFill>
        <p:spPr>
          <a:xfrm>
            <a:off x="4323967" y="295269"/>
            <a:ext cx="4596384" cy="641196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1"/>
            <a:ext cx="8374935" cy="36290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24-15 Regulation of Gastric Activity (Part </a:t>
            </a:r>
            <a:r>
              <a:rPr lang="en-US" sz="1800" b="1" dirty="0" smtClean="0">
                <a:latin typeface="Arial"/>
                <a:cs typeface="Arial"/>
              </a:rPr>
              <a:t>3 </a:t>
            </a:r>
            <a:r>
              <a:rPr lang="en-US" sz="1800" b="1" dirty="0">
                <a:latin typeface="Arial"/>
                <a:cs typeface="Arial"/>
              </a:rPr>
              <a:t>of 6).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918795" y="2987034"/>
            <a:ext cx="2381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6115520" y="3685534"/>
            <a:ext cx="2698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Arc 6"/>
          <p:cNvSpPr/>
          <p:nvPr/>
        </p:nvSpPr>
        <p:spPr bwMode="auto">
          <a:xfrm rot="20308179">
            <a:off x="6758465" y="2947103"/>
            <a:ext cx="161941" cy="101183"/>
          </a:xfrm>
          <a:prstGeom prst="arc">
            <a:avLst>
              <a:gd name="adj1" fmla="val 18767844"/>
              <a:gd name="adj2" fmla="val 1230564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79045" y="3561709"/>
            <a:ext cx="374650" cy="37782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i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663228" y="5151183"/>
            <a:ext cx="776017" cy="15901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60" i="0" dirty="0" smtClean="0">
                <a:solidFill>
                  <a:srgbClr val="000000"/>
                </a:solidFill>
                <a:latin typeface="Arial"/>
                <a:cs typeface="Arial"/>
              </a:rPr>
              <a:t>Gastrin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758603" y="5490908"/>
            <a:ext cx="776017" cy="15901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60" i="0" dirty="0" smtClean="0">
                <a:solidFill>
                  <a:srgbClr val="000000"/>
                </a:solidFill>
                <a:latin typeface="Arial"/>
                <a:cs typeface="Arial"/>
              </a:rPr>
              <a:t>G cells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066578" y="5043233"/>
            <a:ext cx="776017" cy="31188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60" i="0" dirty="0" smtClean="0">
                <a:solidFill>
                  <a:srgbClr val="000000"/>
                </a:solidFill>
                <a:latin typeface="Arial"/>
                <a:cs typeface="Arial"/>
              </a:rPr>
              <a:t>Parietal</a:t>
            </a:r>
            <a:br>
              <a:rPr lang="en-US" sz="11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60" i="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066578" y="4649533"/>
            <a:ext cx="776017" cy="31188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60" i="0" dirty="0" smtClean="0">
                <a:solidFill>
                  <a:srgbClr val="000000"/>
                </a:solidFill>
                <a:latin typeface="Arial"/>
                <a:cs typeface="Arial"/>
              </a:rPr>
              <a:t>Chief</a:t>
            </a:r>
            <a:br>
              <a:rPr lang="en-US" sz="11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60" i="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063403" y="4255833"/>
            <a:ext cx="776017" cy="31188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60" i="0" dirty="0" smtClean="0">
                <a:solidFill>
                  <a:srgbClr val="000000"/>
                </a:solidFill>
                <a:latin typeface="Arial"/>
                <a:cs typeface="Arial"/>
              </a:rPr>
              <a:t>Mucous</a:t>
            </a:r>
            <a:br>
              <a:rPr lang="en-US" sz="11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60" i="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126778" y="3582733"/>
            <a:ext cx="1166542" cy="3570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392"/>
              </a:lnSpc>
            </a:pPr>
            <a:r>
              <a:rPr lang="en-US" sz="1160" i="0" dirty="0" err="1" smtClean="0">
                <a:solidFill>
                  <a:srgbClr val="000000"/>
                </a:solidFill>
                <a:latin typeface="Arial"/>
                <a:cs typeface="Arial"/>
              </a:rPr>
              <a:t>Submucosal</a:t>
            </a:r>
            <a:r>
              <a:rPr lang="en-US" sz="116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1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60" i="0" dirty="0" smtClean="0">
                <a:solidFill>
                  <a:srgbClr val="000000"/>
                </a:solidFill>
                <a:latin typeface="Arial"/>
                <a:cs typeface="Arial"/>
              </a:rPr>
              <a:t>plexus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955578" y="4297108"/>
            <a:ext cx="582341" cy="15901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>
            <a:softEdge rad="1270000"/>
          </a:effectLst>
          <a:extLst/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160" i="0" dirty="0" smtClean="0">
                <a:solidFill>
                  <a:srgbClr val="000000"/>
                </a:solidFill>
                <a:latin typeface="Arial"/>
                <a:cs typeface="Arial"/>
              </a:rPr>
              <a:t>Mucus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965103" y="4700333"/>
            <a:ext cx="925242" cy="15799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>
            <a:softEdge rad="1270000"/>
          </a:effectLst>
          <a:extLst/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160" i="0" dirty="0" smtClean="0">
                <a:solidFill>
                  <a:srgbClr val="000000"/>
                </a:solidFill>
                <a:latin typeface="Arial"/>
                <a:cs typeface="Arial"/>
              </a:rPr>
              <a:t>Pepsinogen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939703" y="5078158"/>
            <a:ext cx="436291" cy="15901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>
            <a:softEdge rad="1270000"/>
          </a:effectLst>
          <a:extLst/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160" i="0" dirty="0" err="1" smtClean="0">
                <a:solidFill>
                  <a:srgbClr val="000000"/>
                </a:solidFill>
                <a:latin typeface="Arial"/>
                <a:cs typeface="Arial"/>
              </a:rPr>
              <a:t>HCl</a:t>
            </a:r>
            <a:endParaRPr lang="en-US" sz="116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7863628" y="5932233"/>
            <a:ext cx="883967" cy="15542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00" i="0" dirty="0" smtClean="0">
                <a:solidFill>
                  <a:srgbClr val="000000"/>
                </a:solidFill>
                <a:latin typeface="Arial"/>
                <a:cs typeface="Arial"/>
              </a:rPr>
              <a:t>Stimulation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7860453" y="6141783"/>
            <a:ext cx="883967" cy="15542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00" i="0" dirty="0" smtClean="0">
                <a:solidFill>
                  <a:srgbClr val="000000"/>
                </a:solidFill>
                <a:latin typeface="Arial"/>
                <a:cs typeface="Arial"/>
              </a:rPr>
              <a:t>Stimulation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7520728" y="5719508"/>
            <a:ext cx="883967" cy="15542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00" i="0" dirty="0" smtClean="0">
                <a:solidFill>
                  <a:srgbClr val="000000"/>
                </a:solidFill>
                <a:latin typeface="Arial Black"/>
                <a:cs typeface="Arial Black"/>
              </a:rPr>
              <a:t>KEY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186484" y="2913206"/>
            <a:ext cx="1664074" cy="15901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60" i="0" dirty="0" err="1" smtClean="0">
                <a:solidFill>
                  <a:srgbClr val="FF0000"/>
                </a:solidFill>
                <a:latin typeface="Arial"/>
                <a:cs typeface="Arial"/>
              </a:rPr>
              <a:t>Vagus</a:t>
            </a:r>
            <a:r>
              <a:rPr lang="en-US" sz="1160" i="0" dirty="0" smtClean="0">
                <a:solidFill>
                  <a:srgbClr val="FF0000"/>
                </a:solidFill>
                <a:latin typeface="Arial"/>
                <a:cs typeface="Arial"/>
              </a:rPr>
              <a:t> nerve (N X)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765406" y="2599889"/>
            <a:ext cx="1859890" cy="15901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160" i="0" dirty="0" smtClean="0">
                <a:solidFill>
                  <a:srgbClr val="000000"/>
                </a:solidFill>
                <a:latin typeface="Arial"/>
                <a:cs typeface="Arial"/>
              </a:rPr>
              <a:t>Central nervous system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815760" y="1883737"/>
            <a:ext cx="1613719" cy="31188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160" i="0" dirty="0" smtClean="0">
                <a:solidFill>
                  <a:srgbClr val="FF0000"/>
                </a:solidFill>
                <a:latin typeface="Arial"/>
                <a:cs typeface="Arial"/>
              </a:rPr>
              <a:t>Sight, smell, taste,</a:t>
            </a:r>
            <a:br>
              <a:rPr lang="en-US" sz="116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160" i="0" dirty="0" smtClean="0">
                <a:solidFill>
                  <a:srgbClr val="FF0000"/>
                </a:solidFill>
                <a:latin typeface="Arial"/>
                <a:cs typeface="Arial"/>
              </a:rPr>
              <a:t>or thoughts of food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887021" y="462620"/>
            <a:ext cx="2604000" cy="3077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 i="0" dirty="0" smtClean="0">
                <a:solidFill>
                  <a:srgbClr val="808080"/>
                </a:solidFill>
                <a:latin typeface="Arial Black"/>
                <a:cs typeface="Arial Black"/>
              </a:rPr>
              <a:t>CEPHALIC PHASE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478600" y="345126"/>
            <a:ext cx="366080" cy="3077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 i="0" dirty="0" smtClean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-18142" y="958841"/>
            <a:ext cx="4572000" cy="35394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Como se </a:t>
            </a:r>
            <a:r>
              <a:rPr lang="en-US" sz="2800" b="1" dirty="0" err="1">
                <a:solidFill>
                  <a:srgbClr val="000000"/>
                </a:solidFill>
              </a:rPr>
              <a:t>regula</a:t>
            </a:r>
            <a:r>
              <a:rPr lang="en-US" sz="2800" b="1" dirty="0">
                <a:solidFill>
                  <a:srgbClr val="000000"/>
                </a:solidFill>
              </a:rPr>
              <a:t> la </a:t>
            </a:r>
            <a:r>
              <a:rPr lang="en-US" sz="2800" b="1" dirty="0" err="1">
                <a:solidFill>
                  <a:srgbClr val="000000"/>
                </a:solidFill>
              </a:rPr>
              <a:t>actividad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gástrica</a:t>
            </a:r>
            <a:r>
              <a:rPr lang="en-US" sz="2800" b="1" dirty="0">
                <a:solidFill>
                  <a:srgbClr val="000000"/>
                </a:solidFill>
              </a:rPr>
              <a:t>;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producción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ácidos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enzimas</a:t>
            </a:r>
            <a:r>
              <a:rPr lang="en-US" dirty="0">
                <a:solidFill>
                  <a:srgbClr val="000000"/>
                </a:solidFill>
              </a:rPr>
              <a:t>? </a:t>
            </a:r>
            <a:r>
              <a:rPr lang="en-US" sz="2200" dirty="0">
                <a:solidFill>
                  <a:srgbClr val="000000"/>
                </a:solidFill>
              </a:rPr>
              <a:t>: </a:t>
            </a:r>
          </a:p>
          <a:p>
            <a:pPr marL="787400" lvl="1" indent="-342900"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Tres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fases</a:t>
            </a:r>
            <a:r>
              <a:rPr lang="en-US" dirty="0">
                <a:solidFill>
                  <a:srgbClr val="000000"/>
                </a:solidFill>
              </a:rPr>
              <a:t> del control </a:t>
            </a:r>
            <a:r>
              <a:rPr lang="en-US" dirty="0" err="1">
                <a:solidFill>
                  <a:srgbClr val="000000"/>
                </a:solidFill>
              </a:rPr>
              <a:t>gástrico</a:t>
            </a:r>
            <a:endParaRPr lang="en-US" dirty="0">
              <a:solidFill>
                <a:srgbClr val="000000"/>
              </a:solidFill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Cefálica</a:t>
            </a:r>
            <a:r>
              <a:rPr lang="en-US" b="1" dirty="0">
                <a:solidFill>
                  <a:srgbClr val="000000"/>
                </a:solidFill>
              </a:rPr>
              <a:t> - </a:t>
            </a:r>
            <a:r>
              <a:rPr lang="en-US" dirty="0" err="1">
                <a:solidFill>
                  <a:srgbClr val="000000"/>
                </a:solidFill>
              </a:rPr>
              <a:t>sensaciones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nervio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vago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1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_24_15_2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4"/>
          <a:stretch/>
        </p:blipFill>
        <p:spPr>
          <a:xfrm>
            <a:off x="2817959" y="345243"/>
            <a:ext cx="6156960" cy="640497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36774" cy="31341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24-15 Regulation of Gastric Activity (Part </a:t>
            </a:r>
            <a:r>
              <a:rPr lang="en-US" sz="1800" b="1" dirty="0" smtClean="0">
                <a:latin typeface="Arial"/>
                <a:cs typeface="Arial"/>
              </a:rPr>
              <a:t>4 </a:t>
            </a:r>
            <a:r>
              <a:rPr lang="en-US" sz="1800" b="1" dirty="0">
                <a:latin typeface="Arial"/>
                <a:cs typeface="Arial"/>
              </a:rPr>
              <a:t>of 6).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3447216" y="579781"/>
            <a:ext cx="3037716" cy="31290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200" i="0" dirty="0" smtClean="0">
                <a:solidFill>
                  <a:srgbClr val="808080"/>
                </a:solidFill>
                <a:latin typeface="Arial Black"/>
                <a:cs typeface="Arial Black"/>
              </a:rPr>
              <a:t>GASTRIC PHASE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966745" y="418496"/>
            <a:ext cx="349518" cy="3077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 i="0" dirty="0" smtClean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229690" y="2824283"/>
            <a:ext cx="434974" cy="42545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i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402915" y="2874855"/>
            <a:ext cx="1737874" cy="40011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err="1" smtClean="0">
                <a:solidFill>
                  <a:srgbClr val="000000"/>
                </a:solidFill>
                <a:latin typeface="Arial"/>
                <a:cs typeface="Arial"/>
              </a:rPr>
              <a:t>Submucosal</a:t>
            </a:r>
            <a:r>
              <a:rPr lang="en-US" sz="1300" i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err="1" smtClean="0">
                <a:solidFill>
                  <a:srgbClr val="000000"/>
                </a:solidFill>
                <a:latin typeface="Arial"/>
                <a:cs typeface="Arial"/>
              </a:rPr>
              <a:t>myenteric</a:t>
            </a: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 plexuses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042364" y="2957633"/>
            <a:ext cx="206375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346015" y="1287355"/>
            <a:ext cx="2068074" cy="20518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500" i="0" dirty="0" smtClean="0">
                <a:solidFill>
                  <a:srgbClr val="000000"/>
                </a:solidFill>
                <a:latin typeface="Arial Black"/>
                <a:cs typeface="Arial Black"/>
              </a:rPr>
              <a:t>Neural Response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342590" y="3655905"/>
            <a:ext cx="1296549" cy="40011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carried by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bloodstream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415616" y="4617930"/>
            <a:ext cx="912374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Gastrin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777691" y="3646380"/>
            <a:ext cx="912374" cy="40011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Mucous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774516" y="4087705"/>
            <a:ext cx="912374" cy="40011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Chief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764991" y="4538555"/>
            <a:ext cx="912374" cy="40011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Parietal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696580" y="5103705"/>
            <a:ext cx="912374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G cells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836114" y="2865330"/>
            <a:ext cx="1041401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Distension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744039" y="3338405"/>
            <a:ext cx="1136651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Elevated pH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858339" y="3738455"/>
            <a:ext cx="1136651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Mucus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858339" y="4189305"/>
            <a:ext cx="1136651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Pepsinogen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848815" y="4656030"/>
            <a:ext cx="514350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err="1" smtClean="0">
                <a:solidFill>
                  <a:srgbClr val="000000"/>
                </a:solidFill>
                <a:latin typeface="Arial"/>
                <a:cs typeface="Arial"/>
              </a:rPr>
              <a:t>HCl</a:t>
            </a:r>
            <a:endParaRPr lang="en-US" sz="13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017214" y="4309955"/>
            <a:ext cx="971549" cy="40011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Mixing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waves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851989" y="5091005"/>
            <a:ext cx="971549" cy="60016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Partly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digested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peptides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766514" y="5548205"/>
            <a:ext cx="1136650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Stimulation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7760164" y="5789505"/>
            <a:ext cx="1136650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Stimulation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366464" y="5294205"/>
            <a:ext cx="1136650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 Black"/>
                <a:cs typeface="Arial Black"/>
              </a:rPr>
              <a:t>KEY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7236288" y="6192730"/>
            <a:ext cx="1749425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2F9CE7"/>
                </a:solidFill>
                <a:latin typeface="Arial Black"/>
                <a:cs typeface="Arial Black"/>
              </a:rPr>
              <a:t>ATLAS: Plate 50c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309410" y="2815320"/>
            <a:ext cx="1737874" cy="40011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"/>
                <a:cs typeface="Arial"/>
              </a:rPr>
              <a:t>Stretch</a:t>
            </a:r>
            <a:br>
              <a:rPr lang="en-US" sz="130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FF0000"/>
                </a:solidFill>
                <a:latin typeface="Arial"/>
                <a:cs typeface="Arial"/>
              </a:rPr>
              <a:t>receptors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7318822" y="3364356"/>
            <a:ext cx="1737874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"/>
                <a:cs typeface="Arial"/>
              </a:rPr>
              <a:t>Chemoreceptors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7634866" y="1564137"/>
            <a:ext cx="0" cy="121052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-689430" y="870858"/>
            <a:ext cx="342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 smtClean="0">
                <a:solidFill>
                  <a:srgbClr val="000000"/>
                </a:solidFill>
              </a:rPr>
              <a:t>2. </a:t>
            </a:r>
            <a:r>
              <a:rPr lang="en-US" dirty="0" err="1" smtClean="0">
                <a:solidFill>
                  <a:srgbClr val="000000"/>
                </a:solidFill>
              </a:rPr>
              <a:t>Fase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Gástrica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receptores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estiramiento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gastrico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-  </a:t>
            </a:r>
            <a:r>
              <a:rPr lang="en-US" dirty="0" err="1" smtClean="0">
                <a:solidFill>
                  <a:srgbClr val="000000"/>
                </a:solidFill>
              </a:rPr>
              <a:t>quimiorecep-tores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ure_24_15_3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2"/>
          <a:stretch/>
        </p:blipFill>
        <p:spPr>
          <a:xfrm>
            <a:off x="2501692" y="340905"/>
            <a:ext cx="6608064" cy="640973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1"/>
            <a:ext cx="8820280" cy="34640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24-15 Regulation of Gastric Activity (Part </a:t>
            </a:r>
            <a:r>
              <a:rPr lang="en-US" sz="1800" b="1" dirty="0" smtClean="0">
                <a:latin typeface="Arial"/>
                <a:cs typeface="Arial"/>
              </a:rPr>
              <a:t>5 </a:t>
            </a:r>
            <a:r>
              <a:rPr lang="en-US" sz="1800" b="1" dirty="0">
                <a:latin typeface="Arial"/>
                <a:cs typeface="Arial"/>
              </a:rPr>
              <a:t>of 6).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3143530" y="587895"/>
            <a:ext cx="4037640" cy="31803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i="0" dirty="0" smtClean="0">
                <a:solidFill>
                  <a:srgbClr val="808080"/>
                </a:solidFill>
                <a:latin typeface="Arial Black"/>
                <a:cs typeface="Arial Black"/>
              </a:rPr>
              <a:t>INTESTINAL PHASE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663060" y="418723"/>
            <a:ext cx="349518" cy="3077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 i="0" dirty="0" smtClean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485733" y="2496435"/>
            <a:ext cx="1297527" cy="40011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50" i="0" dirty="0" err="1" smtClean="0">
                <a:solidFill>
                  <a:srgbClr val="000000"/>
                </a:solidFill>
                <a:latin typeface="Arial"/>
                <a:cs typeface="Arial"/>
              </a:rPr>
              <a:t>Enterogastric</a:t>
            </a:r>
            <a: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  <a:t>reflex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980099" y="1721395"/>
            <a:ext cx="0" cy="752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943059" y="2515485"/>
            <a:ext cx="951566" cy="40139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50" i="0" dirty="0" err="1" smtClean="0">
                <a:solidFill>
                  <a:srgbClr val="000000"/>
                </a:solidFill>
                <a:latin typeface="Arial"/>
                <a:cs typeface="Arial"/>
              </a:rPr>
              <a:t>Myenteric</a:t>
            </a:r>
            <a: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  <a:t>plexus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770799" y="2638970"/>
            <a:ext cx="222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Oval 10"/>
          <p:cNvSpPr/>
          <p:nvPr/>
        </p:nvSpPr>
        <p:spPr bwMode="auto">
          <a:xfrm>
            <a:off x="5986699" y="2483395"/>
            <a:ext cx="463550" cy="457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i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142834" y="3293360"/>
            <a:ext cx="2126317" cy="20133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  <a:t>carried by   bloodstream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320634" y="3922010"/>
            <a:ext cx="1551640" cy="60144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50" i="0" dirty="0" smtClean="0">
                <a:solidFill>
                  <a:srgbClr val="FF0000"/>
                </a:solidFill>
                <a:latin typeface="Arial"/>
                <a:cs typeface="Arial"/>
              </a:rPr>
              <a:t>Duodenal</a:t>
            </a:r>
            <a:br>
              <a:rPr lang="en-US" sz="135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350" i="0" dirty="0" smtClean="0">
                <a:solidFill>
                  <a:srgbClr val="FF0000"/>
                </a:solidFill>
                <a:latin typeface="Arial"/>
                <a:cs typeface="Arial"/>
              </a:rPr>
              <a:t>stretch and</a:t>
            </a:r>
            <a:br>
              <a:rPr lang="en-US" sz="135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350" i="0" dirty="0" smtClean="0">
                <a:solidFill>
                  <a:srgbClr val="FF0000"/>
                </a:solidFill>
                <a:latin typeface="Arial"/>
                <a:cs typeface="Arial"/>
              </a:rPr>
              <a:t>chemoreceptors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866984" y="3242560"/>
            <a:ext cx="951566" cy="40139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  <a:t>Chief</a:t>
            </a:r>
            <a:b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860634" y="3775960"/>
            <a:ext cx="951566" cy="40139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  <a:t>Parietal</a:t>
            </a:r>
            <a:b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054059" y="4960235"/>
            <a:ext cx="1551640" cy="60144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  <a:t>Presence of</a:t>
            </a:r>
            <a:b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  <a:t>lipids and</a:t>
            </a:r>
            <a:b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  <a:t>carbohydrates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066759" y="5893685"/>
            <a:ext cx="1551640" cy="20133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  <a:t>Decreased pH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088859" y="4950710"/>
            <a:ext cx="554690" cy="20133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  <a:t>CCK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120609" y="5401560"/>
            <a:ext cx="554690" cy="20133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  <a:t>GIP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943579" y="5901863"/>
            <a:ext cx="884024" cy="20133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  <a:t>Secretin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952608" y="4201105"/>
            <a:ext cx="1053357" cy="20133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  <a:t>Peristalsis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958964" y="5800665"/>
            <a:ext cx="1053357" cy="20133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50" i="0" dirty="0" smtClean="0">
                <a:solidFill>
                  <a:srgbClr val="000000"/>
                </a:solidFill>
                <a:latin typeface="Arial"/>
                <a:cs typeface="Arial"/>
              </a:rPr>
              <a:t>Inhibition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7488746" y="5475480"/>
            <a:ext cx="1053357" cy="20133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50" i="0" dirty="0" smtClean="0">
                <a:solidFill>
                  <a:srgbClr val="000000"/>
                </a:solidFill>
                <a:latin typeface="Arial Black"/>
                <a:cs typeface="Arial Black"/>
              </a:rPr>
              <a:t>KEY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115155" y="1442790"/>
            <a:ext cx="2315521" cy="20390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500" i="0" dirty="0" smtClean="0">
                <a:solidFill>
                  <a:srgbClr val="000000"/>
                </a:solidFill>
                <a:latin typeface="Arial Black"/>
                <a:cs typeface="Arial Black"/>
              </a:rPr>
              <a:t>Neural Responses</a:t>
            </a:r>
          </a:p>
        </p:txBody>
      </p:sp>
      <p:sp>
        <p:nvSpPr>
          <p:cNvPr id="2" name="Freeform 1"/>
          <p:cNvSpPr/>
          <p:nvPr/>
        </p:nvSpPr>
        <p:spPr>
          <a:xfrm>
            <a:off x="3586399" y="5055508"/>
            <a:ext cx="381000" cy="355600"/>
          </a:xfrm>
          <a:custGeom>
            <a:avLst/>
            <a:gdLst>
              <a:gd name="connsiteX0" fmla="*/ 57150 w 390525"/>
              <a:gd name="connsiteY0" fmla="*/ 0 h 336550"/>
              <a:gd name="connsiteX1" fmla="*/ 390525 w 390525"/>
              <a:gd name="connsiteY1" fmla="*/ 6350 h 336550"/>
              <a:gd name="connsiteX2" fmla="*/ 0 w 390525"/>
              <a:gd name="connsiteY2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25" h="336550">
                <a:moveTo>
                  <a:pt x="57150" y="0"/>
                </a:moveTo>
                <a:lnTo>
                  <a:pt x="390525" y="6350"/>
                </a:lnTo>
                <a:lnTo>
                  <a:pt x="0" y="336550"/>
                </a:lnTo>
              </a:path>
            </a:pathLst>
          </a:custGeom>
          <a:ln w="12700" cmpd="sng">
            <a:solidFill>
              <a:srgbClr val="000000"/>
            </a:solidFill>
            <a:headEnd type="stealth"/>
            <a:tailEnd type="stealth"/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3710224" y="6001658"/>
            <a:ext cx="3397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-671286" y="1250407"/>
            <a:ext cx="32294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 smtClean="0">
                <a:solidFill>
                  <a:srgbClr val="000000"/>
                </a:solidFill>
              </a:rPr>
              <a:t>3. </a:t>
            </a:r>
            <a:r>
              <a:rPr lang="en-US" dirty="0" err="1" smtClean="0">
                <a:solidFill>
                  <a:srgbClr val="000000"/>
                </a:solidFill>
              </a:rPr>
              <a:t>Fase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Intestinal – </a:t>
            </a:r>
            <a:r>
              <a:rPr lang="en-US" dirty="0" err="1">
                <a:solidFill>
                  <a:srgbClr val="000000"/>
                </a:solidFill>
              </a:rPr>
              <a:t>estiramiento</a:t>
            </a:r>
            <a:r>
              <a:rPr lang="en-US" dirty="0">
                <a:solidFill>
                  <a:srgbClr val="000000"/>
                </a:solidFill>
              </a:rPr>
              <a:t> duodenal y </a:t>
            </a:r>
            <a:r>
              <a:rPr lang="en-US" dirty="0" err="1" smtClean="0">
                <a:solidFill>
                  <a:srgbClr val="000000"/>
                </a:solidFill>
              </a:rPr>
              <a:t>quimiorecep-tores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24-5 </a:t>
            </a:r>
            <a:r>
              <a:rPr lang="en-US" dirty="0" smtClean="0">
                <a:latin typeface="Arial" charset="0"/>
              </a:rPr>
              <a:t>El </a:t>
            </a:r>
            <a:r>
              <a:rPr lang="en-US" dirty="0" err="1" smtClean="0">
                <a:latin typeface="Arial" charset="0"/>
              </a:rPr>
              <a:t>Estómago</a:t>
            </a:r>
            <a:endParaRPr lang="en-US" dirty="0">
              <a:latin typeface="Arial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324563" y="905108"/>
            <a:ext cx="8819437" cy="4959275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Digestión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vs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Absorción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?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Estómago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realiza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la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digestión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química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preliminar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de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Proteínas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pepsina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arbohidratos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amilasa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salivar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Lí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pidos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Lipasa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lingual)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>
                <a:solidFill>
                  <a:srgbClr val="000000"/>
                </a:solidFill>
                <a:latin typeface="Arial" charset="0"/>
              </a:rPr>
              <a:t>pH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cercano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2.0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Actividad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pepsina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alta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Descomposición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proteínas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Estómago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no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absorbe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nada de lo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digerido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La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digestión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se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realiza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aqui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pero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no se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absorben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aqui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!. 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gure_24_16a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2"/>
          <a:stretch/>
        </p:blipFill>
        <p:spPr>
          <a:xfrm>
            <a:off x="2498209" y="264157"/>
            <a:ext cx="6723888" cy="627145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</a:t>
            </a:r>
            <a:r>
              <a:rPr lang="en-US" sz="1800" b="1" dirty="0" smtClean="0">
                <a:latin typeface="Arial"/>
                <a:cs typeface="Arial"/>
              </a:rPr>
              <a:t>16a </a:t>
            </a:r>
            <a:r>
              <a:rPr lang="en-US" sz="1800" b="1" dirty="0">
                <a:latin typeface="Arial"/>
                <a:cs typeface="Arial"/>
              </a:rPr>
              <a:t>Segments of the Intestine.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537859" y="1269997"/>
            <a:ext cx="162111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552800" y="2442879"/>
            <a:ext cx="1651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552800" y="3249703"/>
            <a:ext cx="164352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560271" y="3877232"/>
            <a:ext cx="9263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582682" y="5221938"/>
            <a:ext cx="230094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272595" y="5038375"/>
            <a:ext cx="1225689" cy="2769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2160"/>
              </a:lnSpc>
            </a:pP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Rectum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642585" y="3692539"/>
            <a:ext cx="1847554" cy="55399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2160"/>
              </a:lnSpc>
            </a:pP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Large</a:t>
            </a:r>
            <a:b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intestine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395343" y="3070911"/>
            <a:ext cx="1101701" cy="2769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2160"/>
              </a:lnSpc>
            </a:pPr>
            <a:r>
              <a:rPr lang="en-US" sz="1800" i="0" dirty="0" smtClean="0">
                <a:solidFill>
                  <a:srgbClr val="FF0000"/>
                </a:solidFill>
                <a:latin typeface="Arial"/>
                <a:cs typeface="Arial"/>
              </a:rPr>
              <a:t>Ileum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040370" y="1096314"/>
            <a:ext cx="1453909" cy="2769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2160"/>
              </a:lnSpc>
            </a:pPr>
            <a:r>
              <a:rPr lang="en-US" sz="1800" i="0" dirty="0" smtClean="0">
                <a:solidFill>
                  <a:srgbClr val="FF0000"/>
                </a:solidFill>
                <a:latin typeface="Arial"/>
                <a:cs typeface="Arial"/>
              </a:rPr>
              <a:t>Duodenum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048175" y="2260761"/>
            <a:ext cx="1453909" cy="2769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2160"/>
              </a:lnSpc>
            </a:pPr>
            <a:r>
              <a:rPr lang="en-US" sz="1800" i="0" dirty="0" smtClean="0">
                <a:solidFill>
                  <a:srgbClr val="FF0000"/>
                </a:solidFill>
                <a:latin typeface="Arial"/>
                <a:cs typeface="Arial"/>
              </a:rPr>
              <a:t>Jejunum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2662425" y="471238"/>
            <a:ext cx="2375963" cy="55399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160"/>
              </a:lnSpc>
            </a:pPr>
            <a:r>
              <a:rPr lang="en-US" sz="1800" i="0" dirty="0" smtClean="0">
                <a:solidFill>
                  <a:srgbClr val="000000"/>
                </a:solidFill>
                <a:latin typeface="Arial Black"/>
                <a:cs typeface="Arial Black"/>
              </a:rPr>
              <a:t>Segments of the</a:t>
            </a:r>
            <a:br>
              <a:rPr lang="en-US" sz="180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800" i="0" dirty="0" smtClean="0">
                <a:solidFill>
                  <a:srgbClr val="000000"/>
                </a:solidFill>
                <a:latin typeface="Arial Black"/>
                <a:cs typeface="Arial Black"/>
              </a:rPr>
              <a:t>Small Intestine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124420" y="5680864"/>
            <a:ext cx="4881909" cy="96949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520"/>
              </a:lnSpc>
            </a:pPr>
            <a:r>
              <a:rPr lang="en-US" sz="2100" i="0" dirty="0" smtClean="0">
                <a:solidFill>
                  <a:srgbClr val="000000"/>
                </a:solidFill>
                <a:latin typeface="Arial"/>
                <a:cs typeface="Arial"/>
              </a:rPr>
              <a:t>The positions of the duodenum,</a:t>
            </a:r>
            <a:br>
              <a:rPr lang="en-US" sz="21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100" i="0" dirty="0" smtClean="0">
                <a:solidFill>
                  <a:srgbClr val="000000"/>
                </a:solidFill>
                <a:latin typeface="Arial"/>
                <a:cs typeface="Arial"/>
              </a:rPr>
              <a:t>jejunum, and ileum in the</a:t>
            </a:r>
            <a:br>
              <a:rPr lang="en-US" sz="21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100" i="0" dirty="0" err="1" smtClean="0">
                <a:solidFill>
                  <a:srgbClr val="000000"/>
                </a:solidFill>
                <a:latin typeface="Arial"/>
                <a:cs typeface="Arial"/>
              </a:rPr>
              <a:t>abdominopelvic</a:t>
            </a:r>
            <a:r>
              <a:rPr lang="en-US" sz="2100" i="0" dirty="0" smtClean="0">
                <a:solidFill>
                  <a:srgbClr val="000000"/>
                </a:solidFill>
                <a:latin typeface="Arial"/>
                <a:cs typeface="Arial"/>
              </a:rPr>
              <a:t> cavity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708998" y="5724564"/>
            <a:ext cx="290730" cy="292058"/>
          </a:xfrm>
          <a:prstGeom prst="rect">
            <a:avLst/>
          </a:prstGeom>
          <a:solidFill>
            <a:srgbClr val="034F7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i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771519" y="5821090"/>
            <a:ext cx="353422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1900" i="0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lang="en-US" sz="1900" i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16714" y="0"/>
            <a:ext cx="4227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Rol</a:t>
            </a:r>
            <a:r>
              <a:rPr lang="en-US" dirty="0">
                <a:solidFill>
                  <a:srgbClr val="000000"/>
                </a:solidFill>
              </a:rPr>
              <a:t> principal </a:t>
            </a:r>
            <a:r>
              <a:rPr lang="en-US" dirty="0" err="1">
                <a:solidFill>
                  <a:srgbClr val="000000"/>
                </a:solidFill>
              </a:rPr>
              <a:t>es</a:t>
            </a:r>
            <a:r>
              <a:rPr lang="en-US" dirty="0">
                <a:solidFill>
                  <a:srgbClr val="000000"/>
                </a:solidFill>
              </a:rPr>
              <a:t> en </a:t>
            </a:r>
            <a:r>
              <a:rPr lang="en-US" dirty="0" err="1">
                <a:solidFill>
                  <a:srgbClr val="000000"/>
                </a:solidFill>
              </a:rPr>
              <a:t>digestión</a:t>
            </a:r>
            <a:r>
              <a:rPr lang="en-US" dirty="0">
                <a:solidFill>
                  <a:srgbClr val="000000"/>
                </a:solidFill>
              </a:rPr>
              <a:t> y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absorción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(90</a:t>
            </a:r>
            <a:r>
              <a:rPr lang="en-US" sz="2000" b="1" dirty="0">
                <a:solidFill>
                  <a:srgbClr val="000000"/>
                </a:solidFill>
              </a:rPr>
              <a:t>%)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544792"/>
            <a:ext cx="339271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Duodeno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- </a:t>
            </a:r>
            <a:r>
              <a:rPr lang="en-US" sz="2200" dirty="0" err="1" smtClean="0">
                <a:solidFill>
                  <a:srgbClr val="000000"/>
                </a:solidFill>
              </a:rPr>
              <a:t>Recibe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el </a:t>
            </a:r>
            <a:r>
              <a:rPr lang="en-US" sz="2200" dirty="0" err="1">
                <a:solidFill>
                  <a:srgbClr val="000000"/>
                </a:solidFill>
              </a:rPr>
              <a:t>quimo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desde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el </a:t>
            </a:r>
            <a:r>
              <a:rPr lang="en-US" sz="2200" dirty="0" err="1" smtClean="0">
                <a:solidFill>
                  <a:srgbClr val="000000"/>
                </a:solidFill>
              </a:rPr>
              <a:t>estómago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  - </a:t>
            </a:r>
            <a:r>
              <a:rPr lang="en-US" sz="2200" dirty="0" err="1" smtClean="0">
                <a:solidFill>
                  <a:srgbClr val="000000"/>
                </a:solidFill>
              </a:rPr>
              <a:t>Donde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se </a:t>
            </a:r>
            <a:r>
              <a:rPr lang="en-US" sz="2200" dirty="0" err="1">
                <a:solidFill>
                  <a:srgbClr val="000000"/>
                </a:solidFill>
              </a:rPr>
              <a:t>neutraliza</a:t>
            </a:r>
            <a:r>
              <a:rPr lang="en-US" sz="2200" dirty="0">
                <a:solidFill>
                  <a:srgbClr val="000000"/>
                </a:solidFill>
              </a:rPr>
              <a:t> la </a:t>
            </a:r>
            <a:r>
              <a:rPr lang="en-US" sz="2200" dirty="0" smtClean="0">
                <a:solidFill>
                  <a:srgbClr val="000000"/>
                </a:solidFill>
              </a:rPr>
              <a:t>   </a:t>
            </a:r>
          </a:p>
          <a:p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acidez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del </a:t>
            </a:r>
            <a:r>
              <a:rPr lang="en-US" sz="2200" dirty="0" err="1">
                <a:solidFill>
                  <a:srgbClr val="000000"/>
                </a:solidFill>
              </a:rPr>
              <a:t>estómago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por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páncreas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65121"/>
            <a:ext cx="30298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Yeyuno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–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  - </a:t>
            </a:r>
            <a:r>
              <a:rPr lang="en-US" sz="2200" dirty="0" err="1" smtClean="0">
                <a:solidFill>
                  <a:srgbClr val="000000"/>
                </a:solidFill>
              </a:rPr>
              <a:t>Digestión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química</a:t>
            </a:r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  - </a:t>
            </a:r>
            <a:r>
              <a:rPr lang="en-US" sz="2200" dirty="0" err="1" smtClean="0">
                <a:solidFill>
                  <a:srgbClr val="000000"/>
                </a:solidFill>
              </a:rPr>
              <a:t>Absorción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de </a:t>
            </a:r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   </a:t>
            </a:r>
            <a:r>
              <a:rPr lang="en-US" sz="2200" dirty="0" err="1" smtClean="0">
                <a:solidFill>
                  <a:srgbClr val="000000"/>
                </a:solidFill>
              </a:rPr>
              <a:t>nutrientes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156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Ileón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–</a:t>
            </a:r>
          </a:p>
          <a:p>
            <a:pPr marL="342900" indent="-342900"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</a:rPr>
              <a:t>Termina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en la </a:t>
            </a:r>
            <a:r>
              <a:rPr lang="en-US" b="1" dirty="0" err="1" smtClean="0">
                <a:solidFill>
                  <a:srgbClr val="000000"/>
                </a:solidFill>
              </a:rPr>
              <a:t>esfinter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1" dirty="0" err="1" smtClean="0">
                <a:solidFill>
                  <a:srgbClr val="000000"/>
                </a:solidFill>
              </a:rPr>
              <a:t>Ileocecal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</a:rPr>
              <a:t>controla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el </a:t>
            </a:r>
            <a:r>
              <a:rPr lang="en-US" dirty="0" err="1">
                <a:solidFill>
                  <a:srgbClr val="000000"/>
                </a:solidFill>
              </a:rPr>
              <a:t>paso</a:t>
            </a:r>
            <a:r>
              <a:rPr lang="en-US" dirty="0">
                <a:solidFill>
                  <a:srgbClr val="000000"/>
                </a:solidFill>
              </a:rPr>
              <a:t> de material del </a:t>
            </a:r>
            <a:r>
              <a:rPr lang="en-US" dirty="0" err="1">
                <a:solidFill>
                  <a:srgbClr val="000000"/>
                </a:solidFill>
              </a:rPr>
              <a:t>ileón</a:t>
            </a:r>
            <a:r>
              <a:rPr lang="en-US" dirty="0">
                <a:solidFill>
                  <a:srgbClr val="000000"/>
                </a:solidFill>
              </a:rPr>
              <a:t> al </a:t>
            </a:r>
            <a:r>
              <a:rPr lang="en-US" dirty="0" err="1">
                <a:solidFill>
                  <a:srgbClr val="000000"/>
                </a:solidFill>
              </a:rPr>
              <a:t>ceco</a:t>
            </a:r>
            <a:r>
              <a:rPr lang="en-US" dirty="0">
                <a:solidFill>
                  <a:srgbClr val="000000"/>
                </a:solidFill>
              </a:rPr>
              <a:t>… IG</a:t>
            </a:r>
          </a:p>
        </p:txBody>
      </p:sp>
    </p:spTree>
    <p:extLst>
      <p:ext uri="{BB962C8B-B14F-4D97-AF65-F5344CB8AC3E}">
        <p14:creationId xmlns:p14="http://schemas.microsoft.com/office/powerpoint/2010/main" val="541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_24_17a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5"/>
          <a:stretch/>
        </p:blipFill>
        <p:spPr>
          <a:xfrm>
            <a:off x="2857003" y="330628"/>
            <a:ext cx="6224016" cy="409072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</a:t>
            </a:r>
            <a:r>
              <a:rPr lang="en-US" sz="1800" b="1" dirty="0" smtClean="0">
                <a:latin typeface="Arial"/>
                <a:cs typeface="Arial"/>
              </a:rPr>
              <a:t>17a </a:t>
            </a:r>
            <a:r>
              <a:rPr lang="en-US" sz="1800" b="1" dirty="0">
                <a:latin typeface="Arial"/>
                <a:cs typeface="Arial"/>
              </a:rPr>
              <a:t>The Intestinal Wall.</a:t>
            </a:r>
          </a:p>
        </p:txBody>
      </p:sp>
      <p:sp>
        <p:nvSpPr>
          <p:cNvPr id="3" name="Freeform 2"/>
          <p:cNvSpPr/>
          <p:nvPr/>
        </p:nvSpPr>
        <p:spPr>
          <a:xfrm>
            <a:off x="7552405" y="1700300"/>
            <a:ext cx="524828" cy="570217"/>
          </a:xfrm>
          <a:custGeom>
            <a:avLst/>
            <a:gdLst>
              <a:gd name="connsiteX0" fmla="*/ 0 w 524828"/>
              <a:gd name="connsiteY0" fmla="*/ 311028 h 570217"/>
              <a:gd name="connsiteX1" fmla="*/ 511870 w 524828"/>
              <a:gd name="connsiteY1" fmla="*/ 0 h 570217"/>
              <a:gd name="connsiteX2" fmla="*/ 524828 w 524828"/>
              <a:gd name="connsiteY2" fmla="*/ 570217 h 57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828" h="570217">
                <a:moveTo>
                  <a:pt x="0" y="311028"/>
                </a:moveTo>
                <a:lnTo>
                  <a:pt x="511870" y="0"/>
                </a:lnTo>
                <a:lnTo>
                  <a:pt x="524828" y="57021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137726" y="1454070"/>
            <a:ext cx="563704" cy="187912"/>
          </a:xfrm>
          <a:custGeom>
            <a:avLst/>
            <a:gdLst>
              <a:gd name="connsiteX0" fmla="*/ 6479 w 563704"/>
              <a:gd name="connsiteY0" fmla="*/ 181432 h 187912"/>
              <a:gd name="connsiteX1" fmla="*/ 0 w 563704"/>
              <a:gd name="connsiteY1" fmla="*/ 0 h 187912"/>
              <a:gd name="connsiteX2" fmla="*/ 563704 w 563704"/>
              <a:gd name="connsiteY2" fmla="*/ 0 h 187912"/>
              <a:gd name="connsiteX3" fmla="*/ 557225 w 563704"/>
              <a:gd name="connsiteY3" fmla="*/ 187912 h 18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704" h="187912">
                <a:moveTo>
                  <a:pt x="6479" y="181432"/>
                </a:moveTo>
                <a:lnTo>
                  <a:pt x="0" y="0"/>
                </a:lnTo>
                <a:lnTo>
                  <a:pt x="563704" y="0"/>
                </a:lnTo>
                <a:lnTo>
                  <a:pt x="557225" y="18791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442256" y="1266158"/>
            <a:ext cx="0" cy="1879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589021" y="978144"/>
            <a:ext cx="1468775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920"/>
              </a:lnSpc>
            </a:pP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Circular fold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7902154" y="1427315"/>
            <a:ext cx="811369" cy="24622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600" i="0" dirty="0" smtClean="0">
                <a:solidFill>
                  <a:srgbClr val="000000"/>
                </a:solidFill>
                <a:latin typeface="Arial"/>
                <a:cs typeface="Arial"/>
              </a:rPr>
              <a:t>Villi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256114" y="4170353"/>
            <a:ext cx="4510109" cy="2769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160"/>
              </a:lnSpc>
            </a:pP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A single circular fold and multiple villi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897118" y="4195745"/>
            <a:ext cx="262017" cy="255144"/>
          </a:xfrm>
          <a:prstGeom prst="rect">
            <a:avLst/>
          </a:prstGeom>
          <a:solidFill>
            <a:srgbClr val="034F7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i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951982" y="4180437"/>
            <a:ext cx="5993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920"/>
              </a:lnSpc>
            </a:pPr>
            <a:r>
              <a:rPr lang="en-US" sz="1600" i="0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lang="en-US" sz="1600" i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26572" y="378267"/>
            <a:ext cx="3483429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b="1" dirty="0" err="1">
                <a:solidFill>
                  <a:srgbClr val="000000"/>
                </a:solidFill>
              </a:rPr>
              <a:t>Vellos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intestinales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Proyecciones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de </a:t>
            </a:r>
            <a:r>
              <a:rPr lang="en-US" dirty="0">
                <a:solidFill>
                  <a:srgbClr val="FF0000"/>
                </a:solidFill>
              </a:rPr>
              <a:t>mucosa</a:t>
            </a:r>
            <a:r>
              <a:rPr lang="en-US" dirty="0">
                <a:solidFill>
                  <a:srgbClr val="000000"/>
                </a:solidFill>
              </a:rPr>
              <a:t> del </a:t>
            </a:r>
            <a:r>
              <a:rPr lang="en-US" dirty="0" smtClean="0">
                <a:solidFill>
                  <a:srgbClr val="000000"/>
                </a:solidFill>
              </a:rPr>
              <a:t>ID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Epitelio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simple </a:t>
            </a:r>
            <a:r>
              <a:rPr lang="en-US" dirty="0" smtClean="0">
                <a:solidFill>
                  <a:srgbClr val="000000"/>
                </a:solidFill>
              </a:rPr>
              <a:t>columnar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Cubiertos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de </a:t>
            </a:r>
            <a:r>
              <a:rPr lang="en-US" dirty="0" err="1" smtClean="0">
                <a:solidFill>
                  <a:srgbClr val="FF0000"/>
                </a:solidFill>
              </a:rPr>
              <a:t>microvellocidades</a:t>
            </a:r>
            <a:endParaRPr lang="en-US" dirty="0" smtClean="0">
              <a:solidFill>
                <a:srgbClr val="FF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b="1" dirty="0" err="1" smtClean="0">
                <a:solidFill>
                  <a:srgbClr val="000000"/>
                </a:solidFill>
              </a:rPr>
              <a:t>Aumenta</a:t>
            </a:r>
            <a:r>
              <a:rPr lang="en-US" b="1" dirty="0" smtClean="0">
                <a:solidFill>
                  <a:srgbClr val="000000"/>
                </a:solidFill>
              </a:rPr>
              <a:t> el </a:t>
            </a:r>
            <a:r>
              <a:rPr lang="en-US" b="1" dirty="0" err="1" smtClean="0">
                <a:solidFill>
                  <a:srgbClr val="000000"/>
                </a:solidFill>
              </a:rPr>
              <a:t>área</a:t>
            </a:r>
            <a:r>
              <a:rPr lang="en-US" b="1" dirty="0" smtClean="0">
                <a:solidFill>
                  <a:srgbClr val="000000"/>
                </a:solidFill>
              </a:rPr>
              <a:t> superficial de </a:t>
            </a:r>
            <a:r>
              <a:rPr lang="en-US" b="1" dirty="0" err="1" smtClean="0">
                <a:solidFill>
                  <a:srgbClr val="000000"/>
                </a:solidFill>
              </a:rPr>
              <a:t>absorción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142" y="4862285"/>
            <a:ext cx="8073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 err="1">
                <a:solidFill>
                  <a:srgbClr val="000000"/>
                </a:solidFill>
              </a:rPr>
              <a:t>Glándulas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duodenales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Producen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moco</a:t>
            </a:r>
            <a:r>
              <a:rPr lang="en-US" dirty="0">
                <a:solidFill>
                  <a:srgbClr val="000000"/>
                </a:solidFill>
              </a:rPr>
              <a:t> en </a:t>
            </a:r>
            <a:r>
              <a:rPr lang="en-US" dirty="0" err="1">
                <a:solidFill>
                  <a:srgbClr val="000000"/>
                </a:solidFill>
              </a:rPr>
              <a:t>grandes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cantidades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Ambiente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acuosos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enzimas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Diluir</a:t>
            </a:r>
            <a:r>
              <a:rPr lang="en-US" dirty="0">
                <a:solidFill>
                  <a:srgbClr val="000000"/>
                </a:solidFill>
              </a:rPr>
              <a:t> los </a:t>
            </a:r>
            <a:r>
              <a:rPr lang="en-US" dirty="0" err="1">
                <a:solidFill>
                  <a:srgbClr val="000000"/>
                </a:solidFill>
              </a:rPr>
              <a:t>ácidos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proteger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amortiguadores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218" descr="figure_24_17b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5"/>
          <a:stretch/>
        </p:blipFill>
        <p:spPr>
          <a:xfrm>
            <a:off x="298704" y="414600"/>
            <a:ext cx="8546592" cy="612588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</a:t>
            </a:r>
            <a:r>
              <a:rPr lang="en-US" sz="1800" b="1" dirty="0" smtClean="0">
                <a:latin typeface="Arial"/>
                <a:cs typeface="Arial"/>
              </a:rPr>
              <a:t>17b </a:t>
            </a:r>
            <a:r>
              <a:rPr lang="en-US" sz="1800" b="1" dirty="0">
                <a:latin typeface="Arial"/>
                <a:cs typeface="Arial"/>
              </a:rPr>
              <a:t>The Intestinal Wall.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064675" y="648227"/>
            <a:ext cx="0" cy="12074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5572627" y="884172"/>
            <a:ext cx="6939" cy="27064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254072" y="891111"/>
            <a:ext cx="6940" cy="25051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122892" y="641288"/>
            <a:ext cx="6939" cy="7355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2576131" y="1052854"/>
            <a:ext cx="553579" cy="5753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888681" y="2619570"/>
            <a:ext cx="2098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14"/>
          <p:cNvSpPr/>
          <p:nvPr/>
        </p:nvSpPr>
        <p:spPr>
          <a:xfrm>
            <a:off x="2091298" y="1765655"/>
            <a:ext cx="83217" cy="1776576"/>
          </a:xfrm>
          <a:custGeom>
            <a:avLst/>
            <a:gdLst>
              <a:gd name="connsiteX0" fmla="*/ 83217 w 83217"/>
              <a:gd name="connsiteY0" fmla="*/ 0 h 1776576"/>
              <a:gd name="connsiteX1" fmla="*/ 0 w 83217"/>
              <a:gd name="connsiteY1" fmla="*/ 0 h 1776576"/>
              <a:gd name="connsiteX2" fmla="*/ 0 w 83217"/>
              <a:gd name="connsiteY2" fmla="*/ 1776576 h 1776576"/>
              <a:gd name="connsiteX3" fmla="*/ 83217 w 83217"/>
              <a:gd name="connsiteY3" fmla="*/ 1776576 h 177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7" h="1776576">
                <a:moveTo>
                  <a:pt x="83217" y="0"/>
                </a:moveTo>
                <a:lnTo>
                  <a:pt x="0" y="0"/>
                </a:lnTo>
                <a:lnTo>
                  <a:pt x="0" y="1776576"/>
                </a:lnTo>
                <a:lnTo>
                  <a:pt x="83217" y="177657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899535" y="3328753"/>
            <a:ext cx="593379" cy="253279"/>
          </a:xfrm>
          <a:custGeom>
            <a:avLst/>
            <a:gdLst>
              <a:gd name="connsiteX0" fmla="*/ 0 w 593379"/>
              <a:gd name="connsiteY0" fmla="*/ 0 h 253279"/>
              <a:gd name="connsiteX1" fmla="*/ 300308 w 593379"/>
              <a:gd name="connsiteY1" fmla="*/ 0 h 253279"/>
              <a:gd name="connsiteX2" fmla="*/ 593379 w 593379"/>
              <a:gd name="connsiteY2" fmla="*/ 253279 h 25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3379" h="253279">
                <a:moveTo>
                  <a:pt x="0" y="0"/>
                </a:moveTo>
                <a:lnTo>
                  <a:pt x="300308" y="0"/>
                </a:lnTo>
                <a:lnTo>
                  <a:pt x="593379" y="253279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098535" y="3574795"/>
            <a:ext cx="79599" cy="625964"/>
          </a:xfrm>
          <a:custGeom>
            <a:avLst/>
            <a:gdLst>
              <a:gd name="connsiteX0" fmla="*/ 83217 w 83217"/>
              <a:gd name="connsiteY0" fmla="*/ 0 h 1776576"/>
              <a:gd name="connsiteX1" fmla="*/ 0 w 83217"/>
              <a:gd name="connsiteY1" fmla="*/ 0 h 1776576"/>
              <a:gd name="connsiteX2" fmla="*/ 0 w 83217"/>
              <a:gd name="connsiteY2" fmla="*/ 1776576 h 1776576"/>
              <a:gd name="connsiteX3" fmla="*/ 83217 w 83217"/>
              <a:gd name="connsiteY3" fmla="*/ 1776576 h 177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7" h="1776576">
                <a:moveTo>
                  <a:pt x="83217" y="0"/>
                </a:moveTo>
                <a:lnTo>
                  <a:pt x="0" y="0"/>
                </a:lnTo>
                <a:lnTo>
                  <a:pt x="0" y="1776576"/>
                </a:lnTo>
                <a:lnTo>
                  <a:pt x="83217" y="177657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101267" y="4240558"/>
            <a:ext cx="86835" cy="1215743"/>
          </a:xfrm>
          <a:custGeom>
            <a:avLst/>
            <a:gdLst>
              <a:gd name="connsiteX0" fmla="*/ 83217 w 83217"/>
              <a:gd name="connsiteY0" fmla="*/ 0 h 1776576"/>
              <a:gd name="connsiteX1" fmla="*/ 0 w 83217"/>
              <a:gd name="connsiteY1" fmla="*/ 0 h 1776576"/>
              <a:gd name="connsiteX2" fmla="*/ 0 w 83217"/>
              <a:gd name="connsiteY2" fmla="*/ 1776576 h 1776576"/>
              <a:gd name="connsiteX3" fmla="*/ 83217 w 83217"/>
              <a:gd name="connsiteY3" fmla="*/ 1776576 h 177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7" h="1776576">
                <a:moveTo>
                  <a:pt x="83217" y="0"/>
                </a:moveTo>
                <a:lnTo>
                  <a:pt x="0" y="0"/>
                </a:lnTo>
                <a:lnTo>
                  <a:pt x="0" y="1776576"/>
                </a:lnTo>
                <a:lnTo>
                  <a:pt x="83217" y="177657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102153" y="5488866"/>
            <a:ext cx="85422" cy="209861"/>
          </a:xfrm>
          <a:custGeom>
            <a:avLst/>
            <a:gdLst>
              <a:gd name="connsiteX0" fmla="*/ 83217 w 83217"/>
              <a:gd name="connsiteY0" fmla="*/ 0 h 1776576"/>
              <a:gd name="connsiteX1" fmla="*/ 0 w 83217"/>
              <a:gd name="connsiteY1" fmla="*/ 0 h 1776576"/>
              <a:gd name="connsiteX2" fmla="*/ 0 w 83217"/>
              <a:gd name="connsiteY2" fmla="*/ 1776576 h 1776576"/>
              <a:gd name="connsiteX3" fmla="*/ 83217 w 83217"/>
              <a:gd name="connsiteY3" fmla="*/ 1776576 h 177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7" h="1776576">
                <a:moveTo>
                  <a:pt x="83217" y="0"/>
                </a:moveTo>
                <a:lnTo>
                  <a:pt x="0" y="0"/>
                </a:lnTo>
                <a:lnTo>
                  <a:pt x="0" y="1776576"/>
                </a:lnTo>
                <a:lnTo>
                  <a:pt x="83217" y="177657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895917" y="4012608"/>
            <a:ext cx="2098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891412" y="4855667"/>
            <a:ext cx="2098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895916" y="5590178"/>
            <a:ext cx="2098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7127875" y="4235395"/>
            <a:ext cx="381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6527800" y="5051370"/>
            <a:ext cx="968375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Freeform 26"/>
          <p:cNvSpPr/>
          <p:nvPr/>
        </p:nvSpPr>
        <p:spPr>
          <a:xfrm>
            <a:off x="6089650" y="2212920"/>
            <a:ext cx="1406525" cy="2114550"/>
          </a:xfrm>
          <a:custGeom>
            <a:avLst/>
            <a:gdLst>
              <a:gd name="connsiteX0" fmla="*/ 1406525 w 1406525"/>
              <a:gd name="connsiteY0" fmla="*/ 3175 h 2114550"/>
              <a:gd name="connsiteX1" fmla="*/ 1308100 w 1406525"/>
              <a:gd name="connsiteY1" fmla="*/ 0 h 2114550"/>
              <a:gd name="connsiteX2" fmla="*/ 0 w 1406525"/>
              <a:gd name="connsiteY2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525" h="2114550">
                <a:moveTo>
                  <a:pt x="1406525" y="3175"/>
                </a:moveTo>
                <a:lnTo>
                  <a:pt x="1308100" y="0"/>
                </a:lnTo>
                <a:lnTo>
                  <a:pt x="0" y="21145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9" name="Straight Connector 28"/>
          <p:cNvCxnSpPr>
            <a:stCxn id="27" idx="1"/>
          </p:cNvCxnSpPr>
          <p:nvPr/>
        </p:nvCxnSpPr>
        <p:spPr bwMode="auto">
          <a:xfrm flipH="1">
            <a:off x="6464300" y="2212920"/>
            <a:ext cx="933450" cy="1920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Freeform 29"/>
          <p:cNvSpPr/>
          <p:nvPr/>
        </p:nvSpPr>
        <p:spPr>
          <a:xfrm>
            <a:off x="6807200" y="2939995"/>
            <a:ext cx="688975" cy="835025"/>
          </a:xfrm>
          <a:custGeom>
            <a:avLst/>
            <a:gdLst>
              <a:gd name="connsiteX0" fmla="*/ 688975 w 688975"/>
              <a:gd name="connsiteY0" fmla="*/ 0 h 835025"/>
              <a:gd name="connsiteX1" fmla="*/ 584200 w 688975"/>
              <a:gd name="connsiteY1" fmla="*/ 0 h 835025"/>
              <a:gd name="connsiteX2" fmla="*/ 0 w 688975"/>
              <a:gd name="connsiteY2" fmla="*/ 835025 h 8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8975" h="835025">
                <a:moveTo>
                  <a:pt x="688975" y="0"/>
                </a:moveTo>
                <a:lnTo>
                  <a:pt x="584200" y="0"/>
                </a:lnTo>
                <a:lnTo>
                  <a:pt x="0" y="8350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7239000" y="3527370"/>
            <a:ext cx="254000" cy="263525"/>
          </a:xfrm>
          <a:custGeom>
            <a:avLst/>
            <a:gdLst>
              <a:gd name="connsiteX0" fmla="*/ 254000 w 254000"/>
              <a:gd name="connsiteY0" fmla="*/ 0 h 263525"/>
              <a:gd name="connsiteX1" fmla="*/ 146050 w 254000"/>
              <a:gd name="connsiteY1" fmla="*/ 0 h 263525"/>
              <a:gd name="connsiteX2" fmla="*/ 0 w 254000"/>
              <a:gd name="connsiteY2" fmla="*/ 263525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263525">
                <a:moveTo>
                  <a:pt x="254000" y="0"/>
                </a:moveTo>
                <a:lnTo>
                  <a:pt x="146050" y="0"/>
                </a:lnTo>
                <a:lnTo>
                  <a:pt x="0" y="2635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218" name="Straight Connector 9217"/>
          <p:cNvCxnSpPr/>
          <p:nvPr/>
        </p:nvCxnSpPr>
        <p:spPr bwMode="auto">
          <a:xfrm>
            <a:off x="6205170" y="5585421"/>
            <a:ext cx="79002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716712" y="471269"/>
            <a:ext cx="804087" cy="13593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9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Villi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747860" y="420651"/>
            <a:ext cx="1011944" cy="40011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560"/>
              </a:lnSpc>
            </a:pPr>
            <a: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  <a:t>Intestinal</a:t>
            </a:r>
            <a:b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  <a:t>crypt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5054154" y="417338"/>
            <a:ext cx="1011944" cy="41857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632"/>
              </a:lnSpc>
            </a:pPr>
            <a: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  <a:t>Lymphoid</a:t>
            </a:r>
            <a:b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  <a:t>nodule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6556899" y="407790"/>
            <a:ext cx="1011944" cy="2092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632"/>
              </a:lnSpc>
            </a:pPr>
            <a: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  <a:t>Lacteal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75900" y="3186915"/>
            <a:ext cx="1455011" cy="41857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632"/>
              </a:lnSpc>
            </a:pPr>
            <a:r>
              <a:rPr lang="en-US" sz="1360" i="0" dirty="0" err="1" smtClean="0">
                <a:solidFill>
                  <a:srgbClr val="000000"/>
                </a:solidFill>
                <a:latin typeface="Arial"/>
                <a:cs typeface="Arial"/>
              </a:rPr>
              <a:t>Muscularis</a:t>
            </a:r>
            <a: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  <a:t>mucosae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148069" y="2494764"/>
            <a:ext cx="1060542" cy="2092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632"/>
              </a:lnSpc>
            </a:pPr>
            <a:r>
              <a:rPr lang="en-US" sz="1360" i="0" dirty="0" smtClean="0">
                <a:solidFill>
                  <a:srgbClr val="000000"/>
                </a:solidFill>
                <a:latin typeface="Arial Black"/>
                <a:cs typeface="Arial Black"/>
              </a:rPr>
              <a:t>Mucosa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71081" y="1808965"/>
            <a:ext cx="1651930" cy="41857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32"/>
              </a:lnSpc>
            </a:pPr>
            <a:r>
              <a:rPr lang="en-US" sz="1360" i="0" dirty="0" smtClean="0">
                <a:solidFill>
                  <a:srgbClr val="FF0000"/>
                </a:solidFill>
                <a:latin typeface="Arial Black"/>
                <a:cs typeface="Arial Black"/>
              </a:rPr>
              <a:t>Layers of the</a:t>
            </a:r>
            <a:br>
              <a:rPr lang="en-US" sz="1360" i="0" dirty="0" smtClean="0">
                <a:solidFill>
                  <a:srgbClr val="FF0000"/>
                </a:solidFill>
                <a:latin typeface="Arial Black"/>
                <a:cs typeface="Arial Black"/>
              </a:rPr>
            </a:br>
            <a:r>
              <a:rPr lang="en-US" sz="1360" i="0" dirty="0" smtClean="0">
                <a:solidFill>
                  <a:srgbClr val="FF0000"/>
                </a:solidFill>
                <a:latin typeface="Arial Black"/>
                <a:cs typeface="Arial Black"/>
              </a:rPr>
              <a:t>Small Intestine</a:t>
            </a: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121900" y="3786989"/>
            <a:ext cx="1455011" cy="2092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632"/>
              </a:lnSpc>
            </a:pPr>
            <a:r>
              <a:rPr lang="en-US" sz="1360" i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Submucosa</a:t>
            </a:r>
            <a:endParaRPr lang="en-US" sz="1360" i="0" dirty="0" smtClean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478749" y="5450084"/>
            <a:ext cx="1066644" cy="2092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32"/>
              </a:lnSpc>
            </a:pPr>
            <a:r>
              <a:rPr lang="en-US" sz="1360" i="0" dirty="0" smtClean="0">
                <a:solidFill>
                  <a:srgbClr val="000000"/>
                </a:solidFill>
                <a:latin typeface="Arial Black"/>
                <a:cs typeface="Arial Black"/>
              </a:rPr>
              <a:t>Serosa</a:t>
            </a: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497845" y="4707740"/>
            <a:ext cx="1285442" cy="41857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32"/>
              </a:lnSpc>
            </a:pPr>
            <a:r>
              <a:rPr lang="en-US" sz="1360" i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Muscularis</a:t>
            </a:r>
            <a:r>
              <a:rPr lang="en-US" sz="1360" i="0" dirty="0" smtClean="0">
                <a:solidFill>
                  <a:srgbClr val="000000"/>
                </a:solidFill>
                <a:latin typeface="Arial Black"/>
                <a:cs typeface="Arial Black"/>
              </a:rPr>
              <a:t/>
            </a:r>
            <a:br>
              <a:rPr lang="en-US" sz="136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360" i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externa</a:t>
            </a:r>
            <a:endParaRPr lang="en-US" sz="1360" i="0" dirty="0" smtClean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7570080" y="2104266"/>
            <a:ext cx="1397846" cy="41857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32"/>
              </a:lnSpc>
            </a:pPr>
            <a:r>
              <a:rPr lang="en-US" sz="1360" i="0" dirty="0" err="1" smtClean="0">
                <a:solidFill>
                  <a:srgbClr val="000000"/>
                </a:solidFill>
                <a:latin typeface="Arial"/>
                <a:cs typeface="Arial"/>
              </a:rPr>
              <a:t>Submucosal</a:t>
            </a:r>
            <a: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  <a:t>artery and vein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7561210" y="2823328"/>
            <a:ext cx="1397846" cy="41857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32"/>
              </a:lnSpc>
            </a:pPr>
            <a: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  <a:t>Lymphatic</a:t>
            </a:r>
            <a:b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  <a:t>vessel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7569425" y="3416243"/>
            <a:ext cx="1397846" cy="41857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32"/>
              </a:lnSpc>
            </a:pPr>
            <a:r>
              <a:rPr lang="en-US" sz="1360" i="0" dirty="0" err="1" smtClean="0">
                <a:solidFill>
                  <a:srgbClr val="000000"/>
                </a:solidFill>
                <a:latin typeface="Arial"/>
                <a:cs typeface="Arial"/>
              </a:rPr>
              <a:t>Submucosal</a:t>
            </a:r>
            <a: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  <a:t>plexus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556725" y="4121093"/>
            <a:ext cx="1397846" cy="62786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32"/>
              </a:lnSpc>
            </a:pPr>
            <a:r>
              <a:rPr lang="en-US" sz="1360" i="0" dirty="0" smtClean="0">
                <a:solidFill>
                  <a:srgbClr val="FF0000"/>
                </a:solidFill>
                <a:latin typeface="Arial"/>
                <a:cs typeface="Arial"/>
              </a:rPr>
              <a:t>Circular layer</a:t>
            </a:r>
            <a:br>
              <a:rPr lang="en-US" sz="136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360" i="0" dirty="0" smtClean="0">
                <a:solidFill>
                  <a:srgbClr val="FF0000"/>
                </a:solidFill>
                <a:latin typeface="Arial"/>
                <a:cs typeface="Arial"/>
              </a:rPr>
              <a:t>of smooth</a:t>
            </a:r>
            <a:br>
              <a:rPr lang="en-US" sz="136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360" i="0" dirty="0" smtClean="0">
                <a:solidFill>
                  <a:srgbClr val="FF0000"/>
                </a:solidFill>
                <a:latin typeface="Arial"/>
                <a:cs typeface="Arial"/>
              </a:rPr>
              <a:t>muscle</a:t>
            </a: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7565024" y="4931944"/>
            <a:ext cx="1397846" cy="41857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32"/>
              </a:lnSpc>
            </a:pPr>
            <a:r>
              <a:rPr lang="en-US" sz="1360" i="0" dirty="0" err="1" smtClean="0">
                <a:solidFill>
                  <a:srgbClr val="000000"/>
                </a:solidFill>
                <a:latin typeface="Arial"/>
                <a:cs typeface="Arial"/>
              </a:rPr>
              <a:t>Myenteric</a:t>
            </a:r>
            <a: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60" i="0" dirty="0" smtClean="0">
                <a:solidFill>
                  <a:srgbClr val="000000"/>
                </a:solidFill>
                <a:latin typeface="Arial"/>
                <a:cs typeface="Arial"/>
              </a:rPr>
              <a:t>plexus</a:t>
            </a: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7075839" y="5467293"/>
            <a:ext cx="1908347" cy="41857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32"/>
              </a:lnSpc>
            </a:pPr>
            <a:r>
              <a:rPr lang="en-US" sz="1360" i="0" dirty="0" smtClean="0">
                <a:solidFill>
                  <a:srgbClr val="FF0000"/>
                </a:solidFill>
                <a:latin typeface="Arial"/>
                <a:cs typeface="Arial"/>
              </a:rPr>
              <a:t>Longitudinal layer</a:t>
            </a:r>
            <a:br>
              <a:rPr lang="en-US" sz="136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360" i="0" dirty="0" smtClean="0">
                <a:solidFill>
                  <a:srgbClr val="FF0000"/>
                </a:solidFill>
                <a:latin typeface="Arial"/>
                <a:cs typeface="Arial"/>
              </a:rPr>
              <a:t>of smooth muscle</a:t>
            </a: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2469380" y="6320759"/>
            <a:ext cx="3753620" cy="24006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872"/>
              </a:lnSpc>
            </a:pPr>
            <a:r>
              <a:rPr lang="en-US" sz="1560" i="0" dirty="0" smtClean="0">
                <a:solidFill>
                  <a:srgbClr val="000000"/>
                </a:solidFill>
                <a:latin typeface="Arial"/>
                <a:cs typeface="Arial"/>
              </a:rPr>
              <a:t>The organization of the intestinal wall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148509" y="6343473"/>
            <a:ext cx="223216" cy="219197"/>
          </a:xfrm>
          <a:prstGeom prst="rect">
            <a:avLst/>
          </a:prstGeom>
          <a:solidFill>
            <a:srgbClr val="034F7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i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2201505" y="6347925"/>
            <a:ext cx="282164" cy="2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32"/>
              </a:lnSpc>
            </a:pPr>
            <a:r>
              <a:rPr lang="en-US" sz="1360" i="0" dirty="0" smtClean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endParaRPr lang="en-US" sz="1360" i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028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24-6 </a:t>
            </a:r>
            <a:r>
              <a:rPr lang="en-US" dirty="0" err="1" smtClean="0">
                <a:latin typeface="Arial" charset="0"/>
              </a:rPr>
              <a:t>Intestino</a:t>
            </a:r>
            <a:r>
              <a:rPr lang="en-US" dirty="0" smtClean="0">
                <a:latin typeface="Arial" charset="0"/>
              </a:rPr>
              <a:t> Delgado – </a:t>
            </a:r>
            <a:r>
              <a:rPr lang="en-US" dirty="0" err="1" smtClean="0">
                <a:latin typeface="Arial" charset="0"/>
              </a:rPr>
              <a:t>Histología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136539" y="802723"/>
            <a:ext cx="9007461" cy="4404278"/>
          </a:xfrm>
        </p:spPr>
        <p:txBody>
          <a:bodyPr/>
          <a:lstStyle/>
          <a:p>
            <a:pPr lvl="1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Glándulas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intestinales</a:t>
            </a:r>
            <a:endParaRPr lang="en-US" i="1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Mucosidad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b="1" i="1" dirty="0" err="1" smtClean="0">
                <a:solidFill>
                  <a:srgbClr val="000000"/>
                </a:solidFill>
                <a:latin typeface="Arial" charset="0"/>
              </a:rPr>
              <a:t>Enzimas</a:t>
            </a:r>
            <a:r>
              <a:rPr lang="en-US" b="1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Arial" charset="0"/>
              </a:rPr>
              <a:t>bordes</a:t>
            </a:r>
            <a:r>
              <a:rPr lang="en-US" b="1" i="1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b="1" i="1" dirty="0" err="1" smtClean="0">
                <a:solidFill>
                  <a:srgbClr val="000000"/>
                </a:solidFill>
                <a:latin typeface="Arial" charset="0"/>
              </a:rPr>
              <a:t>cepillo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Proteínas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integrales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sobre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microvellosidades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Enzimas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para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degradar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lo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que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entre en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contacto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b="1" i="1" dirty="0" err="1" smtClean="0">
                <a:solidFill>
                  <a:srgbClr val="000000"/>
                </a:solidFill>
                <a:latin typeface="Arial" charset="0"/>
              </a:rPr>
              <a:t>Enteropeptidasa</a:t>
            </a:r>
            <a:endParaRPr lang="en-US" b="1" i="1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Activa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tripsinógeno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pancreático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Wingdings"/>
              </a:rPr>
              <a:t>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Wingdings"/>
              </a:rPr>
              <a:t>tripsina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Células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Enteroendocrinas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Producen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hormonas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intestinales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: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Gastrina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-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Colecistoquinina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mr-IN" dirty="0" smtClean="0">
                <a:solidFill>
                  <a:srgbClr val="000000"/>
                </a:solidFill>
                <a:latin typeface="Arial" charset="0"/>
              </a:rPr>
              <a:t>–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Secretina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Movimientos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>
                <a:solidFill>
                  <a:srgbClr val="000000"/>
                </a:solidFill>
                <a:latin typeface="Arial" charset="0"/>
              </a:rPr>
              <a:t>Una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vez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llega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el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quimo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duodeno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peristálsis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débil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lo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mueven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yeyuno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ileón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3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9500" y="901455"/>
            <a:ext cx="8579700" cy="4959275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Sistema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Digestivo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Adquirir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nutrientes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ambiente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metabolizarlos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: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Anabolismo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mr-IN" dirty="0" smtClean="0">
                <a:solidFill>
                  <a:srgbClr val="000000"/>
                </a:solidFill>
                <a:latin typeface="Arial" charset="0"/>
              </a:rPr>
              <a:t>–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materiales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simples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usados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para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sintetizar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compuestos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esenciales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Formar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enlaces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Almacenar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energía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Crear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macromoléculas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Catabolismo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mr-IN" dirty="0" smtClean="0">
                <a:solidFill>
                  <a:srgbClr val="000000"/>
                </a:solidFill>
                <a:latin typeface="Arial" charset="0"/>
              </a:rPr>
              <a:t>–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materiales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complejos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Descomponer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sustancias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ricas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en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energía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liberar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esa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energía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generar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materiales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simples para?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Romper enlaces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Liberar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energía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Romber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macromoléculas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98163" y="3453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1D50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dirty="0" smtClean="0">
                <a:latin typeface="Arial" charset="0"/>
              </a:rPr>
              <a:t> </a:t>
            </a:r>
            <a:r>
              <a:rPr lang="en-US" i="0" dirty="0" err="1" smtClean="0">
                <a:latin typeface="Arial" charset="0"/>
              </a:rPr>
              <a:t>Introducción</a:t>
            </a:r>
            <a:r>
              <a:rPr lang="en-US" i="0" dirty="0" smtClean="0">
                <a:latin typeface="Arial" charset="0"/>
              </a:rPr>
              <a:t> al </a:t>
            </a:r>
            <a:r>
              <a:rPr lang="en-US" i="0" dirty="0" err="1" smtClean="0">
                <a:latin typeface="Arial" charset="0"/>
              </a:rPr>
              <a:t>Sistema</a:t>
            </a:r>
            <a:r>
              <a:rPr lang="en-US" i="0" dirty="0" smtClean="0">
                <a:latin typeface="Arial" charset="0"/>
              </a:rPr>
              <a:t> </a:t>
            </a:r>
            <a:r>
              <a:rPr lang="en-US" i="0" dirty="0" err="1" smtClean="0">
                <a:latin typeface="Arial" charset="0"/>
              </a:rPr>
              <a:t>Digestivo</a:t>
            </a:r>
            <a:endParaRPr lang="en-US" i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gure_24_18a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/>
        </p:blipFill>
        <p:spPr>
          <a:xfrm>
            <a:off x="1731264" y="234851"/>
            <a:ext cx="5681472" cy="63278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Figure 24-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18a </a:t>
            </a:r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Pancreas - </a:t>
            </a:r>
            <a:r>
              <a:rPr lang="en-US" sz="2200" b="1" dirty="0" err="1" smtClean="0">
                <a:solidFill>
                  <a:srgbClr val="FF0000"/>
                </a:solidFill>
                <a:latin typeface="Arial"/>
                <a:cs typeface="Arial"/>
              </a:rPr>
              <a:t>Accesory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lang="en-US" sz="2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031429" y="3630049"/>
            <a:ext cx="0" cy="2579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reeform 4"/>
          <p:cNvSpPr/>
          <p:nvPr/>
        </p:nvSpPr>
        <p:spPr>
          <a:xfrm>
            <a:off x="5137637" y="3461948"/>
            <a:ext cx="407291" cy="182805"/>
          </a:xfrm>
          <a:custGeom>
            <a:avLst/>
            <a:gdLst>
              <a:gd name="connsiteX0" fmla="*/ 0 w 407291"/>
              <a:gd name="connsiteY0" fmla="*/ 153941 h 182805"/>
              <a:gd name="connsiteX1" fmla="*/ 407291 w 407291"/>
              <a:gd name="connsiteY1" fmla="*/ 0 h 182805"/>
              <a:gd name="connsiteX2" fmla="*/ 291838 w 407291"/>
              <a:gd name="connsiteY2" fmla="*/ 182805 h 18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291" h="182805">
                <a:moveTo>
                  <a:pt x="0" y="153941"/>
                </a:moveTo>
                <a:lnTo>
                  <a:pt x="407291" y="0"/>
                </a:lnTo>
                <a:lnTo>
                  <a:pt x="291838" y="18280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544928" y="3365734"/>
            <a:ext cx="0" cy="962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537925" y="3500433"/>
            <a:ext cx="6415" cy="77932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3447541" y="3487604"/>
            <a:ext cx="227698" cy="307883"/>
          </a:xfrm>
          <a:custGeom>
            <a:avLst/>
            <a:gdLst>
              <a:gd name="connsiteX0" fmla="*/ 3207 w 227698"/>
              <a:gd name="connsiteY0" fmla="*/ 0 h 307883"/>
              <a:gd name="connsiteX1" fmla="*/ 0 w 227698"/>
              <a:gd name="connsiteY1" fmla="*/ 118663 h 307883"/>
              <a:gd name="connsiteX2" fmla="*/ 227698 w 227698"/>
              <a:gd name="connsiteY2" fmla="*/ 307883 h 30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698" h="307883">
                <a:moveTo>
                  <a:pt x="3207" y="0"/>
                </a:moveTo>
                <a:lnTo>
                  <a:pt x="0" y="118663"/>
                </a:lnTo>
                <a:lnTo>
                  <a:pt x="227698" y="30788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13717" y="3891700"/>
            <a:ext cx="1164146" cy="516344"/>
          </a:xfrm>
          <a:custGeom>
            <a:avLst/>
            <a:gdLst>
              <a:gd name="connsiteX0" fmla="*/ 0 w 1164146"/>
              <a:gd name="connsiteY0" fmla="*/ 0 h 516344"/>
              <a:gd name="connsiteX1" fmla="*/ 609333 w 1164146"/>
              <a:gd name="connsiteY1" fmla="*/ 0 h 516344"/>
              <a:gd name="connsiteX2" fmla="*/ 1164146 w 1164146"/>
              <a:gd name="connsiteY2" fmla="*/ 516344 h 51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4146" h="516344">
                <a:moveTo>
                  <a:pt x="0" y="0"/>
                </a:moveTo>
                <a:lnTo>
                  <a:pt x="609333" y="0"/>
                </a:lnTo>
                <a:lnTo>
                  <a:pt x="1164146" y="51634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607303" y="4841004"/>
            <a:ext cx="6414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140574" y="3140538"/>
            <a:ext cx="742636" cy="3642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Common</a:t>
            </a:r>
            <a:b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bile duct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106864" y="3133925"/>
            <a:ext cx="888158" cy="3642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4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Pancreatic</a:t>
            </a:r>
            <a:b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duct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103298" y="3186844"/>
            <a:ext cx="888158" cy="18321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4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Lobules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585207" y="3252993"/>
            <a:ext cx="888158" cy="3642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4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Tail of</a:t>
            </a:r>
          </a:p>
          <a:p>
            <a:pPr algn="ctr">
              <a:lnSpc>
                <a:spcPts val="14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pancreas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705103" y="3751384"/>
            <a:ext cx="888158" cy="3642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4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Body of</a:t>
            </a:r>
          </a:p>
          <a:p>
            <a:pPr algn="ctr">
              <a:lnSpc>
                <a:spcPts val="14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pancreas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741414" y="4522939"/>
            <a:ext cx="888158" cy="3642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4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Head of</a:t>
            </a:r>
          </a:p>
          <a:p>
            <a:pPr algn="ctr">
              <a:lnSpc>
                <a:spcPts val="14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pancreas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714955" y="5267059"/>
            <a:ext cx="888158" cy="18321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4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Duodenum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725184" y="4735594"/>
            <a:ext cx="840066" cy="3642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4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Duodenal</a:t>
            </a:r>
            <a:b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papilla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1625963" y="3771882"/>
            <a:ext cx="932670" cy="54536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4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Accessory</a:t>
            </a:r>
            <a:b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pancreatic</a:t>
            </a:r>
            <a:b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duct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236200" y="6060201"/>
            <a:ext cx="282164" cy="11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1160" i="0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lang="en-US" sz="1160" i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54857" y="5948750"/>
            <a:ext cx="4731303" cy="63709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56"/>
              </a:lnSpc>
            </a:pPr>
            <a:r>
              <a:rPr lang="en-US" sz="1380" i="0" dirty="0" smtClean="0">
                <a:solidFill>
                  <a:srgbClr val="000000"/>
                </a:solidFill>
                <a:latin typeface="Arial"/>
                <a:cs typeface="Arial"/>
              </a:rPr>
              <a:t>The gross anatomy of the pancreas. The head of the</a:t>
            </a:r>
            <a:br>
              <a:rPr lang="en-US" sz="138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80" i="0" dirty="0" smtClean="0">
                <a:solidFill>
                  <a:srgbClr val="000000"/>
                </a:solidFill>
                <a:latin typeface="Arial"/>
                <a:cs typeface="Arial"/>
              </a:rPr>
              <a:t>pancreas is tucked in to a C-shaped curve of the</a:t>
            </a:r>
            <a:br>
              <a:rPr lang="en-US" sz="138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80" i="0" dirty="0" smtClean="0">
                <a:solidFill>
                  <a:srgbClr val="000000"/>
                </a:solidFill>
                <a:latin typeface="Arial"/>
                <a:cs typeface="Arial"/>
              </a:rPr>
              <a:t>duodenum that begins at the pylorus of the stomach.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91645"/>
            <a:ext cx="199571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Páncreas</a:t>
            </a: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Detrás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del </a:t>
            </a:r>
            <a:r>
              <a:rPr lang="en-US" dirty="0" err="1">
                <a:solidFill>
                  <a:srgbClr val="000000"/>
                </a:solidFill>
              </a:rPr>
              <a:t>estómago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0857" y="0"/>
            <a:ext cx="44812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0" lvl="1" indent="-304800"/>
            <a:r>
              <a:rPr lang="en-US" b="1" dirty="0" err="1" smtClean="0">
                <a:solidFill>
                  <a:srgbClr val="000000"/>
                </a:solidFill>
              </a:rPr>
              <a:t>Funciones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762000" lvl="1" indent="-304800"/>
            <a:r>
              <a:rPr lang="en-US" dirty="0" err="1" smtClean="0">
                <a:solidFill>
                  <a:srgbClr val="000000"/>
                </a:solidFill>
              </a:rPr>
              <a:t>Células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endocrinas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islas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pancreáticas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langerhans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762000" lvl="1" indent="-304800"/>
            <a:r>
              <a:rPr lang="en-US" dirty="0" err="1" smtClean="0">
                <a:solidFill>
                  <a:srgbClr val="000000"/>
                </a:solidFill>
              </a:rPr>
              <a:t>Secretan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insulina</a:t>
            </a:r>
            <a:r>
              <a:rPr lang="en-US" dirty="0">
                <a:solidFill>
                  <a:srgbClr val="000000"/>
                </a:solidFill>
              </a:rPr>
              <a:t> 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glucagón</a:t>
            </a:r>
            <a:r>
              <a:rPr lang="en-US" dirty="0">
                <a:solidFill>
                  <a:srgbClr val="000000"/>
                </a:solidFill>
              </a:rPr>
              <a:t> a la </a:t>
            </a:r>
            <a:r>
              <a:rPr lang="en-US" dirty="0" err="1">
                <a:solidFill>
                  <a:srgbClr val="000000"/>
                </a:solidFill>
              </a:rPr>
              <a:t>sangre</a:t>
            </a:r>
            <a:endParaRPr lang="en-US" dirty="0">
              <a:solidFill>
                <a:srgbClr val="000000"/>
              </a:solidFill>
            </a:endParaRPr>
          </a:p>
          <a:p>
            <a:pPr marL="1155700" lvl="2"/>
            <a:r>
              <a:rPr lang="en-US" dirty="0">
                <a:solidFill>
                  <a:srgbClr val="000000"/>
                </a:solidFill>
              </a:rPr>
              <a:t>Regular [ </a:t>
            </a:r>
            <a:r>
              <a:rPr lang="en-US" dirty="0" err="1">
                <a:solidFill>
                  <a:srgbClr val="000000"/>
                </a:solidFill>
              </a:rPr>
              <a:t>glucosa</a:t>
            </a:r>
            <a:r>
              <a:rPr lang="en-US" dirty="0">
                <a:solidFill>
                  <a:srgbClr val="000000"/>
                </a:solidFill>
              </a:rPr>
              <a:t> ]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9999" y="4535714"/>
            <a:ext cx="4045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0" lvl="1" indent="-304800"/>
            <a:r>
              <a:rPr lang="en-US" dirty="0" err="1" smtClean="0">
                <a:solidFill>
                  <a:srgbClr val="000000"/>
                </a:solidFill>
              </a:rPr>
              <a:t>Células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e</a:t>
            </a:r>
            <a:r>
              <a:rPr lang="en-US" b="1" dirty="0" err="1" smtClean="0">
                <a:solidFill>
                  <a:srgbClr val="000000"/>
                </a:solidFill>
              </a:rPr>
              <a:t>xocrinas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762000" lvl="1" indent="-304800"/>
            <a:r>
              <a:rPr lang="en-US" dirty="0" err="1" smtClean="0">
                <a:solidFill>
                  <a:srgbClr val="000000"/>
                </a:solidFill>
              </a:rPr>
              <a:t>Acinares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y </a:t>
            </a:r>
            <a:r>
              <a:rPr lang="en-US" dirty="0" err="1" smtClean="0">
                <a:solidFill>
                  <a:srgbClr val="000000"/>
                </a:solidFill>
              </a:rPr>
              <a:t>epiteliales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7429" y="5320735"/>
            <a:ext cx="41365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0" lvl="1" indent="-304800"/>
            <a:r>
              <a:rPr lang="en-US" sz="2200" dirty="0" err="1">
                <a:solidFill>
                  <a:srgbClr val="000000"/>
                </a:solidFill>
              </a:rPr>
              <a:t>Secretan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jugo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pancreático</a:t>
            </a:r>
            <a:r>
              <a:rPr lang="en-US" sz="2200" b="1" dirty="0">
                <a:solidFill>
                  <a:srgbClr val="000000"/>
                </a:solidFill>
              </a:rPr>
              <a:t> en el </a:t>
            </a:r>
            <a:r>
              <a:rPr lang="en-US" sz="2200" b="1" dirty="0" err="1" smtClean="0">
                <a:solidFill>
                  <a:srgbClr val="000000"/>
                </a:solidFill>
              </a:rPr>
              <a:t>duodeno</a:t>
            </a:r>
            <a:endParaRPr lang="en-US" sz="2200" b="1" dirty="0" smtClean="0">
              <a:solidFill>
                <a:srgbClr val="000000"/>
              </a:solidFill>
            </a:endParaRPr>
          </a:p>
          <a:p>
            <a:pPr marL="762000" lvl="1" indent="-304800"/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   -  </a:t>
            </a:r>
            <a:r>
              <a:rPr lang="en-US" sz="2200" b="1" dirty="0" err="1" smtClean="0">
                <a:solidFill>
                  <a:srgbClr val="000000"/>
                </a:solidFill>
              </a:rPr>
              <a:t>Amortiguador</a:t>
            </a:r>
            <a:endParaRPr lang="en-US" sz="2200" b="1" dirty="0" smtClean="0">
              <a:solidFill>
                <a:srgbClr val="000000"/>
              </a:solidFill>
            </a:endParaRPr>
          </a:p>
          <a:p>
            <a:pPr marL="762000" lvl="1" indent="-304800"/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   - </a:t>
            </a:r>
            <a:r>
              <a:rPr lang="en-US" sz="2200" b="1" dirty="0" err="1" smtClean="0">
                <a:solidFill>
                  <a:srgbClr val="000000"/>
                </a:solidFill>
              </a:rPr>
              <a:t>Enzimas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pancreáticas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24-6 </a:t>
            </a:r>
            <a:r>
              <a:rPr lang="en-US" dirty="0" smtClean="0">
                <a:latin typeface="Arial" charset="0"/>
              </a:rPr>
              <a:t>El </a:t>
            </a:r>
            <a:r>
              <a:rPr lang="en-US" dirty="0" err="1" smtClean="0">
                <a:latin typeface="Arial" charset="0"/>
              </a:rPr>
              <a:t>Páncreas</a:t>
            </a:r>
            <a:r>
              <a:rPr lang="en-US" dirty="0" smtClean="0">
                <a:latin typeface="Arial" charset="0"/>
              </a:rPr>
              <a:t> - </a:t>
            </a:r>
            <a:r>
              <a:rPr lang="en-US" dirty="0" err="1" smtClean="0">
                <a:latin typeface="Arial" charset="0"/>
              </a:rPr>
              <a:t>enzimas</a:t>
            </a:r>
            <a:endParaRPr lang="en-US" dirty="0">
              <a:latin typeface="Arial" charset="0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345509" y="705998"/>
            <a:ext cx="8577097" cy="4959275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Alfa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Amilasa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pancreática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Carbohidrasa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carbohidratos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o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azucares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Amilasa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pancreática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almidón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glucosa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Lipasa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Pancreática</a:t>
            </a:r>
            <a:endParaRPr lang="en-US" sz="2600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Digestion de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lípidos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Produce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ácidos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grasos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, de mas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fácil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absorción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Nucleasas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Digestión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ácidos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nucleicos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Proteolíticas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70%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producción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pancreática</a:t>
            </a:r>
            <a:endParaRPr 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Proteasas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para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proteínas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complejas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Peptidasas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para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péptidos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- AA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Secretadas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como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pro-</a:t>
            </a:r>
            <a:r>
              <a:rPr lang="en-US" b="1" dirty="0" err="1" smtClean="0">
                <a:latin typeface="Arial" charset="0"/>
              </a:rPr>
              <a:t>enzimas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activadas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en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l ID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gure_24_19c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0"/>
          <a:stretch/>
        </p:blipFill>
        <p:spPr>
          <a:xfrm>
            <a:off x="1126313" y="325115"/>
            <a:ext cx="8016240" cy="4713576"/>
          </a:xfrm>
          <a:prstGeom prst="rect">
            <a:avLst/>
          </a:prstGeom>
        </p:spPr>
      </p:pic>
      <p:sp>
        <p:nvSpPr>
          <p:cNvPr id="33" name="Freeform 32"/>
          <p:cNvSpPr/>
          <p:nvPr/>
        </p:nvSpPr>
        <p:spPr>
          <a:xfrm>
            <a:off x="3416764" y="1418129"/>
            <a:ext cx="2280870" cy="388800"/>
          </a:xfrm>
          <a:custGeom>
            <a:avLst/>
            <a:gdLst>
              <a:gd name="connsiteX0" fmla="*/ 0 w 2280870"/>
              <a:gd name="connsiteY0" fmla="*/ 0 h 388800"/>
              <a:gd name="connsiteX1" fmla="*/ 1641535 w 2280870"/>
              <a:gd name="connsiteY1" fmla="*/ 8640 h 388800"/>
              <a:gd name="connsiteX2" fmla="*/ 2280870 w 2280870"/>
              <a:gd name="connsiteY2" fmla="*/ 388800 h 38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0870" h="388800">
                <a:moveTo>
                  <a:pt x="0" y="0"/>
                </a:moveTo>
                <a:lnTo>
                  <a:pt x="1641535" y="8640"/>
                </a:lnTo>
                <a:lnTo>
                  <a:pt x="2280870" y="38880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3416764" y="2117969"/>
            <a:ext cx="285972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3416764" y="2575889"/>
            <a:ext cx="245366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reeform 35"/>
          <p:cNvSpPr/>
          <p:nvPr/>
        </p:nvSpPr>
        <p:spPr>
          <a:xfrm>
            <a:off x="8599724" y="905022"/>
            <a:ext cx="882722" cy="1138966"/>
          </a:xfrm>
          <a:custGeom>
            <a:avLst/>
            <a:gdLst>
              <a:gd name="connsiteX0" fmla="*/ 0 w 882722"/>
              <a:gd name="connsiteY0" fmla="*/ 1138966 h 1138966"/>
              <a:gd name="connsiteX1" fmla="*/ 0 w 882722"/>
              <a:gd name="connsiteY1" fmla="*/ 0 h 1138966"/>
              <a:gd name="connsiteX2" fmla="*/ 882722 w 882722"/>
              <a:gd name="connsiteY2" fmla="*/ 768802 h 113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722" h="1138966">
                <a:moveTo>
                  <a:pt x="0" y="1138966"/>
                </a:moveTo>
                <a:lnTo>
                  <a:pt x="0" y="0"/>
                </a:lnTo>
                <a:lnTo>
                  <a:pt x="882722" y="768802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419473" y="3059489"/>
            <a:ext cx="2272296" cy="324605"/>
          </a:xfrm>
          <a:custGeom>
            <a:avLst/>
            <a:gdLst>
              <a:gd name="connsiteX0" fmla="*/ 0 w 2272296"/>
              <a:gd name="connsiteY0" fmla="*/ 0 h 324605"/>
              <a:gd name="connsiteX1" fmla="*/ 888416 w 2272296"/>
              <a:gd name="connsiteY1" fmla="*/ 5694 h 324605"/>
              <a:gd name="connsiteX2" fmla="*/ 2272296 w 2272296"/>
              <a:gd name="connsiteY2" fmla="*/ 324605 h 32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2296" h="324605">
                <a:moveTo>
                  <a:pt x="0" y="0"/>
                </a:moveTo>
                <a:lnTo>
                  <a:pt x="888416" y="5694"/>
                </a:lnTo>
                <a:lnTo>
                  <a:pt x="2272296" y="324605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3408083" y="3537854"/>
            <a:ext cx="239758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Freeform 38"/>
          <p:cNvSpPr/>
          <p:nvPr/>
        </p:nvSpPr>
        <p:spPr>
          <a:xfrm>
            <a:off x="3419473" y="3577718"/>
            <a:ext cx="2494400" cy="341690"/>
          </a:xfrm>
          <a:custGeom>
            <a:avLst/>
            <a:gdLst>
              <a:gd name="connsiteX0" fmla="*/ 0 w 2494400"/>
              <a:gd name="connsiteY0" fmla="*/ 341690 h 341690"/>
              <a:gd name="connsiteX1" fmla="*/ 894111 w 2494400"/>
              <a:gd name="connsiteY1" fmla="*/ 341690 h 341690"/>
              <a:gd name="connsiteX2" fmla="*/ 2494400 w 2494400"/>
              <a:gd name="connsiteY2" fmla="*/ 0 h 34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4400" h="341690">
                <a:moveTo>
                  <a:pt x="0" y="341690"/>
                </a:moveTo>
                <a:lnTo>
                  <a:pt x="894111" y="341690"/>
                </a:lnTo>
                <a:lnTo>
                  <a:pt x="249440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3425168" y="3435347"/>
            <a:ext cx="2716504" cy="848530"/>
          </a:xfrm>
          <a:custGeom>
            <a:avLst/>
            <a:gdLst>
              <a:gd name="connsiteX0" fmla="*/ 0 w 2716504"/>
              <a:gd name="connsiteY0" fmla="*/ 831446 h 848530"/>
              <a:gd name="connsiteX1" fmla="*/ 1924902 w 2716504"/>
              <a:gd name="connsiteY1" fmla="*/ 848530 h 848530"/>
              <a:gd name="connsiteX2" fmla="*/ 2716504 w 2716504"/>
              <a:gd name="connsiteY2" fmla="*/ 0 h 84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6504" h="848530">
                <a:moveTo>
                  <a:pt x="0" y="831446"/>
                </a:moveTo>
                <a:lnTo>
                  <a:pt x="1924902" y="848530"/>
                </a:lnTo>
                <a:lnTo>
                  <a:pt x="2716504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3430862" y="4198455"/>
            <a:ext cx="2437451" cy="592262"/>
          </a:xfrm>
          <a:custGeom>
            <a:avLst/>
            <a:gdLst>
              <a:gd name="connsiteX0" fmla="*/ 0 w 2437451"/>
              <a:gd name="connsiteY0" fmla="*/ 580873 h 592262"/>
              <a:gd name="connsiteX1" fmla="*/ 1919208 w 2437451"/>
              <a:gd name="connsiteY1" fmla="*/ 592262 h 592262"/>
              <a:gd name="connsiteX2" fmla="*/ 2437451 w 2437451"/>
              <a:gd name="connsiteY2" fmla="*/ 0 h 5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451" h="592262">
                <a:moveTo>
                  <a:pt x="0" y="580873"/>
                </a:moveTo>
                <a:lnTo>
                  <a:pt x="1919208" y="592262"/>
                </a:lnTo>
                <a:lnTo>
                  <a:pt x="2437451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3436557" y="4357910"/>
            <a:ext cx="2887355" cy="768802"/>
          </a:xfrm>
          <a:custGeom>
            <a:avLst/>
            <a:gdLst>
              <a:gd name="connsiteX0" fmla="*/ 0 w 2887355"/>
              <a:gd name="connsiteY0" fmla="*/ 768802 h 768802"/>
              <a:gd name="connsiteX1" fmla="*/ 2164092 w 2887355"/>
              <a:gd name="connsiteY1" fmla="*/ 763107 h 768802"/>
              <a:gd name="connsiteX2" fmla="*/ 2887355 w 2887355"/>
              <a:gd name="connsiteY2" fmla="*/ 0 h 76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7355" h="768802">
                <a:moveTo>
                  <a:pt x="0" y="768802"/>
                </a:moveTo>
                <a:lnTo>
                  <a:pt x="2164092" y="763107"/>
                </a:lnTo>
                <a:lnTo>
                  <a:pt x="2887355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</a:t>
            </a:r>
            <a:r>
              <a:rPr lang="en-US" sz="1800" b="1" dirty="0" smtClean="0">
                <a:latin typeface="Arial"/>
                <a:cs typeface="Arial"/>
              </a:rPr>
              <a:t>19c </a:t>
            </a:r>
            <a:r>
              <a:rPr lang="en-US" sz="1800" b="1" dirty="0">
                <a:latin typeface="Arial"/>
                <a:cs typeface="Arial"/>
              </a:rPr>
              <a:t>The Anatomy of the Liver.</a:t>
            </a:r>
          </a:p>
        </p:txBody>
      </p:sp>
      <p:sp>
        <p:nvSpPr>
          <p:cNvPr id="3" name="Freeform 2"/>
          <p:cNvSpPr/>
          <p:nvPr/>
        </p:nvSpPr>
        <p:spPr>
          <a:xfrm>
            <a:off x="3594090" y="800961"/>
            <a:ext cx="2280870" cy="388800"/>
          </a:xfrm>
          <a:custGeom>
            <a:avLst/>
            <a:gdLst>
              <a:gd name="connsiteX0" fmla="*/ 0 w 2280870"/>
              <a:gd name="connsiteY0" fmla="*/ 0 h 388800"/>
              <a:gd name="connsiteX1" fmla="*/ 1641535 w 2280870"/>
              <a:gd name="connsiteY1" fmla="*/ 8640 h 388800"/>
              <a:gd name="connsiteX2" fmla="*/ 2280870 w 2280870"/>
              <a:gd name="connsiteY2" fmla="*/ 388800 h 38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0870" h="388800">
                <a:moveTo>
                  <a:pt x="0" y="0"/>
                </a:moveTo>
                <a:lnTo>
                  <a:pt x="1641535" y="8640"/>
                </a:lnTo>
                <a:lnTo>
                  <a:pt x="2280870" y="3888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594090" y="1500801"/>
            <a:ext cx="28597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3594090" y="1958721"/>
            <a:ext cx="24536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eform 8"/>
          <p:cNvSpPr/>
          <p:nvPr/>
        </p:nvSpPr>
        <p:spPr>
          <a:xfrm>
            <a:off x="3415369" y="3059183"/>
            <a:ext cx="2272296" cy="324605"/>
          </a:xfrm>
          <a:custGeom>
            <a:avLst/>
            <a:gdLst>
              <a:gd name="connsiteX0" fmla="*/ 0 w 2272296"/>
              <a:gd name="connsiteY0" fmla="*/ 0 h 324605"/>
              <a:gd name="connsiteX1" fmla="*/ 888416 w 2272296"/>
              <a:gd name="connsiteY1" fmla="*/ 5694 h 324605"/>
              <a:gd name="connsiteX2" fmla="*/ 2272296 w 2272296"/>
              <a:gd name="connsiteY2" fmla="*/ 324605 h 32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2296" h="324605">
                <a:moveTo>
                  <a:pt x="0" y="0"/>
                </a:moveTo>
                <a:lnTo>
                  <a:pt x="888416" y="5694"/>
                </a:lnTo>
                <a:lnTo>
                  <a:pt x="2272296" y="32460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585409" y="2920686"/>
            <a:ext cx="239758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3415369" y="3577412"/>
            <a:ext cx="2494400" cy="341690"/>
          </a:xfrm>
          <a:custGeom>
            <a:avLst/>
            <a:gdLst>
              <a:gd name="connsiteX0" fmla="*/ 0 w 2494400"/>
              <a:gd name="connsiteY0" fmla="*/ 341690 h 341690"/>
              <a:gd name="connsiteX1" fmla="*/ 894111 w 2494400"/>
              <a:gd name="connsiteY1" fmla="*/ 341690 h 341690"/>
              <a:gd name="connsiteX2" fmla="*/ 2494400 w 2494400"/>
              <a:gd name="connsiteY2" fmla="*/ 0 h 34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4400" h="341690">
                <a:moveTo>
                  <a:pt x="0" y="341690"/>
                </a:moveTo>
                <a:lnTo>
                  <a:pt x="894111" y="341690"/>
                </a:lnTo>
                <a:lnTo>
                  <a:pt x="249440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421064" y="3435041"/>
            <a:ext cx="2716504" cy="848530"/>
          </a:xfrm>
          <a:custGeom>
            <a:avLst/>
            <a:gdLst>
              <a:gd name="connsiteX0" fmla="*/ 0 w 2716504"/>
              <a:gd name="connsiteY0" fmla="*/ 831446 h 848530"/>
              <a:gd name="connsiteX1" fmla="*/ 1924902 w 2716504"/>
              <a:gd name="connsiteY1" fmla="*/ 848530 h 848530"/>
              <a:gd name="connsiteX2" fmla="*/ 2716504 w 2716504"/>
              <a:gd name="connsiteY2" fmla="*/ 0 h 84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6504" h="848530">
                <a:moveTo>
                  <a:pt x="0" y="831446"/>
                </a:moveTo>
                <a:lnTo>
                  <a:pt x="1924902" y="848530"/>
                </a:lnTo>
                <a:lnTo>
                  <a:pt x="2716504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608188" y="3581287"/>
            <a:ext cx="2437451" cy="592262"/>
          </a:xfrm>
          <a:custGeom>
            <a:avLst/>
            <a:gdLst>
              <a:gd name="connsiteX0" fmla="*/ 0 w 2437451"/>
              <a:gd name="connsiteY0" fmla="*/ 580873 h 592262"/>
              <a:gd name="connsiteX1" fmla="*/ 1919208 w 2437451"/>
              <a:gd name="connsiteY1" fmla="*/ 592262 h 592262"/>
              <a:gd name="connsiteX2" fmla="*/ 2437451 w 2437451"/>
              <a:gd name="connsiteY2" fmla="*/ 0 h 5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451" h="592262">
                <a:moveTo>
                  <a:pt x="0" y="580873"/>
                </a:moveTo>
                <a:lnTo>
                  <a:pt x="1919208" y="592262"/>
                </a:lnTo>
                <a:lnTo>
                  <a:pt x="2437451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613883" y="3740742"/>
            <a:ext cx="2887355" cy="768802"/>
          </a:xfrm>
          <a:custGeom>
            <a:avLst/>
            <a:gdLst>
              <a:gd name="connsiteX0" fmla="*/ 0 w 2887355"/>
              <a:gd name="connsiteY0" fmla="*/ 768802 h 768802"/>
              <a:gd name="connsiteX1" fmla="*/ 2164092 w 2887355"/>
              <a:gd name="connsiteY1" fmla="*/ 763107 h 768802"/>
              <a:gd name="connsiteX2" fmla="*/ 2887355 w 2887355"/>
              <a:gd name="connsiteY2" fmla="*/ 0 h 76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7355" h="768802">
                <a:moveTo>
                  <a:pt x="0" y="768802"/>
                </a:moveTo>
                <a:lnTo>
                  <a:pt x="2164092" y="763107"/>
                </a:lnTo>
                <a:lnTo>
                  <a:pt x="288735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915681" y="633067"/>
            <a:ext cx="2597376" cy="2769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2160"/>
              </a:lnSpc>
            </a:pP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Left hepatic vein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147337" y="2052416"/>
            <a:ext cx="1384155" cy="28212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extrusionH="57150" contourW="5080">
              <a:bevelT h="25400" prst="softRound"/>
              <a:bevelB h="25400" prst="softRound"/>
              <a:contourClr>
                <a:schemeClr val="bg1"/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160"/>
              </a:lnSpc>
            </a:pPr>
            <a:r>
              <a:rPr lang="en-US" sz="2000" i="0" dirty="0" smtClean="0">
                <a:solidFill>
                  <a:srgbClr val="FF0000"/>
                </a:solidFill>
                <a:latin typeface="Arial"/>
                <a:cs typeface="Arial"/>
              </a:rPr>
              <a:t>Left lobe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7109159" y="2845023"/>
            <a:ext cx="1384155" cy="28212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extrusionH="57150" contourW="5080">
              <a:bevelT h="25400" prst="softRound"/>
              <a:bevelB h="25400" prst="softRound"/>
              <a:contourClr>
                <a:schemeClr val="bg1"/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160"/>
              </a:lnSpc>
            </a:pPr>
            <a:r>
              <a:rPr lang="en-US" sz="2000" i="0" dirty="0" smtClean="0">
                <a:solidFill>
                  <a:srgbClr val="FF0000"/>
                </a:solidFill>
                <a:latin typeface="Arial"/>
                <a:cs typeface="Arial"/>
              </a:rPr>
              <a:t>Right lobe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933094" y="1326625"/>
            <a:ext cx="2597376" cy="2769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2160"/>
              </a:lnSpc>
            </a:pP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Inferior vena cava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493776" y="1798423"/>
            <a:ext cx="2033989" cy="2769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2160"/>
              </a:lnSpc>
            </a:pP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Caudate lobe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32460" y="2292448"/>
            <a:ext cx="2343300" cy="2769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2160"/>
              </a:lnSpc>
            </a:pPr>
            <a:r>
              <a:rPr lang="en-US" sz="1800" i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Porta</a:t>
            </a:r>
            <a:r>
              <a:rPr lang="en-US" sz="1800" i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800" i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Hepatis</a:t>
            </a:r>
            <a:endParaRPr lang="en-US" sz="1800" i="0" dirty="0" smtClean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08561" y="2732693"/>
            <a:ext cx="2843807" cy="2769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2160"/>
              </a:lnSpc>
            </a:pP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Hepatic portal vein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708561" y="3112713"/>
            <a:ext cx="2843807" cy="2769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2160"/>
              </a:lnSpc>
            </a:pP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Hepatic artery proper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697499" y="3483205"/>
            <a:ext cx="2843807" cy="2769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2160"/>
              </a:lnSpc>
            </a:pP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Common bile duct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625191" y="3974055"/>
            <a:ext cx="1896148" cy="2769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2160"/>
              </a:lnSpc>
            </a:pP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Quadrate lobe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637791" y="4335023"/>
            <a:ext cx="1896148" cy="2769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2160"/>
              </a:lnSpc>
            </a:pPr>
            <a:r>
              <a:rPr lang="en-US" sz="1800" i="0" dirty="0" smtClean="0">
                <a:solidFill>
                  <a:srgbClr val="000000"/>
                </a:solidFill>
                <a:latin typeface="Arial"/>
                <a:cs typeface="Arial"/>
              </a:rPr>
              <a:t>Gallbladder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14982" y="362857"/>
            <a:ext cx="4051359" cy="3077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 i="0" dirty="0" smtClean="0">
                <a:solidFill>
                  <a:srgbClr val="000000"/>
                </a:solidFill>
                <a:latin typeface="Arial"/>
                <a:cs typeface="Arial"/>
              </a:rPr>
              <a:t>The posterior surface of the liver</a:t>
            </a:r>
          </a:p>
        </p:txBody>
      </p:sp>
      <p:sp>
        <p:nvSpPr>
          <p:cNvPr id="2" name="Rectangle 1"/>
          <p:cNvSpPr/>
          <p:nvPr/>
        </p:nvSpPr>
        <p:spPr>
          <a:xfrm>
            <a:off x="-489858" y="4504646"/>
            <a:ext cx="61685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dirty="0" err="1">
                <a:solidFill>
                  <a:srgbClr val="000000"/>
                </a:solidFill>
              </a:rPr>
              <a:t>Dividido</a:t>
            </a:r>
            <a:r>
              <a:rPr lang="en-US" sz="2200" dirty="0">
                <a:solidFill>
                  <a:srgbClr val="000000"/>
                </a:solidFill>
              </a:rPr>
              <a:t> en </a:t>
            </a:r>
            <a:r>
              <a:rPr lang="en-US" sz="2200" dirty="0" err="1">
                <a:solidFill>
                  <a:srgbClr val="000000"/>
                </a:solidFill>
              </a:rPr>
              <a:t>lóbulos</a:t>
            </a:r>
            <a:r>
              <a:rPr lang="en-US" sz="2200" dirty="0">
                <a:solidFill>
                  <a:srgbClr val="000000"/>
                </a:solidFill>
              </a:rPr>
              <a:t> (2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2200" dirty="0" err="1" smtClean="0">
                <a:solidFill>
                  <a:srgbClr val="000000"/>
                </a:solidFill>
              </a:rPr>
              <a:t>Esófago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estómago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intestinos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drenan</a:t>
            </a:r>
            <a:r>
              <a:rPr lang="en-US" sz="2200" dirty="0">
                <a:solidFill>
                  <a:srgbClr val="000000"/>
                </a:solidFill>
              </a:rPr>
              <a:t> en </a:t>
            </a:r>
            <a:r>
              <a:rPr lang="en-US" sz="2200" dirty="0" smtClean="0">
                <a:solidFill>
                  <a:srgbClr val="000000"/>
                </a:solidFill>
              </a:rPr>
              <a:t>el</a:t>
            </a:r>
          </a:p>
          <a:p>
            <a:pPr lvl="1"/>
            <a:r>
              <a:rPr lang="en-US" sz="2200" dirty="0" err="1" smtClean="0">
                <a:solidFill>
                  <a:srgbClr val="000000"/>
                </a:solidFill>
              </a:rPr>
              <a:t>Lóbulos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200" dirty="0" err="1">
                <a:solidFill>
                  <a:srgbClr val="000000"/>
                </a:solidFill>
                <a:sym typeface="Wingdings"/>
              </a:rPr>
              <a:t>lobulillos</a:t>
            </a:r>
            <a:r>
              <a:rPr lang="en-US" sz="220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200" b="1" dirty="0" err="1">
                <a:solidFill>
                  <a:srgbClr val="000000"/>
                </a:solidFill>
                <a:sym typeface="Wingdings"/>
              </a:rPr>
              <a:t>área</a:t>
            </a:r>
            <a:r>
              <a:rPr lang="en-US" sz="2200" b="1" dirty="0">
                <a:solidFill>
                  <a:srgbClr val="000000"/>
                </a:solidFill>
                <a:sym typeface="Wingdings"/>
              </a:rPr>
              <a:t> portal</a:t>
            </a:r>
          </a:p>
          <a:p>
            <a:pPr lvl="1"/>
            <a:r>
              <a:rPr lang="en-US" sz="2200" b="1" dirty="0" err="1">
                <a:solidFill>
                  <a:srgbClr val="000000"/>
                </a:solidFill>
                <a:sym typeface="Wingdings"/>
              </a:rPr>
              <a:t>Hepatocitos</a:t>
            </a:r>
            <a:r>
              <a:rPr lang="en-US" sz="2200" dirty="0">
                <a:solidFill>
                  <a:srgbClr val="000000"/>
                </a:solidFill>
                <a:sym typeface="Wingdings"/>
              </a:rPr>
              <a:t> – </a:t>
            </a:r>
            <a:r>
              <a:rPr lang="en-US" sz="2200" dirty="0" err="1">
                <a:solidFill>
                  <a:srgbClr val="000000"/>
                </a:solidFill>
                <a:sym typeface="Wingdings"/>
              </a:rPr>
              <a:t>ajustan</a:t>
            </a:r>
            <a:r>
              <a:rPr lang="en-US" sz="2200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200" dirty="0" err="1">
                <a:solidFill>
                  <a:srgbClr val="000000"/>
                </a:solidFill>
                <a:sym typeface="Wingdings"/>
              </a:rPr>
              <a:t>niveles</a:t>
            </a:r>
            <a:r>
              <a:rPr lang="en-US" sz="2200" dirty="0">
                <a:solidFill>
                  <a:srgbClr val="000000"/>
                </a:solidFill>
                <a:sym typeface="Wingdings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sym typeface="Wingdings"/>
              </a:rPr>
              <a:t>nutrientes</a:t>
            </a:r>
            <a:r>
              <a:rPr lang="en-US" sz="2200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sym typeface="Wingdings"/>
              </a:rPr>
              <a:t>circulantes</a:t>
            </a:r>
            <a:r>
              <a:rPr lang="en-US" sz="22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sym typeface="Wingdings"/>
              </a:rPr>
              <a:t>que</a:t>
            </a:r>
            <a:r>
              <a:rPr lang="en-US" sz="22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200" dirty="0" err="1">
                <a:solidFill>
                  <a:srgbClr val="000000"/>
                </a:solidFill>
                <a:sym typeface="Wingdings"/>
              </a:rPr>
              <a:t>llegan</a:t>
            </a:r>
            <a:r>
              <a:rPr lang="en-US" sz="2200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200" dirty="0" err="1">
                <a:solidFill>
                  <a:srgbClr val="000000"/>
                </a:solidFill>
                <a:sym typeface="Wingdings"/>
              </a:rPr>
              <a:t>por</a:t>
            </a:r>
            <a:r>
              <a:rPr lang="en-US" sz="2200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200" dirty="0" err="1">
                <a:solidFill>
                  <a:srgbClr val="000000"/>
                </a:solidFill>
                <a:sym typeface="Wingdings"/>
              </a:rPr>
              <a:t>sinusoides</a:t>
            </a:r>
            <a:endParaRPr lang="en-US" sz="2200" dirty="0">
              <a:solidFill>
                <a:srgbClr val="000000"/>
              </a:solidFill>
              <a:sym typeface="Wingdings"/>
            </a:endParaRPr>
          </a:p>
          <a:p>
            <a:pPr lvl="1"/>
            <a:r>
              <a:rPr lang="en-US" sz="2200" b="1" dirty="0" err="1">
                <a:solidFill>
                  <a:srgbClr val="000000"/>
                </a:solidFill>
                <a:sym typeface="Wingdings"/>
              </a:rPr>
              <a:t>Células</a:t>
            </a:r>
            <a:r>
              <a:rPr lang="en-US" sz="2200" b="1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sym typeface="Wingdings"/>
              </a:rPr>
              <a:t>Kuppfer</a:t>
            </a:r>
            <a:r>
              <a:rPr lang="en-US" sz="2200" b="1" dirty="0">
                <a:solidFill>
                  <a:srgbClr val="000000"/>
                </a:solidFill>
                <a:sym typeface="Wingdings"/>
              </a:rPr>
              <a:t>  </a:t>
            </a:r>
            <a:r>
              <a:rPr lang="en-US" sz="2200" dirty="0">
                <a:solidFill>
                  <a:srgbClr val="000000"/>
                </a:solidFill>
                <a:sym typeface="Wingdings"/>
              </a:rPr>
              <a:t>- </a:t>
            </a:r>
            <a:r>
              <a:rPr lang="en-US" sz="2200" dirty="0" err="1" smtClean="0">
                <a:solidFill>
                  <a:srgbClr val="000000"/>
                </a:solidFill>
                <a:sym typeface="Wingdings"/>
              </a:rPr>
              <a:t>tejido</a:t>
            </a:r>
            <a:r>
              <a:rPr lang="en-US" sz="22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sym typeface="Wingdings"/>
              </a:rPr>
              <a:t>linfoide-inmuno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0713" y="4683149"/>
            <a:ext cx="3882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isceral </a:t>
            </a:r>
            <a:r>
              <a:rPr lang="en-US" dirty="0">
                <a:solidFill>
                  <a:srgbClr val="000000"/>
                </a:solidFill>
              </a:rPr>
              <a:t>mas </a:t>
            </a:r>
            <a:r>
              <a:rPr lang="en-US" dirty="0" err="1" smtClean="0">
                <a:solidFill>
                  <a:srgbClr val="000000"/>
                </a:solidFill>
              </a:rPr>
              <a:t>grande</a:t>
            </a:r>
            <a:endParaRPr lang="en-US" dirty="0" smtClean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Desde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el </a:t>
            </a:r>
            <a:r>
              <a:rPr lang="en-US" dirty="0" err="1">
                <a:solidFill>
                  <a:srgbClr val="000000"/>
                </a:solidFill>
              </a:rPr>
              <a:t>hipocondrio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epigastrio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derecho</a:t>
            </a:r>
            <a:endParaRPr lang="en-US" dirty="0" smtClean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Hasta </a:t>
            </a:r>
            <a:r>
              <a:rPr lang="en-US" dirty="0" err="1">
                <a:solidFill>
                  <a:srgbClr val="000000"/>
                </a:solidFill>
              </a:rPr>
              <a:t>hipocondrio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izquierdo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smtClean="0">
                <a:solidFill>
                  <a:srgbClr val="000000"/>
                </a:solidFill>
              </a:rPr>
              <a:t>umbilical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7712" y="-90715"/>
            <a:ext cx="564242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000000"/>
                </a:solidFill>
              </a:rPr>
              <a:t>1/3 de </a:t>
            </a:r>
            <a:r>
              <a:rPr lang="en-US" dirty="0" err="1">
                <a:solidFill>
                  <a:srgbClr val="000000"/>
                </a:solidFill>
              </a:rPr>
              <a:t>sangre</a:t>
            </a:r>
            <a:r>
              <a:rPr lang="en-US" dirty="0">
                <a:solidFill>
                  <a:srgbClr val="000000"/>
                </a:solidFill>
              </a:rPr>
              <a:t> arterial </a:t>
            </a:r>
            <a:r>
              <a:rPr lang="en-US" dirty="0" err="1">
                <a:solidFill>
                  <a:srgbClr val="000000"/>
                </a:solidFill>
              </a:rPr>
              <a:t>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hepática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1/2 de </a:t>
            </a:r>
            <a:r>
              <a:rPr lang="en-US" dirty="0" err="1">
                <a:solidFill>
                  <a:srgbClr val="000000"/>
                </a:solidFill>
              </a:rPr>
              <a:t>sangre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sistema</a:t>
            </a:r>
            <a:r>
              <a:rPr lang="en-US" dirty="0">
                <a:solidFill>
                  <a:srgbClr val="000000"/>
                </a:solidFill>
              </a:rPr>
              <a:t> portal </a:t>
            </a:r>
            <a:r>
              <a:rPr lang="en-US" dirty="0" err="1">
                <a:solidFill>
                  <a:srgbClr val="000000"/>
                </a:solidFill>
              </a:rPr>
              <a:t>hepático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igure_24_21a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0"/>
          <a:stretch/>
        </p:blipFill>
        <p:spPr>
          <a:xfrm>
            <a:off x="298704" y="790392"/>
            <a:ext cx="8546592" cy="534048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993646" cy="35626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</a:t>
            </a:r>
            <a:r>
              <a:rPr lang="en-US" sz="1800" b="1" dirty="0" smtClean="0">
                <a:latin typeface="Arial"/>
                <a:cs typeface="Arial"/>
              </a:rPr>
              <a:t>21a </a:t>
            </a:r>
            <a:r>
              <a:rPr lang="en-US" sz="1800" b="1" dirty="0">
                <a:latin typeface="Arial"/>
                <a:cs typeface="Arial"/>
              </a:rPr>
              <a:t>The Anatomy and Physiology of the Gallbladder and Bile Ducts.</a:t>
            </a:r>
          </a:p>
        </p:txBody>
      </p:sp>
      <p:sp>
        <p:nvSpPr>
          <p:cNvPr id="3" name="Freeform 2"/>
          <p:cNvSpPr/>
          <p:nvPr/>
        </p:nvSpPr>
        <p:spPr>
          <a:xfrm>
            <a:off x="3232787" y="897839"/>
            <a:ext cx="1779392" cy="455049"/>
          </a:xfrm>
          <a:custGeom>
            <a:avLst/>
            <a:gdLst>
              <a:gd name="connsiteX0" fmla="*/ 0 w 1779392"/>
              <a:gd name="connsiteY0" fmla="*/ 0 h 455049"/>
              <a:gd name="connsiteX1" fmla="*/ 509368 w 1779392"/>
              <a:gd name="connsiteY1" fmla="*/ 0 h 455049"/>
              <a:gd name="connsiteX2" fmla="*/ 1779392 w 1779392"/>
              <a:gd name="connsiteY2" fmla="*/ 455049 h 45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9392" h="455049">
                <a:moveTo>
                  <a:pt x="0" y="0"/>
                </a:moveTo>
                <a:lnTo>
                  <a:pt x="509368" y="0"/>
                </a:lnTo>
                <a:lnTo>
                  <a:pt x="1779392" y="455049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232787" y="1189885"/>
            <a:ext cx="2261593" cy="760680"/>
          </a:xfrm>
          <a:custGeom>
            <a:avLst/>
            <a:gdLst>
              <a:gd name="connsiteX0" fmla="*/ 0 w 2261593"/>
              <a:gd name="connsiteY0" fmla="*/ 0 h 760680"/>
              <a:gd name="connsiteX1" fmla="*/ 373537 w 2261593"/>
              <a:gd name="connsiteY1" fmla="*/ 0 h 760680"/>
              <a:gd name="connsiteX2" fmla="*/ 2261593 w 2261593"/>
              <a:gd name="connsiteY2" fmla="*/ 760680 h 76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1593" h="760680">
                <a:moveTo>
                  <a:pt x="0" y="0"/>
                </a:moveTo>
                <a:lnTo>
                  <a:pt x="373537" y="0"/>
                </a:lnTo>
                <a:lnTo>
                  <a:pt x="2261593" y="76068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253162" y="1543058"/>
            <a:ext cx="2322717" cy="808222"/>
          </a:xfrm>
          <a:custGeom>
            <a:avLst/>
            <a:gdLst>
              <a:gd name="connsiteX0" fmla="*/ 0 w 2322717"/>
              <a:gd name="connsiteY0" fmla="*/ 0 h 808222"/>
              <a:gd name="connsiteX1" fmla="*/ 332787 w 2322717"/>
              <a:gd name="connsiteY1" fmla="*/ 6792 h 808222"/>
              <a:gd name="connsiteX2" fmla="*/ 2322717 w 2322717"/>
              <a:gd name="connsiteY2" fmla="*/ 808222 h 80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2717" h="808222">
                <a:moveTo>
                  <a:pt x="0" y="0"/>
                </a:moveTo>
                <a:lnTo>
                  <a:pt x="332787" y="6792"/>
                </a:lnTo>
                <a:lnTo>
                  <a:pt x="2322717" y="80822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53162" y="2154318"/>
            <a:ext cx="910070" cy="122252"/>
          </a:xfrm>
          <a:custGeom>
            <a:avLst/>
            <a:gdLst>
              <a:gd name="connsiteX0" fmla="*/ 0 w 910070"/>
              <a:gd name="connsiteY0" fmla="*/ 122252 h 122252"/>
              <a:gd name="connsiteX1" fmla="*/ 217330 w 910070"/>
              <a:gd name="connsiteY1" fmla="*/ 122252 h 122252"/>
              <a:gd name="connsiteX2" fmla="*/ 910070 w 910070"/>
              <a:gd name="connsiteY2" fmla="*/ 0 h 12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070" h="122252">
                <a:moveTo>
                  <a:pt x="0" y="122252"/>
                </a:moveTo>
                <a:lnTo>
                  <a:pt x="217330" y="122252"/>
                </a:lnTo>
                <a:lnTo>
                  <a:pt x="91007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232787" y="2555033"/>
            <a:ext cx="117494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eform 8"/>
          <p:cNvSpPr/>
          <p:nvPr/>
        </p:nvSpPr>
        <p:spPr>
          <a:xfrm>
            <a:off x="3253162" y="2616159"/>
            <a:ext cx="2064637" cy="244504"/>
          </a:xfrm>
          <a:custGeom>
            <a:avLst/>
            <a:gdLst>
              <a:gd name="connsiteX0" fmla="*/ 0 w 2064637"/>
              <a:gd name="connsiteY0" fmla="*/ 244504 h 244504"/>
              <a:gd name="connsiteX1" fmla="*/ 115457 w 2064637"/>
              <a:gd name="connsiteY1" fmla="*/ 244504 h 244504"/>
              <a:gd name="connsiteX2" fmla="*/ 2064637 w 2064637"/>
              <a:gd name="connsiteY2" fmla="*/ 0 h 24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4637" h="244504">
                <a:moveTo>
                  <a:pt x="0" y="244504"/>
                </a:moveTo>
                <a:lnTo>
                  <a:pt x="115457" y="244504"/>
                </a:lnTo>
                <a:lnTo>
                  <a:pt x="2064637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691336" y="911422"/>
            <a:ext cx="1514520" cy="930474"/>
          </a:xfrm>
          <a:custGeom>
            <a:avLst/>
            <a:gdLst>
              <a:gd name="connsiteX0" fmla="*/ 1514520 w 1514520"/>
              <a:gd name="connsiteY0" fmla="*/ 0 h 930474"/>
              <a:gd name="connsiteX1" fmla="*/ 1310773 w 1514520"/>
              <a:gd name="connsiteY1" fmla="*/ 0 h 930474"/>
              <a:gd name="connsiteX2" fmla="*/ 0 w 1514520"/>
              <a:gd name="connsiteY2" fmla="*/ 930474 h 93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520" h="930474">
                <a:moveTo>
                  <a:pt x="1514520" y="0"/>
                </a:moveTo>
                <a:lnTo>
                  <a:pt x="1310773" y="0"/>
                </a:lnTo>
                <a:lnTo>
                  <a:pt x="0" y="93047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078455" y="1346096"/>
            <a:ext cx="1134192" cy="665595"/>
          </a:xfrm>
          <a:custGeom>
            <a:avLst/>
            <a:gdLst>
              <a:gd name="connsiteX0" fmla="*/ 1134192 w 1134192"/>
              <a:gd name="connsiteY0" fmla="*/ 0 h 665595"/>
              <a:gd name="connsiteX1" fmla="*/ 916862 w 1134192"/>
              <a:gd name="connsiteY1" fmla="*/ 0 h 665595"/>
              <a:gd name="connsiteX2" fmla="*/ 0 w 1134192"/>
              <a:gd name="connsiteY2" fmla="*/ 665595 h 66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4192" h="665595">
                <a:moveTo>
                  <a:pt x="1134192" y="0"/>
                </a:moveTo>
                <a:lnTo>
                  <a:pt x="916862" y="0"/>
                </a:lnTo>
                <a:lnTo>
                  <a:pt x="0" y="66559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861125" y="1814729"/>
            <a:ext cx="1351522" cy="597677"/>
          </a:xfrm>
          <a:custGeom>
            <a:avLst/>
            <a:gdLst>
              <a:gd name="connsiteX0" fmla="*/ 1351522 w 1351522"/>
              <a:gd name="connsiteY0" fmla="*/ 0 h 597677"/>
              <a:gd name="connsiteX1" fmla="*/ 1127400 w 1351522"/>
              <a:gd name="connsiteY1" fmla="*/ 0 h 597677"/>
              <a:gd name="connsiteX2" fmla="*/ 0 w 1351522"/>
              <a:gd name="connsiteY2" fmla="*/ 597677 h 59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1522" h="597677">
                <a:moveTo>
                  <a:pt x="1351522" y="0"/>
                </a:moveTo>
                <a:lnTo>
                  <a:pt x="1127400" y="0"/>
                </a:lnTo>
                <a:lnTo>
                  <a:pt x="0" y="59767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343326" y="2276570"/>
            <a:ext cx="869321" cy="353173"/>
          </a:xfrm>
          <a:custGeom>
            <a:avLst/>
            <a:gdLst>
              <a:gd name="connsiteX0" fmla="*/ 869321 w 869321"/>
              <a:gd name="connsiteY0" fmla="*/ 0 h 353173"/>
              <a:gd name="connsiteX1" fmla="*/ 618033 w 869321"/>
              <a:gd name="connsiteY1" fmla="*/ 0 h 353173"/>
              <a:gd name="connsiteX2" fmla="*/ 0 w 869321"/>
              <a:gd name="connsiteY2" fmla="*/ 353173 h 35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9321" h="353173">
                <a:moveTo>
                  <a:pt x="869321" y="0"/>
                </a:moveTo>
                <a:lnTo>
                  <a:pt x="618033" y="0"/>
                </a:lnTo>
                <a:lnTo>
                  <a:pt x="0" y="35317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024123" y="2819912"/>
            <a:ext cx="1161358" cy="244505"/>
          </a:xfrm>
          <a:custGeom>
            <a:avLst/>
            <a:gdLst>
              <a:gd name="connsiteX0" fmla="*/ 1161358 w 1161358"/>
              <a:gd name="connsiteY0" fmla="*/ 0 h 244505"/>
              <a:gd name="connsiteX1" fmla="*/ 584075 w 1161358"/>
              <a:gd name="connsiteY1" fmla="*/ 6792 h 244505"/>
              <a:gd name="connsiteX2" fmla="*/ 0 w 1161358"/>
              <a:gd name="connsiteY2" fmla="*/ 244505 h 24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358" h="244505">
                <a:moveTo>
                  <a:pt x="1161358" y="0"/>
                </a:moveTo>
                <a:lnTo>
                  <a:pt x="584075" y="6792"/>
                </a:lnTo>
                <a:lnTo>
                  <a:pt x="0" y="24450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397659" y="3145918"/>
            <a:ext cx="808197" cy="183378"/>
          </a:xfrm>
          <a:custGeom>
            <a:avLst/>
            <a:gdLst>
              <a:gd name="connsiteX0" fmla="*/ 808197 w 808197"/>
              <a:gd name="connsiteY0" fmla="*/ 6792 h 183378"/>
              <a:gd name="connsiteX1" fmla="*/ 522951 w 808197"/>
              <a:gd name="connsiteY1" fmla="*/ 0 h 183378"/>
              <a:gd name="connsiteX2" fmla="*/ 0 w 808197"/>
              <a:gd name="connsiteY2" fmla="*/ 183378 h 18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8197" h="183378">
                <a:moveTo>
                  <a:pt x="808197" y="6792"/>
                </a:moveTo>
                <a:lnTo>
                  <a:pt x="522951" y="0"/>
                </a:lnTo>
                <a:lnTo>
                  <a:pt x="0" y="18337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316160" y="3512674"/>
            <a:ext cx="9100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6744029" y="4219019"/>
            <a:ext cx="4618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718266" y="789170"/>
            <a:ext cx="1441940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Round ligament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485515" y="1077408"/>
            <a:ext cx="1678750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Right hepatic duct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728675" y="1440878"/>
            <a:ext cx="1441940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56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"/>
                <a:cs typeface="Arial"/>
              </a:rPr>
              <a:t>Cystic duct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721441" y="2167374"/>
            <a:ext cx="1441940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Fundus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1731850" y="2458789"/>
            <a:ext cx="1441940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Body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721441" y="2746587"/>
            <a:ext cx="1441940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Neck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537802" y="3741828"/>
            <a:ext cx="918487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extrusionH="57150" contourW="3810">
              <a:bevelT h="25400" prst="softRound"/>
              <a:bevelB h="25400" prst="softRound"/>
              <a:contourClr>
                <a:schemeClr val="bg1"/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Liver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549866" y="4088539"/>
            <a:ext cx="1087133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extrusionH="57150" contourW="3810">
              <a:bevelT h="25400" prst="softRound"/>
              <a:bevelB h="25400" prst="softRound"/>
              <a:contourClr>
                <a:schemeClr val="bg1"/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Duodenum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153673" y="5044796"/>
            <a:ext cx="918487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extrusionH="57150" contourW="3810">
              <a:bevelT h="25400" prst="softRound"/>
              <a:bevelB h="25400" prst="softRound"/>
              <a:contourClr>
                <a:schemeClr val="bg1"/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Stomach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253166" y="5496641"/>
            <a:ext cx="918487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extrusionH="57150" contourW="3810">
              <a:bevelT h="25400" prst="softRound"/>
              <a:bevelB h="25400" prst="softRound"/>
              <a:contourClr>
                <a:schemeClr val="bg1"/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Pancreas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277434" y="802957"/>
            <a:ext cx="1441940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Left hepatic duct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278452" y="1721661"/>
            <a:ext cx="1441940" cy="40011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Common hepatic duct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7281805" y="2711937"/>
            <a:ext cx="1615892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"/>
                <a:cs typeface="Arial"/>
              </a:rPr>
              <a:t>Common bile duct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7281050" y="1251626"/>
            <a:ext cx="1739797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Left hepatic artery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7282511" y="2183473"/>
            <a:ext cx="1651639" cy="40011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Cut edge of lesser</a:t>
            </a:r>
          </a:p>
          <a:p>
            <a:pPr>
              <a:lnSpc>
                <a:spcPts val="1560"/>
              </a:lnSpc>
            </a:pPr>
            <a:r>
              <a:rPr lang="en-US" sz="1300" i="0" dirty="0" err="1" smtClean="0">
                <a:solidFill>
                  <a:srgbClr val="000000"/>
                </a:solidFill>
                <a:latin typeface="Arial"/>
                <a:cs typeface="Arial"/>
              </a:rPr>
              <a:t>omentum</a:t>
            </a:r>
            <a:endParaRPr lang="en-US" sz="13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282422" y="3045946"/>
            <a:ext cx="1662967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Hepatic portal vein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7282419" y="3411130"/>
            <a:ext cx="1641704" cy="40011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Common hepatic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artery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7286039" y="4116863"/>
            <a:ext cx="1662967" cy="20005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6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Right gastric artery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1780125" y="1844654"/>
            <a:ext cx="1441940" cy="20262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560"/>
              </a:lnSpc>
            </a:pPr>
            <a:r>
              <a:rPr lang="en-US" sz="1400" i="0" dirty="0" smtClean="0">
                <a:solidFill>
                  <a:srgbClr val="000000"/>
                </a:solidFill>
                <a:latin typeface="Arial Black"/>
                <a:cs typeface="Arial Black"/>
              </a:rPr>
              <a:t>Gallbladder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38084" y="4525431"/>
            <a:ext cx="211191" cy="220503"/>
          </a:xfrm>
          <a:prstGeom prst="rect">
            <a:avLst/>
          </a:prstGeom>
          <a:solidFill>
            <a:srgbClr val="034F7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30" i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82947" y="4519111"/>
            <a:ext cx="282164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12"/>
              </a:lnSpc>
            </a:pPr>
            <a:r>
              <a:rPr lang="en-US" sz="1260" i="0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lang="en-US" sz="1260" i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637127" y="4504340"/>
            <a:ext cx="3369905" cy="163232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820"/>
              </a:lnSpc>
            </a:pPr>
            <a:r>
              <a:rPr lang="en-US" sz="1460" i="0" dirty="0" smtClean="0">
                <a:solidFill>
                  <a:srgbClr val="000000"/>
                </a:solidFill>
                <a:latin typeface="Arial"/>
                <a:cs typeface="Arial"/>
              </a:rPr>
              <a:t>A view of the inferior surface of </a:t>
            </a:r>
            <a:br>
              <a:rPr lang="en-US" sz="14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60" i="0" dirty="0" smtClean="0">
                <a:solidFill>
                  <a:srgbClr val="000000"/>
                </a:solidFill>
                <a:latin typeface="Arial"/>
                <a:cs typeface="Arial"/>
              </a:rPr>
              <a:t>the liver, showing the position </a:t>
            </a:r>
            <a:br>
              <a:rPr lang="en-US" sz="14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60" i="0" dirty="0" smtClean="0">
                <a:solidFill>
                  <a:srgbClr val="000000"/>
                </a:solidFill>
                <a:latin typeface="Arial"/>
                <a:cs typeface="Arial"/>
              </a:rPr>
              <a:t>of the gallbladder and ducts that </a:t>
            </a:r>
            <a:br>
              <a:rPr lang="en-US" sz="14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60" i="0" dirty="0" smtClean="0">
                <a:solidFill>
                  <a:srgbClr val="000000"/>
                </a:solidFill>
                <a:latin typeface="Arial"/>
                <a:cs typeface="Arial"/>
              </a:rPr>
              <a:t>transport bile from the liver to </a:t>
            </a:r>
            <a:br>
              <a:rPr lang="en-US" sz="14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60" i="0" dirty="0" smtClean="0">
                <a:solidFill>
                  <a:srgbClr val="000000"/>
                </a:solidFill>
                <a:latin typeface="Arial"/>
                <a:cs typeface="Arial"/>
              </a:rPr>
              <a:t>the gallbladder and duodenum.</a:t>
            </a:r>
            <a:br>
              <a:rPr lang="en-US" sz="14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60" i="0" dirty="0" smtClean="0">
                <a:solidFill>
                  <a:srgbClr val="000000"/>
                </a:solidFill>
                <a:latin typeface="Arial"/>
                <a:cs typeface="Arial"/>
              </a:rPr>
              <a:t>A portion of the lesser </a:t>
            </a:r>
            <a:r>
              <a:rPr lang="en-US" sz="1460" i="0" dirty="0" err="1" smtClean="0">
                <a:solidFill>
                  <a:srgbClr val="000000"/>
                </a:solidFill>
                <a:latin typeface="Arial"/>
                <a:cs typeface="Arial"/>
              </a:rPr>
              <a:t>omentum</a:t>
            </a:r>
            <a:r>
              <a:rPr lang="en-US" sz="1460" i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sz="14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60" i="0" dirty="0" smtClean="0">
                <a:solidFill>
                  <a:srgbClr val="000000"/>
                </a:solidFill>
                <a:latin typeface="Arial"/>
                <a:cs typeface="Arial"/>
              </a:rPr>
              <a:t>has been cut away.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119122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Ducto</a:t>
            </a:r>
            <a:r>
              <a:rPr lang="en-US" b="1" dirty="0">
                <a:solidFill>
                  <a:srgbClr val="000000"/>
                </a:solidFill>
              </a:rPr>
              <a:t> del </a:t>
            </a:r>
            <a:r>
              <a:rPr lang="en-US" b="1" dirty="0" err="1">
                <a:solidFill>
                  <a:srgbClr val="000000"/>
                </a:solidFill>
              </a:rPr>
              <a:t>Sistema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Biliar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</a:rPr>
              <a:t>Hígado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secreta</a:t>
            </a:r>
            <a:r>
              <a:rPr lang="en-US" dirty="0">
                <a:solidFill>
                  <a:srgbClr val="000000"/>
                </a:solidFill>
              </a:rPr>
              <a:t> el </a:t>
            </a:r>
            <a:r>
              <a:rPr lang="en-US" dirty="0" err="1">
                <a:solidFill>
                  <a:srgbClr val="000000"/>
                </a:solidFill>
              </a:rPr>
              <a:t>fluido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b="1" dirty="0" err="1" smtClean="0">
                <a:solidFill>
                  <a:srgbClr val="000000"/>
                </a:solidFill>
              </a:rPr>
              <a:t>biliar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(70-</a:t>
            </a:r>
            <a:r>
              <a:rPr lang="en-US" dirty="0" smtClean="0">
                <a:solidFill>
                  <a:srgbClr val="000000"/>
                </a:solidFill>
              </a:rPr>
              <a:t>100ml)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figure_24_21d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"/>
          <a:stretch/>
        </p:blipFill>
        <p:spPr>
          <a:xfrm>
            <a:off x="298704" y="595920"/>
            <a:ext cx="8546592" cy="556440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962669" cy="43370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</a:t>
            </a:r>
            <a:r>
              <a:rPr lang="en-US" sz="1800" b="1" dirty="0" smtClean="0">
                <a:latin typeface="Arial"/>
                <a:cs typeface="Arial"/>
              </a:rPr>
              <a:t>21d </a:t>
            </a:r>
            <a:r>
              <a:rPr lang="en-US" sz="1800" b="1" dirty="0">
                <a:latin typeface="Arial"/>
                <a:cs typeface="Arial"/>
              </a:rPr>
              <a:t>The Anatomy and Physiology of the Gallbladder and Bile Ducts.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020460" y="4471224"/>
            <a:ext cx="17768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2522680" y="4824304"/>
            <a:ext cx="506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122726" y="4015128"/>
            <a:ext cx="1648609" cy="21480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650"/>
              </a:lnSpc>
            </a:pPr>
            <a:r>
              <a:rPr lang="en-US" sz="1500" i="0" dirty="0" smtClean="0">
                <a:solidFill>
                  <a:srgbClr val="FF0000"/>
                </a:solidFill>
                <a:latin typeface="Arial"/>
                <a:cs typeface="Arial"/>
              </a:rPr>
              <a:t>Duodenum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280775" y="4349216"/>
            <a:ext cx="691935" cy="21480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650"/>
              </a:lnSpc>
            </a:pPr>
            <a:r>
              <a:rPr lang="en-US" sz="1500" i="0" dirty="0" smtClean="0">
                <a:solidFill>
                  <a:srgbClr val="000000"/>
                </a:solidFill>
                <a:latin typeface="Arial"/>
                <a:cs typeface="Arial"/>
              </a:rPr>
              <a:t>CCK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670772" y="5024719"/>
            <a:ext cx="836340" cy="4263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650"/>
              </a:lnSpc>
            </a:pPr>
            <a:r>
              <a:rPr lang="en-US" sz="1500" i="0" dirty="0" smtClean="0">
                <a:solidFill>
                  <a:srgbClr val="000000"/>
                </a:solidFill>
                <a:latin typeface="Arial"/>
                <a:cs typeface="Arial"/>
              </a:rPr>
              <a:t>Lipid</a:t>
            </a:r>
            <a:br>
              <a:rPr lang="en-US" sz="15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i="0" dirty="0" smtClean="0">
                <a:solidFill>
                  <a:srgbClr val="000000"/>
                </a:solidFill>
                <a:latin typeface="Arial"/>
                <a:cs typeface="Arial"/>
              </a:rPr>
              <a:t>droplet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084303" y="6010128"/>
            <a:ext cx="3002394" cy="21736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50"/>
              </a:lnSpc>
            </a:pPr>
            <a:r>
              <a:rPr lang="en-US" sz="1470" i="0" dirty="0" smtClean="0">
                <a:solidFill>
                  <a:srgbClr val="000000"/>
                </a:solidFill>
                <a:latin typeface="Arial"/>
                <a:cs typeface="Arial"/>
              </a:rPr>
              <a:t>Physiology of the gallbladder.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79355" y="6014731"/>
            <a:ext cx="214670" cy="209829"/>
          </a:xfrm>
          <a:prstGeom prst="rect">
            <a:avLst/>
          </a:prstGeom>
          <a:solidFill>
            <a:srgbClr val="034F7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650"/>
              </a:lnSpc>
            </a:pPr>
            <a:endParaRPr lang="en-US" sz="1300" i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834411" y="6004410"/>
            <a:ext cx="534718" cy="20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50"/>
              </a:lnSpc>
            </a:pPr>
            <a:r>
              <a:rPr lang="en-US" sz="1270" i="0" dirty="0" smtClean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endParaRPr lang="en-US" sz="1270" i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99201" y="4514417"/>
            <a:ext cx="312875" cy="21223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50"/>
              </a:lnSpc>
            </a:pPr>
            <a:r>
              <a:rPr lang="en-US" sz="1400" i="0" dirty="0" smtClean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658610" y="1421937"/>
            <a:ext cx="312875" cy="21223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50"/>
              </a:lnSpc>
            </a:pPr>
            <a:r>
              <a:rPr lang="en-US" sz="1400" i="0" dirty="0" smtClean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762784" y="4107247"/>
            <a:ext cx="312875" cy="21223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50"/>
              </a:lnSpc>
            </a:pPr>
            <a:r>
              <a:rPr lang="en-US" sz="1400" i="0" dirty="0" smtClean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31463" y="4720662"/>
            <a:ext cx="2039703" cy="105605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5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In the lumen of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the digestive tract,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bile salts break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the lipid droplets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apart by </a:t>
            </a:r>
            <a:r>
              <a:rPr lang="en-US" sz="1300" i="0" dirty="0" smtClean="0">
                <a:solidFill>
                  <a:srgbClr val="FF0000"/>
                </a:solidFill>
                <a:latin typeface="Arial"/>
                <a:cs typeface="Arial"/>
              </a:rPr>
              <a:t>emulsification</a:t>
            </a: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7190872" y="656754"/>
            <a:ext cx="312875" cy="21223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50"/>
              </a:lnSpc>
            </a:pPr>
            <a:r>
              <a:rPr lang="en-US" sz="1400" i="0" dirty="0" smtClean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873041" y="1664116"/>
            <a:ext cx="2039703" cy="84446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5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Bile becomes more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FF0000"/>
                </a:solidFill>
                <a:latin typeface="Arial"/>
                <a:cs typeface="Arial"/>
              </a:rPr>
              <a:t>concentrated</a:t>
            </a: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 the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longer it remains in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the gallbladder.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284206" y="2569982"/>
            <a:ext cx="836340" cy="21480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650"/>
              </a:lnSpc>
            </a:pPr>
            <a:r>
              <a:rPr lang="en-US" sz="1500" i="0" dirty="0" smtClean="0">
                <a:solidFill>
                  <a:srgbClr val="000000"/>
                </a:solidFill>
                <a:latin typeface="Arial"/>
                <a:cs typeface="Arial"/>
              </a:rPr>
              <a:t>Liver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383623" y="898658"/>
            <a:ext cx="1522256" cy="105605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5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The liver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FF0000"/>
                </a:solidFill>
                <a:latin typeface="Arial"/>
                <a:cs typeface="Arial"/>
              </a:rPr>
              <a:t>secretes</a:t>
            </a: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 bile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continuously—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about 1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liter per day.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954805" y="4338312"/>
            <a:ext cx="2803839" cy="147925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50"/>
              </a:lnSpc>
            </a:pP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The release of </a:t>
            </a:r>
            <a:r>
              <a:rPr lang="en-US" sz="1300" i="0" dirty="0" smtClean="0">
                <a:solidFill>
                  <a:srgbClr val="FF0000"/>
                </a:solidFill>
                <a:latin typeface="Arial"/>
                <a:cs typeface="Arial"/>
              </a:rPr>
              <a:t>CCK</a:t>
            </a: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 by the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FF0000"/>
                </a:solidFill>
                <a:latin typeface="Arial"/>
                <a:cs typeface="Arial"/>
              </a:rPr>
              <a:t>duodenum</a:t>
            </a: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 triggers dilation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of the </a:t>
            </a:r>
            <a:r>
              <a:rPr lang="en-US" sz="1300" i="0" dirty="0" err="1" smtClean="0">
                <a:solidFill>
                  <a:srgbClr val="000000"/>
                </a:solidFill>
                <a:latin typeface="Arial"/>
                <a:cs typeface="Arial"/>
              </a:rPr>
              <a:t>hepatopancreatic</a:t>
            </a: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sphincter and contraction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of the gallbladder. This ejects</a:t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bile into the </a:t>
            </a:r>
            <a:r>
              <a:rPr lang="en-US" sz="1300" i="0" dirty="0" smtClean="0">
                <a:solidFill>
                  <a:srgbClr val="FF0000"/>
                </a:solidFill>
                <a:latin typeface="Arial"/>
                <a:cs typeface="Arial"/>
              </a:rPr>
              <a:t>duodenum</a:t>
            </a: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i="0" dirty="0" smtClean="0">
                <a:solidFill>
                  <a:srgbClr val="000000"/>
                </a:solidFill>
                <a:latin typeface="Arial"/>
                <a:cs typeface="Arial"/>
              </a:rPr>
              <a:t>through the duodenal ampulla.</a:t>
            </a:r>
          </a:p>
        </p:txBody>
      </p:sp>
      <p:sp>
        <p:nvSpPr>
          <p:cNvPr id="3" name="Rectangle 2"/>
          <p:cNvSpPr/>
          <p:nvPr/>
        </p:nvSpPr>
        <p:spPr>
          <a:xfrm>
            <a:off x="-54429" y="45407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Vesícula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Biliar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mr-IN" b="1" dirty="0" smtClean="0">
                <a:solidFill>
                  <a:srgbClr val="000000"/>
                </a:solidFill>
              </a:rPr>
              <a:t>–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secreción</a:t>
            </a:r>
            <a:endParaRPr lang="en-US" b="1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Saco </a:t>
            </a:r>
            <a:r>
              <a:rPr lang="en-US" dirty="0" err="1">
                <a:solidFill>
                  <a:srgbClr val="000000"/>
                </a:solidFill>
              </a:rPr>
              <a:t>múscular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Almacena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b="1" dirty="0" err="1">
                <a:solidFill>
                  <a:srgbClr val="000000"/>
                </a:solidFill>
              </a:rPr>
              <a:t>concentra</a:t>
            </a:r>
            <a:r>
              <a:rPr lang="en-US" dirty="0">
                <a:solidFill>
                  <a:srgbClr val="000000"/>
                </a:solidFill>
              </a:rPr>
              <a:t> la </a:t>
            </a:r>
            <a:r>
              <a:rPr lang="en-US" dirty="0" err="1">
                <a:solidFill>
                  <a:srgbClr val="000000"/>
                </a:solidFill>
              </a:rPr>
              <a:t>bilis</a:t>
            </a:r>
            <a:r>
              <a:rPr lang="en-US" dirty="0">
                <a:solidFill>
                  <a:srgbClr val="000000"/>
                </a:solidFill>
              </a:rPr>
              <a:t>  (</a:t>
            </a:r>
            <a:r>
              <a:rPr lang="en-US" dirty="0" err="1">
                <a:solidFill>
                  <a:srgbClr val="000000"/>
                </a:solidFill>
              </a:rPr>
              <a:t>absorbe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agua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concentra</a:t>
            </a:r>
            <a:r>
              <a:rPr lang="en-US" dirty="0">
                <a:solidFill>
                  <a:srgbClr val="000000"/>
                </a:solidFill>
              </a:rPr>
              <a:t> sales)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 err="1">
                <a:solidFill>
                  <a:srgbClr val="000000"/>
                </a:solidFill>
              </a:rPr>
              <a:t>S</a:t>
            </a:r>
            <a:r>
              <a:rPr lang="en-US" b="1" dirty="0" err="1" smtClean="0">
                <a:solidFill>
                  <a:srgbClr val="000000"/>
                </a:solidFill>
              </a:rPr>
              <a:t>ecreta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al </a:t>
            </a:r>
            <a:r>
              <a:rPr lang="en-US" dirty="0" err="1">
                <a:solidFill>
                  <a:srgbClr val="000000"/>
                </a:solidFill>
              </a:rPr>
              <a:t>duodeno</a:t>
            </a:r>
            <a:r>
              <a:rPr lang="en-US" dirty="0">
                <a:solidFill>
                  <a:srgbClr val="000000"/>
                </a:solidFill>
              </a:rPr>
              <a:t> (ID)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Bajo</a:t>
            </a:r>
            <a:r>
              <a:rPr lang="en-US" dirty="0">
                <a:solidFill>
                  <a:srgbClr val="000000"/>
                </a:solidFill>
              </a:rPr>
              <a:t> el control de la </a:t>
            </a:r>
            <a:r>
              <a:rPr lang="en-US" b="1" dirty="0">
                <a:solidFill>
                  <a:srgbClr val="000000"/>
                </a:solidFill>
              </a:rPr>
              <a:t>CCK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cole-cisto-</a:t>
            </a:r>
            <a:r>
              <a:rPr lang="en-US" dirty="0" err="1" smtClean="0">
                <a:solidFill>
                  <a:srgbClr val="000000"/>
                </a:solidFill>
              </a:rPr>
              <a:t>quinina</a:t>
            </a:r>
            <a:endParaRPr lang="en-US" dirty="0" smtClean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Emulsificación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24-6 </a:t>
            </a:r>
            <a:r>
              <a:rPr lang="en-US" dirty="0" smtClean="0">
                <a:latin typeface="Arial" charset="0"/>
              </a:rPr>
              <a:t>El </a:t>
            </a:r>
            <a:r>
              <a:rPr lang="en-US" dirty="0" err="1" smtClean="0">
                <a:latin typeface="Arial" charset="0"/>
              </a:rPr>
              <a:t>Hígado</a:t>
            </a:r>
            <a:r>
              <a:rPr lang="en-US" dirty="0" smtClean="0">
                <a:latin typeface="Arial" charset="0"/>
              </a:rPr>
              <a:t> – </a:t>
            </a:r>
            <a:r>
              <a:rPr lang="en-US" dirty="0" err="1" smtClean="0">
                <a:latin typeface="Arial" charset="0"/>
              </a:rPr>
              <a:t>Bilis</a:t>
            </a:r>
            <a:r>
              <a:rPr lang="en-US" dirty="0" smtClean="0">
                <a:latin typeface="Arial" charset="0"/>
              </a:rPr>
              <a:t> : </a:t>
            </a:r>
            <a:r>
              <a:rPr lang="en-US" dirty="0" err="1" smtClean="0">
                <a:latin typeface="Arial" charset="0"/>
              </a:rPr>
              <a:t>Funciones</a:t>
            </a:r>
            <a:endParaRPr lang="en-US" dirty="0">
              <a:latin typeface="Arial" charset="0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-461380" y="1163917"/>
            <a:ext cx="4833808" cy="4959275"/>
          </a:xfrm>
        </p:spPr>
        <p:txBody>
          <a:bodyPr/>
          <a:lstStyle/>
          <a:p>
            <a:pPr lvl="1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Procesamiento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mecánico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en el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estómago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genera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grandes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gotas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grasas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hidrofóbicas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Lipasa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pancreática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no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liposoluble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Interactúa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solo con la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superficie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la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gota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Sales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biliares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emulsifican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Aumentan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área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superficial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de la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grasa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para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digestión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por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la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lipasa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1" descr="Screen Shot 2017-04-30 at 6.10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44" y="870856"/>
            <a:ext cx="4919656" cy="358321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24-6 </a:t>
            </a:r>
            <a:r>
              <a:rPr lang="en-US" dirty="0" err="1" smtClean="0">
                <a:latin typeface="Arial" charset="0"/>
              </a:rPr>
              <a:t>Hígado</a:t>
            </a:r>
            <a:r>
              <a:rPr lang="en-US" dirty="0" smtClean="0">
                <a:latin typeface="Arial" charset="0"/>
              </a:rPr>
              <a:t>- </a:t>
            </a:r>
            <a:r>
              <a:rPr lang="en-US" dirty="0" err="1" smtClean="0">
                <a:latin typeface="Arial" charset="0"/>
              </a:rPr>
              <a:t>Funciones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Reguladoras</a:t>
            </a:r>
            <a:endParaRPr lang="en-US" dirty="0">
              <a:latin typeface="Arial" charset="0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209906" y="855489"/>
            <a:ext cx="8407951" cy="4959275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Regulación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de: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1371600" lvl="2" indent="-508000">
              <a:buFont typeface="Times" charset="0"/>
              <a:buAutoNum type="arabicPeriod"/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Composición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de la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sangre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circulante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1828800" lvl="3" indent="-508000">
              <a:buFont typeface="Times" charset="0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Reserva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del 25-30%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gasto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cardiaco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1371600" lvl="2" indent="-508000">
              <a:buFont typeface="Times" charset="0"/>
              <a:buAutoNum type="arabicPeriod"/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Metabolismo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nutrientes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1828800" lvl="3" indent="-508000">
              <a:buFont typeface="Times" charset="0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Carbohidratos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lípidos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AA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1371600" lvl="2" indent="-508000">
              <a:buFont typeface="Times" charset="0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Remoción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desechos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1371600" lvl="2" indent="-508000">
              <a:buFont typeface="Times" charset="0"/>
              <a:buAutoNum type="arabicPeriod"/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Almacenamiento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nutrientes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3"/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Almidón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Vitaminas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i="1" dirty="0" err="1" smtClean="0">
                <a:solidFill>
                  <a:srgbClr val="000000"/>
                </a:solidFill>
                <a:latin typeface="Arial" charset="0"/>
              </a:rPr>
              <a:t>Minerales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1371600" lvl="2" indent="-508000">
              <a:buFont typeface="Times" charset="0"/>
              <a:buAutoNum type="arabicPeriod"/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Inactivación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drogas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toxinas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24-6 </a:t>
            </a:r>
            <a:r>
              <a:rPr lang="en-US" dirty="0" err="1" smtClean="0">
                <a:latin typeface="Arial" charset="0"/>
              </a:rPr>
              <a:t>Hígado</a:t>
            </a:r>
            <a:r>
              <a:rPr lang="en-US" dirty="0" smtClean="0">
                <a:latin typeface="Arial" charset="0"/>
              </a:rPr>
              <a:t> – </a:t>
            </a:r>
            <a:r>
              <a:rPr lang="en-US" dirty="0" err="1" smtClean="0">
                <a:latin typeface="Arial" charset="0"/>
              </a:rPr>
              <a:t>Funciones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Hematológicas</a:t>
            </a:r>
            <a:endParaRPr lang="en-US" dirty="0">
              <a:latin typeface="Arial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Funciones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Hematológicas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del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Hígado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749300" lvl="2" indent="-304800"/>
            <a:r>
              <a:rPr lang="en-US" sz="2600" i="1" dirty="0" err="1" smtClean="0">
                <a:solidFill>
                  <a:srgbClr val="000000"/>
                </a:solidFill>
                <a:latin typeface="Arial" charset="0"/>
              </a:rPr>
              <a:t>Fagocitosis</a:t>
            </a:r>
            <a:r>
              <a:rPr lang="en-US" sz="2600" i="1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sz="2600" i="1" dirty="0" err="1" smtClean="0">
                <a:solidFill>
                  <a:srgbClr val="000000"/>
                </a:solidFill>
                <a:latin typeface="Arial" charset="0"/>
              </a:rPr>
              <a:t>presentación</a:t>
            </a:r>
            <a:r>
              <a:rPr lang="en-US" sz="2600" i="1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600" i="1" dirty="0" err="1" smtClean="0">
                <a:solidFill>
                  <a:srgbClr val="000000"/>
                </a:solidFill>
                <a:latin typeface="Arial" charset="0"/>
              </a:rPr>
              <a:t>antígenos</a:t>
            </a:r>
            <a:endParaRPr lang="en-US" sz="2600" i="1" dirty="0" smtClean="0">
              <a:solidFill>
                <a:srgbClr val="000000"/>
              </a:solidFill>
              <a:latin typeface="Arial" charset="0"/>
            </a:endParaRPr>
          </a:p>
          <a:p>
            <a:pPr marL="749300" lvl="2" indent="-304800"/>
            <a:r>
              <a:rPr lang="en-US" sz="2600" i="1" dirty="0" err="1" smtClean="0">
                <a:solidFill>
                  <a:srgbClr val="000000"/>
                </a:solidFill>
                <a:latin typeface="Arial" charset="0"/>
              </a:rPr>
              <a:t>Síntesis</a:t>
            </a:r>
            <a:r>
              <a:rPr lang="en-US" sz="2600" i="1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600" i="1" dirty="0" err="1" smtClean="0">
                <a:solidFill>
                  <a:srgbClr val="000000"/>
                </a:solidFill>
                <a:latin typeface="Arial" charset="0"/>
              </a:rPr>
              <a:t>proteínas</a:t>
            </a:r>
            <a:r>
              <a:rPr lang="en-US" sz="2600" i="1" dirty="0" smtClean="0">
                <a:solidFill>
                  <a:srgbClr val="000000"/>
                </a:solidFill>
                <a:latin typeface="Arial" charset="0"/>
              </a:rPr>
              <a:t> del plasma</a:t>
            </a:r>
            <a:endParaRPr lang="en-US" sz="2600" i="1" dirty="0">
              <a:solidFill>
                <a:srgbClr val="000000"/>
              </a:solidFill>
              <a:latin typeface="Arial" charset="0"/>
            </a:endParaRPr>
          </a:p>
          <a:p>
            <a:pPr marL="749300" lvl="2" indent="-304800"/>
            <a:r>
              <a:rPr lang="en-US" sz="2600" i="1" dirty="0" err="1" smtClean="0">
                <a:solidFill>
                  <a:srgbClr val="000000"/>
                </a:solidFill>
                <a:latin typeface="Arial" charset="0"/>
              </a:rPr>
              <a:t>Remoción</a:t>
            </a:r>
            <a:r>
              <a:rPr lang="en-US" sz="2600" i="1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600" i="1" dirty="0" err="1" smtClean="0">
                <a:solidFill>
                  <a:srgbClr val="000000"/>
                </a:solidFill>
                <a:latin typeface="Arial" charset="0"/>
              </a:rPr>
              <a:t>hormonas</a:t>
            </a:r>
            <a:r>
              <a:rPr lang="en-US" sz="2600" i="1" dirty="0" smtClean="0">
                <a:solidFill>
                  <a:srgbClr val="000000"/>
                </a:solidFill>
                <a:latin typeface="Arial" charset="0"/>
              </a:rPr>
              <a:t> del plasma</a:t>
            </a:r>
            <a:endParaRPr lang="en-US" sz="2600" i="1" dirty="0">
              <a:solidFill>
                <a:srgbClr val="000000"/>
              </a:solidFill>
              <a:latin typeface="Arial" charset="0"/>
            </a:endParaRPr>
          </a:p>
          <a:p>
            <a:pPr marL="749300" lvl="2" indent="-304800"/>
            <a:r>
              <a:rPr lang="en-US" sz="2600" i="1" dirty="0" err="1" smtClean="0">
                <a:solidFill>
                  <a:srgbClr val="000000"/>
                </a:solidFill>
                <a:latin typeface="Arial" charset="0"/>
              </a:rPr>
              <a:t>Remoción</a:t>
            </a:r>
            <a:r>
              <a:rPr lang="en-US" sz="2600" i="1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600" i="1" dirty="0" err="1" smtClean="0">
                <a:solidFill>
                  <a:srgbClr val="000000"/>
                </a:solidFill>
                <a:latin typeface="Arial" charset="0"/>
              </a:rPr>
              <a:t>anticuerpos</a:t>
            </a:r>
            <a:endParaRPr lang="en-US" sz="2600" i="1" dirty="0">
              <a:solidFill>
                <a:srgbClr val="000000"/>
              </a:solidFill>
              <a:latin typeface="Arial" charset="0"/>
            </a:endParaRPr>
          </a:p>
          <a:p>
            <a:pPr marL="749300" lvl="2" indent="-304800"/>
            <a:r>
              <a:rPr lang="en-US" sz="2600" i="1" dirty="0" err="1" smtClean="0">
                <a:solidFill>
                  <a:srgbClr val="000000"/>
                </a:solidFill>
                <a:latin typeface="Arial" charset="0"/>
              </a:rPr>
              <a:t>Remoción</a:t>
            </a:r>
            <a:r>
              <a:rPr lang="en-US" sz="2600" i="1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600" i="1" dirty="0" err="1" smtClean="0">
                <a:solidFill>
                  <a:srgbClr val="000000"/>
                </a:solidFill>
                <a:latin typeface="Arial" charset="0"/>
              </a:rPr>
              <a:t>toxinas</a:t>
            </a:r>
            <a:r>
              <a:rPr lang="en-US" sz="2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2600" i="1" dirty="0">
              <a:solidFill>
                <a:srgbClr val="000000"/>
              </a:solidFill>
              <a:latin typeface="Arial" charset="0"/>
            </a:endParaRPr>
          </a:p>
          <a:p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ure_24_23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/>
        </p:blipFill>
        <p:spPr>
          <a:xfrm>
            <a:off x="71110" y="244918"/>
            <a:ext cx="6461760" cy="641386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1"/>
            <a:ext cx="8728251" cy="33866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</a:t>
            </a:r>
            <a:r>
              <a:rPr lang="en-US" sz="1800" b="1" dirty="0" smtClean="0">
                <a:latin typeface="Arial"/>
                <a:cs typeface="Arial"/>
              </a:rPr>
              <a:t>23 </a:t>
            </a:r>
            <a:r>
              <a:rPr lang="en-US" sz="1800" b="1" dirty="0">
                <a:latin typeface="Arial"/>
                <a:cs typeface="Arial"/>
              </a:rPr>
              <a:t>The Functions of Major Digestive Tract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Hormones</a:t>
            </a:r>
            <a:r>
              <a:rPr lang="en-US" sz="1800" b="1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746390" y="255266"/>
            <a:ext cx="919117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Ingested food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3712" y="3756884"/>
            <a:ext cx="791777" cy="26815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032"/>
              </a:lnSpc>
            </a:pPr>
            <a:r>
              <a:rPr lang="en-US" sz="860" i="0" dirty="0" err="1" smtClean="0">
                <a:solidFill>
                  <a:srgbClr val="000000"/>
                </a:solidFill>
                <a:latin typeface="Arial"/>
                <a:cs typeface="Arial"/>
              </a:rPr>
              <a:t>Chyme</a:t>
            </a: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 in</a:t>
            </a:r>
            <a:b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duodenum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8973" y="5890457"/>
            <a:ext cx="622031" cy="4217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100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Material</a:t>
            </a:r>
            <a:b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arrives in</a:t>
            </a:r>
            <a:b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jejunum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20715" y="5959283"/>
            <a:ext cx="581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314315" y="3047808"/>
            <a:ext cx="0" cy="682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621383" y="1259829"/>
            <a:ext cx="639536" cy="775608"/>
          </a:xfrm>
          <a:custGeom>
            <a:avLst/>
            <a:gdLst>
              <a:gd name="connsiteX0" fmla="*/ 0 w 639536"/>
              <a:gd name="connsiteY0" fmla="*/ 4536 h 775608"/>
              <a:gd name="connsiteX1" fmla="*/ 145143 w 639536"/>
              <a:gd name="connsiteY1" fmla="*/ 0 h 775608"/>
              <a:gd name="connsiteX2" fmla="*/ 639536 w 639536"/>
              <a:gd name="connsiteY2" fmla="*/ 775608 h 77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9536" h="775608">
                <a:moveTo>
                  <a:pt x="0" y="4536"/>
                </a:moveTo>
                <a:lnTo>
                  <a:pt x="145143" y="0"/>
                </a:lnTo>
                <a:lnTo>
                  <a:pt x="639536" y="77560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-243879" y="1203133"/>
            <a:ext cx="791777" cy="2646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Food in</a:t>
            </a:r>
            <a:b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stomach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601422" y="1952604"/>
            <a:ext cx="791777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Gastrin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601421" y="2993536"/>
            <a:ext cx="791777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GIP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587542" y="3840159"/>
            <a:ext cx="791777" cy="2646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Secretin</a:t>
            </a:r>
            <a:b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and CCK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601422" y="4908850"/>
            <a:ext cx="791777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VIP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453663" y="4478597"/>
            <a:ext cx="791777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facilitates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968554" y="5325220"/>
            <a:ext cx="791777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facilitates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731253" y="1640324"/>
            <a:ext cx="791777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800" i="0" dirty="0" smtClean="0">
                <a:solidFill>
                  <a:srgbClr val="000000"/>
                </a:solidFill>
                <a:latin typeface="Arial"/>
                <a:cs typeface="Arial"/>
              </a:rPr>
              <a:t>stimulates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731253" y="1883208"/>
            <a:ext cx="791777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800" i="0" dirty="0" smtClean="0">
                <a:solidFill>
                  <a:srgbClr val="000000"/>
                </a:solidFill>
                <a:latin typeface="Arial"/>
                <a:cs typeface="Arial"/>
              </a:rPr>
              <a:t>inhibits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432845" y="1522352"/>
            <a:ext cx="791777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800" i="0" dirty="0" smtClean="0">
                <a:solidFill>
                  <a:srgbClr val="000000"/>
                </a:solidFill>
                <a:latin typeface="Arial Black"/>
                <a:cs typeface="Arial Black"/>
              </a:rPr>
              <a:t>KEY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538965" y="752064"/>
            <a:ext cx="791777" cy="1384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1100" i="0" dirty="0" smtClean="0">
                <a:solidFill>
                  <a:srgbClr val="000000"/>
                </a:solidFill>
                <a:latin typeface="Arial Black"/>
                <a:cs typeface="Arial Black"/>
              </a:rPr>
              <a:t>Hormone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670145" y="759002"/>
            <a:ext cx="791777" cy="1384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1100" i="0" dirty="0" smtClean="0">
                <a:solidFill>
                  <a:srgbClr val="000000"/>
                </a:solidFill>
                <a:latin typeface="Arial Black"/>
                <a:cs typeface="Arial Black"/>
              </a:rPr>
              <a:t>Action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790707" y="1560813"/>
            <a:ext cx="1368085" cy="27648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  <a:t>Acid production by</a:t>
            </a:r>
            <a:b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  <a:t>parietal cells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787532" y="2154538"/>
            <a:ext cx="1368085" cy="41498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  <a:t>Stimulation of gastric</a:t>
            </a:r>
            <a:b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  <a:t>motility; mixing waves</a:t>
            </a:r>
            <a:b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  <a:t>increase in intensity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793882" y="2903838"/>
            <a:ext cx="1368085" cy="27648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  <a:t>Release of insulin</a:t>
            </a:r>
            <a:b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  <a:t>from pancreas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784357" y="3500738"/>
            <a:ext cx="1368085" cy="27648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  <a:t>Release of pancreatic</a:t>
            </a:r>
            <a:b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  <a:t>enzymes and buffers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784357" y="4091288"/>
            <a:ext cx="1368085" cy="41498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  <a:t>Bile secretion and</a:t>
            </a:r>
            <a:b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  <a:t>ejection of bile</a:t>
            </a:r>
            <a:b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  <a:t>from gallbladder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790707" y="4818363"/>
            <a:ext cx="1368085" cy="27648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  <a:t>Dilation of intestinal</a:t>
            </a:r>
            <a:b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  <a:t>capillaries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841507" y="5878813"/>
            <a:ext cx="1368085" cy="13798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80"/>
              </a:lnSpc>
            </a:pPr>
            <a:r>
              <a:rPr lang="en-US" sz="880" i="0" dirty="0" smtClean="0">
                <a:solidFill>
                  <a:srgbClr val="000000"/>
                </a:solidFill>
                <a:latin typeface="Arial"/>
                <a:cs typeface="Arial"/>
              </a:rPr>
              <a:t>Nutrient absorption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343282" y="5742288"/>
            <a:ext cx="1174983" cy="42875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120"/>
              </a:lnSpc>
            </a:pPr>
            <a:r>
              <a:rPr lang="en-US" sz="850" i="0" dirty="0" smtClean="0">
                <a:solidFill>
                  <a:srgbClr val="FFFFFF"/>
                </a:solidFill>
                <a:latin typeface="Arial Black"/>
                <a:cs typeface="Arial Black"/>
              </a:rPr>
              <a:t>NUTRIENT</a:t>
            </a:r>
            <a:br>
              <a:rPr lang="en-US" sz="850" i="0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en-US" sz="850" i="0" dirty="0" smtClean="0">
                <a:solidFill>
                  <a:srgbClr val="FFFFFF"/>
                </a:solidFill>
                <a:latin typeface="Arial Black"/>
                <a:cs typeface="Arial Black"/>
              </a:rPr>
              <a:t>UTILIZATION</a:t>
            </a:r>
            <a:br>
              <a:rPr lang="en-US" sz="850" i="0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en-US" sz="850" i="0" dirty="0" smtClean="0">
                <a:solidFill>
                  <a:srgbClr val="FFFFFF"/>
                </a:solidFill>
                <a:latin typeface="Arial Black"/>
                <a:cs typeface="Arial Black"/>
              </a:rPr>
              <a:t>BY ALL TISSUES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533573" y="308431"/>
            <a:ext cx="377371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b="1" dirty="0" err="1" smtClean="0">
                <a:solidFill>
                  <a:srgbClr val="FF0000"/>
                </a:solidFill>
              </a:rPr>
              <a:t>Celulas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NeuroEndo</a:t>
            </a:r>
            <a:r>
              <a:rPr lang="mr-IN" sz="2000" b="1" dirty="0" smtClean="0">
                <a:solidFill>
                  <a:srgbClr val="000000"/>
                </a:solidFill>
              </a:rPr>
              <a:t>…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lvl="2"/>
            <a:r>
              <a:rPr lang="en-US" sz="2000" b="1" dirty="0" err="1" smtClean="0">
                <a:solidFill>
                  <a:srgbClr val="000000"/>
                </a:solidFill>
              </a:rPr>
              <a:t>Gastrina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b="1" dirty="0">
                <a:solidFill>
                  <a:srgbClr val="000000"/>
                </a:solidFill>
              </a:rPr>
              <a:t>- </a:t>
            </a:r>
            <a:r>
              <a:rPr lang="en-US" sz="2000" dirty="0" err="1">
                <a:solidFill>
                  <a:srgbClr val="000000"/>
                </a:solidFill>
              </a:rPr>
              <a:t>producción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ácidos</a:t>
            </a:r>
            <a:r>
              <a:rPr lang="en-US" sz="2000" dirty="0" smtClean="0">
                <a:solidFill>
                  <a:srgbClr val="000000"/>
                </a:solidFill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</a:rPr>
              <a:t>HCl</a:t>
            </a:r>
            <a:r>
              <a:rPr lang="en-US" sz="2000" dirty="0" smtClean="0">
                <a:solidFill>
                  <a:srgbClr val="000000"/>
                </a:solidFill>
              </a:rPr>
              <a:t>), </a:t>
            </a:r>
            <a:r>
              <a:rPr lang="en-US" sz="2000" dirty="0" err="1">
                <a:solidFill>
                  <a:srgbClr val="000000"/>
                </a:solidFill>
              </a:rPr>
              <a:t>estimular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motilidad</a:t>
            </a:r>
            <a:endParaRPr lang="en-US" sz="2000" dirty="0">
              <a:solidFill>
                <a:srgbClr val="000000"/>
              </a:solidFill>
            </a:endParaRPr>
          </a:p>
          <a:p>
            <a:pPr lvl="2"/>
            <a:r>
              <a:rPr lang="en-US" sz="2000" b="1" dirty="0" err="1">
                <a:solidFill>
                  <a:srgbClr val="000000"/>
                </a:solidFill>
              </a:rPr>
              <a:t>Secretina</a:t>
            </a:r>
            <a:r>
              <a:rPr lang="en-US" sz="2000" b="1" dirty="0">
                <a:solidFill>
                  <a:srgbClr val="000000"/>
                </a:solidFill>
              </a:rPr>
              <a:t> – </a:t>
            </a:r>
            <a:r>
              <a:rPr lang="en-US" sz="2000" dirty="0" err="1">
                <a:solidFill>
                  <a:srgbClr val="000000"/>
                </a:solidFill>
              </a:rPr>
              <a:t>secreción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bilis</a:t>
            </a:r>
            <a:r>
              <a:rPr lang="en-US" sz="2000" dirty="0">
                <a:solidFill>
                  <a:srgbClr val="000000"/>
                </a:solidFill>
              </a:rPr>
              <a:t> y buffer </a:t>
            </a:r>
            <a:r>
              <a:rPr lang="en-US" sz="2000" dirty="0" err="1">
                <a:solidFill>
                  <a:srgbClr val="000000"/>
                </a:solidFill>
              </a:rPr>
              <a:t>pancreático</a:t>
            </a:r>
            <a:endParaRPr lang="en-US" sz="2000" dirty="0">
              <a:solidFill>
                <a:srgbClr val="000000"/>
              </a:solidFill>
            </a:endParaRPr>
          </a:p>
          <a:p>
            <a:pPr lvl="2"/>
            <a:r>
              <a:rPr lang="en-US" sz="2000" b="1" dirty="0" err="1">
                <a:solidFill>
                  <a:srgbClr val="000000"/>
                </a:solidFill>
              </a:rPr>
              <a:t>Péptido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Inhibidor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Gástrico</a:t>
            </a:r>
            <a:r>
              <a:rPr lang="en-US" sz="2000" b="1" dirty="0">
                <a:solidFill>
                  <a:srgbClr val="000000"/>
                </a:solidFill>
              </a:rPr>
              <a:t> (GIP) – </a:t>
            </a:r>
            <a:r>
              <a:rPr lang="en-US" sz="2000" dirty="0" err="1">
                <a:solidFill>
                  <a:srgbClr val="000000"/>
                </a:solidFill>
              </a:rPr>
              <a:t>liberación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insulina</a:t>
            </a:r>
            <a:endParaRPr lang="en-US" sz="2000" dirty="0">
              <a:solidFill>
                <a:srgbClr val="000000"/>
              </a:solidFill>
            </a:endParaRPr>
          </a:p>
          <a:p>
            <a:pPr lvl="2"/>
            <a:r>
              <a:rPr lang="en-US" sz="2000" b="1" dirty="0" err="1">
                <a:solidFill>
                  <a:srgbClr val="000000"/>
                </a:solidFill>
              </a:rPr>
              <a:t>Colecistoquinina</a:t>
            </a:r>
            <a:r>
              <a:rPr lang="en-US" sz="2000" b="1" dirty="0">
                <a:solidFill>
                  <a:srgbClr val="000000"/>
                </a:solidFill>
              </a:rPr>
              <a:t> (CCK) – </a:t>
            </a:r>
            <a:r>
              <a:rPr lang="en-US" sz="2000" dirty="0" err="1">
                <a:solidFill>
                  <a:srgbClr val="000000"/>
                </a:solidFill>
              </a:rPr>
              <a:t>liberación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enzimas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pancreáticas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bilis</a:t>
            </a:r>
            <a:endParaRPr lang="en-US" sz="2000" dirty="0">
              <a:solidFill>
                <a:srgbClr val="000000"/>
              </a:solidFill>
            </a:endParaRPr>
          </a:p>
          <a:p>
            <a:pPr lvl="2"/>
            <a:r>
              <a:rPr lang="en-US" sz="2000" b="1" dirty="0" err="1">
                <a:solidFill>
                  <a:srgbClr val="000000"/>
                </a:solidFill>
              </a:rPr>
              <a:t>Péptido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Vasoactivo</a:t>
            </a:r>
            <a:r>
              <a:rPr lang="en-US" sz="2000" b="1" dirty="0">
                <a:solidFill>
                  <a:srgbClr val="000000"/>
                </a:solidFill>
              </a:rPr>
              <a:t> intestinal </a:t>
            </a:r>
            <a:r>
              <a:rPr lang="en-US" sz="2000" b="1" dirty="0" smtClean="0">
                <a:solidFill>
                  <a:srgbClr val="000000"/>
                </a:solidFill>
              </a:rPr>
              <a:t>(</a:t>
            </a:r>
            <a:r>
              <a:rPr lang="en-US" sz="2000" b="1" dirty="0">
                <a:solidFill>
                  <a:srgbClr val="000000"/>
                </a:solidFill>
              </a:rPr>
              <a:t>VIP) – </a:t>
            </a:r>
            <a:r>
              <a:rPr lang="en-US" sz="2000" dirty="0" err="1">
                <a:solidFill>
                  <a:srgbClr val="000000"/>
                </a:solidFill>
              </a:rPr>
              <a:t>dilatación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capliares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instestinales</a:t>
            </a:r>
            <a:endParaRPr lang="en-US" sz="2000" dirty="0">
              <a:solidFill>
                <a:srgbClr val="000000"/>
              </a:solidFill>
            </a:endParaRPr>
          </a:p>
          <a:p>
            <a:pPr lvl="2"/>
            <a:r>
              <a:rPr lang="en-US" sz="2000" b="1" dirty="0" err="1">
                <a:solidFill>
                  <a:srgbClr val="000000"/>
                </a:solidFill>
              </a:rPr>
              <a:t>Enterocrinina</a:t>
            </a:r>
            <a:r>
              <a:rPr lang="en-US" sz="2000" b="1" dirty="0">
                <a:solidFill>
                  <a:srgbClr val="000000"/>
                </a:solidFill>
              </a:rPr>
              <a:t> – </a:t>
            </a:r>
            <a:r>
              <a:rPr lang="en-US" sz="2000" dirty="0" err="1">
                <a:solidFill>
                  <a:srgbClr val="000000"/>
                </a:solidFill>
              </a:rPr>
              <a:t>producción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musina</a:t>
            </a:r>
            <a:r>
              <a:rPr lang="en-US" sz="2000" dirty="0">
                <a:solidFill>
                  <a:srgbClr val="000000"/>
                </a:solidFill>
              </a:rPr>
              <a:t> en </a:t>
            </a:r>
            <a:r>
              <a:rPr lang="en-US" sz="2000" dirty="0" err="1">
                <a:solidFill>
                  <a:srgbClr val="000000"/>
                </a:solidFill>
              </a:rPr>
              <a:t>duodeno</a:t>
            </a:r>
            <a:r>
              <a:rPr lang="en-US" sz="2000" dirty="0">
                <a:solidFill>
                  <a:srgbClr val="000000"/>
                </a:solidFill>
              </a:rPr>
              <a:t> e ID</a:t>
            </a:r>
          </a:p>
        </p:txBody>
      </p:sp>
    </p:spTree>
    <p:extLst>
      <p:ext uri="{BB962C8B-B14F-4D97-AF65-F5344CB8AC3E}">
        <p14:creationId xmlns:p14="http://schemas.microsoft.com/office/powerpoint/2010/main" val="20131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24-7 </a:t>
            </a:r>
            <a:r>
              <a:rPr lang="en-US" dirty="0" err="1" smtClean="0">
                <a:latin typeface="Arial" charset="0"/>
              </a:rPr>
              <a:t>Intestino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Grueso</a:t>
            </a:r>
            <a:r>
              <a:rPr lang="en-US" dirty="0" smtClean="0">
                <a:latin typeface="Arial" charset="0"/>
              </a:rPr>
              <a:t> - IG</a:t>
            </a:r>
            <a:endParaRPr lang="en-US" dirty="0">
              <a:latin typeface="Arial" charset="0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248209" y="655923"/>
            <a:ext cx="8289445" cy="4959275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Funciones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1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Reabsorción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agua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Compactar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contenido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intestinal en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heces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fecales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Absorción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vitaminas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importantes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producidas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por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la flora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bacteriana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intestinal</a:t>
            </a:r>
          </a:p>
          <a:p>
            <a:pPr lvl="2"/>
            <a:r>
              <a:rPr lang="en-US" dirty="0" err="1">
                <a:solidFill>
                  <a:srgbClr val="000000"/>
                </a:solidFill>
                <a:latin typeface="Arial" charset="0"/>
              </a:rPr>
              <a:t>Toma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hasta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5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horas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pasar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del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duodeno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al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ileón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>
                <a:solidFill>
                  <a:srgbClr val="000000"/>
                </a:solidFill>
                <a:latin typeface="Arial" charset="0"/>
              </a:rPr>
              <a:t>Movimientos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las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mucosas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aumentan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efectividad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de la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absroción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Almacenar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material fecal hasta el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momento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defecación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Ceco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Wingdings"/>
              </a:rPr>
              <a:t> Colon  Recto 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Wingdings"/>
              </a:rPr>
              <a:t>Ano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figure_24_01_1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3"/>
          <a:stretch/>
        </p:blipFill>
        <p:spPr>
          <a:xfrm>
            <a:off x="67418" y="137160"/>
            <a:ext cx="6937248" cy="6355014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3839273" y="6158651"/>
            <a:ext cx="1286441" cy="306564"/>
          </a:xfrm>
          <a:custGeom>
            <a:avLst/>
            <a:gdLst>
              <a:gd name="connsiteX0" fmla="*/ 0 w 1286441"/>
              <a:gd name="connsiteY0" fmla="*/ 0 h 306564"/>
              <a:gd name="connsiteX1" fmla="*/ 284659 w 1286441"/>
              <a:gd name="connsiteY1" fmla="*/ 0 h 306564"/>
              <a:gd name="connsiteX2" fmla="*/ 1286441 w 1286441"/>
              <a:gd name="connsiteY2" fmla="*/ 306564 h 30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441" h="306564">
                <a:moveTo>
                  <a:pt x="0" y="0"/>
                </a:moveTo>
                <a:lnTo>
                  <a:pt x="284659" y="0"/>
                </a:lnTo>
                <a:lnTo>
                  <a:pt x="1286441" y="306564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3127624" y="5479831"/>
            <a:ext cx="2764481" cy="54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3666397" y="5250783"/>
            <a:ext cx="815659" cy="22444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Freeform 33"/>
          <p:cNvSpPr/>
          <p:nvPr/>
        </p:nvSpPr>
        <p:spPr>
          <a:xfrm>
            <a:off x="3133098" y="4696998"/>
            <a:ext cx="1943348" cy="547435"/>
          </a:xfrm>
          <a:custGeom>
            <a:avLst/>
            <a:gdLst>
              <a:gd name="connsiteX0" fmla="*/ 0 w 1943348"/>
              <a:gd name="connsiteY0" fmla="*/ 0 h 547435"/>
              <a:gd name="connsiteX1" fmla="*/ 344876 w 1943348"/>
              <a:gd name="connsiteY1" fmla="*/ 5474 h 547435"/>
              <a:gd name="connsiteX2" fmla="*/ 1943348 w 1943348"/>
              <a:gd name="connsiteY2" fmla="*/ 547435 h 54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3348" h="547435">
                <a:moveTo>
                  <a:pt x="0" y="0"/>
                </a:moveTo>
                <a:lnTo>
                  <a:pt x="344876" y="5474"/>
                </a:lnTo>
                <a:lnTo>
                  <a:pt x="1943348" y="547435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138573" y="3755409"/>
            <a:ext cx="2326543" cy="580281"/>
          </a:xfrm>
          <a:custGeom>
            <a:avLst/>
            <a:gdLst>
              <a:gd name="connsiteX0" fmla="*/ 0 w 2326543"/>
              <a:gd name="connsiteY0" fmla="*/ 5474 h 580281"/>
              <a:gd name="connsiteX1" fmla="*/ 979885 w 2326543"/>
              <a:gd name="connsiteY1" fmla="*/ 0 h 580281"/>
              <a:gd name="connsiteX2" fmla="*/ 2326543 w 2326543"/>
              <a:gd name="connsiteY2" fmla="*/ 580281 h 58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6543" h="580281">
                <a:moveTo>
                  <a:pt x="0" y="5474"/>
                </a:moveTo>
                <a:lnTo>
                  <a:pt x="979885" y="0"/>
                </a:lnTo>
                <a:lnTo>
                  <a:pt x="2326543" y="580281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3127624" y="3114909"/>
            <a:ext cx="194334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Freeform 36"/>
          <p:cNvSpPr/>
          <p:nvPr/>
        </p:nvSpPr>
        <p:spPr>
          <a:xfrm>
            <a:off x="3122150" y="1664204"/>
            <a:ext cx="1899554" cy="629551"/>
          </a:xfrm>
          <a:custGeom>
            <a:avLst/>
            <a:gdLst>
              <a:gd name="connsiteX0" fmla="*/ 0 w 1899554"/>
              <a:gd name="connsiteY0" fmla="*/ 629551 h 629551"/>
              <a:gd name="connsiteX1" fmla="*/ 1023679 w 1899554"/>
              <a:gd name="connsiteY1" fmla="*/ 629551 h 629551"/>
              <a:gd name="connsiteX2" fmla="*/ 1899554 w 1899554"/>
              <a:gd name="connsiteY2" fmla="*/ 0 h 62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9554" h="629551">
                <a:moveTo>
                  <a:pt x="0" y="629551"/>
                </a:moveTo>
                <a:lnTo>
                  <a:pt x="1023679" y="629551"/>
                </a:lnTo>
                <a:lnTo>
                  <a:pt x="1899554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138573" y="1319320"/>
            <a:ext cx="1406874" cy="224449"/>
          </a:xfrm>
          <a:custGeom>
            <a:avLst/>
            <a:gdLst>
              <a:gd name="connsiteX0" fmla="*/ 0 w 1406874"/>
              <a:gd name="connsiteY0" fmla="*/ 213500 h 224449"/>
              <a:gd name="connsiteX1" fmla="*/ 1012730 w 1406874"/>
              <a:gd name="connsiteY1" fmla="*/ 224449 h 224449"/>
              <a:gd name="connsiteX2" fmla="*/ 1406874 w 1406874"/>
              <a:gd name="connsiteY2" fmla="*/ 0 h 22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874" h="224449">
                <a:moveTo>
                  <a:pt x="0" y="213500"/>
                </a:moveTo>
                <a:lnTo>
                  <a:pt x="1012730" y="224449"/>
                </a:lnTo>
                <a:lnTo>
                  <a:pt x="1406874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53716"/>
            <a:ext cx="9123362" cy="2767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24-1 The Components of the Digestive </a:t>
            </a:r>
            <a:r>
              <a:rPr lang="en-US" sz="1800" b="1" dirty="0" smtClean="0">
                <a:latin typeface="Arial"/>
                <a:cs typeface="Arial"/>
              </a:rPr>
              <a:t>System (Part 1 of 2).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283227" y="2494713"/>
            <a:ext cx="2525325" cy="31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36"/>
              </a:lnSpc>
            </a:pP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Muscular propulsion of materials into</a:t>
            </a:r>
            <a:b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the esophagus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74117" y="3291637"/>
            <a:ext cx="2525325" cy="15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36"/>
              </a:lnSpc>
            </a:pP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Transport of materials to the stomach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85637" y="928399"/>
            <a:ext cx="177387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 Black"/>
                <a:cs typeface="Arial Black"/>
              </a:rPr>
              <a:t>Major Organs of</a:t>
            </a:r>
            <a:br>
              <a:rPr lang="en-US" sz="126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260" i="0" dirty="0" smtClean="0">
                <a:solidFill>
                  <a:srgbClr val="000000"/>
                </a:solidFill>
                <a:latin typeface="Arial Black"/>
                <a:cs typeface="Arial Black"/>
              </a:rPr>
              <a:t>the </a:t>
            </a:r>
            <a:r>
              <a:rPr lang="en-US" sz="1260" i="0" dirty="0" smtClean="0">
                <a:solidFill>
                  <a:srgbClr val="FF0000"/>
                </a:solidFill>
                <a:latin typeface="Arial Black"/>
                <a:cs typeface="Arial Black"/>
              </a:rPr>
              <a:t>Digestive</a:t>
            </a:r>
            <a:r>
              <a:rPr lang="en-US" sz="1260" i="0" dirty="0" smtClean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1260" i="0" dirty="0" smtClean="0">
                <a:solidFill>
                  <a:srgbClr val="FF0000"/>
                </a:solidFill>
                <a:latin typeface="Arial Black"/>
                <a:cs typeface="Arial Black"/>
              </a:rPr>
              <a:t>Tract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74344" y="1389726"/>
            <a:ext cx="1773875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320"/>
              </a:lnSpc>
            </a:pPr>
            <a:r>
              <a:rPr lang="en-US" sz="1160" i="0" dirty="0" smtClean="0">
                <a:solidFill>
                  <a:srgbClr val="000000"/>
                </a:solidFill>
                <a:latin typeface="Arial Black"/>
                <a:cs typeface="Arial Black"/>
              </a:rPr>
              <a:t>Oral Cavity (Mouth)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71357" y="2223391"/>
            <a:ext cx="1773875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320"/>
              </a:lnSpc>
            </a:pPr>
            <a:r>
              <a:rPr lang="en-US" sz="1160" i="0" dirty="0" smtClean="0">
                <a:solidFill>
                  <a:srgbClr val="000000"/>
                </a:solidFill>
                <a:latin typeface="Arial Black"/>
                <a:cs typeface="Arial Black"/>
              </a:rPr>
              <a:t>Pharynx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77292" y="3054799"/>
            <a:ext cx="1773875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320"/>
              </a:lnSpc>
            </a:pPr>
            <a:r>
              <a:rPr lang="en-US" sz="1160" i="0" dirty="0" smtClean="0">
                <a:solidFill>
                  <a:srgbClr val="000000"/>
                </a:solidFill>
                <a:latin typeface="Arial Black"/>
                <a:cs typeface="Arial Black"/>
              </a:rPr>
              <a:t>Esophagus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86401" y="3659288"/>
            <a:ext cx="1773875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320"/>
              </a:lnSpc>
            </a:pPr>
            <a:r>
              <a:rPr lang="en-US" sz="1160" i="0" dirty="0" smtClean="0">
                <a:solidFill>
                  <a:srgbClr val="000000"/>
                </a:solidFill>
                <a:latin typeface="Arial Black"/>
                <a:cs typeface="Arial Black"/>
              </a:rPr>
              <a:t>Stomach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80467" y="3923463"/>
            <a:ext cx="2762281" cy="47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36"/>
              </a:lnSpc>
            </a:pP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Chemical breakdown of materials by acid</a:t>
            </a:r>
            <a:b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and enzymes; mechanical processing</a:t>
            </a:r>
            <a:b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through muscular contractions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77292" y="4617845"/>
            <a:ext cx="1773875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320"/>
              </a:lnSpc>
            </a:pPr>
            <a:r>
              <a:rPr lang="en-US" sz="1160" i="0" dirty="0" smtClean="0">
                <a:solidFill>
                  <a:srgbClr val="000000"/>
                </a:solidFill>
                <a:latin typeface="Arial Black"/>
                <a:cs typeface="Arial Black"/>
              </a:rPr>
              <a:t>Small Intestine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80882" y="4879137"/>
            <a:ext cx="3098630" cy="31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36"/>
              </a:lnSpc>
            </a:pP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Enzymatic digestion and absorption of</a:t>
            </a:r>
            <a:b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water, organic substrates, vitamins, and ions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80467" y="5406187"/>
            <a:ext cx="1773875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320"/>
              </a:lnSpc>
            </a:pPr>
            <a:r>
              <a:rPr lang="en-US" sz="1160" i="0" dirty="0" smtClean="0">
                <a:solidFill>
                  <a:srgbClr val="000000"/>
                </a:solidFill>
                <a:latin typeface="Arial Black"/>
                <a:cs typeface="Arial Black"/>
              </a:rPr>
              <a:t>Large Intestine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96342" y="5667479"/>
            <a:ext cx="2922932" cy="31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36"/>
              </a:lnSpc>
            </a:pP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Dehydration and compaction of indigestible</a:t>
            </a:r>
            <a:b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materials in preparation for elimination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223855" y="6071881"/>
            <a:ext cx="584200" cy="14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80"/>
              </a:lnSpc>
            </a:pPr>
            <a:r>
              <a:rPr lang="en-US" sz="1200" i="0" dirty="0" smtClean="0">
                <a:solidFill>
                  <a:srgbClr val="000000"/>
                </a:solidFill>
                <a:latin typeface="Arial"/>
                <a:cs typeface="Arial"/>
              </a:rPr>
              <a:t>Anus</a:t>
            </a:r>
          </a:p>
        </p:txBody>
      </p:sp>
      <p:sp>
        <p:nvSpPr>
          <p:cNvPr id="3" name="Freeform 2"/>
          <p:cNvSpPr/>
          <p:nvPr/>
        </p:nvSpPr>
        <p:spPr>
          <a:xfrm>
            <a:off x="3836098" y="6158651"/>
            <a:ext cx="1286441" cy="306564"/>
          </a:xfrm>
          <a:custGeom>
            <a:avLst/>
            <a:gdLst>
              <a:gd name="connsiteX0" fmla="*/ 0 w 1286441"/>
              <a:gd name="connsiteY0" fmla="*/ 0 h 306564"/>
              <a:gd name="connsiteX1" fmla="*/ 284659 w 1286441"/>
              <a:gd name="connsiteY1" fmla="*/ 0 h 306564"/>
              <a:gd name="connsiteX2" fmla="*/ 1286441 w 1286441"/>
              <a:gd name="connsiteY2" fmla="*/ 306564 h 30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441" h="306564">
                <a:moveTo>
                  <a:pt x="0" y="0"/>
                </a:moveTo>
                <a:lnTo>
                  <a:pt x="284659" y="0"/>
                </a:lnTo>
                <a:lnTo>
                  <a:pt x="1286441" y="30656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124449" y="5479831"/>
            <a:ext cx="2764481" cy="54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663222" y="5250783"/>
            <a:ext cx="815659" cy="2244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Freeform 20"/>
          <p:cNvSpPr/>
          <p:nvPr/>
        </p:nvSpPr>
        <p:spPr>
          <a:xfrm>
            <a:off x="3118975" y="4702472"/>
            <a:ext cx="1970719" cy="541961"/>
          </a:xfrm>
          <a:custGeom>
            <a:avLst/>
            <a:gdLst>
              <a:gd name="connsiteX0" fmla="*/ 0 w 1970719"/>
              <a:gd name="connsiteY0" fmla="*/ 0 h 541961"/>
              <a:gd name="connsiteX1" fmla="*/ 361298 w 1970719"/>
              <a:gd name="connsiteY1" fmla="*/ 0 h 541961"/>
              <a:gd name="connsiteX2" fmla="*/ 1970719 w 1970719"/>
              <a:gd name="connsiteY2" fmla="*/ 541961 h 54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0719" h="541961">
                <a:moveTo>
                  <a:pt x="0" y="0"/>
                </a:moveTo>
                <a:lnTo>
                  <a:pt x="361298" y="0"/>
                </a:lnTo>
                <a:lnTo>
                  <a:pt x="1970719" y="54196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129923" y="4696998"/>
            <a:ext cx="1943348" cy="547435"/>
          </a:xfrm>
          <a:custGeom>
            <a:avLst/>
            <a:gdLst>
              <a:gd name="connsiteX0" fmla="*/ 0 w 1943348"/>
              <a:gd name="connsiteY0" fmla="*/ 0 h 547435"/>
              <a:gd name="connsiteX1" fmla="*/ 344876 w 1943348"/>
              <a:gd name="connsiteY1" fmla="*/ 5474 h 547435"/>
              <a:gd name="connsiteX2" fmla="*/ 1943348 w 1943348"/>
              <a:gd name="connsiteY2" fmla="*/ 547435 h 54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3348" h="547435">
                <a:moveTo>
                  <a:pt x="0" y="0"/>
                </a:moveTo>
                <a:lnTo>
                  <a:pt x="344876" y="5474"/>
                </a:lnTo>
                <a:lnTo>
                  <a:pt x="1943348" y="54743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135398" y="3755409"/>
            <a:ext cx="2326543" cy="580281"/>
          </a:xfrm>
          <a:custGeom>
            <a:avLst/>
            <a:gdLst>
              <a:gd name="connsiteX0" fmla="*/ 0 w 2326543"/>
              <a:gd name="connsiteY0" fmla="*/ 5474 h 580281"/>
              <a:gd name="connsiteX1" fmla="*/ 979885 w 2326543"/>
              <a:gd name="connsiteY1" fmla="*/ 0 h 580281"/>
              <a:gd name="connsiteX2" fmla="*/ 2326543 w 2326543"/>
              <a:gd name="connsiteY2" fmla="*/ 580281 h 58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6543" h="580281">
                <a:moveTo>
                  <a:pt x="0" y="5474"/>
                </a:moveTo>
                <a:lnTo>
                  <a:pt x="979885" y="0"/>
                </a:lnTo>
                <a:lnTo>
                  <a:pt x="2326543" y="58028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124449" y="3114909"/>
            <a:ext cx="194334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Freeform 25"/>
          <p:cNvSpPr/>
          <p:nvPr/>
        </p:nvSpPr>
        <p:spPr>
          <a:xfrm>
            <a:off x="3118975" y="1664204"/>
            <a:ext cx="1899554" cy="629551"/>
          </a:xfrm>
          <a:custGeom>
            <a:avLst/>
            <a:gdLst>
              <a:gd name="connsiteX0" fmla="*/ 0 w 1899554"/>
              <a:gd name="connsiteY0" fmla="*/ 629551 h 629551"/>
              <a:gd name="connsiteX1" fmla="*/ 1023679 w 1899554"/>
              <a:gd name="connsiteY1" fmla="*/ 629551 h 629551"/>
              <a:gd name="connsiteX2" fmla="*/ 1899554 w 1899554"/>
              <a:gd name="connsiteY2" fmla="*/ 0 h 62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9554" h="629551">
                <a:moveTo>
                  <a:pt x="0" y="629551"/>
                </a:moveTo>
                <a:lnTo>
                  <a:pt x="1023679" y="629551"/>
                </a:lnTo>
                <a:lnTo>
                  <a:pt x="1899554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135398" y="1319320"/>
            <a:ext cx="1406874" cy="224449"/>
          </a:xfrm>
          <a:custGeom>
            <a:avLst/>
            <a:gdLst>
              <a:gd name="connsiteX0" fmla="*/ 0 w 1406874"/>
              <a:gd name="connsiteY0" fmla="*/ 213500 h 224449"/>
              <a:gd name="connsiteX1" fmla="*/ 1012730 w 1406874"/>
              <a:gd name="connsiteY1" fmla="*/ 224449 h 224449"/>
              <a:gd name="connsiteX2" fmla="*/ 1406874 w 1406874"/>
              <a:gd name="connsiteY2" fmla="*/ 0 h 22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874" h="224449">
                <a:moveTo>
                  <a:pt x="0" y="213500"/>
                </a:moveTo>
                <a:lnTo>
                  <a:pt x="1012730" y="224449"/>
                </a:lnTo>
                <a:lnTo>
                  <a:pt x="1406874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78958" y="1665316"/>
            <a:ext cx="2977684" cy="47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36"/>
              </a:lnSpc>
            </a:pP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Ingestion, mechanical processing with</a:t>
            </a:r>
            <a:b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accessory organs (teeth and tongue),</a:t>
            </a:r>
            <a:b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moistening, mixing with salivary secretions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06533" y="425904"/>
            <a:ext cx="34374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23948F"/>
                </a:solidFill>
              </a:rPr>
              <a:t>Tracto</a:t>
            </a:r>
            <a:r>
              <a:rPr lang="en-US" b="1" dirty="0">
                <a:solidFill>
                  <a:srgbClr val="23948F"/>
                </a:solidFill>
              </a:rPr>
              <a:t> </a:t>
            </a:r>
            <a:r>
              <a:rPr lang="en-US" b="1" dirty="0" err="1">
                <a:solidFill>
                  <a:srgbClr val="23948F"/>
                </a:solidFill>
              </a:rPr>
              <a:t>Digestivo</a:t>
            </a:r>
            <a:endParaRPr lang="en-US" b="1" dirty="0">
              <a:solidFill>
                <a:srgbClr val="23948F"/>
              </a:solidFill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Tambien</a:t>
            </a:r>
            <a:r>
              <a:rPr lang="en-US" dirty="0">
                <a:solidFill>
                  <a:srgbClr val="000000"/>
                </a:solidFill>
              </a:rPr>
              <a:t> gastrointestinal (GI) o canal </a:t>
            </a:r>
            <a:r>
              <a:rPr lang="en-US" dirty="0" err="1">
                <a:solidFill>
                  <a:srgbClr val="000000"/>
                </a:solidFill>
              </a:rPr>
              <a:t>alimentario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Tubo</a:t>
            </a:r>
            <a:r>
              <a:rPr lang="en-US" dirty="0">
                <a:solidFill>
                  <a:srgbClr val="000000"/>
                </a:solidFill>
              </a:rPr>
              <a:t> Muscular</a:t>
            </a:r>
          </a:p>
        </p:txBody>
      </p:sp>
    </p:spTree>
    <p:extLst>
      <p:ext uri="{BB962C8B-B14F-4D97-AF65-F5344CB8AC3E}">
        <p14:creationId xmlns:p14="http://schemas.microsoft.com/office/powerpoint/2010/main" val="38133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24-7 </a:t>
            </a:r>
            <a:r>
              <a:rPr lang="en-US" dirty="0" err="1" smtClean="0">
                <a:latin typeface="Arial" charset="0"/>
              </a:rPr>
              <a:t>Intestino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Grueso</a:t>
            </a:r>
            <a:endParaRPr lang="en-US" dirty="0">
              <a:latin typeface="Arial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445763" y="812806"/>
            <a:ext cx="8476843" cy="495927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Ceco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primera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parte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Recibe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material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desde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el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ileón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rial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Almacena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comienza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la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compactación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Apéndice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– </a:t>
            </a:r>
            <a:r>
              <a:rPr lang="en-US" sz="2800" i="1" dirty="0" err="1" smtClean="0">
                <a:solidFill>
                  <a:srgbClr val="000000"/>
                </a:solidFill>
                <a:latin typeface="Arial" charset="0"/>
              </a:rPr>
              <a:t>nódulos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 charset="0"/>
              </a:rPr>
              <a:t>linfáticos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2800" i="1" dirty="0" err="1" smtClean="0">
                <a:solidFill>
                  <a:srgbClr val="000000"/>
                </a:solidFill>
                <a:latin typeface="Arial" charset="0"/>
              </a:rPr>
              <a:t>órgano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rial" charset="0"/>
              </a:rPr>
              <a:t>linfoide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457200" lvl="1" indent="0">
              <a:buNone/>
            </a:pPr>
            <a:endParaRPr lang="en-US" sz="2800" i="1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Colon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Mayor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diámetro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pared mas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fina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Pared forma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serie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sacos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haustra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Ayudan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aumentar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la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plasticidad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expande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se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alarga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segun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se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necesita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Times" charset="0"/>
              <a:buNone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24-7 </a:t>
            </a:r>
            <a:r>
              <a:rPr lang="en-US" dirty="0" err="1" smtClean="0">
                <a:latin typeface="Arial" charset="0"/>
              </a:rPr>
              <a:t>Intestino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Grueso</a:t>
            </a:r>
            <a:r>
              <a:rPr lang="en-US" dirty="0" smtClean="0">
                <a:latin typeface="Arial" charset="0"/>
              </a:rPr>
              <a:t>  - Colon </a:t>
            </a:r>
            <a:endParaRPr lang="en-US" dirty="0">
              <a:latin typeface="Arial" charset="0"/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251530" y="702407"/>
            <a:ext cx="8685312" cy="5601841"/>
          </a:xfrm>
        </p:spPr>
        <p:txBody>
          <a:bodyPr/>
          <a:lstStyle/>
          <a:p>
            <a:pPr marL="330200" indent="-330200"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Colon - </a:t>
            </a:r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Cuatro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regiones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pPr marL="825500" lvl="1" indent="-3810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Ascendente</a:t>
            </a:r>
            <a:endParaRPr lang="en-US" sz="2400" b="1" dirty="0" smtClean="0">
              <a:solidFill>
                <a:srgbClr val="000000"/>
              </a:solidFill>
              <a:latin typeface="Arial" charset="0"/>
            </a:endParaRPr>
          </a:p>
          <a:p>
            <a:pPr marL="1282700" lvl="2" indent="-381000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Comienza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en el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ceco</a:t>
            </a: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marL="1282700" lvl="2" indent="-381000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Dobla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en la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flexión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cólica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derecha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b="1" i="1" dirty="0" err="1" smtClean="0">
                <a:solidFill>
                  <a:srgbClr val="000000"/>
                </a:solidFill>
                <a:latin typeface="Arial" charset="0"/>
              </a:rPr>
              <a:t>hepática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825500" lvl="1" indent="-3810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Transverso</a:t>
            </a:r>
            <a:endParaRPr lang="en-US" sz="2400" b="1" dirty="0" smtClean="0">
              <a:solidFill>
                <a:srgbClr val="000000"/>
              </a:solidFill>
              <a:latin typeface="Arial" charset="0"/>
            </a:endParaRPr>
          </a:p>
          <a:p>
            <a:pPr marL="1282700" lvl="2" indent="-381000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Cruza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abdomen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derecha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izquierda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gira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izquierda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en la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flexión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cólica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izquierda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esplénica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marL="825500" lvl="1" indent="-3810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Descendiente</a:t>
            </a:r>
            <a:endParaRPr lang="en-US" sz="2400" b="1" dirty="0" smtClean="0">
              <a:solidFill>
                <a:srgbClr val="000000"/>
              </a:solidFill>
              <a:latin typeface="Arial" charset="0"/>
            </a:endParaRPr>
          </a:p>
          <a:p>
            <a:pPr marL="1282700" lvl="2" indent="-381000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Procede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inferior lateral de la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fosa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ileaca</a:t>
            </a: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marL="825500" lvl="1" indent="-381000"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Sigmoideo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1282700" lvl="2" indent="-381000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Segmento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en forma de S,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comienza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en la flexion sigmoidal</a:t>
            </a:r>
          </a:p>
          <a:p>
            <a:pPr marL="1282700" lvl="2" indent="-381000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Vacia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en el recto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figure_24_24a_0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/>
        </p:blipFill>
        <p:spPr>
          <a:xfrm>
            <a:off x="637032" y="231816"/>
            <a:ext cx="7869936" cy="6402345"/>
          </a:xfrm>
          <a:prstGeom prst="rect">
            <a:avLst/>
          </a:prstGeom>
        </p:spPr>
      </p:pic>
      <p:cxnSp>
        <p:nvCxnSpPr>
          <p:cNvPr id="108" name="Straight Connector 107"/>
          <p:cNvCxnSpPr/>
          <p:nvPr/>
        </p:nvCxnSpPr>
        <p:spPr bwMode="auto">
          <a:xfrm>
            <a:off x="2546350" y="2583856"/>
            <a:ext cx="17399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/>
        </p:nvCxnSpPr>
        <p:spPr bwMode="auto">
          <a:xfrm flipV="1">
            <a:off x="3025775" y="2434631"/>
            <a:ext cx="1571625" cy="1492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/>
          <p:nvPr/>
        </p:nvCxnSpPr>
        <p:spPr bwMode="auto">
          <a:xfrm>
            <a:off x="2546350" y="3009306"/>
            <a:ext cx="1663700" cy="95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2933700" y="2888658"/>
            <a:ext cx="1558925" cy="12441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/>
          <p:nvPr/>
        </p:nvCxnSpPr>
        <p:spPr bwMode="auto">
          <a:xfrm flipH="1">
            <a:off x="4006850" y="3853856"/>
            <a:ext cx="619125" cy="63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/>
          <p:nvPr/>
        </p:nvCxnSpPr>
        <p:spPr bwMode="auto">
          <a:xfrm flipH="1" flipV="1">
            <a:off x="4140200" y="3780831"/>
            <a:ext cx="31115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/>
          <p:nvPr/>
        </p:nvCxnSpPr>
        <p:spPr bwMode="auto">
          <a:xfrm flipH="1" flipV="1">
            <a:off x="4191000" y="3599856"/>
            <a:ext cx="257175" cy="257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24-</a:t>
            </a:r>
            <a:r>
              <a:rPr lang="en-US" sz="900" b="1" dirty="0" smtClean="0">
                <a:latin typeface="Arial"/>
                <a:cs typeface="Arial"/>
              </a:rPr>
              <a:t>24a </a:t>
            </a:r>
            <a:r>
              <a:rPr lang="en-US" sz="900" b="1" dirty="0">
                <a:latin typeface="Arial"/>
                <a:cs typeface="Arial"/>
              </a:rPr>
              <a:t>The Large Intestine.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1772641" y="669043"/>
            <a:ext cx="791777" cy="39703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32"/>
              </a:lnSpc>
            </a:pPr>
            <a:r>
              <a:rPr lang="en-US" sz="860" i="0" dirty="0" smtClean="0">
                <a:solidFill>
                  <a:srgbClr val="FF0000"/>
                </a:solidFill>
                <a:latin typeface="Arial"/>
                <a:cs typeface="Arial"/>
              </a:rPr>
              <a:t>Right colic</a:t>
            </a:r>
            <a:br>
              <a:rPr lang="en-US" sz="86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860" i="0" dirty="0" smtClean="0">
                <a:solidFill>
                  <a:srgbClr val="FF0000"/>
                </a:solidFill>
                <a:latin typeface="Arial"/>
                <a:cs typeface="Arial"/>
              </a:rPr>
              <a:t>(hepatic)</a:t>
            </a:r>
            <a:br>
              <a:rPr lang="en-US" sz="86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860" i="0" dirty="0" smtClean="0">
                <a:solidFill>
                  <a:srgbClr val="FF0000"/>
                </a:solidFill>
                <a:latin typeface="Arial"/>
                <a:cs typeface="Arial"/>
              </a:rPr>
              <a:t>flexure</a:t>
            </a:r>
          </a:p>
        </p:txBody>
      </p:sp>
      <p:sp>
        <p:nvSpPr>
          <p:cNvPr id="3" name="Freeform 2"/>
          <p:cNvSpPr/>
          <p:nvPr/>
        </p:nvSpPr>
        <p:spPr>
          <a:xfrm>
            <a:off x="2619375" y="748706"/>
            <a:ext cx="355600" cy="587375"/>
          </a:xfrm>
          <a:custGeom>
            <a:avLst/>
            <a:gdLst>
              <a:gd name="connsiteX0" fmla="*/ 0 w 355600"/>
              <a:gd name="connsiteY0" fmla="*/ 0 h 587375"/>
              <a:gd name="connsiteX1" fmla="*/ 92075 w 355600"/>
              <a:gd name="connsiteY1" fmla="*/ 0 h 587375"/>
              <a:gd name="connsiteX2" fmla="*/ 355600 w 355600"/>
              <a:gd name="connsiteY2" fmla="*/ 587375 h 5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587375">
                <a:moveTo>
                  <a:pt x="0" y="0"/>
                </a:moveTo>
                <a:lnTo>
                  <a:pt x="92075" y="0"/>
                </a:lnTo>
                <a:lnTo>
                  <a:pt x="355600" y="5873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375150" y="323256"/>
            <a:ext cx="733425" cy="38100"/>
          </a:xfrm>
          <a:custGeom>
            <a:avLst/>
            <a:gdLst>
              <a:gd name="connsiteX0" fmla="*/ 0 w 733425"/>
              <a:gd name="connsiteY0" fmla="*/ 0 h 38100"/>
              <a:gd name="connsiteX1" fmla="*/ 520700 w 733425"/>
              <a:gd name="connsiteY1" fmla="*/ 3175 h 38100"/>
              <a:gd name="connsiteX2" fmla="*/ 733425 w 733425"/>
              <a:gd name="connsiteY2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25" h="38100">
                <a:moveTo>
                  <a:pt x="0" y="0"/>
                </a:moveTo>
                <a:lnTo>
                  <a:pt x="520700" y="3175"/>
                </a:lnTo>
                <a:lnTo>
                  <a:pt x="733425" y="381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368800" y="491531"/>
            <a:ext cx="2381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378325" y="726481"/>
            <a:ext cx="355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4375150" y="1050331"/>
            <a:ext cx="266700" cy="60325"/>
          </a:xfrm>
          <a:custGeom>
            <a:avLst/>
            <a:gdLst>
              <a:gd name="connsiteX0" fmla="*/ 0 w 266700"/>
              <a:gd name="connsiteY0" fmla="*/ 0 h 60325"/>
              <a:gd name="connsiteX1" fmla="*/ 123825 w 266700"/>
              <a:gd name="connsiteY1" fmla="*/ 0 h 60325"/>
              <a:gd name="connsiteX2" fmla="*/ 266700 w 266700"/>
              <a:gd name="connsiteY2" fmla="*/ 60325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60325">
                <a:moveTo>
                  <a:pt x="0" y="0"/>
                </a:moveTo>
                <a:lnTo>
                  <a:pt x="123825" y="0"/>
                </a:lnTo>
                <a:lnTo>
                  <a:pt x="266700" y="603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546350" y="1961556"/>
            <a:ext cx="1958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546350" y="2583856"/>
            <a:ext cx="1739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3025775" y="2434631"/>
            <a:ext cx="1571625" cy="149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2546350" y="3009306"/>
            <a:ext cx="1663700" cy="9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2933700" y="2888658"/>
            <a:ext cx="1558925" cy="1244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540000" y="3812581"/>
            <a:ext cx="654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2635250" y="3228381"/>
            <a:ext cx="619125" cy="581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537941" y="237243"/>
            <a:ext cx="791777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Aorta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927351" y="405518"/>
            <a:ext cx="1402368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Hepatic portal vein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359149" y="637293"/>
            <a:ext cx="957869" cy="2646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Superior</a:t>
            </a:r>
            <a:b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mesenteric vein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143250" y="964318"/>
            <a:ext cx="1170593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Inferior vena cava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699616" y="1907293"/>
            <a:ext cx="791777" cy="2646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32"/>
              </a:lnSpc>
            </a:pPr>
            <a:r>
              <a:rPr lang="en-US" sz="860" i="0" dirty="0" smtClean="0">
                <a:solidFill>
                  <a:srgbClr val="FF0000"/>
                </a:solidFill>
                <a:latin typeface="Arial Black"/>
                <a:cs typeface="Arial Black"/>
              </a:rPr>
              <a:t>Transverse</a:t>
            </a:r>
            <a:br>
              <a:rPr lang="en-US" sz="860" i="0" dirty="0" smtClean="0">
                <a:solidFill>
                  <a:srgbClr val="FF0000"/>
                </a:solidFill>
                <a:latin typeface="Arial Black"/>
                <a:cs typeface="Arial Black"/>
              </a:rPr>
            </a:br>
            <a:r>
              <a:rPr lang="en-US" sz="860" i="0" dirty="0" smtClean="0">
                <a:solidFill>
                  <a:srgbClr val="FF0000"/>
                </a:solidFill>
                <a:latin typeface="Arial Black"/>
                <a:cs typeface="Arial Black"/>
              </a:rPr>
              <a:t>colon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501776" y="2510543"/>
            <a:ext cx="995968" cy="2646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Middle colic</a:t>
            </a:r>
            <a:b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artery and vein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501776" y="2935993"/>
            <a:ext cx="995968" cy="2646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Right colic</a:t>
            </a:r>
            <a:b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artery and vein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274166" y="3355093"/>
            <a:ext cx="1218209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32"/>
              </a:lnSpc>
            </a:pPr>
            <a:r>
              <a:rPr lang="en-US" sz="860" i="0" dirty="0" smtClean="0">
                <a:solidFill>
                  <a:srgbClr val="FF0000"/>
                </a:solidFill>
                <a:latin typeface="Arial Black"/>
                <a:cs typeface="Arial Black"/>
              </a:rPr>
              <a:t>Ascending colon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181100" y="3732918"/>
            <a:ext cx="1310294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32"/>
              </a:lnSpc>
            </a:pPr>
            <a:r>
              <a:rPr lang="en-US" sz="860" i="0" dirty="0" err="1" smtClean="0">
                <a:solidFill>
                  <a:srgbClr val="000000"/>
                </a:solidFill>
                <a:latin typeface="Arial"/>
                <a:cs typeface="Arial"/>
              </a:rPr>
              <a:t>Omental</a:t>
            </a: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 appendices</a:t>
            </a:r>
          </a:p>
        </p:txBody>
      </p:sp>
      <p:sp>
        <p:nvSpPr>
          <p:cNvPr id="25" name="Freeform 24"/>
          <p:cNvSpPr/>
          <p:nvPr/>
        </p:nvSpPr>
        <p:spPr>
          <a:xfrm>
            <a:off x="2543175" y="3368081"/>
            <a:ext cx="352425" cy="57150"/>
          </a:xfrm>
          <a:custGeom>
            <a:avLst/>
            <a:gdLst>
              <a:gd name="connsiteX0" fmla="*/ 0 w 352425"/>
              <a:gd name="connsiteY0" fmla="*/ 57150 h 57150"/>
              <a:gd name="connsiteX1" fmla="*/ 174625 w 352425"/>
              <a:gd name="connsiteY1" fmla="*/ 57150 h 57150"/>
              <a:gd name="connsiteX2" fmla="*/ 352425 w 352425"/>
              <a:gd name="connsiteY2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" h="57150">
                <a:moveTo>
                  <a:pt x="0" y="57150"/>
                </a:moveTo>
                <a:lnTo>
                  <a:pt x="174625" y="57150"/>
                </a:lnTo>
                <a:lnTo>
                  <a:pt x="35242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218" name="Straight Connector 9217"/>
          <p:cNvCxnSpPr/>
          <p:nvPr/>
        </p:nvCxnSpPr>
        <p:spPr bwMode="auto">
          <a:xfrm flipH="1">
            <a:off x="4006850" y="3853856"/>
            <a:ext cx="619125" cy="6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H="1" flipV="1">
            <a:off x="4140200" y="3780831"/>
            <a:ext cx="31115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 flipH="1" flipV="1">
            <a:off x="4191000" y="3599856"/>
            <a:ext cx="257175" cy="257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4683125" y="3783718"/>
            <a:ext cx="1310294" cy="2646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Intestinal arteries</a:t>
            </a:r>
            <a:b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and veins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1188869" y="4400890"/>
            <a:ext cx="1310294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32"/>
              </a:lnSpc>
            </a:pPr>
            <a:r>
              <a:rPr lang="en-US" sz="860" i="0" dirty="0" err="1" smtClean="0">
                <a:solidFill>
                  <a:srgbClr val="000000"/>
                </a:solidFill>
                <a:latin typeface="Arial"/>
                <a:cs typeface="Arial"/>
              </a:rPr>
              <a:t>Ileocecal</a:t>
            </a: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 valve</a:t>
            </a: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1183171" y="4648339"/>
            <a:ext cx="1310294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32"/>
              </a:lnSpc>
            </a:pPr>
            <a:r>
              <a:rPr lang="en-US" sz="860" i="0" dirty="0" smtClean="0">
                <a:solidFill>
                  <a:srgbClr val="FF0000"/>
                </a:solidFill>
                <a:latin typeface="Arial"/>
                <a:cs typeface="Arial"/>
              </a:rPr>
              <a:t>Cecum</a:t>
            </a: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1191272" y="4923481"/>
            <a:ext cx="1310294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32"/>
              </a:lnSpc>
            </a:pPr>
            <a:r>
              <a:rPr lang="en-US" sz="860" i="0" dirty="0" smtClean="0">
                <a:solidFill>
                  <a:srgbClr val="FF0000"/>
                </a:solidFill>
                <a:latin typeface="Arial"/>
                <a:cs typeface="Arial"/>
              </a:rPr>
              <a:t>Appendix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4715971" y="4342103"/>
            <a:ext cx="626868" cy="2646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Rectal</a:t>
            </a:r>
            <a:b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artery</a:t>
            </a:r>
          </a:p>
        </p:txBody>
      </p:sp>
      <p:cxnSp>
        <p:nvCxnSpPr>
          <p:cNvPr id="9224" name="Straight Connector 9223"/>
          <p:cNvCxnSpPr/>
          <p:nvPr/>
        </p:nvCxnSpPr>
        <p:spPr bwMode="auto">
          <a:xfrm>
            <a:off x="2546350" y="5006381"/>
            <a:ext cx="15367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>
            <a:off x="2543175" y="4742856"/>
            <a:ext cx="7397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>
            <a:off x="2546350" y="4476156"/>
            <a:ext cx="971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4200525" y="4374268"/>
            <a:ext cx="625475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extrusionH="57150" contourW="3810">
              <a:bevelT h="25400" prst="softRound"/>
              <a:bevelB h="25400" prst="softRound"/>
              <a:contourClr>
                <a:schemeClr val="bg1"/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860" i="0" dirty="0" smtClean="0">
                <a:solidFill>
                  <a:srgbClr val="FF0000"/>
                </a:solidFill>
                <a:latin typeface="Arial"/>
                <a:cs typeface="Arial"/>
              </a:rPr>
              <a:t>Ileum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918075" y="6101468"/>
            <a:ext cx="625475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extrusionH="57150" contourW="3810">
              <a:bevelT h="25400" prst="softRound"/>
              <a:bevelB h="25400" prst="softRound"/>
              <a:contourClr>
                <a:schemeClr val="bg1"/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Rectum</a:t>
            </a:r>
          </a:p>
        </p:txBody>
      </p:sp>
      <p:sp>
        <p:nvSpPr>
          <p:cNvPr id="9229" name="Freeform 9228"/>
          <p:cNvSpPr/>
          <p:nvPr/>
        </p:nvSpPr>
        <p:spPr>
          <a:xfrm>
            <a:off x="5387975" y="4419006"/>
            <a:ext cx="171450" cy="66675"/>
          </a:xfrm>
          <a:custGeom>
            <a:avLst/>
            <a:gdLst>
              <a:gd name="connsiteX0" fmla="*/ 0 w 171450"/>
              <a:gd name="connsiteY0" fmla="*/ 0 h 66675"/>
              <a:gd name="connsiteX1" fmla="*/ 92075 w 171450"/>
              <a:gd name="connsiteY1" fmla="*/ 3175 h 66675"/>
              <a:gd name="connsiteX2" fmla="*/ 171450 w 171450"/>
              <a:gd name="connsiteY2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66675">
                <a:moveTo>
                  <a:pt x="0" y="0"/>
                </a:moveTo>
                <a:lnTo>
                  <a:pt x="92075" y="3175"/>
                </a:lnTo>
                <a:lnTo>
                  <a:pt x="171450" y="66675"/>
                </a:lnTo>
              </a:path>
            </a:pathLst>
          </a:custGeom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263900" y="5485518"/>
            <a:ext cx="1310294" cy="47551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36"/>
              </a:lnSpc>
            </a:pPr>
            <a: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  <a:t>The gross anatomy</a:t>
            </a:r>
            <a:b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  <a:t>and regions of the</a:t>
            </a:r>
            <a:b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i="0" dirty="0" smtClean="0">
                <a:solidFill>
                  <a:srgbClr val="000000"/>
                </a:solidFill>
                <a:latin typeface="Arial"/>
                <a:cs typeface="Arial"/>
              </a:rPr>
              <a:t>large intestine</a:t>
            </a: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7581900" y="5139443"/>
            <a:ext cx="1057275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Sigmoid flexure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7591425" y="4920368"/>
            <a:ext cx="927100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860" i="0" dirty="0" err="1" smtClean="0">
                <a:solidFill>
                  <a:srgbClr val="000000"/>
                </a:solidFill>
                <a:latin typeface="Arial"/>
                <a:cs typeface="Arial"/>
              </a:rPr>
              <a:t>Teniae</a:t>
            </a: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 coli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7588250" y="4590168"/>
            <a:ext cx="898525" cy="2646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Sigmoid arteries</a:t>
            </a:r>
            <a:b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and veins</a:t>
            </a:r>
          </a:p>
        </p:txBody>
      </p:sp>
      <p:cxnSp>
        <p:nvCxnSpPr>
          <p:cNvPr id="9231" name="Straight Connector 9230"/>
          <p:cNvCxnSpPr/>
          <p:nvPr/>
        </p:nvCxnSpPr>
        <p:spPr bwMode="auto">
          <a:xfrm>
            <a:off x="6340475" y="5492156"/>
            <a:ext cx="1225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9232"/>
          <p:cNvCxnSpPr/>
          <p:nvPr/>
        </p:nvCxnSpPr>
        <p:spPr bwMode="auto">
          <a:xfrm>
            <a:off x="6959600" y="5215931"/>
            <a:ext cx="581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7591425" y="5418843"/>
            <a:ext cx="1057275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860" i="0" dirty="0" smtClean="0">
                <a:solidFill>
                  <a:srgbClr val="FF0000"/>
                </a:solidFill>
                <a:latin typeface="Arial Black"/>
                <a:cs typeface="Arial Black"/>
              </a:rPr>
              <a:t>Sigmoid colon</a:t>
            </a:r>
          </a:p>
        </p:txBody>
      </p:sp>
      <p:cxnSp>
        <p:nvCxnSpPr>
          <p:cNvPr id="9235" name="Straight Connector 9234"/>
          <p:cNvCxnSpPr/>
          <p:nvPr/>
        </p:nvCxnSpPr>
        <p:spPr bwMode="auto">
          <a:xfrm>
            <a:off x="6565900" y="4993681"/>
            <a:ext cx="987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7" name="Straight Connector 9236"/>
          <p:cNvCxnSpPr/>
          <p:nvPr/>
        </p:nvCxnSpPr>
        <p:spPr bwMode="auto">
          <a:xfrm>
            <a:off x="5905500" y="4663481"/>
            <a:ext cx="1647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9" name="Straight Connector 9238"/>
          <p:cNvCxnSpPr/>
          <p:nvPr/>
        </p:nvCxnSpPr>
        <p:spPr bwMode="auto">
          <a:xfrm flipV="1">
            <a:off x="5953125" y="4663481"/>
            <a:ext cx="752475" cy="104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1" name="Straight Connector 9240"/>
          <p:cNvCxnSpPr/>
          <p:nvPr/>
        </p:nvCxnSpPr>
        <p:spPr bwMode="auto">
          <a:xfrm flipH="1" flipV="1">
            <a:off x="6334125" y="3926881"/>
            <a:ext cx="1212850" cy="736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3" name="Straight Connector 9242"/>
          <p:cNvCxnSpPr/>
          <p:nvPr/>
        </p:nvCxnSpPr>
        <p:spPr bwMode="auto">
          <a:xfrm flipV="1">
            <a:off x="6321425" y="4199931"/>
            <a:ext cx="454025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44" name="Freeform 9243"/>
          <p:cNvSpPr/>
          <p:nvPr/>
        </p:nvSpPr>
        <p:spPr>
          <a:xfrm>
            <a:off x="7178675" y="3612556"/>
            <a:ext cx="365125" cy="400050"/>
          </a:xfrm>
          <a:custGeom>
            <a:avLst/>
            <a:gdLst>
              <a:gd name="connsiteX0" fmla="*/ 0 w 365125"/>
              <a:gd name="connsiteY0" fmla="*/ 0 h 400050"/>
              <a:gd name="connsiteX1" fmla="*/ 365125 w 365125"/>
              <a:gd name="connsiteY1" fmla="*/ 0 h 400050"/>
              <a:gd name="connsiteX2" fmla="*/ 25400 w 365125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125" h="400050">
                <a:moveTo>
                  <a:pt x="0" y="0"/>
                </a:moveTo>
                <a:lnTo>
                  <a:pt x="365125" y="0"/>
                </a:lnTo>
                <a:lnTo>
                  <a:pt x="25400" y="4000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7585075" y="3542418"/>
            <a:ext cx="898525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860" i="0" dirty="0" err="1" smtClean="0">
                <a:solidFill>
                  <a:srgbClr val="000000"/>
                </a:solidFill>
                <a:latin typeface="Arial"/>
                <a:cs typeface="Arial"/>
              </a:rPr>
              <a:t>Haustra</a:t>
            </a:r>
            <a:endParaRPr lang="en-US" sz="86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245" name="Freeform 9244"/>
          <p:cNvSpPr/>
          <p:nvPr/>
        </p:nvSpPr>
        <p:spPr>
          <a:xfrm>
            <a:off x="5842000" y="2983906"/>
            <a:ext cx="1695450" cy="384175"/>
          </a:xfrm>
          <a:custGeom>
            <a:avLst/>
            <a:gdLst>
              <a:gd name="connsiteX0" fmla="*/ 1695450 w 1695450"/>
              <a:gd name="connsiteY0" fmla="*/ 384175 h 384175"/>
              <a:gd name="connsiteX1" fmla="*/ 1374775 w 1695450"/>
              <a:gd name="connsiteY1" fmla="*/ 384175 h 384175"/>
              <a:gd name="connsiteX2" fmla="*/ 0 w 1695450"/>
              <a:gd name="connsiteY2" fmla="*/ 0 h 3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5450" h="384175">
                <a:moveTo>
                  <a:pt x="1695450" y="384175"/>
                </a:moveTo>
                <a:lnTo>
                  <a:pt x="1374775" y="38417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7588250" y="3291593"/>
            <a:ext cx="1016000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Left colic artery</a:t>
            </a:r>
          </a:p>
        </p:txBody>
      </p:sp>
      <p:cxnSp>
        <p:nvCxnSpPr>
          <p:cNvPr id="9247" name="Straight Connector 9246"/>
          <p:cNvCxnSpPr/>
          <p:nvPr/>
        </p:nvCxnSpPr>
        <p:spPr bwMode="auto">
          <a:xfrm>
            <a:off x="5499100" y="2856906"/>
            <a:ext cx="2051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6203950" y="2514006"/>
            <a:ext cx="13398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7594600" y="2786768"/>
            <a:ext cx="1016000" cy="39703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Inferior </a:t>
            </a:r>
            <a:b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mesenteric</a:t>
            </a:r>
            <a:b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artery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7146925" y="2136181"/>
            <a:ext cx="3968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6318250" y="1596431"/>
            <a:ext cx="1231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7191375" y="1117006"/>
            <a:ext cx="355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Freeform 47"/>
          <p:cNvSpPr/>
          <p:nvPr/>
        </p:nvSpPr>
        <p:spPr>
          <a:xfrm>
            <a:off x="5743575" y="742356"/>
            <a:ext cx="450850" cy="187325"/>
          </a:xfrm>
          <a:custGeom>
            <a:avLst/>
            <a:gdLst>
              <a:gd name="connsiteX0" fmla="*/ 450850 w 450850"/>
              <a:gd name="connsiteY0" fmla="*/ 0 h 187325"/>
              <a:gd name="connsiteX1" fmla="*/ 304800 w 450850"/>
              <a:gd name="connsiteY1" fmla="*/ 0 h 187325"/>
              <a:gd name="connsiteX2" fmla="*/ 0 w 450850"/>
              <a:gd name="connsiteY2" fmla="*/ 187325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850" h="187325">
                <a:moveTo>
                  <a:pt x="450850" y="0"/>
                </a:moveTo>
                <a:lnTo>
                  <a:pt x="304800" y="0"/>
                </a:lnTo>
                <a:lnTo>
                  <a:pt x="0" y="1873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7578725" y="2443868"/>
            <a:ext cx="1016000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Left colic vein</a:t>
            </a:r>
          </a:p>
        </p:txBody>
      </p:sp>
      <p:sp>
        <p:nvSpPr>
          <p:cNvPr id="93" name="Text Box 31"/>
          <p:cNvSpPr txBox="1">
            <a:spLocks noChangeArrowheads="1"/>
          </p:cNvSpPr>
          <p:nvPr/>
        </p:nvSpPr>
        <p:spPr bwMode="auto">
          <a:xfrm>
            <a:off x="7591425" y="2056518"/>
            <a:ext cx="1016000" cy="2646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860" i="0" dirty="0" smtClean="0">
                <a:solidFill>
                  <a:srgbClr val="FF0000"/>
                </a:solidFill>
                <a:latin typeface="Arial Black"/>
                <a:cs typeface="Arial Black"/>
              </a:rPr>
              <a:t>Descending</a:t>
            </a:r>
            <a:br>
              <a:rPr lang="en-US" sz="860" i="0" dirty="0" smtClean="0">
                <a:solidFill>
                  <a:srgbClr val="FF0000"/>
                </a:solidFill>
                <a:latin typeface="Arial Black"/>
                <a:cs typeface="Arial Black"/>
              </a:rPr>
            </a:br>
            <a:r>
              <a:rPr lang="en-US" sz="860" i="0" dirty="0" smtClean="0">
                <a:solidFill>
                  <a:srgbClr val="FF0000"/>
                </a:solidFill>
                <a:latin typeface="Arial Black"/>
                <a:cs typeface="Arial Black"/>
              </a:rPr>
              <a:t>colon</a:t>
            </a: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7594600" y="1529468"/>
            <a:ext cx="1016000" cy="2646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Greater</a:t>
            </a:r>
            <a:b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860" i="0" dirty="0" err="1" smtClean="0">
                <a:solidFill>
                  <a:srgbClr val="000000"/>
                </a:solidFill>
                <a:latin typeface="Arial"/>
                <a:cs typeface="Arial"/>
              </a:rPr>
              <a:t>omentum</a:t>
            </a: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 (cut)</a:t>
            </a: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7591425" y="1050043"/>
            <a:ext cx="1016000" cy="39703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860" i="0" dirty="0" smtClean="0">
                <a:solidFill>
                  <a:srgbClr val="FF0000"/>
                </a:solidFill>
                <a:latin typeface="Arial"/>
                <a:cs typeface="Arial"/>
              </a:rPr>
              <a:t>Left colic</a:t>
            </a:r>
            <a:br>
              <a:rPr lang="en-US" sz="86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860" i="0" dirty="0" smtClean="0">
                <a:solidFill>
                  <a:srgbClr val="FF0000"/>
                </a:solidFill>
                <a:latin typeface="Arial"/>
                <a:cs typeface="Arial"/>
              </a:rPr>
              <a:t>(splenic)</a:t>
            </a:r>
            <a:br>
              <a:rPr lang="en-US" sz="860" i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860" i="0" dirty="0" smtClean="0">
                <a:solidFill>
                  <a:srgbClr val="FF0000"/>
                </a:solidFill>
                <a:latin typeface="Arial"/>
                <a:cs typeface="Arial"/>
              </a:rPr>
              <a:t>flexure</a:t>
            </a: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6257924" y="675393"/>
            <a:ext cx="1603375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Inferior mesenteric vein</a:t>
            </a: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6254749" y="262643"/>
            <a:ext cx="1603375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Splenic vein</a:t>
            </a: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6251574" y="449968"/>
            <a:ext cx="1603375" cy="1323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032"/>
              </a:lnSpc>
            </a:pPr>
            <a:r>
              <a:rPr lang="en-US" sz="860" i="0" dirty="0" smtClean="0">
                <a:solidFill>
                  <a:srgbClr val="000000"/>
                </a:solidFill>
                <a:latin typeface="Arial"/>
                <a:cs typeface="Arial"/>
              </a:rPr>
              <a:t>Superior mesenteric artery</a:t>
            </a:r>
          </a:p>
        </p:txBody>
      </p:sp>
      <p:sp>
        <p:nvSpPr>
          <p:cNvPr id="49" name="Freeform 48"/>
          <p:cNvSpPr/>
          <p:nvPr/>
        </p:nvSpPr>
        <p:spPr>
          <a:xfrm>
            <a:off x="5334000" y="329606"/>
            <a:ext cx="860425" cy="304800"/>
          </a:xfrm>
          <a:custGeom>
            <a:avLst/>
            <a:gdLst>
              <a:gd name="connsiteX0" fmla="*/ 860425 w 860425"/>
              <a:gd name="connsiteY0" fmla="*/ 0 h 304800"/>
              <a:gd name="connsiteX1" fmla="*/ 400050 w 860425"/>
              <a:gd name="connsiteY1" fmla="*/ 0 h 304800"/>
              <a:gd name="connsiteX2" fmla="*/ 0 w 860425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0425" h="304800">
                <a:moveTo>
                  <a:pt x="860425" y="0"/>
                </a:moveTo>
                <a:lnTo>
                  <a:pt x="400050" y="0"/>
                </a:lnTo>
                <a:lnTo>
                  <a:pt x="0" y="3048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102225" y="516931"/>
            <a:ext cx="1101725" cy="666750"/>
          </a:xfrm>
          <a:custGeom>
            <a:avLst/>
            <a:gdLst>
              <a:gd name="connsiteX0" fmla="*/ 1101725 w 1101725"/>
              <a:gd name="connsiteY0" fmla="*/ 0 h 666750"/>
              <a:gd name="connsiteX1" fmla="*/ 939800 w 1101725"/>
              <a:gd name="connsiteY1" fmla="*/ 0 h 666750"/>
              <a:gd name="connsiteX2" fmla="*/ 885825 w 1101725"/>
              <a:gd name="connsiteY2" fmla="*/ 34925 h 666750"/>
              <a:gd name="connsiteX3" fmla="*/ 0 w 1101725"/>
              <a:gd name="connsiteY3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1725" h="666750">
                <a:moveTo>
                  <a:pt x="1101725" y="0"/>
                </a:moveTo>
                <a:lnTo>
                  <a:pt x="939800" y="0"/>
                </a:lnTo>
                <a:lnTo>
                  <a:pt x="885825" y="34925"/>
                </a:lnTo>
                <a:lnTo>
                  <a:pt x="0" y="6667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3057829" y="5496496"/>
            <a:ext cx="156059" cy="153686"/>
          </a:xfrm>
          <a:prstGeom prst="rect">
            <a:avLst/>
          </a:prstGeom>
          <a:solidFill>
            <a:srgbClr val="034F7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30" i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" name="Text Box 31"/>
          <p:cNvSpPr txBox="1">
            <a:spLocks noChangeArrowheads="1"/>
          </p:cNvSpPr>
          <p:nvPr/>
        </p:nvSpPr>
        <p:spPr bwMode="auto">
          <a:xfrm>
            <a:off x="3101535" y="5439317"/>
            <a:ext cx="282164" cy="18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12"/>
              </a:lnSpc>
            </a:pPr>
            <a:r>
              <a:rPr lang="en-US" sz="800" i="0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lang="en-US" sz="800" i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5365993" y="4410075"/>
            <a:ext cx="190257" cy="92075"/>
          </a:xfrm>
          <a:custGeom>
            <a:avLst/>
            <a:gdLst>
              <a:gd name="connsiteX0" fmla="*/ 0 w 136525"/>
              <a:gd name="connsiteY0" fmla="*/ 0 h 53975"/>
              <a:gd name="connsiteX1" fmla="*/ 69850 w 136525"/>
              <a:gd name="connsiteY1" fmla="*/ 0 h 53975"/>
              <a:gd name="connsiteX2" fmla="*/ 136525 w 136525"/>
              <a:gd name="connsiteY2" fmla="*/ 53975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525" h="53975">
                <a:moveTo>
                  <a:pt x="0" y="0"/>
                </a:moveTo>
                <a:lnTo>
                  <a:pt x="69850" y="0"/>
                </a:lnTo>
                <a:lnTo>
                  <a:pt x="136525" y="539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24-7 </a:t>
            </a:r>
            <a:r>
              <a:rPr lang="en-US" dirty="0" err="1" smtClean="0">
                <a:latin typeface="Arial" charset="0"/>
              </a:rPr>
              <a:t>Intestino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Grueso</a:t>
            </a:r>
            <a:endParaRPr lang="en-US" dirty="0">
              <a:latin typeface="Arial" charset="0"/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412345" y="789572"/>
            <a:ext cx="8289445" cy="4959275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Recto 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Amacén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temporal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heces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ovimiento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estas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activa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deseo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defecar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Ano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salida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del canal</a:t>
            </a:r>
          </a:p>
          <a:p>
            <a:pPr lvl="1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Epitelio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queratinizado</a:t>
            </a: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Dos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esfínteres</a:t>
            </a: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Interno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músclo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liso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control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involuntario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Externo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fibras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esqueletales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control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voluntario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figure_24_25a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8"/>
          <a:stretch/>
        </p:blipFill>
        <p:spPr>
          <a:xfrm>
            <a:off x="1030224" y="252615"/>
            <a:ext cx="7083552" cy="635138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24-</a:t>
            </a:r>
            <a:r>
              <a:rPr lang="en-US" sz="900" b="1" dirty="0" smtClean="0">
                <a:latin typeface="Arial"/>
                <a:cs typeface="Arial"/>
              </a:rPr>
              <a:t>25a </a:t>
            </a:r>
            <a:r>
              <a:rPr lang="en-US" sz="900" b="1" dirty="0">
                <a:latin typeface="Arial"/>
                <a:cs typeface="Arial"/>
              </a:rPr>
              <a:t>The Mucosa and Glands of the Colon.</a:t>
            </a:r>
          </a:p>
        </p:txBody>
      </p:sp>
      <p:sp>
        <p:nvSpPr>
          <p:cNvPr id="4" name="Freeform 3"/>
          <p:cNvSpPr/>
          <p:nvPr/>
        </p:nvSpPr>
        <p:spPr>
          <a:xfrm>
            <a:off x="2761585" y="3361911"/>
            <a:ext cx="114965" cy="1369993"/>
          </a:xfrm>
          <a:custGeom>
            <a:avLst/>
            <a:gdLst>
              <a:gd name="connsiteX0" fmla="*/ 73025 w 73025"/>
              <a:gd name="connsiteY0" fmla="*/ 0 h 1022350"/>
              <a:gd name="connsiteX1" fmla="*/ 3175 w 73025"/>
              <a:gd name="connsiteY1" fmla="*/ 0 h 1022350"/>
              <a:gd name="connsiteX2" fmla="*/ 0 w 73025"/>
              <a:gd name="connsiteY2" fmla="*/ 1022350 h 1022350"/>
              <a:gd name="connsiteX3" fmla="*/ 63500 w 73025"/>
              <a:gd name="connsiteY3" fmla="*/ 1022350 h 10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5" h="1022350">
                <a:moveTo>
                  <a:pt x="73025" y="0"/>
                </a:moveTo>
                <a:lnTo>
                  <a:pt x="3175" y="0"/>
                </a:lnTo>
                <a:cubicBezTo>
                  <a:pt x="2117" y="340783"/>
                  <a:pt x="1058" y="681567"/>
                  <a:pt x="0" y="1022350"/>
                </a:cubicBezTo>
                <a:lnTo>
                  <a:pt x="63500" y="10223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766582" y="4762503"/>
            <a:ext cx="94093" cy="264677"/>
          </a:xfrm>
          <a:custGeom>
            <a:avLst/>
            <a:gdLst>
              <a:gd name="connsiteX0" fmla="*/ 73025 w 73025"/>
              <a:gd name="connsiteY0" fmla="*/ 0 h 1022350"/>
              <a:gd name="connsiteX1" fmla="*/ 3175 w 73025"/>
              <a:gd name="connsiteY1" fmla="*/ 0 h 1022350"/>
              <a:gd name="connsiteX2" fmla="*/ 0 w 73025"/>
              <a:gd name="connsiteY2" fmla="*/ 1022350 h 1022350"/>
              <a:gd name="connsiteX3" fmla="*/ 63500 w 73025"/>
              <a:gd name="connsiteY3" fmla="*/ 1022350 h 10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5" h="1022350">
                <a:moveTo>
                  <a:pt x="73025" y="0"/>
                </a:moveTo>
                <a:lnTo>
                  <a:pt x="3175" y="0"/>
                </a:lnTo>
                <a:cubicBezTo>
                  <a:pt x="2117" y="340783"/>
                  <a:pt x="1058" y="681567"/>
                  <a:pt x="0" y="1022350"/>
                </a:cubicBezTo>
                <a:lnTo>
                  <a:pt x="63500" y="10223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648218" y="491228"/>
            <a:ext cx="3424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3473450" y="740930"/>
            <a:ext cx="495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3613150" y="632980"/>
            <a:ext cx="120650" cy="111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Freeform 10"/>
          <p:cNvSpPr/>
          <p:nvPr/>
        </p:nvSpPr>
        <p:spPr>
          <a:xfrm>
            <a:off x="3378200" y="1147330"/>
            <a:ext cx="469900" cy="311150"/>
          </a:xfrm>
          <a:custGeom>
            <a:avLst/>
            <a:gdLst>
              <a:gd name="connsiteX0" fmla="*/ 314325 w 469900"/>
              <a:gd name="connsiteY0" fmla="*/ 3175 h 311150"/>
              <a:gd name="connsiteX1" fmla="*/ 469900 w 469900"/>
              <a:gd name="connsiteY1" fmla="*/ 0 h 311150"/>
              <a:gd name="connsiteX2" fmla="*/ 231775 w 469900"/>
              <a:gd name="connsiteY2" fmla="*/ 311150 h 311150"/>
              <a:gd name="connsiteX3" fmla="*/ 0 w 469900"/>
              <a:gd name="connsiteY3" fmla="*/ 307975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11150">
                <a:moveTo>
                  <a:pt x="314325" y="3175"/>
                </a:moveTo>
                <a:lnTo>
                  <a:pt x="469900" y="0"/>
                </a:lnTo>
                <a:lnTo>
                  <a:pt x="231775" y="311150"/>
                </a:lnTo>
                <a:lnTo>
                  <a:pt x="0" y="3079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730625" y="1302905"/>
            <a:ext cx="228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3013075" y="3026930"/>
            <a:ext cx="0" cy="796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552700" y="3601605"/>
            <a:ext cx="209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2555875" y="4897005"/>
            <a:ext cx="209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reeform 17"/>
          <p:cNvSpPr/>
          <p:nvPr/>
        </p:nvSpPr>
        <p:spPr>
          <a:xfrm>
            <a:off x="2559050" y="4331855"/>
            <a:ext cx="473075" cy="390525"/>
          </a:xfrm>
          <a:custGeom>
            <a:avLst/>
            <a:gdLst>
              <a:gd name="connsiteX0" fmla="*/ 0 w 473075"/>
              <a:gd name="connsiteY0" fmla="*/ 0 h 390525"/>
              <a:gd name="connsiteX1" fmla="*/ 155575 w 473075"/>
              <a:gd name="connsiteY1" fmla="*/ 6350 h 390525"/>
              <a:gd name="connsiteX2" fmla="*/ 473075 w 473075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075" h="390525">
                <a:moveTo>
                  <a:pt x="0" y="0"/>
                </a:moveTo>
                <a:lnTo>
                  <a:pt x="155575" y="6350"/>
                </a:lnTo>
                <a:lnTo>
                  <a:pt x="473075" y="3905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543175" y="5255780"/>
            <a:ext cx="1069975" cy="349250"/>
          </a:xfrm>
          <a:custGeom>
            <a:avLst/>
            <a:gdLst>
              <a:gd name="connsiteX0" fmla="*/ 0 w 1069975"/>
              <a:gd name="connsiteY0" fmla="*/ 342900 h 349250"/>
              <a:gd name="connsiteX1" fmla="*/ 241300 w 1069975"/>
              <a:gd name="connsiteY1" fmla="*/ 349250 h 349250"/>
              <a:gd name="connsiteX2" fmla="*/ 1069975 w 1069975"/>
              <a:gd name="connsiteY2" fmla="*/ 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975" h="349250">
                <a:moveTo>
                  <a:pt x="0" y="342900"/>
                </a:moveTo>
                <a:lnTo>
                  <a:pt x="241300" y="349250"/>
                </a:lnTo>
                <a:lnTo>
                  <a:pt x="106997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536825" y="5570105"/>
            <a:ext cx="1222375" cy="282575"/>
          </a:xfrm>
          <a:custGeom>
            <a:avLst/>
            <a:gdLst>
              <a:gd name="connsiteX0" fmla="*/ 0 w 1222375"/>
              <a:gd name="connsiteY0" fmla="*/ 282575 h 282575"/>
              <a:gd name="connsiteX1" fmla="*/ 447675 w 1222375"/>
              <a:gd name="connsiteY1" fmla="*/ 279400 h 282575"/>
              <a:gd name="connsiteX2" fmla="*/ 1222375 w 1222375"/>
              <a:gd name="connsiteY2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375" h="282575">
                <a:moveTo>
                  <a:pt x="0" y="282575"/>
                </a:moveTo>
                <a:lnTo>
                  <a:pt x="447675" y="279400"/>
                </a:lnTo>
                <a:lnTo>
                  <a:pt x="122237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536825" y="5744730"/>
            <a:ext cx="2003425" cy="533400"/>
          </a:xfrm>
          <a:custGeom>
            <a:avLst/>
            <a:gdLst>
              <a:gd name="connsiteX0" fmla="*/ 0 w 2003425"/>
              <a:gd name="connsiteY0" fmla="*/ 533400 h 533400"/>
              <a:gd name="connsiteX1" fmla="*/ 0 w 2003425"/>
              <a:gd name="connsiteY1" fmla="*/ 533400 h 533400"/>
              <a:gd name="connsiteX2" fmla="*/ 288925 w 2003425"/>
              <a:gd name="connsiteY2" fmla="*/ 533400 h 533400"/>
              <a:gd name="connsiteX3" fmla="*/ 2003425 w 2003425"/>
              <a:gd name="connsiteY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3425" h="533400">
                <a:moveTo>
                  <a:pt x="0" y="533400"/>
                </a:moveTo>
                <a:lnTo>
                  <a:pt x="0" y="533400"/>
                </a:lnTo>
                <a:lnTo>
                  <a:pt x="288925" y="533400"/>
                </a:lnTo>
                <a:lnTo>
                  <a:pt x="200342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783917" y="2501997"/>
            <a:ext cx="603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Freeform 24"/>
          <p:cNvSpPr/>
          <p:nvPr/>
        </p:nvSpPr>
        <p:spPr>
          <a:xfrm>
            <a:off x="6619875" y="3279872"/>
            <a:ext cx="650875" cy="153458"/>
          </a:xfrm>
          <a:custGeom>
            <a:avLst/>
            <a:gdLst>
              <a:gd name="connsiteX0" fmla="*/ 650875 w 650875"/>
              <a:gd name="connsiteY0" fmla="*/ 0 h 153458"/>
              <a:gd name="connsiteX1" fmla="*/ 285750 w 650875"/>
              <a:gd name="connsiteY1" fmla="*/ 0 h 153458"/>
              <a:gd name="connsiteX2" fmla="*/ 0 w 650875"/>
              <a:gd name="connsiteY2" fmla="*/ 153458 h 15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875" h="153458">
                <a:moveTo>
                  <a:pt x="650875" y="0"/>
                </a:moveTo>
                <a:lnTo>
                  <a:pt x="285750" y="0"/>
                </a:lnTo>
                <a:lnTo>
                  <a:pt x="0" y="15345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836708" y="3803747"/>
            <a:ext cx="1460500" cy="100541"/>
          </a:xfrm>
          <a:custGeom>
            <a:avLst/>
            <a:gdLst>
              <a:gd name="connsiteX0" fmla="*/ 1460500 w 1460500"/>
              <a:gd name="connsiteY0" fmla="*/ 0 h 100541"/>
              <a:gd name="connsiteX1" fmla="*/ 1074209 w 1460500"/>
              <a:gd name="connsiteY1" fmla="*/ 0 h 100541"/>
              <a:gd name="connsiteX2" fmla="*/ 0 w 1460500"/>
              <a:gd name="connsiteY2" fmla="*/ 100541 h 10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0500" h="100541">
                <a:moveTo>
                  <a:pt x="1460500" y="0"/>
                </a:moveTo>
                <a:lnTo>
                  <a:pt x="1074209" y="0"/>
                </a:lnTo>
                <a:lnTo>
                  <a:pt x="0" y="10054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244167" y="4332913"/>
            <a:ext cx="878416" cy="84667"/>
          </a:xfrm>
          <a:custGeom>
            <a:avLst/>
            <a:gdLst>
              <a:gd name="connsiteX0" fmla="*/ 878416 w 878416"/>
              <a:gd name="connsiteY0" fmla="*/ 84667 h 84667"/>
              <a:gd name="connsiteX1" fmla="*/ 661458 w 878416"/>
              <a:gd name="connsiteY1" fmla="*/ 84667 h 84667"/>
              <a:gd name="connsiteX2" fmla="*/ 0 w 878416"/>
              <a:gd name="connsiteY2" fmla="*/ 0 h 8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8416" h="84667">
                <a:moveTo>
                  <a:pt x="878416" y="84667"/>
                </a:moveTo>
                <a:lnTo>
                  <a:pt x="661458" y="8466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868458" y="4904413"/>
            <a:ext cx="1206500" cy="137584"/>
          </a:xfrm>
          <a:custGeom>
            <a:avLst/>
            <a:gdLst>
              <a:gd name="connsiteX0" fmla="*/ 1206500 w 1206500"/>
              <a:gd name="connsiteY0" fmla="*/ 137584 h 137584"/>
              <a:gd name="connsiteX1" fmla="*/ 635000 w 1206500"/>
              <a:gd name="connsiteY1" fmla="*/ 137584 h 137584"/>
              <a:gd name="connsiteX2" fmla="*/ 0 w 1206500"/>
              <a:gd name="connsiteY2" fmla="*/ 0 h 13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0" h="137584">
                <a:moveTo>
                  <a:pt x="1206500" y="137584"/>
                </a:moveTo>
                <a:lnTo>
                  <a:pt x="635000" y="137584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028787" y="394138"/>
            <a:ext cx="1387557" cy="1938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76"/>
              </a:lnSpc>
            </a:pPr>
            <a:r>
              <a:rPr lang="en-US" sz="1230" i="0" dirty="0" err="1" smtClean="0">
                <a:solidFill>
                  <a:srgbClr val="000000"/>
                </a:solidFill>
                <a:latin typeface="Arial"/>
                <a:cs typeface="Arial"/>
              </a:rPr>
              <a:t>Teniae</a:t>
            </a:r>
            <a: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  <a:t> coli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029928" y="653728"/>
            <a:ext cx="1797862" cy="1938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76"/>
              </a:lnSpc>
            </a:pPr>
            <a:r>
              <a:rPr lang="en-US" sz="1230" i="0" dirty="0" err="1" smtClean="0">
                <a:solidFill>
                  <a:srgbClr val="000000"/>
                </a:solidFill>
                <a:latin typeface="Arial"/>
                <a:cs typeface="Arial"/>
              </a:rPr>
              <a:t>Omental</a:t>
            </a:r>
            <a: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  <a:t> appendices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017137" y="1184581"/>
            <a:ext cx="1387557" cy="1938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76"/>
              </a:lnSpc>
            </a:pPr>
            <a:r>
              <a:rPr lang="en-US" sz="1230" i="0" dirty="0" err="1" smtClean="0">
                <a:solidFill>
                  <a:srgbClr val="000000"/>
                </a:solidFill>
                <a:latin typeface="Arial"/>
                <a:cs typeface="Arial"/>
              </a:rPr>
              <a:t>Haustrum</a:t>
            </a:r>
            <a:endParaRPr lang="en-US" sz="123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524289" y="2412720"/>
            <a:ext cx="980078" cy="58169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476"/>
              </a:lnSpc>
            </a:pPr>
            <a: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  <a:t>Aggregated</a:t>
            </a:r>
            <a:b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  <a:t>lymphoid</a:t>
            </a:r>
            <a:b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  <a:t>nodule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522914" y="4200169"/>
            <a:ext cx="984214" cy="38779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476"/>
              </a:lnSpc>
            </a:pPr>
            <a:r>
              <a:rPr lang="en-US" sz="1230" i="0" dirty="0" err="1" smtClean="0">
                <a:solidFill>
                  <a:srgbClr val="000000"/>
                </a:solidFill>
                <a:latin typeface="Arial"/>
                <a:cs typeface="Arial"/>
              </a:rPr>
              <a:t>Muscularis</a:t>
            </a:r>
            <a: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  <a:t>mucosae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142236" y="5480740"/>
            <a:ext cx="1364234" cy="1938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512"/>
              </a:lnSpc>
            </a:pPr>
            <a:r>
              <a:rPr lang="en-US" sz="1260" i="0" dirty="0" smtClean="0">
                <a:solidFill>
                  <a:srgbClr val="000000"/>
                </a:solidFill>
                <a:latin typeface="Arial"/>
                <a:cs typeface="Arial"/>
              </a:rPr>
              <a:t>Circular layer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911052" y="5717049"/>
            <a:ext cx="1578625" cy="37856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476"/>
              </a:lnSpc>
            </a:pPr>
            <a: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  <a:t>Longitudinal layer</a:t>
            </a:r>
            <a:b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230" i="0" dirty="0" err="1" smtClean="0">
                <a:solidFill>
                  <a:srgbClr val="000000"/>
                </a:solidFill>
                <a:latin typeface="Arial"/>
                <a:cs typeface="Arial"/>
              </a:rPr>
              <a:t>teniae</a:t>
            </a:r>
            <a: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  <a:t> coli)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192821" y="3497304"/>
            <a:ext cx="984214" cy="1938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30" i="0" dirty="0" smtClean="0">
                <a:solidFill>
                  <a:srgbClr val="000000"/>
                </a:solidFill>
                <a:latin typeface="Arial Black"/>
                <a:cs typeface="Arial Black"/>
              </a:rPr>
              <a:t>Mucosa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181175" y="2977394"/>
            <a:ext cx="1487548" cy="37856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30" i="0" dirty="0" smtClean="0">
                <a:solidFill>
                  <a:srgbClr val="000000"/>
                </a:solidFill>
                <a:latin typeface="Arial Black"/>
                <a:cs typeface="Arial Black"/>
              </a:rPr>
              <a:t>Layers of the</a:t>
            </a:r>
            <a:br>
              <a:rPr lang="en-US" sz="123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230" i="0" dirty="0" smtClean="0">
                <a:solidFill>
                  <a:srgbClr val="000000"/>
                </a:solidFill>
                <a:latin typeface="Arial Black"/>
                <a:cs typeface="Arial Black"/>
              </a:rPr>
              <a:t>Large Intestine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1170211" y="6149808"/>
            <a:ext cx="984214" cy="1938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12"/>
              </a:lnSpc>
            </a:pPr>
            <a:r>
              <a:rPr lang="en-US" sz="1230" i="0" dirty="0" smtClean="0">
                <a:solidFill>
                  <a:srgbClr val="000000"/>
                </a:solidFill>
                <a:latin typeface="Arial Black"/>
                <a:cs typeface="Arial Black"/>
              </a:rPr>
              <a:t>Serosa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1187227" y="4794430"/>
            <a:ext cx="1224132" cy="1938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12"/>
              </a:lnSpc>
            </a:pPr>
            <a:r>
              <a:rPr lang="en-US" sz="1260" i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Submucosa</a:t>
            </a:r>
            <a:endParaRPr lang="en-US" sz="1260" i="0" dirty="0" smtClean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1187226" y="5088303"/>
            <a:ext cx="1151399" cy="38779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76"/>
              </a:lnSpc>
            </a:pPr>
            <a:r>
              <a:rPr lang="en-US" sz="1230" i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Muscularis</a:t>
            </a:r>
            <a:r>
              <a:rPr lang="en-US" sz="1230" i="0" dirty="0" smtClean="0">
                <a:solidFill>
                  <a:srgbClr val="000000"/>
                </a:solidFill>
                <a:latin typeface="Arial Black"/>
                <a:cs typeface="Arial Black"/>
              </a:rPr>
              <a:t/>
            </a:r>
            <a:br>
              <a:rPr lang="en-US" sz="123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230" i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externa</a:t>
            </a:r>
            <a:endParaRPr lang="en-US" sz="1230" i="0" dirty="0" smtClean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7169913" y="4935860"/>
            <a:ext cx="1149556" cy="19389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476"/>
              </a:lnSpc>
            </a:pPr>
            <a:r>
              <a:rPr lang="en-US" sz="1230" i="0" dirty="0" err="1" smtClean="0">
                <a:solidFill>
                  <a:srgbClr val="000000"/>
                </a:solidFill>
                <a:latin typeface="Arial"/>
                <a:cs typeface="Arial"/>
              </a:rPr>
              <a:t>Submucosa</a:t>
            </a:r>
            <a:endParaRPr lang="en-US" sz="123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6865447" y="4311756"/>
            <a:ext cx="1149556" cy="38779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476"/>
              </a:lnSpc>
            </a:pPr>
            <a:r>
              <a:rPr lang="en-US" sz="1230" i="0" dirty="0" err="1" smtClean="0">
                <a:solidFill>
                  <a:srgbClr val="000000"/>
                </a:solidFill>
                <a:latin typeface="Arial"/>
                <a:cs typeface="Arial"/>
              </a:rPr>
              <a:t>Muscularis</a:t>
            </a:r>
            <a: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  <a:t>mucosae</a:t>
            </a: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6938399" y="2402950"/>
            <a:ext cx="1513669" cy="58169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476"/>
              </a:lnSpc>
            </a:pPr>
            <a: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  <a:t>Simple</a:t>
            </a:r>
            <a:b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  <a:t>columnar</a:t>
            </a:r>
            <a:b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  <a:t>epithelium</a:t>
            </a: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6978369" y="3183949"/>
            <a:ext cx="1316935" cy="38779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476"/>
              </a:lnSpc>
            </a:pPr>
            <a: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  <a:t>Mucous</a:t>
            </a:r>
            <a:b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7128888" y="3713225"/>
            <a:ext cx="1149556" cy="38779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476"/>
              </a:lnSpc>
            </a:pPr>
            <a: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  <a:t>Intestinal</a:t>
            </a:r>
            <a:b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30" i="0" dirty="0" smtClean="0">
                <a:solidFill>
                  <a:srgbClr val="000000"/>
                </a:solidFill>
                <a:latin typeface="Arial"/>
                <a:cs typeface="Arial"/>
              </a:rPr>
              <a:t>crypt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298721" y="6275415"/>
            <a:ext cx="214513" cy="197360"/>
          </a:xfrm>
          <a:prstGeom prst="rect">
            <a:avLst/>
          </a:prstGeom>
          <a:solidFill>
            <a:srgbClr val="034F7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830" i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353724" y="6250358"/>
            <a:ext cx="282164" cy="19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12"/>
              </a:lnSpc>
            </a:pPr>
            <a:r>
              <a:rPr lang="en-US" sz="1180" i="0" dirty="0" smtClean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endParaRPr lang="en-US" sz="1180" i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3586216" y="6244506"/>
            <a:ext cx="2512210" cy="44012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716"/>
              </a:lnSpc>
            </a:pPr>
            <a:r>
              <a:rPr lang="en-US" sz="1380" i="0" dirty="0" smtClean="0">
                <a:solidFill>
                  <a:srgbClr val="000000"/>
                </a:solidFill>
                <a:latin typeface="Arial"/>
                <a:cs typeface="Arial"/>
              </a:rPr>
              <a:t>Diagrammatic view of the</a:t>
            </a:r>
            <a:br>
              <a:rPr lang="en-US" sz="138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80" i="0" dirty="0" smtClean="0">
                <a:solidFill>
                  <a:srgbClr val="000000"/>
                </a:solidFill>
                <a:latin typeface="Arial"/>
                <a:cs typeface="Arial"/>
              </a:rPr>
              <a:t>colon wall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856" y="217714"/>
            <a:ext cx="2177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No hay </a:t>
            </a:r>
            <a:r>
              <a:rPr lang="en-US" b="1" dirty="0" err="1">
                <a:solidFill>
                  <a:srgbClr val="000000"/>
                </a:solidFill>
              </a:rPr>
              <a:t>vellocidades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absorción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mínima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Agua, </a:t>
            </a:r>
            <a:r>
              <a:rPr lang="en-US" dirty="0" err="1" smtClean="0">
                <a:solidFill>
                  <a:srgbClr val="000000"/>
                </a:solidFill>
              </a:rPr>
              <a:t>vitaminas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3998" y="0"/>
            <a:ext cx="3882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No hay </a:t>
            </a:r>
            <a:r>
              <a:rPr lang="en-US" dirty="0" err="1">
                <a:solidFill>
                  <a:srgbClr val="000000"/>
                </a:solidFill>
              </a:rPr>
              <a:t>enzimas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digestivas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b="1" dirty="0" err="1">
                <a:solidFill>
                  <a:srgbClr val="000000"/>
                </a:solidFill>
              </a:rPr>
              <a:t>digestión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ninguna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Muchas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células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mucosas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lubricación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material </a:t>
            </a:r>
            <a:r>
              <a:rPr lang="en-US" dirty="0" smtClean="0">
                <a:solidFill>
                  <a:srgbClr val="000000"/>
                </a:solidFill>
              </a:rPr>
              <a:t>fecal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24-7 </a:t>
            </a:r>
            <a:r>
              <a:rPr lang="en-US" dirty="0" err="1" smtClean="0">
                <a:latin typeface="Arial" charset="0"/>
              </a:rPr>
              <a:t>Intestino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Grueso</a:t>
            </a:r>
            <a:r>
              <a:rPr lang="en-US" dirty="0" smtClean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</a:rPr>
              <a:t>Fisiología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429054" y="873130"/>
            <a:ext cx="8714946" cy="4959275"/>
          </a:xfrm>
        </p:spPr>
        <p:txBody>
          <a:bodyPr/>
          <a:lstStyle/>
          <a:p>
            <a:pPr lvl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0% o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menos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la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absorción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nutrientes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Preparar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material fecal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para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sacarlo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del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cuerpo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Absorción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Reabsorción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agua</a:t>
            </a:r>
            <a:endParaRPr lang="en-US" sz="2400" b="1" dirty="0" smtClean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Las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células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ni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absorben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ni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secretan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agua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ocurre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por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flujo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pasivo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por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gradientes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osmóticos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Reabsorción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sales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biliares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Absorción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vitaminas</a:t>
            </a:r>
            <a:endParaRPr lang="en-US" sz="2400" b="1" dirty="0" smtClean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Absorción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b="1" dirty="0" err="1" smtClean="0">
                <a:solidFill>
                  <a:srgbClr val="FF0000"/>
                </a:solidFill>
                <a:latin typeface="Arial" charset="0"/>
              </a:rPr>
              <a:t>toxinas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lvl="2"/>
            <a:r>
              <a:rPr lang="en-US" sz="2200" b="1" dirty="0" err="1" smtClean="0">
                <a:latin typeface="Arial" charset="0"/>
              </a:rPr>
              <a:t>Tiempo</a:t>
            </a:r>
            <a:r>
              <a:rPr lang="en-US" sz="2200" b="1" dirty="0" smtClean="0">
                <a:latin typeface="Arial" charset="0"/>
              </a:rPr>
              <a:t> de </a:t>
            </a:r>
            <a:r>
              <a:rPr lang="en-US" sz="2200" b="1" dirty="0" err="1" smtClean="0">
                <a:latin typeface="Arial" charset="0"/>
              </a:rPr>
              <a:t>tránsito</a:t>
            </a:r>
            <a:r>
              <a:rPr lang="en-US" sz="2200" b="1" dirty="0" smtClean="0">
                <a:latin typeface="Arial" charset="0"/>
              </a:rPr>
              <a:t> intestinal</a:t>
            </a:r>
            <a:endParaRPr lang="en-US" sz="2200" b="1" dirty="0">
              <a:latin typeface="Arial" charset="0"/>
            </a:endParaRP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24-7 </a:t>
            </a:r>
            <a:r>
              <a:rPr lang="en-US" dirty="0" err="1" smtClean="0">
                <a:latin typeface="Arial" charset="0"/>
              </a:rPr>
              <a:t>Intestino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Grueso</a:t>
            </a:r>
            <a:r>
              <a:rPr lang="en-US" dirty="0" smtClean="0">
                <a:latin typeface="Arial" charset="0"/>
              </a:rPr>
              <a:t> – </a:t>
            </a:r>
            <a:r>
              <a:rPr lang="en-US" dirty="0" err="1" smtClean="0">
                <a:latin typeface="Arial" charset="0"/>
              </a:rPr>
              <a:t>Vitaminas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0200" indent="-330200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Tres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vitaminas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producidas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en el IG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812800" lvl="1" indent="-3683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Arial" charset="0"/>
              </a:rPr>
              <a:t>Vitamina</a:t>
            </a:r>
            <a:r>
              <a:rPr lang="en-US" b="1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lipo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soluble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Requerida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para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sintetizar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factores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coagulación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en el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hígado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825500" lvl="1" indent="-3810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Arial" charset="0"/>
              </a:rPr>
              <a:t>Biotina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hidrosoluble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Importante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para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metabolismo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glucosa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787400" lvl="1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Arial" charset="0"/>
              </a:rPr>
              <a:t>Vitamina</a:t>
            </a:r>
            <a:r>
              <a:rPr lang="en-US" b="1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b="1" i="1" baseline="-20000" dirty="0">
                <a:solidFill>
                  <a:srgbClr val="000000"/>
                </a:solidFill>
                <a:latin typeface="Arial" charset="0"/>
              </a:rPr>
              <a:t>5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acido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pantoténico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hidro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soluble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</a:t>
            </a:r>
            <a:endParaRPr lang="en-US" baseline="-20000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Importante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en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síntesis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hormonas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esteroides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neurotransmisores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24-7 </a:t>
            </a:r>
            <a:r>
              <a:rPr lang="en-US" dirty="0" err="1" smtClean="0">
                <a:latin typeface="Arial" charset="0"/>
              </a:rPr>
              <a:t>Intestino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Grueso</a:t>
            </a:r>
            <a:r>
              <a:rPr lang="en-US" dirty="0" smtClean="0">
                <a:latin typeface="Arial" charset="0"/>
              </a:rPr>
              <a:t> - </a:t>
            </a:r>
            <a:r>
              <a:rPr lang="en-US" dirty="0" err="1" smtClean="0">
                <a:latin typeface="Arial" charset="0"/>
              </a:rPr>
              <a:t>Desechos</a:t>
            </a:r>
            <a:endParaRPr lang="en-US" dirty="0">
              <a:latin typeface="Arial" charset="0"/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445763" y="939976"/>
            <a:ext cx="8289445" cy="4959275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Desechos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Orgánicos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Bacterias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convierte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bilirubina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en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urobilinógenos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estercobilinas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2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Urobilinógenos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se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secretan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en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orina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En el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colón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convierten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en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urobilinas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estercobilinas</a:t>
            </a: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lvl="3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por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exposición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oxígeno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marL="1295400" lvl="2" indent="-381000">
              <a:buFont typeface="Arial" charset="0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Amonia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3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Desechos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nitrogenados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1295400" lvl="2" indent="-381000">
              <a:buFont typeface="Arial" charset="0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Sulfuro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Hidrógeno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3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Gas,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descomposición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sulfurados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marL="914400" lvl="2" indent="0">
              <a:buNone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24_27_1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0"/>
          <a:stretch/>
        </p:blipFill>
        <p:spPr>
          <a:xfrm>
            <a:off x="2731008" y="239346"/>
            <a:ext cx="3681984" cy="642433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7468772" cy="29304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24-27 Chemical Events of </a:t>
            </a:r>
            <a:r>
              <a:rPr lang="en-US" sz="1800" b="1" dirty="0" smtClean="0">
                <a:latin typeface="Arial"/>
                <a:cs typeface="Arial"/>
              </a:rPr>
              <a:t>Digestion (Part 1 of 3).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4582066" y="1802032"/>
            <a:ext cx="60270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Disaccharides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490116" y="1798857"/>
            <a:ext cx="77415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Trisaccharides</a:t>
            </a:r>
            <a:endParaRPr lang="en-US" sz="7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944016" y="2640232"/>
            <a:ext cx="774159" cy="2154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Pancreatic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alpha-amylase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572541" y="3091082"/>
            <a:ext cx="60270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Disaccharides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493291" y="3091082"/>
            <a:ext cx="77415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Trisaccharides</a:t>
            </a:r>
            <a:endParaRPr lang="en-US" sz="7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502690" y="411382"/>
            <a:ext cx="1923509" cy="2154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680"/>
              </a:lnSpc>
            </a:pPr>
            <a:r>
              <a:rPr lang="en-US" sz="1360" i="0" dirty="0" smtClean="0">
                <a:solidFill>
                  <a:srgbClr val="6B61B3"/>
                </a:solidFill>
                <a:latin typeface="Arial Black"/>
                <a:cs typeface="Arial Black"/>
              </a:rPr>
              <a:t>CARBOHYDRATES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544091" y="754282"/>
            <a:ext cx="774159" cy="2154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Salivary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amylase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5375275" y="807036"/>
            <a:ext cx="130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5327650" y="2499311"/>
            <a:ext cx="0" cy="133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985041" y="770157"/>
            <a:ext cx="77415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ORAL CAVITY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981866" y="1084482"/>
            <a:ext cx="77415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ESOPHAGUS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985041" y="2377448"/>
            <a:ext cx="1070107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SMALL INTESTINE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985040" y="430432"/>
            <a:ext cx="1383759" cy="21877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810" i="0" dirty="0" smtClean="0">
                <a:solidFill>
                  <a:srgbClr val="000000"/>
                </a:solidFill>
                <a:latin typeface="Arial Black"/>
                <a:cs typeface="Arial Black"/>
              </a:rPr>
              <a:t>REGION</a:t>
            </a:r>
            <a:br>
              <a:rPr lang="en-US" sz="81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810" i="0" dirty="0" smtClean="0">
                <a:solidFill>
                  <a:srgbClr val="000000"/>
                </a:solidFill>
                <a:latin typeface="Arial Black"/>
                <a:cs typeface="Arial Black"/>
              </a:rPr>
              <a:t>and Hormonal Controls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981866" y="1503582"/>
            <a:ext cx="1307559" cy="2154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Stimulus: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Anticipation or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     arrival of food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981866" y="1716307"/>
            <a:ext cx="104720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Hormone: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Gastrin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2981866" y="1840132"/>
            <a:ext cx="148535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Source: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G cells of stomach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985041" y="1973482"/>
            <a:ext cx="1485359" cy="32316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Proenzyme</a:t>
            </a: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 released: </a:t>
            </a:r>
            <a:b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   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Pepsinogen by chief cells,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    activated to pepsin by 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HCl</a:t>
            </a:r>
            <a:endParaRPr lang="en-US" sz="7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979927" y="5799317"/>
            <a:ext cx="1628852" cy="64633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  <a:t>Carbohydrates and amino acids</a:t>
            </a:r>
          </a:p>
          <a:p>
            <a:pPr>
              <a:lnSpc>
                <a:spcPts val="840"/>
              </a:lnSpc>
            </a:pPr>
            <a: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  <a:t>are absorbed and transported by</a:t>
            </a:r>
            <a:b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  <a:t>intestinal capillaries. Lipids form</a:t>
            </a:r>
            <a:b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  <a:t>chylomicrons that diffuse into</a:t>
            </a:r>
            <a:b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  <a:t>lacteals and are delivered to the left</a:t>
            </a:r>
            <a:b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50" i="0" dirty="0" err="1" smtClean="0">
                <a:solidFill>
                  <a:srgbClr val="000000"/>
                </a:solidFill>
                <a:latin typeface="Arial"/>
                <a:cs typeface="Arial"/>
              </a:rPr>
              <a:t>subclavian</a:t>
            </a:r>
            <a: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  <a:t> vein by the thoracic duct.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988216" y="2497357"/>
            <a:ext cx="1307559" cy="2154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Stimulus: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Arrival of 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chyme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     in duodenum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978691" y="2703732"/>
            <a:ext cx="104720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Hormone: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CCK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981866" y="2814857"/>
            <a:ext cx="1485359" cy="64633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  <a:tabLst>
                <a:tab pos="136525" algn="l"/>
              </a:tabLst>
            </a:pPr>
            <a:r>
              <a:rPr lang="en-US" sz="700" i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Proenzymes</a:t>
            </a: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 released: </a:t>
            </a:r>
            <a:b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	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Chymotrypsinogen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procar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boxypeptidase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proelastase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trypsinogen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Enteropeptidase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	activates trypsin, which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	activates other enzymes   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991391" y="3449857"/>
            <a:ext cx="1485359" cy="32316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  <a:tabLst>
                <a:tab pos="136525" algn="l"/>
              </a:tabLst>
            </a:pP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Enzymes released: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Pancreatic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	amylase, pancreatic lipase,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	nuclease, 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enteropeptidase</a:t>
            </a:r>
            <a:endParaRPr lang="en-US" sz="7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2985041" y="3856257"/>
            <a:ext cx="602709" cy="2154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INTESTINAL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MUCOSA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603625" y="3891182"/>
            <a:ext cx="727075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Brush border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5191125" y="3867736"/>
            <a:ext cx="1047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6" name="Straight Connector 9215"/>
          <p:cNvCxnSpPr/>
          <p:nvPr/>
        </p:nvCxnSpPr>
        <p:spPr bwMode="auto">
          <a:xfrm flipH="1">
            <a:off x="5384800" y="3864561"/>
            <a:ext cx="98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559841" y="3805457"/>
            <a:ext cx="60270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Lactase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505991" y="3799107"/>
            <a:ext cx="92655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Maltase, 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Sucrase</a:t>
            </a:r>
            <a:endParaRPr lang="en-US" sz="7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4959891" y="4716682"/>
            <a:ext cx="97735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Monosaccharides</a:t>
            </a:r>
            <a:endParaRPr lang="en-US" sz="7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883691" y="4167407"/>
            <a:ext cx="907509" cy="32316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FACILITATED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DIFFUSION AND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COTRANSPORT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597275" y="4783357"/>
            <a:ext cx="727075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Cell body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4880516" y="5307232"/>
            <a:ext cx="907509" cy="2154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FACILITATED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DIFFUSION</a:t>
            </a:r>
          </a:p>
        </p:txBody>
      </p:sp>
      <p:sp>
        <p:nvSpPr>
          <p:cNvPr id="9218" name="Freeform 9217"/>
          <p:cNvSpPr/>
          <p:nvPr/>
        </p:nvSpPr>
        <p:spPr>
          <a:xfrm>
            <a:off x="4400550" y="3807411"/>
            <a:ext cx="63500" cy="269875"/>
          </a:xfrm>
          <a:custGeom>
            <a:avLst/>
            <a:gdLst>
              <a:gd name="connsiteX0" fmla="*/ 53975 w 57150"/>
              <a:gd name="connsiteY0" fmla="*/ 0 h 269875"/>
              <a:gd name="connsiteX1" fmla="*/ 0 w 57150"/>
              <a:gd name="connsiteY1" fmla="*/ 0 h 269875"/>
              <a:gd name="connsiteX2" fmla="*/ 0 w 57150"/>
              <a:gd name="connsiteY2" fmla="*/ 269875 h 269875"/>
              <a:gd name="connsiteX3" fmla="*/ 57150 w 57150"/>
              <a:gd name="connsiteY3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" h="269875">
                <a:moveTo>
                  <a:pt x="53975" y="0"/>
                </a:moveTo>
                <a:lnTo>
                  <a:pt x="0" y="0"/>
                </a:lnTo>
                <a:lnTo>
                  <a:pt x="0" y="269875"/>
                </a:lnTo>
                <a:lnTo>
                  <a:pt x="57150" y="2698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4400550" y="4096336"/>
            <a:ext cx="66676" cy="1476375"/>
          </a:xfrm>
          <a:custGeom>
            <a:avLst/>
            <a:gdLst>
              <a:gd name="connsiteX0" fmla="*/ 53975 w 57150"/>
              <a:gd name="connsiteY0" fmla="*/ 0 h 269875"/>
              <a:gd name="connsiteX1" fmla="*/ 0 w 57150"/>
              <a:gd name="connsiteY1" fmla="*/ 0 h 269875"/>
              <a:gd name="connsiteX2" fmla="*/ 0 w 57150"/>
              <a:gd name="connsiteY2" fmla="*/ 269875 h 269875"/>
              <a:gd name="connsiteX3" fmla="*/ 57150 w 57150"/>
              <a:gd name="connsiteY3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" h="269875">
                <a:moveTo>
                  <a:pt x="53975" y="0"/>
                </a:moveTo>
                <a:lnTo>
                  <a:pt x="0" y="0"/>
                </a:lnTo>
                <a:lnTo>
                  <a:pt x="0" y="269875"/>
                </a:lnTo>
                <a:lnTo>
                  <a:pt x="57150" y="2698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220" name="Straight Connector 9219"/>
          <p:cNvCxnSpPr/>
          <p:nvPr/>
        </p:nvCxnSpPr>
        <p:spPr bwMode="auto">
          <a:xfrm>
            <a:off x="4349750" y="3953461"/>
            <a:ext cx="57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4343400" y="4842461"/>
            <a:ext cx="57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1" name="Freeform 9220"/>
          <p:cNvSpPr/>
          <p:nvPr/>
        </p:nvSpPr>
        <p:spPr>
          <a:xfrm>
            <a:off x="4937125" y="5712411"/>
            <a:ext cx="82550" cy="149225"/>
          </a:xfrm>
          <a:custGeom>
            <a:avLst/>
            <a:gdLst>
              <a:gd name="connsiteX0" fmla="*/ 0 w 82550"/>
              <a:gd name="connsiteY0" fmla="*/ 0 h 149225"/>
              <a:gd name="connsiteX1" fmla="*/ 50800 w 82550"/>
              <a:gd name="connsiteY1" fmla="*/ 0 h 149225"/>
              <a:gd name="connsiteX2" fmla="*/ 82550 w 82550"/>
              <a:gd name="connsiteY2" fmla="*/ 149225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50" h="149225">
                <a:moveTo>
                  <a:pt x="0" y="0"/>
                </a:moveTo>
                <a:lnTo>
                  <a:pt x="50800" y="0"/>
                </a:lnTo>
                <a:lnTo>
                  <a:pt x="82550" y="1492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985041" y="5675532"/>
            <a:ext cx="1412334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ROUTE TO BLOODSTREAM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4378325" y="5643782"/>
            <a:ext cx="539750" cy="11028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840"/>
              </a:lnSpc>
            </a:pPr>
            <a:r>
              <a:rPr lang="en-US" sz="800" i="0" dirty="0" smtClean="0">
                <a:solidFill>
                  <a:srgbClr val="000000"/>
                </a:solidFill>
                <a:latin typeface="Arial"/>
                <a:cs typeface="Arial"/>
              </a:rPr>
              <a:t>Capillary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4956716" y="6040657"/>
            <a:ext cx="97735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Monosaccharides</a:t>
            </a:r>
            <a:r>
              <a:rPr lang="en-US" sz="700" i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7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2981866" y="1377532"/>
            <a:ext cx="1070107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STOMACH</a:t>
            </a:r>
          </a:p>
        </p:txBody>
      </p:sp>
    </p:spTree>
    <p:extLst>
      <p:ext uri="{BB962C8B-B14F-4D97-AF65-F5344CB8AC3E}">
        <p14:creationId xmlns:p14="http://schemas.microsoft.com/office/powerpoint/2010/main" val="40195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_24_01_1_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8"/>
          <a:stretch/>
        </p:blipFill>
        <p:spPr>
          <a:xfrm>
            <a:off x="225552" y="475488"/>
            <a:ext cx="8546592" cy="187249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-1"/>
            <a:ext cx="8331682" cy="3581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Table </a:t>
            </a:r>
            <a:r>
              <a:rPr lang="en-US" sz="1800" b="1" dirty="0" smtClean="0">
                <a:latin typeface="Arial"/>
                <a:cs typeface="Arial"/>
              </a:rPr>
              <a:t>24-</a:t>
            </a:r>
            <a:r>
              <a:rPr lang="en-US" sz="1800" b="1" dirty="0">
                <a:latin typeface="Arial"/>
                <a:cs typeface="Arial"/>
              </a:rPr>
              <a:t>1 Digestive Enzymes and Their </a:t>
            </a:r>
            <a:r>
              <a:rPr lang="en-US" sz="1800" b="1" dirty="0" smtClean="0">
                <a:latin typeface="Arial"/>
                <a:cs typeface="Arial"/>
              </a:rPr>
              <a:t>Functions (Part 1 of 3).</a:t>
            </a: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4" name="Picture 3" descr="table_24_01_2_labeled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"/>
          <a:stretch/>
        </p:blipFill>
        <p:spPr>
          <a:xfrm>
            <a:off x="225552" y="2434294"/>
            <a:ext cx="8546592" cy="411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_24_01_2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2937566" y="229076"/>
            <a:ext cx="6181344" cy="639705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76876" y="0"/>
            <a:ext cx="9123362" cy="34188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24-1 The Components of the Digestive System (Part </a:t>
            </a:r>
            <a:r>
              <a:rPr lang="en-US" sz="1800" b="1" dirty="0" smtClean="0">
                <a:latin typeface="Arial"/>
                <a:cs typeface="Arial"/>
              </a:rPr>
              <a:t>2 </a:t>
            </a:r>
            <a:r>
              <a:rPr lang="en-US" sz="1800" b="1" dirty="0">
                <a:latin typeface="Arial"/>
                <a:cs typeface="Arial"/>
              </a:rPr>
              <a:t>of 2).</a:t>
            </a:r>
          </a:p>
        </p:txBody>
      </p:sp>
      <p:sp>
        <p:nvSpPr>
          <p:cNvPr id="3" name="Freeform 2"/>
          <p:cNvSpPr/>
          <p:nvPr/>
        </p:nvSpPr>
        <p:spPr>
          <a:xfrm>
            <a:off x="4380444" y="4773656"/>
            <a:ext cx="2399348" cy="665473"/>
          </a:xfrm>
          <a:custGeom>
            <a:avLst/>
            <a:gdLst>
              <a:gd name="connsiteX0" fmla="*/ 2399348 w 2399348"/>
              <a:gd name="connsiteY0" fmla="*/ 665473 h 665473"/>
              <a:gd name="connsiteX1" fmla="*/ 1902608 w 2399348"/>
              <a:gd name="connsiteY1" fmla="*/ 656100 h 665473"/>
              <a:gd name="connsiteX2" fmla="*/ 0 w 2399348"/>
              <a:gd name="connsiteY2" fmla="*/ 0 h 66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9348" h="665473">
                <a:moveTo>
                  <a:pt x="2399348" y="665473"/>
                </a:moveTo>
                <a:lnTo>
                  <a:pt x="1902608" y="656100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450737" y="4529962"/>
            <a:ext cx="2329055" cy="154652"/>
          </a:xfrm>
          <a:custGeom>
            <a:avLst/>
            <a:gdLst>
              <a:gd name="connsiteX0" fmla="*/ 2329055 w 2329055"/>
              <a:gd name="connsiteY0" fmla="*/ 149966 h 154652"/>
              <a:gd name="connsiteX1" fmla="*/ 1658924 w 2329055"/>
              <a:gd name="connsiteY1" fmla="*/ 154652 h 154652"/>
              <a:gd name="connsiteX2" fmla="*/ 0 w 2329055"/>
              <a:gd name="connsiteY2" fmla="*/ 0 h 15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9055" h="154652">
                <a:moveTo>
                  <a:pt x="2329055" y="149966"/>
                </a:moveTo>
                <a:lnTo>
                  <a:pt x="1658924" y="154652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736597" y="3592677"/>
            <a:ext cx="2043195" cy="543625"/>
          </a:xfrm>
          <a:custGeom>
            <a:avLst/>
            <a:gdLst>
              <a:gd name="connsiteX0" fmla="*/ 2043195 w 2043195"/>
              <a:gd name="connsiteY0" fmla="*/ 0 h 543625"/>
              <a:gd name="connsiteX1" fmla="*/ 1387123 w 2043195"/>
              <a:gd name="connsiteY1" fmla="*/ 0 h 543625"/>
              <a:gd name="connsiteX2" fmla="*/ 0 w 2043195"/>
              <a:gd name="connsiteY2" fmla="*/ 543625 h 54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3195" h="543625">
                <a:moveTo>
                  <a:pt x="2043195" y="0"/>
                </a:moveTo>
                <a:lnTo>
                  <a:pt x="1387123" y="0"/>
                </a:lnTo>
                <a:lnTo>
                  <a:pt x="0" y="5436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670990" y="1441607"/>
            <a:ext cx="2104115" cy="1195039"/>
          </a:xfrm>
          <a:custGeom>
            <a:avLst/>
            <a:gdLst>
              <a:gd name="connsiteX0" fmla="*/ 2104115 w 2104115"/>
              <a:gd name="connsiteY0" fmla="*/ 1190352 h 1195039"/>
              <a:gd name="connsiteX1" fmla="*/ 1958842 w 2104115"/>
              <a:gd name="connsiteY1" fmla="*/ 1195039 h 1195039"/>
              <a:gd name="connsiteX2" fmla="*/ 0 w 2104115"/>
              <a:gd name="connsiteY2" fmla="*/ 0 h 119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4115" h="1195039">
                <a:moveTo>
                  <a:pt x="2104115" y="1190352"/>
                </a:moveTo>
                <a:lnTo>
                  <a:pt x="1958842" y="1195039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911161" y="481799"/>
            <a:ext cx="229416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512"/>
              </a:lnSpc>
            </a:pPr>
            <a:r>
              <a:rPr lang="en-US" sz="1260" i="0" dirty="0" smtClean="0">
                <a:solidFill>
                  <a:srgbClr val="FF0000"/>
                </a:solidFill>
                <a:latin typeface="Arial Black"/>
                <a:cs typeface="Arial Black"/>
              </a:rPr>
              <a:t>Accessory Organs </a:t>
            </a:r>
            <a:r>
              <a:rPr lang="en-US" sz="1260" i="0" dirty="0" smtClean="0">
                <a:solidFill>
                  <a:srgbClr val="000000"/>
                </a:solidFill>
                <a:latin typeface="Arial Black"/>
                <a:cs typeface="Arial Black"/>
              </a:rPr>
              <a:t>of</a:t>
            </a:r>
            <a:br>
              <a:rPr lang="en-US" sz="126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260" i="0" dirty="0" smtClean="0">
                <a:solidFill>
                  <a:srgbClr val="000000"/>
                </a:solidFill>
                <a:latin typeface="Arial Black"/>
                <a:cs typeface="Arial Black"/>
              </a:rPr>
              <a:t>the Digestive System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901993" y="1239311"/>
            <a:ext cx="1898613" cy="31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36"/>
              </a:lnSpc>
            </a:pP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Mechanical processing by</a:t>
            </a:r>
            <a:b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chewing (mastication)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908275" y="980968"/>
            <a:ext cx="1773875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320"/>
              </a:lnSpc>
            </a:pPr>
            <a:r>
              <a:rPr lang="en-US" sz="1160" i="0" dirty="0" smtClean="0">
                <a:solidFill>
                  <a:srgbClr val="000000"/>
                </a:solidFill>
                <a:latin typeface="Arial Black"/>
                <a:cs typeface="Arial Black"/>
              </a:rPr>
              <a:t>Teeth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905200" y="2025230"/>
            <a:ext cx="2196277" cy="31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36"/>
              </a:lnSpc>
            </a:pP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Assists mechanical processing</a:t>
            </a:r>
            <a:b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with teeth, sensory analysis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903127" y="1766210"/>
            <a:ext cx="1773875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320"/>
              </a:lnSpc>
            </a:pPr>
            <a:r>
              <a:rPr lang="en-US" sz="1160" i="0" dirty="0" smtClean="0">
                <a:solidFill>
                  <a:srgbClr val="000000"/>
                </a:solidFill>
                <a:latin typeface="Arial Black"/>
                <a:cs typeface="Arial Black"/>
              </a:rPr>
              <a:t>Tongue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901994" y="2810471"/>
            <a:ext cx="2196277" cy="47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36"/>
              </a:lnSpc>
            </a:pP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Secretion of lubricating fluid</a:t>
            </a:r>
            <a:b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containing enzymes that</a:t>
            </a:r>
            <a:b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break down carbohydrates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894772" y="2554657"/>
            <a:ext cx="1773875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320"/>
              </a:lnSpc>
            </a:pPr>
            <a:r>
              <a:rPr lang="en-US" sz="1160" i="0" dirty="0" smtClean="0">
                <a:solidFill>
                  <a:srgbClr val="000000"/>
                </a:solidFill>
                <a:latin typeface="Arial Black"/>
                <a:cs typeface="Arial Black"/>
              </a:rPr>
              <a:t>Salivary Glands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901993" y="3740707"/>
            <a:ext cx="2196277" cy="63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36"/>
              </a:lnSpc>
            </a:pP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Secretion of bile (important</a:t>
            </a:r>
            <a:b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for lipid digestion), storage of</a:t>
            </a:r>
            <a:b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nutrients, many other vital</a:t>
            </a:r>
            <a:b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functions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897980" y="3506078"/>
            <a:ext cx="1773875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320"/>
              </a:lnSpc>
            </a:pPr>
            <a:r>
              <a:rPr lang="en-US" sz="1160" i="0" dirty="0" smtClean="0">
                <a:solidFill>
                  <a:srgbClr val="000000"/>
                </a:solidFill>
                <a:latin typeface="Arial Black"/>
                <a:cs typeface="Arial Black"/>
              </a:rPr>
              <a:t>Liver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898787" y="4872402"/>
            <a:ext cx="2196277" cy="31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36"/>
              </a:lnSpc>
            </a:pP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Storage and concentration of</a:t>
            </a:r>
            <a:b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bile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905069" y="4600554"/>
            <a:ext cx="1773875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320"/>
              </a:lnSpc>
            </a:pPr>
            <a:r>
              <a:rPr lang="en-US" sz="1160" i="0" dirty="0" smtClean="0">
                <a:solidFill>
                  <a:srgbClr val="000000"/>
                </a:solidFill>
                <a:latin typeface="Arial Black"/>
                <a:cs typeface="Arial Black"/>
              </a:rPr>
              <a:t>Gallbladder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905200" y="5587086"/>
            <a:ext cx="2196277" cy="63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236"/>
              </a:lnSpc>
            </a:pP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Exocrine cells secrete buffers</a:t>
            </a:r>
            <a:b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and digestive enzymes;</a:t>
            </a:r>
          </a:p>
          <a:p>
            <a:pPr>
              <a:lnSpc>
                <a:spcPts val="1236"/>
              </a:lnSpc>
            </a:pP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Endocrine cells secrete</a:t>
            </a:r>
            <a:b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30" i="0" dirty="0" smtClean="0">
                <a:solidFill>
                  <a:srgbClr val="000000"/>
                </a:solidFill>
                <a:latin typeface="Arial"/>
                <a:cs typeface="Arial"/>
              </a:rPr>
              <a:t>hormones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908275" y="5326124"/>
            <a:ext cx="1773875" cy="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320"/>
              </a:lnSpc>
            </a:pPr>
            <a:r>
              <a:rPr lang="en-US" sz="1160" i="0" dirty="0" smtClean="0">
                <a:solidFill>
                  <a:srgbClr val="000000"/>
                </a:solidFill>
                <a:latin typeface="Arial Black"/>
                <a:cs typeface="Arial Black"/>
              </a:rPr>
              <a:t>Pancreas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135464" y="878977"/>
            <a:ext cx="36576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err="1" smtClean="0">
                <a:solidFill>
                  <a:srgbClr val="000000"/>
                </a:solidFill>
              </a:rPr>
              <a:t>Extiende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desde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cavidad</a:t>
            </a:r>
            <a:r>
              <a:rPr lang="en-US" b="1" dirty="0">
                <a:solidFill>
                  <a:srgbClr val="000000"/>
                </a:solidFill>
              </a:rPr>
              <a:t> oral hasta </a:t>
            </a:r>
            <a:r>
              <a:rPr lang="en-US" b="1" dirty="0" err="1">
                <a:solidFill>
                  <a:srgbClr val="000000"/>
                </a:solidFill>
              </a:rPr>
              <a:t>ano</a:t>
            </a:r>
            <a:endParaRPr lang="en-US" b="1" dirty="0">
              <a:solidFill>
                <a:srgbClr val="000000"/>
              </a:solidFill>
            </a:endParaRP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Pasa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por</a:t>
            </a:r>
            <a:r>
              <a:rPr lang="en-US" dirty="0">
                <a:solidFill>
                  <a:srgbClr val="000000"/>
                </a:solidFill>
              </a:rPr>
              <a:t>: 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faringe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esófago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estómago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intestinos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delgado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grueso</a:t>
            </a:r>
            <a:endParaRPr lang="en-US" dirty="0">
              <a:solidFill>
                <a:srgbClr val="000000"/>
              </a:solidFill>
            </a:endParaRPr>
          </a:p>
          <a:p>
            <a:pPr marL="1257300" lvl="2" indent="-342900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Incluyendo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órganos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accesorios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glándulas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figure_24_27_3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0"/>
          <a:stretch/>
        </p:blipFill>
        <p:spPr>
          <a:xfrm>
            <a:off x="2758440" y="329016"/>
            <a:ext cx="3627120" cy="639535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185151" cy="30932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24-27 Chemical Events of Digestion (Part </a:t>
            </a:r>
            <a:r>
              <a:rPr lang="en-US" sz="1800" b="1" dirty="0" smtClean="0">
                <a:latin typeface="Arial"/>
                <a:cs typeface="Arial"/>
              </a:rPr>
              <a:t>3 </a:t>
            </a:r>
            <a:r>
              <a:rPr lang="en-US" sz="1800" b="1" dirty="0">
                <a:latin typeface="Arial"/>
                <a:cs typeface="Arial"/>
              </a:rPr>
              <a:t>of 3).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3042484" y="859827"/>
            <a:ext cx="77415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ORAL CAVITY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029784" y="1174152"/>
            <a:ext cx="77415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ESOPHAGUS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029784" y="2467118"/>
            <a:ext cx="1070107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SMALL INTESTINE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036133" y="520102"/>
            <a:ext cx="1383759" cy="21877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810" i="0" dirty="0" smtClean="0">
                <a:solidFill>
                  <a:srgbClr val="000000"/>
                </a:solidFill>
                <a:latin typeface="Arial Black"/>
                <a:cs typeface="Arial Black"/>
              </a:rPr>
              <a:t>REGION</a:t>
            </a:r>
            <a:br>
              <a:rPr lang="en-US" sz="81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810" i="0" dirty="0" smtClean="0">
                <a:solidFill>
                  <a:srgbClr val="000000"/>
                </a:solidFill>
                <a:latin typeface="Arial Black"/>
                <a:cs typeface="Arial Black"/>
              </a:rPr>
              <a:t>and Hormonal Controls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029784" y="1593252"/>
            <a:ext cx="1307559" cy="2154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Stimulus: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Anticipation or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     arrival of food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026609" y="1805977"/>
            <a:ext cx="104720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Hormone: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Gastrin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032959" y="1929802"/>
            <a:ext cx="148535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Source: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G cells of stomach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036134" y="2063152"/>
            <a:ext cx="1485359" cy="32316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Proenzyme</a:t>
            </a: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 released: </a:t>
            </a:r>
            <a:b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   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Pepsinogen by chief cells,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    activated to pepsin by 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HCl</a:t>
            </a:r>
            <a:endParaRPr lang="en-US" sz="7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027845" y="5888987"/>
            <a:ext cx="1502412" cy="64633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  <a:t>Carbohydrates and amino acids</a:t>
            </a:r>
          </a:p>
          <a:p>
            <a:pPr>
              <a:lnSpc>
                <a:spcPts val="840"/>
              </a:lnSpc>
            </a:pPr>
            <a: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  <a:t>are absorbed and transported by</a:t>
            </a:r>
            <a:b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  <a:t>intestinal capillaries. Lipids form</a:t>
            </a:r>
            <a:b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  <a:t>chylomicrons that diffuse into</a:t>
            </a:r>
            <a:b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  <a:t>lacteals and are delivered to the left</a:t>
            </a:r>
            <a:b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50" i="0" dirty="0" err="1" smtClean="0">
                <a:solidFill>
                  <a:srgbClr val="000000"/>
                </a:solidFill>
                <a:latin typeface="Arial"/>
                <a:cs typeface="Arial"/>
              </a:rPr>
              <a:t>subclavian</a:t>
            </a:r>
            <a: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  <a:t> vein by the thoracic duct.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032959" y="2587027"/>
            <a:ext cx="1307559" cy="2154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Stimulus: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Arrival of 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chyme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     in duodenum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026609" y="2793402"/>
            <a:ext cx="104720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Hormone: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CCK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029784" y="2904527"/>
            <a:ext cx="1485359" cy="64633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  <a:tabLst>
                <a:tab pos="136525" algn="l"/>
              </a:tabLst>
            </a:pPr>
            <a:r>
              <a:rPr lang="en-US" sz="700" i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Proenzymes</a:t>
            </a: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 released: </a:t>
            </a:r>
            <a:b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	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Chymotrypsinogen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procar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boxypeptidase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proelastase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trypsinogen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Enteropeptidase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	activates trypsin, which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	activates other enzymes   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032959" y="3539527"/>
            <a:ext cx="1485359" cy="32316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  <a:tabLst>
                <a:tab pos="136525" algn="l"/>
              </a:tabLst>
            </a:pP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Enzymes released: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Pancreatic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	amylase, pancreatic lipase,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	nuclease, 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enteropeptidase</a:t>
            </a:r>
            <a:endParaRPr lang="en-US" sz="7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036134" y="3945927"/>
            <a:ext cx="684966" cy="2154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INTESTINAL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MUCOSA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654718" y="3980852"/>
            <a:ext cx="727075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Brush border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648368" y="4873027"/>
            <a:ext cx="727075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Cell body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032959" y="5765202"/>
            <a:ext cx="1412334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ROUTE TO BLOODSTREAM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029784" y="1467202"/>
            <a:ext cx="1070107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STOMACH</a:t>
            </a:r>
          </a:p>
        </p:txBody>
      </p:sp>
      <p:sp>
        <p:nvSpPr>
          <p:cNvPr id="22" name="Freeform 21"/>
          <p:cNvSpPr/>
          <p:nvPr/>
        </p:nvSpPr>
        <p:spPr>
          <a:xfrm>
            <a:off x="4457700" y="3902049"/>
            <a:ext cx="63500" cy="269875"/>
          </a:xfrm>
          <a:custGeom>
            <a:avLst/>
            <a:gdLst>
              <a:gd name="connsiteX0" fmla="*/ 53975 w 57150"/>
              <a:gd name="connsiteY0" fmla="*/ 0 h 269875"/>
              <a:gd name="connsiteX1" fmla="*/ 0 w 57150"/>
              <a:gd name="connsiteY1" fmla="*/ 0 h 269875"/>
              <a:gd name="connsiteX2" fmla="*/ 0 w 57150"/>
              <a:gd name="connsiteY2" fmla="*/ 269875 h 269875"/>
              <a:gd name="connsiteX3" fmla="*/ 57150 w 57150"/>
              <a:gd name="connsiteY3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" h="269875">
                <a:moveTo>
                  <a:pt x="53975" y="0"/>
                </a:moveTo>
                <a:lnTo>
                  <a:pt x="0" y="0"/>
                </a:lnTo>
                <a:lnTo>
                  <a:pt x="0" y="269875"/>
                </a:lnTo>
                <a:lnTo>
                  <a:pt x="57150" y="2698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457700" y="4190974"/>
            <a:ext cx="66676" cy="1476375"/>
          </a:xfrm>
          <a:custGeom>
            <a:avLst/>
            <a:gdLst>
              <a:gd name="connsiteX0" fmla="*/ 53975 w 57150"/>
              <a:gd name="connsiteY0" fmla="*/ 0 h 269875"/>
              <a:gd name="connsiteX1" fmla="*/ 0 w 57150"/>
              <a:gd name="connsiteY1" fmla="*/ 0 h 269875"/>
              <a:gd name="connsiteX2" fmla="*/ 0 w 57150"/>
              <a:gd name="connsiteY2" fmla="*/ 269875 h 269875"/>
              <a:gd name="connsiteX3" fmla="*/ 57150 w 57150"/>
              <a:gd name="connsiteY3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" h="269875">
                <a:moveTo>
                  <a:pt x="53975" y="0"/>
                </a:moveTo>
                <a:lnTo>
                  <a:pt x="0" y="0"/>
                </a:lnTo>
                <a:lnTo>
                  <a:pt x="0" y="269875"/>
                </a:lnTo>
                <a:lnTo>
                  <a:pt x="57150" y="2698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410075" y="4041163"/>
            <a:ext cx="50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4410075" y="4933338"/>
            <a:ext cx="50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531896" y="517464"/>
            <a:ext cx="1688525" cy="22057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680"/>
              </a:lnSpc>
            </a:pPr>
            <a:r>
              <a:rPr lang="en-US" sz="1600" i="0" dirty="0" smtClean="0">
                <a:solidFill>
                  <a:srgbClr val="447FC6"/>
                </a:solidFill>
                <a:latin typeface="Arial Black"/>
                <a:cs typeface="Arial Black"/>
              </a:rPr>
              <a:t>PROTEINS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5165313" y="1534671"/>
            <a:ext cx="130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Freeform 27"/>
          <p:cNvSpPr/>
          <p:nvPr/>
        </p:nvSpPr>
        <p:spPr>
          <a:xfrm>
            <a:off x="5321822" y="2479899"/>
            <a:ext cx="74708" cy="436482"/>
          </a:xfrm>
          <a:custGeom>
            <a:avLst/>
            <a:gdLst>
              <a:gd name="connsiteX0" fmla="*/ 53975 w 57150"/>
              <a:gd name="connsiteY0" fmla="*/ 0 h 269875"/>
              <a:gd name="connsiteX1" fmla="*/ 0 w 57150"/>
              <a:gd name="connsiteY1" fmla="*/ 0 h 269875"/>
              <a:gd name="connsiteX2" fmla="*/ 0 w 57150"/>
              <a:gd name="connsiteY2" fmla="*/ 269875 h 269875"/>
              <a:gd name="connsiteX3" fmla="*/ 57150 w 57150"/>
              <a:gd name="connsiteY3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" h="269875">
                <a:moveTo>
                  <a:pt x="53975" y="0"/>
                </a:moveTo>
                <a:lnTo>
                  <a:pt x="0" y="0"/>
                </a:lnTo>
                <a:lnTo>
                  <a:pt x="0" y="269875"/>
                </a:lnTo>
                <a:lnTo>
                  <a:pt x="57150" y="2698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 flipV="1">
            <a:off x="5160919" y="2694791"/>
            <a:ext cx="160904" cy="18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334878" y="1474027"/>
            <a:ext cx="545704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Pepsin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845928" y="1883602"/>
            <a:ext cx="1116722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Polypeptides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385678" y="2486852"/>
            <a:ext cx="1116722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Trypsin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385678" y="2594802"/>
            <a:ext cx="1116722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Chymotrypsin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8853" y="2699577"/>
            <a:ext cx="1116722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Elastase</a:t>
            </a:r>
            <a:endParaRPr lang="en-US" sz="7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5385678" y="2801177"/>
            <a:ext cx="1116722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Carboxypeptidase</a:t>
            </a:r>
            <a:endParaRPr lang="en-US" sz="7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714170" y="3113031"/>
            <a:ext cx="829837" cy="2154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Short peptides,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Amino acids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346285" y="3892317"/>
            <a:ext cx="893574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Dipeptidases</a:t>
            </a:r>
            <a:endParaRPr lang="en-US" sz="7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H="1" flipV="1">
            <a:off x="5153314" y="3953367"/>
            <a:ext cx="160904" cy="18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857330" y="4803800"/>
            <a:ext cx="1116722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Amino acids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568345" y="4248659"/>
            <a:ext cx="1116722" cy="32316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FACILITATED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DIFFUSION AND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COTRANSPORT</a:t>
            </a: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4553140" y="5298104"/>
            <a:ext cx="1116722" cy="32316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FACILITATED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DIFFUSION AND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COTRANSPORT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4608604" y="5732652"/>
            <a:ext cx="893574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Capillary</a:t>
            </a: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4845921" y="6130818"/>
            <a:ext cx="1116722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Amino acids</a:t>
            </a:r>
          </a:p>
        </p:txBody>
      </p:sp>
      <p:sp>
        <p:nvSpPr>
          <p:cNvPr id="45" name="Freeform 44"/>
          <p:cNvSpPr/>
          <p:nvPr/>
        </p:nvSpPr>
        <p:spPr>
          <a:xfrm>
            <a:off x="4797425" y="5847738"/>
            <a:ext cx="79375" cy="90868"/>
          </a:xfrm>
          <a:custGeom>
            <a:avLst/>
            <a:gdLst>
              <a:gd name="connsiteX0" fmla="*/ 3175 w 92075"/>
              <a:gd name="connsiteY0" fmla="*/ 0 h 114300"/>
              <a:gd name="connsiteX1" fmla="*/ 0 w 92075"/>
              <a:gd name="connsiteY1" fmla="*/ 41275 h 114300"/>
              <a:gd name="connsiteX2" fmla="*/ 92075 w 92075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75" h="114300">
                <a:moveTo>
                  <a:pt x="3175" y="0"/>
                </a:moveTo>
                <a:lnTo>
                  <a:pt x="0" y="41275"/>
                </a:lnTo>
                <a:lnTo>
                  <a:pt x="92075" y="1143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_24_01_3_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"/>
          <a:stretch/>
        </p:blipFill>
        <p:spPr>
          <a:xfrm>
            <a:off x="298704" y="2301240"/>
            <a:ext cx="8546592" cy="20855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885248" cy="34188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Table 24-1 Digestive Enzymes and Their Functions (Part </a:t>
            </a:r>
            <a:r>
              <a:rPr lang="en-US" sz="1800" b="1" dirty="0" smtClean="0">
                <a:latin typeface="Arial"/>
                <a:cs typeface="Arial"/>
              </a:rPr>
              <a:t>3 </a:t>
            </a:r>
            <a:r>
              <a:rPr lang="en-US" sz="1800" b="1" dirty="0">
                <a:latin typeface="Arial"/>
                <a:cs typeface="Arial"/>
              </a:rPr>
              <a:t>of 3).</a:t>
            </a:r>
          </a:p>
        </p:txBody>
      </p:sp>
    </p:spTree>
    <p:extLst>
      <p:ext uri="{BB962C8B-B14F-4D97-AF65-F5344CB8AC3E}">
        <p14:creationId xmlns:p14="http://schemas.microsoft.com/office/powerpoint/2010/main" val="26087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218" descr="figure_24_27_2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2"/>
          <a:stretch/>
        </p:blipFill>
        <p:spPr>
          <a:xfrm>
            <a:off x="2935224" y="268542"/>
            <a:ext cx="3273552" cy="640973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7289678" cy="34188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24-27 Chemical Events of Digestion (Part </a:t>
            </a:r>
            <a:r>
              <a:rPr lang="en-US" sz="1800" b="1" dirty="0" smtClean="0">
                <a:latin typeface="Arial"/>
                <a:cs typeface="Arial"/>
              </a:rPr>
              <a:t>2 </a:t>
            </a:r>
            <a:r>
              <a:rPr lang="en-US" sz="1800" b="1" dirty="0">
                <a:latin typeface="Arial"/>
                <a:cs typeface="Arial"/>
              </a:rPr>
              <a:t>of 3).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211313" y="459962"/>
            <a:ext cx="1383759" cy="2154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REGION</a:t>
            </a:r>
            <a:b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and Hormonal Controls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210321" y="796396"/>
            <a:ext cx="77415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ORAL CAVITY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200012" y="1110721"/>
            <a:ext cx="77415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ESOPHAGUS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203872" y="2411407"/>
            <a:ext cx="1070107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SMALL INTESTINE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198306" y="1746406"/>
            <a:ext cx="104720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Hormone: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Gastrin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201089" y="1870231"/>
            <a:ext cx="148535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Source: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G cells of stomach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207831" y="2007441"/>
            <a:ext cx="1485359" cy="32316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Proenzyme</a:t>
            </a: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 released: </a:t>
            </a:r>
            <a:b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   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Pepsinogen by chief cells,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    activated to pepsin by 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HCl</a:t>
            </a:r>
            <a:endParaRPr lang="en-US" sz="7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200658" y="5833276"/>
            <a:ext cx="1628852" cy="64633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  <a:t>Carbohydrates and amino acids</a:t>
            </a:r>
          </a:p>
          <a:p>
            <a:pPr>
              <a:lnSpc>
                <a:spcPts val="840"/>
              </a:lnSpc>
            </a:pPr>
            <a: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  <a:t>are absorbed and transported by</a:t>
            </a:r>
            <a:b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  <a:t>intestinal capillaries. Lipids form</a:t>
            </a:r>
            <a:b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  <a:t>chylomicrons that diffuse into</a:t>
            </a:r>
            <a:b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  <a:t>lacteals and are delivered to the left</a:t>
            </a:r>
            <a:b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650" i="0" dirty="0" err="1" smtClean="0">
                <a:solidFill>
                  <a:srgbClr val="000000"/>
                </a:solidFill>
                <a:latin typeface="Arial"/>
                <a:cs typeface="Arial"/>
              </a:rPr>
              <a:t>subclavian</a:t>
            </a:r>
            <a:r>
              <a:rPr lang="en-US" sz="650" i="0" dirty="0" smtClean="0">
                <a:solidFill>
                  <a:srgbClr val="000000"/>
                </a:solidFill>
                <a:latin typeface="Arial"/>
                <a:cs typeface="Arial"/>
              </a:rPr>
              <a:t> vein by the thoracic duct.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202166" y="2737691"/>
            <a:ext cx="1047209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Hormone: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CCK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201481" y="2841095"/>
            <a:ext cx="1485359" cy="64633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  <a:tabLst>
                <a:tab pos="136525" algn="l"/>
              </a:tabLst>
            </a:pPr>
            <a:r>
              <a:rPr lang="en-US" sz="700" i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Proenzymes</a:t>
            </a: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 released: </a:t>
            </a:r>
            <a:b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	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Chymotrypsinogen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procar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boxypeptidase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proelastase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trypsinogen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Enteropeptidase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	activates trypsin, which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	activates other enzymes   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197859" y="3479956"/>
            <a:ext cx="1485359" cy="32316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  <a:tabLst>
                <a:tab pos="136525" algn="l"/>
              </a:tabLst>
            </a:pP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Enzymes released: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Pancreatic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	amylase, pancreatic lipase,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	nuclease, 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enteropeptidase</a:t>
            </a:r>
            <a:endParaRPr lang="en-US" sz="7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202601" y="3882496"/>
            <a:ext cx="602709" cy="2154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INTESTINAL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MUCOSA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820750" y="3921966"/>
            <a:ext cx="727075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Brush border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823925" y="4817316"/>
            <a:ext cx="727075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Cell body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202205" y="5709491"/>
            <a:ext cx="1412334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ROUTE TO BLOODSTREAM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200012" y="1403771"/>
            <a:ext cx="1070107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STOMACH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200941" y="1533364"/>
            <a:ext cx="1307559" cy="2154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Stimulus: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Anticipation or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     arrival of food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200941" y="2527139"/>
            <a:ext cx="1307559" cy="2154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 Black"/>
                <a:cs typeface="Arial Black"/>
              </a:rPr>
              <a:t>Stimulus: 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Arrival of </a:t>
            </a: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chyme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     in duodenum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918127" y="436639"/>
            <a:ext cx="933398" cy="21800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680"/>
              </a:lnSpc>
            </a:pPr>
            <a:r>
              <a:rPr lang="en-US" sz="1500" i="0" dirty="0" smtClean="0">
                <a:solidFill>
                  <a:srgbClr val="FDAB51"/>
                </a:solidFill>
                <a:latin typeface="Arial Black"/>
                <a:cs typeface="Arial Black"/>
              </a:rPr>
              <a:t>LIPIDS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553472" y="786871"/>
            <a:ext cx="545704" cy="2154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Lingual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lipase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5556647" y="2425171"/>
            <a:ext cx="545704" cy="43088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Bile salts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pancreatic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lipase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5394325" y="843168"/>
            <a:ext cx="130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5387975" y="2478293"/>
            <a:ext cx="130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981972" y="2936346"/>
            <a:ext cx="745728" cy="32316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840"/>
              </a:lnSpc>
            </a:pP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Monoglycerides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Fatty acids in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micelles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985147" y="4247621"/>
            <a:ext cx="745728" cy="21544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840"/>
              </a:lnSpc>
            </a:pPr>
            <a:r>
              <a:rPr lang="en-US" sz="700" i="0" dirty="0" err="1" smtClean="0">
                <a:solidFill>
                  <a:srgbClr val="000000"/>
                </a:solidFill>
                <a:latin typeface="Arial"/>
                <a:cs typeface="Arial"/>
              </a:rPr>
              <a:t>Monoglycerides</a:t>
            </a: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Fatty acids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978797" y="3834871"/>
            <a:ext cx="745728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DIFFUSION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978797" y="4746096"/>
            <a:ext cx="745728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Triglycerides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975622" y="5101696"/>
            <a:ext cx="745728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Chylomicrons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978797" y="5444596"/>
            <a:ext cx="745728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EXOCYTOSIS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549775" y="5677741"/>
            <a:ext cx="525100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Lacteal</a:t>
            </a:r>
          </a:p>
        </p:txBody>
      </p:sp>
      <p:sp>
        <p:nvSpPr>
          <p:cNvPr id="4" name="Freeform 3"/>
          <p:cNvSpPr/>
          <p:nvPr/>
        </p:nvSpPr>
        <p:spPr>
          <a:xfrm>
            <a:off x="4918075" y="5798757"/>
            <a:ext cx="92075" cy="114300"/>
          </a:xfrm>
          <a:custGeom>
            <a:avLst/>
            <a:gdLst>
              <a:gd name="connsiteX0" fmla="*/ 3175 w 92075"/>
              <a:gd name="connsiteY0" fmla="*/ 0 h 114300"/>
              <a:gd name="connsiteX1" fmla="*/ 0 w 92075"/>
              <a:gd name="connsiteY1" fmla="*/ 41275 h 114300"/>
              <a:gd name="connsiteX2" fmla="*/ 92075 w 92075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75" h="114300">
                <a:moveTo>
                  <a:pt x="3175" y="0"/>
                </a:moveTo>
                <a:lnTo>
                  <a:pt x="0" y="41275"/>
                </a:lnTo>
                <a:lnTo>
                  <a:pt x="92075" y="1143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4975622" y="6073246"/>
            <a:ext cx="745728" cy="10772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Chylomicrons</a:t>
            </a:r>
          </a:p>
        </p:txBody>
      </p:sp>
      <p:sp>
        <p:nvSpPr>
          <p:cNvPr id="37" name="Freeform 36"/>
          <p:cNvSpPr/>
          <p:nvPr/>
        </p:nvSpPr>
        <p:spPr>
          <a:xfrm>
            <a:off x="4616450" y="3840368"/>
            <a:ext cx="63500" cy="269875"/>
          </a:xfrm>
          <a:custGeom>
            <a:avLst/>
            <a:gdLst>
              <a:gd name="connsiteX0" fmla="*/ 53975 w 57150"/>
              <a:gd name="connsiteY0" fmla="*/ 0 h 269875"/>
              <a:gd name="connsiteX1" fmla="*/ 0 w 57150"/>
              <a:gd name="connsiteY1" fmla="*/ 0 h 269875"/>
              <a:gd name="connsiteX2" fmla="*/ 0 w 57150"/>
              <a:gd name="connsiteY2" fmla="*/ 269875 h 269875"/>
              <a:gd name="connsiteX3" fmla="*/ 57150 w 57150"/>
              <a:gd name="connsiteY3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" h="269875">
                <a:moveTo>
                  <a:pt x="53975" y="0"/>
                </a:moveTo>
                <a:lnTo>
                  <a:pt x="0" y="0"/>
                </a:lnTo>
                <a:lnTo>
                  <a:pt x="0" y="269875"/>
                </a:lnTo>
                <a:lnTo>
                  <a:pt x="57150" y="2698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4616450" y="4129293"/>
            <a:ext cx="66676" cy="1476375"/>
          </a:xfrm>
          <a:custGeom>
            <a:avLst/>
            <a:gdLst>
              <a:gd name="connsiteX0" fmla="*/ 53975 w 57150"/>
              <a:gd name="connsiteY0" fmla="*/ 0 h 269875"/>
              <a:gd name="connsiteX1" fmla="*/ 0 w 57150"/>
              <a:gd name="connsiteY1" fmla="*/ 0 h 269875"/>
              <a:gd name="connsiteX2" fmla="*/ 0 w 57150"/>
              <a:gd name="connsiteY2" fmla="*/ 269875 h 269875"/>
              <a:gd name="connsiteX3" fmla="*/ 57150 w 57150"/>
              <a:gd name="connsiteY3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" h="269875">
                <a:moveTo>
                  <a:pt x="53975" y="0"/>
                </a:moveTo>
                <a:lnTo>
                  <a:pt x="0" y="0"/>
                </a:lnTo>
                <a:lnTo>
                  <a:pt x="0" y="269875"/>
                </a:lnTo>
                <a:lnTo>
                  <a:pt x="57150" y="2698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b="1" i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218" name="Straight Connector 9217"/>
          <p:cNvCxnSpPr/>
          <p:nvPr/>
        </p:nvCxnSpPr>
        <p:spPr bwMode="auto">
          <a:xfrm>
            <a:off x="4568825" y="3979482"/>
            <a:ext cx="50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4568825" y="4871657"/>
            <a:ext cx="50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965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gure_24_28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"/>
          <a:stretch/>
        </p:blipFill>
        <p:spPr>
          <a:xfrm>
            <a:off x="2447544" y="237221"/>
            <a:ext cx="4248912" cy="642065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9123362" cy="30932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Figure 24-</a:t>
            </a:r>
            <a:r>
              <a:rPr lang="en-US" sz="1800" b="1" dirty="0" smtClean="0">
                <a:latin typeface="Arial"/>
                <a:cs typeface="Arial"/>
              </a:rPr>
              <a:t>28 </a:t>
            </a:r>
            <a:r>
              <a:rPr lang="en-US" sz="1800" b="1" dirty="0">
                <a:latin typeface="Arial"/>
                <a:cs typeface="Arial"/>
              </a:rPr>
              <a:t>Digestive Secretion and Water Reabsorption.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262574" y="855877"/>
            <a:ext cx="545704" cy="2923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140"/>
              </a:lnSpc>
            </a:pP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Saliva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1500 mL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259398" y="2167152"/>
            <a:ext cx="1281101" cy="2923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140"/>
              </a:lnSpc>
            </a:pP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Gastric secretions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1500 mL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341824" y="2541802"/>
            <a:ext cx="668326" cy="14619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140"/>
              </a:lnSpc>
            </a:pP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5000 mL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151324" y="3507002"/>
            <a:ext cx="668326" cy="14619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140"/>
              </a:lnSpc>
            </a:pP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9000 mL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262573" y="2808502"/>
            <a:ext cx="1430327" cy="43858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140"/>
              </a:lnSpc>
            </a:pP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Liver (bile) 1000 mL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Pancreas (pancreatic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juice) 1000 mL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256223" y="3427627"/>
            <a:ext cx="1430327" cy="43858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140"/>
              </a:lnSpc>
            </a:pP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Intestinal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secretions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2000 mL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230699" y="4373777"/>
            <a:ext cx="668326" cy="14619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140"/>
              </a:lnSpc>
            </a:pP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1200 mL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259398" y="4862727"/>
            <a:ext cx="1281101" cy="43858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140"/>
              </a:lnSpc>
            </a:pP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Colonic mucous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secretions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200 mL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510099" y="5132602"/>
            <a:ext cx="354001" cy="2923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1140"/>
              </a:lnSpc>
            </a:pP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1400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mL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275024" y="6259727"/>
            <a:ext cx="846126" cy="2923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140"/>
              </a:lnSpc>
            </a:pP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150 mL lost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in feces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162425" y="6351636"/>
            <a:ext cx="4857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535249" y="5056402"/>
            <a:ext cx="1138226" cy="2923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140"/>
              </a:lnSpc>
            </a:pP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Colon reabsorbs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1250 mL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538424" y="3653052"/>
            <a:ext cx="1138226" cy="43858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140"/>
              </a:lnSpc>
            </a:pP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Small intestine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reabsorbs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7800 mL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627324" y="3253002"/>
            <a:ext cx="1138226" cy="2923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140"/>
              </a:lnSpc>
            </a:pPr>
            <a:r>
              <a:rPr lang="en-US" sz="950" i="0" dirty="0" smtClean="0">
                <a:solidFill>
                  <a:srgbClr val="000000"/>
                </a:solidFill>
                <a:latin typeface="Arial Black"/>
                <a:cs typeface="Arial Black"/>
              </a:rPr>
              <a:t>Water</a:t>
            </a:r>
            <a:br>
              <a:rPr lang="en-US" sz="95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 Black"/>
                <a:cs typeface="Arial Black"/>
              </a:rPr>
              <a:t>Reabsorption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553817" y="820568"/>
            <a:ext cx="1138226" cy="2923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lnSpc>
                <a:spcPts val="1140"/>
              </a:lnSpc>
            </a:pP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Food and drink</a:t>
            </a:r>
            <a:b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"/>
                <a:cs typeface="Arial"/>
              </a:rPr>
              <a:t>2000 mL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2604233" y="535973"/>
            <a:ext cx="1138226" cy="14875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140"/>
              </a:lnSpc>
            </a:pPr>
            <a:r>
              <a:rPr lang="en-US" sz="950" i="0" dirty="0" smtClean="0">
                <a:solidFill>
                  <a:srgbClr val="000000"/>
                </a:solidFill>
                <a:latin typeface="Arial Black"/>
                <a:cs typeface="Arial Black"/>
              </a:rPr>
              <a:t>Dietary Input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251991" y="374335"/>
            <a:ext cx="1138226" cy="292388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1140"/>
              </a:lnSpc>
            </a:pPr>
            <a:r>
              <a:rPr lang="en-US" sz="950" i="0" dirty="0" smtClean="0">
                <a:solidFill>
                  <a:srgbClr val="000000"/>
                </a:solidFill>
                <a:latin typeface="Arial Black"/>
                <a:cs typeface="Arial Black"/>
              </a:rPr>
              <a:t>Digestive</a:t>
            </a:r>
            <a:br>
              <a:rPr lang="en-US" sz="950" i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950" i="0" dirty="0" smtClean="0">
                <a:solidFill>
                  <a:srgbClr val="000000"/>
                </a:solidFill>
                <a:latin typeface="Arial Black"/>
                <a:cs typeface="Arial Black"/>
              </a:rPr>
              <a:t>Secretions</a:t>
            </a:r>
          </a:p>
        </p:txBody>
      </p:sp>
    </p:spTree>
    <p:extLst>
      <p:ext uri="{BB962C8B-B14F-4D97-AF65-F5344CB8AC3E}">
        <p14:creationId xmlns:p14="http://schemas.microsoft.com/office/powerpoint/2010/main" val="7949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_24_02_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1"/>
          <a:stretch/>
        </p:blipFill>
        <p:spPr>
          <a:xfrm>
            <a:off x="298704" y="1341120"/>
            <a:ext cx="8546592" cy="400657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dirty="0">
                <a:latin typeface="Arial"/>
                <a:cs typeface="Arial"/>
              </a:rPr>
              <a:t>Table 24</a:t>
            </a:r>
            <a:r>
              <a:rPr lang="en-US" sz="1800" b="1" dirty="0" smtClean="0">
                <a:latin typeface="Arial"/>
                <a:cs typeface="Arial"/>
              </a:rPr>
              <a:t>-2 </a:t>
            </a:r>
            <a:r>
              <a:rPr lang="en-US" sz="1800" b="1" dirty="0">
                <a:latin typeface="Arial"/>
                <a:cs typeface="Arial"/>
              </a:rPr>
              <a:t>The Absorption of Ions and Vitamins</a:t>
            </a:r>
            <a:r>
              <a:rPr lang="en-US" sz="1800" b="1" dirty="0" smtClean="0">
                <a:latin typeface="Arial"/>
                <a:cs typeface="Arial"/>
              </a:rPr>
              <a:t>.</a:t>
            </a:r>
            <a:endParaRPr lang="en-US"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06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>
          <a:xfrm>
            <a:off x="445763" y="726829"/>
            <a:ext cx="8289445" cy="4959275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749300" lvl="1" indent="-304800">
              <a:tabLst>
                <a:tab pos="342900" algn="l"/>
              </a:tabLst>
            </a:pP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Disminuye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sensitividad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olfatoria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gustatoria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1144588" lvl="2">
              <a:tabLst>
                <a:tab pos="34290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Induce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cambios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dietéticos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afectarán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todo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el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organismo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marL="749300" lvl="1" indent="-304800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Disminuye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la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división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celular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células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madres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s 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Epitelio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digestivo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mas susceptible 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daños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abrasión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acidos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enzimas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749300" lvl="1" indent="-304800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Disminuye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el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ono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músculo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liso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749300" lvl="1" indent="-304800"/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isminuye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la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motilidad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Peristalsis mas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débil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749300" lvl="1" indent="-304800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Daño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acumulativo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por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toxinas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(alcohol,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colorantes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etc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 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absorben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pasan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al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tracto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GI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llegan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al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hígado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98163" y="345398"/>
            <a:ext cx="8289445" cy="958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1D50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charset="0"/>
              </a:rPr>
              <a:t>24-9 </a:t>
            </a:r>
            <a:r>
              <a:rPr lang="en-US" dirty="0" err="1" smtClean="0">
                <a:latin typeface="Arial" charset="0"/>
              </a:rPr>
              <a:t>Efectos</a:t>
            </a:r>
            <a:r>
              <a:rPr lang="en-US" dirty="0" smtClean="0">
                <a:latin typeface="Arial" charset="0"/>
              </a:rPr>
              <a:t> del </a:t>
            </a:r>
            <a:r>
              <a:rPr lang="en-US" dirty="0" err="1" smtClean="0">
                <a:latin typeface="Arial" charset="0"/>
              </a:rPr>
              <a:t>Envejecimiento</a:t>
            </a:r>
            <a:r>
              <a:rPr lang="en-US" dirty="0" smtClean="0">
                <a:latin typeface="Arial" charset="0"/>
              </a:rPr>
              <a:t> en el SGI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Arial" charset="0"/>
              </a:rPr>
              <a:t>Asignado</a:t>
            </a: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24-9 </a:t>
            </a:r>
            <a:r>
              <a:rPr lang="en-US" dirty="0" err="1" smtClean="0">
                <a:latin typeface="Arial" charset="0"/>
              </a:rPr>
              <a:t>Efectos</a:t>
            </a:r>
            <a:r>
              <a:rPr lang="en-US" dirty="0" smtClean="0">
                <a:latin typeface="Arial" charset="0"/>
              </a:rPr>
              <a:t> del </a:t>
            </a:r>
            <a:r>
              <a:rPr lang="en-US" dirty="0" err="1" smtClean="0">
                <a:latin typeface="Arial" charset="0"/>
              </a:rPr>
              <a:t>Envejecimiento</a:t>
            </a:r>
            <a:r>
              <a:rPr lang="en-US" dirty="0" smtClean="0">
                <a:latin typeface="Arial" charset="0"/>
              </a:rPr>
              <a:t> en el SGI</a:t>
            </a:r>
            <a:endParaRPr lang="en-US" sz="2800" dirty="0">
              <a:latin typeface="Arial" charset="0"/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445763" y="1290918"/>
            <a:ext cx="8289445" cy="4959275"/>
          </a:xfrm>
        </p:spPr>
        <p:txBody>
          <a:bodyPr/>
          <a:lstStyle/>
          <a:p>
            <a:pPr marL="749300" lvl="1" indent="-304800">
              <a:tabLst>
                <a:tab pos="342900" algn="l"/>
              </a:tabLst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Aumenta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marL="749300" lvl="1" indent="-304800">
              <a:tabLst>
                <a:tab pos="3429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Frecuencias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cáncer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1206500" lvl="2" indent="-304800">
              <a:tabLst>
                <a:tab pos="34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colón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</a:t>
            </a:r>
          </a:p>
          <a:p>
            <a:pPr marL="1206500" lvl="2" indent="-304800">
              <a:tabLst>
                <a:tab pos="34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estómago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1206500" lvl="2" indent="-304800">
              <a:tabLst>
                <a:tab pos="34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oral (alcohol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fumadores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1206500" lvl="2" indent="-304800">
              <a:tabLst>
                <a:tab pos="3429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Faringeal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1206500" lvl="2" indent="-304800">
              <a:tabLst>
                <a:tab pos="34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Alta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tasa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mtClean="0">
                <a:solidFill>
                  <a:srgbClr val="000000"/>
                </a:solidFill>
                <a:latin typeface="Arial" charset="0"/>
              </a:rPr>
              <a:t>regeneración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24_29_unlabel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"/>
          <a:stretch/>
        </p:blipFill>
        <p:spPr>
          <a:xfrm>
            <a:off x="1618488" y="249225"/>
            <a:ext cx="5907024" cy="640707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184418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24-</a:t>
            </a:r>
            <a:r>
              <a:rPr lang="en-US" sz="900" b="1" dirty="0" smtClean="0">
                <a:latin typeface="Arial"/>
                <a:cs typeface="Arial"/>
              </a:rPr>
              <a:t>29 </a:t>
            </a:r>
            <a:r>
              <a:rPr lang="en-US" sz="900" b="1" dirty="0">
                <a:latin typeface="Arial"/>
                <a:cs typeface="Arial"/>
              </a:rPr>
              <a:t>diagrams the </a:t>
            </a:r>
            <a:r>
              <a:rPr lang="en-US" sz="900" b="1" dirty="0" smtClean="0">
                <a:latin typeface="Arial"/>
                <a:cs typeface="Arial"/>
              </a:rPr>
              <a:t>functional relationships </a:t>
            </a:r>
            <a:r>
              <a:rPr lang="en-US" sz="900" b="1" dirty="0">
                <a:latin typeface="Arial"/>
                <a:cs typeface="Arial"/>
              </a:rPr>
              <a:t>between the digestive system </a:t>
            </a:r>
            <a:r>
              <a:rPr lang="en-US" sz="900" b="1" dirty="0" smtClean="0">
                <a:latin typeface="Arial"/>
                <a:cs typeface="Arial"/>
              </a:rPr>
              <a:t>and the </a:t>
            </a:r>
            <a:r>
              <a:rPr lang="en-US" sz="900" b="1" dirty="0">
                <a:latin typeface="Arial"/>
                <a:cs typeface="Arial"/>
              </a:rPr>
              <a:t>other body systems we have studied so far.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364437" y="688516"/>
            <a:ext cx="1274113" cy="26314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Provides vitamin D  needed for the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absorption of calcium and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phosphorus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364437" y="1279066"/>
            <a:ext cx="1398876" cy="33855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Skull, ribs, vertebrae, and pelvic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girdle support and protect parts of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digestive tract; teeth are important in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mechanical processing of food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991968" y="710741"/>
            <a:ext cx="131113" cy="87631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00" i="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lang="en-US" sz="500" i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 rot="16200000">
            <a:off x="1970737" y="1450516"/>
            <a:ext cx="359713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700"/>
              </a:lnSpc>
            </a:pPr>
            <a:r>
              <a:rPr lang="en-US" sz="550" i="0" dirty="0" smtClean="0">
                <a:solidFill>
                  <a:srgbClr val="FFFFFF"/>
                </a:solidFill>
                <a:latin typeface="Arial"/>
                <a:cs typeface="Arial"/>
              </a:rPr>
              <a:t>Skeletal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 rot="16200000">
            <a:off x="1871355" y="880221"/>
            <a:ext cx="554152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700"/>
              </a:lnSpc>
            </a:pPr>
            <a:r>
              <a:rPr lang="en-US" sz="550" i="0" dirty="0" smtClean="0">
                <a:solidFill>
                  <a:srgbClr val="FFFFFF"/>
                </a:solidFill>
                <a:latin typeface="Arial"/>
                <a:cs typeface="Arial"/>
              </a:rPr>
              <a:t>Integumentary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 rot="16200000">
            <a:off x="1890050" y="1989414"/>
            <a:ext cx="510411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700"/>
              </a:lnSpc>
            </a:pPr>
            <a:r>
              <a:rPr lang="en-US" sz="550" i="0" dirty="0" smtClean="0">
                <a:solidFill>
                  <a:srgbClr val="FFFFFF"/>
                </a:solidFill>
                <a:latin typeface="Arial"/>
                <a:cs typeface="Arial"/>
              </a:rPr>
              <a:t>Muscular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 rot="16200000">
            <a:off x="1896400" y="2529164"/>
            <a:ext cx="510411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700"/>
              </a:lnSpc>
            </a:pPr>
            <a:r>
              <a:rPr lang="en-US" sz="550" i="0" dirty="0" smtClean="0">
                <a:solidFill>
                  <a:srgbClr val="FFFFFF"/>
                </a:solidFill>
                <a:latin typeface="Arial"/>
                <a:cs typeface="Arial"/>
              </a:rPr>
              <a:t>Nervous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 rot="16200000">
            <a:off x="1896400" y="3056214"/>
            <a:ext cx="510411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700"/>
              </a:lnSpc>
            </a:pPr>
            <a:r>
              <a:rPr lang="en-US" sz="550" i="0" dirty="0" smtClean="0">
                <a:solidFill>
                  <a:srgbClr val="FFFFFF"/>
                </a:solidFill>
                <a:latin typeface="Arial"/>
                <a:cs typeface="Arial"/>
              </a:rPr>
              <a:t>Endocrine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361262" y="1809291"/>
            <a:ext cx="1398876" cy="25391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Protects and supports digestive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organs in abdominal cavity; controls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entrances and exits of digestive tract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362200" y="2352216"/>
            <a:ext cx="1631950" cy="4231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kern="0" spc="-10" dirty="0" smtClean="0">
                <a:solidFill>
                  <a:srgbClr val="000000"/>
                </a:solidFill>
                <a:latin typeface="Arial"/>
                <a:cs typeface="Arial"/>
              </a:rPr>
              <a:t>ANS regulates movement and secretion;</a:t>
            </a:r>
          </a:p>
          <a:p>
            <a:pPr>
              <a:lnSpc>
                <a:spcPts val="700"/>
              </a:lnSpc>
            </a:pPr>
            <a:r>
              <a:rPr lang="en-US" sz="550" i="0" kern="0" spc="-10" dirty="0" smtClean="0">
                <a:solidFill>
                  <a:srgbClr val="000000"/>
                </a:solidFill>
                <a:latin typeface="Arial"/>
                <a:cs typeface="Arial"/>
              </a:rPr>
              <a:t>reflexes coordinate passage of materials along</a:t>
            </a:r>
            <a:br>
              <a:rPr lang="en-US" sz="550" i="0" kern="0" spc="-1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kern="0" spc="-10" dirty="0" smtClean="0">
                <a:solidFill>
                  <a:srgbClr val="000000"/>
                </a:solidFill>
                <a:latin typeface="Arial"/>
                <a:cs typeface="Arial"/>
              </a:rPr>
              <a:t>tract; control over skeletal muscles regulates</a:t>
            </a:r>
            <a:br>
              <a:rPr lang="en-US" sz="550" i="0" kern="0" spc="-1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kern="0" spc="-10" dirty="0" smtClean="0">
                <a:solidFill>
                  <a:srgbClr val="000000"/>
                </a:solidFill>
                <a:latin typeface="Arial"/>
                <a:cs typeface="Arial"/>
              </a:rPr>
              <a:t>ingestion and defecation; hypothalamic</a:t>
            </a:r>
            <a:br>
              <a:rPr lang="en-US" sz="550" i="0" kern="0" spc="-1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kern="0" spc="-10" dirty="0" smtClean="0">
                <a:solidFill>
                  <a:srgbClr val="000000"/>
                </a:solidFill>
                <a:latin typeface="Arial"/>
                <a:cs typeface="Arial"/>
              </a:rPr>
              <a:t>centers control hunger, satiation, and feeding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364437" y="2879266"/>
            <a:ext cx="1398876" cy="4231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Epinephrine and norepinephrine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stimulate constriction of sphincters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and depress digestive activity;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hormones coordinate activity along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digestive tract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361262" y="3441241"/>
            <a:ext cx="1398876" cy="4231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Distributes hormones of the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digestive tract; carries nutrients,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water, and ions from sites of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absorption; delivers nutrients and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toxins to liver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 rot="16200000">
            <a:off x="1842044" y="3611457"/>
            <a:ext cx="612774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700"/>
              </a:lnSpc>
            </a:pPr>
            <a:r>
              <a:rPr lang="en-US" sz="550" i="0" dirty="0" smtClean="0">
                <a:solidFill>
                  <a:srgbClr val="FFFFFF"/>
                </a:solidFill>
                <a:latin typeface="Arial"/>
                <a:cs typeface="Arial"/>
              </a:rPr>
              <a:t>Cardiovascular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 rot="16200000">
            <a:off x="1842044" y="4173432"/>
            <a:ext cx="612774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700"/>
              </a:lnSpc>
            </a:pPr>
            <a:r>
              <a:rPr lang="en-US" sz="550" i="0" dirty="0" smtClean="0">
                <a:solidFill>
                  <a:srgbClr val="FFFFFF"/>
                </a:solidFill>
                <a:latin typeface="Arial"/>
                <a:cs typeface="Arial"/>
              </a:rPr>
              <a:t>Lymphatic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 rot="16200000">
            <a:off x="1861093" y="4710008"/>
            <a:ext cx="574675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700"/>
              </a:lnSpc>
            </a:pPr>
            <a:r>
              <a:rPr lang="en-US" sz="550" i="0" dirty="0" smtClean="0">
                <a:solidFill>
                  <a:srgbClr val="FFFFFF"/>
                </a:solidFill>
                <a:latin typeface="Arial"/>
                <a:cs typeface="Arial"/>
              </a:rPr>
              <a:t>Respiratory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364437" y="3993691"/>
            <a:ext cx="1398876" cy="4231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kern="0" spc="-10" dirty="0" smtClean="0">
                <a:solidFill>
                  <a:srgbClr val="000000"/>
                </a:solidFill>
                <a:latin typeface="Arial"/>
                <a:cs typeface="Arial"/>
              </a:rPr>
              <a:t>Tonsils and other lymphoid nodules</a:t>
            </a:r>
            <a:br>
              <a:rPr lang="en-US" sz="550" i="0" kern="0" spc="-1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kern="0" spc="-10" dirty="0" smtClean="0">
                <a:solidFill>
                  <a:srgbClr val="000000"/>
                </a:solidFill>
                <a:latin typeface="Arial"/>
                <a:cs typeface="Arial"/>
              </a:rPr>
              <a:t>defend against infection and toxins</a:t>
            </a:r>
            <a:br>
              <a:rPr lang="en-US" sz="550" i="0" kern="0" spc="-1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kern="0" spc="-10" dirty="0" smtClean="0">
                <a:solidFill>
                  <a:srgbClr val="000000"/>
                </a:solidFill>
                <a:latin typeface="Arial"/>
                <a:cs typeface="Arial"/>
              </a:rPr>
              <a:t>absorbed from the digestive tract;</a:t>
            </a:r>
            <a:br>
              <a:rPr lang="en-US" sz="550" i="0" kern="0" spc="-1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kern="0" spc="-10" dirty="0" smtClean="0">
                <a:solidFill>
                  <a:srgbClr val="000000"/>
                </a:solidFill>
                <a:latin typeface="Arial"/>
                <a:cs typeface="Arial"/>
              </a:rPr>
              <a:t>lymphatic vessels carry absorbed</a:t>
            </a:r>
            <a:br>
              <a:rPr lang="en-US" sz="550" i="0" kern="0" spc="-1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kern="0" spc="-10" dirty="0" smtClean="0">
                <a:solidFill>
                  <a:srgbClr val="000000"/>
                </a:solidFill>
                <a:latin typeface="Arial"/>
                <a:cs typeface="Arial"/>
              </a:rPr>
              <a:t>lipids to venous system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2364437" y="4530266"/>
            <a:ext cx="1398876" cy="33855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Increased thoracic and abdominal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pressure through contraction of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respiratory muscles can assist in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defecation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075511" y="5136691"/>
            <a:ext cx="1693213" cy="9789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800" i="0" dirty="0" smtClean="0">
                <a:solidFill>
                  <a:srgbClr val="000000"/>
                </a:solidFill>
                <a:latin typeface="Arial Black"/>
                <a:cs typeface="Arial Black"/>
              </a:rPr>
              <a:t>The DIGESTIVE SYSTEM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072337" y="5593891"/>
            <a:ext cx="1721788" cy="32316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840"/>
              </a:lnSpc>
            </a:pP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For all systems, the digestive system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absorbs organic substrates, vitamins,</a:t>
            </a:r>
            <a:b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700" i="0" dirty="0" smtClean="0">
                <a:solidFill>
                  <a:srgbClr val="000000"/>
                </a:solidFill>
                <a:latin typeface="Arial"/>
                <a:cs typeface="Arial"/>
              </a:rPr>
              <a:t>ions, and water required by all cells.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500366" y="687087"/>
            <a:ext cx="1274113" cy="1692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Provides lipids for storage by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adipocytes in subcutaneous layer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808466" y="1109362"/>
            <a:ext cx="414659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Page 174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 rot="16200000">
            <a:off x="6700533" y="851647"/>
            <a:ext cx="554152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700"/>
              </a:lnSpc>
            </a:pPr>
            <a:r>
              <a:rPr lang="en-US" sz="550" i="0" kern="0" spc="-20" dirty="0" smtClean="0">
                <a:solidFill>
                  <a:srgbClr val="FFFFFF"/>
                </a:solidFill>
                <a:latin typeface="Arial"/>
                <a:cs typeface="Arial"/>
              </a:rPr>
              <a:t>Integumentary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 rot="16200000">
            <a:off x="6794574" y="1434641"/>
            <a:ext cx="359713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700"/>
              </a:lnSpc>
            </a:pPr>
            <a:r>
              <a:rPr lang="en-US" sz="550" i="0" dirty="0" smtClean="0">
                <a:solidFill>
                  <a:srgbClr val="FFFFFF"/>
                </a:solidFill>
                <a:latin typeface="Arial"/>
                <a:cs typeface="Arial"/>
              </a:rPr>
              <a:t>Skeletal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 rot="16200000">
            <a:off x="6723412" y="1957664"/>
            <a:ext cx="510411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700"/>
              </a:lnSpc>
            </a:pPr>
            <a:r>
              <a:rPr lang="en-US" sz="550" i="0" dirty="0" smtClean="0">
                <a:solidFill>
                  <a:srgbClr val="FFFFFF"/>
                </a:solidFill>
                <a:latin typeface="Arial"/>
                <a:cs typeface="Arial"/>
              </a:rPr>
              <a:t>Muscular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 rot="16200000">
            <a:off x="6720237" y="2497414"/>
            <a:ext cx="510411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700"/>
              </a:lnSpc>
            </a:pPr>
            <a:r>
              <a:rPr lang="en-US" sz="550" i="0" dirty="0" smtClean="0">
                <a:solidFill>
                  <a:srgbClr val="FFFFFF"/>
                </a:solidFill>
                <a:latin typeface="Arial"/>
                <a:cs typeface="Arial"/>
              </a:rPr>
              <a:t>Nervous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 rot="16200000">
            <a:off x="6720237" y="3024464"/>
            <a:ext cx="510411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700"/>
              </a:lnSpc>
            </a:pPr>
            <a:r>
              <a:rPr lang="en-US" sz="550" i="0" dirty="0" smtClean="0">
                <a:solidFill>
                  <a:srgbClr val="FFFFFF"/>
                </a:solidFill>
                <a:latin typeface="Arial"/>
                <a:cs typeface="Arial"/>
              </a:rPr>
              <a:t>Endocrine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 rot="16200000">
            <a:off x="6668045" y="3574652"/>
            <a:ext cx="612774" cy="8840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700"/>
              </a:lnSpc>
            </a:pPr>
            <a:r>
              <a:rPr lang="en-US" sz="530" i="0" kern="0" spc="-20" dirty="0" smtClean="0">
                <a:solidFill>
                  <a:srgbClr val="FFFFFF"/>
                </a:solidFill>
                <a:latin typeface="Arial"/>
                <a:cs typeface="Arial"/>
              </a:rPr>
              <a:t>Cardiovascular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 rot="16200000">
            <a:off x="6675438" y="4135332"/>
            <a:ext cx="612774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700"/>
              </a:lnSpc>
            </a:pPr>
            <a:r>
              <a:rPr lang="en-US" sz="550" i="0" kern="0" spc="-10" dirty="0" smtClean="0">
                <a:solidFill>
                  <a:srgbClr val="FFFFFF"/>
                </a:solidFill>
                <a:latin typeface="Arial"/>
                <a:cs typeface="Arial"/>
              </a:rPr>
              <a:t>Lymphatic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 rot="16200000">
            <a:off x="6709317" y="4681432"/>
            <a:ext cx="542925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700"/>
              </a:lnSpc>
            </a:pPr>
            <a:r>
              <a:rPr lang="en-US" sz="550" i="0" kern="0" spc="-10" dirty="0" smtClean="0">
                <a:solidFill>
                  <a:srgbClr val="FFFFFF"/>
                </a:solidFill>
                <a:latin typeface="Arial"/>
                <a:cs typeface="Arial"/>
              </a:rPr>
              <a:t>Respiratory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624191" y="458487"/>
            <a:ext cx="681359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FFFFFF"/>
                </a:solidFill>
                <a:latin typeface="Arial"/>
                <a:cs typeface="Arial"/>
              </a:rPr>
              <a:t>Digestive System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614791" y="458487"/>
            <a:ext cx="681359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FFFFFF"/>
                </a:solidFill>
                <a:latin typeface="Arial"/>
                <a:cs typeface="Arial"/>
              </a:rPr>
              <a:t>Body System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969891" y="455312"/>
            <a:ext cx="681359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FFFFFF"/>
                </a:solidFill>
                <a:latin typeface="Arial"/>
                <a:cs typeface="Arial"/>
              </a:rPr>
              <a:t>Digestive System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2134867" y="455312"/>
            <a:ext cx="500384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FFFFFF"/>
                </a:solidFill>
                <a:latin typeface="Arial"/>
                <a:cs typeface="Arial"/>
              </a:rPr>
              <a:t>Body System</a:t>
            </a:r>
          </a:p>
        </p:txBody>
      </p:sp>
      <p:cxnSp>
        <p:nvCxnSpPr>
          <p:cNvPr id="9216" name="Straight Connector 9215"/>
          <p:cNvCxnSpPr/>
          <p:nvPr/>
        </p:nvCxnSpPr>
        <p:spPr bwMode="auto">
          <a:xfrm>
            <a:off x="2613025" y="515290"/>
            <a:ext cx="298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6251575" y="508940"/>
            <a:ext cx="298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6813550" y="1636412"/>
            <a:ext cx="414659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Page 285</a:t>
            </a: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6816725" y="2172987"/>
            <a:ext cx="414659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Page 380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6807200" y="2706387"/>
            <a:ext cx="414659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Page 558</a:t>
            </a: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6813550" y="3242962"/>
            <a:ext cx="414659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Page 647</a:t>
            </a: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5500366" y="1277637"/>
            <a:ext cx="1373509" cy="33855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Absorbs calcium and phosphate ions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for incorporation into bone matrix;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provides lipids for storage in yellow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marrow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503541" y="1807862"/>
            <a:ext cx="1373509" cy="25391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Liver regulates blood glucose and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fatty acid levels, metabolizes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lactate from active muscles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500367" y="2344437"/>
            <a:ext cx="1160784" cy="1692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Provides substrates essential for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neurotransmitter synthesis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500367" y="2874662"/>
            <a:ext cx="1278258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Provides nutrients and substrates to</a:t>
            </a: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6807200" y="3836687"/>
            <a:ext cx="414659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Page 776</a:t>
            </a: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5525767" y="2960387"/>
            <a:ext cx="1278258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endocrine cells; endocrine cells of</a:t>
            </a: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5544817" y="3046112"/>
            <a:ext cx="1278258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pancreas secrete insulin and</a:t>
            </a: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5560692" y="3125487"/>
            <a:ext cx="1278258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glucagon; liver produces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5586092" y="3211212"/>
            <a:ext cx="1278258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angiotensinogen</a:t>
            </a: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5621017" y="3436637"/>
            <a:ext cx="1240158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Absorbs fluid to maintain normal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5649592" y="3516012"/>
            <a:ext cx="1281433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blood volume; absorbs vitamin K;</a:t>
            </a: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5674992" y="3604912"/>
            <a:ext cx="1233808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liver excretes </a:t>
            </a:r>
            <a:r>
              <a:rPr lang="en-US" sz="550" i="0" dirty="0" err="1" smtClean="0">
                <a:solidFill>
                  <a:srgbClr val="000000"/>
                </a:solidFill>
                <a:latin typeface="Arial"/>
                <a:cs typeface="Arial"/>
              </a:rPr>
              <a:t>heme</a:t>
            </a: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 (as bilirubin),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751192" y="3687462"/>
            <a:ext cx="992508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synthesizes coagulation</a:t>
            </a: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5827392" y="3773187"/>
            <a:ext cx="440058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proteins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5811516" y="3998612"/>
            <a:ext cx="1160784" cy="33855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Secretions of digestive tract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(acids and enzymes) provide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innate defense against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pathogens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6813550" y="4900312"/>
            <a:ext cx="414659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Page 874</a:t>
            </a: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5500366" y="4532012"/>
            <a:ext cx="1446534" cy="253916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Pressure of digestive organs against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the diaphragm can assist in</a:t>
            </a:r>
            <a:b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exhalation and limit inhalation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 rot="16200000">
            <a:off x="6765229" y="5758454"/>
            <a:ext cx="427232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700"/>
              </a:lnSpc>
            </a:pPr>
            <a:r>
              <a:rPr lang="en-US" sz="550" i="0" dirty="0" smtClean="0">
                <a:solidFill>
                  <a:srgbClr val="FFFFFF"/>
                </a:solidFill>
                <a:latin typeface="Arial"/>
                <a:cs typeface="Arial"/>
              </a:rPr>
              <a:t>Urinary</a:t>
            </a: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6794500" y="6546433"/>
            <a:ext cx="414659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kern="0" spc="-20" dirty="0" smtClean="0">
                <a:solidFill>
                  <a:srgbClr val="000000"/>
                </a:solidFill>
                <a:latin typeface="Arial"/>
                <a:cs typeface="Arial"/>
              </a:rPr>
              <a:t>Page 1090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 rot="16200000">
            <a:off x="6709668" y="6293441"/>
            <a:ext cx="538357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ts val="700"/>
              </a:lnSpc>
            </a:pPr>
            <a:r>
              <a:rPr lang="en-US" sz="550" i="0" dirty="0" smtClean="0">
                <a:solidFill>
                  <a:srgbClr val="FFFFFF"/>
                </a:solidFill>
                <a:latin typeface="Arial"/>
                <a:cs typeface="Arial"/>
              </a:rPr>
              <a:t>Reproductive</a:t>
            </a: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3338190" y="344187"/>
            <a:ext cx="2529210" cy="96864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860" i="0" dirty="0" smtClean="0">
                <a:solidFill>
                  <a:srgbClr val="FFFFFF"/>
                </a:solidFill>
                <a:latin typeface="Arial Black"/>
                <a:cs typeface="Arial Black"/>
              </a:rPr>
              <a:t>S  Y  S  T  E  M    I  N  T  E  G  R  A  T  O  R</a:t>
            </a: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6804025" y="4363737"/>
            <a:ext cx="414659" cy="84639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700"/>
              </a:lnSpc>
            </a:pPr>
            <a:r>
              <a:rPr lang="en-US" sz="550" i="0" dirty="0" smtClean="0">
                <a:solidFill>
                  <a:srgbClr val="000000"/>
                </a:solidFill>
                <a:latin typeface="Arial"/>
                <a:cs typeface="Arial"/>
              </a:rPr>
              <a:t>Page 824</a:t>
            </a:r>
          </a:p>
        </p:txBody>
      </p:sp>
    </p:spTree>
    <p:extLst>
      <p:ext uri="{BB962C8B-B14F-4D97-AF65-F5344CB8AC3E}">
        <p14:creationId xmlns:p14="http://schemas.microsoft.com/office/powerpoint/2010/main" val="21112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24-1 </a:t>
            </a:r>
            <a:r>
              <a:rPr lang="en-US" dirty="0" err="1" smtClean="0">
                <a:latin typeface="Arial" charset="0"/>
              </a:rPr>
              <a:t>Tracto</a:t>
            </a:r>
            <a:r>
              <a:rPr lang="en-US" dirty="0" smtClean="0">
                <a:latin typeface="Arial" charset="0"/>
              </a:rPr>
              <a:t> GI - </a:t>
            </a:r>
            <a:r>
              <a:rPr lang="en-US" dirty="0" err="1" smtClean="0">
                <a:latin typeface="Arial" charset="0"/>
              </a:rPr>
              <a:t>Functiones</a:t>
            </a:r>
            <a:endParaRPr lang="en-US" dirty="0"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45763" y="922818"/>
            <a:ext cx="8289445" cy="4959275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Ingestión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711200" lvl="1" indent="-254000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Entrada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materiales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al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tracto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vía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cavidad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oral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Procesamiento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Mecánico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711200" lvl="1" indent="-25400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Romper,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moler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deshilar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</a:p>
          <a:p>
            <a:pPr marL="711200" lvl="1" indent="-254000"/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Propósito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generar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mas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área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superficial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711200" lvl="1" indent="-254000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Facilitará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procesamiento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movimiento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a lo largo del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tracto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GI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su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digestión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Digestión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723900" lvl="1" indent="-266700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Degradación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química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alimento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en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moléculas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orgánicos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pequeñas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para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facilitar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su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absorción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en el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epitelio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digestivo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24-1 </a:t>
            </a:r>
            <a:r>
              <a:rPr lang="en-US" dirty="0" err="1" smtClean="0">
                <a:latin typeface="Arial" charset="0"/>
              </a:rPr>
              <a:t>Tracto</a:t>
            </a:r>
            <a:r>
              <a:rPr lang="en-US" dirty="0" smtClean="0">
                <a:latin typeface="Arial" charset="0"/>
              </a:rPr>
              <a:t> GI - </a:t>
            </a:r>
            <a:r>
              <a:rPr lang="en-US" dirty="0" err="1" smtClean="0">
                <a:latin typeface="Arial" charset="0"/>
              </a:rPr>
              <a:t>Funciones</a:t>
            </a:r>
            <a:endParaRPr lang="en-US" dirty="0"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45763" y="665148"/>
            <a:ext cx="8495037" cy="4959275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Secreción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Liberación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agua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ácidos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enzimas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amortiguadores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y sales 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En el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epitelio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del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tracto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GI y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por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órganos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glandulares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Absorción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698500" lvl="1" indent="-241300"/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Paso de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sustancias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orgánicas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electrolitos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agua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vitaminas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nutrientes</a:t>
            </a:r>
            <a:endParaRPr lang="en-US" sz="2500" dirty="0">
              <a:solidFill>
                <a:srgbClr val="000000"/>
              </a:solidFill>
              <a:latin typeface="Arial" charset="0"/>
            </a:endParaRPr>
          </a:p>
          <a:p>
            <a:pPr marL="698500" lvl="1" indent="-241300"/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Desde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el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lúmen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, a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través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del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epitelio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,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hacia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el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fluido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intersticial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del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tracto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GI y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sangre</a:t>
            </a:r>
            <a:endParaRPr lang="en-US" sz="25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Excreción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711200" lvl="1" indent="-254000"/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Remoción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productos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desechos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desde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los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fluidos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corporales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, no </a:t>
            </a:r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digeribles</a:t>
            </a:r>
            <a:endParaRPr lang="en-US" sz="2500" dirty="0" smtClean="0">
              <a:solidFill>
                <a:srgbClr val="000000"/>
              </a:solidFill>
              <a:latin typeface="Arial" charset="0"/>
            </a:endParaRPr>
          </a:p>
          <a:p>
            <a:pPr marL="711200" lvl="1" indent="-254000"/>
            <a:r>
              <a:rPr lang="en-US" sz="2500" dirty="0" err="1" smtClean="0">
                <a:solidFill>
                  <a:srgbClr val="000000"/>
                </a:solidFill>
                <a:latin typeface="Arial" charset="0"/>
              </a:rPr>
              <a:t>Defecación</a:t>
            </a: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25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45763" y="900198"/>
            <a:ext cx="8289445" cy="4959275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Recubrimiento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tracto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GI -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Protección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749300" lvl="1" indent="-304800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Interna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protege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tejidos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digestivos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1295400" lvl="2" indent="-381000">
              <a:buFont typeface="Arial" charset="0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Corrosión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por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ácidos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y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enzimas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1295400" lvl="2" indent="-381000">
              <a:buFont typeface="Arial" charset="0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Estrés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mecánico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abrasión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mecánica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1295400" lvl="2" indent="-381000">
              <a:buFont typeface="Arial" charset="0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Bacterias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ingeridas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o en la comida o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que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son parte de la flora normal del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tracto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Exterior,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ubierto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por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serosas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visceral y parietal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Líquido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peritoneal  -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lubricación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fricción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Ascites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–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exceso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fluido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peritoneal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peritonitis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1295400" lvl="2" indent="-381000">
              <a:buFont typeface="Arial" charset="0"/>
              <a:buAutoNum type="arabicPeriod"/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1295400" lvl="2" indent="-381000">
              <a:buFont typeface="Times" charset="0"/>
              <a:buNone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45763" y="192998"/>
            <a:ext cx="8289445" cy="95806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24-1 </a:t>
            </a:r>
            <a:r>
              <a:rPr lang="en-US" dirty="0" smtClean="0">
                <a:latin typeface="Arial" charset="0"/>
              </a:rPr>
              <a:t>El </a:t>
            </a:r>
            <a:r>
              <a:rPr lang="en-US" dirty="0" err="1" smtClean="0">
                <a:latin typeface="Arial" charset="0"/>
              </a:rPr>
              <a:t>Tracto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Digestivo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tini_FAP10_Lecture_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Martini_FAP10_Lecture_Design.thmx</Template>
  <TotalTime>4817</TotalTime>
  <Words>3823</Words>
  <Application>Microsoft Macintosh PowerPoint</Application>
  <PresentationFormat>On-screen Show (4:3)</PresentationFormat>
  <Paragraphs>1143</Paragraphs>
  <Slides>67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MS PGothic</vt:lpstr>
      <vt:lpstr>ＭＳ Ｐゴシック</vt:lpstr>
      <vt:lpstr>Arial</vt:lpstr>
      <vt:lpstr>Arial Black</vt:lpstr>
      <vt:lpstr>Calibri</vt:lpstr>
      <vt:lpstr>Geneva</vt:lpstr>
      <vt:lpstr>Symbol Std</vt:lpstr>
      <vt:lpstr>Times</vt:lpstr>
      <vt:lpstr>Times New Roman</vt:lpstr>
      <vt:lpstr>Wingdings</vt:lpstr>
      <vt:lpstr>Martini_FAP10_Lecture_Design</vt:lpstr>
      <vt:lpstr>Blank</vt:lpstr>
      <vt:lpstr>PowerPoint Presentation</vt:lpstr>
      <vt:lpstr> Introducción al Sistema Digestivo</vt:lpstr>
      <vt:lpstr> Introducción al Sistema Digestivo</vt:lpstr>
      <vt:lpstr>PowerPoint Presentation</vt:lpstr>
      <vt:lpstr>Figure 24-1 The Components of the Digestive System (Part 1 of 2).</vt:lpstr>
      <vt:lpstr>Figure 24-1 The Components of the Digestive System (Part 2 of 2).</vt:lpstr>
      <vt:lpstr>24-1 Tracto GI - Functiones</vt:lpstr>
      <vt:lpstr>24-1 Tracto GI - Funciones</vt:lpstr>
      <vt:lpstr>24-1 El Tracto Digestivo</vt:lpstr>
      <vt:lpstr>24-1 El Tracto Digestivo</vt:lpstr>
      <vt:lpstr>Figure 24-2b Mesenteries.</vt:lpstr>
      <vt:lpstr>Figure 24-3 The Structure of the Digestive Tract (Part 1 of 2).</vt:lpstr>
      <vt:lpstr>24-1 El Tracto Digestivo - Histología</vt:lpstr>
      <vt:lpstr>24-1 El Tracto Digestivo - Histología</vt:lpstr>
      <vt:lpstr>24-1 El Tracto Digestivo - Histología</vt:lpstr>
      <vt:lpstr>24-1 El Tracto Digestivo - Histología</vt:lpstr>
      <vt:lpstr>24-1 El Tracto Digestivo - Histología</vt:lpstr>
      <vt:lpstr>Figure 24-4 Peristalsis.</vt:lpstr>
      <vt:lpstr>24-1 El Tracto Digestivo</vt:lpstr>
      <vt:lpstr>Figure 24-5 The Regulation of Digestive Activities.</vt:lpstr>
      <vt:lpstr>24-2 Cavidad Oral</vt:lpstr>
      <vt:lpstr>Figure 24-6a The Oral Cavity.</vt:lpstr>
      <vt:lpstr>24-2 Cavidad Oral</vt:lpstr>
      <vt:lpstr>Figure 24-7a The Salivary Glands.</vt:lpstr>
      <vt:lpstr>24-2 Cavidad Oral</vt:lpstr>
      <vt:lpstr>Figure 24-8b Types Teeth.</vt:lpstr>
      <vt:lpstr>Figure 24-10a The Esophagus.</vt:lpstr>
      <vt:lpstr>Figure 24-11 The Swallowing Process.</vt:lpstr>
      <vt:lpstr>Figure 24-12b The Stomach.</vt:lpstr>
      <vt:lpstr>Figure 24-13a The Stomach Lining.</vt:lpstr>
      <vt:lpstr>Figure 24-13b The Stomach Lining.</vt:lpstr>
      <vt:lpstr>Figure 24-15 Regulation of Gastric Activity (Part 3 of 6).</vt:lpstr>
      <vt:lpstr>Figure 24-15 Regulation of Gastric Activity (Part 4 of 6).</vt:lpstr>
      <vt:lpstr>Figure 24-15 Regulation of Gastric Activity (Part 5 of 6).</vt:lpstr>
      <vt:lpstr>24-5 El Estómago</vt:lpstr>
      <vt:lpstr>Figure 24-16a Segments of the Intestine.</vt:lpstr>
      <vt:lpstr>Figure 24-17a The Intestinal Wall.</vt:lpstr>
      <vt:lpstr>Figure 24-17b The Intestinal Wall.</vt:lpstr>
      <vt:lpstr>24-6 Intestino Delgado – Histología </vt:lpstr>
      <vt:lpstr>Figure 24-18a The Pancreas - Accesory.</vt:lpstr>
      <vt:lpstr>24-6 El Páncreas - enzimas</vt:lpstr>
      <vt:lpstr>Figure 24-19c The Anatomy of the Liver.</vt:lpstr>
      <vt:lpstr>Figure 24-21a The Anatomy and Physiology of the Gallbladder and Bile Ducts.</vt:lpstr>
      <vt:lpstr>Figure 24-21d The Anatomy and Physiology of the Gallbladder and Bile Ducts.</vt:lpstr>
      <vt:lpstr>24-6 El Hígado – Bilis : Funciones</vt:lpstr>
      <vt:lpstr>24-6 Hígado- Funciones Reguladoras</vt:lpstr>
      <vt:lpstr>24-6 Hígado – Funciones Hematológicas</vt:lpstr>
      <vt:lpstr>Figure 24-23 The Functions of Major Digestive Tract Hormones.</vt:lpstr>
      <vt:lpstr>24-7 Intestino Grueso - IG</vt:lpstr>
      <vt:lpstr>24-7 Intestino Grueso</vt:lpstr>
      <vt:lpstr>24-7 Intestino Grueso  - Colon </vt:lpstr>
      <vt:lpstr>Figure 24-24a The Large Intestine.</vt:lpstr>
      <vt:lpstr>24-7 Intestino Grueso</vt:lpstr>
      <vt:lpstr>Figure 24-25a The Mucosa and Glands of the Colon.</vt:lpstr>
      <vt:lpstr>24-7 Intestino Grueso– Fisiología </vt:lpstr>
      <vt:lpstr>24-7 Intestino Grueso – Vitaminas </vt:lpstr>
      <vt:lpstr>24-7 Intestino Grueso - Desechos</vt:lpstr>
      <vt:lpstr>Figure 24-27 Chemical Events of Digestion (Part 1 of 3).</vt:lpstr>
      <vt:lpstr>Table 24-1 Digestive Enzymes and Their Functions (Part 1 of 3).</vt:lpstr>
      <vt:lpstr>Figure 24-27 Chemical Events of Digestion (Part 3 of 3).</vt:lpstr>
      <vt:lpstr>Table 24-1 Digestive Enzymes and Their Functions (Part 3 of 3).</vt:lpstr>
      <vt:lpstr>Figure 24-27 Chemical Events of Digestion (Part 2 of 3).</vt:lpstr>
      <vt:lpstr>Figure 24-28 Digestive Secretion and Water Reabsorption.</vt:lpstr>
      <vt:lpstr>Table 24-2 The Absorption of Ions and Vitamins.</vt:lpstr>
      <vt:lpstr>PowerPoint Presentation</vt:lpstr>
      <vt:lpstr>24-9 Efectos del Envejecimiento en el SGI</vt:lpstr>
      <vt:lpstr>Figure 24-29 diagrams the functional relationships between the digestive system and the other body systems we have studied so far.</vt:lpstr>
    </vt:vector>
  </TitlesOfParts>
  <Company>Progressive Information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 103</dc:creator>
  <cp:lastModifiedBy>Microsoft Office User</cp:lastModifiedBy>
  <cp:revision>264</cp:revision>
  <dcterms:created xsi:type="dcterms:W3CDTF">2010-05-24T17:39:26Z</dcterms:created>
  <dcterms:modified xsi:type="dcterms:W3CDTF">2018-05-16T15:25:02Z</dcterms:modified>
</cp:coreProperties>
</file>