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1"/>
  </p:sldMasterIdLst>
  <p:notesMasterIdLst>
    <p:notesMasterId r:id="rId27"/>
  </p:notesMasterIdLst>
  <p:sldIdLst>
    <p:sldId id="256" r:id="rId2"/>
    <p:sldId id="292" r:id="rId3"/>
    <p:sldId id="322" r:id="rId4"/>
    <p:sldId id="323" r:id="rId5"/>
    <p:sldId id="324" r:id="rId6"/>
    <p:sldId id="325" r:id="rId7"/>
    <p:sldId id="326" r:id="rId8"/>
    <p:sldId id="327" r:id="rId9"/>
    <p:sldId id="347" r:id="rId10"/>
    <p:sldId id="329" r:id="rId11"/>
    <p:sldId id="348" r:id="rId12"/>
    <p:sldId id="331" r:id="rId13"/>
    <p:sldId id="332" r:id="rId14"/>
    <p:sldId id="336" r:id="rId15"/>
    <p:sldId id="333" r:id="rId16"/>
    <p:sldId id="339" r:id="rId17"/>
    <p:sldId id="340" r:id="rId18"/>
    <p:sldId id="337" r:id="rId19"/>
    <p:sldId id="341" r:id="rId20"/>
    <p:sldId id="338" r:id="rId21"/>
    <p:sldId id="342" r:id="rId22"/>
    <p:sldId id="343" r:id="rId23"/>
    <p:sldId id="330" r:id="rId24"/>
    <p:sldId id="344" r:id="rId25"/>
    <p:sldId id="34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39"/>
    <p:restoredTop sz="85843"/>
  </p:normalViewPr>
  <p:slideViewPr>
    <p:cSldViewPr snapToGrid="0" snapToObjects="1">
      <p:cViewPr varScale="1">
        <p:scale>
          <a:sx n="70" d="100"/>
          <a:sy n="70" d="100"/>
        </p:scale>
        <p:origin x="208"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D023AB-230D-EB4B-8A36-DBB4688718F9}" type="datetimeFigureOut">
              <a:rPr lang="en-US" smtClean="0"/>
              <a:t>2/17/20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328E6A-78BE-0D4E-9CB5-98CA25E607AB}" type="slidenum">
              <a:rPr lang="en-US" smtClean="0"/>
              <a:t>‹#›</a:t>
            </a:fld>
            <a:endParaRPr lang="en-US"/>
          </a:p>
        </p:txBody>
      </p:sp>
    </p:spTree>
    <p:extLst>
      <p:ext uri="{BB962C8B-B14F-4D97-AF65-F5344CB8AC3E}">
        <p14:creationId xmlns:p14="http://schemas.microsoft.com/office/powerpoint/2010/main" val="1384580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chapter introduces the principles of innate and adaptive immunity, the cells of the immune system, the tissues in which they develop, and the tissues through which they circulate. We then outline the specialized functions of the different types of cells by which they eliminate infection.</a:t>
            </a:r>
          </a:p>
          <a:p>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1</a:t>
            </a:fld>
            <a:endParaRPr lang="en-US"/>
          </a:p>
        </p:txBody>
      </p:sp>
    </p:spTree>
    <p:extLst>
      <p:ext uri="{BB962C8B-B14F-4D97-AF65-F5344CB8AC3E}">
        <p14:creationId xmlns:p14="http://schemas.microsoft.com/office/powerpoint/2010/main" val="1284681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Inflamacion</a:t>
            </a:r>
            <a:r>
              <a:rPr lang="en-US" dirty="0"/>
              <a:t> y defense antiviral</a:t>
            </a:r>
          </a:p>
          <a:p>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13</a:t>
            </a:fld>
            <a:endParaRPr lang="en-US"/>
          </a:p>
        </p:txBody>
      </p:sp>
    </p:spTree>
    <p:extLst>
      <p:ext uri="{BB962C8B-B14F-4D97-AF65-F5344CB8AC3E}">
        <p14:creationId xmlns:p14="http://schemas.microsoft.com/office/powerpoint/2010/main" val="1431434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Inflamacion</a:t>
            </a:r>
            <a:r>
              <a:rPr lang="en-US" dirty="0"/>
              <a:t> y defense antiviral</a:t>
            </a:r>
          </a:p>
          <a:p>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14</a:t>
            </a:fld>
            <a:endParaRPr lang="en-US"/>
          </a:p>
        </p:txBody>
      </p:sp>
    </p:spTree>
    <p:extLst>
      <p:ext uri="{BB962C8B-B14F-4D97-AF65-F5344CB8AC3E}">
        <p14:creationId xmlns:p14="http://schemas.microsoft.com/office/powerpoint/2010/main" val="3336734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a:t>Muy</a:t>
            </a:r>
            <a:r>
              <a:rPr lang="en-US" sz="1200" dirty="0"/>
              <a:t> </a:t>
            </a:r>
            <a:r>
              <a:rPr lang="en-US" sz="1200" dirty="0" err="1"/>
              <a:t>pocos</a:t>
            </a:r>
            <a:r>
              <a:rPr lang="en-US" sz="1200" dirty="0"/>
              <a:t> </a:t>
            </a:r>
            <a:r>
              <a:rPr lang="en-US" sz="1200" dirty="0" err="1"/>
              <a:t>linfocitos</a:t>
            </a:r>
            <a:r>
              <a:rPr lang="en-US" sz="1200" dirty="0"/>
              <a:t> “</a:t>
            </a:r>
            <a:r>
              <a:rPr lang="en-US" sz="1200" dirty="0" err="1"/>
              <a:t>virgenes</a:t>
            </a:r>
            <a:r>
              <a:rPr lang="en-US" sz="1200" dirty="0"/>
              <a:t>” y [</a:t>
            </a:r>
            <a:r>
              <a:rPr lang="en-US" sz="1200" dirty="0" err="1"/>
              <a:t>Ags</a:t>
            </a:r>
            <a:r>
              <a:rPr lang="en-US" sz="1200" dirty="0"/>
              <a:t>] es </a:t>
            </a:r>
            <a:r>
              <a:rPr lang="en-US" sz="1200" dirty="0" err="1"/>
              <a:t>muy</a:t>
            </a:r>
            <a:r>
              <a:rPr lang="en-US" sz="1200" dirty="0"/>
              <a:t> </a:t>
            </a:r>
            <a:r>
              <a:rPr lang="en-US" sz="1200" dirty="0" err="1"/>
              <a:t>baja</a:t>
            </a:r>
            <a:endParaRPr lang="en-US" sz="1200" dirty="0"/>
          </a:p>
          <a:p>
            <a:r>
              <a:rPr lang="en-US" sz="1200" dirty="0"/>
              <a:t>Para </a:t>
            </a:r>
            <a:r>
              <a:rPr lang="en-US" sz="1200" dirty="0" err="1"/>
              <a:t>activar</a:t>
            </a:r>
            <a:r>
              <a:rPr lang="en-US" sz="1200" dirty="0"/>
              <a:t> al Sistema </a:t>
            </a:r>
          </a:p>
          <a:p>
            <a:pPr marL="0" indent="0">
              <a:buNone/>
            </a:pPr>
            <a:r>
              <a:rPr lang="en-US" sz="1200" dirty="0"/>
              <a:t>MHC </a:t>
            </a:r>
            <a:r>
              <a:rPr lang="en-US" sz="1200" dirty="0" err="1"/>
              <a:t>proteinas</a:t>
            </a:r>
            <a:r>
              <a:rPr lang="en-US" sz="1200" dirty="0"/>
              <a:t> </a:t>
            </a:r>
            <a:r>
              <a:rPr lang="en-US" sz="1200" dirty="0" err="1"/>
              <a:t>especializadas</a:t>
            </a:r>
            <a:r>
              <a:rPr lang="en-US" sz="1200" dirty="0"/>
              <a:t> RI </a:t>
            </a:r>
            <a:r>
              <a:rPr lang="en-US" sz="1200" dirty="0" err="1"/>
              <a:t>Adaptativa</a:t>
            </a:r>
            <a:r>
              <a:rPr lang="en-US" sz="1200" dirty="0"/>
              <a:t> para </a:t>
            </a:r>
            <a:r>
              <a:rPr lang="en-US" sz="1200" dirty="0" err="1"/>
              <a:t>exposicion</a:t>
            </a:r>
            <a:r>
              <a:rPr lang="en-US" sz="1200" dirty="0"/>
              <a:t> de </a:t>
            </a:r>
            <a:r>
              <a:rPr lang="en-US" sz="1200" dirty="0" err="1"/>
              <a:t>Ags</a:t>
            </a:r>
            <a:endParaRPr lang="en-US" sz="1200" dirty="0"/>
          </a:p>
          <a:p>
            <a:pPr marL="0" indent="0">
              <a:buNone/>
            </a:pPr>
            <a:endParaRPr lang="en-US" sz="1200" dirty="0"/>
          </a:p>
          <a:p>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15</a:t>
            </a:fld>
            <a:endParaRPr lang="en-US"/>
          </a:p>
        </p:txBody>
      </p:sp>
    </p:spTree>
    <p:extLst>
      <p:ext uri="{BB962C8B-B14F-4D97-AF65-F5344CB8AC3E}">
        <p14:creationId xmlns:p14="http://schemas.microsoft.com/office/powerpoint/2010/main" val="462552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 defense antiviral</a:t>
            </a:r>
          </a:p>
          <a:p>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16</a:t>
            </a:fld>
            <a:endParaRPr lang="en-US"/>
          </a:p>
        </p:txBody>
      </p:sp>
    </p:spTree>
    <p:extLst>
      <p:ext uri="{BB962C8B-B14F-4D97-AF65-F5344CB8AC3E}">
        <p14:creationId xmlns:p14="http://schemas.microsoft.com/office/powerpoint/2010/main" val="3288878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 defense antiviral</a:t>
            </a:r>
          </a:p>
          <a:p>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17</a:t>
            </a:fld>
            <a:endParaRPr lang="en-US"/>
          </a:p>
        </p:txBody>
      </p:sp>
    </p:spTree>
    <p:extLst>
      <p:ext uri="{BB962C8B-B14F-4D97-AF65-F5344CB8AC3E}">
        <p14:creationId xmlns:p14="http://schemas.microsoft.com/office/powerpoint/2010/main" val="2075845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 defense antiviral</a:t>
            </a:r>
          </a:p>
          <a:p>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18</a:t>
            </a:fld>
            <a:endParaRPr lang="en-US"/>
          </a:p>
        </p:txBody>
      </p:sp>
    </p:spTree>
    <p:extLst>
      <p:ext uri="{BB962C8B-B14F-4D97-AF65-F5344CB8AC3E}">
        <p14:creationId xmlns:p14="http://schemas.microsoft.com/office/powerpoint/2010/main" val="2745757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 defense antiviral</a:t>
            </a:r>
          </a:p>
          <a:p>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19</a:t>
            </a:fld>
            <a:endParaRPr lang="en-US"/>
          </a:p>
        </p:txBody>
      </p:sp>
    </p:spTree>
    <p:extLst>
      <p:ext uri="{BB962C8B-B14F-4D97-AF65-F5344CB8AC3E}">
        <p14:creationId xmlns:p14="http://schemas.microsoft.com/office/powerpoint/2010/main" val="1962286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 defense antiviral</a:t>
            </a:r>
          </a:p>
          <a:p>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20</a:t>
            </a:fld>
            <a:endParaRPr lang="en-US"/>
          </a:p>
        </p:txBody>
      </p:sp>
    </p:spTree>
    <p:extLst>
      <p:ext uri="{BB962C8B-B14F-4D97-AF65-F5344CB8AC3E}">
        <p14:creationId xmlns:p14="http://schemas.microsoft.com/office/powerpoint/2010/main" val="3918366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 defense antiviral</a:t>
            </a:r>
          </a:p>
          <a:p>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21</a:t>
            </a:fld>
            <a:endParaRPr lang="en-US"/>
          </a:p>
        </p:txBody>
      </p:sp>
    </p:spTree>
    <p:extLst>
      <p:ext uri="{BB962C8B-B14F-4D97-AF65-F5344CB8AC3E}">
        <p14:creationId xmlns:p14="http://schemas.microsoft.com/office/powerpoint/2010/main" val="148962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 defense antiviral</a:t>
            </a:r>
          </a:p>
          <a:p>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22</a:t>
            </a:fld>
            <a:endParaRPr lang="en-US"/>
          </a:p>
        </p:txBody>
      </p:sp>
    </p:spTree>
    <p:extLst>
      <p:ext uri="{BB962C8B-B14F-4D97-AF65-F5344CB8AC3E}">
        <p14:creationId xmlns:p14="http://schemas.microsoft.com/office/powerpoint/2010/main" val="3454752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Distintas</a:t>
            </a:r>
            <a:r>
              <a:rPr lang="en-US" dirty="0"/>
              <a:t> </a:t>
            </a:r>
            <a:r>
              <a:rPr lang="en-US" dirty="0" err="1"/>
              <a:t>subpoblaciones</a:t>
            </a:r>
            <a:r>
              <a:rPr lang="en-US" dirty="0"/>
              <a:t> con </a:t>
            </a:r>
            <a:r>
              <a:rPr lang="en-US" dirty="0" err="1"/>
              <a:t>diferentes</a:t>
            </a:r>
            <a:r>
              <a:rPr lang="en-US" dirty="0"/>
              <a:t> </a:t>
            </a:r>
            <a:r>
              <a:rPr lang="en-US" dirty="0" err="1"/>
              <a:t>estrategias</a:t>
            </a:r>
            <a:r>
              <a:rPr lang="en-US" dirty="0"/>
              <a:t> *Fig-1-5</a:t>
            </a:r>
          </a:p>
          <a:p>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3</a:t>
            </a:fld>
            <a:endParaRPr lang="en-US"/>
          </a:p>
        </p:txBody>
      </p:sp>
    </p:spTree>
    <p:extLst>
      <p:ext uri="{BB962C8B-B14F-4D97-AF65-F5344CB8AC3E}">
        <p14:creationId xmlns:p14="http://schemas.microsoft.com/office/powerpoint/2010/main" val="3274777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Distintas</a:t>
            </a:r>
            <a:r>
              <a:rPr lang="en-US" dirty="0"/>
              <a:t> </a:t>
            </a:r>
            <a:r>
              <a:rPr lang="en-US" dirty="0" err="1"/>
              <a:t>subpoblaciones</a:t>
            </a:r>
            <a:r>
              <a:rPr lang="en-US" dirty="0"/>
              <a:t> con </a:t>
            </a:r>
            <a:r>
              <a:rPr lang="en-US" dirty="0" err="1"/>
              <a:t>diferentes</a:t>
            </a:r>
            <a:r>
              <a:rPr lang="en-US" dirty="0"/>
              <a:t> </a:t>
            </a:r>
            <a:r>
              <a:rPr lang="en-US" dirty="0" err="1"/>
              <a:t>estrategias</a:t>
            </a:r>
            <a:r>
              <a:rPr lang="en-US" dirty="0"/>
              <a:t> *Fig-1-5</a:t>
            </a:r>
          </a:p>
          <a:p>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4</a:t>
            </a:fld>
            <a:endParaRPr lang="en-US"/>
          </a:p>
        </p:txBody>
      </p:sp>
    </p:spTree>
    <p:extLst>
      <p:ext uri="{BB962C8B-B14F-4D97-AF65-F5344CB8AC3E}">
        <p14:creationId xmlns:p14="http://schemas.microsoft.com/office/powerpoint/2010/main" val="2659475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Distintas</a:t>
            </a:r>
            <a:r>
              <a:rPr lang="en-US" dirty="0"/>
              <a:t> </a:t>
            </a:r>
            <a:r>
              <a:rPr lang="en-US" dirty="0" err="1"/>
              <a:t>subpoblaciones</a:t>
            </a:r>
            <a:r>
              <a:rPr lang="en-US" dirty="0"/>
              <a:t> con </a:t>
            </a:r>
            <a:r>
              <a:rPr lang="en-US" dirty="0" err="1"/>
              <a:t>diferentes</a:t>
            </a:r>
            <a:r>
              <a:rPr lang="en-US" dirty="0"/>
              <a:t> </a:t>
            </a:r>
            <a:r>
              <a:rPr lang="en-US" dirty="0" err="1"/>
              <a:t>estrategias</a:t>
            </a:r>
            <a:r>
              <a:rPr lang="en-US" dirty="0"/>
              <a:t> *Fig-1-5</a:t>
            </a:r>
          </a:p>
          <a:p>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5</a:t>
            </a:fld>
            <a:endParaRPr lang="en-US"/>
          </a:p>
        </p:txBody>
      </p:sp>
    </p:spTree>
    <p:extLst>
      <p:ext uri="{BB962C8B-B14F-4D97-AF65-F5344CB8AC3E}">
        <p14:creationId xmlns:p14="http://schemas.microsoft.com/office/powerpoint/2010/main" val="2113547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Distintas</a:t>
            </a:r>
            <a:r>
              <a:rPr lang="en-US" dirty="0"/>
              <a:t> </a:t>
            </a:r>
            <a:r>
              <a:rPr lang="en-US" dirty="0" err="1"/>
              <a:t>subpoblaciones</a:t>
            </a:r>
            <a:r>
              <a:rPr lang="en-US" dirty="0"/>
              <a:t> con </a:t>
            </a:r>
            <a:r>
              <a:rPr lang="en-US" dirty="0" err="1"/>
              <a:t>diferentes</a:t>
            </a:r>
            <a:r>
              <a:rPr lang="en-US" dirty="0"/>
              <a:t> </a:t>
            </a:r>
            <a:r>
              <a:rPr lang="en-US" dirty="0" err="1"/>
              <a:t>estrategias</a:t>
            </a:r>
            <a:r>
              <a:rPr lang="en-US" dirty="0"/>
              <a:t> *Fig-1-5</a:t>
            </a:r>
          </a:p>
          <a:p>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6</a:t>
            </a:fld>
            <a:endParaRPr lang="en-US"/>
          </a:p>
        </p:txBody>
      </p:sp>
    </p:spTree>
    <p:extLst>
      <p:ext uri="{BB962C8B-B14F-4D97-AF65-F5344CB8AC3E}">
        <p14:creationId xmlns:p14="http://schemas.microsoft.com/office/powerpoint/2010/main" val="134831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Distintas</a:t>
            </a:r>
            <a:r>
              <a:rPr lang="en-US" dirty="0"/>
              <a:t> </a:t>
            </a:r>
            <a:r>
              <a:rPr lang="en-US" dirty="0" err="1"/>
              <a:t>subpoblaciones</a:t>
            </a:r>
            <a:r>
              <a:rPr lang="en-US" dirty="0"/>
              <a:t> con </a:t>
            </a:r>
            <a:r>
              <a:rPr lang="en-US" dirty="0" err="1"/>
              <a:t>diferentes</a:t>
            </a:r>
            <a:r>
              <a:rPr lang="en-US" dirty="0"/>
              <a:t> </a:t>
            </a:r>
            <a:r>
              <a:rPr lang="en-US" dirty="0" err="1"/>
              <a:t>estrategias</a:t>
            </a:r>
            <a:r>
              <a:rPr lang="en-US" dirty="0"/>
              <a:t> *Fig-1-5</a:t>
            </a:r>
          </a:p>
          <a:p>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7</a:t>
            </a:fld>
            <a:endParaRPr lang="en-US"/>
          </a:p>
        </p:txBody>
      </p:sp>
    </p:spTree>
    <p:extLst>
      <p:ext uri="{BB962C8B-B14F-4D97-AF65-F5344CB8AC3E}">
        <p14:creationId xmlns:p14="http://schemas.microsoft.com/office/powerpoint/2010/main" val="2084984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Distintas</a:t>
            </a:r>
            <a:r>
              <a:rPr lang="en-US" dirty="0"/>
              <a:t> </a:t>
            </a:r>
            <a:r>
              <a:rPr lang="en-US" dirty="0" err="1"/>
              <a:t>subpoblaciones</a:t>
            </a:r>
            <a:r>
              <a:rPr lang="en-US" dirty="0"/>
              <a:t> con </a:t>
            </a:r>
            <a:r>
              <a:rPr lang="en-US" dirty="0" err="1"/>
              <a:t>diferentes</a:t>
            </a:r>
            <a:r>
              <a:rPr lang="en-US" dirty="0"/>
              <a:t> </a:t>
            </a:r>
            <a:r>
              <a:rPr lang="en-US" dirty="0" err="1"/>
              <a:t>estrategias</a:t>
            </a:r>
            <a:r>
              <a:rPr lang="en-US" dirty="0"/>
              <a:t> *Fig-1-5</a:t>
            </a:r>
          </a:p>
          <a:p>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8</a:t>
            </a:fld>
            <a:endParaRPr lang="en-US"/>
          </a:p>
        </p:txBody>
      </p:sp>
    </p:spTree>
    <p:extLst>
      <p:ext uri="{BB962C8B-B14F-4D97-AF65-F5344CB8AC3E}">
        <p14:creationId xmlns:p14="http://schemas.microsoft.com/office/powerpoint/2010/main" val="3340861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Inflamacion</a:t>
            </a:r>
            <a:r>
              <a:rPr lang="en-US" dirty="0"/>
              <a:t> y defense antiviral</a:t>
            </a:r>
          </a:p>
          <a:p>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10</a:t>
            </a:fld>
            <a:endParaRPr lang="en-US"/>
          </a:p>
        </p:txBody>
      </p:sp>
    </p:spTree>
    <p:extLst>
      <p:ext uri="{BB962C8B-B14F-4D97-AF65-F5344CB8AC3E}">
        <p14:creationId xmlns:p14="http://schemas.microsoft.com/office/powerpoint/2010/main" val="621314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Inflamacion</a:t>
            </a:r>
            <a:r>
              <a:rPr lang="en-US" dirty="0"/>
              <a:t> y defense antiviral</a:t>
            </a:r>
          </a:p>
          <a:p>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12</a:t>
            </a:fld>
            <a:endParaRPr lang="en-US"/>
          </a:p>
        </p:txBody>
      </p:sp>
    </p:spTree>
    <p:extLst>
      <p:ext uri="{BB962C8B-B14F-4D97-AF65-F5344CB8AC3E}">
        <p14:creationId xmlns:p14="http://schemas.microsoft.com/office/powerpoint/2010/main" val="926285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2/17/20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5577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2/17/20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46753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2/17/20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32864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2/17/20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78409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2/17/20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5499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2/17/20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95966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2/17/20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7723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2/17/20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23817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2/17/20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0612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2/17/20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63341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2/17/20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5603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2/17/20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815848741"/>
      </p:ext>
    </p:extLst>
  </p:cSld>
  <p:clrMap bg1="lt1" tx1="dk1" bg2="lt2" tx2="dk2" accent1="accent1" accent2="accent2" accent3="accent3" accent4="accent4" accent5="accent5" accent6="accent6" hlink="hlink" folHlink="folHlink"/>
  <p:sldLayoutIdLst>
    <p:sldLayoutId id="2147483713" r:id="rId1"/>
    <p:sldLayoutId id="2147483712" r:id="rId2"/>
    <p:sldLayoutId id="2147483711" r:id="rId3"/>
    <p:sldLayoutId id="2147483710" r:id="rId4"/>
    <p:sldLayoutId id="2147483709" r:id="rId5"/>
    <p:sldLayoutId id="2147483708" r:id="rId6"/>
    <p:sldLayoutId id="2147483707" r:id="rId7"/>
    <p:sldLayoutId id="2147483706" r:id="rId8"/>
    <p:sldLayoutId id="2147483705" r:id="rId9"/>
    <p:sldLayoutId id="2147483704"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ourses.lumenlearning.com/microbiology/chapter/inflammation-and-fever/"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en.wikipedia.org/wiki/Antibody_opsonizatio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8540801-A695-403A-A4A8-CB352FE083C9}"/>
              </a:ext>
            </a:extLst>
          </p:cNvPr>
          <p:cNvPicPr>
            <a:picLocks noChangeAspect="1"/>
          </p:cNvPicPr>
          <p:nvPr/>
        </p:nvPicPr>
        <p:blipFill rotWithShape="1">
          <a:blip r:embed="rId3"/>
          <a:srcRect t="15730"/>
          <a:stretch/>
        </p:blipFill>
        <p:spPr>
          <a:xfrm>
            <a:off x="20" y="12536"/>
            <a:ext cx="12191981" cy="6857990"/>
          </a:xfrm>
          <a:prstGeom prst="rect">
            <a:avLst/>
          </a:prstGeom>
          <a:solidFill>
            <a:schemeClr val="accent4"/>
          </a:solidFill>
        </p:spPr>
      </p:pic>
      <p:sp>
        <p:nvSpPr>
          <p:cNvPr id="11" name="Rectangle 1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F3F7A2-D456-9B4B-9E04-A1A38AFA660B}"/>
              </a:ext>
            </a:extLst>
          </p:cNvPr>
          <p:cNvSpPr>
            <a:spLocks noGrp="1"/>
          </p:cNvSpPr>
          <p:nvPr>
            <p:ph type="ctrTitle"/>
          </p:nvPr>
        </p:nvSpPr>
        <p:spPr>
          <a:xfrm>
            <a:off x="63369" y="338984"/>
            <a:ext cx="3430653" cy="2387600"/>
          </a:xfrm>
        </p:spPr>
        <p:txBody>
          <a:bodyPr>
            <a:noAutofit/>
          </a:bodyPr>
          <a:lstStyle/>
          <a:p>
            <a:pPr algn="ctr"/>
            <a:r>
              <a:rPr lang="en-US" sz="4000" dirty="0" err="1"/>
              <a:t>Introducción</a:t>
            </a:r>
            <a:r>
              <a:rPr lang="en-US" sz="4000" dirty="0"/>
              <a:t> a la </a:t>
            </a:r>
            <a:r>
              <a:rPr lang="en-US" sz="4000" dirty="0" err="1"/>
              <a:t>Inmuniología</a:t>
            </a:r>
            <a:r>
              <a:rPr lang="en-US" sz="4000" dirty="0"/>
              <a:t> B </a:t>
            </a:r>
          </a:p>
        </p:txBody>
      </p:sp>
      <p:sp>
        <p:nvSpPr>
          <p:cNvPr id="13" name="Rectangle: Rounded Corners 1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E3F621B-9FD6-F540-83E3-6E502B5AA7C3}"/>
              </a:ext>
            </a:extLst>
          </p:cNvPr>
          <p:cNvSpPr>
            <a:spLocks noGrp="1"/>
          </p:cNvSpPr>
          <p:nvPr>
            <p:ph type="subTitle" idx="1"/>
          </p:nvPr>
        </p:nvSpPr>
        <p:spPr>
          <a:xfrm>
            <a:off x="0" y="5575039"/>
            <a:ext cx="9785897" cy="1282951"/>
          </a:xfrm>
          <a:solidFill>
            <a:srgbClr val="0070C0">
              <a:alpha val="82000"/>
            </a:srgbClr>
          </a:solidFill>
        </p:spPr>
        <p:txBody>
          <a:bodyPr anchor="ctr">
            <a:noAutofit/>
          </a:bodyPr>
          <a:lstStyle/>
          <a:p>
            <a:r>
              <a:rPr lang="en-US" sz="2000" dirty="0"/>
              <a:t>JA </a:t>
            </a:r>
            <a:r>
              <a:rPr lang="en-US" sz="2000" dirty="0" err="1"/>
              <a:t>Cardé</a:t>
            </a:r>
            <a:r>
              <a:rPr lang="en-US" sz="2000" dirty="0"/>
              <a:t>, PhD</a:t>
            </a:r>
          </a:p>
          <a:p>
            <a:r>
              <a:rPr lang="en-US" sz="2000" dirty="0"/>
              <a:t>UPR – Aguadilla</a:t>
            </a:r>
          </a:p>
          <a:p>
            <a:r>
              <a:rPr lang="en-US" sz="2000" dirty="0" err="1"/>
              <a:t>Enero</a:t>
            </a:r>
            <a:r>
              <a:rPr lang="en-US" sz="2000" dirty="0"/>
              <a:t> 2020</a:t>
            </a:r>
          </a:p>
        </p:txBody>
      </p:sp>
      <p:pic>
        <p:nvPicPr>
          <p:cNvPr id="5" name="Picture 4">
            <a:extLst>
              <a:ext uri="{FF2B5EF4-FFF2-40B4-BE49-F238E27FC236}">
                <a16:creationId xmlns:a16="http://schemas.microsoft.com/office/drawing/2014/main" id="{E072B58F-BE52-B144-A7D7-D6969CCCED0D}"/>
              </a:ext>
            </a:extLst>
          </p:cNvPr>
          <p:cNvPicPr>
            <a:picLocks noChangeAspect="1"/>
          </p:cNvPicPr>
          <p:nvPr/>
        </p:nvPicPr>
        <p:blipFill>
          <a:blip r:embed="rId4"/>
          <a:stretch>
            <a:fillRect/>
          </a:stretch>
        </p:blipFill>
        <p:spPr>
          <a:xfrm>
            <a:off x="3449817" y="223388"/>
            <a:ext cx="8521854" cy="5141519"/>
          </a:xfrm>
          <a:prstGeom prst="rect">
            <a:avLst/>
          </a:prstGeom>
          <a:ln w="63500">
            <a:solidFill>
              <a:srgbClr val="FFC000"/>
            </a:solidFill>
          </a:ln>
        </p:spPr>
      </p:pic>
    </p:spTree>
    <p:extLst>
      <p:ext uri="{BB962C8B-B14F-4D97-AF65-F5344CB8AC3E}">
        <p14:creationId xmlns:p14="http://schemas.microsoft.com/office/powerpoint/2010/main" val="190054708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5EBF3-47A7-3A46-AC0D-713B95403111}"/>
              </a:ext>
            </a:extLst>
          </p:cNvPr>
          <p:cNvSpPr>
            <a:spLocks noGrp="1"/>
          </p:cNvSpPr>
          <p:nvPr>
            <p:ph type="title"/>
          </p:nvPr>
        </p:nvSpPr>
        <p:spPr>
          <a:xfrm>
            <a:off x="647216" y="0"/>
            <a:ext cx="11039261" cy="1179576"/>
          </a:xfrm>
        </p:spPr>
        <p:txBody>
          <a:bodyPr>
            <a:normAutofit/>
          </a:bodyPr>
          <a:lstStyle/>
          <a:p>
            <a:r>
              <a:rPr lang="en-US" dirty="0" err="1"/>
              <a:t>Repaso</a:t>
            </a:r>
            <a:r>
              <a:rPr lang="en-US" dirty="0"/>
              <a:t> de la RI a </a:t>
            </a:r>
            <a:r>
              <a:rPr lang="en-US" dirty="0" err="1"/>
              <a:t>microbios</a:t>
            </a:r>
            <a:endParaRPr lang="en-US" dirty="0"/>
          </a:p>
        </p:txBody>
      </p:sp>
      <p:sp>
        <p:nvSpPr>
          <p:cNvPr id="3" name="Content Placeholder 2">
            <a:extLst>
              <a:ext uri="{FF2B5EF4-FFF2-40B4-BE49-F238E27FC236}">
                <a16:creationId xmlns:a16="http://schemas.microsoft.com/office/drawing/2014/main" id="{CC8F650E-1FEA-1B43-9A11-6ED822BEEC23}"/>
              </a:ext>
            </a:extLst>
          </p:cNvPr>
          <p:cNvSpPr>
            <a:spLocks noGrp="1"/>
          </p:cNvSpPr>
          <p:nvPr>
            <p:ph idx="1"/>
          </p:nvPr>
        </p:nvSpPr>
        <p:spPr>
          <a:xfrm>
            <a:off x="505523" y="1179576"/>
            <a:ext cx="11686477" cy="5678423"/>
          </a:xfrm>
        </p:spPr>
        <p:txBody>
          <a:bodyPr>
            <a:normAutofit fontScale="92500"/>
          </a:bodyPr>
          <a:lstStyle/>
          <a:p>
            <a:pPr marL="0" indent="0">
              <a:buNone/>
            </a:pPr>
            <a:r>
              <a:rPr lang="en-US" b="1" dirty="0" err="1"/>
              <a:t>Innata</a:t>
            </a:r>
            <a:r>
              <a:rPr lang="en-US" dirty="0"/>
              <a:t>  - </a:t>
            </a:r>
          </a:p>
          <a:p>
            <a:pPr>
              <a:buFontTx/>
              <a:buChar char="-"/>
            </a:pPr>
            <a:r>
              <a:rPr lang="en-US" dirty="0" err="1"/>
              <a:t>Bloquea</a:t>
            </a:r>
            <a:r>
              <a:rPr lang="en-US" dirty="0"/>
              <a:t> o </a:t>
            </a:r>
            <a:r>
              <a:rPr lang="en-US" dirty="0" err="1"/>
              <a:t>limita</a:t>
            </a:r>
            <a:r>
              <a:rPr lang="en-US" dirty="0"/>
              <a:t> el </a:t>
            </a:r>
            <a:r>
              <a:rPr lang="en-US" dirty="0" err="1"/>
              <a:t>crecimiento</a:t>
            </a:r>
            <a:r>
              <a:rPr lang="en-US" dirty="0"/>
              <a:t> de </a:t>
            </a:r>
            <a:r>
              <a:rPr lang="en-US" dirty="0" err="1"/>
              <a:t>microbios</a:t>
            </a:r>
            <a:r>
              <a:rPr lang="en-US" dirty="0"/>
              <a:t> (</a:t>
            </a:r>
            <a:r>
              <a:rPr lang="en-US" dirty="0" err="1"/>
              <a:t>bactericida</a:t>
            </a:r>
            <a:r>
              <a:rPr lang="en-US" dirty="0"/>
              <a:t>, </a:t>
            </a:r>
            <a:r>
              <a:rPr lang="en-US" dirty="0" err="1"/>
              <a:t>bacteriostático</a:t>
            </a:r>
            <a:r>
              <a:rPr lang="en-US" dirty="0"/>
              <a:t>)</a:t>
            </a:r>
          </a:p>
          <a:p>
            <a:pPr>
              <a:buFontTx/>
              <a:buChar char="-"/>
            </a:pPr>
            <a:r>
              <a:rPr lang="en-US" dirty="0" err="1"/>
              <a:t>Piel</a:t>
            </a:r>
            <a:r>
              <a:rPr lang="en-US" dirty="0"/>
              <a:t>,  </a:t>
            </a:r>
            <a:r>
              <a:rPr lang="en-US" dirty="0" err="1"/>
              <a:t>Respi</a:t>
            </a:r>
            <a:r>
              <a:rPr lang="en-US" dirty="0"/>
              <a:t>, Gi – </a:t>
            </a:r>
            <a:r>
              <a:rPr lang="en-US" dirty="0" err="1"/>
              <a:t>epitelio</a:t>
            </a:r>
            <a:r>
              <a:rPr lang="en-US" dirty="0"/>
              <a:t> – barreras </a:t>
            </a:r>
            <a:r>
              <a:rPr lang="en-US" dirty="0" err="1"/>
              <a:t>superficiales</a:t>
            </a:r>
            <a:r>
              <a:rPr lang="en-US" dirty="0"/>
              <a:t>, </a:t>
            </a:r>
            <a:r>
              <a:rPr lang="en-US" dirty="0" err="1"/>
              <a:t>primera</a:t>
            </a:r>
            <a:r>
              <a:rPr lang="en-US" dirty="0"/>
              <a:t> </a:t>
            </a:r>
            <a:r>
              <a:rPr lang="en-US" dirty="0" err="1"/>
              <a:t>linea</a:t>
            </a:r>
            <a:endParaRPr lang="en-US" dirty="0"/>
          </a:p>
          <a:p>
            <a:pPr>
              <a:buFontTx/>
              <a:buChar char="-"/>
            </a:pPr>
            <a:r>
              <a:rPr lang="en-US" dirty="0"/>
              <a:t>Si </a:t>
            </a:r>
            <a:r>
              <a:rPr lang="en-US" dirty="0" err="1"/>
              <a:t>pasan</a:t>
            </a:r>
            <a:r>
              <a:rPr lang="en-US" dirty="0"/>
              <a:t>, se </a:t>
            </a:r>
            <a:r>
              <a:rPr lang="en-US" dirty="0" err="1"/>
              <a:t>encuentran</a:t>
            </a:r>
            <a:r>
              <a:rPr lang="en-US" dirty="0"/>
              <a:t> con </a:t>
            </a:r>
            <a:r>
              <a:rPr lang="en-US" dirty="0" err="1"/>
              <a:t>células</a:t>
            </a:r>
            <a:r>
              <a:rPr lang="en-US" dirty="0"/>
              <a:t> de RI </a:t>
            </a:r>
            <a:r>
              <a:rPr lang="en-US" dirty="0" err="1"/>
              <a:t>innnata</a:t>
            </a:r>
            <a:r>
              <a:rPr lang="en-US" dirty="0"/>
              <a:t> (</a:t>
            </a:r>
            <a:r>
              <a:rPr lang="en-US" dirty="0" err="1"/>
              <a:t>plantas</a:t>
            </a:r>
            <a:r>
              <a:rPr lang="en-US" dirty="0"/>
              <a:t>, invert y vert)</a:t>
            </a:r>
          </a:p>
          <a:p>
            <a:pPr>
              <a:buFontTx/>
              <a:buChar char="-"/>
            </a:pPr>
            <a:r>
              <a:rPr lang="en-US" dirty="0"/>
              <a:t>Dos </a:t>
            </a:r>
            <a:r>
              <a:rPr lang="en-US" dirty="0" err="1"/>
              <a:t>tipos</a:t>
            </a:r>
            <a:r>
              <a:rPr lang="en-US" dirty="0"/>
              <a:t> de </a:t>
            </a:r>
            <a:r>
              <a:rPr lang="en-US" dirty="0" err="1"/>
              <a:t>reacciones</a:t>
            </a:r>
            <a:r>
              <a:rPr lang="en-US" dirty="0"/>
              <a:t> – </a:t>
            </a:r>
            <a:r>
              <a:rPr lang="en-US" b="1" dirty="0" err="1"/>
              <a:t>inflamación</a:t>
            </a:r>
            <a:r>
              <a:rPr lang="en-US" b="1" dirty="0"/>
              <a:t> y </a:t>
            </a:r>
            <a:r>
              <a:rPr lang="en-US" b="1" dirty="0" err="1"/>
              <a:t>defensa</a:t>
            </a:r>
            <a:r>
              <a:rPr lang="en-US" b="1" dirty="0"/>
              <a:t> antiviral</a:t>
            </a:r>
          </a:p>
          <a:p>
            <a:pPr lvl="1">
              <a:buFontTx/>
              <a:buChar char="-"/>
            </a:pPr>
            <a:r>
              <a:rPr lang="en-US" sz="2600" b="1" dirty="0" err="1"/>
              <a:t>Inflamación</a:t>
            </a:r>
            <a:r>
              <a:rPr lang="en-US" sz="2600" dirty="0"/>
              <a:t> – </a:t>
            </a:r>
            <a:r>
              <a:rPr lang="en-US" sz="2600" dirty="0" err="1"/>
              <a:t>reclutamiento</a:t>
            </a:r>
            <a:r>
              <a:rPr lang="en-US" sz="2600" dirty="0"/>
              <a:t> </a:t>
            </a:r>
          </a:p>
          <a:p>
            <a:pPr lvl="2">
              <a:buFontTx/>
              <a:buChar char="-"/>
            </a:pPr>
            <a:r>
              <a:rPr lang="en-US" sz="2600" dirty="0"/>
              <a:t>C / R / T / D</a:t>
            </a:r>
          </a:p>
          <a:p>
            <a:pPr lvl="2">
              <a:buFontTx/>
              <a:buChar char="-"/>
            </a:pPr>
            <a:r>
              <a:rPr lang="en-US" sz="2600" dirty="0" err="1"/>
              <a:t>Leucocitos</a:t>
            </a:r>
            <a:r>
              <a:rPr lang="en-US" sz="2600" dirty="0"/>
              <a:t> y </a:t>
            </a:r>
            <a:r>
              <a:rPr lang="en-US" sz="2600" dirty="0" err="1"/>
              <a:t>proteinas</a:t>
            </a:r>
            <a:r>
              <a:rPr lang="en-US" sz="2600" dirty="0"/>
              <a:t> del plasma</a:t>
            </a:r>
          </a:p>
          <a:p>
            <a:pPr lvl="2">
              <a:buFontTx/>
              <a:buChar char="-"/>
            </a:pPr>
            <a:r>
              <a:rPr lang="en-US" sz="2600" dirty="0" err="1"/>
              <a:t>Acumulación</a:t>
            </a:r>
            <a:r>
              <a:rPr lang="en-US" sz="2600" dirty="0"/>
              <a:t> y </a:t>
            </a:r>
            <a:r>
              <a:rPr lang="en-US" sz="2600" dirty="0" err="1"/>
              <a:t>activación</a:t>
            </a:r>
            <a:endParaRPr lang="en-US" sz="2600" dirty="0"/>
          </a:p>
          <a:p>
            <a:pPr lvl="2">
              <a:buFontTx/>
              <a:buChar char="-"/>
            </a:pPr>
            <a:r>
              <a:rPr lang="en-US" sz="2600" dirty="0" err="1"/>
              <a:t>Citoquinas</a:t>
            </a:r>
            <a:endParaRPr lang="en-US" sz="2600" dirty="0"/>
          </a:p>
          <a:p>
            <a:pPr lvl="2">
              <a:buFontTx/>
              <a:buChar char="-"/>
            </a:pPr>
            <a:r>
              <a:rPr lang="en-US" sz="2600" dirty="0" err="1"/>
              <a:t>Neutrófilos</a:t>
            </a:r>
            <a:r>
              <a:rPr lang="en-US" sz="2600" dirty="0"/>
              <a:t>,  </a:t>
            </a:r>
            <a:r>
              <a:rPr lang="en-US" sz="2600" dirty="0" err="1"/>
              <a:t>monocitos</a:t>
            </a:r>
            <a:endParaRPr lang="en-US" sz="2600" dirty="0"/>
          </a:p>
        </p:txBody>
      </p:sp>
    </p:spTree>
    <p:extLst>
      <p:ext uri="{BB962C8B-B14F-4D97-AF65-F5344CB8AC3E}">
        <p14:creationId xmlns:p14="http://schemas.microsoft.com/office/powerpoint/2010/main" val="761138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80C39-1BAE-584D-8F1E-CB2861024468}"/>
              </a:ext>
            </a:extLst>
          </p:cNvPr>
          <p:cNvSpPr>
            <a:spLocks noGrp="1"/>
          </p:cNvSpPr>
          <p:nvPr>
            <p:ph type="title"/>
          </p:nvPr>
        </p:nvSpPr>
        <p:spPr>
          <a:xfrm>
            <a:off x="613545" y="0"/>
            <a:ext cx="10168128" cy="824753"/>
          </a:xfrm>
        </p:spPr>
        <p:txBody>
          <a:bodyPr/>
          <a:lstStyle/>
          <a:p>
            <a:r>
              <a:rPr lang="en-US" dirty="0" err="1"/>
              <a:t>Fiebre</a:t>
            </a:r>
            <a:endParaRPr lang="en-US" dirty="0"/>
          </a:p>
        </p:txBody>
      </p:sp>
      <p:sp>
        <p:nvSpPr>
          <p:cNvPr id="4" name="Rectangle 3">
            <a:extLst>
              <a:ext uri="{FF2B5EF4-FFF2-40B4-BE49-F238E27FC236}">
                <a16:creationId xmlns:a16="http://schemas.microsoft.com/office/drawing/2014/main" id="{EE6CE834-9832-254F-9CB2-2A49A5B354B2}"/>
              </a:ext>
            </a:extLst>
          </p:cNvPr>
          <p:cNvSpPr/>
          <p:nvPr/>
        </p:nvSpPr>
        <p:spPr>
          <a:xfrm>
            <a:off x="6443946" y="5718125"/>
            <a:ext cx="5480606" cy="646331"/>
          </a:xfrm>
          <a:prstGeom prst="rect">
            <a:avLst/>
          </a:prstGeom>
        </p:spPr>
        <p:txBody>
          <a:bodyPr wrap="square">
            <a:spAutoFit/>
          </a:bodyPr>
          <a:lstStyle/>
          <a:p>
            <a:r>
              <a:rPr lang="en-US" dirty="0">
                <a:hlinkClick r:id="rId2"/>
              </a:rPr>
              <a:t>https://courses.lumenlearning.com/microbiology/chapter/inflammation-and-fever/</a:t>
            </a:r>
            <a:endParaRPr lang="en-US" dirty="0"/>
          </a:p>
        </p:txBody>
      </p:sp>
      <p:pic>
        <p:nvPicPr>
          <p:cNvPr id="6" name="Picture 5">
            <a:extLst>
              <a:ext uri="{FF2B5EF4-FFF2-40B4-BE49-F238E27FC236}">
                <a16:creationId xmlns:a16="http://schemas.microsoft.com/office/drawing/2014/main" id="{19E3BB86-EC31-864C-A1F3-FE8F76D685DC}"/>
              </a:ext>
            </a:extLst>
          </p:cNvPr>
          <p:cNvPicPr>
            <a:picLocks noChangeAspect="1"/>
          </p:cNvPicPr>
          <p:nvPr/>
        </p:nvPicPr>
        <p:blipFill>
          <a:blip r:embed="rId3"/>
          <a:stretch>
            <a:fillRect/>
          </a:stretch>
        </p:blipFill>
        <p:spPr>
          <a:xfrm>
            <a:off x="6153131" y="1523881"/>
            <a:ext cx="5771421" cy="3495115"/>
          </a:xfrm>
          <a:prstGeom prst="rect">
            <a:avLst/>
          </a:prstGeom>
        </p:spPr>
      </p:pic>
      <p:sp>
        <p:nvSpPr>
          <p:cNvPr id="7" name="TextBox 6">
            <a:extLst>
              <a:ext uri="{FF2B5EF4-FFF2-40B4-BE49-F238E27FC236}">
                <a16:creationId xmlns:a16="http://schemas.microsoft.com/office/drawing/2014/main" id="{3E0C2315-EA3D-F043-A90B-8CFD78E5B16F}"/>
              </a:ext>
            </a:extLst>
          </p:cNvPr>
          <p:cNvSpPr txBox="1"/>
          <p:nvPr/>
        </p:nvSpPr>
        <p:spPr>
          <a:xfrm>
            <a:off x="423020" y="1470211"/>
            <a:ext cx="5393411" cy="5170646"/>
          </a:xfrm>
          <a:prstGeom prst="rect">
            <a:avLst/>
          </a:prstGeom>
          <a:noFill/>
        </p:spPr>
        <p:txBody>
          <a:bodyPr wrap="square" rtlCol="0">
            <a:spAutoFit/>
          </a:bodyPr>
          <a:lstStyle/>
          <a:p>
            <a:r>
              <a:rPr lang="en-US" sz="2400" dirty="0" err="1"/>
              <a:t>Pirógenos</a:t>
            </a:r>
            <a:endParaRPr lang="en-US" sz="2400" dirty="0"/>
          </a:p>
          <a:p>
            <a:r>
              <a:rPr lang="en-US" sz="2400" dirty="0" err="1"/>
              <a:t>Exógenos</a:t>
            </a:r>
            <a:endParaRPr lang="en-US" sz="2400" dirty="0"/>
          </a:p>
          <a:p>
            <a:pPr marL="285750" indent="-285750">
              <a:buFontTx/>
              <a:buChar char="-"/>
            </a:pPr>
            <a:r>
              <a:rPr lang="en-US" sz="2400" dirty="0"/>
              <a:t>LPS</a:t>
            </a:r>
          </a:p>
          <a:p>
            <a:pPr marL="285750" indent="-285750">
              <a:buFontTx/>
              <a:buChar char="-"/>
            </a:pPr>
            <a:endParaRPr lang="en-US" sz="2400" dirty="0"/>
          </a:p>
          <a:p>
            <a:r>
              <a:rPr lang="en-US" sz="2400" dirty="0" err="1"/>
              <a:t>Endógenos</a:t>
            </a:r>
            <a:endParaRPr lang="en-US" sz="2400" dirty="0"/>
          </a:p>
          <a:p>
            <a:r>
              <a:rPr lang="en-US" sz="2400" dirty="0"/>
              <a:t>- ILK, IF, TNF y </a:t>
            </a:r>
            <a:r>
              <a:rPr lang="en-US" sz="2400" dirty="0" err="1"/>
              <a:t>Prostanglandinas</a:t>
            </a:r>
            <a:endParaRPr lang="en-US" sz="2400" dirty="0"/>
          </a:p>
          <a:p>
            <a:endParaRPr lang="en-US" sz="2400" dirty="0"/>
          </a:p>
          <a:p>
            <a:r>
              <a:rPr lang="en-US" sz="2400" dirty="0" err="1"/>
              <a:t>Hipotálamo</a:t>
            </a:r>
            <a:endParaRPr lang="en-US" sz="2400" dirty="0"/>
          </a:p>
          <a:p>
            <a:endParaRPr lang="en-US" sz="2400" dirty="0"/>
          </a:p>
          <a:p>
            <a:r>
              <a:rPr lang="en-US" sz="2400" dirty="0"/>
              <a:t>Zn – </a:t>
            </a:r>
            <a:r>
              <a:rPr lang="en-US" sz="2400" dirty="0" err="1"/>
              <a:t>necesario</a:t>
            </a:r>
            <a:r>
              <a:rPr lang="en-US" sz="2400" dirty="0"/>
              <a:t> para </a:t>
            </a:r>
            <a:r>
              <a:rPr lang="en-US" sz="2400" dirty="0" err="1"/>
              <a:t>crecimiento</a:t>
            </a:r>
            <a:r>
              <a:rPr lang="en-US" sz="2400" dirty="0"/>
              <a:t> </a:t>
            </a:r>
            <a:r>
              <a:rPr lang="en-US" sz="2400" dirty="0" err="1"/>
              <a:t>bacteriano</a:t>
            </a:r>
            <a:endParaRPr lang="en-US" sz="2400" dirty="0"/>
          </a:p>
          <a:p>
            <a:r>
              <a:rPr lang="en-US" sz="2400" dirty="0"/>
              <a:t>- Durante </a:t>
            </a:r>
            <a:r>
              <a:rPr lang="en-US" sz="2400" dirty="0" err="1"/>
              <a:t>fiebre</a:t>
            </a:r>
            <a:r>
              <a:rPr lang="en-US" sz="2400" dirty="0"/>
              <a:t>, </a:t>
            </a:r>
            <a:r>
              <a:rPr lang="en-US" sz="2400" dirty="0" err="1"/>
              <a:t>capturado</a:t>
            </a:r>
            <a:r>
              <a:rPr lang="en-US" sz="2400" dirty="0"/>
              <a:t> </a:t>
            </a:r>
            <a:r>
              <a:rPr lang="en-US" sz="2400" dirty="0" err="1"/>
              <a:t>en</a:t>
            </a:r>
            <a:r>
              <a:rPr lang="en-US" sz="2400" dirty="0"/>
              <a:t> </a:t>
            </a:r>
            <a:r>
              <a:rPr lang="en-US" sz="2400" dirty="0" err="1"/>
              <a:t>baso</a:t>
            </a:r>
            <a:r>
              <a:rPr lang="en-US" sz="2400" dirty="0"/>
              <a:t> e </a:t>
            </a:r>
            <a:r>
              <a:rPr lang="en-US" sz="2400" dirty="0" err="1"/>
              <a:t>higado</a:t>
            </a:r>
            <a:endParaRPr lang="en-US" sz="2400" dirty="0"/>
          </a:p>
          <a:p>
            <a:endParaRPr lang="en-US" dirty="0"/>
          </a:p>
        </p:txBody>
      </p:sp>
    </p:spTree>
    <p:extLst>
      <p:ext uri="{BB962C8B-B14F-4D97-AF65-F5344CB8AC3E}">
        <p14:creationId xmlns:p14="http://schemas.microsoft.com/office/powerpoint/2010/main" val="421008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5EBF3-47A7-3A46-AC0D-713B95403111}"/>
              </a:ext>
            </a:extLst>
          </p:cNvPr>
          <p:cNvSpPr>
            <a:spLocks noGrp="1"/>
          </p:cNvSpPr>
          <p:nvPr>
            <p:ph type="title"/>
          </p:nvPr>
        </p:nvSpPr>
        <p:spPr>
          <a:xfrm>
            <a:off x="647216" y="0"/>
            <a:ext cx="11039261" cy="1179576"/>
          </a:xfrm>
        </p:spPr>
        <p:txBody>
          <a:bodyPr>
            <a:normAutofit/>
          </a:bodyPr>
          <a:lstStyle/>
          <a:p>
            <a:r>
              <a:rPr lang="en-US" dirty="0" err="1"/>
              <a:t>Repaso</a:t>
            </a:r>
            <a:r>
              <a:rPr lang="en-US" dirty="0"/>
              <a:t> de la RI a </a:t>
            </a:r>
            <a:r>
              <a:rPr lang="en-US" dirty="0" err="1"/>
              <a:t>microbios</a:t>
            </a:r>
            <a:endParaRPr lang="en-US" dirty="0"/>
          </a:p>
        </p:txBody>
      </p:sp>
      <p:sp>
        <p:nvSpPr>
          <p:cNvPr id="3" name="Content Placeholder 2">
            <a:extLst>
              <a:ext uri="{FF2B5EF4-FFF2-40B4-BE49-F238E27FC236}">
                <a16:creationId xmlns:a16="http://schemas.microsoft.com/office/drawing/2014/main" id="{CC8F650E-1FEA-1B43-9A11-6ED822BEEC23}"/>
              </a:ext>
            </a:extLst>
          </p:cNvPr>
          <p:cNvSpPr>
            <a:spLocks noGrp="1"/>
          </p:cNvSpPr>
          <p:nvPr>
            <p:ph idx="1"/>
          </p:nvPr>
        </p:nvSpPr>
        <p:spPr>
          <a:xfrm>
            <a:off x="647215" y="1179577"/>
            <a:ext cx="11039261" cy="5114222"/>
          </a:xfrm>
        </p:spPr>
        <p:txBody>
          <a:bodyPr>
            <a:normAutofit fontScale="92500" lnSpcReduction="10000"/>
          </a:bodyPr>
          <a:lstStyle/>
          <a:p>
            <a:pPr marL="0" indent="0">
              <a:buNone/>
            </a:pPr>
            <a:r>
              <a:rPr lang="en-US" b="1" dirty="0" err="1"/>
              <a:t>Innata</a:t>
            </a:r>
            <a:r>
              <a:rPr lang="en-US" dirty="0"/>
              <a:t>  - </a:t>
            </a:r>
            <a:r>
              <a:rPr lang="en-US" dirty="0" err="1"/>
              <a:t>Inflamación</a:t>
            </a:r>
            <a:r>
              <a:rPr lang="en-US" dirty="0"/>
              <a:t> y </a:t>
            </a:r>
            <a:r>
              <a:rPr lang="en-US" b="1" dirty="0" err="1"/>
              <a:t>Defensa</a:t>
            </a:r>
            <a:r>
              <a:rPr lang="en-US" b="1" dirty="0"/>
              <a:t> antiviral</a:t>
            </a:r>
          </a:p>
          <a:p>
            <a:pPr lvl="1">
              <a:buFontTx/>
              <a:buChar char="-"/>
            </a:pPr>
            <a:r>
              <a:rPr lang="en-US" dirty="0"/>
              <a:t>Respuesta </a:t>
            </a:r>
            <a:r>
              <a:rPr lang="en-US" dirty="0" err="1"/>
              <a:t>mediada</a:t>
            </a:r>
            <a:r>
              <a:rPr lang="en-US" dirty="0"/>
              <a:t> por </a:t>
            </a:r>
            <a:r>
              <a:rPr lang="en-US" dirty="0" err="1"/>
              <a:t>citoquinas</a:t>
            </a:r>
            <a:endParaRPr lang="en-US" dirty="0"/>
          </a:p>
          <a:p>
            <a:pPr lvl="1">
              <a:buFontTx/>
              <a:buChar char="-"/>
            </a:pPr>
            <a:r>
              <a:rPr lang="en-US" dirty="0" err="1"/>
              <a:t>Células</a:t>
            </a:r>
            <a:r>
              <a:rPr lang="en-US" dirty="0"/>
              <a:t> se </a:t>
            </a:r>
            <a:r>
              <a:rPr lang="en-US" dirty="0" err="1"/>
              <a:t>hacen</a:t>
            </a:r>
            <a:r>
              <a:rPr lang="en-US" dirty="0"/>
              <a:t> </a:t>
            </a:r>
            <a:r>
              <a:rPr lang="en-US" dirty="0" err="1"/>
              <a:t>resistentes</a:t>
            </a:r>
            <a:r>
              <a:rPr lang="en-US" dirty="0"/>
              <a:t> a </a:t>
            </a:r>
            <a:r>
              <a:rPr lang="en-US" dirty="0" err="1"/>
              <a:t>infecciones</a:t>
            </a:r>
            <a:r>
              <a:rPr lang="en-US" dirty="0"/>
              <a:t> </a:t>
            </a:r>
            <a:r>
              <a:rPr lang="en-US" dirty="0" err="1"/>
              <a:t>virales</a:t>
            </a:r>
            <a:endParaRPr lang="en-US" dirty="0"/>
          </a:p>
          <a:p>
            <a:pPr lvl="1">
              <a:buFontTx/>
              <a:buChar char="-"/>
            </a:pPr>
            <a:r>
              <a:rPr lang="en-US" dirty="0"/>
              <a:t>Se </a:t>
            </a:r>
            <a:r>
              <a:rPr lang="en-US" dirty="0" err="1"/>
              <a:t>destruyen</a:t>
            </a:r>
            <a:r>
              <a:rPr lang="en-US" dirty="0"/>
              <a:t> </a:t>
            </a:r>
            <a:r>
              <a:rPr lang="en-US" dirty="0" err="1"/>
              <a:t>celulas</a:t>
            </a:r>
            <a:r>
              <a:rPr lang="en-US" dirty="0"/>
              <a:t> </a:t>
            </a:r>
            <a:r>
              <a:rPr lang="en-US" dirty="0" err="1"/>
              <a:t>infectadas</a:t>
            </a:r>
            <a:r>
              <a:rPr lang="en-US" dirty="0"/>
              <a:t> por virus</a:t>
            </a:r>
          </a:p>
          <a:p>
            <a:pPr lvl="1">
              <a:buFontTx/>
              <a:buChar char="-"/>
            </a:pPr>
            <a:r>
              <a:rPr lang="en-US" dirty="0" err="1"/>
              <a:t>Esta</a:t>
            </a:r>
            <a:r>
              <a:rPr lang="en-US" dirty="0"/>
              <a:t> </a:t>
            </a:r>
            <a:r>
              <a:rPr lang="en-US" dirty="0" err="1"/>
              <a:t>respuesta</a:t>
            </a:r>
            <a:r>
              <a:rPr lang="en-US" dirty="0"/>
              <a:t> es </a:t>
            </a:r>
            <a:r>
              <a:rPr lang="en-US" dirty="0" err="1"/>
              <a:t>efectora</a:t>
            </a:r>
            <a:r>
              <a:rPr lang="en-US" dirty="0"/>
              <a:t> de las NK</a:t>
            </a:r>
          </a:p>
          <a:p>
            <a:pPr>
              <a:buFontTx/>
              <a:buChar char="-"/>
            </a:pPr>
            <a:r>
              <a:rPr lang="en-US" dirty="0"/>
              <a:t>Los </a:t>
            </a:r>
            <a:r>
              <a:rPr lang="en-US" dirty="0" err="1"/>
              <a:t>microbios</a:t>
            </a:r>
            <a:r>
              <a:rPr lang="en-US" dirty="0"/>
              <a:t> </a:t>
            </a:r>
            <a:r>
              <a:rPr lang="en-US" dirty="0" err="1"/>
              <a:t>sobrervivientes</a:t>
            </a:r>
            <a:r>
              <a:rPr lang="en-US" dirty="0"/>
              <a:t> a </a:t>
            </a:r>
            <a:r>
              <a:rPr lang="en-US" dirty="0" err="1"/>
              <a:t>estas</a:t>
            </a:r>
            <a:r>
              <a:rPr lang="en-US" dirty="0"/>
              <a:t> </a:t>
            </a:r>
            <a:r>
              <a:rPr lang="en-US" dirty="0" err="1"/>
              <a:t>líneas</a:t>
            </a:r>
            <a:r>
              <a:rPr lang="en-US" dirty="0"/>
              <a:t> de </a:t>
            </a:r>
            <a:r>
              <a:rPr lang="en-US" dirty="0" err="1"/>
              <a:t>defensa</a:t>
            </a:r>
            <a:endParaRPr lang="en-US" dirty="0"/>
          </a:p>
          <a:p>
            <a:pPr lvl="1">
              <a:buFontTx/>
              <a:buChar char="-"/>
            </a:pPr>
            <a:r>
              <a:rPr lang="en-US" dirty="0" err="1"/>
              <a:t>Entran</a:t>
            </a:r>
            <a:r>
              <a:rPr lang="en-US" dirty="0"/>
              <a:t> a la </a:t>
            </a:r>
            <a:r>
              <a:rPr lang="en-US" dirty="0" err="1"/>
              <a:t>sangre</a:t>
            </a:r>
            <a:r>
              <a:rPr lang="en-US" dirty="0"/>
              <a:t> y  se </a:t>
            </a:r>
            <a:r>
              <a:rPr lang="en-US" dirty="0" err="1"/>
              <a:t>encuentran</a:t>
            </a:r>
            <a:r>
              <a:rPr lang="en-US" dirty="0"/>
              <a:t> con las </a:t>
            </a:r>
            <a:r>
              <a:rPr lang="en-US" dirty="0" err="1"/>
              <a:t>proteínas</a:t>
            </a:r>
            <a:r>
              <a:rPr lang="en-US" dirty="0"/>
              <a:t> </a:t>
            </a:r>
            <a:r>
              <a:rPr lang="en-US" dirty="0" err="1"/>
              <a:t>innatas</a:t>
            </a:r>
            <a:r>
              <a:rPr lang="en-US" dirty="0"/>
              <a:t> de la </a:t>
            </a:r>
            <a:r>
              <a:rPr lang="en-US" dirty="0" err="1"/>
              <a:t>sangre</a:t>
            </a:r>
            <a:r>
              <a:rPr lang="en-US" dirty="0"/>
              <a:t>, </a:t>
            </a:r>
            <a:r>
              <a:rPr lang="en-US" dirty="0" err="1"/>
              <a:t>interferón</a:t>
            </a:r>
            <a:endParaRPr lang="en-US" dirty="0"/>
          </a:p>
          <a:p>
            <a:pPr lvl="1">
              <a:buFontTx/>
              <a:buChar char="-"/>
            </a:pPr>
            <a:r>
              <a:rPr lang="en-US" b="1" dirty="0" err="1"/>
              <a:t>Complemento</a:t>
            </a:r>
            <a:r>
              <a:rPr lang="en-US" b="1" dirty="0"/>
              <a:t> (</a:t>
            </a:r>
            <a:r>
              <a:rPr lang="en-US" b="1" dirty="0" err="1"/>
              <a:t>innato</a:t>
            </a:r>
            <a:r>
              <a:rPr lang="en-US" b="1" dirty="0"/>
              <a:t> humoral)</a:t>
            </a:r>
          </a:p>
          <a:p>
            <a:pPr lvl="2">
              <a:buFontTx/>
              <a:buChar char="-"/>
            </a:pPr>
            <a:r>
              <a:rPr lang="en-US" sz="2400" dirty="0" err="1"/>
              <a:t>Degradación</a:t>
            </a:r>
            <a:r>
              <a:rPr lang="en-US" sz="2400" dirty="0"/>
              <a:t> </a:t>
            </a:r>
            <a:r>
              <a:rPr lang="en-US" sz="2400" dirty="0" err="1"/>
              <a:t>protealitica</a:t>
            </a:r>
            <a:endParaRPr lang="en-US" sz="2400" dirty="0"/>
          </a:p>
          <a:p>
            <a:pPr lvl="2">
              <a:buFontTx/>
              <a:buChar char="-"/>
            </a:pPr>
            <a:r>
              <a:rPr lang="en-US" sz="2400" dirty="0" err="1"/>
              <a:t>Opsonización</a:t>
            </a:r>
            <a:endParaRPr lang="en-US" sz="2400" dirty="0"/>
          </a:p>
          <a:p>
            <a:pPr lvl="2">
              <a:buFontTx/>
              <a:buChar char="-"/>
            </a:pPr>
            <a:r>
              <a:rPr lang="en-US" sz="2400" dirty="0" err="1"/>
              <a:t>Lísis</a:t>
            </a:r>
            <a:endParaRPr lang="en-US" sz="2400" dirty="0"/>
          </a:p>
        </p:txBody>
      </p:sp>
    </p:spTree>
    <p:extLst>
      <p:ext uri="{BB962C8B-B14F-4D97-AF65-F5344CB8AC3E}">
        <p14:creationId xmlns:p14="http://schemas.microsoft.com/office/powerpoint/2010/main" val="986438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5EBF3-47A7-3A46-AC0D-713B95403111}"/>
              </a:ext>
            </a:extLst>
          </p:cNvPr>
          <p:cNvSpPr>
            <a:spLocks noGrp="1"/>
          </p:cNvSpPr>
          <p:nvPr>
            <p:ph type="title"/>
          </p:nvPr>
        </p:nvSpPr>
        <p:spPr>
          <a:xfrm>
            <a:off x="647216" y="0"/>
            <a:ext cx="11039261" cy="1179576"/>
          </a:xfrm>
        </p:spPr>
        <p:txBody>
          <a:bodyPr>
            <a:normAutofit/>
          </a:bodyPr>
          <a:lstStyle/>
          <a:p>
            <a:r>
              <a:rPr lang="en-US" dirty="0" err="1"/>
              <a:t>Repaso</a:t>
            </a:r>
            <a:r>
              <a:rPr lang="en-US" dirty="0"/>
              <a:t> de la RI a </a:t>
            </a:r>
            <a:r>
              <a:rPr lang="en-US" dirty="0" err="1"/>
              <a:t>microbios</a:t>
            </a:r>
            <a:endParaRPr lang="en-US" dirty="0"/>
          </a:p>
        </p:txBody>
      </p:sp>
      <p:sp>
        <p:nvSpPr>
          <p:cNvPr id="3" name="Content Placeholder 2">
            <a:extLst>
              <a:ext uri="{FF2B5EF4-FFF2-40B4-BE49-F238E27FC236}">
                <a16:creationId xmlns:a16="http://schemas.microsoft.com/office/drawing/2014/main" id="{CC8F650E-1FEA-1B43-9A11-6ED822BEEC23}"/>
              </a:ext>
            </a:extLst>
          </p:cNvPr>
          <p:cNvSpPr>
            <a:spLocks noGrp="1"/>
          </p:cNvSpPr>
          <p:nvPr>
            <p:ph idx="1"/>
          </p:nvPr>
        </p:nvSpPr>
        <p:spPr>
          <a:xfrm>
            <a:off x="647215" y="1179577"/>
            <a:ext cx="11239985" cy="5114222"/>
          </a:xfrm>
        </p:spPr>
        <p:txBody>
          <a:bodyPr>
            <a:normAutofit fontScale="92500"/>
          </a:bodyPr>
          <a:lstStyle/>
          <a:p>
            <a:pPr marL="0" indent="0">
              <a:buNone/>
            </a:pPr>
            <a:r>
              <a:rPr lang="en-US" b="1" dirty="0" err="1"/>
              <a:t>Adaptativa</a:t>
            </a:r>
            <a:r>
              <a:rPr lang="en-US" dirty="0"/>
              <a:t> – </a:t>
            </a:r>
            <a:r>
              <a:rPr lang="en-US" dirty="0" err="1"/>
              <a:t>usa</a:t>
            </a:r>
            <a:r>
              <a:rPr lang="en-US" dirty="0"/>
              <a:t> 3 </a:t>
            </a:r>
            <a:r>
              <a:rPr lang="en-US" b="1" dirty="0" err="1"/>
              <a:t>estrategias</a:t>
            </a:r>
            <a:endParaRPr lang="en-US" b="1" dirty="0"/>
          </a:p>
          <a:p>
            <a:pPr>
              <a:buFontTx/>
              <a:buChar char="-"/>
            </a:pPr>
            <a:r>
              <a:rPr lang="en-US" sz="2400" b="1" dirty="0"/>
              <a:t>ABs – </a:t>
            </a:r>
          </a:p>
          <a:p>
            <a:pPr lvl="1">
              <a:buFontTx/>
              <a:buChar char="-"/>
            </a:pPr>
            <a:r>
              <a:rPr lang="en-US" dirty="0"/>
              <a:t>se </a:t>
            </a:r>
            <a:r>
              <a:rPr lang="en-US" dirty="0" err="1"/>
              <a:t>unen</a:t>
            </a:r>
            <a:r>
              <a:rPr lang="en-US" dirty="0"/>
              <a:t> a </a:t>
            </a:r>
            <a:r>
              <a:rPr lang="en-US" dirty="0" err="1"/>
              <a:t>microbios</a:t>
            </a:r>
            <a:r>
              <a:rPr lang="en-US" dirty="0"/>
              <a:t> </a:t>
            </a:r>
            <a:r>
              <a:rPr lang="en-US" dirty="0" err="1"/>
              <a:t>extracelulares</a:t>
            </a:r>
            <a:r>
              <a:rPr lang="en-US" dirty="0"/>
              <a:t> y los </a:t>
            </a:r>
            <a:r>
              <a:rPr lang="en-US" dirty="0" err="1"/>
              <a:t>bloquean</a:t>
            </a:r>
            <a:r>
              <a:rPr lang="en-US" dirty="0"/>
              <a:t> y los </a:t>
            </a:r>
            <a:r>
              <a:rPr lang="en-US" dirty="0" err="1"/>
              <a:t>marcan</a:t>
            </a:r>
            <a:r>
              <a:rPr lang="en-US" dirty="0"/>
              <a:t> para </a:t>
            </a:r>
            <a:r>
              <a:rPr lang="en-US" dirty="0" err="1"/>
              <a:t>destrucción</a:t>
            </a:r>
            <a:endParaRPr lang="en-US" dirty="0"/>
          </a:p>
          <a:p>
            <a:pPr>
              <a:buFontTx/>
              <a:buChar char="-"/>
            </a:pPr>
            <a:r>
              <a:rPr lang="en-US" sz="2400" b="1" dirty="0" err="1"/>
              <a:t>Fagocitosis</a:t>
            </a:r>
            <a:r>
              <a:rPr lang="en-US" sz="2400" dirty="0"/>
              <a:t> – </a:t>
            </a:r>
          </a:p>
          <a:p>
            <a:pPr lvl="1">
              <a:buFontTx/>
              <a:buChar char="-"/>
            </a:pPr>
            <a:r>
              <a:rPr lang="en-US" dirty="0" err="1"/>
              <a:t>Ingestión</a:t>
            </a:r>
            <a:r>
              <a:rPr lang="en-US" dirty="0"/>
              <a:t> de </a:t>
            </a:r>
            <a:r>
              <a:rPr lang="en-US" dirty="0" err="1"/>
              <a:t>micriobios</a:t>
            </a:r>
            <a:r>
              <a:rPr lang="en-US" dirty="0"/>
              <a:t>, </a:t>
            </a:r>
            <a:r>
              <a:rPr lang="en-US" dirty="0" err="1"/>
              <a:t>fagocitos</a:t>
            </a:r>
            <a:r>
              <a:rPr lang="en-US" dirty="0"/>
              <a:t> </a:t>
            </a:r>
            <a:r>
              <a:rPr lang="en-US" dirty="0" err="1"/>
              <a:t>activados</a:t>
            </a:r>
            <a:r>
              <a:rPr lang="en-US" dirty="0"/>
              <a:t> por ABs</a:t>
            </a:r>
          </a:p>
          <a:p>
            <a:pPr>
              <a:buFontTx/>
              <a:buChar char="-"/>
            </a:pPr>
            <a:r>
              <a:rPr lang="en-US" sz="2400" b="1" dirty="0" err="1"/>
              <a:t>Destrucción</a:t>
            </a:r>
            <a:r>
              <a:rPr lang="en-US" sz="2400" b="1" dirty="0"/>
              <a:t> </a:t>
            </a:r>
            <a:r>
              <a:rPr lang="en-US" sz="2400" b="1" dirty="0" err="1"/>
              <a:t>celular</a:t>
            </a:r>
            <a:r>
              <a:rPr lang="en-US" sz="2400" b="1" dirty="0"/>
              <a:t> – </a:t>
            </a:r>
            <a:r>
              <a:rPr lang="en-US" sz="2400" b="1" dirty="0" err="1"/>
              <a:t>Citotoxicidad</a:t>
            </a:r>
            <a:endParaRPr lang="en-US" sz="2400" b="1" dirty="0"/>
          </a:p>
          <a:p>
            <a:pPr lvl="1">
              <a:buFontTx/>
              <a:buChar char="-"/>
            </a:pPr>
            <a:r>
              <a:rPr lang="en-US" dirty="0"/>
              <a:t>Tc y las CTLs, </a:t>
            </a:r>
            <a:r>
              <a:rPr lang="en-US" dirty="0" err="1"/>
              <a:t>destruyen</a:t>
            </a:r>
            <a:r>
              <a:rPr lang="en-US" dirty="0"/>
              <a:t> </a:t>
            </a:r>
            <a:r>
              <a:rPr lang="en-US" dirty="0" err="1"/>
              <a:t>células</a:t>
            </a:r>
            <a:r>
              <a:rPr lang="en-US" dirty="0"/>
              <a:t> </a:t>
            </a:r>
            <a:r>
              <a:rPr lang="en-US" dirty="0" err="1"/>
              <a:t>infectadas</a:t>
            </a:r>
            <a:r>
              <a:rPr lang="en-US" dirty="0"/>
              <a:t>, que Abs no </a:t>
            </a:r>
            <a:r>
              <a:rPr lang="en-US" dirty="0" err="1"/>
              <a:t>alcanzan</a:t>
            </a:r>
            <a:r>
              <a:rPr lang="en-US" dirty="0"/>
              <a:t> a </a:t>
            </a:r>
            <a:r>
              <a:rPr lang="en-US" dirty="0" err="1"/>
              <a:t>marcar</a:t>
            </a:r>
            <a:r>
              <a:rPr lang="en-US" dirty="0"/>
              <a:t> o que los </a:t>
            </a:r>
            <a:r>
              <a:rPr lang="en-US" dirty="0" err="1"/>
              <a:t>fagocitos</a:t>
            </a:r>
            <a:r>
              <a:rPr lang="en-US" dirty="0"/>
              <a:t> no </a:t>
            </a:r>
            <a:r>
              <a:rPr lang="en-US" dirty="0" err="1"/>
              <a:t>llegan</a:t>
            </a:r>
            <a:r>
              <a:rPr lang="en-US" dirty="0"/>
              <a:t> a </a:t>
            </a:r>
            <a:r>
              <a:rPr lang="en-US" dirty="0" err="1"/>
              <a:t>fagocitar</a:t>
            </a:r>
            <a:endParaRPr lang="en-US" dirty="0"/>
          </a:p>
          <a:p>
            <a:pPr lvl="1">
              <a:buFontTx/>
              <a:buChar char="-"/>
            </a:pPr>
            <a:r>
              <a:rPr lang="en-US" dirty="0" err="1"/>
              <a:t>Porinas</a:t>
            </a:r>
            <a:r>
              <a:rPr lang="en-US" dirty="0"/>
              <a:t> </a:t>
            </a:r>
          </a:p>
          <a:p>
            <a:pPr>
              <a:buFontTx/>
              <a:buChar char="-"/>
            </a:pPr>
            <a:r>
              <a:rPr lang="en-US" sz="2400" dirty="0" err="1"/>
              <a:t>Objetivo</a:t>
            </a:r>
            <a:r>
              <a:rPr lang="en-US" sz="2400" dirty="0"/>
              <a:t> de RI: </a:t>
            </a:r>
            <a:r>
              <a:rPr lang="en-US" sz="2400" dirty="0" err="1"/>
              <a:t>activar</a:t>
            </a:r>
            <a:r>
              <a:rPr lang="en-US" sz="2400" dirty="0"/>
              <a:t> </a:t>
            </a:r>
            <a:r>
              <a:rPr lang="en-US" sz="2400" dirty="0" err="1"/>
              <a:t>uno</a:t>
            </a:r>
            <a:r>
              <a:rPr lang="en-US" sz="2400" dirty="0"/>
              <a:t> o mas de </a:t>
            </a:r>
            <a:r>
              <a:rPr lang="en-US" sz="2400" dirty="0" err="1"/>
              <a:t>estos</a:t>
            </a:r>
            <a:r>
              <a:rPr lang="en-US" sz="2400" dirty="0"/>
              <a:t> </a:t>
            </a:r>
            <a:r>
              <a:rPr lang="en-US" sz="2400" dirty="0" err="1"/>
              <a:t>mecanismos</a:t>
            </a:r>
            <a:r>
              <a:rPr lang="en-US" sz="2400" dirty="0"/>
              <a:t>  para defender</a:t>
            </a:r>
          </a:p>
          <a:p>
            <a:pPr lvl="1">
              <a:buFontTx/>
              <a:buChar char="-"/>
            </a:pPr>
            <a:r>
              <a:rPr lang="en-US" dirty="0" err="1"/>
              <a:t>Tiempo</a:t>
            </a:r>
            <a:r>
              <a:rPr lang="en-US" dirty="0"/>
              <a:t> y </a:t>
            </a:r>
            <a:r>
              <a:rPr lang="en-US" dirty="0" err="1"/>
              <a:t>espacio</a:t>
            </a:r>
            <a:endParaRPr lang="en-US" dirty="0"/>
          </a:p>
          <a:p>
            <a:pPr lvl="1">
              <a:buFontTx/>
              <a:buChar char="-"/>
            </a:pPr>
            <a:endParaRPr lang="en-US" sz="2000" dirty="0"/>
          </a:p>
        </p:txBody>
      </p:sp>
    </p:spTree>
    <p:extLst>
      <p:ext uri="{BB962C8B-B14F-4D97-AF65-F5344CB8AC3E}">
        <p14:creationId xmlns:p14="http://schemas.microsoft.com/office/powerpoint/2010/main" val="3093809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5EBF3-47A7-3A46-AC0D-713B95403111}"/>
              </a:ext>
            </a:extLst>
          </p:cNvPr>
          <p:cNvSpPr>
            <a:spLocks noGrp="1"/>
          </p:cNvSpPr>
          <p:nvPr>
            <p:ph type="title"/>
          </p:nvPr>
        </p:nvSpPr>
        <p:spPr>
          <a:xfrm>
            <a:off x="647216" y="633046"/>
            <a:ext cx="5768780" cy="773723"/>
          </a:xfrm>
        </p:spPr>
        <p:txBody>
          <a:bodyPr>
            <a:normAutofit fontScale="90000"/>
          </a:bodyPr>
          <a:lstStyle/>
          <a:p>
            <a:r>
              <a:rPr lang="en-US" dirty="0" err="1"/>
              <a:t>Secuencia</a:t>
            </a:r>
            <a:r>
              <a:rPr lang="en-US" dirty="0"/>
              <a:t> de </a:t>
            </a:r>
            <a:r>
              <a:rPr lang="en-US" b="1" dirty="0" err="1"/>
              <a:t>eventos</a:t>
            </a:r>
            <a:r>
              <a:rPr lang="en-US" dirty="0"/>
              <a:t> de la RI </a:t>
            </a:r>
            <a:r>
              <a:rPr lang="en-US" dirty="0" err="1"/>
              <a:t>Adaptativa</a:t>
            </a:r>
            <a:endParaRPr lang="en-US" dirty="0"/>
          </a:p>
        </p:txBody>
      </p:sp>
      <p:pic>
        <p:nvPicPr>
          <p:cNvPr id="7" name="Picture 6">
            <a:extLst>
              <a:ext uri="{FF2B5EF4-FFF2-40B4-BE49-F238E27FC236}">
                <a16:creationId xmlns:a16="http://schemas.microsoft.com/office/drawing/2014/main" id="{A681F675-8B34-3E49-88E4-8FA912366E7E}"/>
              </a:ext>
            </a:extLst>
          </p:cNvPr>
          <p:cNvPicPr>
            <a:picLocks noChangeAspect="1"/>
          </p:cNvPicPr>
          <p:nvPr/>
        </p:nvPicPr>
        <p:blipFill>
          <a:blip r:embed="rId3"/>
          <a:stretch>
            <a:fillRect/>
          </a:stretch>
        </p:blipFill>
        <p:spPr>
          <a:xfrm>
            <a:off x="5501290" y="980902"/>
            <a:ext cx="6672171" cy="5877098"/>
          </a:xfrm>
          <a:prstGeom prst="rect">
            <a:avLst/>
          </a:prstGeom>
        </p:spPr>
      </p:pic>
      <p:sp>
        <p:nvSpPr>
          <p:cNvPr id="8" name="TextBox 7">
            <a:extLst>
              <a:ext uri="{FF2B5EF4-FFF2-40B4-BE49-F238E27FC236}">
                <a16:creationId xmlns:a16="http://schemas.microsoft.com/office/drawing/2014/main" id="{702A7D46-3050-B142-8B89-3B3A8C9B654B}"/>
              </a:ext>
            </a:extLst>
          </p:cNvPr>
          <p:cNvSpPr txBox="1"/>
          <p:nvPr/>
        </p:nvSpPr>
        <p:spPr>
          <a:xfrm>
            <a:off x="404445" y="2039815"/>
            <a:ext cx="6002412" cy="3693319"/>
          </a:xfrm>
          <a:prstGeom prst="rect">
            <a:avLst/>
          </a:prstGeom>
          <a:noFill/>
        </p:spPr>
        <p:txBody>
          <a:bodyPr wrap="none" rtlCol="0">
            <a:spAutoFit/>
          </a:bodyPr>
          <a:lstStyle/>
          <a:p>
            <a:pPr marL="342900" indent="-342900">
              <a:buFont typeface="Arial" panose="020B0604020202020204" pitchFamily="34" charset="0"/>
              <a:buChar char="•"/>
            </a:pPr>
            <a:r>
              <a:rPr lang="en-US" sz="2400" b="1" dirty="0" err="1"/>
              <a:t>Reconocimiento</a:t>
            </a:r>
            <a:r>
              <a:rPr lang="en-US" sz="2400" dirty="0"/>
              <a:t> de </a:t>
            </a:r>
            <a:r>
              <a:rPr lang="en-US" sz="2400" dirty="0" err="1"/>
              <a:t>Ags</a:t>
            </a:r>
            <a:r>
              <a:rPr lang="en-US" sz="2400" dirty="0"/>
              <a:t> por </a:t>
            </a:r>
            <a:r>
              <a:rPr lang="en-US" sz="2400" dirty="0" err="1"/>
              <a:t>Linfocitos</a:t>
            </a:r>
            <a:endParaRPr lang="en-US" sz="2400" dirty="0"/>
          </a:p>
          <a:p>
            <a:pPr marL="800100" lvl="1" indent="-342900">
              <a:buFont typeface="Arial" panose="020B0604020202020204" pitchFamily="34" charset="0"/>
              <a:buChar char="•"/>
            </a:pPr>
            <a:r>
              <a:rPr lang="en-US" sz="2400" dirty="0" err="1"/>
              <a:t>Captura</a:t>
            </a:r>
            <a:r>
              <a:rPr lang="en-US" sz="2400" dirty="0"/>
              <a:t> y </a:t>
            </a:r>
            <a:r>
              <a:rPr lang="en-US" sz="2400" dirty="0" err="1"/>
              <a:t>presentación</a:t>
            </a:r>
            <a:r>
              <a:rPr lang="en-US" sz="2400" dirty="0"/>
              <a:t> de </a:t>
            </a:r>
            <a:r>
              <a:rPr lang="en-US" sz="2400" dirty="0" err="1"/>
              <a:t>Ags</a:t>
            </a:r>
            <a:endParaRPr lang="en-US" sz="2400" dirty="0"/>
          </a:p>
          <a:p>
            <a:pPr marL="800100" lvl="1" indent="-342900">
              <a:buFont typeface="Arial" panose="020B0604020202020204" pitchFamily="34" charset="0"/>
              <a:buChar char="•"/>
            </a:pPr>
            <a:r>
              <a:rPr lang="en-US" sz="2400" dirty="0" err="1"/>
              <a:t>Identificar</a:t>
            </a:r>
            <a:r>
              <a:rPr lang="en-US" sz="2400" dirty="0"/>
              <a:t> </a:t>
            </a:r>
            <a:r>
              <a:rPr lang="en-US" sz="2400" dirty="0" err="1"/>
              <a:t>ofensor</a:t>
            </a:r>
            <a:endParaRPr lang="en-US" sz="2400" dirty="0"/>
          </a:p>
          <a:p>
            <a:pPr marL="800100" lvl="1"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b="1" dirty="0" err="1"/>
              <a:t>Activación</a:t>
            </a:r>
            <a:r>
              <a:rPr lang="en-US" sz="2400" dirty="0"/>
              <a:t> de RI</a:t>
            </a:r>
          </a:p>
          <a:p>
            <a:pPr marL="800100" lvl="1" indent="-342900">
              <a:buFont typeface="Arial" panose="020B0604020202020204" pitchFamily="34" charset="0"/>
              <a:buChar char="•"/>
            </a:pPr>
            <a:r>
              <a:rPr lang="en-US" sz="2400" dirty="0" err="1"/>
              <a:t>Celular</a:t>
            </a:r>
            <a:r>
              <a:rPr lang="en-US" sz="2400" dirty="0"/>
              <a:t> / humoral</a:t>
            </a:r>
          </a:p>
          <a:p>
            <a:pPr lvl="1"/>
            <a:endParaRPr lang="en-US" sz="2400" dirty="0"/>
          </a:p>
          <a:p>
            <a:pPr marL="342900" indent="-342900">
              <a:buFont typeface="Arial" panose="020B0604020202020204" pitchFamily="34" charset="0"/>
              <a:buChar char="•"/>
            </a:pPr>
            <a:r>
              <a:rPr lang="en-US" sz="2400" b="1" dirty="0" err="1"/>
              <a:t>Eliminación</a:t>
            </a:r>
            <a:endParaRPr lang="en-US" sz="2400" b="1" dirty="0"/>
          </a:p>
          <a:p>
            <a:pPr marL="800100" lvl="1" indent="-342900">
              <a:buFont typeface="Arial" panose="020B0604020202020204" pitchFamily="34" charset="0"/>
              <a:buChar char="•"/>
            </a:pPr>
            <a:r>
              <a:rPr lang="en-US" sz="2400" dirty="0"/>
              <a:t>Memoria</a:t>
            </a:r>
          </a:p>
          <a:p>
            <a:endParaRPr lang="en-US" dirty="0"/>
          </a:p>
        </p:txBody>
      </p:sp>
    </p:spTree>
    <p:extLst>
      <p:ext uri="{BB962C8B-B14F-4D97-AF65-F5344CB8AC3E}">
        <p14:creationId xmlns:p14="http://schemas.microsoft.com/office/powerpoint/2010/main" val="1422868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5EBF3-47A7-3A46-AC0D-713B95403111}"/>
              </a:ext>
            </a:extLst>
          </p:cNvPr>
          <p:cNvSpPr>
            <a:spLocks noGrp="1"/>
          </p:cNvSpPr>
          <p:nvPr>
            <p:ph type="title"/>
          </p:nvPr>
        </p:nvSpPr>
        <p:spPr>
          <a:xfrm>
            <a:off x="647216" y="0"/>
            <a:ext cx="11039261" cy="1179576"/>
          </a:xfrm>
        </p:spPr>
        <p:txBody>
          <a:bodyPr>
            <a:normAutofit/>
          </a:bodyPr>
          <a:lstStyle/>
          <a:p>
            <a:r>
              <a:rPr lang="en-US" dirty="0" err="1"/>
              <a:t>Secuencia</a:t>
            </a:r>
            <a:r>
              <a:rPr lang="en-US" dirty="0"/>
              <a:t> de </a:t>
            </a:r>
            <a:r>
              <a:rPr lang="en-US" dirty="0" err="1"/>
              <a:t>eventos</a:t>
            </a:r>
            <a:r>
              <a:rPr lang="en-US" dirty="0"/>
              <a:t> de la RI </a:t>
            </a:r>
            <a:r>
              <a:rPr lang="en-US" dirty="0" err="1"/>
              <a:t>Adaptativa</a:t>
            </a:r>
            <a:endParaRPr lang="en-US" dirty="0"/>
          </a:p>
        </p:txBody>
      </p:sp>
      <p:sp>
        <p:nvSpPr>
          <p:cNvPr id="3" name="Content Placeholder 2">
            <a:extLst>
              <a:ext uri="{FF2B5EF4-FFF2-40B4-BE49-F238E27FC236}">
                <a16:creationId xmlns:a16="http://schemas.microsoft.com/office/drawing/2014/main" id="{CC8F650E-1FEA-1B43-9A11-6ED822BEEC23}"/>
              </a:ext>
            </a:extLst>
          </p:cNvPr>
          <p:cNvSpPr>
            <a:spLocks noGrp="1"/>
          </p:cNvSpPr>
          <p:nvPr>
            <p:ph idx="1"/>
          </p:nvPr>
        </p:nvSpPr>
        <p:spPr>
          <a:xfrm>
            <a:off x="647215" y="1179577"/>
            <a:ext cx="11239985" cy="5305890"/>
          </a:xfrm>
        </p:spPr>
        <p:txBody>
          <a:bodyPr>
            <a:normAutofit/>
          </a:bodyPr>
          <a:lstStyle/>
          <a:p>
            <a:r>
              <a:rPr lang="en-US" sz="2400" b="1" dirty="0" err="1"/>
              <a:t>Reconocimiento</a:t>
            </a:r>
            <a:r>
              <a:rPr lang="en-US" sz="2400" dirty="0"/>
              <a:t> de </a:t>
            </a:r>
            <a:r>
              <a:rPr lang="en-US" sz="2400" dirty="0" err="1"/>
              <a:t>Ags</a:t>
            </a:r>
            <a:r>
              <a:rPr lang="en-US" sz="2400" dirty="0"/>
              <a:t> por </a:t>
            </a:r>
            <a:r>
              <a:rPr lang="en-US" sz="2400" dirty="0" err="1"/>
              <a:t>Linfocitos</a:t>
            </a:r>
            <a:endParaRPr lang="en-US" sz="2400" dirty="0"/>
          </a:p>
          <a:p>
            <a:r>
              <a:rPr lang="en-US" sz="2400" dirty="0"/>
              <a:t>hay que </a:t>
            </a:r>
            <a:r>
              <a:rPr lang="en-US" sz="2400" dirty="0" err="1"/>
              <a:t>capturar</a:t>
            </a:r>
            <a:r>
              <a:rPr lang="en-US" sz="2400" dirty="0"/>
              <a:t>, </a:t>
            </a:r>
            <a:r>
              <a:rPr lang="en-US" sz="2400" dirty="0" err="1"/>
              <a:t>concentrar</a:t>
            </a:r>
            <a:r>
              <a:rPr lang="en-US" sz="2400" dirty="0"/>
              <a:t> y </a:t>
            </a:r>
            <a:r>
              <a:rPr lang="en-US" sz="2400" dirty="0" err="1"/>
              <a:t>localizar</a:t>
            </a:r>
            <a:r>
              <a:rPr lang="en-US" sz="2400" dirty="0"/>
              <a:t> los </a:t>
            </a:r>
            <a:r>
              <a:rPr lang="en-US" sz="2400" dirty="0" err="1"/>
              <a:t>Ags</a:t>
            </a:r>
            <a:r>
              <a:rPr lang="en-US" sz="2400" dirty="0"/>
              <a:t> para </a:t>
            </a:r>
            <a:r>
              <a:rPr lang="en-US" sz="2400" dirty="0" err="1"/>
              <a:t>presentarlos</a:t>
            </a:r>
            <a:endParaRPr lang="en-US" sz="2400" dirty="0"/>
          </a:p>
          <a:p>
            <a:r>
              <a:rPr lang="en-US" sz="2400" dirty="0" err="1"/>
              <a:t>Mecanismos</a:t>
            </a:r>
            <a:r>
              <a:rPr lang="en-US" sz="2400" dirty="0"/>
              <a:t> para </a:t>
            </a:r>
            <a:r>
              <a:rPr lang="en-US" sz="2400" dirty="0" err="1"/>
              <a:t>esto</a:t>
            </a:r>
            <a:r>
              <a:rPr lang="en-US" sz="2400" dirty="0"/>
              <a:t>? – </a:t>
            </a:r>
            <a:r>
              <a:rPr lang="en-US" sz="2400" b="1" dirty="0" err="1"/>
              <a:t>colocalización</a:t>
            </a:r>
            <a:r>
              <a:rPr lang="en-US" sz="2400" b="1" dirty="0"/>
              <a:t>: </a:t>
            </a:r>
            <a:r>
              <a:rPr lang="en-US" sz="2400" dirty="0" err="1"/>
              <a:t>Ags</a:t>
            </a:r>
            <a:r>
              <a:rPr lang="en-US" sz="2400" dirty="0"/>
              <a:t> y </a:t>
            </a:r>
            <a:r>
              <a:rPr lang="en-US" sz="2400" dirty="0" err="1"/>
              <a:t>células</a:t>
            </a:r>
            <a:r>
              <a:rPr lang="en-US" sz="2400" dirty="0"/>
              <a:t> </a:t>
            </a:r>
            <a:r>
              <a:rPr lang="en-US" sz="2400" dirty="0" err="1"/>
              <a:t>encontrarse</a:t>
            </a:r>
            <a:r>
              <a:rPr lang="en-US" sz="2400" dirty="0"/>
              <a:t> </a:t>
            </a:r>
            <a:r>
              <a:rPr lang="en-US" sz="2400" dirty="0" err="1"/>
              <a:t>en</a:t>
            </a:r>
            <a:r>
              <a:rPr lang="en-US" sz="2400" dirty="0"/>
              <a:t> el </a:t>
            </a:r>
            <a:r>
              <a:rPr lang="en-US" sz="2400" dirty="0" err="1"/>
              <a:t>mismo</a:t>
            </a:r>
            <a:r>
              <a:rPr lang="en-US" sz="2400" dirty="0"/>
              <a:t> </a:t>
            </a:r>
            <a:r>
              <a:rPr lang="en-US" sz="2400" dirty="0" err="1"/>
              <a:t>lugar</a:t>
            </a:r>
            <a:endParaRPr lang="en-US" sz="2000" dirty="0"/>
          </a:p>
          <a:p>
            <a:r>
              <a:rPr lang="en-US" sz="2400" dirty="0" err="1"/>
              <a:t>Celulas</a:t>
            </a:r>
            <a:r>
              <a:rPr lang="en-US" sz="2400" dirty="0"/>
              <a:t> </a:t>
            </a:r>
            <a:r>
              <a:rPr lang="en-US" sz="2400" dirty="0" err="1"/>
              <a:t>dendríticas</a:t>
            </a:r>
            <a:r>
              <a:rPr lang="en-US" sz="2400" dirty="0"/>
              <a:t> (de </a:t>
            </a:r>
            <a:r>
              <a:rPr lang="en-US" sz="2400" dirty="0" err="1"/>
              <a:t>epitelios</a:t>
            </a:r>
            <a:r>
              <a:rPr lang="en-US" sz="2400" dirty="0"/>
              <a:t> y </a:t>
            </a:r>
            <a:r>
              <a:rPr lang="en-US" sz="2400" dirty="0" err="1"/>
              <a:t>tejido</a:t>
            </a:r>
            <a:r>
              <a:rPr lang="en-US" sz="2400" dirty="0"/>
              <a:t> </a:t>
            </a:r>
            <a:r>
              <a:rPr lang="en-US" sz="2400" dirty="0" err="1"/>
              <a:t>conectivo</a:t>
            </a:r>
            <a:r>
              <a:rPr lang="en-US" sz="2400" dirty="0"/>
              <a:t>)</a:t>
            </a:r>
          </a:p>
          <a:p>
            <a:pPr marL="0" indent="0">
              <a:buNone/>
            </a:pPr>
            <a:r>
              <a:rPr lang="en-US" sz="2400" dirty="0"/>
              <a:t>	- </a:t>
            </a:r>
            <a:r>
              <a:rPr lang="en-US" sz="2400" dirty="0" err="1"/>
              <a:t>capturan</a:t>
            </a:r>
            <a:r>
              <a:rPr lang="en-US" sz="2400" dirty="0"/>
              <a:t> los </a:t>
            </a:r>
            <a:r>
              <a:rPr lang="en-US" sz="2400" dirty="0" err="1"/>
              <a:t>microbios</a:t>
            </a:r>
            <a:endParaRPr lang="en-US" sz="2400" dirty="0"/>
          </a:p>
          <a:p>
            <a:pPr marL="0" indent="0">
              <a:buNone/>
            </a:pPr>
            <a:r>
              <a:rPr lang="en-US" sz="2400" dirty="0"/>
              <a:t>	- </a:t>
            </a:r>
            <a:r>
              <a:rPr lang="en-US" sz="2400" dirty="0" err="1"/>
              <a:t>digieren</a:t>
            </a:r>
            <a:r>
              <a:rPr lang="en-US" sz="2400" dirty="0"/>
              <a:t> sus </a:t>
            </a:r>
            <a:r>
              <a:rPr lang="en-US" sz="2400" dirty="0" err="1"/>
              <a:t>proteinas</a:t>
            </a:r>
            <a:r>
              <a:rPr lang="en-US" sz="2400" dirty="0"/>
              <a:t> y </a:t>
            </a:r>
            <a:r>
              <a:rPr lang="en-US" sz="2400" dirty="0" err="1"/>
              <a:t>exponen</a:t>
            </a:r>
            <a:r>
              <a:rPr lang="en-US" sz="2400" dirty="0"/>
              <a:t> </a:t>
            </a:r>
            <a:r>
              <a:rPr lang="en-US" sz="2400" dirty="0" err="1"/>
              <a:t>fragmentos</a:t>
            </a:r>
            <a:r>
              <a:rPr lang="en-US" sz="2400" dirty="0"/>
              <a:t> junto a MHC</a:t>
            </a:r>
          </a:p>
          <a:p>
            <a:pPr marL="0" indent="0">
              <a:buNone/>
            </a:pPr>
            <a:r>
              <a:rPr lang="en-US" sz="2400" dirty="0"/>
              <a:t>	- </a:t>
            </a:r>
            <a:r>
              <a:rPr lang="en-US" sz="2400" dirty="0" err="1"/>
              <a:t>viajan</a:t>
            </a:r>
            <a:r>
              <a:rPr lang="en-US" sz="2400" dirty="0"/>
              <a:t> con </a:t>
            </a:r>
            <a:r>
              <a:rPr lang="en-US" sz="2400" dirty="0" err="1"/>
              <a:t>ellos</a:t>
            </a:r>
            <a:r>
              <a:rPr lang="en-US" sz="2400" dirty="0"/>
              <a:t> a </a:t>
            </a:r>
            <a:r>
              <a:rPr lang="en-US" sz="2400" dirty="0" err="1"/>
              <a:t>nodos</a:t>
            </a:r>
            <a:r>
              <a:rPr lang="en-US" sz="2400" dirty="0"/>
              <a:t> </a:t>
            </a:r>
            <a:r>
              <a:rPr lang="en-US" sz="2400" dirty="0" err="1"/>
              <a:t>linfáticos</a:t>
            </a:r>
            <a:r>
              <a:rPr lang="en-US" sz="2400" dirty="0"/>
              <a:t> </a:t>
            </a:r>
            <a:r>
              <a:rPr lang="en-US" sz="2400" dirty="0" err="1"/>
              <a:t>donde</a:t>
            </a:r>
            <a:r>
              <a:rPr lang="en-US" sz="2400" dirty="0"/>
              <a:t> son </a:t>
            </a:r>
            <a:r>
              <a:rPr lang="en-US" sz="2400" dirty="0" err="1"/>
              <a:t>reconocidos</a:t>
            </a:r>
            <a:r>
              <a:rPr lang="en-US" sz="2400" dirty="0"/>
              <a:t> por </a:t>
            </a:r>
            <a:r>
              <a:rPr lang="en-US" sz="2400" dirty="0" err="1"/>
              <a:t>linf</a:t>
            </a:r>
            <a:r>
              <a:rPr lang="en-US" sz="2400" dirty="0"/>
              <a:t> T o B</a:t>
            </a:r>
          </a:p>
          <a:p>
            <a:pPr marL="0" indent="0">
              <a:buNone/>
            </a:pPr>
            <a:r>
              <a:rPr lang="en-US" sz="2400" dirty="0"/>
              <a:t>	- </a:t>
            </a:r>
            <a:r>
              <a:rPr lang="en-US" sz="2400" dirty="0" err="1"/>
              <a:t>linf</a:t>
            </a:r>
            <a:r>
              <a:rPr lang="en-US" sz="2400" dirty="0"/>
              <a:t> T </a:t>
            </a:r>
            <a:r>
              <a:rPr lang="en-US" sz="2400" dirty="0" err="1"/>
              <a:t>vírgenes</a:t>
            </a:r>
            <a:r>
              <a:rPr lang="en-US" sz="2400" dirty="0"/>
              <a:t> </a:t>
            </a:r>
            <a:r>
              <a:rPr lang="en-US" sz="2400" dirty="0" err="1"/>
              <a:t>recirculan</a:t>
            </a:r>
            <a:r>
              <a:rPr lang="en-US" sz="2400" dirty="0"/>
              <a:t> </a:t>
            </a:r>
            <a:r>
              <a:rPr lang="en-US" sz="2400" dirty="0" err="1"/>
              <a:t>contínuamente</a:t>
            </a:r>
            <a:r>
              <a:rPr lang="en-US" sz="2400" dirty="0"/>
              <a:t> por los </a:t>
            </a:r>
            <a:r>
              <a:rPr lang="en-US" sz="2400" dirty="0" err="1"/>
              <a:t>nodos</a:t>
            </a:r>
            <a:r>
              <a:rPr lang="en-US" sz="2400" dirty="0"/>
              <a:t> y </a:t>
            </a:r>
            <a:r>
              <a:rPr lang="en-US" sz="2400" dirty="0" err="1"/>
              <a:t>baso</a:t>
            </a:r>
            <a:endParaRPr lang="en-US" sz="2400" dirty="0"/>
          </a:p>
        </p:txBody>
      </p:sp>
    </p:spTree>
    <p:extLst>
      <p:ext uri="{BB962C8B-B14F-4D97-AF65-F5344CB8AC3E}">
        <p14:creationId xmlns:p14="http://schemas.microsoft.com/office/powerpoint/2010/main" val="2860943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5EBF3-47A7-3A46-AC0D-713B95403111}"/>
              </a:ext>
            </a:extLst>
          </p:cNvPr>
          <p:cNvSpPr>
            <a:spLocks noGrp="1"/>
          </p:cNvSpPr>
          <p:nvPr>
            <p:ph type="title"/>
          </p:nvPr>
        </p:nvSpPr>
        <p:spPr>
          <a:xfrm>
            <a:off x="647216" y="0"/>
            <a:ext cx="11039261" cy="1179576"/>
          </a:xfrm>
        </p:spPr>
        <p:txBody>
          <a:bodyPr>
            <a:normAutofit/>
          </a:bodyPr>
          <a:lstStyle/>
          <a:p>
            <a:r>
              <a:rPr lang="en-US" dirty="0" err="1"/>
              <a:t>Secuencia</a:t>
            </a:r>
            <a:r>
              <a:rPr lang="en-US" dirty="0"/>
              <a:t> de </a:t>
            </a:r>
            <a:r>
              <a:rPr lang="en-US" dirty="0" err="1"/>
              <a:t>eventos</a:t>
            </a:r>
            <a:r>
              <a:rPr lang="en-US" dirty="0"/>
              <a:t> de la RI </a:t>
            </a:r>
            <a:r>
              <a:rPr lang="en-US" dirty="0" err="1"/>
              <a:t>Adaptativa</a:t>
            </a:r>
            <a:endParaRPr lang="en-US" dirty="0"/>
          </a:p>
        </p:txBody>
      </p:sp>
      <p:pic>
        <p:nvPicPr>
          <p:cNvPr id="5" name="Picture 4">
            <a:extLst>
              <a:ext uri="{FF2B5EF4-FFF2-40B4-BE49-F238E27FC236}">
                <a16:creationId xmlns:a16="http://schemas.microsoft.com/office/drawing/2014/main" id="{9EDBAEC1-DD6E-A34B-9A37-7C92BD47295B}"/>
              </a:ext>
            </a:extLst>
          </p:cNvPr>
          <p:cNvPicPr>
            <a:picLocks noChangeAspect="1"/>
          </p:cNvPicPr>
          <p:nvPr/>
        </p:nvPicPr>
        <p:blipFill>
          <a:blip r:embed="rId3"/>
          <a:stretch>
            <a:fillRect/>
          </a:stretch>
        </p:blipFill>
        <p:spPr>
          <a:xfrm>
            <a:off x="3985146" y="1036423"/>
            <a:ext cx="8024885" cy="5392800"/>
          </a:xfrm>
          <a:prstGeom prst="rect">
            <a:avLst/>
          </a:prstGeom>
        </p:spPr>
      </p:pic>
      <p:sp>
        <p:nvSpPr>
          <p:cNvPr id="7" name="TextBox 6">
            <a:extLst>
              <a:ext uri="{FF2B5EF4-FFF2-40B4-BE49-F238E27FC236}">
                <a16:creationId xmlns:a16="http://schemas.microsoft.com/office/drawing/2014/main" id="{D2334453-3D5B-A945-A4FA-8EA9ABE25F9D}"/>
              </a:ext>
            </a:extLst>
          </p:cNvPr>
          <p:cNvSpPr txBox="1"/>
          <p:nvPr/>
        </p:nvSpPr>
        <p:spPr>
          <a:xfrm>
            <a:off x="181969" y="1207307"/>
            <a:ext cx="5809396" cy="4062651"/>
          </a:xfrm>
          <a:prstGeom prst="rect">
            <a:avLst/>
          </a:prstGeom>
          <a:noFill/>
        </p:spPr>
        <p:txBody>
          <a:bodyPr wrap="square" rtlCol="0">
            <a:spAutoFit/>
          </a:bodyPr>
          <a:lstStyle/>
          <a:p>
            <a:r>
              <a:rPr lang="en-US" sz="2400" b="1" dirty="0" err="1"/>
              <a:t>Reconocimiento</a:t>
            </a:r>
            <a:r>
              <a:rPr lang="en-US" sz="2400" dirty="0"/>
              <a:t> de </a:t>
            </a:r>
            <a:r>
              <a:rPr lang="en-US" sz="2400" dirty="0" err="1"/>
              <a:t>Ags</a:t>
            </a:r>
            <a:r>
              <a:rPr lang="en-US" sz="2400" dirty="0"/>
              <a:t> por </a:t>
            </a:r>
            <a:r>
              <a:rPr lang="en-US" sz="2400" dirty="0" err="1"/>
              <a:t>Linfocitos</a:t>
            </a:r>
            <a:endParaRPr lang="en-US" sz="2400" dirty="0"/>
          </a:p>
          <a:p>
            <a:endParaRPr lang="en-US" sz="2400" dirty="0"/>
          </a:p>
          <a:p>
            <a:pPr>
              <a:buFontTx/>
              <a:buChar char="-"/>
            </a:pPr>
            <a:r>
              <a:rPr lang="en-US" sz="2400" b="1" dirty="0" err="1"/>
              <a:t>Linfocitos</a:t>
            </a:r>
            <a:r>
              <a:rPr lang="en-US" sz="2400" b="1" dirty="0"/>
              <a:t> B </a:t>
            </a:r>
            <a:r>
              <a:rPr lang="en-US" sz="2400" dirty="0"/>
              <a:t>– </a:t>
            </a:r>
            <a:r>
              <a:rPr lang="en-US" sz="2400" dirty="0" err="1"/>
              <a:t>específicos</a:t>
            </a:r>
            <a:r>
              <a:rPr lang="en-US" sz="2400" dirty="0"/>
              <a:t> para </a:t>
            </a:r>
            <a:r>
              <a:rPr lang="en-US" sz="2400" dirty="0" err="1"/>
              <a:t>muchos</a:t>
            </a:r>
            <a:r>
              <a:rPr lang="en-US" sz="2400" dirty="0"/>
              <a:t> Ag </a:t>
            </a:r>
            <a:r>
              <a:rPr lang="en-US" sz="2400" dirty="0" err="1"/>
              <a:t>existen</a:t>
            </a:r>
            <a:r>
              <a:rPr lang="en-US" sz="2400" dirty="0"/>
              <a:t> </a:t>
            </a:r>
            <a:r>
              <a:rPr lang="en-US" sz="2400" dirty="0" err="1"/>
              <a:t>previamente</a:t>
            </a:r>
            <a:endParaRPr lang="en-US" sz="2400" dirty="0"/>
          </a:p>
          <a:p>
            <a:pPr lvl="1">
              <a:buFontTx/>
              <a:buChar char="-"/>
            </a:pPr>
            <a:r>
              <a:rPr lang="en-US" sz="2400" dirty="0"/>
              <a:t>Al </a:t>
            </a:r>
            <a:r>
              <a:rPr lang="en-US" sz="2400" dirty="0" err="1"/>
              <a:t>entrar</a:t>
            </a:r>
            <a:r>
              <a:rPr lang="en-US" sz="2400" dirty="0"/>
              <a:t> </a:t>
            </a:r>
            <a:r>
              <a:rPr lang="en-US" sz="2400" dirty="0" err="1"/>
              <a:t>en</a:t>
            </a:r>
            <a:r>
              <a:rPr lang="en-US" sz="2400" dirty="0"/>
              <a:t> </a:t>
            </a:r>
            <a:r>
              <a:rPr lang="en-US" sz="2400" dirty="0" err="1"/>
              <a:t>contacto</a:t>
            </a:r>
            <a:r>
              <a:rPr lang="en-US" sz="2400" dirty="0"/>
              <a:t> con </a:t>
            </a:r>
            <a:r>
              <a:rPr lang="en-US" sz="2400" dirty="0" err="1"/>
              <a:t>Ags</a:t>
            </a:r>
            <a:r>
              <a:rPr lang="en-US" sz="2400" dirty="0"/>
              <a:t>, se </a:t>
            </a:r>
            <a:r>
              <a:rPr lang="en-US" sz="2400" dirty="0" err="1"/>
              <a:t>activan</a:t>
            </a:r>
            <a:r>
              <a:rPr lang="en-US" sz="2400" dirty="0"/>
              <a:t> </a:t>
            </a:r>
            <a:r>
              <a:rPr lang="en-US" sz="2400" b="1" dirty="0" err="1"/>
              <a:t>selección</a:t>
            </a:r>
            <a:r>
              <a:rPr lang="en-US" sz="2400" b="1" dirty="0"/>
              <a:t> clonal</a:t>
            </a:r>
          </a:p>
          <a:p>
            <a:pPr lvl="1">
              <a:buFontTx/>
              <a:buChar char="-"/>
            </a:pPr>
            <a:r>
              <a:rPr lang="en-US" sz="2400" dirty="0" err="1"/>
              <a:t>Clono</a:t>
            </a:r>
            <a:r>
              <a:rPr lang="en-US" sz="2400" dirty="0"/>
              <a:t>: </a:t>
            </a:r>
            <a:r>
              <a:rPr lang="en-US" sz="2400" dirty="0" err="1"/>
              <a:t>linf</a:t>
            </a:r>
            <a:r>
              <a:rPr lang="en-US" sz="2400" dirty="0"/>
              <a:t> B y sus </a:t>
            </a:r>
            <a:r>
              <a:rPr lang="en-US" sz="2400" dirty="0" err="1"/>
              <a:t>descendientes</a:t>
            </a:r>
            <a:r>
              <a:rPr lang="en-US" sz="2400" dirty="0"/>
              <a:t> vs el Ag </a:t>
            </a:r>
          </a:p>
          <a:p>
            <a:pPr lvl="1">
              <a:buFontTx/>
              <a:buChar char="-"/>
            </a:pPr>
            <a:r>
              <a:rPr lang="en-US" sz="2400" dirty="0"/>
              <a:t>Se </a:t>
            </a:r>
            <a:r>
              <a:rPr lang="en-US" sz="2400" dirty="0" err="1"/>
              <a:t>generan</a:t>
            </a:r>
            <a:r>
              <a:rPr lang="en-US" sz="2400" dirty="0"/>
              <a:t> </a:t>
            </a:r>
            <a:r>
              <a:rPr lang="en-US" sz="2400" dirty="0" err="1"/>
              <a:t>cientos</a:t>
            </a:r>
            <a:r>
              <a:rPr lang="en-US" sz="2400" dirty="0"/>
              <a:t> con </a:t>
            </a:r>
            <a:r>
              <a:rPr lang="en-US" sz="2400" dirty="0" err="1"/>
              <a:t>cada</a:t>
            </a:r>
            <a:r>
              <a:rPr lang="en-US" sz="2400" dirty="0"/>
              <a:t>  </a:t>
            </a:r>
            <a:r>
              <a:rPr lang="en-US" sz="2400" dirty="0" err="1"/>
              <a:t>encuentro</a:t>
            </a:r>
            <a:r>
              <a:rPr lang="en-US" sz="2400" dirty="0"/>
              <a:t> y posterior </a:t>
            </a:r>
            <a:r>
              <a:rPr lang="en-US" sz="2400" dirty="0" err="1"/>
              <a:t>maduración</a:t>
            </a:r>
            <a:endParaRPr lang="en-US" sz="2400" dirty="0"/>
          </a:p>
          <a:p>
            <a:endParaRPr lang="en-US" dirty="0"/>
          </a:p>
        </p:txBody>
      </p:sp>
    </p:spTree>
    <p:extLst>
      <p:ext uri="{BB962C8B-B14F-4D97-AF65-F5344CB8AC3E}">
        <p14:creationId xmlns:p14="http://schemas.microsoft.com/office/powerpoint/2010/main" val="4111467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5EBF3-47A7-3A46-AC0D-713B95403111}"/>
              </a:ext>
            </a:extLst>
          </p:cNvPr>
          <p:cNvSpPr>
            <a:spLocks noGrp="1"/>
          </p:cNvSpPr>
          <p:nvPr>
            <p:ph type="title"/>
          </p:nvPr>
        </p:nvSpPr>
        <p:spPr>
          <a:xfrm>
            <a:off x="647216" y="0"/>
            <a:ext cx="11039261" cy="1179576"/>
          </a:xfrm>
        </p:spPr>
        <p:txBody>
          <a:bodyPr>
            <a:normAutofit/>
          </a:bodyPr>
          <a:lstStyle/>
          <a:p>
            <a:r>
              <a:rPr lang="en-US" dirty="0" err="1"/>
              <a:t>Secuencia</a:t>
            </a:r>
            <a:r>
              <a:rPr lang="en-US" dirty="0"/>
              <a:t> de </a:t>
            </a:r>
            <a:r>
              <a:rPr lang="en-US" dirty="0" err="1"/>
              <a:t>eventos</a:t>
            </a:r>
            <a:r>
              <a:rPr lang="en-US" dirty="0"/>
              <a:t> de la RI </a:t>
            </a:r>
            <a:r>
              <a:rPr lang="en-US" dirty="0" err="1"/>
              <a:t>Adaptativa</a:t>
            </a:r>
            <a:endParaRPr lang="en-US" dirty="0"/>
          </a:p>
        </p:txBody>
      </p:sp>
      <p:sp>
        <p:nvSpPr>
          <p:cNvPr id="3" name="Content Placeholder 2">
            <a:extLst>
              <a:ext uri="{FF2B5EF4-FFF2-40B4-BE49-F238E27FC236}">
                <a16:creationId xmlns:a16="http://schemas.microsoft.com/office/drawing/2014/main" id="{CC8F650E-1FEA-1B43-9A11-6ED822BEEC23}"/>
              </a:ext>
            </a:extLst>
          </p:cNvPr>
          <p:cNvSpPr>
            <a:spLocks noGrp="1"/>
          </p:cNvSpPr>
          <p:nvPr>
            <p:ph idx="1"/>
          </p:nvPr>
        </p:nvSpPr>
        <p:spPr>
          <a:xfrm>
            <a:off x="456146" y="1572384"/>
            <a:ext cx="11421399" cy="4675313"/>
          </a:xfrm>
        </p:spPr>
        <p:txBody>
          <a:bodyPr>
            <a:normAutofit/>
          </a:bodyPr>
          <a:lstStyle/>
          <a:p>
            <a:pPr marL="0" indent="0">
              <a:buNone/>
            </a:pPr>
            <a:r>
              <a:rPr lang="en-US" sz="2400" b="1" dirty="0" err="1"/>
              <a:t>Reconocimiento</a:t>
            </a:r>
            <a:r>
              <a:rPr lang="en-US" sz="2400" dirty="0"/>
              <a:t> de </a:t>
            </a:r>
            <a:r>
              <a:rPr lang="en-US" sz="2400" dirty="0" err="1"/>
              <a:t>Ags</a:t>
            </a:r>
            <a:r>
              <a:rPr lang="en-US" sz="2400" dirty="0"/>
              <a:t> por </a:t>
            </a:r>
            <a:r>
              <a:rPr lang="en-US" sz="2400" dirty="0" err="1"/>
              <a:t>Linfocitos</a:t>
            </a:r>
            <a:endParaRPr lang="en-US" sz="2400" dirty="0"/>
          </a:p>
          <a:p>
            <a:pPr>
              <a:buFontTx/>
              <a:buChar char="-"/>
            </a:pPr>
            <a:r>
              <a:rPr lang="en-US" sz="2400" b="1" dirty="0" err="1"/>
              <a:t>Linfocitos</a:t>
            </a:r>
            <a:r>
              <a:rPr lang="en-US" sz="2400" b="1" dirty="0"/>
              <a:t> T </a:t>
            </a:r>
            <a:r>
              <a:rPr lang="en-US" sz="2400" dirty="0"/>
              <a:t>– </a:t>
            </a:r>
            <a:r>
              <a:rPr lang="en-US" sz="2400" dirty="0" err="1"/>
              <a:t>especificos</a:t>
            </a:r>
            <a:r>
              <a:rPr lang="en-US" sz="2400" dirty="0"/>
              <a:t> para </a:t>
            </a:r>
            <a:r>
              <a:rPr lang="en-US" sz="2400" dirty="0" err="1"/>
              <a:t>receptores</a:t>
            </a:r>
            <a:r>
              <a:rPr lang="en-US" sz="2400" dirty="0"/>
              <a:t> </a:t>
            </a:r>
            <a:r>
              <a:rPr lang="en-US" sz="2400" b="1" dirty="0"/>
              <a:t>MHC</a:t>
            </a:r>
            <a:r>
              <a:rPr lang="en-US" sz="2400" dirty="0"/>
              <a:t>  o sea para  </a:t>
            </a:r>
            <a:r>
              <a:rPr lang="en-US" sz="2400" dirty="0" err="1"/>
              <a:t>Ags</a:t>
            </a:r>
            <a:r>
              <a:rPr lang="en-US" sz="2400" dirty="0"/>
              <a:t> </a:t>
            </a:r>
            <a:r>
              <a:rPr lang="en-US" sz="2400" dirty="0" err="1"/>
              <a:t>asociados</a:t>
            </a:r>
            <a:r>
              <a:rPr lang="en-US" sz="2400" dirty="0"/>
              <a:t> a </a:t>
            </a:r>
            <a:r>
              <a:rPr lang="en-US" sz="2400" dirty="0" err="1"/>
              <a:t>células</a:t>
            </a:r>
            <a:r>
              <a:rPr lang="en-US" sz="2400" dirty="0"/>
              <a:t> con MHC</a:t>
            </a:r>
          </a:p>
          <a:p>
            <a:pPr lvl="1">
              <a:buFontTx/>
              <a:buChar char="-"/>
            </a:pPr>
            <a:r>
              <a:rPr lang="en-US" dirty="0"/>
              <a:t>MHC I </a:t>
            </a:r>
            <a:r>
              <a:rPr lang="en-US" dirty="0" err="1"/>
              <a:t>presente</a:t>
            </a:r>
            <a:r>
              <a:rPr lang="en-US" dirty="0"/>
              <a:t> </a:t>
            </a:r>
            <a:r>
              <a:rPr lang="en-US" dirty="0" err="1"/>
              <a:t>en</a:t>
            </a:r>
            <a:r>
              <a:rPr lang="en-US" dirty="0"/>
              <a:t> </a:t>
            </a:r>
            <a:r>
              <a:rPr lang="en-US" dirty="0" err="1"/>
              <a:t>toda</a:t>
            </a:r>
            <a:r>
              <a:rPr lang="en-US" dirty="0"/>
              <a:t> </a:t>
            </a:r>
            <a:r>
              <a:rPr lang="en-US" dirty="0" err="1"/>
              <a:t>celula</a:t>
            </a:r>
            <a:r>
              <a:rPr lang="en-US" dirty="0"/>
              <a:t> </a:t>
            </a:r>
            <a:r>
              <a:rPr lang="en-US" dirty="0" err="1"/>
              <a:t>nucleada</a:t>
            </a:r>
            <a:r>
              <a:rPr lang="en-US" dirty="0"/>
              <a:t> y </a:t>
            </a:r>
            <a:r>
              <a:rPr lang="en-US" dirty="0" err="1"/>
              <a:t>plaquetas</a:t>
            </a:r>
            <a:r>
              <a:rPr lang="en-US" dirty="0"/>
              <a:t>, </a:t>
            </a:r>
            <a:r>
              <a:rPr lang="en-US" dirty="0" err="1"/>
              <a:t>excepto</a:t>
            </a:r>
            <a:r>
              <a:rPr lang="en-US" dirty="0"/>
              <a:t> </a:t>
            </a:r>
            <a:r>
              <a:rPr lang="en-US" dirty="0" err="1"/>
              <a:t>en</a:t>
            </a:r>
            <a:r>
              <a:rPr lang="en-US" dirty="0"/>
              <a:t> RBC</a:t>
            </a:r>
          </a:p>
          <a:p>
            <a:pPr lvl="1">
              <a:buFontTx/>
              <a:buChar char="-"/>
            </a:pPr>
            <a:r>
              <a:rPr lang="en-US" dirty="0"/>
              <a:t>MHC II – </a:t>
            </a:r>
            <a:r>
              <a:rPr lang="en-US" dirty="0" err="1"/>
              <a:t>en</a:t>
            </a:r>
            <a:r>
              <a:rPr lang="en-US" dirty="0"/>
              <a:t> B, APC, </a:t>
            </a:r>
            <a:r>
              <a:rPr lang="en-US" dirty="0" err="1"/>
              <a:t>epitelios</a:t>
            </a:r>
            <a:r>
              <a:rPr lang="en-US" dirty="0"/>
              <a:t> y </a:t>
            </a:r>
            <a:r>
              <a:rPr lang="en-US" dirty="0" err="1"/>
              <a:t>endotelios</a:t>
            </a:r>
            <a:endParaRPr lang="en-US" dirty="0"/>
          </a:p>
          <a:p>
            <a:pPr lvl="1">
              <a:buFontTx/>
              <a:buChar char="-"/>
            </a:pPr>
            <a:r>
              <a:rPr lang="en-US" b="1" dirty="0"/>
              <a:t>No para </a:t>
            </a:r>
            <a:r>
              <a:rPr lang="en-US" b="1" dirty="0" err="1"/>
              <a:t>Ags</a:t>
            </a:r>
            <a:r>
              <a:rPr lang="en-US" b="1" dirty="0"/>
              <a:t> </a:t>
            </a:r>
            <a:r>
              <a:rPr lang="en-US" b="1" dirty="0" err="1"/>
              <a:t>libres</a:t>
            </a:r>
            <a:endParaRPr lang="en-US" b="1" dirty="0"/>
          </a:p>
          <a:p>
            <a:pPr lvl="1">
              <a:buFontTx/>
              <a:buChar char="-"/>
            </a:pPr>
            <a:r>
              <a:rPr lang="en-US" dirty="0" err="1"/>
              <a:t>También</a:t>
            </a:r>
            <a:r>
              <a:rPr lang="en-US" dirty="0"/>
              <a:t> </a:t>
            </a:r>
            <a:r>
              <a:rPr lang="en-US" dirty="0" err="1"/>
              <a:t>deben</a:t>
            </a:r>
            <a:r>
              <a:rPr lang="en-US" dirty="0"/>
              <a:t> </a:t>
            </a:r>
            <a:r>
              <a:rPr lang="en-US" dirty="0" err="1"/>
              <a:t>reconocer</a:t>
            </a:r>
            <a:r>
              <a:rPr lang="en-US" dirty="0"/>
              <a:t> </a:t>
            </a:r>
            <a:r>
              <a:rPr lang="en-US" b="1" dirty="0" err="1"/>
              <a:t>coestimuladores</a:t>
            </a:r>
            <a:endParaRPr lang="en-US" b="1" dirty="0"/>
          </a:p>
          <a:p>
            <a:pPr lvl="2">
              <a:buFontTx/>
              <a:buChar char="-"/>
            </a:pPr>
            <a:r>
              <a:rPr lang="en-US" sz="2400" dirty="0" err="1"/>
              <a:t>Inducidos</a:t>
            </a:r>
            <a:r>
              <a:rPr lang="en-US" sz="2400" dirty="0"/>
              <a:t> </a:t>
            </a:r>
            <a:r>
              <a:rPr lang="en-US" sz="2400" dirty="0" err="1"/>
              <a:t>en</a:t>
            </a:r>
            <a:r>
              <a:rPr lang="en-US" sz="2400" dirty="0"/>
              <a:t> los </a:t>
            </a:r>
            <a:r>
              <a:rPr lang="en-US" sz="2400" b="1" dirty="0"/>
              <a:t>APC</a:t>
            </a:r>
            <a:r>
              <a:rPr lang="en-US" sz="2400" dirty="0"/>
              <a:t> por los </a:t>
            </a:r>
            <a:r>
              <a:rPr lang="en-US" sz="2400" dirty="0" err="1"/>
              <a:t>microbios</a:t>
            </a:r>
            <a:r>
              <a:rPr lang="en-US" sz="2400" dirty="0"/>
              <a:t> para </a:t>
            </a:r>
            <a:r>
              <a:rPr lang="en-US" sz="2400" dirty="0" err="1"/>
              <a:t>especificidad</a:t>
            </a:r>
            <a:endParaRPr lang="en-US" sz="2400" dirty="0"/>
          </a:p>
          <a:p>
            <a:pPr lvl="2">
              <a:buFontTx/>
              <a:buChar char="-"/>
            </a:pPr>
            <a:r>
              <a:rPr lang="en-US" sz="2400" dirty="0" err="1"/>
              <a:t>Coestimuladores</a:t>
            </a:r>
            <a:r>
              <a:rPr lang="en-US" sz="2400" dirty="0"/>
              <a:t> </a:t>
            </a:r>
            <a:r>
              <a:rPr lang="en-US" sz="2400" dirty="0" err="1"/>
              <a:t>ayudan</a:t>
            </a:r>
            <a:r>
              <a:rPr lang="en-US" sz="2400" dirty="0"/>
              <a:t> a mayor </a:t>
            </a:r>
            <a:r>
              <a:rPr lang="en-US" sz="2400" dirty="0" err="1"/>
              <a:t>especificidad</a:t>
            </a:r>
            <a:r>
              <a:rPr lang="en-US" sz="2400" dirty="0"/>
              <a:t> </a:t>
            </a:r>
            <a:r>
              <a:rPr lang="en-US" sz="2400" b="1" dirty="0"/>
              <a:t>de las T</a:t>
            </a:r>
            <a:r>
              <a:rPr lang="en-US" sz="2400" dirty="0"/>
              <a:t>: </a:t>
            </a:r>
            <a:r>
              <a:rPr lang="en-US" sz="2400" dirty="0" err="1"/>
              <a:t>microbios</a:t>
            </a:r>
            <a:r>
              <a:rPr lang="en-US" sz="2400" dirty="0"/>
              <a:t> y no solo </a:t>
            </a:r>
            <a:r>
              <a:rPr lang="en-US" sz="2400" dirty="0" err="1"/>
              <a:t>sustancias</a:t>
            </a:r>
            <a:r>
              <a:rPr lang="en-US" sz="2400" dirty="0"/>
              <a:t> </a:t>
            </a:r>
            <a:r>
              <a:rPr lang="en-US" sz="2400" dirty="0" err="1"/>
              <a:t>ajenas</a:t>
            </a:r>
            <a:r>
              <a:rPr lang="en-US" sz="2400" dirty="0"/>
              <a:t>)</a:t>
            </a:r>
          </a:p>
          <a:p>
            <a:pPr>
              <a:buFontTx/>
              <a:buChar char="-"/>
            </a:pPr>
            <a:endParaRPr lang="en-US" sz="2400" dirty="0"/>
          </a:p>
        </p:txBody>
      </p:sp>
    </p:spTree>
    <p:extLst>
      <p:ext uri="{BB962C8B-B14F-4D97-AF65-F5344CB8AC3E}">
        <p14:creationId xmlns:p14="http://schemas.microsoft.com/office/powerpoint/2010/main" val="2184152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5EBF3-47A7-3A46-AC0D-713B95403111}"/>
              </a:ext>
            </a:extLst>
          </p:cNvPr>
          <p:cNvSpPr>
            <a:spLocks noGrp="1"/>
          </p:cNvSpPr>
          <p:nvPr>
            <p:ph type="title"/>
          </p:nvPr>
        </p:nvSpPr>
        <p:spPr>
          <a:xfrm>
            <a:off x="647216" y="0"/>
            <a:ext cx="11039261" cy="1179576"/>
          </a:xfrm>
        </p:spPr>
        <p:txBody>
          <a:bodyPr>
            <a:normAutofit/>
          </a:bodyPr>
          <a:lstStyle/>
          <a:p>
            <a:r>
              <a:rPr lang="en-US" dirty="0" err="1"/>
              <a:t>Secuencia</a:t>
            </a:r>
            <a:r>
              <a:rPr lang="en-US" dirty="0"/>
              <a:t> de </a:t>
            </a:r>
            <a:r>
              <a:rPr lang="en-US" dirty="0" err="1"/>
              <a:t>eventos</a:t>
            </a:r>
            <a:r>
              <a:rPr lang="en-US" dirty="0"/>
              <a:t> de la RI </a:t>
            </a:r>
            <a:r>
              <a:rPr lang="en-US" dirty="0" err="1"/>
              <a:t>Adaptativa</a:t>
            </a:r>
            <a:endParaRPr lang="en-US" dirty="0"/>
          </a:p>
        </p:txBody>
      </p:sp>
      <p:sp>
        <p:nvSpPr>
          <p:cNvPr id="3" name="Content Placeholder 2">
            <a:extLst>
              <a:ext uri="{FF2B5EF4-FFF2-40B4-BE49-F238E27FC236}">
                <a16:creationId xmlns:a16="http://schemas.microsoft.com/office/drawing/2014/main" id="{CC8F650E-1FEA-1B43-9A11-6ED822BEEC23}"/>
              </a:ext>
            </a:extLst>
          </p:cNvPr>
          <p:cNvSpPr>
            <a:spLocks noGrp="1"/>
          </p:cNvSpPr>
          <p:nvPr>
            <p:ph idx="1"/>
          </p:nvPr>
        </p:nvSpPr>
        <p:spPr>
          <a:xfrm>
            <a:off x="647215" y="1179576"/>
            <a:ext cx="11039261" cy="5221223"/>
          </a:xfrm>
        </p:spPr>
        <p:txBody>
          <a:bodyPr>
            <a:normAutofit/>
          </a:bodyPr>
          <a:lstStyle/>
          <a:p>
            <a:pPr>
              <a:buFontTx/>
              <a:buChar char="-"/>
            </a:pPr>
            <a:r>
              <a:rPr lang="en-US" sz="2400" b="1" dirty="0" err="1"/>
              <a:t>Activación</a:t>
            </a:r>
            <a:r>
              <a:rPr lang="en-US" sz="2400" dirty="0"/>
              <a:t> </a:t>
            </a:r>
          </a:p>
          <a:p>
            <a:pPr>
              <a:buFontTx/>
              <a:buChar char="-"/>
            </a:pPr>
            <a:r>
              <a:rPr lang="en-US" sz="2400" dirty="0" err="1"/>
              <a:t>Inmunidad</a:t>
            </a:r>
            <a:r>
              <a:rPr lang="en-US" sz="2400" dirty="0"/>
              <a:t> </a:t>
            </a:r>
            <a:r>
              <a:rPr lang="en-US" sz="2400" dirty="0" err="1"/>
              <a:t>celular</a:t>
            </a:r>
            <a:r>
              <a:rPr lang="en-US" sz="2400" dirty="0"/>
              <a:t> </a:t>
            </a:r>
            <a:r>
              <a:rPr lang="en-US" sz="2400" dirty="0" err="1"/>
              <a:t>adaptativa</a:t>
            </a:r>
            <a:r>
              <a:rPr lang="en-US" sz="2400" dirty="0"/>
              <a:t>: </a:t>
            </a:r>
            <a:r>
              <a:rPr lang="en-US" sz="2400" b="1" dirty="0" err="1"/>
              <a:t>Linfocitos</a:t>
            </a:r>
            <a:r>
              <a:rPr lang="en-US" sz="2400" b="1" dirty="0"/>
              <a:t> T</a:t>
            </a:r>
          </a:p>
          <a:p>
            <a:pPr>
              <a:buFontTx/>
              <a:buChar char="-"/>
            </a:pPr>
            <a:r>
              <a:rPr lang="en-US" sz="2400" b="1" dirty="0"/>
              <a:t>Th (CD4+) </a:t>
            </a:r>
            <a:r>
              <a:rPr lang="en-US" sz="2400" dirty="0"/>
              <a:t>al ser </a:t>
            </a:r>
            <a:r>
              <a:rPr lang="en-US" sz="2400" dirty="0" err="1"/>
              <a:t>activados</a:t>
            </a:r>
            <a:r>
              <a:rPr lang="en-US" sz="2400" dirty="0"/>
              <a:t> a </a:t>
            </a:r>
            <a:r>
              <a:rPr lang="en-US" sz="2400" b="1" dirty="0" err="1"/>
              <a:t>proliferan</a:t>
            </a:r>
            <a:r>
              <a:rPr lang="en-US" sz="2400" dirty="0"/>
              <a:t> y se </a:t>
            </a:r>
            <a:r>
              <a:rPr lang="en-US" sz="2400" b="1" dirty="0" err="1"/>
              <a:t>diferencian</a:t>
            </a:r>
            <a:r>
              <a:rPr lang="en-US" sz="2400" dirty="0"/>
              <a:t> </a:t>
            </a:r>
            <a:r>
              <a:rPr lang="en-US" sz="2400" dirty="0" err="1"/>
              <a:t>en</a:t>
            </a:r>
            <a:r>
              <a:rPr lang="en-US" sz="2400" dirty="0"/>
              <a:t> </a:t>
            </a:r>
            <a:r>
              <a:rPr lang="en-US" sz="2400" b="1" dirty="0" err="1"/>
              <a:t>efectoras</a:t>
            </a:r>
            <a:r>
              <a:rPr lang="en-US" sz="2400" dirty="0"/>
              <a:t> </a:t>
            </a:r>
          </a:p>
          <a:p>
            <a:pPr lvl="1">
              <a:buFontTx/>
              <a:buChar char="-"/>
            </a:pPr>
            <a:r>
              <a:rPr lang="en-US" dirty="0" err="1"/>
              <a:t>estas</a:t>
            </a:r>
            <a:r>
              <a:rPr lang="en-US" dirty="0"/>
              <a:t> </a:t>
            </a:r>
            <a:r>
              <a:rPr lang="en-US" dirty="0" err="1"/>
              <a:t>dependen</a:t>
            </a:r>
            <a:r>
              <a:rPr lang="en-US" dirty="0"/>
              <a:t> de  </a:t>
            </a:r>
            <a:r>
              <a:rPr lang="en-US" dirty="0" err="1"/>
              <a:t>unas</a:t>
            </a:r>
            <a:r>
              <a:rPr lang="en-US" dirty="0"/>
              <a:t> </a:t>
            </a:r>
            <a:r>
              <a:rPr lang="en-US" b="1" dirty="0" err="1"/>
              <a:t>citoquinas</a:t>
            </a:r>
            <a:r>
              <a:rPr lang="en-US" dirty="0"/>
              <a:t>  para </a:t>
            </a:r>
            <a:r>
              <a:rPr lang="en-US" dirty="0" err="1"/>
              <a:t>ellas</a:t>
            </a:r>
            <a:r>
              <a:rPr lang="en-US" dirty="0"/>
              <a:t> </a:t>
            </a:r>
            <a:r>
              <a:rPr lang="en-US" dirty="0" err="1"/>
              <a:t>secretar</a:t>
            </a:r>
            <a:r>
              <a:rPr lang="en-US" dirty="0"/>
              <a:t> </a:t>
            </a:r>
            <a:r>
              <a:rPr lang="en-US" dirty="0" err="1"/>
              <a:t>otras</a:t>
            </a:r>
            <a:endParaRPr lang="en-US" dirty="0"/>
          </a:p>
          <a:p>
            <a:pPr lvl="1">
              <a:buFontTx/>
              <a:buChar char="-"/>
            </a:pPr>
            <a:r>
              <a:rPr lang="en-US" dirty="0" err="1"/>
              <a:t>Ej</a:t>
            </a:r>
            <a:r>
              <a:rPr lang="en-US" dirty="0"/>
              <a:t>: CD4 </a:t>
            </a:r>
            <a:r>
              <a:rPr lang="en-US" dirty="0" err="1"/>
              <a:t>vírgenes</a:t>
            </a:r>
            <a:r>
              <a:rPr lang="en-US" dirty="0"/>
              <a:t> </a:t>
            </a:r>
            <a:r>
              <a:rPr lang="en-US" dirty="0" err="1"/>
              <a:t>activadas</a:t>
            </a:r>
            <a:r>
              <a:rPr lang="en-US" dirty="0"/>
              <a:t> por </a:t>
            </a:r>
            <a:r>
              <a:rPr lang="en-US" dirty="0" err="1"/>
              <a:t>Ags</a:t>
            </a:r>
            <a:r>
              <a:rPr lang="en-US" dirty="0"/>
              <a:t> </a:t>
            </a:r>
            <a:r>
              <a:rPr lang="en-US" b="1" dirty="0" err="1"/>
              <a:t>secretan</a:t>
            </a:r>
            <a:r>
              <a:rPr lang="en-US" dirty="0"/>
              <a:t> IL2</a:t>
            </a:r>
          </a:p>
          <a:p>
            <a:pPr lvl="1">
              <a:buFontTx/>
              <a:buChar char="-"/>
            </a:pPr>
            <a:r>
              <a:rPr lang="en-US" sz="2400" dirty="0"/>
              <a:t>IL-2 </a:t>
            </a:r>
            <a:r>
              <a:rPr lang="en-US" sz="2400" dirty="0" err="1"/>
              <a:t>estimula</a:t>
            </a:r>
            <a:r>
              <a:rPr lang="en-US" sz="2400" dirty="0"/>
              <a:t> </a:t>
            </a:r>
            <a:r>
              <a:rPr lang="en-US" sz="2400" b="1" dirty="0" err="1"/>
              <a:t>expansión</a:t>
            </a:r>
            <a:r>
              <a:rPr lang="en-US" sz="2400" b="1" dirty="0"/>
              <a:t> clonal de T </a:t>
            </a:r>
            <a:r>
              <a:rPr lang="en-US" sz="2400" dirty="0"/>
              <a:t>que se </a:t>
            </a:r>
            <a:r>
              <a:rPr lang="en-US" sz="2400" dirty="0" err="1"/>
              <a:t>diferencian</a:t>
            </a:r>
            <a:r>
              <a:rPr lang="en-US" sz="2400" dirty="0"/>
              <a:t> </a:t>
            </a:r>
            <a:r>
              <a:rPr lang="en-US" sz="2400" dirty="0" err="1"/>
              <a:t>en</a:t>
            </a:r>
            <a:r>
              <a:rPr lang="en-US" sz="2400" dirty="0"/>
              <a:t> </a:t>
            </a:r>
            <a:r>
              <a:rPr lang="en-US" sz="2400" dirty="0" err="1"/>
              <a:t>efectoras</a:t>
            </a:r>
            <a:r>
              <a:rPr lang="en-US" sz="2400" dirty="0"/>
              <a:t> que 	</a:t>
            </a:r>
            <a:r>
              <a:rPr lang="en-US" sz="2400" dirty="0" err="1"/>
              <a:t>producen</a:t>
            </a:r>
            <a:r>
              <a:rPr lang="en-US" sz="2400" dirty="0"/>
              <a:t> </a:t>
            </a:r>
            <a:r>
              <a:rPr lang="en-US" sz="2400" dirty="0" err="1"/>
              <a:t>otras</a:t>
            </a:r>
            <a:r>
              <a:rPr lang="en-US" sz="2400" dirty="0"/>
              <a:t> </a:t>
            </a:r>
            <a:r>
              <a:rPr lang="en-US" sz="2400" dirty="0" err="1"/>
              <a:t>citoquinas</a:t>
            </a:r>
            <a:endParaRPr lang="en-US" sz="2400" dirty="0"/>
          </a:p>
          <a:p>
            <a:pPr lvl="1">
              <a:buFontTx/>
              <a:buChar char="-"/>
            </a:pPr>
            <a:r>
              <a:rPr lang="en-US" dirty="0" err="1"/>
              <a:t>Efectoras</a:t>
            </a:r>
            <a:r>
              <a:rPr lang="en-US" dirty="0"/>
              <a:t> </a:t>
            </a:r>
            <a:r>
              <a:rPr lang="en-US" b="1" dirty="0" err="1"/>
              <a:t>migran</a:t>
            </a:r>
            <a:r>
              <a:rPr lang="en-US" dirty="0"/>
              <a:t> de </a:t>
            </a:r>
            <a:r>
              <a:rPr lang="en-US" dirty="0" err="1"/>
              <a:t>donde</a:t>
            </a:r>
            <a:r>
              <a:rPr lang="en-US" dirty="0"/>
              <a:t> se </a:t>
            </a:r>
            <a:r>
              <a:rPr lang="en-US" dirty="0" err="1"/>
              <a:t>producen</a:t>
            </a:r>
            <a:r>
              <a:rPr lang="en-US" dirty="0"/>
              <a:t> a </a:t>
            </a:r>
            <a:r>
              <a:rPr lang="en-US" dirty="0" err="1"/>
              <a:t>donde</a:t>
            </a:r>
            <a:r>
              <a:rPr lang="en-US" dirty="0"/>
              <a:t> se </a:t>
            </a:r>
            <a:r>
              <a:rPr lang="en-US" dirty="0" err="1"/>
              <a:t>necesitan</a:t>
            </a:r>
            <a:endParaRPr lang="en-US" dirty="0"/>
          </a:p>
          <a:p>
            <a:pPr lvl="1">
              <a:buFontTx/>
              <a:buChar char="-"/>
            </a:pPr>
            <a:r>
              <a:rPr lang="en-US" dirty="0" err="1"/>
              <a:t>Activacion</a:t>
            </a:r>
            <a:r>
              <a:rPr lang="en-US" dirty="0"/>
              <a:t> de </a:t>
            </a:r>
            <a:r>
              <a:rPr lang="en-US" dirty="0" err="1"/>
              <a:t>células</a:t>
            </a:r>
            <a:r>
              <a:rPr lang="en-US" dirty="0"/>
              <a:t> </a:t>
            </a:r>
            <a:r>
              <a:rPr lang="en-US" dirty="0" err="1"/>
              <a:t>asociadas</a:t>
            </a:r>
            <a:r>
              <a:rPr lang="en-US" dirty="0"/>
              <a:t> </a:t>
            </a:r>
            <a:r>
              <a:rPr lang="en-US" dirty="0" err="1"/>
              <a:t>resulta</a:t>
            </a:r>
            <a:r>
              <a:rPr lang="en-US" dirty="0"/>
              <a:t> por </a:t>
            </a:r>
            <a:r>
              <a:rPr lang="en-US" dirty="0" err="1"/>
              <a:t>ej</a:t>
            </a:r>
            <a:r>
              <a:rPr lang="en-US" dirty="0"/>
              <a:t> </a:t>
            </a:r>
            <a:r>
              <a:rPr lang="en-US" dirty="0" err="1"/>
              <a:t>en</a:t>
            </a:r>
            <a:r>
              <a:rPr lang="en-US" dirty="0"/>
              <a:t>:</a:t>
            </a:r>
          </a:p>
          <a:p>
            <a:pPr lvl="2">
              <a:buFontTx/>
              <a:buChar char="-"/>
            </a:pPr>
            <a:r>
              <a:rPr lang="en-US" sz="2400" b="1" dirty="0" err="1"/>
              <a:t>Linf</a:t>
            </a:r>
            <a:r>
              <a:rPr lang="en-US" sz="2400" b="1" dirty="0"/>
              <a:t> B - ABs</a:t>
            </a:r>
          </a:p>
          <a:p>
            <a:pPr lvl="2">
              <a:buFontTx/>
              <a:buChar char="-"/>
            </a:pPr>
            <a:r>
              <a:rPr lang="en-US" sz="2400" b="1" dirty="0" err="1"/>
              <a:t>Eosinofilos</a:t>
            </a:r>
            <a:r>
              <a:rPr lang="en-US" sz="2400" dirty="0"/>
              <a:t> – </a:t>
            </a:r>
            <a:r>
              <a:rPr lang="en-US" sz="2400" dirty="0" err="1"/>
              <a:t>citólisis</a:t>
            </a:r>
            <a:r>
              <a:rPr lang="en-US" sz="2400" dirty="0"/>
              <a:t> con </a:t>
            </a:r>
            <a:r>
              <a:rPr lang="en-US" sz="2400" dirty="0" err="1"/>
              <a:t>degranulación</a:t>
            </a:r>
            <a:r>
              <a:rPr lang="en-US" sz="2400" dirty="0"/>
              <a:t> (</a:t>
            </a:r>
            <a:r>
              <a:rPr lang="en-US" sz="2400" dirty="0" err="1"/>
              <a:t>gránulos</a:t>
            </a:r>
            <a:r>
              <a:rPr lang="en-US" sz="2400" dirty="0"/>
              <a:t> de </a:t>
            </a:r>
            <a:r>
              <a:rPr lang="en-US" sz="2400" dirty="0" err="1"/>
              <a:t>mediadores</a:t>
            </a:r>
            <a:r>
              <a:rPr lang="en-US" sz="2400" dirty="0"/>
              <a:t>)</a:t>
            </a:r>
          </a:p>
          <a:p>
            <a:pPr>
              <a:buFontTx/>
              <a:buChar char="-"/>
            </a:pPr>
            <a:endParaRPr lang="en-US" sz="2400" dirty="0"/>
          </a:p>
        </p:txBody>
      </p:sp>
    </p:spTree>
    <p:extLst>
      <p:ext uri="{BB962C8B-B14F-4D97-AF65-F5344CB8AC3E}">
        <p14:creationId xmlns:p14="http://schemas.microsoft.com/office/powerpoint/2010/main" val="1340877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5EBF3-47A7-3A46-AC0D-713B95403111}"/>
              </a:ext>
            </a:extLst>
          </p:cNvPr>
          <p:cNvSpPr>
            <a:spLocks noGrp="1"/>
          </p:cNvSpPr>
          <p:nvPr>
            <p:ph type="title"/>
          </p:nvPr>
        </p:nvSpPr>
        <p:spPr>
          <a:xfrm>
            <a:off x="647216" y="0"/>
            <a:ext cx="11039261" cy="1179576"/>
          </a:xfrm>
        </p:spPr>
        <p:txBody>
          <a:bodyPr>
            <a:normAutofit/>
          </a:bodyPr>
          <a:lstStyle/>
          <a:p>
            <a:r>
              <a:rPr lang="en-US" dirty="0" err="1"/>
              <a:t>Secuencia</a:t>
            </a:r>
            <a:r>
              <a:rPr lang="en-US" dirty="0"/>
              <a:t> de </a:t>
            </a:r>
            <a:r>
              <a:rPr lang="en-US" dirty="0" err="1"/>
              <a:t>eventos</a:t>
            </a:r>
            <a:r>
              <a:rPr lang="en-US" dirty="0"/>
              <a:t> de la RI </a:t>
            </a:r>
            <a:r>
              <a:rPr lang="en-US" dirty="0" err="1"/>
              <a:t>Adaptativa</a:t>
            </a:r>
            <a:endParaRPr lang="en-US" dirty="0"/>
          </a:p>
        </p:txBody>
      </p:sp>
      <p:sp>
        <p:nvSpPr>
          <p:cNvPr id="3" name="Content Placeholder 2">
            <a:extLst>
              <a:ext uri="{FF2B5EF4-FFF2-40B4-BE49-F238E27FC236}">
                <a16:creationId xmlns:a16="http://schemas.microsoft.com/office/drawing/2014/main" id="{CC8F650E-1FEA-1B43-9A11-6ED822BEEC23}"/>
              </a:ext>
            </a:extLst>
          </p:cNvPr>
          <p:cNvSpPr>
            <a:spLocks noGrp="1"/>
          </p:cNvSpPr>
          <p:nvPr>
            <p:ph idx="1"/>
          </p:nvPr>
        </p:nvSpPr>
        <p:spPr>
          <a:xfrm>
            <a:off x="521712" y="1197505"/>
            <a:ext cx="6434619" cy="5221223"/>
          </a:xfrm>
        </p:spPr>
        <p:txBody>
          <a:bodyPr>
            <a:normAutofit/>
          </a:bodyPr>
          <a:lstStyle/>
          <a:p>
            <a:pPr>
              <a:buFontTx/>
              <a:buChar char="-"/>
            </a:pPr>
            <a:r>
              <a:rPr lang="en-US" sz="2400" b="1" dirty="0" err="1"/>
              <a:t>Activación</a:t>
            </a:r>
            <a:r>
              <a:rPr lang="en-US" sz="2400" b="1" dirty="0"/>
              <a:t>/</a:t>
            </a:r>
            <a:r>
              <a:rPr lang="en-US" sz="2400" b="1" dirty="0" err="1"/>
              <a:t>Eliminación</a:t>
            </a:r>
            <a:r>
              <a:rPr lang="en-US" sz="2400" b="1" dirty="0"/>
              <a:t> de Ag</a:t>
            </a:r>
          </a:p>
          <a:p>
            <a:pPr>
              <a:buFontTx/>
              <a:buChar char="-"/>
            </a:pPr>
            <a:r>
              <a:rPr lang="en-US" sz="2400" dirty="0" err="1"/>
              <a:t>Inmunidad</a:t>
            </a:r>
            <a:r>
              <a:rPr lang="en-US" sz="2400" dirty="0"/>
              <a:t> </a:t>
            </a:r>
            <a:r>
              <a:rPr lang="en-US" sz="2400" dirty="0" err="1"/>
              <a:t>celular</a:t>
            </a:r>
            <a:r>
              <a:rPr lang="en-US" sz="2400" dirty="0"/>
              <a:t> </a:t>
            </a:r>
            <a:r>
              <a:rPr lang="en-US" sz="2400" dirty="0" err="1"/>
              <a:t>adaptativa</a:t>
            </a:r>
            <a:r>
              <a:rPr lang="en-US" sz="2400" dirty="0"/>
              <a:t>: </a:t>
            </a:r>
            <a:r>
              <a:rPr lang="en-US" sz="2400" dirty="0" err="1"/>
              <a:t>Linfocitos</a:t>
            </a:r>
            <a:r>
              <a:rPr lang="en-US" sz="2400" dirty="0"/>
              <a:t> T</a:t>
            </a:r>
          </a:p>
          <a:p>
            <a:pPr>
              <a:buFontTx/>
              <a:buChar char="-"/>
            </a:pPr>
            <a:r>
              <a:rPr lang="en-US" sz="2400" b="1" dirty="0"/>
              <a:t>TC (CD8+) </a:t>
            </a:r>
            <a:r>
              <a:rPr lang="en-US" sz="2400" dirty="0"/>
              <a:t>- al ser </a:t>
            </a:r>
            <a:r>
              <a:rPr lang="en-US" sz="2400" dirty="0" err="1"/>
              <a:t>activadas</a:t>
            </a:r>
            <a:r>
              <a:rPr lang="en-US" sz="2400" dirty="0"/>
              <a:t> </a:t>
            </a:r>
            <a:r>
              <a:rPr lang="en-US" sz="2400" dirty="0" err="1"/>
              <a:t>proliferan</a:t>
            </a:r>
            <a:r>
              <a:rPr lang="en-US" sz="2400" dirty="0"/>
              <a:t> y </a:t>
            </a:r>
            <a:r>
              <a:rPr lang="en-US" sz="2400" dirty="0" err="1"/>
              <a:t>diferencian</a:t>
            </a:r>
            <a:r>
              <a:rPr lang="en-US" sz="2400" dirty="0"/>
              <a:t> </a:t>
            </a:r>
            <a:r>
              <a:rPr lang="en-US" sz="2400" dirty="0" err="1"/>
              <a:t>en</a:t>
            </a:r>
            <a:r>
              <a:rPr lang="en-US" sz="2400" dirty="0"/>
              <a:t> </a:t>
            </a:r>
            <a:r>
              <a:rPr lang="en-US" sz="2400" b="1" dirty="0"/>
              <a:t>CTLs</a:t>
            </a:r>
          </a:p>
          <a:p>
            <a:pPr>
              <a:buFontTx/>
              <a:buChar char="-"/>
            </a:pPr>
            <a:r>
              <a:rPr lang="en-US" sz="2400" b="1" dirty="0"/>
              <a:t>Matan</a:t>
            </a:r>
            <a:r>
              <a:rPr lang="en-US" sz="2400" dirty="0"/>
              <a:t> </a:t>
            </a:r>
            <a:r>
              <a:rPr lang="en-US" sz="2400" dirty="0" err="1"/>
              <a:t>célula</a:t>
            </a:r>
            <a:r>
              <a:rPr lang="en-US" sz="2400" dirty="0"/>
              <a:t> </a:t>
            </a:r>
            <a:r>
              <a:rPr lang="en-US" sz="2400" dirty="0" err="1"/>
              <a:t>infectadas</a:t>
            </a:r>
            <a:r>
              <a:rPr lang="en-US" sz="2400" dirty="0"/>
              <a:t> con </a:t>
            </a:r>
            <a:r>
              <a:rPr lang="en-US" sz="2400" dirty="0" err="1"/>
              <a:t>microbios</a:t>
            </a:r>
            <a:r>
              <a:rPr lang="en-US" sz="2400" dirty="0"/>
              <a:t> (virus </a:t>
            </a:r>
            <a:r>
              <a:rPr lang="en-US" sz="2400" dirty="0" err="1"/>
              <a:t>infectándolas</a:t>
            </a:r>
            <a:r>
              <a:rPr lang="en-US" sz="2400" dirty="0"/>
              <a:t> o </a:t>
            </a:r>
            <a:r>
              <a:rPr lang="en-US" sz="2400" dirty="0" err="1"/>
              <a:t>bacterias</a:t>
            </a:r>
            <a:r>
              <a:rPr lang="en-US" sz="2400" dirty="0"/>
              <a:t> </a:t>
            </a:r>
            <a:r>
              <a:rPr lang="en-US" sz="2400" dirty="0" err="1"/>
              <a:t>ingeridas</a:t>
            </a:r>
            <a:r>
              <a:rPr lang="en-US" sz="2400" dirty="0"/>
              <a:t> </a:t>
            </a:r>
            <a:r>
              <a:rPr lang="en-US" sz="2400" dirty="0" err="1"/>
              <a:t>pero</a:t>
            </a:r>
            <a:r>
              <a:rPr lang="en-US" sz="2400" dirty="0"/>
              <a:t> no </a:t>
            </a:r>
            <a:r>
              <a:rPr lang="en-US" sz="2400" dirty="0" err="1"/>
              <a:t>fagocitadas</a:t>
            </a:r>
            <a:r>
              <a:rPr lang="en-US" sz="2400" dirty="0"/>
              <a:t>)</a:t>
            </a:r>
          </a:p>
          <a:p>
            <a:pPr>
              <a:buFontTx/>
              <a:buChar char="-"/>
            </a:pPr>
            <a:r>
              <a:rPr lang="en-US" sz="2400" dirty="0"/>
              <a:t>Matan </a:t>
            </a:r>
            <a:r>
              <a:rPr lang="en-US" sz="2400" dirty="0" err="1"/>
              <a:t>bacterias</a:t>
            </a:r>
            <a:r>
              <a:rPr lang="en-US" sz="2400" dirty="0"/>
              <a:t> que </a:t>
            </a:r>
            <a:r>
              <a:rPr lang="en-US" sz="2400" dirty="0" err="1"/>
              <a:t>escapan</a:t>
            </a:r>
            <a:r>
              <a:rPr lang="en-US" sz="2400" dirty="0"/>
              <a:t> el </a:t>
            </a:r>
            <a:r>
              <a:rPr lang="en-US" sz="2400" dirty="0" err="1"/>
              <a:t>fagosoma</a:t>
            </a:r>
            <a:endParaRPr lang="en-US" sz="2400" dirty="0"/>
          </a:p>
          <a:p>
            <a:pPr>
              <a:buFontTx/>
              <a:buChar char="-"/>
            </a:pPr>
            <a:r>
              <a:rPr lang="en-US" sz="2400" dirty="0" err="1"/>
              <a:t>Bombardean</a:t>
            </a:r>
            <a:r>
              <a:rPr lang="en-US" sz="2400" dirty="0"/>
              <a:t> </a:t>
            </a:r>
            <a:r>
              <a:rPr lang="en-US" sz="2400" dirty="0" err="1"/>
              <a:t>porinas</a:t>
            </a:r>
            <a:r>
              <a:rPr lang="en-US" sz="2400" dirty="0"/>
              <a:t> que se </a:t>
            </a:r>
            <a:r>
              <a:rPr lang="en-US" sz="2400" dirty="0" err="1"/>
              <a:t>incrustan</a:t>
            </a:r>
            <a:r>
              <a:rPr lang="en-US" sz="2400" dirty="0"/>
              <a:t> </a:t>
            </a:r>
            <a:r>
              <a:rPr lang="en-US" sz="2400" dirty="0" err="1"/>
              <a:t>en</a:t>
            </a:r>
            <a:r>
              <a:rPr lang="en-US" sz="2400" dirty="0"/>
              <a:t> la </a:t>
            </a:r>
            <a:r>
              <a:rPr lang="en-US" sz="2400" dirty="0" err="1"/>
              <a:t>membrana</a:t>
            </a:r>
            <a:r>
              <a:rPr lang="en-US" sz="2400" dirty="0"/>
              <a:t>, </a:t>
            </a:r>
            <a:r>
              <a:rPr lang="en-US" sz="2400" dirty="0" err="1"/>
              <a:t>poros</a:t>
            </a:r>
            <a:endParaRPr lang="en-US" sz="2400" dirty="0"/>
          </a:p>
          <a:p>
            <a:pPr>
              <a:buFontTx/>
              <a:buChar char="-"/>
            </a:pPr>
            <a:endParaRPr lang="en-US" sz="2400" dirty="0"/>
          </a:p>
          <a:p>
            <a:pPr>
              <a:buFontTx/>
              <a:buChar char="-"/>
            </a:pPr>
            <a:endParaRPr lang="en-US" sz="2400" dirty="0"/>
          </a:p>
          <a:p>
            <a:pPr>
              <a:buFontTx/>
              <a:buChar char="-"/>
            </a:pPr>
            <a:endParaRPr lang="en-US" sz="2000" dirty="0"/>
          </a:p>
          <a:p>
            <a:pPr>
              <a:buFontTx/>
              <a:buChar char="-"/>
            </a:pPr>
            <a:endParaRPr lang="en-US" sz="2400" dirty="0"/>
          </a:p>
        </p:txBody>
      </p:sp>
      <p:pic>
        <p:nvPicPr>
          <p:cNvPr id="4" name="Picture 3">
            <a:extLst>
              <a:ext uri="{FF2B5EF4-FFF2-40B4-BE49-F238E27FC236}">
                <a16:creationId xmlns:a16="http://schemas.microsoft.com/office/drawing/2014/main" id="{39AA17C4-182F-294C-A185-CDE0A232D25F}"/>
              </a:ext>
            </a:extLst>
          </p:cNvPr>
          <p:cNvPicPr>
            <a:picLocks noChangeAspect="1"/>
          </p:cNvPicPr>
          <p:nvPr/>
        </p:nvPicPr>
        <p:blipFill>
          <a:blip r:embed="rId3"/>
          <a:stretch>
            <a:fillRect/>
          </a:stretch>
        </p:blipFill>
        <p:spPr>
          <a:xfrm>
            <a:off x="6842260" y="1562791"/>
            <a:ext cx="5144483" cy="3408220"/>
          </a:xfrm>
          <a:prstGeom prst="rect">
            <a:avLst/>
          </a:prstGeom>
        </p:spPr>
      </p:pic>
      <p:sp>
        <p:nvSpPr>
          <p:cNvPr id="5" name="TextBox 4">
            <a:extLst>
              <a:ext uri="{FF2B5EF4-FFF2-40B4-BE49-F238E27FC236}">
                <a16:creationId xmlns:a16="http://schemas.microsoft.com/office/drawing/2014/main" id="{60854C45-492E-9F44-B655-C805318F1B1D}"/>
              </a:ext>
            </a:extLst>
          </p:cNvPr>
          <p:cNvSpPr txBox="1"/>
          <p:nvPr/>
        </p:nvSpPr>
        <p:spPr>
          <a:xfrm>
            <a:off x="7081834" y="5152935"/>
            <a:ext cx="4339244" cy="646331"/>
          </a:xfrm>
          <a:prstGeom prst="rect">
            <a:avLst/>
          </a:prstGeom>
          <a:noFill/>
        </p:spPr>
        <p:txBody>
          <a:bodyPr wrap="square" rtlCol="0">
            <a:spAutoFit/>
          </a:bodyPr>
          <a:lstStyle/>
          <a:p>
            <a:r>
              <a:rPr lang="en-US" dirty="0">
                <a:hlinkClick r:id="rId4"/>
              </a:rPr>
              <a:t>https://en.wikipedia.org/wiki/Antibody_opsonization</a:t>
            </a:r>
            <a:endParaRPr lang="en-US" dirty="0"/>
          </a:p>
        </p:txBody>
      </p:sp>
    </p:spTree>
    <p:extLst>
      <p:ext uri="{BB962C8B-B14F-4D97-AF65-F5344CB8AC3E}">
        <p14:creationId xmlns:p14="http://schemas.microsoft.com/office/powerpoint/2010/main" val="4083304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AF069-CD7C-EF40-8C3B-0A9C560545A1}"/>
              </a:ext>
            </a:extLst>
          </p:cNvPr>
          <p:cNvSpPr>
            <a:spLocks noGrp="1"/>
          </p:cNvSpPr>
          <p:nvPr>
            <p:ph type="title"/>
          </p:nvPr>
        </p:nvSpPr>
        <p:spPr>
          <a:xfrm>
            <a:off x="652105" y="0"/>
            <a:ext cx="10168128" cy="1179576"/>
          </a:xfrm>
        </p:spPr>
        <p:txBody>
          <a:bodyPr/>
          <a:lstStyle/>
          <a:p>
            <a:r>
              <a:rPr lang="en-US" dirty="0" err="1"/>
              <a:t>Adaptativa</a:t>
            </a:r>
            <a:r>
              <a:rPr lang="en-US" dirty="0"/>
              <a:t>: </a:t>
            </a:r>
            <a:r>
              <a:rPr lang="en-US" dirty="0" err="1"/>
              <a:t>Aspectos</a:t>
            </a:r>
            <a:r>
              <a:rPr lang="en-US" dirty="0"/>
              <a:t> </a:t>
            </a:r>
            <a:r>
              <a:rPr lang="en-US" dirty="0" err="1"/>
              <a:t>principales</a:t>
            </a:r>
            <a:endParaRPr lang="en-US" dirty="0"/>
          </a:p>
        </p:txBody>
      </p:sp>
      <p:sp>
        <p:nvSpPr>
          <p:cNvPr id="3" name="Content Placeholder 2">
            <a:extLst>
              <a:ext uri="{FF2B5EF4-FFF2-40B4-BE49-F238E27FC236}">
                <a16:creationId xmlns:a16="http://schemas.microsoft.com/office/drawing/2014/main" id="{8503FAB2-843D-C840-9C27-48ECAA1B9DC2}"/>
              </a:ext>
            </a:extLst>
          </p:cNvPr>
          <p:cNvSpPr>
            <a:spLocks noGrp="1"/>
          </p:cNvSpPr>
          <p:nvPr>
            <p:ph idx="1"/>
          </p:nvPr>
        </p:nvSpPr>
        <p:spPr>
          <a:xfrm>
            <a:off x="132132" y="1418253"/>
            <a:ext cx="6506663" cy="4315536"/>
          </a:xfrm>
        </p:spPr>
        <p:txBody>
          <a:bodyPr>
            <a:normAutofit fontScale="92500"/>
          </a:bodyPr>
          <a:lstStyle/>
          <a:p>
            <a:r>
              <a:rPr lang="en-US" b="1" dirty="0"/>
              <a:t>No </a:t>
            </a:r>
            <a:r>
              <a:rPr lang="en-US" b="1" dirty="0" err="1"/>
              <a:t>autoreactividad</a:t>
            </a:r>
            <a:r>
              <a:rPr lang="en-US" b="1" dirty="0"/>
              <a:t>  </a:t>
            </a:r>
          </a:p>
          <a:p>
            <a:pPr lvl="1"/>
            <a:r>
              <a:rPr lang="en-US" sz="2800" dirty="0"/>
              <a:t>Se </a:t>
            </a:r>
            <a:r>
              <a:rPr lang="en-US" sz="2800" dirty="0" err="1"/>
              <a:t>eliminan</a:t>
            </a:r>
            <a:r>
              <a:rPr lang="en-US" sz="2800" dirty="0"/>
              <a:t> </a:t>
            </a:r>
            <a:r>
              <a:rPr lang="en-US" sz="2800" dirty="0" err="1"/>
              <a:t>células</a:t>
            </a:r>
            <a:r>
              <a:rPr lang="en-US" sz="2800" dirty="0"/>
              <a:t> que </a:t>
            </a:r>
            <a:r>
              <a:rPr lang="en-US" sz="2800" dirty="0" err="1"/>
              <a:t>autoreconocen</a:t>
            </a:r>
            <a:r>
              <a:rPr lang="en-US" sz="2800" dirty="0"/>
              <a:t> </a:t>
            </a:r>
          </a:p>
          <a:p>
            <a:pPr lvl="2"/>
            <a:r>
              <a:rPr lang="en-US" sz="2800" dirty="0" err="1"/>
              <a:t>Tolerancia</a:t>
            </a:r>
            <a:r>
              <a:rPr lang="en-US" sz="2800" dirty="0"/>
              <a:t> – </a:t>
            </a:r>
            <a:r>
              <a:rPr lang="en-US" sz="2800" dirty="0" err="1"/>
              <a:t>ausencia</a:t>
            </a:r>
            <a:r>
              <a:rPr lang="en-US" sz="2800" dirty="0"/>
              <a:t> de RI vs </a:t>
            </a:r>
            <a:r>
              <a:rPr lang="en-US" sz="2800" dirty="0" err="1"/>
              <a:t>algo</a:t>
            </a:r>
            <a:endParaRPr lang="en-US" sz="2800" dirty="0"/>
          </a:p>
          <a:p>
            <a:pPr lvl="1"/>
            <a:r>
              <a:rPr lang="en-US" sz="2800" dirty="0" err="1"/>
              <a:t>Autotolerancia</a:t>
            </a:r>
            <a:r>
              <a:rPr lang="en-US" sz="2800" dirty="0"/>
              <a:t> – No RI vs </a:t>
            </a:r>
            <a:r>
              <a:rPr lang="en-US" sz="2800" dirty="0" err="1"/>
              <a:t>Ags</a:t>
            </a:r>
            <a:r>
              <a:rPr lang="en-US" sz="2800" dirty="0"/>
              <a:t> </a:t>
            </a:r>
            <a:r>
              <a:rPr lang="en-US" sz="2800" dirty="0" err="1"/>
              <a:t>propios</a:t>
            </a:r>
            <a:endParaRPr lang="en-US" sz="2800" dirty="0"/>
          </a:p>
          <a:p>
            <a:pPr lvl="1"/>
            <a:r>
              <a:rPr lang="en-US" sz="2800" dirty="0" err="1"/>
              <a:t>Autoinmunidad</a:t>
            </a:r>
            <a:r>
              <a:rPr lang="en-US" sz="2800" dirty="0"/>
              <a:t> – </a:t>
            </a:r>
            <a:r>
              <a:rPr lang="en-US" sz="2800" dirty="0" err="1"/>
              <a:t>fallo</a:t>
            </a:r>
            <a:r>
              <a:rPr lang="en-US" sz="2800" dirty="0"/>
              <a:t> </a:t>
            </a:r>
            <a:r>
              <a:rPr lang="en-US" sz="2800" dirty="0" err="1"/>
              <a:t>en</a:t>
            </a:r>
            <a:r>
              <a:rPr lang="en-US" sz="2800" dirty="0"/>
              <a:t> la </a:t>
            </a:r>
            <a:r>
              <a:rPr lang="en-US" sz="2800" dirty="0" err="1"/>
              <a:t>inducción</a:t>
            </a:r>
            <a:r>
              <a:rPr lang="en-US" sz="2800" dirty="0"/>
              <a:t> y </a:t>
            </a:r>
            <a:r>
              <a:rPr lang="en-US" sz="2800" dirty="0" err="1"/>
              <a:t>mantenimiento</a:t>
            </a:r>
            <a:r>
              <a:rPr lang="en-US" sz="2800" dirty="0"/>
              <a:t> de la </a:t>
            </a:r>
            <a:r>
              <a:rPr lang="en-US" sz="2800" dirty="0" err="1"/>
              <a:t>autotolerancia</a:t>
            </a:r>
            <a:r>
              <a:rPr lang="en-US" sz="2800" dirty="0"/>
              <a:t> </a:t>
            </a:r>
          </a:p>
          <a:p>
            <a:pPr lvl="1"/>
            <a:endParaRPr lang="en-US" sz="2000" dirty="0"/>
          </a:p>
        </p:txBody>
      </p:sp>
      <p:pic>
        <p:nvPicPr>
          <p:cNvPr id="5" name="Picture 4">
            <a:extLst>
              <a:ext uri="{FF2B5EF4-FFF2-40B4-BE49-F238E27FC236}">
                <a16:creationId xmlns:a16="http://schemas.microsoft.com/office/drawing/2014/main" id="{345B639E-A827-494E-8F03-01FD7BEF84F8}"/>
              </a:ext>
            </a:extLst>
          </p:cNvPr>
          <p:cNvPicPr>
            <a:picLocks noChangeAspect="1"/>
          </p:cNvPicPr>
          <p:nvPr/>
        </p:nvPicPr>
        <p:blipFill>
          <a:blip r:embed="rId2"/>
          <a:stretch>
            <a:fillRect/>
          </a:stretch>
        </p:blipFill>
        <p:spPr>
          <a:xfrm>
            <a:off x="6646596" y="969200"/>
            <a:ext cx="5413272" cy="5556860"/>
          </a:xfrm>
          <a:prstGeom prst="rect">
            <a:avLst/>
          </a:prstGeom>
        </p:spPr>
      </p:pic>
      <p:sp>
        <p:nvSpPr>
          <p:cNvPr id="6" name="TextBox 5">
            <a:extLst>
              <a:ext uri="{FF2B5EF4-FFF2-40B4-BE49-F238E27FC236}">
                <a16:creationId xmlns:a16="http://schemas.microsoft.com/office/drawing/2014/main" id="{6703102E-4DFD-1744-8FBA-437006F4F3D7}"/>
              </a:ext>
            </a:extLst>
          </p:cNvPr>
          <p:cNvSpPr txBox="1"/>
          <p:nvPr/>
        </p:nvSpPr>
        <p:spPr>
          <a:xfrm>
            <a:off x="418328" y="5279968"/>
            <a:ext cx="5934269" cy="1384995"/>
          </a:xfrm>
          <a:prstGeom prst="rect">
            <a:avLst/>
          </a:prstGeom>
          <a:noFill/>
        </p:spPr>
        <p:txBody>
          <a:bodyPr wrap="square" rtlCol="0">
            <a:spAutoFit/>
          </a:bodyPr>
          <a:lstStyle/>
          <a:p>
            <a:pPr marL="342900" indent="-342900">
              <a:buFontTx/>
              <a:buChar char="-"/>
            </a:pPr>
            <a:r>
              <a:rPr lang="en-US" sz="2800" dirty="0"/>
              <a:t>Como se </a:t>
            </a:r>
            <a:r>
              <a:rPr lang="en-US" sz="2800" dirty="0" err="1"/>
              <a:t>regula</a:t>
            </a:r>
            <a:r>
              <a:rPr lang="en-US" sz="2800" dirty="0"/>
              <a:t> la RI? </a:t>
            </a:r>
          </a:p>
          <a:p>
            <a:pPr marL="342900" indent="-342900">
              <a:buFontTx/>
              <a:buChar char="-"/>
            </a:pPr>
            <a:r>
              <a:rPr lang="en-US" sz="2800" dirty="0"/>
              <a:t>Feedback </a:t>
            </a:r>
            <a:r>
              <a:rPr lang="en-US" sz="2800" dirty="0" err="1"/>
              <a:t>positivo</a:t>
            </a:r>
            <a:r>
              <a:rPr lang="en-US" sz="2800" dirty="0"/>
              <a:t> o </a:t>
            </a:r>
            <a:r>
              <a:rPr lang="en-US" sz="2800" dirty="0" err="1"/>
              <a:t>negativo</a:t>
            </a:r>
            <a:r>
              <a:rPr lang="en-US" sz="2800" dirty="0"/>
              <a:t>?</a:t>
            </a:r>
          </a:p>
          <a:p>
            <a:pPr marL="342900" indent="-342900">
              <a:buFontTx/>
              <a:buChar char="-"/>
            </a:pPr>
            <a:r>
              <a:rPr lang="en-US" sz="2800" dirty="0" err="1"/>
              <a:t>Amplificación</a:t>
            </a:r>
            <a:r>
              <a:rPr lang="en-US" sz="2800" dirty="0"/>
              <a:t> </a:t>
            </a:r>
            <a:r>
              <a:rPr lang="en-US" sz="2800" dirty="0" err="1"/>
              <a:t>controlada</a:t>
            </a:r>
            <a:endParaRPr lang="en-US" sz="2800" dirty="0"/>
          </a:p>
        </p:txBody>
      </p:sp>
    </p:spTree>
    <p:extLst>
      <p:ext uri="{BB962C8B-B14F-4D97-AF65-F5344CB8AC3E}">
        <p14:creationId xmlns:p14="http://schemas.microsoft.com/office/powerpoint/2010/main" val="1181820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5EBF3-47A7-3A46-AC0D-713B95403111}"/>
              </a:ext>
            </a:extLst>
          </p:cNvPr>
          <p:cNvSpPr>
            <a:spLocks noGrp="1"/>
          </p:cNvSpPr>
          <p:nvPr>
            <p:ph type="title"/>
          </p:nvPr>
        </p:nvSpPr>
        <p:spPr>
          <a:xfrm>
            <a:off x="647216" y="0"/>
            <a:ext cx="11039261" cy="1179576"/>
          </a:xfrm>
        </p:spPr>
        <p:txBody>
          <a:bodyPr>
            <a:normAutofit/>
          </a:bodyPr>
          <a:lstStyle/>
          <a:p>
            <a:r>
              <a:rPr lang="en-US" dirty="0" err="1"/>
              <a:t>Secuencia</a:t>
            </a:r>
            <a:r>
              <a:rPr lang="en-US" dirty="0"/>
              <a:t> de </a:t>
            </a:r>
            <a:r>
              <a:rPr lang="en-US" dirty="0" err="1"/>
              <a:t>eventos</a:t>
            </a:r>
            <a:r>
              <a:rPr lang="en-US" dirty="0"/>
              <a:t> de la RI </a:t>
            </a:r>
            <a:r>
              <a:rPr lang="en-US" dirty="0" err="1"/>
              <a:t>Adaptativa</a:t>
            </a:r>
            <a:endParaRPr lang="en-US" dirty="0"/>
          </a:p>
        </p:txBody>
      </p:sp>
      <p:sp>
        <p:nvSpPr>
          <p:cNvPr id="3" name="Content Placeholder 2">
            <a:extLst>
              <a:ext uri="{FF2B5EF4-FFF2-40B4-BE49-F238E27FC236}">
                <a16:creationId xmlns:a16="http://schemas.microsoft.com/office/drawing/2014/main" id="{CC8F650E-1FEA-1B43-9A11-6ED822BEEC23}"/>
              </a:ext>
            </a:extLst>
          </p:cNvPr>
          <p:cNvSpPr>
            <a:spLocks noGrp="1"/>
          </p:cNvSpPr>
          <p:nvPr>
            <p:ph idx="1"/>
          </p:nvPr>
        </p:nvSpPr>
        <p:spPr>
          <a:xfrm>
            <a:off x="647216" y="1179576"/>
            <a:ext cx="10724596" cy="5221223"/>
          </a:xfrm>
        </p:spPr>
        <p:txBody>
          <a:bodyPr>
            <a:normAutofit fontScale="92500" lnSpcReduction="20000"/>
          </a:bodyPr>
          <a:lstStyle/>
          <a:p>
            <a:pPr marL="0" indent="0">
              <a:buNone/>
            </a:pPr>
            <a:r>
              <a:rPr lang="en-US" sz="2400" dirty="0" err="1"/>
              <a:t>Inmunidad</a:t>
            </a:r>
            <a:r>
              <a:rPr lang="en-US" sz="2400" dirty="0"/>
              <a:t> humoral, </a:t>
            </a:r>
            <a:r>
              <a:rPr lang="en-US" sz="2400" b="1" dirty="0" err="1"/>
              <a:t>Activación</a:t>
            </a:r>
            <a:r>
              <a:rPr lang="en-US" sz="2400" b="1" dirty="0"/>
              <a:t> de </a:t>
            </a:r>
            <a:r>
              <a:rPr lang="en-US" sz="2400" b="1" dirty="0" err="1"/>
              <a:t>Linfocitos</a:t>
            </a:r>
            <a:r>
              <a:rPr lang="en-US" sz="2400" b="1" dirty="0"/>
              <a:t> B</a:t>
            </a:r>
          </a:p>
          <a:p>
            <a:pPr>
              <a:buFontTx/>
              <a:buChar char="-"/>
            </a:pPr>
            <a:r>
              <a:rPr lang="en-US" sz="2400" dirty="0" err="1"/>
              <a:t>Entran</a:t>
            </a:r>
            <a:r>
              <a:rPr lang="en-US" sz="2400" dirty="0"/>
              <a:t> </a:t>
            </a:r>
            <a:r>
              <a:rPr lang="en-US" sz="2400" dirty="0" err="1"/>
              <a:t>en</a:t>
            </a:r>
            <a:r>
              <a:rPr lang="en-US" sz="2400" dirty="0"/>
              <a:t> </a:t>
            </a:r>
            <a:r>
              <a:rPr lang="en-US" sz="2400" b="1" dirty="0" err="1"/>
              <a:t>expansión</a:t>
            </a:r>
            <a:r>
              <a:rPr lang="en-US" sz="2400" dirty="0"/>
              <a:t> clonal</a:t>
            </a:r>
          </a:p>
          <a:p>
            <a:pPr lvl="1">
              <a:buFontTx/>
              <a:buChar char="-"/>
            </a:pPr>
            <a:r>
              <a:rPr lang="en-US" b="1" dirty="0" err="1"/>
              <a:t>proliferan</a:t>
            </a:r>
            <a:r>
              <a:rPr lang="en-US" dirty="0"/>
              <a:t> y se </a:t>
            </a:r>
            <a:r>
              <a:rPr lang="en-US" b="1" dirty="0" err="1"/>
              <a:t>diferencian</a:t>
            </a:r>
            <a:r>
              <a:rPr lang="en-US" dirty="0"/>
              <a:t> </a:t>
            </a:r>
            <a:r>
              <a:rPr lang="en-US" dirty="0" err="1"/>
              <a:t>en</a:t>
            </a:r>
            <a:r>
              <a:rPr lang="en-US" dirty="0"/>
              <a:t> </a:t>
            </a:r>
            <a:r>
              <a:rPr lang="en-US" dirty="0" err="1"/>
              <a:t>células</a:t>
            </a:r>
            <a:r>
              <a:rPr lang="en-US" dirty="0"/>
              <a:t> </a:t>
            </a:r>
            <a:r>
              <a:rPr lang="en-US" dirty="0" err="1"/>
              <a:t>plasmáticas</a:t>
            </a:r>
            <a:endParaRPr lang="en-US" dirty="0"/>
          </a:p>
          <a:p>
            <a:pPr lvl="1">
              <a:buFontTx/>
              <a:buChar char="-"/>
            </a:pPr>
            <a:r>
              <a:rPr lang="en-US" dirty="0" err="1"/>
              <a:t>Ayudados</a:t>
            </a:r>
            <a:r>
              <a:rPr lang="en-US" dirty="0"/>
              <a:t> por las </a:t>
            </a:r>
            <a:r>
              <a:rPr lang="en-US" b="1" dirty="0"/>
              <a:t>CD4</a:t>
            </a:r>
            <a:r>
              <a:rPr lang="en-US" dirty="0"/>
              <a:t>, para </a:t>
            </a:r>
            <a:r>
              <a:rPr lang="en-US" dirty="0" err="1"/>
              <a:t>su</a:t>
            </a:r>
            <a:r>
              <a:rPr lang="en-US" dirty="0"/>
              <a:t> </a:t>
            </a:r>
            <a:r>
              <a:rPr lang="en-US" dirty="0" err="1"/>
              <a:t>especificidad</a:t>
            </a:r>
            <a:r>
              <a:rPr lang="en-US" dirty="0"/>
              <a:t> vs </a:t>
            </a:r>
            <a:r>
              <a:rPr lang="en-US" dirty="0" err="1"/>
              <a:t>Ags</a:t>
            </a:r>
            <a:r>
              <a:rPr lang="en-US" dirty="0"/>
              <a:t>, no </a:t>
            </a:r>
            <a:r>
              <a:rPr lang="en-US" dirty="0" err="1"/>
              <a:t>cualquier</a:t>
            </a:r>
            <a:r>
              <a:rPr lang="en-US" dirty="0"/>
              <a:t> </a:t>
            </a:r>
            <a:r>
              <a:rPr lang="en-US" dirty="0" err="1"/>
              <a:t>cosa</a:t>
            </a:r>
            <a:endParaRPr lang="en-US" dirty="0"/>
          </a:p>
          <a:p>
            <a:pPr lvl="1">
              <a:buFontTx/>
              <a:buChar char="-"/>
            </a:pPr>
            <a:r>
              <a:rPr lang="en-US" dirty="0" err="1"/>
              <a:t>Sintetizan</a:t>
            </a:r>
            <a:r>
              <a:rPr lang="en-US" dirty="0"/>
              <a:t> </a:t>
            </a:r>
            <a:r>
              <a:rPr lang="en-US" dirty="0" err="1"/>
              <a:t>distintos</a:t>
            </a:r>
            <a:r>
              <a:rPr lang="en-US" dirty="0"/>
              <a:t> </a:t>
            </a:r>
            <a:r>
              <a:rPr lang="en-US" b="1" dirty="0"/>
              <a:t>ABs</a:t>
            </a:r>
            <a:r>
              <a:rPr lang="en-US" dirty="0"/>
              <a:t> con </a:t>
            </a:r>
            <a:r>
              <a:rPr lang="en-US" dirty="0" err="1"/>
              <a:t>distintas</a:t>
            </a:r>
            <a:r>
              <a:rPr lang="en-US" dirty="0"/>
              <a:t> </a:t>
            </a:r>
            <a:r>
              <a:rPr lang="en-US" dirty="0" err="1"/>
              <a:t>funciones</a:t>
            </a:r>
            <a:r>
              <a:rPr lang="en-US" dirty="0"/>
              <a:t>, </a:t>
            </a:r>
          </a:p>
          <a:p>
            <a:pPr lvl="1">
              <a:buFontTx/>
              <a:buChar char="-"/>
            </a:pPr>
            <a:r>
              <a:rPr lang="en-US" dirty="0" err="1"/>
              <a:t>Distintas</a:t>
            </a:r>
            <a:r>
              <a:rPr lang="en-US" dirty="0"/>
              <a:t> </a:t>
            </a:r>
            <a:r>
              <a:rPr lang="en-US" dirty="0" err="1"/>
              <a:t>funciones</a:t>
            </a:r>
            <a:r>
              <a:rPr lang="en-US" dirty="0"/>
              <a:t> </a:t>
            </a:r>
            <a:r>
              <a:rPr lang="en-US" dirty="0" err="1"/>
              <a:t>pero</a:t>
            </a:r>
            <a:r>
              <a:rPr lang="en-US" dirty="0"/>
              <a:t> la </a:t>
            </a:r>
            <a:r>
              <a:rPr lang="en-US" dirty="0" err="1"/>
              <a:t>misma</a:t>
            </a:r>
            <a:r>
              <a:rPr lang="en-US" dirty="0"/>
              <a:t> </a:t>
            </a:r>
            <a:r>
              <a:rPr lang="en-US" dirty="0" err="1"/>
              <a:t>especificidad</a:t>
            </a:r>
            <a:r>
              <a:rPr lang="en-US" dirty="0"/>
              <a:t> que el B cell receptor</a:t>
            </a:r>
          </a:p>
          <a:p>
            <a:pPr>
              <a:buFontTx/>
              <a:buChar char="-"/>
            </a:pPr>
            <a:r>
              <a:rPr lang="en-US" sz="2400" b="1" dirty="0"/>
              <a:t>IgM</a:t>
            </a:r>
            <a:r>
              <a:rPr lang="en-US" sz="2400" dirty="0"/>
              <a:t> –  </a:t>
            </a:r>
            <a:r>
              <a:rPr lang="en-US" sz="2400" dirty="0" err="1"/>
              <a:t>inducidos</a:t>
            </a:r>
            <a:r>
              <a:rPr lang="en-US" sz="2400" dirty="0"/>
              <a:t> por </a:t>
            </a:r>
            <a:r>
              <a:rPr lang="en-US" sz="2400" dirty="0" err="1"/>
              <a:t>polisacáridos</a:t>
            </a:r>
            <a:r>
              <a:rPr lang="en-US" sz="2400" dirty="0"/>
              <a:t> y </a:t>
            </a:r>
            <a:r>
              <a:rPr lang="en-US" sz="2400" dirty="0" err="1"/>
              <a:t>lípidos</a:t>
            </a:r>
            <a:r>
              <a:rPr lang="en-US" sz="2400" dirty="0"/>
              <a:t>, </a:t>
            </a:r>
            <a:r>
              <a:rPr lang="en-US" sz="2400" dirty="0" err="1"/>
              <a:t>pentamerica</a:t>
            </a:r>
            <a:r>
              <a:rPr lang="en-US" sz="2400" dirty="0"/>
              <a:t>, </a:t>
            </a:r>
            <a:r>
              <a:rPr lang="en-US" sz="2400" dirty="0" err="1"/>
              <a:t>adaptativa</a:t>
            </a:r>
            <a:endParaRPr lang="en-US" sz="2400" dirty="0"/>
          </a:p>
          <a:p>
            <a:pPr>
              <a:buFontTx/>
              <a:buChar char="-"/>
            </a:pPr>
            <a:r>
              <a:rPr lang="en-US" sz="2400" b="1" dirty="0"/>
              <a:t>IgG</a:t>
            </a:r>
            <a:r>
              <a:rPr lang="en-US" sz="2400" dirty="0"/>
              <a:t> – </a:t>
            </a:r>
            <a:r>
              <a:rPr lang="en-US" sz="2400" dirty="0" err="1"/>
              <a:t>cruza</a:t>
            </a:r>
            <a:r>
              <a:rPr lang="en-US" sz="2400" dirty="0"/>
              <a:t> la placenta, </a:t>
            </a:r>
            <a:r>
              <a:rPr lang="en-US" sz="2400" dirty="0" err="1"/>
              <a:t>presente</a:t>
            </a:r>
            <a:r>
              <a:rPr lang="en-US" sz="2400" dirty="0"/>
              <a:t> al </a:t>
            </a:r>
            <a:r>
              <a:rPr lang="en-US" sz="2400" dirty="0" err="1"/>
              <a:t>nacer</a:t>
            </a:r>
            <a:endParaRPr lang="en-US" sz="2400" dirty="0"/>
          </a:p>
          <a:p>
            <a:pPr>
              <a:buFontTx/>
              <a:buChar char="-"/>
            </a:pPr>
            <a:r>
              <a:rPr lang="en-US" sz="2400" b="1" dirty="0"/>
              <a:t>IgA</a:t>
            </a:r>
            <a:r>
              <a:rPr lang="en-US" sz="2400" dirty="0"/>
              <a:t> – </a:t>
            </a:r>
            <a:r>
              <a:rPr lang="en-US" sz="2400" dirty="0" err="1"/>
              <a:t>en</a:t>
            </a:r>
            <a:r>
              <a:rPr lang="en-US" sz="2400" dirty="0"/>
              <a:t> la leche maternal, no </a:t>
            </a:r>
            <a:r>
              <a:rPr lang="en-US" sz="2400" dirty="0" err="1"/>
              <a:t>absorbida</a:t>
            </a:r>
            <a:r>
              <a:rPr lang="en-US" sz="2400" dirty="0"/>
              <a:t>, no </a:t>
            </a:r>
            <a:r>
              <a:rPr lang="en-US" sz="2400" dirty="0" err="1"/>
              <a:t>entra</a:t>
            </a:r>
            <a:r>
              <a:rPr lang="en-US" sz="2400" dirty="0"/>
              <a:t> a la </a:t>
            </a:r>
            <a:r>
              <a:rPr lang="en-US" sz="2400" dirty="0" err="1"/>
              <a:t>sangre</a:t>
            </a:r>
            <a:endParaRPr lang="en-US" sz="2400" dirty="0"/>
          </a:p>
          <a:p>
            <a:pPr>
              <a:buFontTx/>
              <a:buChar char="-"/>
            </a:pPr>
            <a:r>
              <a:rPr lang="en-US" sz="2400" b="1" dirty="0" err="1"/>
              <a:t>IgE</a:t>
            </a:r>
            <a:r>
              <a:rPr lang="en-US" sz="2400" dirty="0"/>
              <a:t> – </a:t>
            </a:r>
            <a:r>
              <a:rPr lang="en-US" sz="2400" dirty="0" err="1"/>
              <a:t>menos</a:t>
            </a:r>
            <a:r>
              <a:rPr lang="en-US" sz="2400" dirty="0"/>
              <a:t> </a:t>
            </a:r>
            <a:r>
              <a:rPr lang="en-US" sz="2400" dirty="0" err="1"/>
              <a:t>abuntante</a:t>
            </a:r>
            <a:r>
              <a:rPr lang="en-US" sz="2400" dirty="0"/>
              <a:t>, mas </a:t>
            </a:r>
            <a:r>
              <a:rPr lang="en-US" sz="2400" dirty="0" err="1"/>
              <a:t>potente</a:t>
            </a:r>
            <a:r>
              <a:rPr lang="en-US" sz="2400" dirty="0"/>
              <a:t>, </a:t>
            </a:r>
            <a:r>
              <a:rPr lang="en-US" sz="2400" dirty="0" err="1"/>
              <a:t>alergias</a:t>
            </a:r>
            <a:endParaRPr lang="en-US" sz="2400" dirty="0"/>
          </a:p>
          <a:p>
            <a:pPr>
              <a:buFontTx/>
              <a:buChar char="-"/>
            </a:pPr>
            <a:r>
              <a:rPr lang="en-US" sz="2400" b="1" dirty="0" err="1"/>
              <a:t>IgD</a:t>
            </a:r>
            <a:r>
              <a:rPr lang="en-US" sz="2400" dirty="0"/>
              <a:t> – </a:t>
            </a:r>
            <a:r>
              <a:rPr lang="en-US" sz="2400" dirty="0" err="1"/>
              <a:t>mucosas</a:t>
            </a:r>
            <a:r>
              <a:rPr lang="en-US" sz="2400" dirty="0"/>
              <a:t>, </a:t>
            </a:r>
            <a:r>
              <a:rPr lang="en-US" sz="2400" dirty="0" err="1"/>
              <a:t>baja</a:t>
            </a:r>
            <a:r>
              <a:rPr lang="en-US" sz="2400" dirty="0"/>
              <a:t> [  ],  </a:t>
            </a:r>
            <a:r>
              <a:rPr lang="en-US" sz="2400" dirty="0" err="1"/>
              <a:t>función</a:t>
            </a:r>
            <a:r>
              <a:rPr lang="en-US" sz="2400" dirty="0"/>
              <a:t> </a:t>
            </a:r>
            <a:r>
              <a:rPr lang="en-US" sz="2400" dirty="0" err="1"/>
              <a:t>oscura</a:t>
            </a:r>
            <a:endParaRPr lang="en-US" sz="2400" dirty="0"/>
          </a:p>
          <a:p>
            <a:pPr>
              <a:buFontTx/>
              <a:buChar char="-"/>
            </a:pPr>
            <a:r>
              <a:rPr lang="en-US" sz="2400" dirty="0"/>
              <a:t>CD4: </a:t>
            </a:r>
            <a:r>
              <a:rPr lang="en-US" sz="2400" dirty="0" err="1"/>
              <a:t>importantes</a:t>
            </a:r>
            <a:r>
              <a:rPr lang="en-US" sz="2400" dirty="0"/>
              <a:t> </a:t>
            </a:r>
            <a:r>
              <a:rPr lang="en-US" sz="2400" dirty="0" err="1"/>
              <a:t>en</a:t>
            </a:r>
            <a:r>
              <a:rPr lang="en-US" sz="2400" dirty="0"/>
              <a:t> el </a:t>
            </a:r>
            <a:r>
              <a:rPr lang="en-US" sz="2400" b="1" dirty="0" err="1"/>
              <a:t>cambio</a:t>
            </a:r>
            <a:r>
              <a:rPr lang="en-US" sz="2400" b="1" dirty="0"/>
              <a:t> de </a:t>
            </a:r>
            <a:r>
              <a:rPr lang="en-US" sz="2400" b="1" dirty="0" err="1"/>
              <a:t>clases</a:t>
            </a:r>
            <a:r>
              <a:rPr lang="en-US" sz="2400" b="1" dirty="0"/>
              <a:t> de Ig </a:t>
            </a:r>
            <a:r>
              <a:rPr lang="en-US" sz="2400" dirty="0"/>
              <a:t>y </a:t>
            </a:r>
            <a:r>
              <a:rPr lang="en-US" sz="2400" dirty="0" err="1"/>
              <a:t>en</a:t>
            </a:r>
            <a:r>
              <a:rPr lang="en-US" sz="2400" dirty="0"/>
              <a:t> la </a:t>
            </a:r>
            <a:r>
              <a:rPr lang="en-US" sz="2400" dirty="0" err="1"/>
              <a:t>maduración</a:t>
            </a:r>
            <a:r>
              <a:rPr lang="en-US" sz="2400" dirty="0"/>
              <a:t> de </a:t>
            </a:r>
            <a:r>
              <a:rPr lang="en-US" sz="2400" b="1" dirty="0" err="1"/>
              <a:t>afinidad</a:t>
            </a:r>
            <a:endParaRPr lang="en-US" sz="2400" b="1" dirty="0"/>
          </a:p>
          <a:p>
            <a:pPr>
              <a:buFontTx/>
              <a:buChar char="-"/>
            </a:pPr>
            <a:endParaRPr lang="en-US" sz="2400" dirty="0"/>
          </a:p>
          <a:p>
            <a:pPr>
              <a:buFontTx/>
              <a:buChar char="-"/>
            </a:pPr>
            <a:endParaRPr lang="en-US" sz="2400" dirty="0"/>
          </a:p>
          <a:p>
            <a:pPr>
              <a:buFontTx/>
              <a:buChar char="-"/>
            </a:pPr>
            <a:endParaRPr lang="en-US" sz="2400" dirty="0"/>
          </a:p>
          <a:p>
            <a:pPr>
              <a:buFontTx/>
              <a:buChar char="-"/>
            </a:pPr>
            <a:endParaRPr lang="en-US" dirty="0"/>
          </a:p>
          <a:p>
            <a:pPr>
              <a:buFontTx/>
              <a:buChar char="-"/>
            </a:pPr>
            <a:endParaRPr lang="en-US" sz="2400" dirty="0"/>
          </a:p>
        </p:txBody>
      </p:sp>
    </p:spTree>
    <p:extLst>
      <p:ext uri="{BB962C8B-B14F-4D97-AF65-F5344CB8AC3E}">
        <p14:creationId xmlns:p14="http://schemas.microsoft.com/office/powerpoint/2010/main" val="1875039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5EBF3-47A7-3A46-AC0D-713B95403111}"/>
              </a:ext>
            </a:extLst>
          </p:cNvPr>
          <p:cNvSpPr>
            <a:spLocks noGrp="1"/>
          </p:cNvSpPr>
          <p:nvPr>
            <p:ph type="title"/>
          </p:nvPr>
        </p:nvSpPr>
        <p:spPr>
          <a:xfrm>
            <a:off x="647216" y="0"/>
            <a:ext cx="11039261" cy="1179576"/>
          </a:xfrm>
        </p:spPr>
        <p:txBody>
          <a:bodyPr>
            <a:normAutofit/>
          </a:bodyPr>
          <a:lstStyle/>
          <a:p>
            <a:r>
              <a:rPr lang="en-US" dirty="0" err="1"/>
              <a:t>Secuencia</a:t>
            </a:r>
            <a:r>
              <a:rPr lang="en-US" dirty="0"/>
              <a:t> de </a:t>
            </a:r>
            <a:r>
              <a:rPr lang="en-US" dirty="0" err="1"/>
              <a:t>eventos</a:t>
            </a:r>
            <a:r>
              <a:rPr lang="en-US" dirty="0"/>
              <a:t> de la RI </a:t>
            </a:r>
            <a:r>
              <a:rPr lang="en-US" dirty="0" err="1"/>
              <a:t>Adaptativa</a:t>
            </a:r>
            <a:endParaRPr lang="en-US" dirty="0"/>
          </a:p>
        </p:txBody>
      </p:sp>
      <p:sp>
        <p:nvSpPr>
          <p:cNvPr id="3" name="Content Placeholder 2">
            <a:extLst>
              <a:ext uri="{FF2B5EF4-FFF2-40B4-BE49-F238E27FC236}">
                <a16:creationId xmlns:a16="http://schemas.microsoft.com/office/drawing/2014/main" id="{CC8F650E-1FEA-1B43-9A11-6ED822BEEC23}"/>
              </a:ext>
            </a:extLst>
          </p:cNvPr>
          <p:cNvSpPr>
            <a:spLocks noGrp="1"/>
          </p:cNvSpPr>
          <p:nvPr>
            <p:ph idx="1"/>
          </p:nvPr>
        </p:nvSpPr>
        <p:spPr>
          <a:xfrm>
            <a:off x="647215" y="1179576"/>
            <a:ext cx="11039261" cy="5221223"/>
          </a:xfrm>
        </p:spPr>
        <p:txBody>
          <a:bodyPr>
            <a:normAutofit/>
          </a:bodyPr>
          <a:lstStyle/>
          <a:p>
            <a:pPr marL="0" indent="0">
              <a:buNone/>
            </a:pPr>
            <a:r>
              <a:rPr lang="en-US" sz="2400" dirty="0" err="1"/>
              <a:t>Inmunidad</a:t>
            </a:r>
            <a:r>
              <a:rPr lang="en-US" sz="2400" dirty="0"/>
              <a:t> humoral, </a:t>
            </a:r>
            <a:r>
              <a:rPr lang="en-US" sz="2400" b="1" dirty="0" err="1"/>
              <a:t>Activación</a:t>
            </a:r>
            <a:r>
              <a:rPr lang="en-US" sz="2400" b="1" dirty="0"/>
              <a:t> de </a:t>
            </a:r>
            <a:r>
              <a:rPr lang="en-US" sz="2400" b="1" dirty="0" err="1"/>
              <a:t>Linfocitos</a:t>
            </a:r>
            <a:r>
              <a:rPr lang="en-US" sz="2400" b="1" dirty="0"/>
              <a:t> B / </a:t>
            </a:r>
            <a:r>
              <a:rPr lang="en-US" sz="2400" b="1" dirty="0" err="1"/>
              <a:t>Eliminación</a:t>
            </a:r>
            <a:r>
              <a:rPr lang="en-US" sz="2400" b="1" dirty="0"/>
              <a:t> de Ag</a:t>
            </a:r>
          </a:p>
          <a:p>
            <a:pPr>
              <a:buFontTx/>
              <a:buChar char="-"/>
            </a:pPr>
            <a:r>
              <a:rPr lang="en-US" sz="2400" dirty="0"/>
              <a:t>Respuesta humoral via </a:t>
            </a:r>
            <a:r>
              <a:rPr lang="en-US" sz="2400" dirty="0" err="1"/>
              <a:t>Abs,dura</a:t>
            </a:r>
            <a:r>
              <a:rPr lang="en-US" sz="2400" dirty="0"/>
              <a:t> </a:t>
            </a:r>
            <a:r>
              <a:rPr lang="en-US" sz="2400" dirty="0" err="1"/>
              <a:t>dias</a:t>
            </a:r>
            <a:r>
              <a:rPr lang="en-US" sz="2400" dirty="0"/>
              <a:t> a </a:t>
            </a:r>
            <a:r>
              <a:rPr lang="en-US" sz="2400" dirty="0" err="1"/>
              <a:t>semanas</a:t>
            </a:r>
            <a:endParaRPr lang="en-US" sz="2400" dirty="0"/>
          </a:p>
          <a:p>
            <a:pPr>
              <a:buFontTx/>
              <a:buChar char="-"/>
            </a:pPr>
            <a:r>
              <a:rPr lang="en-US" sz="2400" dirty="0"/>
              <a:t>ABs - </a:t>
            </a:r>
            <a:r>
              <a:rPr lang="en-US" sz="2400" b="1" dirty="0" err="1"/>
              <a:t>ligan</a:t>
            </a:r>
            <a:r>
              <a:rPr lang="en-US" sz="2400" dirty="0"/>
              <a:t> y </a:t>
            </a:r>
            <a:r>
              <a:rPr lang="en-US" sz="2400" dirty="0" err="1"/>
              <a:t>neutralizan</a:t>
            </a:r>
            <a:r>
              <a:rPr lang="en-US" sz="2400" dirty="0"/>
              <a:t> al  </a:t>
            </a:r>
            <a:r>
              <a:rPr lang="en-US" sz="2400" dirty="0" err="1"/>
              <a:t>microbio</a:t>
            </a:r>
            <a:r>
              <a:rPr lang="en-US" sz="2400" dirty="0"/>
              <a:t>, o sea no </a:t>
            </a:r>
            <a:r>
              <a:rPr lang="en-US" sz="2400" dirty="0" err="1"/>
              <a:t>infecta</a:t>
            </a:r>
            <a:r>
              <a:rPr lang="en-US" sz="2400" dirty="0"/>
              <a:t> mas</a:t>
            </a:r>
          </a:p>
          <a:p>
            <a:pPr>
              <a:buFontTx/>
              <a:buChar char="-"/>
            </a:pPr>
            <a:r>
              <a:rPr lang="en-US" sz="2400" b="1" dirty="0"/>
              <a:t>IgG y </a:t>
            </a:r>
            <a:r>
              <a:rPr lang="en-US" sz="2400" b="1" dirty="0" err="1"/>
              <a:t>IgE</a:t>
            </a:r>
            <a:r>
              <a:rPr lang="en-US" sz="2400" b="1" dirty="0"/>
              <a:t> –</a:t>
            </a:r>
            <a:r>
              <a:rPr lang="en-US" sz="2400" dirty="0"/>
              <a:t> </a:t>
            </a:r>
            <a:r>
              <a:rPr lang="en-US" sz="2400" dirty="0" err="1"/>
              <a:t>opsonizan</a:t>
            </a:r>
            <a:r>
              <a:rPr lang="en-US" sz="2400" dirty="0"/>
              <a:t> </a:t>
            </a:r>
            <a:r>
              <a:rPr lang="en-US" sz="2400" dirty="0" err="1"/>
              <a:t>microbios</a:t>
            </a:r>
            <a:r>
              <a:rPr lang="en-US" sz="2400" dirty="0"/>
              <a:t> y los </a:t>
            </a:r>
            <a:r>
              <a:rPr lang="en-US" sz="2400" dirty="0" err="1"/>
              <a:t>marcan</a:t>
            </a:r>
            <a:r>
              <a:rPr lang="en-US" sz="2400" dirty="0"/>
              <a:t> para </a:t>
            </a:r>
            <a:r>
              <a:rPr lang="en-US" sz="2400" dirty="0" err="1"/>
              <a:t>fagocitosis</a:t>
            </a:r>
            <a:r>
              <a:rPr lang="en-US" sz="2400" dirty="0"/>
              <a:t> </a:t>
            </a:r>
          </a:p>
          <a:p>
            <a:pPr>
              <a:buFontTx/>
              <a:buChar char="-"/>
            </a:pPr>
            <a:r>
              <a:rPr lang="en-US" sz="2400" b="1" dirty="0"/>
              <a:t>IgG e IgM </a:t>
            </a:r>
            <a:r>
              <a:rPr lang="en-US" sz="2400" dirty="0" err="1"/>
              <a:t>activan</a:t>
            </a:r>
            <a:r>
              <a:rPr lang="en-US" sz="2400" dirty="0"/>
              <a:t> </a:t>
            </a:r>
            <a:r>
              <a:rPr lang="en-US" sz="2400" dirty="0" err="1"/>
              <a:t>complemento</a:t>
            </a:r>
            <a:r>
              <a:rPr lang="en-US" sz="2400" dirty="0"/>
              <a:t>, el </a:t>
            </a:r>
            <a:r>
              <a:rPr lang="en-US" sz="2400" dirty="0" err="1"/>
              <a:t>cual</a:t>
            </a:r>
            <a:r>
              <a:rPr lang="en-US" sz="2400" dirty="0"/>
              <a:t> </a:t>
            </a:r>
            <a:r>
              <a:rPr lang="en-US" sz="2400" dirty="0" err="1"/>
              <a:t>promueve</a:t>
            </a:r>
            <a:r>
              <a:rPr lang="en-US" sz="2400" dirty="0"/>
              <a:t> </a:t>
            </a:r>
            <a:r>
              <a:rPr lang="en-US" sz="2400" dirty="0" err="1"/>
              <a:t>fagocitosis</a:t>
            </a:r>
            <a:endParaRPr lang="en-US" sz="2400" dirty="0"/>
          </a:p>
          <a:p>
            <a:pPr>
              <a:buFontTx/>
              <a:buChar char="-"/>
            </a:pPr>
            <a:r>
              <a:rPr lang="en-US" sz="2400" b="1" dirty="0"/>
              <a:t>IgA</a:t>
            </a:r>
            <a:r>
              <a:rPr lang="en-US" sz="2400" dirty="0"/>
              <a:t> – </a:t>
            </a:r>
            <a:r>
              <a:rPr lang="en-US" sz="2400" dirty="0" err="1"/>
              <a:t>restricción</a:t>
            </a:r>
            <a:r>
              <a:rPr lang="en-US" sz="2400" dirty="0"/>
              <a:t> </a:t>
            </a:r>
            <a:r>
              <a:rPr lang="en-US" sz="2400" dirty="0" err="1"/>
              <a:t>anatómica</a:t>
            </a:r>
            <a:r>
              <a:rPr lang="en-US" sz="2400" dirty="0"/>
              <a:t>, </a:t>
            </a:r>
            <a:r>
              <a:rPr lang="en-US" sz="2400" dirty="0" err="1"/>
              <a:t>producida</a:t>
            </a:r>
            <a:r>
              <a:rPr lang="en-US" sz="2400" dirty="0"/>
              <a:t> </a:t>
            </a:r>
            <a:r>
              <a:rPr lang="en-US" sz="2400" dirty="0" err="1"/>
              <a:t>en</a:t>
            </a:r>
            <a:r>
              <a:rPr lang="en-US" sz="2400" dirty="0"/>
              <a:t> </a:t>
            </a:r>
            <a:r>
              <a:rPr lang="en-US" sz="2400" dirty="0" err="1"/>
              <a:t>mucosas</a:t>
            </a:r>
            <a:r>
              <a:rPr lang="en-US" sz="2400" dirty="0"/>
              <a:t> (GI y </a:t>
            </a:r>
            <a:r>
              <a:rPr lang="en-US" sz="2400" dirty="0" err="1"/>
              <a:t>Respi</a:t>
            </a:r>
            <a:r>
              <a:rPr lang="en-US" sz="2400" dirty="0"/>
              <a:t>), </a:t>
            </a:r>
            <a:r>
              <a:rPr lang="en-US" sz="2400" b="1" dirty="0"/>
              <a:t>maternal</a:t>
            </a:r>
            <a:r>
              <a:rPr lang="en-US" sz="2400" dirty="0"/>
              <a:t> </a:t>
            </a:r>
            <a:r>
              <a:rPr lang="en-US" sz="2400" dirty="0" err="1"/>
              <a:t>en</a:t>
            </a:r>
            <a:r>
              <a:rPr lang="en-US" sz="2400" dirty="0"/>
              <a:t> la leche</a:t>
            </a:r>
          </a:p>
          <a:p>
            <a:pPr>
              <a:buFontTx/>
              <a:buChar char="-"/>
            </a:pPr>
            <a:r>
              <a:rPr lang="en-US" sz="2400" b="1" dirty="0"/>
              <a:t>IgG maternal </a:t>
            </a:r>
            <a:r>
              <a:rPr lang="en-US" sz="2400" dirty="0"/>
              <a:t>– </a:t>
            </a:r>
            <a:r>
              <a:rPr lang="en-US" sz="2400" dirty="0" err="1"/>
              <a:t>transporte</a:t>
            </a:r>
            <a:r>
              <a:rPr lang="en-US" sz="2400" dirty="0"/>
              <a:t> </a:t>
            </a:r>
            <a:r>
              <a:rPr lang="en-US" sz="2400" dirty="0" err="1"/>
              <a:t>activo</a:t>
            </a:r>
            <a:r>
              <a:rPr lang="en-US" sz="2400" dirty="0"/>
              <a:t> </a:t>
            </a:r>
            <a:r>
              <a:rPr lang="en-US" sz="2400" dirty="0" err="1"/>
              <a:t>cruza</a:t>
            </a:r>
            <a:r>
              <a:rPr lang="en-US" sz="2400" dirty="0"/>
              <a:t> la placenta</a:t>
            </a:r>
          </a:p>
          <a:p>
            <a:pPr>
              <a:buFontTx/>
              <a:buChar char="-"/>
            </a:pPr>
            <a:r>
              <a:rPr lang="en-US" sz="2400" dirty="0" err="1"/>
              <a:t>Algunas</a:t>
            </a:r>
            <a:r>
              <a:rPr lang="en-US" sz="2400" dirty="0"/>
              <a:t> </a:t>
            </a:r>
            <a:r>
              <a:rPr lang="en-US" sz="2400" dirty="0" err="1"/>
              <a:t>células</a:t>
            </a:r>
            <a:r>
              <a:rPr lang="en-US" sz="2400" dirty="0"/>
              <a:t> B </a:t>
            </a:r>
            <a:r>
              <a:rPr lang="en-US" sz="2400" dirty="0" err="1"/>
              <a:t>plasmáticas</a:t>
            </a:r>
            <a:r>
              <a:rPr lang="en-US" sz="2400" dirty="0"/>
              <a:t> </a:t>
            </a:r>
            <a:r>
              <a:rPr lang="en-US" sz="2400" dirty="0" err="1"/>
              <a:t>migran</a:t>
            </a:r>
            <a:r>
              <a:rPr lang="en-US" sz="2400" dirty="0"/>
              <a:t> a </a:t>
            </a:r>
            <a:r>
              <a:rPr lang="en-US" sz="2400" b="1" dirty="0" err="1"/>
              <a:t>médula</a:t>
            </a:r>
            <a:r>
              <a:rPr lang="en-US" sz="2400" b="1" dirty="0"/>
              <a:t> </a:t>
            </a:r>
            <a:r>
              <a:rPr lang="en-US" sz="2400" b="1" dirty="0" err="1"/>
              <a:t>ósea</a:t>
            </a:r>
            <a:endParaRPr lang="en-US" sz="2400" b="1" dirty="0"/>
          </a:p>
          <a:p>
            <a:pPr>
              <a:buFontTx/>
              <a:buChar char="-"/>
            </a:pPr>
            <a:r>
              <a:rPr lang="en-US" sz="2400" dirty="0" err="1"/>
              <a:t>secretan</a:t>
            </a:r>
            <a:r>
              <a:rPr lang="en-US" sz="2400" dirty="0"/>
              <a:t> </a:t>
            </a:r>
            <a:r>
              <a:rPr lang="en-US" sz="2400" dirty="0" err="1"/>
              <a:t>su</a:t>
            </a:r>
            <a:r>
              <a:rPr lang="en-US" sz="2400" dirty="0"/>
              <a:t> AB de forma </a:t>
            </a:r>
            <a:r>
              <a:rPr lang="en-US" sz="2400" b="1" dirty="0" err="1"/>
              <a:t>constitutiva</a:t>
            </a:r>
            <a:r>
              <a:rPr lang="en-US" sz="2400" dirty="0"/>
              <a:t> (</a:t>
            </a:r>
            <a:r>
              <a:rPr lang="en-US" sz="2400" dirty="0" err="1"/>
              <a:t>tipo</a:t>
            </a:r>
            <a:r>
              <a:rPr lang="en-US" sz="2400" dirty="0"/>
              <a:t> de </a:t>
            </a:r>
            <a:r>
              <a:rPr lang="en-US" sz="2400" dirty="0" err="1"/>
              <a:t>memoria</a:t>
            </a:r>
            <a:r>
              <a:rPr lang="en-US" sz="2400" dirty="0"/>
              <a:t>)</a:t>
            </a:r>
          </a:p>
          <a:p>
            <a:pPr>
              <a:buFontTx/>
              <a:buChar char="-"/>
            </a:pPr>
            <a:endParaRPr lang="en-US" sz="2400" dirty="0"/>
          </a:p>
          <a:p>
            <a:pPr>
              <a:buFontTx/>
              <a:buChar char="-"/>
            </a:pPr>
            <a:endParaRPr lang="en-US" sz="2400" dirty="0"/>
          </a:p>
          <a:p>
            <a:pPr>
              <a:buFontTx/>
              <a:buChar char="-"/>
            </a:pPr>
            <a:endParaRPr lang="en-US" dirty="0"/>
          </a:p>
          <a:p>
            <a:pPr>
              <a:buFontTx/>
              <a:buChar char="-"/>
            </a:pPr>
            <a:endParaRPr lang="en-US" sz="2400" dirty="0"/>
          </a:p>
        </p:txBody>
      </p:sp>
    </p:spTree>
    <p:extLst>
      <p:ext uri="{BB962C8B-B14F-4D97-AF65-F5344CB8AC3E}">
        <p14:creationId xmlns:p14="http://schemas.microsoft.com/office/powerpoint/2010/main" val="323095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5EBF3-47A7-3A46-AC0D-713B95403111}"/>
              </a:ext>
            </a:extLst>
          </p:cNvPr>
          <p:cNvSpPr>
            <a:spLocks noGrp="1"/>
          </p:cNvSpPr>
          <p:nvPr>
            <p:ph type="title"/>
          </p:nvPr>
        </p:nvSpPr>
        <p:spPr>
          <a:xfrm>
            <a:off x="647216" y="0"/>
            <a:ext cx="11039261" cy="1179576"/>
          </a:xfrm>
        </p:spPr>
        <p:txBody>
          <a:bodyPr>
            <a:normAutofit/>
          </a:bodyPr>
          <a:lstStyle/>
          <a:p>
            <a:r>
              <a:rPr lang="en-US" dirty="0" err="1"/>
              <a:t>Secuencia</a:t>
            </a:r>
            <a:r>
              <a:rPr lang="en-US" dirty="0"/>
              <a:t> de </a:t>
            </a:r>
            <a:r>
              <a:rPr lang="en-US" dirty="0" err="1"/>
              <a:t>eventos</a:t>
            </a:r>
            <a:r>
              <a:rPr lang="en-US" dirty="0"/>
              <a:t> de la RI </a:t>
            </a:r>
            <a:r>
              <a:rPr lang="en-US" dirty="0" err="1"/>
              <a:t>Adaptativa</a:t>
            </a:r>
            <a:endParaRPr lang="en-US" dirty="0"/>
          </a:p>
        </p:txBody>
      </p:sp>
      <p:sp>
        <p:nvSpPr>
          <p:cNvPr id="3" name="Content Placeholder 2">
            <a:extLst>
              <a:ext uri="{FF2B5EF4-FFF2-40B4-BE49-F238E27FC236}">
                <a16:creationId xmlns:a16="http://schemas.microsoft.com/office/drawing/2014/main" id="{CC8F650E-1FEA-1B43-9A11-6ED822BEEC23}"/>
              </a:ext>
            </a:extLst>
          </p:cNvPr>
          <p:cNvSpPr>
            <a:spLocks noGrp="1"/>
          </p:cNvSpPr>
          <p:nvPr>
            <p:ph idx="1"/>
          </p:nvPr>
        </p:nvSpPr>
        <p:spPr>
          <a:xfrm>
            <a:off x="505523" y="1179576"/>
            <a:ext cx="11180953" cy="5221223"/>
          </a:xfrm>
        </p:spPr>
        <p:txBody>
          <a:bodyPr>
            <a:normAutofit/>
          </a:bodyPr>
          <a:lstStyle/>
          <a:p>
            <a:pPr marL="0" indent="0">
              <a:buNone/>
            </a:pPr>
            <a:r>
              <a:rPr lang="en-US" sz="2400" b="1" dirty="0"/>
              <a:t>Memoria</a:t>
            </a:r>
            <a:r>
              <a:rPr lang="en-US" sz="2400" dirty="0"/>
              <a:t> </a:t>
            </a:r>
            <a:r>
              <a:rPr lang="en-US" sz="2400" dirty="0" err="1"/>
              <a:t>Inmunológica</a:t>
            </a:r>
            <a:endParaRPr lang="en-US" sz="2400" dirty="0"/>
          </a:p>
          <a:p>
            <a:pPr>
              <a:buFontTx/>
              <a:buChar char="-"/>
            </a:pPr>
            <a:r>
              <a:rPr lang="en-US" sz="2400" dirty="0" err="1"/>
              <a:t>Eliminación</a:t>
            </a:r>
            <a:r>
              <a:rPr lang="en-US" sz="2400" dirty="0"/>
              <a:t> de </a:t>
            </a:r>
            <a:r>
              <a:rPr lang="en-US" sz="2400" dirty="0" err="1"/>
              <a:t>microbio</a:t>
            </a:r>
            <a:r>
              <a:rPr lang="en-US" sz="2400" dirty="0"/>
              <a:t> es </a:t>
            </a:r>
            <a:r>
              <a:rPr lang="en-US" sz="2400" dirty="0" err="1"/>
              <a:t>seguida</a:t>
            </a:r>
            <a:r>
              <a:rPr lang="en-US" sz="2400" dirty="0"/>
              <a:t> por </a:t>
            </a:r>
            <a:r>
              <a:rPr lang="en-US" sz="2400" b="1" dirty="0" err="1"/>
              <a:t>contracción</a:t>
            </a:r>
            <a:r>
              <a:rPr lang="en-US" sz="2400" b="1" dirty="0"/>
              <a:t> </a:t>
            </a:r>
            <a:r>
              <a:rPr lang="en-US" sz="2400" b="1" dirty="0" err="1"/>
              <a:t>homeostásica</a:t>
            </a:r>
            <a:r>
              <a:rPr lang="en-US" sz="2400" b="1" dirty="0"/>
              <a:t> y </a:t>
            </a:r>
            <a:r>
              <a:rPr lang="en-US" sz="2400" b="1" dirty="0" err="1"/>
              <a:t>memoria</a:t>
            </a:r>
            <a:endParaRPr lang="en-US" sz="2400" b="1" dirty="0"/>
          </a:p>
          <a:p>
            <a:pPr>
              <a:buFontTx/>
              <a:buChar char="-"/>
            </a:pPr>
            <a:r>
              <a:rPr lang="en-US" sz="2400" dirty="0" err="1"/>
              <a:t>Contracción</a:t>
            </a:r>
            <a:r>
              <a:rPr lang="en-US" sz="2400" dirty="0"/>
              <a:t> – </a:t>
            </a:r>
            <a:r>
              <a:rPr lang="en-US" sz="2400" dirty="0" err="1"/>
              <a:t>linfocitos</a:t>
            </a:r>
            <a:r>
              <a:rPr lang="en-US" sz="2400" dirty="0"/>
              <a:t> de la </a:t>
            </a:r>
            <a:r>
              <a:rPr lang="en-US" sz="2400" dirty="0" err="1"/>
              <a:t>expansión</a:t>
            </a:r>
            <a:r>
              <a:rPr lang="en-US" sz="2400" dirty="0"/>
              <a:t> clonal </a:t>
            </a:r>
            <a:r>
              <a:rPr lang="en-US" sz="2400" dirty="0" err="1"/>
              <a:t>entran</a:t>
            </a:r>
            <a:r>
              <a:rPr lang="en-US" sz="2400" dirty="0"/>
              <a:t> </a:t>
            </a:r>
            <a:r>
              <a:rPr lang="en-US" sz="2400" dirty="0" err="1"/>
              <a:t>en</a:t>
            </a:r>
            <a:r>
              <a:rPr lang="en-US" sz="2400" dirty="0"/>
              <a:t> apoptosis y se </a:t>
            </a:r>
            <a:r>
              <a:rPr lang="en-US" sz="2400" dirty="0" err="1"/>
              <a:t>restaura</a:t>
            </a:r>
            <a:r>
              <a:rPr lang="en-US" sz="2400" dirty="0"/>
              <a:t> la homeostasis</a:t>
            </a:r>
          </a:p>
          <a:p>
            <a:pPr>
              <a:buFontTx/>
              <a:buChar char="-"/>
            </a:pPr>
            <a:r>
              <a:rPr lang="en-US" sz="2400" dirty="0" err="1"/>
              <a:t>Celulas</a:t>
            </a:r>
            <a:r>
              <a:rPr lang="en-US" sz="2400" dirty="0"/>
              <a:t> </a:t>
            </a:r>
            <a:r>
              <a:rPr lang="en-US" sz="2400" dirty="0" err="1"/>
              <a:t>memoria</a:t>
            </a:r>
            <a:r>
              <a:rPr lang="en-US" sz="2400" dirty="0"/>
              <a:t> son </a:t>
            </a:r>
            <a:r>
              <a:rPr lang="en-US" sz="2400" dirty="0" err="1"/>
              <a:t>generadas</a:t>
            </a:r>
            <a:r>
              <a:rPr lang="en-US" sz="2400" dirty="0"/>
              <a:t> </a:t>
            </a:r>
            <a:r>
              <a:rPr lang="en-US" sz="2400" dirty="0" err="1"/>
              <a:t>en</a:t>
            </a:r>
            <a:r>
              <a:rPr lang="en-US" sz="2400" dirty="0"/>
              <a:t> la </a:t>
            </a:r>
            <a:r>
              <a:rPr lang="en-US" sz="2400" dirty="0" err="1"/>
              <a:t>activación</a:t>
            </a:r>
            <a:r>
              <a:rPr lang="en-US" sz="2400" dirty="0"/>
              <a:t> </a:t>
            </a:r>
            <a:r>
              <a:rPr lang="en-US" sz="2400" dirty="0" err="1"/>
              <a:t>inicial</a:t>
            </a:r>
            <a:r>
              <a:rPr lang="en-US" sz="2400" dirty="0"/>
              <a:t> de los </a:t>
            </a:r>
            <a:r>
              <a:rPr lang="en-US" sz="2400" dirty="0" err="1"/>
              <a:t>linfocitos</a:t>
            </a:r>
            <a:endParaRPr lang="en-US" sz="2400" dirty="0"/>
          </a:p>
          <a:p>
            <a:pPr>
              <a:buFontTx/>
              <a:buChar char="-"/>
            </a:pPr>
            <a:r>
              <a:rPr lang="en-US" sz="2400" dirty="0" err="1"/>
              <a:t>Representan</a:t>
            </a:r>
            <a:r>
              <a:rPr lang="en-US" sz="2400" dirty="0"/>
              <a:t> una piscina de la </a:t>
            </a:r>
            <a:r>
              <a:rPr lang="en-US" sz="2400" dirty="0" err="1"/>
              <a:t>expansión</a:t>
            </a:r>
            <a:r>
              <a:rPr lang="en-US" sz="2400" dirty="0"/>
              <a:t> clonal original de </a:t>
            </a:r>
            <a:r>
              <a:rPr lang="en-US" sz="2400" dirty="0" err="1"/>
              <a:t>linfocitos</a:t>
            </a:r>
            <a:r>
              <a:rPr lang="en-US" sz="2400" dirty="0"/>
              <a:t> con </a:t>
            </a:r>
            <a:r>
              <a:rPr lang="en-US" sz="2400" dirty="0" err="1"/>
              <a:t>especificidad</a:t>
            </a:r>
            <a:endParaRPr lang="en-US" sz="2400" dirty="0"/>
          </a:p>
          <a:p>
            <a:pPr lvl="1">
              <a:buFontTx/>
              <a:buChar char="-"/>
            </a:pPr>
            <a:r>
              <a:rPr lang="en-US" dirty="0" err="1"/>
              <a:t>Sobreviven</a:t>
            </a:r>
            <a:r>
              <a:rPr lang="en-US" dirty="0"/>
              <a:t> por </a:t>
            </a:r>
            <a:r>
              <a:rPr lang="en-US" dirty="0" err="1"/>
              <a:t>años</a:t>
            </a:r>
            <a:endParaRPr lang="en-US" dirty="0"/>
          </a:p>
          <a:p>
            <a:pPr lvl="1">
              <a:buFontTx/>
              <a:buChar char="-"/>
            </a:pPr>
            <a:r>
              <a:rPr lang="en-US" dirty="0"/>
              <a:t>Mas </a:t>
            </a:r>
            <a:r>
              <a:rPr lang="en-US" dirty="0" err="1"/>
              <a:t>eficientes</a:t>
            </a:r>
            <a:r>
              <a:rPr lang="en-US" dirty="0"/>
              <a:t> al </a:t>
            </a:r>
            <a:r>
              <a:rPr lang="en-US" dirty="0" err="1"/>
              <a:t>combatír</a:t>
            </a:r>
            <a:r>
              <a:rPr lang="en-US" dirty="0"/>
              <a:t> el </a:t>
            </a:r>
            <a:r>
              <a:rPr lang="en-US" dirty="0" err="1"/>
              <a:t>microbio</a:t>
            </a:r>
            <a:r>
              <a:rPr lang="en-US" dirty="0"/>
              <a:t> que las </a:t>
            </a:r>
            <a:r>
              <a:rPr lang="en-US" dirty="0" err="1"/>
              <a:t>vírgenes</a:t>
            </a:r>
            <a:endParaRPr lang="en-US" dirty="0"/>
          </a:p>
          <a:p>
            <a:pPr lvl="1">
              <a:buFontTx/>
              <a:buChar char="-"/>
            </a:pPr>
            <a:r>
              <a:rPr lang="en-US" dirty="0" err="1"/>
              <a:t>Responden</a:t>
            </a:r>
            <a:r>
              <a:rPr lang="en-US" dirty="0"/>
              <a:t> mas </a:t>
            </a:r>
            <a:r>
              <a:rPr lang="en-US" dirty="0" err="1"/>
              <a:t>rapido</a:t>
            </a:r>
            <a:r>
              <a:rPr lang="en-US" dirty="0"/>
              <a:t> y </a:t>
            </a:r>
            <a:r>
              <a:rPr lang="en-US" dirty="0" err="1"/>
              <a:t>efectivamente</a:t>
            </a:r>
            <a:endParaRPr lang="en-US" dirty="0"/>
          </a:p>
          <a:p>
            <a:pPr>
              <a:buFontTx/>
              <a:buChar char="-"/>
            </a:pPr>
            <a:endParaRPr lang="en-US" sz="2400" dirty="0"/>
          </a:p>
          <a:p>
            <a:pPr>
              <a:buFontTx/>
              <a:buChar char="-"/>
            </a:pPr>
            <a:endParaRPr lang="en-US" sz="2400" dirty="0"/>
          </a:p>
          <a:p>
            <a:pPr>
              <a:buFontTx/>
              <a:buChar char="-"/>
            </a:pPr>
            <a:endParaRPr lang="en-US" dirty="0"/>
          </a:p>
          <a:p>
            <a:pPr>
              <a:buFontTx/>
              <a:buChar char="-"/>
            </a:pPr>
            <a:endParaRPr lang="en-US" sz="2400" dirty="0"/>
          </a:p>
        </p:txBody>
      </p:sp>
    </p:spTree>
    <p:extLst>
      <p:ext uri="{BB962C8B-B14F-4D97-AF65-F5344CB8AC3E}">
        <p14:creationId xmlns:p14="http://schemas.microsoft.com/office/powerpoint/2010/main" val="2697058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488A-5984-2445-91EC-D3232BDFD83D}"/>
              </a:ext>
            </a:extLst>
          </p:cNvPr>
          <p:cNvSpPr>
            <a:spLocks noGrp="1"/>
          </p:cNvSpPr>
          <p:nvPr>
            <p:ph type="title"/>
          </p:nvPr>
        </p:nvSpPr>
        <p:spPr>
          <a:xfrm>
            <a:off x="605903" y="-5998"/>
            <a:ext cx="10168128" cy="800477"/>
          </a:xfrm>
        </p:spPr>
        <p:txBody>
          <a:bodyPr/>
          <a:lstStyle/>
          <a:p>
            <a:r>
              <a:rPr lang="en-US" dirty="0" err="1"/>
              <a:t>Repaso</a:t>
            </a:r>
            <a:endParaRPr lang="en-US" dirty="0"/>
          </a:p>
        </p:txBody>
      </p:sp>
      <p:sp>
        <p:nvSpPr>
          <p:cNvPr id="3" name="Content Placeholder 2">
            <a:extLst>
              <a:ext uri="{FF2B5EF4-FFF2-40B4-BE49-F238E27FC236}">
                <a16:creationId xmlns:a16="http://schemas.microsoft.com/office/drawing/2014/main" id="{D9509008-66BC-8644-BF39-727A96FB62E9}"/>
              </a:ext>
            </a:extLst>
          </p:cNvPr>
          <p:cNvSpPr>
            <a:spLocks noGrp="1"/>
          </p:cNvSpPr>
          <p:nvPr>
            <p:ph idx="1"/>
          </p:nvPr>
        </p:nvSpPr>
        <p:spPr>
          <a:xfrm>
            <a:off x="396040" y="1431412"/>
            <a:ext cx="11446190" cy="4620253"/>
          </a:xfrm>
        </p:spPr>
        <p:txBody>
          <a:bodyPr>
            <a:normAutofit fontScale="92500" lnSpcReduction="20000"/>
          </a:bodyPr>
          <a:lstStyle/>
          <a:p>
            <a:r>
              <a:rPr lang="en-US" dirty="0" err="1"/>
              <a:t>Inmunidad</a:t>
            </a:r>
            <a:r>
              <a:rPr lang="en-US" dirty="0"/>
              <a:t> </a:t>
            </a:r>
            <a:r>
              <a:rPr lang="en-US" dirty="0" err="1"/>
              <a:t>protectiva</a:t>
            </a:r>
            <a:endParaRPr lang="en-US" dirty="0"/>
          </a:p>
          <a:p>
            <a:r>
              <a:rPr lang="en-US" dirty="0" err="1"/>
              <a:t>Inmunidad</a:t>
            </a:r>
            <a:r>
              <a:rPr lang="en-US" dirty="0"/>
              <a:t> </a:t>
            </a:r>
            <a:r>
              <a:rPr lang="en-US" dirty="0" err="1"/>
              <a:t>innata</a:t>
            </a:r>
            <a:endParaRPr lang="en-US" dirty="0"/>
          </a:p>
          <a:p>
            <a:r>
              <a:rPr lang="en-US" dirty="0" err="1"/>
              <a:t>Inmunidad</a:t>
            </a:r>
            <a:r>
              <a:rPr lang="en-US" dirty="0"/>
              <a:t> </a:t>
            </a:r>
            <a:r>
              <a:rPr lang="en-US" dirty="0" err="1"/>
              <a:t>adaptativa</a:t>
            </a:r>
            <a:endParaRPr lang="en-US" dirty="0"/>
          </a:p>
          <a:p>
            <a:r>
              <a:rPr lang="en-US" dirty="0" err="1"/>
              <a:t>Inmunidad</a:t>
            </a:r>
            <a:r>
              <a:rPr lang="en-US" dirty="0"/>
              <a:t> humoral</a:t>
            </a:r>
          </a:p>
          <a:p>
            <a:r>
              <a:rPr lang="en-US" dirty="0" err="1"/>
              <a:t>Linfocitos</a:t>
            </a:r>
            <a:r>
              <a:rPr lang="en-US" dirty="0"/>
              <a:t> B</a:t>
            </a:r>
          </a:p>
          <a:p>
            <a:r>
              <a:rPr lang="en-US" dirty="0" err="1"/>
              <a:t>Células</a:t>
            </a:r>
            <a:r>
              <a:rPr lang="en-US" dirty="0"/>
              <a:t> </a:t>
            </a:r>
            <a:r>
              <a:rPr lang="en-US" dirty="0" err="1"/>
              <a:t>Plasmáticas</a:t>
            </a:r>
            <a:endParaRPr lang="en-US" dirty="0"/>
          </a:p>
          <a:p>
            <a:r>
              <a:rPr lang="en-US" dirty="0" err="1"/>
              <a:t>Anticuerpos</a:t>
            </a:r>
            <a:r>
              <a:rPr lang="en-US" dirty="0"/>
              <a:t> (IgA, D, E, G, M)</a:t>
            </a:r>
          </a:p>
          <a:p>
            <a:r>
              <a:rPr lang="en-US" dirty="0" err="1"/>
              <a:t>Inmunidad</a:t>
            </a:r>
            <a:r>
              <a:rPr lang="en-US" dirty="0"/>
              <a:t> </a:t>
            </a:r>
            <a:r>
              <a:rPr lang="en-US" dirty="0" err="1"/>
              <a:t>celular</a:t>
            </a:r>
            <a:endParaRPr lang="en-US" dirty="0"/>
          </a:p>
          <a:p>
            <a:r>
              <a:rPr lang="en-US" dirty="0" err="1"/>
              <a:t>Linfocitos</a:t>
            </a:r>
            <a:r>
              <a:rPr lang="en-US" dirty="0"/>
              <a:t> Th, Tc y  Tr</a:t>
            </a:r>
          </a:p>
        </p:txBody>
      </p:sp>
    </p:spTree>
    <p:extLst>
      <p:ext uri="{BB962C8B-B14F-4D97-AF65-F5344CB8AC3E}">
        <p14:creationId xmlns:p14="http://schemas.microsoft.com/office/powerpoint/2010/main" val="1952046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488A-5984-2445-91EC-D3232BDFD83D}"/>
              </a:ext>
            </a:extLst>
          </p:cNvPr>
          <p:cNvSpPr>
            <a:spLocks noGrp="1"/>
          </p:cNvSpPr>
          <p:nvPr>
            <p:ph type="title"/>
          </p:nvPr>
        </p:nvSpPr>
        <p:spPr>
          <a:xfrm>
            <a:off x="605903" y="-5998"/>
            <a:ext cx="10168128" cy="800477"/>
          </a:xfrm>
        </p:spPr>
        <p:txBody>
          <a:bodyPr/>
          <a:lstStyle/>
          <a:p>
            <a:r>
              <a:rPr lang="en-US" dirty="0" err="1"/>
              <a:t>Repaso</a:t>
            </a:r>
            <a:endParaRPr lang="en-US" dirty="0"/>
          </a:p>
        </p:txBody>
      </p:sp>
      <p:sp>
        <p:nvSpPr>
          <p:cNvPr id="3" name="Content Placeholder 2">
            <a:extLst>
              <a:ext uri="{FF2B5EF4-FFF2-40B4-BE49-F238E27FC236}">
                <a16:creationId xmlns:a16="http://schemas.microsoft.com/office/drawing/2014/main" id="{D9509008-66BC-8644-BF39-727A96FB62E9}"/>
              </a:ext>
            </a:extLst>
          </p:cNvPr>
          <p:cNvSpPr>
            <a:spLocks noGrp="1"/>
          </p:cNvSpPr>
          <p:nvPr>
            <p:ph idx="1"/>
          </p:nvPr>
        </p:nvSpPr>
        <p:spPr>
          <a:xfrm>
            <a:off x="396040" y="1431412"/>
            <a:ext cx="11446190" cy="5002639"/>
          </a:xfrm>
        </p:spPr>
        <p:txBody>
          <a:bodyPr>
            <a:normAutofit fontScale="77500" lnSpcReduction="20000"/>
          </a:bodyPr>
          <a:lstStyle/>
          <a:p>
            <a:r>
              <a:rPr lang="en-US" sz="3400" dirty="0" err="1"/>
              <a:t>Inmunidad</a:t>
            </a:r>
            <a:r>
              <a:rPr lang="en-US" sz="3400" dirty="0"/>
              <a:t> </a:t>
            </a:r>
            <a:r>
              <a:rPr lang="en-US" sz="3400" dirty="0" err="1"/>
              <a:t>pasiva</a:t>
            </a:r>
            <a:endParaRPr lang="en-US" sz="3400" dirty="0"/>
          </a:p>
          <a:p>
            <a:r>
              <a:rPr lang="en-US" sz="3400" dirty="0" err="1"/>
              <a:t>Inmunidad</a:t>
            </a:r>
            <a:r>
              <a:rPr lang="en-US" sz="3400" dirty="0"/>
              <a:t> </a:t>
            </a:r>
            <a:r>
              <a:rPr lang="en-US" sz="3400" dirty="0" err="1"/>
              <a:t>activa</a:t>
            </a:r>
            <a:endParaRPr lang="en-US" sz="3400" dirty="0"/>
          </a:p>
          <a:p>
            <a:r>
              <a:rPr lang="en-US" sz="3400" dirty="0" err="1"/>
              <a:t>especificidad</a:t>
            </a:r>
            <a:endParaRPr lang="en-US" sz="3400" dirty="0"/>
          </a:p>
          <a:p>
            <a:r>
              <a:rPr lang="en-US" sz="3400" dirty="0" err="1"/>
              <a:t>diversidad</a:t>
            </a:r>
            <a:endParaRPr lang="en-US" sz="3400" dirty="0"/>
          </a:p>
          <a:p>
            <a:r>
              <a:rPr lang="en-US" sz="3400" dirty="0" err="1"/>
              <a:t>memoria</a:t>
            </a:r>
            <a:endParaRPr lang="en-US" sz="3400" dirty="0"/>
          </a:p>
          <a:p>
            <a:r>
              <a:rPr lang="en-US" sz="3400" dirty="0" err="1"/>
              <a:t>Expansión</a:t>
            </a:r>
            <a:r>
              <a:rPr lang="en-US" sz="3400" dirty="0"/>
              <a:t> clonal</a:t>
            </a:r>
          </a:p>
          <a:p>
            <a:r>
              <a:rPr lang="en-US" sz="3400" dirty="0"/>
              <a:t>CD4</a:t>
            </a:r>
          </a:p>
          <a:p>
            <a:r>
              <a:rPr lang="en-US" sz="3400" dirty="0"/>
              <a:t>CD8</a:t>
            </a:r>
          </a:p>
          <a:p>
            <a:r>
              <a:rPr lang="en-US" sz="3400" dirty="0"/>
              <a:t>CTLs</a:t>
            </a:r>
          </a:p>
          <a:p>
            <a:r>
              <a:rPr lang="en-US" sz="3400" dirty="0"/>
              <a:t>APC</a:t>
            </a:r>
          </a:p>
          <a:p>
            <a:endParaRPr lang="en-US" dirty="0"/>
          </a:p>
        </p:txBody>
      </p:sp>
    </p:spTree>
    <p:extLst>
      <p:ext uri="{BB962C8B-B14F-4D97-AF65-F5344CB8AC3E}">
        <p14:creationId xmlns:p14="http://schemas.microsoft.com/office/powerpoint/2010/main" val="3068960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488A-5984-2445-91EC-D3232BDFD83D}"/>
              </a:ext>
            </a:extLst>
          </p:cNvPr>
          <p:cNvSpPr>
            <a:spLocks noGrp="1"/>
          </p:cNvSpPr>
          <p:nvPr>
            <p:ph type="title"/>
          </p:nvPr>
        </p:nvSpPr>
        <p:spPr>
          <a:xfrm>
            <a:off x="605903" y="-5998"/>
            <a:ext cx="10168128" cy="800477"/>
          </a:xfrm>
        </p:spPr>
        <p:txBody>
          <a:bodyPr/>
          <a:lstStyle/>
          <a:p>
            <a:r>
              <a:rPr lang="en-US" dirty="0" err="1"/>
              <a:t>Repaso</a:t>
            </a:r>
            <a:endParaRPr lang="en-US" dirty="0"/>
          </a:p>
        </p:txBody>
      </p:sp>
      <p:sp>
        <p:nvSpPr>
          <p:cNvPr id="3" name="Content Placeholder 2">
            <a:extLst>
              <a:ext uri="{FF2B5EF4-FFF2-40B4-BE49-F238E27FC236}">
                <a16:creationId xmlns:a16="http://schemas.microsoft.com/office/drawing/2014/main" id="{D9509008-66BC-8644-BF39-727A96FB62E9}"/>
              </a:ext>
            </a:extLst>
          </p:cNvPr>
          <p:cNvSpPr>
            <a:spLocks noGrp="1"/>
          </p:cNvSpPr>
          <p:nvPr>
            <p:ph idx="1"/>
          </p:nvPr>
        </p:nvSpPr>
        <p:spPr>
          <a:xfrm>
            <a:off x="396040" y="1431412"/>
            <a:ext cx="11446190" cy="4234869"/>
          </a:xfrm>
        </p:spPr>
        <p:txBody>
          <a:bodyPr>
            <a:normAutofit/>
          </a:bodyPr>
          <a:lstStyle/>
          <a:p>
            <a:r>
              <a:rPr lang="en-US" dirty="0" err="1"/>
              <a:t>Citoquinas</a:t>
            </a:r>
            <a:endParaRPr lang="en-US" dirty="0"/>
          </a:p>
          <a:p>
            <a:r>
              <a:rPr lang="en-US" dirty="0" err="1"/>
              <a:t>Quimioquinas</a:t>
            </a:r>
            <a:endParaRPr lang="en-US" dirty="0"/>
          </a:p>
          <a:p>
            <a:r>
              <a:rPr lang="en-US" dirty="0" err="1"/>
              <a:t>Tolerancia</a:t>
            </a:r>
            <a:endParaRPr lang="en-US" dirty="0"/>
          </a:p>
          <a:p>
            <a:r>
              <a:rPr lang="en-US" dirty="0" err="1"/>
              <a:t>Colocalización</a:t>
            </a:r>
            <a:endParaRPr lang="en-US" dirty="0"/>
          </a:p>
          <a:p>
            <a:r>
              <a:rPr lang="en-US" dirty="0" err="1"/>
              <a:t>Pirógenos</a:t>
            </a:r>
            <a:endParaRPr lang="en-US" dirty="0"/>
          </a:p>
          <a:p>
            <a:r>
              <a:rPr lang="en-US" dirty="0" err="1"/>
              <a:t>Viejitos</a:t>
            </a:r>
            <a:endParaRPr lang="en-US" dirty="0"/>
          </a:p>
        </p:txBody>
      </p:sp>
    </p:spTree>
    <p:extLst>
      <p:ext uri="{BB962C8B-B14F-4D97-AF65-F5344CB8AC3E}">
        <p14:creationId xmlns:p14="http://schemas.microsoft.com/office/powerpoint/2010/main" val="3366332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ADCD8F-3B67-584F-80B3-E48A721A93CC}"/>
              </a:ext>
            </a:extLst>
          </p:cNvPr>
          <p:cNvPicPr>
            <a:picLocks noChangeAspect="1"/>
          </p:cNvPicPr>
          <p:nvPr/>
        </p:nvPicPr>
        <p:blipFill rotWithShape="1">
          <a:blip r:embed="rId3"/>
          <a:srcRect b="78272"/>
          <a:stretch/>
        </p:blipFill>
        <p:spPr>
          <a:xfrm>
            <a:off x="4452066" y="1026368"/>
            <a:ext cx="7702612" cy="2402632"/>
          </a:xfrm>
          <a:prstGeom prst="rect">
            <a:avLst/>
          </a:prstGeom>
        </p:spPr>
      </p:pic>
      <p:sp>
        <p:nvSpPr>
          <p:cNvPr id="2" name="Title 1">
            <a:extLst>
              <a:ext uri="{FF2B5EF4-FFF2-40B4-BE49-F238E27FC236}">
                <a16:creationId xmlns:a16="http://schemas.microsoft.com/office/drawing/2014/main" id="{47C5EBF3-47A7-3A46-AC0D-713B95403111}"/>
              </a:ext>
            </a:extLst>
          </p:cNvPr>
          <p:cNvSpPr>
            <a:spLocks noGrp="1"/>
          </p:cNvSpPr>
          <p:nvPr>
            <p:ph type="title"/>
          </p:nvPr>
        </p:nvSpPr>
        <p:spPr>
          <a:xfrm>
            <a:off x="647216" y="0"/>
            <a:ext cx="11039261" cy="1179576"/>
          </a:xfrm>
        </p:spPr>
        <p:txBody>
          <a:bodyPr>
            <a:normAutofit fontScale="90000"/>
          </a:bodyPr>
          <a:lstStyle/>
          <a:p>
            <a:r>
              <a:rPr lang="en-US" dirty="0" err="1"/>
              <a:t>Componentes</a:t>
            </a:r>
            <a:r>
              <a:rPr lang="en-US" dirty="0"/>
              <a:t> </a:t>
            </a:r>
            <a:r>
              <a:rPr lang="en-US" dirty="0" err="1"/>
              <a:t>celulares</a:t>
            </a:r>
            <a:r>
              <a:rPr lang="en-US" dirty="0"/>
              <a:t> de la </a:t>
            </a:r>
            <a:r>
              <a:rPr lang="en-US" dirty="0" err="1"/>
              <a:t>respuesta</a:t>
            </a:r>
            <a:r>
              <a:rPr lang="en-US" dirty="0"/>
              <a:t> </a:t>
            </a:r>
            <a:r>
              <a:rPr lang="en-US" dirty="0" err="1"/>
              <a:t>adaptativa</a:t>
            </a:r>
            <a:endParaRPr lang="en-US" dirty="0"/>
          </a:p>
        </p:txBody>
      </p:sp>
      <p:sp>
        <p:nvSpPr>
          <p:cNvPr id="3" name="Content Placeholder 2">
            <a:extLst>
              <a:ext uri="{FF2B5EF4-FFF2-40B4-BE49-F238E27FC236}">
                <a16:creationId xmlns:a16="http://schemas.microsoft.com/office/drawing/2014/main" id="{CC8F650E-1FEA-1B43-9A11-6ED822BEEC23}"/>
              </a:ext>
            </a:extLst>
          </p:cNvPr>
          <p:cNvSpPr>
            <a:spLocks noGrp="1"/>
          </p:cNvSpPr>
          <p:nvPr>
            <p:ph idx="1"/>
          </p:nvPr>
        </p:nvSpPr>
        <p:spPr>
          <a:xfrm>
            <a:off x="405438" y="3550596"/>
            <a:ext cx="11522816" cy="2937939"/>
          </a:xfrm>
        </p:spPr>
        <p:txBody>
          <a:bodyPr>
            <a:normAutofit/>
          </a:bodyPr>
          <a:lstStyle/>
          <a:p>
            <a:r>
              <a:rPr lang="en-US" dirty="0" err="1"/>
              <a:t>Linfocitos</a:t>
            </a:r>
            <a:r>
              <a:rPr lang="en-US" dirty="0"/>
              <a:t> – </a:t>
            </a:r>
            <a:r>
              <a:rPr lang="en-US" dirty="0" err="1"/>
              <a:t>mediadores</a:t>
            </a:r>
            <a:r>
              <a:rPr lang="en-US" dirty="0"/>
              <a:t>  de la </a:t>
            </a:r>
            <a:r>
              <a:rPr lang="en-US" dirty="0" err="1"/>
              <a:t>inmunidad</a:t>
            </a:r>
            <a:r>
              <a:rPr lang="en-US" dirty="0"/>
              <a:t>: </a:t>
            </a:r>
            <a:r>
              <a:rPr lang="en-US" dirty="0" err="1"/>
              <a:t>celular</a:t>
            </a:r>
            <a:r>
              <a:rPr lang="en-US" dirty="0"/>
              <a:t> (T) y humoral (B)</a:t>
            </a:r>
          </a:p>
          <a:p>
            <a:r>
              <a:rPr lang="en-US" dirty="0" err="1"/>
              <a:t>Quienes</a:t>
            </a:r>
            <a:r>
              <a:rPr lang="en-US" dirty="0"/>
              <a:t> </a:t>
            </a:r>
            <a:r>
              <a:rPr lang="en-US" dirty="0" err="1"/>
              <a:t>reconocen</a:t>
            </a:r>
            <a:r>
              <a:rPr lang="en-US" dirty="0"/>
              <a:t> y </a:t>
            </a:r>
            <a:r>
              <a:rPr lang="en-US" dirty="0" err="1"/>
              <a:t>responden</a:t>
            </a:r>
            <a:r>
              <a:rPr lang="en-US" dirty="0"/>
              <a:t> a los </a:t>
            </a:r>
            <a:r>
              <a:rPr lang="en-US" dirty="0" err="1"/>
              <a:t>Ags</a:t>
            </a:r>
            <a:r>
              <a:rPr lang="en-US" dirty="0"/>
              <a:t> </a:t>
            </a:r>
            <a:r>
              <a:rPr lang="en-US" dirty="0" err="1"/>
              <a:t>extraños</a:t>
            </a:r>
            <a:r>
              <a:rPr lang="en-US" dirty="0"/>
              <a:t>? - Fig-1-5</a:t>
            </a:r>
          </a:p>
          <a:p>
            <a:r>
              <a:rPr lang="en-US" b="1" dirty="0" err="1"/>
              <a:t>Linf</a:t>
            </a:r>
            <a:r>
              <a:rPr lang="en-US" b="1" dirty="0"/>
              <a:t> B </a:t>
            </a:r>
            <a:r>
              <a:rPr lang="en-US" dirty="0"/>
              <a:t>– </a:t>
            </a:r>
            <a:r>
              <a:rPr lang="en-US" dirty="0" err="1"/>
              <a:t>productores</a:t>
            </a:r>
            <a:r>
              <a:rPr lang="en-US" dirty="0"/>
              <a:t> de </a:t>
            </a:r>
            <a:r>
              <a:rPr lang="en-US" b="1" dirty="0"/>
              <a:t>Abs</a:t>
            </a:r>
          </a:p>
          <a:p>
            <a:pPr lvl="1"/>
            <a:r>
              <a:rPr lang="en-US" sz="2600" dirty="0" err="1"/>
              <a:t>Reconocen</a:t>
            </a:r>
            <a:r>
              <a:rPr lang="en-US" sz="2600" dirty="0"/>
              <a:t> </a:t>
            </a:r>
            <a:r>
              <a:rPr lang="en-US" sz="2600" dirty="0" err="1"/>
              <a:t>Ags</a:t>
            </a:r>
            <a:r>
              <a:rPr lang="en-US" sz="2600" dirty="0"/>
              <a:t> de </a:t>
            </a:r>
            <a:r>
              <a:rPr lang="en-US" sz="2600" dirty="0" err="1"/>
              <a:t>superficie</a:t>
            </a:r>
            <a:r>
              <a:rPr lang="en-US" sz="2600" dirty="0"/>
              <a:t>, se </a:t>
            </a:r>
            <a:r>
              <a:rPr lang="en-US" sz="2600" dirty="0" err="1"/>
              <a:t>diferencian</a:t>
            </a:r>
            <a:r>
              <a:rPr lang="en-US" sz="2600" dirty="0"/>
              <a:t> </a:t>
            </a:r>
            <a:r>
              <a:rPr lang="en-US" sz="2600" dirty="0" err="1"/>
              <a:t>en</a:t>
            </a:r>
            <a:r>
              <a:rPr lang="en-US" sz="2600" dirty="0"/>
              <a:t> </a:t>
            </a:r>
            <a:r>
              <a:rPr lang="en-US" sz="2600" dirty="0" err="1"/>
              <a:t>células</a:t>
            </a:r>
            <a:r>
              <a:rPr lang="en-US" sz="2600" dirty="0"/>
              <a:t> </a:t>
            </a:r>
            <a:r>
              <a:rPr lang="en-US" sz="2600" dirty="0" err="1"/>
              <a:t>plasmáticas</a:t>
            </a:r>
            <a:endParaRPr lang="en-US" sz="2600" dirty="0"/>
          </a:p>
          <a:p>
            <a:pPr lvl="1"/>
            <a:r>
              <a:rPr lang="en-US" sz="2600" dirty="0" err="1"/>
              <a:t>Mediadores</a:t>
            </a:r>
            <a:r>
              <a:rPr lang="en-US" sz="2600" dirty="0"/>
              <a:t> de la </a:t>
            </a:r>
            <a:r>
              <a:rPr lang="en-US" sz="2600" dirty="0" err="1"/>
              <a:t>respuesta</a:t>
            </a:r>
            <a:r>
              <a:rPr lang="en-US" sz="2600" dirty="0"/>
              <a:t> </a:t>
            </a:r>
            <a:r>
              <a:rPr lang="en-US" sz="2600" dirty="0" err="1"/>
              <a:t>adaptativa</a:t>
            </a:r>
            <a:r>
              <a:rPr lang="en-US" sz="2600" dirty="0"/>
              <a:t> humoral (ABs)</a:t>
            </a:r>
          </a:p>
        </p:txBody>
      </p:sp>
      <p:sp>
        <p:nvSpPr>
          <p:cNvPr id="4" name="TextBox 3">
            <a:extLst>
              <a:ext uri="{FF2B5EF4-FFF2-40B4-BE49-F238E27FC236}">
                <a16:creationId xmlns:a16="http://schemas.microsoft.com/office/drawing/2014/main" id="{A58F26C2-95F7-D244-B8E0-2EA1DF61C98C}"/>
              </a:ext>
            </a:extLst>
          </p:cNvPr>
          <p:cNvSpPr txBox="1"/>
          <p:nvPr/>
        </p:nvSpPr>
        <p:spPr>
          <a:xfrm>
            <a:off x="405438" y="1597160"/>
            <a:ext cx="6083559" cy="1292662"/>
          </a:xfrm>
          <a:prstGeom prst="rect">
            <a:avLst/>
          </a:prstGeom>
          <a:noFill/>
        </p:spPr>
        <p:txBody>
          <a:bodyPr wrap="square" rtlCol="0">
            <a:spAutoFit/>
          </a:bodyPr>
          <a:lstStyle/>
          <a:p>
            <a:r>
              <a:rPr lang="en-US" sz="2600" dirty="0" err="1"/>
              <a:t>Cuales</a:t>
            </a:r>
            <a:r>
              <a:rPr lang="en-US" sz="2600" dirty="0"/>
              <a:t> son las </a:t>
            </a:r>
            <a:r>
              <a:rPr lang="en-US" sz="2600" dirty="0" err="1"/>
              <a:t>principales</a:t>
            </a:r>
            <a:r>
              <a:rPr lang="en-US" sz="2600" dirty="0"/>
              <a:t> </a:t>
            </a:r>
            <a:r>
              <a:rPr lang="en-US" sz="2600" dirty="0" err="1"/>
              <a:t>células</a:t>
            </a:r>
            <a:r>
              <a:rPr lang="en-US" sz="2600" dirty="0"/>
              <a:t> del Sistema immune </a:t>
            </a:r>
            <a:r>
              <a:rPr lang="en-US" sz="2600" dirty="0" err="1"/>
              <a:t>adaptativo</a:t>
            </a:r>
            <a:r>
              <a:rPr lang="en-US" sz="2600" dirty="0"/>
              <a:t>? </a:t>
            </a:r>
          </a:p>
          <a:p>
            <a:r>
              <a:rPr lang="en-US" sz="2600" b="1" dirty="0" err="1"/>
              <a:t>Linfocitos</a:t>
            </a:r>
            <a:r>
              <a:rPr lang="en-US" sz="2600" b="1" dirty="0"/>
              <a:t>, </a:t>
            </a:r>
            <a:r>
              <a:rPr lang="en-US" sz="2600" dirty="0"/>
              <a:t>APC y </a:t>
            </a:r>
            <a:r>
              <a:rPr lang="en-US" sz="2600" dirty="0" err="1"/>
              <a:t>Efectoras</a:t>
            </a:r>
            <a:endParaRPr lang="en-US" sz="2600" dirty="0"/>
          </a:p>
        </p:txBody>
      </p:sp>
    </p:spTree>
    <p:extLst>
      <p:ext uri="{BB962C8B-B14F-4D97-AF65-F5344CB8AC3E}">
        <p14:creationId xmlns:p14="http://schemas.microsoft.com/office/powerpoint/2010/main" val="1272245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5EBF3-47A7-3A46-AC0D-713B95403111}"/>
              </a:ext>
            </a:extLst>
          </p:cNvPr>
          <p:cNvSpPr>
            <a:spLocks noGrp="1"/>
          </p:cNvSpPr>
          <p:nvPr>
            <p:ph type="title"/>
          </p:nvPr>
        </p:nvSpPr>
        <p:spPr>
          <a:xfrm>
            <a:off x="647216" y="0"/>
            <a:ext cx="11039261" cy="1179576"/>
          </a:xfrm>
        </p:spPr>
        <p:txBody>
          <a:bodyPr>
            <a:normAutofit fontScale="90000"/>
          </a:bodyPr>
          <a:lstStyle/>
          <a:p>
            <a:r>
              <a:rPr lang="en-US" dirty="0" err="1"/>
              <a:t>Componentes</a:t>
            </a:r>
            <a:r>
              <a:rPr lang="en-US" dirty="0"/>
              <a:t> </a:t>
            </a:r>
            <a:r>
              <a:rPr lang="en-US" dirty="0" err="1"/>
              <a:t>celulares</a:t>
            </a:r>
            <a:r>
              <a:rPr lang="en-US" dirty="0"/>
              <a:t> de la </a:t>
            </a:r>
            <a:r>
              <a:rPr lang="en-US" dirty="0" err="1"/>
              <a:t>respuesta</a:t>
            </a:r>
            <a:r>
              <a:rPr lang="en-US" dirty="0"/>
              <a:t> </a:t>
            </a:r>
            <a:r>
              <a:rPr lang="en-US" dirty="0" err="1"/>
              <a:t>adaptativa</a:t>
            </a:r>
            <a:endParaRPr lang="en-US" dirty="0"/>
          </a:p>
        </p:txBody>
      </p:sp>
      <p:sp>
        <p:nvSpPr>
          <p:cNvPr id="3" name="Content Placeholder 2">
            <a:extLst>
              <a:ext uri="{FF2B5EF4-FFF2-40B4-BE49-F238E27FC236}">
                <a16:creationId xmlns:a16="http://schemas.microsoft.com/office/drawing/2014/main" id="{CC8F650E-1FEA-1B43-9A11-6ED822BEEC23}"/>
              </a:ext>
            </a:extLst>
          </p:cNvPr>
          <p:cNvSpPr>
            <a:spLocks noGrp="1"/>
          </p:cNvSpPr>
          <p:nvPr>
            <p:ph idx="1"/>
          </p:nvPr>
        </p:nvSpPr>
        <p:spPr>
          <a:xfrm>
            <a:off x="647215" y="2123459"/>
            <a:ext cx="11039261" cy="3941439"/>
          </a:xfrm>
        </p:spPr>
        <p:txBody>
          <a:bodyPr>
            <a:normAutofit/>
          </a:bodyPr>
          <a:lstStyle/>
          <a:p>
            <a:r>
              <a:rPr lang="en-US" b="1" dirty="0" err="1"/>
              <a:t>Linfocitos</a:t>
            </a:r>
            <a:r>
              <a:rPr lang="en-US" b="1" dirty="0"/>
              <a:t> T </a:t>
            </a:r>
            <a:r>
              <a:rPr lang="en-US" dirty="0"/>
              <a:t>– </a:t>
            </a:r>
            <a:r>
              <a:rPr lang="en-US" dirty="0" err="1"/>
              <a:t>respuesta</a:t>
            </a:r>
            <a:r>
              <a:rPr lang="en-US" dirty="0"/>
              <a:t> </a:t>
            </a:r>
            <a:r>
              <a:rPr lang="en-US" dirty="0" err="1"/>
              <a:t>adaptativa</a:t>
            </a:r>
            <a:r>
              <a:rPr lang="en-US" dirty="0"/>
              <a:t> </a:t>
            </a:r>
            <a:r>
              <a:rPr lang="en-US" dirty="0" err="1"/>
              <a:t>celular</a:t>
            </a:r>
            <a:endParaRPr lang="en-US" dirty="0"/>
          </a:p>
          <a:p>
            <a:pPr lvl="1"/>
            <a:r>
              <a:rPr lang="en-US" dirty="0" err="1"/>
              <a:t>Reconocen</a:t>
            </a:r>
            <a:r>
              <a:rPr lang="en-US" dirty="0"/>
              <a:t> </a:t>
            </a:r>
            <a:r>
              <a:rPr lang="en-US" dirty="0" err="1"/>
              <a:t>Ags</a:t>
            </a:r>
            <a:r>
              <a:rPr lang="en-US" dirty="0"/>
              <a:t> de </a:t>
            </a:r>
            <a:r>
              <a:rPr lang="en-US" dirty="0" err="1"/>
              <a:t>microbios</a:t>
            </a:r>
            <a:r>
              <a:rPr lang="en-US" dirty="0"/>
              <a:t> </a:t>
            </a:r>
            <a:r>
              <a:rPr lang="en-US" dirty="0" err="1"/>
              <a:t>intracelulares</a:t>
            </a:r>
            <a:endParaRPr lang="en-US" dirty="0"/>
          </a:p>
          <a:p>
            <a:pPr lvl="1"/>
            <a:r>
              <a:rPr lang="en-US" dirty="0" err="1"/>
              <a:t>Activan</a:t>
            </a:r>
            <a:r>
              <a:rPr lang="en-US" dirty="0"/>
              <a:t> </a:t>
            </a:r>
            <a:r>
              <a:rPr lang="en-US" dirty="0" err="1"/>
              <a:t>macrófagos</a:t>
            </a:r>
            <a:r>
              <a:rPr lang="en-US" dirty="0"/>
              <a:t> o los </a:t>
            </a:r>
            <a:r>
              <a:rPr lang="en-US" dirty="0" err="1"/>
              <a:t>destruyen</a:t>
            </a:r>
            <a:r>
              <a:rPr lang="en-US" dirty="0"/>
              <a:t> </a:t>
            </a:r>
            <a:r>
              <a:rPr lang="en-US" dirty="0" err="1"/>
              <a:t>ellos</a:t>
            </a:r>
            <a:r>
              <a:rPr lang="en-US" dirty="0"/>
              <a:t> </a:t>
            </a:r>
            <a:r>
              <a:rPr lang="en-US" dirty="0" err="1"/>
              <a:t>mismos</a:t>
            </a:r>
            <a:r>
              <a:rPr lang="en-US" dirty="0"/>
              <a:t>  (</a:t>
            </a:r>
            <a:r>
              <a:rPr lang="en-US" dirty="0" err="1"/>
              <a:t>efectores</a:t>
            </a:r>
            <a:r>
              <a:rPr lang="en-US" dirty="0"/>
              <a:t> </a:t>
            </a:r>
            <a:r>
              <a:rPr lang="en-US" dirty="0" err="1"/>
              <a:t>celulares</a:t>
            </a:r>
            <a:r>
              <a:rPr lang="en-US" dirty="0"/>
              <a:t>)</a:t>
            </a:r>
          </a:p>
          <a:p>
            <a:pPr lvl="1"/>
            <a:r>
              <a:rPr lang="en-US" dirty="0" err="1"/>
              <a:t>Usan</a:t>
            </a:r>
            <a:r>
              <a:rPr lang="en-US" dirty="0"/>
              <a:t> </a:t>
            </a:r>
            <a:r>
              <a:rPr lang="en-US" dirty="0" err="1"/>
              <a:t>receptores</a:t>
            </a:r>
            <a:r>
              <a:rPr lang="en-US" dirty="0"/>
              <a:t> </a:t>
            </a:r>
            <a:r>
              <a:rPr lang="en-US" dirty="0" err="1"/>
              <a:t>membranales</a:t>
            </a:r>
            <a:r>
              <a:rPr lang="en-US" dirty="0"/>
              <a:t> para el </a:t>
            </a:r>
            <a:r>
              <a:rPr lang="en-US" dirty="0" err="1"/>
              <a:t>antígeno</a:t>
            </a:r>
            <a:r>
              <a:rPr lang="en-US" dirty="0"/>
              <a:t> </a:t>
            </a:r>
            <a:r>
              <a:rPr lang="en-US" dirty="0" err="1"/>
              <a:t>distintos</a:t>
            </a:r>
            <a:r>
              <a:rPr lang="en-US" dirty="0"/>
              <a:t> a los AB </a:t>
            </a:r>
          </a:p>
          <a:p>
            <a:pPr lvl="1"/>
            <a:r>
              <a:rPr lang="en-US" dirty="0" err="1"/>
              <a:t>Especificidad</a:t>
            </a:r>
            <a:r>
              <a:rPr lang="en-US" dirty="0"/>
              <a:t> </a:t>
            </a:r>
            <a:r>
              <a:rPr lang="en-US" b="1" dirty="0" err="1"/>
              <a:t>restringida</a:t>
            </a:r>
            <a:r>
              <a:rPr lang="en-US" dirty="0"/>
              <a:t>: </a:t>
            </a:r>
            <a:r>
              <a:rPr lang="en-US" dirty="0" err="1"/>
              <a:t>reconocen</a:t>
            </a:r>
            <a:r>
              <a:rPr lang="en-US" dirty="0"/>
              <a:t> </a:t>
            </a:r>
            <a:r>
              <a:rPr lang="en-US" dirty="0" err="1"/>
              <a:t>Ags</a:t>
            </a:r>
            <a:r>
              <a:rPr lang="en-US" dirty="0"/>
              <a:t> </a:t>
            </a:r>
            <a:r>
              <a:rPr lang="en-US" dirty="0" err="1"/>
              <a:t>asociados</a:t>
            </a:r>
            <a:r>
              <a:rPr lang="en-US" dirty="0"/>
              <a:t> </a:t>
            </a:r>
            <a:r>
              <a:rPr lang="en-US" b="1" dirty="0"/>
              <a:t>al MHC </a:t>
            </a:r>
          </a:p>
          <a:p>
            <a:r>
              <a:rPr lang="en-US" b="1" dirty="0"/>
              <a:t>MHC</a:t>
            </a:r>
            <a:r>
              <a:rPr lang="en-US" dirty="0"/>
              <a:t> – </a:t>
            </a:r>
            <a:r>
              <a:rPr lang="en-US" dirty="0" err="1"/>
              <a:t>complejo</a:t>
            </a:r>
            <a:r>
              <a:rPr lang="en-US" dirty="0"/>
              <a:t> mayor de </a:t>
            </a:r>
            <a:r>
              <a:rPr lang="en-US" dirty="0" err="1"/>
              <a:t>histocompatibilidad</a:t>
            </a:r>
            <a:endParaRPr lang="en-US" dirty="0"/>
          </a:p>
          <a:p>
            <a:pPr lvl="1"/>
            <a:r>
              <a:rPr lang="en-US" dirty="0" err="1"/>
              <a:t>Ags</a:t>
            </a:r>
            <a:r>
              <a:rPr lang="en-US" dirty="0"/>
              <a:t> de </a:t>
            </a:r>
            <a:r>
              <a:rPr lang="en-US" dirty="0" err="1"/>
              <a:t>superficie</a:t>
            </a:r>
            <a:r>
              <a:rPr lang="en-US" dirty="0"/>
              <a:t> </a:t>
            </a:r>
            <a:r>
              <a:rPr lang="en-US" dirty="0" err="1"/>
              <a:t>en</a:t>
            </a:r>
            <a:r>
              <a:rPr lang="en-US" dirty="0"/>
              <a:t> </a:t>
            </a:r>
            <a:r>
              <a:rPr lang="en-US" b="1" dirty="0" err="1"/>
              <a:t>otras</a:t>
            </a:r>
            <a:r>
              <a:rPr lang="en-US" dirty="0"/>
              <a:t> </a:t>
            </a:r>
            <a:r>
              <a:rPr lang="en-US" dirty="0" err="1"/>
              <a:t>células</a:t>
            </a:r>
            <a:r>
              <a:rPr lang="en-US" dirty="0"/>
              <a:t>, </a:t>
            </a:r>
            <a:r>
              <a:rPr lang="en-US" dirty="0" err="1"/>
              <a:t>ligan</a:t>
            </a:r>
            <a:r>
              <a:rPr lang="en-US" dirty="0"/>
              <a:t> </a:t>
            </a:r>
            <a:r>
              <a:rPr lang="en-US" dirty="0" err="1"/>
              <a:t>Ags</a:t>
            </a:r>
            <a:r>
              <a:rPr lang="en-US" dirty="0"/>
              <a:t> y se los </a:t>
            </a:r>
            <a:r>
              <a:rPr lang="en-US" dirty="0" err="1"/>
              <a:t>presentan</a:t>
            </a:r>
            <a:r>
              <a:rPr lang="en-US" dirty="0"/>
              <a:t> a los </a:t>
            </a:r>
            <a:r>
              <a:rPr lang="en-US" dirty="0" err="1"/>
              <a:t>Linfo</a:t>
            </a:r>
            <a:endParaRPr lang="en-US" dirty="0"/>
          </a:p>
        </p:txBody>
      </p:sp>
      <p:sp>
        <p:nvSpPr>
          <p:cNvPr id="5" name="TextBox 4">
            <a:extLst>
              <a:ext uri="{FF2B5EF4-FFF2-40B4-BE49-F238E27FC236}">
                <a16:creationId xmlns:a16="http://schemas.microsoft.com/office/drawing/2014/main" id="{CDBCF36A-2A1D-A145-92D0-B7AF47944307}"/>
              </a:ext>
            </a:extLst>
          </p:cNvPr>
          <p:cNvSpPr txBox="1"/>
          <p:nvPr/>
        </p:nvSpPr>
        <p:spPr>
          <a:xfrm>
            <a:off x="748146" y="1330037"/>
            <a:ext cx="10215938" cy="523220"/>
          </a:xfrm>
          <a:prstGeom prst="rect">
            <a:avLst/>
          </a:prstGeom>
          <a:noFill/>
        </p:spPr>
        <p:txBody>
          <a:bodyPr wrap="none" rtlCol="0">
            <a:spAutoFit/>
          </a:bodyPr>
          <a:lstStyle/>
          <a:p>
            <a:r>
              <a:rPr lang="en-US" sz="2800" dirty="0" err="1"/>
              <a:t>Quienes</a:t>
            </a:r>
            <a:r>
              <a:rPr lang="en-US" sz="2800" dirty="0"/>
              <a:t> </a:t>
            </a:r>
            <a:r>
              <a:rPr lang="en-US" sz="2800" dirty="0" err="1"/>
              <a:t>reconocen</a:t>
            </a:r>
            <a:r>
              <a:rPr lang="en-US" sz="2800" dirty="0"/>
              <a:t> y </a:t>
            </a:r>
            <a:r>
              <a:rPr lang="en-US" sz="2800" dirty="0" err="1"/>
              <a:t>responden</a:t>
            </a:r>
            <a:r>
              <a:rPr lang="en-US" sz="2800" dirty="0"/>
              <a:t> a los </a:t>
            </a:r>
            <a:r>
              <a:rPr lang="en-US" sz="2800" dirty="0" err="1"/>
              <a:t>Ags</a:t>
            </a:r>
            <a:r>
              <a:rPr lang="en-US" sz="2800" dirty="0"/>
              <a:t> </a:t>
            </a:r>
            <a:r>
              <a:rPr lang="en-US" sz="2800" dirty="0" err="1"/>
              <a:t>extraños</a:t>
            </a:r>
            <a:r>
              <a:rPr lang="en-US" sz="2800" dirty="0"/>
              <a:t>? - Fig-1-5</a:t>
            </a:r>
          </a:p>
        </p:txBody>
      </p:sp>
    </p:spTree>
    <p:extLst>
      <p:ext uri="{BB962C8B-B14F-4D97-AF65-F5344CB8AC3E}">
        <p14:creationId xmlns:p14="http://schemas.microsoft.com/office/powerpoint/2010/main" val="242160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9E1309-DC80-8B43-80B8-83BA99A24A9E}"/>
              </a:ext>
            </a:extLst>
          </p:cNvPr>
          <p:cNvPicPr>
            <a:picLocks noChangeAspect="1"/>
          </p:cNvPicPr>
          <p:nvPr/>
        </p:nvPicPr>
        <p:blipFill rotWithShape="1">
          <a:blip r:embed="rId3"/>
          <a:srcRect t="22831" b="47616"/>
          <a:stretch/>
        </p:blipFill>
        <p:spPr>
          <a:xfrm>
            <a:off x="5576427" y="839755"/>
            <a:ext cx="6522372" cy="2350917"/>
          </a:xfrm>
          <a:prstGeom prst="rect">
            <a:avLst/>
          </a:prstGeom>
        </p:spPr>
      </p:pic>
      <p:sp>
        <p:nvSpPr>
          <p:cNvPr id="2" name="Title 1">
            <a:extLst>
              <a:ext uri="{FF2B5EF4-FFF2-40B4-BE49-F238E27FC236}">
                <a16:creationId xmlns:a16="http://schemas.microsoft.com/office/drawing/2014/main" id="{47C5EBF3-47A7-3A46-AC0D-713B95403111}"/>
              </a:ext>
            </a:extLst>
          </p:cNvPr>
          <p:cNvSpPr>
            <a:spLocks noGrp="1"/>
          </p:cNvSpPr>
          <p:nvPr>
            <p:ph type="title"/>
          </p:nvPr>
        </p:nvSpPr>
        <p:spPr>
          <a:xfrm>
            <a:off x="647216" y="0"/>
            <a:ext cx="11039261" cy="1179576"/>
          </a:xfrm>
        </p:spPr>
        <p:txBody>
          <a:bodyPr>
            <a:normAutofit fontScale="90000"/>
          </a:bodyPr>
          <a:lstStyle/>
          <a:p>
            <a:r>
              <a:rPr lang="en-US" dirty="0" err="1"/>
              <a:t>Componentes</a:t>
            </a:r>
            <a:r>
              <a:rPr lang="en-US" dirty="0"/>
              <a:t> </a:t>
            </a:r>
            <a:r>
              <a:rPr lang="en-US" dirty="0" err="1"/>
              <a:t>celulares</a:t>
            </a:r>
            <a:r>
              <a:rPr lang="en-US" dirty="0"/>
              <a:t> de la </a:t>
            </a:r>
            <a:r>
              <a:rPr lang="en-US" dirty="0" err="1"/>
              <a:t>respuesta</a:t>
            </a:r>
            <a:r>
              <a:rPr lang="en-US" dirty="0"/>
              <a:t> </a:t>
            </a:r>
            <a:r>
              <a:rPr lang="en-US" dirty="0" err="1"/>
              <a:t>adaptativa</a:t>
            </a:r>
            <a:endParaRPr lang="en-US" dirty="0"/>
          </a:p>
        </p:txBody>
      </p:sp>
      <p:sp>
        <p:nvSpPr>
          <p:cNvPr id="3" name="Content Placeholder 2">
            <a:extLst>
              <a:ext uri="{FF2B5EF4-FFF2-40B4-BE49-F238E27FC236}">
                <a16:creationId xmlns:a16="http://schemas.microsoft.com/office/drawing/2014/main" id="{CC8F650E-1FEA-1B43-9A11-6ED822BEEC23}"/>
              </a:ext>
            </a:extLst>
          </p:cNvPr>
          <p:cNvSpPr>
            <a:spLocks noGrp="1"/>
          </p:cNvSpPr>
          <p:nvPr>
            <p:ph idx="1"/>
          </p:nvPr>
        </p:nvSpPr>
        <p:spPr>
          <a:xfrm>
            <a:off x="307452" y="2873973"/>
            <a:ext cx="11791347" cy="3984027"/>
          </a:xfrm>
        </p:spPr>
        <p:txBody>
          <a:bodyPr>
            <a:normAutofit/>
          </a:bodyPr>
          <a:lstStyle/>
          <a:p>
            <a:r>
              <a:rPr lang="en-US" dirty="0" err="1"/>
              <a:t>Linfocitos</a:t>
            </a:r>
            <a:r>
              <a:rPr lang="en-US" dirty="0"/>
              <a:t> T – </a:t>
            </a:r>
            <a:r>
              <a:rPr lang="en-US" dirty="0" err="1"/>
              <a:t>varias</a:t>
            </a:r>
            <a:r>
              <a:rPr lang="en-US" dirty="0"/>
              <a:t> </a:t>
            </a:r>
            <a:r>
              <a:rPr lang="en-US" dirty="0" err="1"/>
              <a:t>subpoblaciones</a:t>
            </a:r>
            <a:endParaRPr lang="en-US" dirty="0"/>
          </a:p>
          <a:p>
            <a:r>
              <a:rPr lang="en-US" dirty="0"/>
              <a:t>Th – </a:t>
            </a:r>
            <a:r>
              <a:rPr lang="en-US" b="1" dirty="0"/>
              <a:t>helper</a:t>
            </a:r>
            <a:r>
              <a:rPr lang="en-US" dirty="0"/>
              <a:t> – </a:t>
            </a:r>
            <a:r>
              <a:rPr lang="en-US" dirty="0" err="1"/>
              <a:t>en</a:t>
            </a:r>
            <a:r>
              <a:rPr lang="en-US" dirty="0"/>
              <a:t> </a:t>
            </a:r>
            <a:r>
              <a:rPr lang="en-US" dirty="0" err="1"/>
              <a:t>respuesta</a:t>
            </a:r>
            <a:r>
              <a:rPr lang="en-US" dirty="0"/>
              <a:t> a </a:t>
            </a:r>
            <a:r>
              <a:rPr lang="en-US" dirty="0" err="1"/>
              <a:t>Ags</a:t>
            </a:r>
            <a:r>
              <a:rPr lang="en-US" dirty="0"/>
              <a:t>, </a:t>
            </a:r>
            <a:r>
              <a:rPr lang="en-US" dirty="0" err="1"/>
              <a:t>secretan</a:t>
            </a:r>
            <a:r>
              <a:rPr lang="en-US" dirty="0"/>
              <a:t> </a:t>
            </a:r>
            <a:r>
              <a:rPr lang="en-US" dirty="0" err="1"/>
              <a:t>citoquinas</a:t>
            </a:r>
            <a:endParaRPr lang="en-US" dirty="0"/>
          </a:p>
          <a:p>
            <a:pPr lvl="1"/>
            <a:r>
              <a:rPr lang="en-US" dirty="0" err="1"/>
              <a:t>Activan</a:t>
            </a:r>
            <a:r>
              <a:rPr lang="en-US" dirty="0"/>
              <a:t> </a:t>
            </a:r>
            <a:r>
              <a:rPr lang="en-US" dirty="0" err="1"/>
              <a:t>respuesta</a:t>
            </a:r>
            <a:r>
              <a:rPr lang="en-US" dirty="0"/>
              <a:t> </a:t>
            </a:r>
            <a:r>
              <a:rPr lang="en-US" dirty="0" err="1"/>
              <a:t>innata</a:t>
            </a:r>
            <a:r>
              <a:rPr lang="en-US" dirty="0"/>
              <a:t> y </a:t>
            </a:r>
            <a:r>
              <a:rPr lang="en-US" dirty="0" err="1"/>
              <a:t>adaptativa</a:t>
            </a:r>
            <a:endParaRPr lang="en-US" dirty="0"/>
          </a:p>
          <a:p>
            <a:pPr lvl="1"/>
            <a:r>
              <a:rPr lang="en-US" dirty="0" err="1"/>
              <a:t>Inducen</a:t>
            </a:r>
            <a:r>
              <a:rPr lang="en-US" dirty="0"/>
              <a:t> </a:t>
            </a:r>
            <a:r>
              <a:rPr lang="en-US" dirty="0" err="1"/>
              <a:t>proliferación</a:t>
            </a:r>
            <a:r>
              <a:rPr lang="en-US" dirty="0"/>
              <a:t> y </a:t>
            </a:r>
            <a:r>
              <a:rPr lang="en-US" dirty="0" err="1"/>
              <a:t>diferenciación</a:t>
            </a:r>
            <a:r>
              <a:rPr lang="en-US" dirty="0"/>
              <a:t> de </a:t>
            </a:r>
            <a:r>
              <a:rPr lang="en-US" b="1" dirty="0" err="1"/>
              <a:t>linf</a:t>
            </a:r>
            <a:r>
              <a:rPr lang="en-US" b="1" dirty="0"/>
              <a:t> T y B </a:t>
            </a:r>
            <a:r>
              <a:rPr lang="en-US" dirty="0"/>
              <a:t>y </a:t>
            </a:r>
            <a:r>
              <a:rPr lang="en-US" dirty="0" err="1"/>
              <a:t>otros</a:t>
            </a:r>
            <a:r>
              <a:rPr lang="en-US" dirty="0"/>
              <a:t> </a:t>
            </a:r>
            <a:r>
              <a:rPr lang="en-US" dirty="0" err="1"/>
              <a:t>como</a:t>
            </a:r>
            <a:r>
              <a:rPr lang="en-US" dirty="0"/>
              <a:t> </a:t>
            </a:r>
            <a:r>
              <a:rPr lang="en-US" dirty="0" err="1"/>
              <a:t>macrófagos</a:t>
            </a:r>
            <a:endParaRPr lang="en-US" dirty="0"/>
          </a:p>
          <a:p>
            <a:r>
              <a:rPr lang="en-US" dirty="0"/>
              <a:t>Tc – </a:t>
            </a:r>
            <a:r>
              <a:rPr lang="en-US" b="1" dirty="0" err="1"/>
              <a:t>citotóxicas</a:t>
            </a:r>
            <a:r>
              <a:rPr lang="en-US" dirty="0"/>
              <a:t>  o </a:t>
            </a:r>
            <a:r>
              <a:rPr lang="en-US" dirty="0" err="1"/>
              <a:t>citolíticas</a:t>
            </a:r>
            <a:r>
              <a:rPr lang="en-US" dirty="0"/>
              <a:t> (CTLs)</a:t>
            </a:r>
          </a:p>
          <a:p>
            <a:pPr lvl="1"/>
            <a:r>
              <a:rPr lang="en-US" b="1" dirty="0" err="1"/>
              <a:t>Destruyen</a:t>
            </a:r>
            <a:r>
              <a:rPr lang="en-US" dirty="0"/>
              <a:t> </a:t>
            </a:r>
            <a:r>
              <a:rPr lang="en-US" dirty="0" err="1"/>
              <a:t>células</a:t>
            </a:r>
            <a:r>
              <a:rPr lang="en-US" dirty="0"/>
              <a:t> que </a:t>
            </a:r>
            <a:r>
              <a:rPr lang="en-US" dirty="0" err="1"/>
              <a:t>producen</a:t>
            </a:r>
            <a:r>
              <a:rPr lang="en-US" dirty="0"/>
              <a:t> </a:t>
            </a:r>
            <a:r>
              <a:rPr lang="en-US" dirty="0" err="1"/>
              <a:t>Ags</a:t>
            </a:r>
            <a:r>
              <a:rPr lang="en-US" dirty="0"/>
              <a:t> </a:t>
            </a:r>
            <a:r>
              <a:rPr lang="en-US" dirty="0" err="1"/>
              <a:t>ajenos</a:t>
            </a:r>
            <a:r>
              <a:rPr lang="en-US" dirty="0"/>
              <a:t>, -</a:t>
            </a:r>
            <a:r>
              <a:rPr lang="en-US" dirty="0" err="1"/>
              <a:t>Ej</a:t>
            </a:r>
            <a:r>
              <a:rPr lang="en-US" dirty="0"/>
              <a:t>  </a:t>
            </a:r>
            <a:r>
              <a:rPr lang="en-US" dirty="0" err="1"/>
              <a:t>infectadas</a:t>
            </a:r>
            <a:r>
              <a:rPr lang="en-US" dirty="0"/>
              <a:t> por virus</a:t>
            </a:r>
          </a:p>
        </p:txBody>
      </p:sp>
    </p:spTree>
    <p:extLst>
      <p:ext uri="{BB962C8B-B14F-4D97-AF65-F5344CB8AC3E}">
        <p14:creationId xmlns:p14="http://schemas.microsoft.com/office/powerpoint/2010/main" val="3971647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296A0D-640B-474D-8235-98F5AD609D25}"/>
              </a:ext>
            </a:extLst>
          </p:cNvPr>
          <p:cNvPicPr>
            <a:picLocks noChangeAspect="1"/>
          </p:cNvPicPr>
          <p:nvPr/>
        </p:nvPicPr>
        <p:blipFill rotWithShape="1">
          <a:blip r:embed="rId3"/>
          <a:srcRect t="53181" b="-496"/>
          <a:stretch/>
        </p:blipFill>
        <p:spPr>
          <a:xfrm>
            <a:off x="5566032" y="2184057"/>
            <a:ext cx="6531096" cy="3768874"/>
          </a:xfrm>
          <a:prstGeom prst="rect">
            <a:avLst/>
          </a:prstGeom>
        </p:spPr>
      </p:pic>
      <p:sp>
        <p:nvSpPr>
          <p:cNvPr id="2" name="Title 1">
            <a:extLst>
              <a:ext uri="{FF2B5EF4-FFF2-40B4-BE49-F238E27FC236}">
                <a16:creationId xmlns:a16="http://schemas.microsoft.com/office/drawing/2014/main" id="{47C5EBF3-47A7-3A46-AC0D-713B95403111}"/>
              </a:ext>
            </a:extLst>
          </p:cNvPr>
          <p:cNvSpPr>
            <a:spLocks noGrp="1"/>
          </p:cNvSpPr>
          <p:nvPr>
            <p:ph type="title"/>
          </p:nvPr>
        </p:nvSpPr>
        <p:spPr>
          <a:xfrm>
            <a:off x="647216" y="0"/>
            <a:ext cx="11039261" cy="1179576"/>
          </a:xfrm>
        </p:spPr>
        <p:txBody>
          <a:bodyPr>
            <a:normAutofit fontScale="90000"/>
          </a:bodyPr>
          <a:lstStyle/>
          <a:p>
            <a:r>
              <a:rPr lang="en-US" dirty="0" err="1"/>
              <a:t>Componentes</a:t>
            </a:r>
            <a:r>
              <a:rPr lang="en-US" dirty="0"/>
              <a:t> </a:t>
            </a:r>
            <a:r>
              <a:rPr lang="en-US" dirty="0" err="1"/>
              <a:t>celulares</a:t>
            </a:r>
            <a:r>
              <a:rPr lang="en-US" dirty="0"/>
              <a:t> de la </a:t>
            </a:r>
            <a:r>
              <a:rPr lang="en-US" dirty="0" err="1"/>
              <a:t>respuesta</a:t>
            </a:r>
            <a:r>
              <a:rPr lang="en-US" dirty="0"/>
              <a:t> </a:t>
            </a:r>
            <a:r>
              <a:rPr lang="en-US" dirty="0" err="1"/>
              <a:t>adaptativa</a:t>
            </a:r>
            <a:endParaRPr lang="en-US" dirty="0"/>
          </a:p>
        </p:txBody>
      </p:sp>
      <p:sp>
        <p:nvSpPr>
          <p:cNvPr id="3" name="Content Placeholder 2">
            <a:extLst>
              <a:ext uri="{FF2B5EF4-FFF2-40B4-BE49-F238E27FC236}">
                <a16:creationId xmlns:a16="http://schemas.microsoft.com/office/drawing/2014/main" id="{CC8F650E-1FEA-1B43-9A11-6ED822BEEC23}"/>
              </a:ext>
            </a:extLst>
          </p:cNvPr>
          <p:cNvSpPr>
            <a:spLocks noGrp="1"/>
          </p:cNvSpPr>
          <p:nvPr>
            <p:ph idx="1"/>
          </p:nvPr>
        </p:nvSpPr>
        <p:spPr>
          <a:xfrm>
            <a:off x="536919" y="1179576"/>
            <a:ext cx="5193746" cy="5474143"/>
          </a:xfrm>
        </p:spPr>
        <p:txBody>
          <a:bodyPr>
            <a:normAutofit fontScale="92500"/>
          </a:bodyPr>
          <a:lstStyle/>
          <a:p>
            <a:r>
              <a:rPr lang="en-US" dirty="0" err="1"/>
              <a:t>Linfocitos</a:t>
            </a:r>
            <a:r>
              <a:rPr lang="en-US" dirty="0"/>
              <a:t> T – </a:t>
            </a:r>
            <a:r>
              <a:rPr lang="en-US" dirty="0" err="1"/>
              <a:t>varias</a:t>
            </a:r>
            <a:r>
              <a:rPr lang="en-US" dirty="0"/>
              <a:t> </a:t>
            </a:r>
            <a:r>
              <a:rPr lang="en-US" dirty="0" err="1"/>
              <a:t>subpoblaciones</a:t>
            </a:r>
            <a:endParaRPr lang="en-US" dirty="0"/>
          </a:p>
          <a:p>
            <a:r>
              <a:rPr lang="en-US" dirty="0"/>
              <a:t>T </a:t>
            </a:r>
            <a:r>
              <a:rPr lang="en-US" b="1" dirty="0" err="1"/>
              <a:t>reguladores</a:t>
            </a:r>
            <a:r>
              <a:rPr lang="en-US" dirty="0"/>
              <a:t> – </a:t>
            </a:r>
            <a:r>
              <a:rPr lang="en-US" dirty="0" err="1"/>
              <a:t>inhiben</a:t>
            </a:r>
            <a:r>
              <a:rPr lang="en-US" dirty="0"/>
              <a:t> la </a:t>
            </a:r>
            <a:r>
              <a:rPr lang="en-US" dirty="0" err="1"/>
              <a:t>respuesta</a:t>
            </a:r>
            <a:r>
              <a:rPr lang="en-US" dirty="0"/>
              <a:t> immune</a:t>
            </a:r>
          </a:p>
          <a:p>
            <a:endParaRPr lang="en-US" dirty="0"/>
          </a:p>
          <a:p>
            <a:r>
              <a:rPr lang="en-US" dirty="0" err="1"/>
              <a:t>Linfocitos</a:t>
            </a:r>
            <a:r>
              <a:rPr lang="en-US" dirty="0"/>
              <a:t> se </a:t>
            </a:r>
            <a:r>
              <a:rPr lang="en-US" dirty="0" err="1"/>
              <a:t>distinguen</a:t>
            </a:r>
            <a:r>
              <a:rPr lang="en-US" dirty="0"/>
              <a:t> por los CD – </a:t>
            </a:r>
            <a:r>
              <a:rPr lang="en-US" dirty="0" err="1"/>
              <a:t>proteínas</a:t>
            </a:r>
            <a:r>
              <a:rPr lang="en-US" dirty="0"/>
              <a:t> de </a:t>
            </a:r>
            <a:r>
              <a:rPr lang="en-US" dirty="0" err="1"/>
              <a:t>susperficie</a:t>
            </a:r>
            <a:r>
              <a:rPr lang="en-US" dirty="0"/>
              <a:t> </a:t>
            </a:r>
          </a:p>
          <a:p>
            <a:r>
              <a:rPr lang="en-US" dirty="0">
                <a:solidFill>
                  <a:srgbClr val="FF0000"/>
                </a:solidFill>
              </a:rPr>
              <a:t>Cluster of differentiation</a:t>
            </a:r>
          </a:p>
          <a:p>
            <a:r>
              <a:rPr lang="en-US" dirty="0">
                <a:solidFill>
                  <a:srgbClr val="FF0000"/>
                </a:solidFill>
              </a:rPr>
              <a:t>CD4+</a:t>
            </a:r>
          </a:p>
          <a:p>
            <a:r>
              <a:rPr lang="en-US" dirty="0">
                <a:solidFill>
                  <a:srgbClr val="FF0000"/>
                </a:solidFill>
              </a:rPr>
              <a:t>CD8+</a:t>
            </a:r>
          </a:p>
        </p:txBody>
      </p:sp>
    </p:spTree>
    <p:extLst>
      <p:ext uri="{BB962C8B-B14F-4D97-AF65-F5344CB8AC3E}">
        <p14:creationId xmlns:p14="http://schemas.microsoft.com/office/powerpoint/2010/main" val="2569268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5EBF3-47A7-3A46-AC0D-713B95403111}"/>
              </a:ext>
            </a:extLst>
          </p:cNvPr>
          <p:cNvSpPr>
            <a:spLocks noGrp="1"/>
          </p:cNvSpPr>
          <p:nvPr>
            <p:ph type="title"/>
          </p:nvPr>
        </p:nvSpPr>
        <p:spPr>
          <a:xfrm>
            <a:off x="647216" y="0"/>
            <a:ext cx="11039261" cy="1179576"/>
          </a:xfrm>
        </p:spPr>
        <p:txBody>
          <a:bodyPr>
            <a:normAutofit fontScale="90000"/>
          </a:bodyPr>
          <a:lstStyle/>
          <a:p>
            <a:r>
              <a:rPr lang="en-US" dirty="0" err="1"/>
              <a:t>Componentes</a:t>
            </a:r>
            <a:r>
              <a:rPr lang="en-US" dirty="0"/>
              <a:t> </a:t>
            </a:r>
            <a:r>
              <a:rPr lang="en-US" dirty="0" err="1"/>
              <a:t>celulares</a:t>
            </a:r>
            <a:r>
              <a:rPr lang="en-US" dirty="0"/>
              <a:t> de la </a:t>
            </a:r>
            <a:r>
              <a:rPr lang="en-US" dirty="0" err="1"/>
              <a:t>respuesta</a:t>
            </a:r>
            <a:r>
              <a:rPr lang="en-US" dirty="0"/>
              <a:t> </a:t>
            </a:r>
            <a:r>
              <a:rPr lang="en-US" dirty="0" err="1"/>
              <a:t>adaptativa</a:t>
            </a:r>
            <a:endParaRPr lang="en-US" dirty="0"/>
          </a:p>
        </p:txBody>
      </p:sp>
      <p:sp>
        <p:nvSpPr>
          <p:cNvPr id="3" name="Content Placeholder 2">
            <a:extLst>
              <a:ext uri="{FF2B5EF4-FFF2-40B4-BE49-F238E27FC236}">
                <a16:creationId xmlns:a16="http://schemas.microsoft.com/office/drawing/2014/main" id="{CC8F650E-1FEA-1B43-9A11-6ED822BEEC23}"/>
              </a:ext>
            </a:extLst>
          </p:cNvPr>
          <p:cNvSpPr>
            <a:spLocks noGrp="1"/>
          </p:cNvSpPr>
          <p:nvPr>
            <p:ph idx="1"/>
          </p:nvPr>
        </p:nvSpPr>
        <p:spPr>
          <a:xfrm>
            <a:off x="503853" y="2123459"/>
            <a:ext cx="11182623" cy="3941439"/>
          </a:xfrm>
        </p:spPr>
        <p:txBody>
          <a:bodyPr>
            <a:normAutofit/>
          </a:bodyPr>
          <a:lstStyle/>
          <a:p>
            <a:r>
              <a:rPr lang="en-US" b="1" dirty="0"/>
              <a:t>APCs</a:t>
            </a:r>
            <a:r>
              <a:rPr lang="en-US" dirty="0"/>
              <a:t> -  </a:t>
            </a:r>
            <a:r>
              <a:rPr lang="en-US" dirty="0" err="1"/>
              <a:t>capturan</a:t>
            </a:r>
            <a:r>
              <a:rPr lang="en-US" dirty="0"/>
              <a:t>, </a:t>
            </a:r>
            <a:r>
              <a:rPr lang="en-US" dirty="0" err="1"/>
              <a:t>procesan</a:t>
            </a:r>
            <a:r>
              <a:rPr lang="en-US" dirty="0"/>
              <a:t> y </a:t>
            </a:r>
            <a:r>
              <a:rPr lang="en-US" dirty="0" err="1"/>
              <a:t>presenta</a:t>
            </a:r>
            <a:r>
              <a:rPr lang="en-US" dirty="0"/>
              <a:t>  </a:t>
            </a:r>
            <a:r>
              <a:rPr lang="en-US" dirty="0" err="1"/>
              <a:t>Ags</a:t>
            </a:r>
            <a:r>
              <a:rPr lang="en-US" dirty="0"/>
              <a:t> a los </a:t>
            </a:r>
            <a:r>
              <a:rPr lang="en-US" dirty="0" err="1"/>
              <a:t>linfocitos</a:t>
            </a:r>
            <a:endParaRPr lang="en-US" dirty="0"/>
          </a:p>
          <a:p>
            <a:r>
              <a:rPr lang="en-US" dirty="0" err="1"/>
              <a:t>Células</a:t>
            </a:r>
            <a:r>
              <a:rPr lang="en-US" dirty="0"/>
              <a:t> </a:t>
            </a:r>
            <a:r>
              <a:rPr lang="en-US" b="1" dirty="0" err="1"/>
              <a:t>dendríticas</a:t>
            </a:r>
            <a:r>
              <a:rPr lang="en-US" dirty="0"/>
              <a:t> – la mas </a:t>
            </a:r>
            <a:r>
              <a:rPr lang="en-US" dirty="0" err="1"/>
              <a:t>especializadas</a:t>
            </a:r>
            <a:endParaRPr lang="en-US" dirty="0"/>
          </a:p>
          <a:p>
            <a:pPr lvl="1"/>
            <a:r>
              <a:rPr lang="en-US" dirty="0" err="1"/>
              <a:t>capturan</a:t>
            </a:r>
            <a:r>
              <a:rPr lang="en-US" dirty="0"/>
              <a:t> </a:t>
            </a:r>
            <a:r>
              <a:rPr lang="en-US" dirty="0" err="1"/>
              <a:t>Ags</a:t>
            </a:r>
            <a:r>
              <a:rPr lang="en-US" dirty="0"/>
              <a:t> </a:t>
            </a:r>
            <a:r>
              <a:rPr lang="en-US" dirty="0" err="1"/>
              <a:t>provenientes</a:t>
            </a:r>
            <a:r>
              <a:rPr lang="en-US" dirty="0"/>
              <a:t> del exterior</a:t>
            </a:r>
          </a:p>
          <a:p>
            <a:pPr lvl="1"/>
            <a:r>
              <a:rPr lang="en-US" dirty="0"/>
              <a:t>los </a:t>
            </a:r>
            <a:r>
              <a:rPr lang="en-US" dirty="0" err="1"/>
              <a:t>procesan</a:t>
            </a:r>
            <a:endParaRPr lang="en-US" dirty="0"/>
          </a:p>
          <a:p>
            <a:pPr lvl="1"/>
            <a:r>
              <a:rPr lang="en-US" dirty="0"/>
              <a:t>los </a:t>
            </a:r>
            <a:r>
              <a:rPr lang="en-US" dirty="0" err="1"/>
              <a:t>transportan</a:t>
            </a:r>
            <a:r>
              <a:rPr lang="en-US" dirty="0"/>
              <a:t> a </a:t>
            </a:r>
            <a:r>
              <a:rPr lang="en-US" dirty="0" err="1"/>
              <a:t>órganos</a:t>
            </a:r>
            <a:r>
              <a:rPr lang="en-US" dirty="0"/>
              <a:t> </a:t>
            </a:r>
            <a:r>
              <a:rPr lang="en-US" dirty="0" err="1"/>
              <a:t>linfoides</a:t>
            </a:r>
            <a:r>
              <a:rPr lang="en-US" dirty="0"/>
              <a:t>  (Timo, </a:t>
            </a:r>
            <a:r>
              <a:rPr lang="en-US" dirty="0" err="1"/>
              <a:t>Baso</a:t>
            </a:r>
            <a:r>
              <a:rPr lang="en-US" dirty="0"/>
              <a:t>, </a:t>
            </a:r>
            <a:r>
              <a:rPr lang="en-US" dirty="0" err="1"/>
              <a:t>amigdalas</a:t>
            </a:r>
            <a:r>
              <a:rPr lang="en-US" dirty="0"/>
              <a:t>, adenoids, Peyer patch)</a:t>
            </a:r>
          </a:p>
          <a:p>
            <a:pPr lvl="1"/>
            <a:r>
              <a:rPr lang="en-US" dirty="0"/>
              <a:t>los </a:t>
            </a:r>
            <a:r>
              <a:rPr lang="en-US" dirty="0" err="1"/>
              <a:t>presentan</a:t>
            </a:r>
            <a:r>
              <a:rPr lang="en-US" dirty="0"/>
              <a:t> a </a:t>
            </a:r>
            <a:r>
              <a:rPr lang="en-US" dirty="0" err="1"/>
              <a:t>linf</a:t>
            </a:r>
            <a:r>
              <a:rPr lang="en-US" dirty="0"/>
              <a:t> T </a:t>
            </a:r>
            <a:r>
              <a:rPr lang="en-US" dirty="0" err="1"/>
              <a:t>vírgenes</a:t>
            </a:r>
            <a:r>
              <a:rPr lang="en-US" dirty="0"/>
              <a:t>, que </a:t>
            </a:r>
            <a:r>
              <a:rPr lang="en-US" dirty="0" err="1"/>
              <a:t>circulan</a:t>
            </a:r>
            <a:r>
              <a:rPr lang="en-US" dirty="0"/>
              <a:t> </a:t>
            </a:r>
            <a:r>
              <a:rPr lang="en-US" dirty="0" err="1"/>
              <a:t>en</a:t>
            </a:r>
            <a:r>
              <a:rPr lang="en-US" dirty="0"/>
              <a:t> la </a:t>
            </a:r>
            <a:r>
              <a:rPr lang="en-US" dirty="0" err="1"/>
              <a:t>linfa</a:t>
            </a:r>
            <a:r>
              <a:rPr lang="en-US" dirty="0"/>
              <a:t> y </a:t>
            </a:r>
            <a:r>
              <a:rPr lang="en-US" dirty="0" err="1"/>
              <a:t>asi</a:t>
            </a:r>
            <a:r>
              <a:rPr lang="en-US" dirty="0"/>
              <a:t> </a:t>
            </a:r>
            <a:r>
              <a:rPr lang="en-US" dirty="0" err="1"/>
              <a:t>comienza</a:t>
            </a:r>
            <a:r>
              <a:rPr lang="en-US" dirty="0"/>
              <a:t> la RI</a:t>
            </a:r>
          </a:p>
        </p:txBody>
      </p:sp>
    </p:spTree>
    <p:extLst>
      <p:ext uri="{BB962C8B-B14F-4D97-AF65-F5344CB8AC3E}">
        <p14:creationId xmlns:p14="http://schemas.microsoft.com/office/powerpoint/2010/main" val="2794665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5EBF3-47A7-3A46-AC0D-713B95403111}"/>
              </a:ext>
            </a:extLst>
          </p:cNvPr>
          <p:cNvSpPr>
            <a:spLocks noGrp="1"/>
          </p:cNvSpPr>
          <p:nvPr>
            <p:ph type="title"/>
          </p:nvPr>
        </p:nvSpPr>
        <p:spPr>
          <a:xfrm>
            <a:off x="647216" y="0"/>
            <a:ext cx="11039261" cy="1179576"/>
          </a:xfrm>
        </p:spPr>
        <p:txBody>
          <a:bodyPr>
            <a:normAutofit fontScale="90000"/>
          </a:bodyPr>
          <a:lstStyle/>
          <a:p>
            <a:r>
              <a:rPr lang="en-US" dirty="0" err="1"/>
              <a:t>Componentes</a:t>
            </a:r>
            <a:r>
              <a:rPr lang="en-US" dirty="0"/>
              <a:t> </a:t>
            </a:r>
            <a:r>
              <a:rPr lang="en-US" dirty="0" err="1"/>
              <a:t>celulares</a:t>
            </a:r>
            <a:r>
              <a:rPr lang="en-US" dirty="0"/>
              <a:t> de la </a:t>
            </a:r>
            <a:r>
              <a:rPr lang="en-US" dirty="0" err="1"/>
              <a:t>respuesta</a:t>
            </a:r>
            <a:r>
              <a:rPr lang="en-US" dirty="0"/>
              <a:t> </a:t>
            </a:r>
            <a:r>
              <a:rPr lang="en-US" dirty="0" err="1"/>
              <a:t>adaptativa</a:t>
            </a:r>
            <a:endParaRPr lang="en-US" dirty="0"/>
          </a:p>
        </p:txBody>
      </p:sp>
      <p:sp>
        <p:nvSpPr>
          <p:cNvPr id="3" name="Content Placeholder 2">
            <a:extLst>
              <a:ext uri="{FF2B5EF4-FFF2-40B4-BE49-F238E27FC236}">
                <a16:creationId xmlns:a16="http://schemas.microsoft.com/office/drawing/2014/main" id="{CC8F650E-1FEA-1B43-9A11-6ED822BEEC23}"/>
              </a:ext>
            </a:extLst>
          </p:cNvPr>
          <p:cNvSpPr>
            <a:spLocks noGrp="1"/>
          </p:cNvSpPr>
          <p:nvPr>
            <p:ph idx="1"/>
          </p:nvPr>
        </p:nvSpPr>
        <p:spPr>
          <a:xfrm>
            <a:off x="647215" y="1559257"/>
            <a:ext cx="11039261" cy="4734541"/>
          </a:xfrm>
        </p:spPr>
        <p:txBody>
          <a:bodyPr>
            <a:normAutofit/>
          </a:bodyPr>
          <a:lstStyle/>
          <a:p>
            <a:r>
              <a:rPr lang="en-US" dirty="0" err="1"/>
              <a:t>Células</a:t>
            </a:r>
            <a:r>
              <a:rPr lang="en-US" dirty="0"/>
              <a:t> </a:t>
            </a:r>
            <a:r>
              <a:rPr lang="en-US" b="1" dirty="0" err="1"/>
              <a:t>efectoras</a:t>
            </a:r>
            <a:endParaRPr lang="en-US" b="1" dirty="0"/>
          </a:p>
          <a:p>
            <a:pPr lvl="1"/>
            <a:r>
              <a:rPr lang="en-US" sz="2800" dirty="0" err="1"/>
              <a:t>Participan</a:t>
            </a:r>
            <a:r>
              <a:rPr lang="en-US" sz="2800" dirty="0"/>
              <a:t> </a:t>
            </a:r>
            <a:r>
              <a:rPr lang="en-US" sz="2800" dirty="0" err="1"/>
              <a:t>en</a:t>
            </a:r>
            <a:r>
              <a:rPr lang="en-US" sz="2800" dirty="0"/>
              <a:t> la </a:t>
            </a:r>
            <a:r>
              <a:rPr lang="en-US" sz="2800" dirty="0" err="1"/>
              <a:t>eliminación</a:t>
            </a:r>
            <a:r>
              <a:rPr lang="en-US" sz="2800" dirty="0"/>
              <a:t> de </a:t>
            </a:r>
            <a:r>
              <a:rPr lang="en-US" sz="2800" dirty="0" err="1"/>
              <a:t>Ags</a:t>
            </a:r>
            <a:endParaRPr lang="en-US" sz="2800" dirty="0"/>
          </a:p>
          <a:p>
            <a:pPr lvl="1"/>
            <a:r>
              <a:rPr lang="en-US" sz="2800" dirty="0"/>
              <a:t>El </a:t>
            </a:r>
            <a:r>
              <a:rPr lang="en-US" sz="2800" dirty="0" err="1"/>
              <a:t>efecto</a:t>
            </a:r>
            <a:r>
              <a:rPr lang="en-US" sz="2800" dirty="0"/>
              <a:t> final de la RI, </a:t>
            </a:r>
            <a:r>
              <a:rPr lang="en-US" sz="2800" dirty="0" err="1"/>
              <a:t>deshacerse</a:t>
            </a:r>
            <a:r>
              <a:rPr lang="en-US" sz="2800" dirty="0"/>
              <a:t> del </a:t>
            </a:r>
            <a:r>
              <a:rPr lang="en-US" sz="2800" dirty="0" err="1"/>
              <a:t>microbio</a:t>
            </a:r>
            <a:endParaRPr lang="en-US" sz="2800" dirty="0"/>
          </a:p>
          <a:p>
            <a:pPr lvl="2"/>
            <a:r>
              <a:rPr lang="en-US" sz="2800" dirty="0" err="1"/>
              <a:t>Linf</a:t>
            </a:r>
            <a:r>
              <a:rPr lang="en-US" sz="2800" dirty="0"/>
              <a:t> T </a:t>
            </a:r>
            <a:r>
              <a:rPr lang="en-US" sz="2800" dirty="0" err="1"/>
              <a:t>activados</a:t>
            </a:r>
            <a:endParaRPr lang="en-US" sz="2800" dirty="0"/>
          </a:p>
          <a:p>
            <a:r>
              <a:rPr lang="en-US" dirty="0" err="1"/>
              <a:t>Linfocitos</a:t>
            </a:r>
            <a:r>
              <a:rPr lang="en-US" dirty="0"/>
              <a:t>  y APC</a:t>
            </a:r>
          </a:p>
          <a:p>
            <a:r>
              <a:rPr lang="en-US" dirty="0"/>
              <a:t> </a:t>
            </a:r>
            <a:r>
              <a:rPr lang="en-US" dirty="0" err="1"/>
              <a:t>en</a:t>
            </a:r>
            <a:r>
              <a:rPr lang="en-US" dirty="0"/>
              <a:t> </a:t>
            </a:r>
            <a:r>
              <a:rPr lang="en-US" dirty="0" err="1"/>
              <a:t>órganos</a:t>
            </a:r>
            <a:r>
              <a:rPr lang="en-US" dirty="0"/>
              <a:t> </a:t>
            </a:r>
            <a:r>
              <a:rPr lang="en-US" dirty="0" err="1"/>
              <a:t>linfoides</a:t>
            </a:r>
            <a:r>
              <a:rPr lang="en-US" dirty="0"/>
              <a:t> </a:t>
            </a:r>
            <a:r>
              <a:rPr lang="en-US" dirty="0" err="1"/>
              <a:t>donde</a:t>
            </a:r>
            <a:r>
              <a:rPr lang="en-US" sz="2800" dirty="0"/>
              <a:t> </a:t>
            </a:r>
            <a:r>
              <a:rPr lang="en-US" sz="2800" dirty="0" err="1"/>
              <a:t>interactúan</a:t>
            </a:r>
            <a:r>
              <a:rPr lang="en-US" sz="2800" dirty="0"/>
              <a:t> entre </a:t>
            </a:r>
            <a:r>
              <a:rPr lang="en-US" sz="2800" dirty="0" err="1"/>
              <a:t>sí</a:t>
            </a:r>
            <a:endParaRPr lang="en-US" sz="2800" dirty="0"/>
          </a:p>
          <a:p>
            <a:r>
              <a:rPr lang="en-US" dirty="0" err="1"/>
              <a:t>En</a:t>
            </a:r>
            <a:r>
              <a:rPr lang="en-US" dirty="0"/>
              <a:t> la </a:t>
            </a:r>
            <a:r>
              <a:rPr lang="en-US" dirty="0" err="1"/>
              <a:t>sangre</a:t>
            </a:r>
            <a:r>
              <a:rPr lang="en-US" dirty="0"/>
              <a:t> – </a:t>
            </a:r>
            <a:r>
              <a:rPr lang="en-US" dirty="0" err="1"/>
              <a:t>viajan</a:t>
            </a:r>
            <a:r>
              <a:rPr lang="en-US" dirty="0"/>
              <a:t> a </a:t>
            </a:r>
            <a:r>
              <a:rPr lang="en-US" dirty="0" err="1"/>
              <a:t>tejidos</a:t>
            </a:r>
            <a:r>
              <a:rPr lang="en-US" dirty="0"/>
              <a:t> </a:t>
            </a:r>
            <a:r>
              <a:rPr lang="en-US" dirty="0" err="1"/>
              <a:t>linfoides</a:t>
            </a:r>
            <a:endParaRPr lang="en-US" dirty="0"/>
          </a:p>
          <a:p>
            <a:endParaRPr lang="en-US" dirty="0"/>
          </a:p>
        </p:txBody>
      </p:sp>
    </p:spTree>
    <p:extLst>
      <p:ext uri="{BB962C8B-B14F-4D97-AF65-F5344CB8AC3E}">
        <p14:creationId xmlns:p14="http://schemas.microsoft.com/office/powerpoint/2010/main" val="125226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86859-4C64-7940-85D4-774441986F01}"/>
              </a:ext>
            </a:extLst>
          </p:cNvPr>
          <p:cNvSpPr>
            <a:spLocks noGrp="1"/>
          </p:cNvSpPr>
          <p:nvPr>
            <p:ph type="title"/>
          </p:nvPr>
        </p:nvSpPr>
        <p:spPr/>
        <p:txBody>
          <a:bodyPr/>
          <a:lstStyle/>
          <a:p>
            <a:r>
              <a:rPr lang="en-US" dirty="0" err="1"/>
              <a:t>Resumen</a:t>
            </a:r>
            <a:r>
              <a:rPr lang="en-US" dirty="0"/>
              <a:t>: </a:t>
            </a:r>
            <a:r>
              <a:rPr lang="en-US" dirty="0" err="1"/>
              <a:t>Identifique</a:t>
            </a:r>
            <a:r>
              <a:rPr lang="en-US" dirty="0"/>
              <a:t>:</a:t>
            </a:r>
          </a:p>
        </p:txBody>
      </p:sp>
      <p:sp>
        <p:nvSpPr>
          <p:cNvPr id="3" name="Content Placeholder 2">
            <a:extLst>
              <a:ext uri="{FF2B5EF4-FFF2-40B4-BE49-F238E27FC236}">
                <a16:creationId xmlns:a16="http://schemas.microsoft.com/office/drawing/2014/main" id="{EECABC6C-BF15-6A4E-BF51-14FCF0C52277}"/>
              </a:ext>
            </a:extLst>
          </p:cNvPr>
          <p:cNvSpPr>
            <a:spLocks noGrp="1"/>
          </p:cNvSpPr>
          <p:nvPr>
            <p:ph idx="1"/>
          </p:nvPr>
        </p:nvSpPr>
        <p:spPr>
          <a:xfrm>
            <a:off x="699931" y="1728216"/>
            <a:ext cx="10168128" cy="4755711"/>
          </a:xfrm>
        </p:spPr>
        <p:txBody>
          <a:bodyPr>
            <a:normAutofit/>
          </a:bodyPr>
          <a:lstStyle/>
          <a:p>
            <a:r>
              <a:rPr lang="en-US" dirty="0" err="1"/>
              <a:t>Rol</a:t>
            </a:r>
            <a:r>
              <a:rPr lang="en-US" dirty="0"/>
              <a:t> u </a:t>
            </a:r>
            <a:r>
              <a:rPr lang="en-US" dirty="0" err="1"/>
              <a:t>objetivo</a:t>
            </a:r>
            <a:r>
              <a:rPr lang="en-US" dirty="0"/>
              <a:t> o </a:t>
            </a:r>
            <a:r>
              <a:rPr lang="en-US" dirty="0" err="1"/>
              <a:t>ventaja</a:t>
            </a:r>
            <a:r>
              <a:rPr lang="en-US" dirty="0"/>
              <a:t> de la  </a:t>
            </a:r>
            <a:r>
              <a:rPr lang="en-US" dirty="0" err="1"/>
              <a:t>estrategia</a:t>
            </a:r>
            <a:r>
              <a:rPr lang="en-US" dirty="0"/>
              <a:t> de </a:t>
            </a:r>
            <a:r>
              <a:rPr lang="en-US" dirty="0" err="1"/>
              <a:t>expansión</a:t>
            </a:r>
            <a:r>
              <a:rPr lang="en-US" dirty="0"/>
              <a:t> clonal ? </a:t>
            </a:r>
            <a:r>
              <a:rPr lang="en-US" dirty="0" err="1"/>
              <a:t>permite</a:t>
            </a:r>
            <a:r>
              <a:rPr lang="en-US" dirty="0"/>
              <a:t> a la la RI…..</a:t>
            </a:r>
          </a:p>
          <a:p>
            <a:r>
              <a:rPr lang="en-US" dirty="0"/>
              <a:t>Como </a:t>
            </a:r>
            <a:r>
              <a:rPr lang="en-US" dirty="0" err="1"/>
              <a:t>realizan</a:t>
            </a:r>
            <a:r>
              <a:rPr lang="en-US" dirty="0"/>
              <a:t> </a:t>
            </a:r>
            <a:r>
              <a:rPr lang="en-US" dirty="0" err="1"/>
              <a:t>su</a:t>
            </a:r>
            <a:r>
              <a:rPr lang="en-US" dirty="0"/>
              <a:t> </a:t>
            </a:r>
            <a:r>
              <a:rPr lang="en-US" dirty="0" err="1"/>
              <a:t>función</a:t>
            </a:r>
            <a:r>
              <a:rPr lang="en-US" dirty="0"/>
              <a:t> las APC ?….</a:t>
            </a:r>
          </a:p>
          <a:p>
            <a:r>
              <a:rPr lang="en-US" dirty="0" err="1"/>
              <a:t>Otro</a:t>
            </a:r>
            <a:r>
              <a:rPr lang="en-US" dirty="0"/>
              <a:t> </a:t>
            </a:r>
            <a:r>
              <a:rPr lang="en-US" dirty="0" err="1"/>
              <a:t>nombre</a:t>
            </a:r>
            <a:r>
              <a:rPr lang="en-US" dirty="0"/>
              <a:t> para </a:t>
            </a:r>
            <a:r>
              <a:rPr lang="en-US" dirty="0" err="1"/>
              <a:t>ellas</a:t>
            </a:r>
            <a:r>
              <a:rPr lang="en-US" dirty="0"/>
              <a:t>?</a:t>
            </a:r>
          </a:p>
          <a:p>
            <a:r>
              <a:rPr lang="en-US" dirty="0" err="1"/>
              <a:t>Sabemos</a:t>
            </a:r>
            <a:r>
              <a:rPr lang="en-US" dirty="0"/>
              <a:t> que son Th y Tc… y Tr?</a:t>
            </a:r>
          </a:p>
          <a:p>
            <a:r>
              <a:rPr lang="en-US" dirty="0"/>
              <a:t>MHC son </a:t>
            </a:r>
            <a:r>
              <a:rPr lang="en-US" dirty="0" err="1"/>
              <a:t>principalmente</a:t>
            </a:r>
            <a:r>
              <a:rPr lang="en-US" dirty="0"/>
              <a:t> para ….</a:t>
            </a:r>
          </a:p>
          <a:p>
            <a:r>
              <a:rPr lang="en-US" dirty="0" err="1"/>
              <a:t>Relación</a:t>
            </a:r>
            <a:r>
              <a:rPr lang="en-US" dirty="0"/>
              <a:t> entre </a:t>
            </a:r>
            <a:r>
              <a:rPr lang="en-US" dirty="0" err="1"/>
              <a:t>Autotolerancia</a:t>
            </a:r>
            <a:r>
              <a:rPr lang="en-US" dirty="0"/>
              <a:t> y </a:t>
            </a:r>
            <a:r>
              <a:rPr lang="en-US" dirty="0" err="1"/>
              <a:t>Autoinmunidad</a:t>
            </a:r>
            <a:endParaRPr lang="en-US" dirty="0"/>
          </a:p>
          <a:p>
            <a:r>
              <a:rPr lang="en-US" dirty="0" err="1"/>
              <a:t>Colocalización</a:t>
            </a:r>
            <a:r>
              <a:rPr lang="en-US" dirty="0"/>
              <a:t>, con que se come?</a:t>
            </a:r>
          </a:p>
          <a:p>
            <a:endParaRPr lang="en-US" dirty="0"/>
          </a:p>
          <a:p>
            <a:endParaRPr lang="en-US" dirty="0"/>
          </a:p>
          <a:p>
            <a:endParaRPr lang="en-US" dirty="0"/>
          </a:p>
        </p:txBody>
      </p:sp>
    </p:spTree>
    <p:extLst>
      <p:ext uri="{BB962C8B-B14F-4D97-AF65-F5344CB8AC3E}">
        <p14:creationId xmlns:p14="http://schemas.microsoft.com/office/powerpoint/2010/main" val="932652162"/>
      </p:ext>
    </p:extLst>
  </p:cSld>
  <p:clrMapOvr>
    <a:masterClrMapping/>
  </p:clrMapOvr>
</p:sld>
</file>

<file path=ppt/theme/theme1.xml><?xml version="1.0" encoding="utf-8"?>
<a:theme xmlns:a="http://schemas.openxmlformats.org/drawingml/2006/main" name="AccentBoxVTI">
  <a:themeElements>
    <a:clrScheme name="AnalogousFromDarkSeedLeftStep">
      <a:dk1>
        <a:srgbClr val="000000"/>
      </a:dk1>
      <a:lt1>
        <a:srgbClr val="FFFFFF"/>
      </a:lt1>
      <a:dk2>
        <a:srgbClr val="242D41"/>
      </a:dk2>
      <a:lt2>
        <a:srgbClr val="E2E8E2"/>
      </a:lt2>
      <a:accent1>
        <a:srgbClr val="DE29E7"/>
      </a:accent1>
      <a:accent2>
        <a:srgbClr val="801DD6"/>
      </a:accent2>
      <a:accent3>
        <a:srgbClr val="4E38E8"/>
      </a:accent3>
      <a:accent4>
        <a:srgbClr val="174FD5"/>
      </a:accent4>
      <a:accent5>
        <a:srgbClr val="26AFE6"/>
      </a:accent5>
      <a:accent6>
        <a:srgbClr val="14B8A3"/>
      </a:accent6>
      <a:hlink>
        <a:srgbClr val="3F85BF"/>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4665</TotalTime>
  <Words>1712</Words>
  <Application>Microsoft Macintosh PowerPoint</Application>
  <PresentationFormat>Widescreen</PresentationFormat>
  <Paragraphs>280</Paragraphs>
  <Slides>25</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Avenir Next LT Pro</vt:lpstr>
      <vt:lpstr>Calibri</vt:lpstr>
      <vt:lpstr>AccentBoxVTI</vt:lpstr>
      <vt:lpstr>Introducción a la Inmuniología B </vt:lpstr>
      <vt:lpstr>Adaptativa: Aspectos principales</vt:lpstr>
      <vt:lpstr>Componentes celulares de la respuesta adaptativa</vt:lpstr>
      <vt:lpstr>Componentes celulares de la respuesta adaptativa</vt:lpstr>
      <vt:lpstr>Componentes celulares de la respuesta adaptativa</vt:lpstr>
      <vt:lpstr>Componentes celulares de la respuesta adaptativa</vt:lpstr>
      <vt:lpstr>Componentes celulares de la respuesta adaptativa</vt:lpstr>
      <vt:lpstr>Componentes celulares de la respuesta adaptativa</vt:lpstr>
      <vt:lpstr>Resumen: Identifique:</vt:lpstr>
      <vt:lpstr>Repaso de la RI a microbios</vt:lpstr>
      <vt:lpstr>Fiebre</vt:lpstr>
      <vt:lpstr>Repaso de la RI a microbios</vt:lpstr>
      <vt:lpstr>Repaso de la RI a microbios</vt:lpstr>
      <vt:lpstr>Secuencia de eventos de la RI Adaptativa</vt:lpstr>
      <vt:lpstr>Secuencia de eventos de la RI Adaptativa</vt:lpstr>
      <vt:lpstr>Secuencia de eventos de la RI Adaptativa</vt:lpstr>
      <vt:lpstr>Secuencia de eventos de la RI Adaptativa</vt:lpstr>
      <vt:lpstr>Secuencia de eventos de la RI Adaptativa</vt:lpstr>
      <vt:lpstr>Secuencia de eventos de la RI Adaptativa</vt:lpstr>
      <vt:lpstr>Secuencia de eventos de la RI Adaptativa</vt:lpstr>
      <vt:lpstr>Secuencia de eventos de la RI Adaptativa</vt:lpstr>
      <vt:lpstr>Secuencia de eventos de la RI Adaptativa</vt:lpstr>
      <vt:lpstr>Repaso</vt:lpstr>
      <vt:lpstr>Repaso</vt:lpstr>
      <vt:lpstr>Repaso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Introducción al Sistema Inmunológico</dc:title>
  <dc:creator>JOSE A. CARDE SERRANO</dc:creator>
  <cp:lastModifiedBy>JOSE A. CARDE SERRANO</cp:lastModifiedBy>
  <cp:revision>91</cp:revision>
  <dcterms:created xsi:type="dcterms:W3CDTF">2020-01-26T00:43:37Z</dcterms:created>
  <dcterms:modified xsi:type="dcterms:W3CDTF">2020-02-17T15:03:23Z</dcterms:modified>
</cp:coreProperties>
</file>