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57" r:id="rId4"/>
    <p:sldId id="270" r:id="rId5"/>
    <p:sldId id="282" r:id="rId6"/>
    <p:sldId id="283" r:id="rId7"/>
    <p:sldId id="258" r:id="rId8"/>
    <p:sldId id="284" r:id="rId9"/>
    <p:sldId id="272" r:id="rId10"/>
    <p:sldId id="285" r:id="rId11"/>
    <p:sldId id="273" r:id="rId12"/>
    <p:sldId id="286" r:id="rId13"/>
    <p:sldId id="275" r:id="rId14"/>
    <p:sldId id="276" r:id="rId15"/>
    <p:sldId id="259" r:id="rId16"/>
    <p:sldId id="277" r:id="rId17"/>
    <p:sldId id="278" r:id="rId18"/>
    <p:sldId id="279" r:id="rId19"/>
    <p:sldId id="280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8"/>
  </p:normalViewPr>
  <p:slideViewPr>
    <p:cSldViewPr snapToGrid="0" snapToObjects="1">
      <p:cViewPr varScale="1">
        <p:scale>
          <a:sx n="72" d="100"/>
          <a:sy n="72" d="100"/>
        </p:scale>
        <p:origin x="-128" y="-10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945D62-633D-1841-AFB2-8EE04589C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A519E68-FAC9-BD47-BA94-20D3C5B49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AB5E09-061C-9F40-92C2-53886F040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EC0B87-289A-3F47-8AA3-E22B89B9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9ADE5C-0331-CF4B-A2FD-5099690A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1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D13B52-7EC0-064E-B86C-C6990678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4B49A02-1B89-EF43-B43F-61871D67B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ED2BF9-DFE5-CA48-A5C1-737CB92A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9A6332-3268-8E43-BEA3-421F3B1D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8F2C65-340E-8F4D-9C82-7302C4D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2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7B1A594-4D10-AB4F-98BD-75DAA18B35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02ECA83-B128-9E4C-AA64-7A300707E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010AC7-09FC-D54D-8FFE-2D72D2674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EB3E5A-75AA-3E48-8A1A-6417A4D61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EDCF66-8478-3145-8A16-0186646B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5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DFE10C-E7EE-234B-B28E-C78B0214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E1AF35-A74E-5843-950B-D563F9859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086CD2-8B7D-ED44-BA67-90F9E2C4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1419EB-1B23-D048-9CD7-8860A1453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26BA1A-DD4B-9C4B-954F-A070FC09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2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C30E0-A57E-D542-8215-9C6694432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1DB761-143B-2945-A0DE-6CD9D371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6B3293-6ECB-EF4D-9A80-3E9783EE1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7B0499-1732-1645-A833-866FAB24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60A255-5F87-B24C-A066-5B566A01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6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BFBEAF-579B-DA48-93B7-61F16BB05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1B3E32-44B5-1E4E-941B-42AA4F109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71F6EDD-5C10-6E40-8047-CAA1F97A0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19D707B-01EC-3E47-A4EA-5A1CD64B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9/13/18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6A0B1D-298C-324A-9AEA-C9E8D84F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5625AC3-1A6D-C945-991B-2AFB9952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2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872CBB-01CD-C04D-A5BE-2DD785928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61518E-EB49-E74C-B995-3B5F1C8EE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105F507-68D5-4147-B9B4-A73AA610E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A98C478-1BFE-AC4C-8D2D-2B241E1DE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3F3AAE3-34BC-2341-BB27-DF751BEE0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CC78B26-B90D-B042-84BE-B64F68AD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9/13/18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EE638AA-6A3B-1245-AE21-CAD55A03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319ED7-1805-D144-89C3-A4F63A7D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DAD49B-CF44-B74E-BC92-B24E4519F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D682958-D7D2-3A4D-B79F-A1DBB143E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9/13/18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BF5FD67-7921-B243-BFFA-58C8EE01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910180B-9A22-3248-BF1A-9D6C2475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6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1516F13-D82F-3E46-831C-534BE0C52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9/13/18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3849A49-1080-E14F-A826-F112CF5B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61E55C3-AEF0-434C-8195-9B6CCC52C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2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21990A-E4A0-3241-89C6-1D88D843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4DACF2-500A-DE46-9624-3D26DF5D7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9CB2B4F-C99B-C343-8066-F06D9A53D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81BABA-CD72-1B4F-A500-CF2074FA9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9/13/18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5C5BC3D-53FB-9A4E-84D8-81B19B5B8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90AF5B8-913F-0341-80C2-EB96C21F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8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BB35F6-32C9-1443-AEC6-92C70C355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79592DD-1AD5-6646-A6EE-3E1F4C4D22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1B23012-CE0F-364E-8416-B6A38A394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0314860-479E-F64F-AE09-BED9954B0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9/13/18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0EF341E-BBC2-B640-A223-7881CD1C7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246107-2923-194C-9FAF-62601ACC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1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933F88F-0C94-6846-8714-4BF8D73F5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B19FBD-09B0-3146-91DC-44F5584C0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218CE7-65C2-4F45-AD8B-D5CDF1569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C5C87-6B23-D444-9B61-7E626F52FA9D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903589-9F3B-4649-8BD5-E313A4AAD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F61291-633D-5242-AFCB-C579AD13C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8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72E84C5-56B9-BB4D-9AF3-908AF488C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7" y="237062"/>
            <a:ext cx="4730725" cy="60529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BC217E-A6AB-964F-815D-BB24EF74E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0174" y="203345"/>
            <a:ext cx="6565515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5- </a:t>
            </a:r>
            <a:r>
              <a:rPr lang="en-US" dirty="0" err="1"/>
              <a:t>Esqueleto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Axial y </a:t>
            </a:r>
            <a:r>
              <a:rPr lang="en-US" b="1" dirty="0" err="1" smtClean="0"/>
              <a:t>Apendicular</a:t>
            </a:r>
            <a:r>
              <a:rPr lang="en-US" dirty="0" smtClean="0"/>
              <a:t> - B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F97B9B-721C-F448-A077-B24EC0E42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0" y="2924705"/>
            <a:ext cx="7078133" cy="1655762"/>
          </a:xfrm>
        </p:spPr>
        <p:txBody>
          <a:bodyPr/>
          <a:lstStyle/>
          <a:p>
            <a:r>
              <a:rPr lang="en-US" dirty="0"/>
              <a:t>Biol. 3793 – </a:t>
            </a:r>
            <a:r>
              <a:rPr lang="en-US" dirty="0" err="1"/>
              <a:t>Laboratorio</a:t>
            </a:r>
            <a:r>
              <a:rPr lang="en-US" dirty="0"/>
              <a:t> de </a:t>
            </a:r>
            <a:r>
              <a:rPr lang="en-US" dirty="0" err="1"/>
              <a:t>Anatomía</a:t>
            </a:r>
            <a:r>
              <a:rPr lang="en-US" dirty="0"/>
              <a:t> y </a:t>
            </a:r>
            <a:r>
              <a:rPr lang="en-US" dirty="0" err="1"/>
              <a:t>Fisiología</a:t>
            </a:r>
            <a:r>
              <a:rPr lang="en-US" dirty="0"/>
              <a:t> 1</a:t>
            </a:r>
          </a:p>
          <a:p>
            <a:r>
              <a:rPr lang="en-US" dirty="0"/>
              <a:t>UPR - Aguadilla</a:t>
            </a:r>
          </a:p>
          <a:p>
            <a:r>
              <a:rPr lang="en-US" dirty="0"/>
              <a:t>JA </a:t>
            </a:r>
            <a:r>
              <a:rPr lang="en-US" dirty="0" err="1"/>
              <a:t>Cardé</a:t>
            </a:r>
            <a:r>
              <a:rPr lang="en-US" dirty="0"/>
              <a:t>, PhD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5207607-A38C-3045-92EF-03376D0E8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1467" y="6070350"/>
            <a:ext cx="880532" cy="787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6712067-0C28-9D48-B7ED-C81D6C62BD01}"/>
              </a:ext>
            </a:extLst>
          </p:cNvPr>
          <p:cNvSpPr txBox="1"/>
          <p:nvPr/>
        </p:nvSpPr>
        <p:spPr>
          <a:xfrm>
            <a:off x="152397" y="6267089"/>
            <a:ext cx="473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Mariel E.N., </a:t>
            </a:r>
            <a:r>
              <a:rPr lang="en-US" sz="1400" dirty="0" err="1"/>
              <a:t>et.al</a:t>
            </a:r>
            <a:r>
              <a:rPr lang="en-US" sz="1400" dirty="0"/>
              <a:t>, Human Anatomy &amp;Physiology Laboratory</a:t>
            </a:r>
          </a:p>
          <a:p>
            <a:r>
              <a:rPr lang="en-US" sz="1400" dirty="0"/>
              <a:t>Manual Cat Version, 11</a:t>
            </a:r>
            <a:r>
              <a:rPr lang="en-US" sz="1400" baseline="30000" dirty="0"/>
              <a:t>th</a:t>
            </a:r>
            <a:r>
              <a:rPr lang="en-US" sz="1400" dirty="0"/>
              <a:t> Ed, Pearson, 2014.</a:t>
            </a:r>
          </a:p>
        </p:txBody>
      </p:sp>
    </p:spTree>
    <p:extLst>
      <p:ext uri="{BB962C8B-B14F-4D97-AF65-F5344CB8AC3E}">
        <p14:creationId xmlns:p14="http://schemas.microsoft.com/office/powerpoint/2010/main" val="4085330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8-09-13 at 4.58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05" y="0"/>
            <a:ext cx="4547681" cy="6858000"/>
          </a:xfrm>
          <a:prstGeom prst="rect">
            <a:avLst/>
          </a:prstGeom>
        </p:spPr>
      </p:pic>
      <p:pic>
        <p:nvPicPr>
          <p:cNvPr id="10" name="Picture 9" descr="Screen Shot 2018-09-13 at 4.58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054" y="260533"/>
            <a:ext cx="3577737" cy="2447225"/>
          </a:xfrm>
          <a:prstGeom prst="rect">
            <a:avLst/>
          </a:prstGeom>
        </p:spPr>
      </p:pic>
      <p:pic>
        <p:nvPicPr>
          <p:cNvPr id="11" name="Picture 10" descr="Screen Shot 2018-09-13 at 4.59.0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91" y="3310276"/>
            <a:ext cx="3848100" cy="3073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Antebrazo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F796CB3-EDBD-C748-8B9D-F48448595C9C}"/>
              </a:ext>
            </a:extLst>
          </p:cNvPr>
          <p:cNvSpPr/>
          <p:nvPr/>
        </p:nvSpPr>
        <p:spPr>
          <a:xfrm>
            <a:off x="216687" y="691993"/>
            <a:ext cx="47872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2 </a:t>
            </a:r>
            <a:r>
              <a:rPr lang="en-US" sz="2400" dirty="0" err="1"/>
              <a:t>huesos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Radio y ulna </a:t>
            </a:r>
            <a:r>
              <a:rPr lang="en-US" sz="2400" dirty="0" err="1" smtClean="0"/>
              <a:t>paralelos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Ulna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medial</a:t>
            </a:r>
            <a:endParaRPr lang="en-US" sz="2400" b="1" dirty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Proximal 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proceso</a:t>
            </a:r>
            <a:r>
              <a:rPr lang="en-US" sz="2400" dirty="0" smtClean="0"/>
              <a:t> </a:t>
            </a:r>
            <a:r>
              <a:rPr lang="en-US" sz="2400" dirty="0" err="1" smtClean="0"/>
              <a:t>coronoideo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p</a:t>
            </a:r>
            <a:r>
              <a:rPr lang="en-US" sz="2400" dirty="0" err="1" smtClean="0"/>
              <a:t>roceso</a:t>
            </a:r>
            <a:r>
              <a:rPr lang="en-US" sz="2400" dirty="0" smtClean="0"/>
              <a:t> </a:t>
            </a:r>
            <a:r>
              <a:rPr lang="en-US" sz="2400" dirty="0" err="1" smtClean="0"/>
              <a:t>olecran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Muesca</a:t>
            </a:r>
            <a:r>
              <a:rPr lang="en-US" sz="2400" dirty="0" smtClean="0"/>
              <a:t> radial lateral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Articula</a:t>
            </a:r>
            <a:r>
              <a:rPr lang="en-US" sz="2400" dirty="0" smtClean="0"/>
              <a:t> </a:t>
            </a:r>
            <a:r>
              <a:rPr lang="en-US" sz="2400" dirty="0" err="1" smtClean="0"/>
              <a:t>cabeza</a:t>
            </a:r>
            <a:r>
              <a:rPr lang="en-US" sz="2400" dirty="0" smtClean="0"/>
              <a:t> de radio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Distal </a:t>
            </a:r>
            <a:r>
              <a:rPr lang="en-US" sz="2400" dirty="0" err="1" smtClean="0"/>
              <a:t>cabeza</a:t>
            </a:r>
            <a:r>
              <a:rPr lang="en-US" sz="2400" dirty="0" smtClean="0"/>
              <a:t> ulnar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Proceso</a:t>
            </a:r>
            <a:r>
              <a:rPr lang="en-US" sz="2400" dirty="0" smtClean="0"/>
              <a:t> </a:t>
            </a:r>
            <a:r>
              <a:rPr lang="en-US" sz="2400" dirty="0" err="1" smtClean="0"/>
              <a:t>estiloideo</a:t>
            </a:r>
            <a:r>
              <a:rPr lang="en-US" sz="2400" dirty="0" smtClean="0"/>
              <a:t> ulnar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Ligamentos</a:t>
            </a:r>
            <a:r>
              <a:rPr lang="en-US" sz="2400" dirty="0" smtClean="0"/>
              <a:t> de la </a:t>
            </a:r>
            <a:r>
              <a:rPr lang="en-US" sz="2400" dirty="0" err="1" smtClean="0"/>
              <a:t>muñeca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5189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Mano y </a:t>
            </a:r>
            <a:r>
              <a:rPr lang="en-US" dirty="0" err="1" smtClean="0"/>
              <a:t>muñeca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F796CB3-EDBD-C748-8B9D-F48448595C9C}"/>
              </a:ext>
            </a:extLst>
          </p:cNvPr>
          <p:cNvSpPr/>
          <p:nvPr/>
        </p:nvSpPr>
        <p:spPr>
          <a:xfrm>
            <a:off x="338923" y="646257"/>
            <a:ext cx="52345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27 </a:t>
            </a:r>
            <a:r>
              <a:rPr lang="en-US" sz="2400" dirty="0" err="1"/>
              <a:t>huesos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14, 5, 8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b="1" dirty="0" err="1" smtClean="0"/>
              <a:t>Carpos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muñeca</a:t>
            </a: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Proximal, 8 </a:t>
            </a:r>
            <a:r>
              <a:rPr lang="en-US" sz="2400" dirty="0" err="1" smtClean="0"/>
              <a:t>huesos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Dos </a:t>
            </a:r>
            <a:r>
              <a:rPr lang="en-US" sz="2400" dirty="0" err="1" smtClean="0"/>
              <a:t>filas</a:t>
            </a:r>
            <a:r>
              <a:rPr lang="en-US" sz="2400" dirty="0" smtClean="0"/>
              <a:t> </a:t>
            </a:r>
            <a:r>
              <a:rPr lang="en-US" sz="2400" dirty="0" err="1" smtClean="0"/>
              <a:t>irregulares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Lateral a medial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Fila Proximal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Escafoide</a:t>
            </a:r>
            <a:r>
              <a:rPr lang="en-US" sz="2400" dirty="0"/>
              <a:t> </a:t>
            </a:r>
            <a:r>
              <a:rPr lang="en-US" sz="2400" dirty="0" smtClean="0"/>
              <a:t>y </a:t>
            </a:r>
            <a:r>
              <a:rPr lang="en-US" sz="2400" dirty="0" err="1" smtClean="0"/>
              <a:t>Lunado</a:t>
            </a:r>
            <a:endParaRPr lang="en-US" sz="2400" dirty="0" smtClean="0"/>
          </a:p>
          <a:p>
            <a:pPr marL="1200150" lvl="2" indent="-285750">
              <a:buFontTx/>
              <a:buChar char="-"/>
            </a:pPr>
            <a:r>
              <a:rPr lang="en-US" sz="2400" dirty="0" smtClean="0"/>
              <a:t>Radio distal 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Triquetro</a:t>
            </a:r>
            <a:r>
              <a:rPr lang="en-US" sz="2400" dirty="0"/>
              <a:t> </a:t>
            </a:r>
            <a:r>
              <a:rPr lang="en-US" sz="2400" dirty="0" err="1" smtClean="0"/>
              <a:t>pisiforme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Fila Distal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Trapecio</a:t>
            </a:r>
            <a:r>
              <a:rPr lang="en-US" sz="2400" dirty="0" smtClean="0"/>
              <a:t>, </a:t>
            </a:r>
            <a:r>
              <a:rPr lang="en-US" sz="2400" dirty="0" err="1" smtClean="0"/>
              <a:t>trapezoide</a:t>
            </a:r>
            <a:r>
              <a:rPr lang="en-US" sz="2400" dirty="0" smtClean="0"/>
              <a:t>, </a:t>
            </a:r>
            <a:r>
              <a:rPr lang="en-US" sz="2400" dirty="0" err="1" smtClean="0"/>
              <a:t>capitato</a:t>
            </a:r>
            <a:r>
              <a:rPr lang="en-US" sz="2400" dirty="0" smtClean="0"/>
              <a:t> y </a:t>
            </a:r>
            <a:r>
              <a:rPr lang="en-US" sz="2400" dirty="0" err="1" smtClean="0"/>
              <a:t>hamato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  <p:pic>
        <p:nvPicPr>
          <p:cNvPr id="3" name="Picture 2" descr="Screen Shot 2018-09-13 at 4.59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86" y="264618"/>
            <a:ext cx="6408979" cy="642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15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Mano y </a:t>
            </a:r>
            <a:r>
              <a:rPr lang="en-US" dirty="0" err="1" smtClean="0"/>
              <a:t>muñeca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F796CB3-EDBD-C748-8B9D-F48448595C9C}"/>
              </a:ext>
            </a:extLst>
          </p:cNvPr>
          <p:cNvSpPr/>
          <p:nvPr/>
        </p:nvSpPr>
        <p:spPr>
          <a:xfrm>
            <a:off x="338923" y="646257"/>
            <a:ext cx="5234563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27 </a:t>
            </a:r>
            <a:r>
              <a:rPr lang="en-US" sz="2400" dirty="0" err="1"/>
              <a:t>huesos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14, 5, 8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b="1" dirty="0" err="1" smtClean="0"/>
              <a:t>Metacarpos</a:t>
            </a:r>
            <a:endParaRPr lang="en-US" sz="2400" b="1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I – V – lateral  medial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Base – proximal con </a:t>
            </a:r>
            <a:r>
              <a:rPr lang="en-US" sz="2400" dirty="0" err="1" smtClean="0"/>
              <a:t>carpos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Cabeza</a:t>
            </a:r>
            <a:r>
              <a:rPr lang="en-US" sz="2400" dirty="0" smtClean="0"/>
              <a:t> – distal con </a:t>
            </a:r>
            <a:r>
              <a:rPr lang="en-US" sz="2400" dirty="0" err="1" smtClean="0"/>
              <a:t>falanges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 err="1" smtClean="0"/>
              <a:t>Dedos</a:t>
            </a:r>
            <a:endParaRPr lang="en-US" sz="2400" b="1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I – V – lateral medial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Falanges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Proximal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Medial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Distal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Excepto</a:t>
            </a:r>
            <a:r>
              <a:rPr lang="en-US" sz="2400" dirty="0" smtClean="0"/>
              <a:t> </a:t>
            </a:r>
            <a:r>
              <a:rPr lang="en-US" sz="2400" dirty="0" err="1" smtClean="0"/>
              <a:t>polex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  <p:pic>
        <p:nvPicPr>
          <p:cNvPr id="3" name="Picture 2" descr="Screen Shot 2018-09-13 at 4.59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86" y="264618"/>
            <a:ext cx="6408979" cy="642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30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9-13 at 4.59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646257"/>
            <a:ext cx="8724900" cy="4749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Pelvis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F796CB3-EDBD-C748-8B9D-F48448595C9C}"/>
              </a:ext>
            </a:extLst>
          </p:cNvPr>
          <p:cNvSpPr/>
          <p:nvPr/>
        </p:nvSpPr>
        <p:spPr>
          <a:xfrm>
            <a:off x="338923" y="646257"/>
            <a:ext cx="4176306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/>
              <a:t>Cintura</a:t>
            </a:r>
            <a:r>
              <a:rPr lang="en-US" sz="2400" dirty="0" smtClean="0"/>
              <a:t> </a:t>
            </a:r>
            <a:r>
              <a:rPr lang="en-US" sz="2400" dirty="0" err="1" smtClean="0"/>
              <a:t>p</a:t>
            </a:r>
            <a:r>
              <a:rPr lang="en-US" sz="2400" dirty="0" err="1" smtClean="0"/>
              <a:t>é</a:t>
            </a:r>
            <a:r>
              <a:rPr lang="en-US" sz="2400" dirty="0" err="1" smtClean="0"/>
              <a:t>lvica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2 </a:t>
            </a:r>
            <a:r>
              <a:rPr lang="en-US" sz="2400" dirty="0" err="1" smtClean="0"/>
              <a:t>coxales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Sacro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Pesados</a:t>
            </a:r>
            <a:r>
              <a:rPr lang="en-US" sz="2400" dirty="0" smtClean="0"/>
              <a:t> y </a:t>
            </a:r>
            <a:r>
              <a:rPr lang="en-US" sz="2400" dirty="0" err="1" smtClean="0"/>
              <a:t>masivo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Acet</a:t>
            </a:r>
            <a:r>
              <a:rPr lang="en-US" sz="2400" dirty="0" err="1" smtClean="0"/>
              <a:t>á</a:t>
            </a:r>
            <a:r>
              <a:rPr lang="en-US" sz="2400" dirty="0" err="1" smtClean="0"/>
              <a:t>bulo</a:t>
            </a:r>
            <a:r>
              <a:rPr lang="en-US" sz="2400" dirty="0" smtClean="0"/>
              <a:t>  </a:t>
            </a:r>
            <a:r>
              <a:rPr lang="en-US" sz="2400" dirty="0" err="1" smtClean="0"/>
              <a:t>cabeza</a:t>
            </a:r>
            <a:r>
              <a:rPr lang="en-US" sz="2400" dirty="0" smtClean="0"/>
              <a:t> de femur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Ligamentos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Estabilidad</a:t>
            </a:r>
            <a:r>
              <a:rPr lang="en-US" sz="2400" dirty="0" smtClean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flexibilidad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b="1" dirty="0" err="1" smtClean="0"/>
              <a:t>Coxal</a:t>
            </a:r>
            <a:endParaRPr lang="en-US" sz="2400" b="1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Fusi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</a:t>
            </a:r>
            <a:r>
              <a:rPr lang="en-US" sz="2400" dirty="0" smtClean="0"/>
              <a:t> de </a:t>
            </a:r>
            <a:r>
              <a:rPr lang="en-US" sz="2400" dirty="0" err="1" smtClean="0"/>
              <a:t>ili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</a:t>
            </a:r>
            <a:r>
              <a:rPr lang="en-US" sz="2400" dirty="0" smtClean="0"/>
              <a:t>, </a:t>
            </a:r>
            <a:r>
              <a:rPr lang="en-US" sz="2400" dirty="0" err="1" smtClean="0"/>
              <a:t>isqui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</a:t>
            </a:r>
            <a:r>
              <a:rPr lang="en-US" sz="2400" dirty="0" smtClean="0"/>
              <a:t>, pubis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Ili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crestas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Espina</a:t>
            </a:r>
            <a:r>
              <a:rPr lang="en-US" sz="2400" dirty="0" smtClean="0"/>
              <a:t> superior posterior y anterior</a:t>
            </a:r>
          </a:p>
          <a:p>
            <a:pPr marL="742950" lvl="1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715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Pelvis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F796CB3-EDBD-C748-8B9D-F48448595C9C}"/>
              </a:ext>
            </a:extLst>
          </p:cNvPr>
          <p:cNvSpPr/>
          <p:nvPr/>
        </p:nvSpPr>
        <p:spPr>
          <a:xfrm>
            <a:off x="338924" y="646257"/>
            <a:ext cx="3470800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 smtClean="0"/>
              <a:t>Isqui</a:t>
            </a:r>
            <a:r>
              <a:rPr lang="en-US" sz="2400" b="1" dirty="0" err="1" smtClean="0"/>
              <a:t>ó</a:t>
            </a:r>
            <a:r>
              <a:rPr lang="en-US" sz="2400" b="1" dirty="0" err="1" smtClean="0"/>
              <a:t>n</a:t>
            </a:r>
            <a:endParaRPr lang="en-US" sz="2400" b="1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Hueso</a:t>
            </a:r>
            <a:r>
              <a:rPr lang="en-US" sz="2400" dirty="0" smtClean="0"/>
              <a:t> de </a:t>
            </a:r>
            <a:r>
              <a:rPr lang="en-US" sz="2400" dirty="0" err="1" smtClean="0"/>
              <a:t>sentarse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Parte posterior e Inferior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Tuberosidad</a:t>
            </a:r>
            <a:r>
              <a:rPr lang="en-US" sz="2400" dirty="0" smtClean="0"/>
              <a:t> </a:t>
            </a:r>
            <a:r>
              <a:rPr lang="en-US" sz="2400" dirty="0" err="1" smtClean="0"/>
              <a:t>isquial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Espina</a:t>
            </a:r>
            <a:r>
              <a:rPr lang="en-US" sz="2400" dirty="0" smtClean="0"/>
              <a:t> </a:t>
            </a:r>
            <a:r>
              <a:rPr lang="en-US" sz="2400" dirty="0" err="1" smtClean="0"/>
              <a:t>isquial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Muescas</a:t>
            </a:r>
            <a:r>
              <a:rPr lang="en-US" sz="2400" dirty="0" smtClean="0"/>
              <a:t> </a:t>
            </a:r>
            <a:r>
              <a:rPr lang="en-US" sz="2400" dirty="0" err="1" smtClean="0"/>
              <a:t>ciaticas</a:t>
            </a:r>
            <a:r>
              <a:rPr lang="en-US" sz="2400" dirty="0" smtClean="0"/>
              <a:t> </a:t>
            </a:r>
            <a:r>
              <a:rPr lang="en-US" sz="2400" dirty="0" err="1" smtClean="0"/>
              <a:t>mayores</a:t>
            </a:r>
            <a:r>
              <a:rPr lang="en-US" sz="2400" dirty="0" smtClean="0"/>
              <a:t> y </a:t>
            </a:r>
            <a:r>
              <a:rPr lang="en-US" sz="2400" dirty="0" err="1" smtClean="0"/>
              <a:t>menores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Pubis</a:t>
            </a:r>
            <a:r>
              <a:rPr lang="en-US" sz="2400" dirty="0" smtClean="0"/>
              <a:t> – mas anterior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rama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For</a:t>
            </a:r>
            <a:r>
              <a:rPr lang="en-US" sz="2400" dirty="0" err="1" smtClean="0"/>
              <a:t>á</a:t>
            </a:r>
            <a:r>
              <a:rPr lang="en-US" sz="2400" dirty="0" err="1" smtClean="0"/>
              <a:t>men</a:t>
            </a:r>
            <a:r>
              <a:rPr lang="en-US" sz="2400" dirty="0" smtClean="0"/>
              <a:t> </a:t>
            </a:r>
            <a:r>
              <a:rPr lang="en-US" sz="2400" dirty="0" err="1" smtClean="0"/>
              <a:t>obturador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Cresta</a:t>
            </a:r>
            <a:r>
              <a:rPr lang="en-US" sz="2400" dirty="0" smtClean="0"/>
              <a:t> </a:t>
            </a:r>
            <a:r>
              <a:rPr lang="en-US" sz="2400" dirty="0" err="1" smtClean="0"/>
              <a:t>p</a:t>
            </a:r>
            <a:r>
              <a:rPr lang="en-US" sz="2400" dirty="0" err="1" smtClean="0"/>
              <a:t>ú</a:t>
            </a:r>
            <a:r>
              <a:rPr lang="en-US" sz="2400" dirty="0" err="1" smtClean="0"/>
              <a:t>bica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S</a:t>
            </a:r>
            <a:r>
              <a:rPr lang="en-US" sz="2400" dirty="0" err="1" smtClean="0"/>
              <a:t>í</a:t>
            </a:r>
            <a:r>
              <a:rPr lang="en-US" sz="2400" dirty="0" err="1" smtClean="0"/>
              <a:t>nfisis</a:t>
            </a:r>
            <a:r>
              <a:rPr lang="en-US" sz="2400" dirty="0" smtClean="0"/>
              <a:t> pubis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Acet</a:t>
            </a:r>
            <a:r>
              <a:rPr lang="en-US" sz="2400" dirty="0" err="1" smtClean="0"/>
              <a:t>á</a:t>
            </a:r>
            <a:r>
              <a:rPr lang="en-US" sz="2400" dirty="0" err="1" smtClean="0"/>
              <a:t>bulo</a:t>
            </a:r>
            <a:endParaRPr lang="en-US" sz="2400" dirty="0" smtClean="0"/>
          </a:p>
        </p:txBody>
      </p:sp>
      <p:pic>
        <p:nvPicPr>
          <p:cNvPr id="3" name="Picture 2" descr="Screen Shot 2018-09-13 at 4.59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63" y="466722"/>
            <a:ext cx="8207460" cy="458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5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Pelvis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0595E9B-3A82-474B-A67A-87E3BC92E908}"/>
              </a:ext>
            </a:extLst>
          </p:cNvPr>
          <p:cNvSpPr txBox="1"/>
          <p:nvPr/>
        </p:nvSpPr>
        <p:spPr>
          <a:xfrm>
            <a:off x="277090" y="496097"/>
            <a:ext cx="37012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/>
              <a:t>Comparaci</a:t>
            </a:r>
            <a:r>
              <a:rPr lang="en-US" sz="2800" dirty="0" err="1" smtClean="0"/>
              <a:t>ó</a:t>
            </a:r>
            <a:r>
              <a:rPr lang="en-US" sz="2800" dirty="0" err="1" smtClean="0"/>
              <a:t>n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smtClean="0"/>
              <a:t>Peso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Tama</a:t>
            </a:r>
            <a:r>
              <a:rPr lang="en-US" sz="2800" dirty="0" err="1" smtClean="0"/>
              <a:t>ño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Marcas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smtClean="0"/>
              <a:t>Pelvis </a:t>
            </a:r>
            <a:r>
              <a:rPr lang="en-US" sz="2800" dirty="0" err="1" smtClean="0"/>
              <a:t>ancha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Llana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Pesada</a:t>
            </a:r>
            <a:r>
              <a:rPr lang="en-US" sz="28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Redonda</a:t>
            </a:r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  <p:pic>
        <p:nvPicPr>
          <p:cNvPr id="3" name="Picture 2" descr="Screen Shot 2018-09-13 at 5.00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017" y="908528"/>
            <a:ext cx="9364375" cy="581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47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8-09-13 at 5.00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0" y="4087236"/>
            <a:ext cx="8674100" cy="2057400"/>
          </a:xfrm>
          <a:prstGeom prst="rect">
            <a:avLst/>
          </a:prstGeom>
        </p:spPr>
      </p:pic>
      <p:pic>
        <p:nvPicPr>
          <p:cNvPr id="3" name="Picture 2" descr="Screen Shot 2018-09-13 at 5.00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0" y="48636"/>
            <a:ext cx="8674100" cy="4038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Pelvis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F796CB3-EDBD-C748-8B9D-F48448595C9C}"/>
              </a:ext>
            </a:extLst>
          </p:cNvPr>
          <p:cNvSpPr/>
          <p:nvPr/>
        </p:nvSpPr>
        <p:spPr>
          <a:xfrm>
            <a:off x="180185" y="481186"/>
            <a:ext cx="5569677" cy="637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/>
              <a:t>Comparaci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Pelvis </a:t>
            </a:r>
            <a:r>
              <a:rPr lang="en-US" sz="2400" dirty="0" err="1" smtClean="0"/>
              <a:t>falsa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Parte superior de la </a:t>
            </a:r>
            <a:r>
              <a:rPr lang="en-US" sz="2400" dirty="0" err="1" smtClean="0"/>
              <a:t>l</a:t>
            </a:r>
            <a:r>
              <a:rPr lang="en-US" sz="2400" dirty="0" err="1" smtClean="0"/>
              <a:t>í</a:t>
            </a:r>
            <a:r>
              <a:rPr lang="en-US" sz="2400" dirty="0" err="1" smtClean="0"/>
              <a:t>nea</a:t>
            </a:r>
            <a:r>
              <a:rPr lang="en-US" sz="2400" dirty="0" smtClean="0"/>
              <a:t> </a:t>
            </a:r>
            <a:r>
              <a:rPr lang="en-US" sz="2400" dirty="0" err="1" smtClean="0"/>
              <a:t>arcuada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Ala</a:t>
            </a:r>
            <a:r>
              <a:rPr lang="en-US" sz="2400" dirty="0" smtClean="0"/>
              <a:t> </a:t>
            </a:r>
            <a:r>
              <a:rPr lang="en-US" sz="2400" dirty="0" err="1" smtClean="0"/>
              <a:t>iliaca</a:t>
            </a:r>
            <a:r>
              <a:rPr lang="en-US" sz="2400" dirty="0" smtClean="0"/>
              <a:t> y vertebras </a:t>
            </a:r>
            <a:r>
              <a:rPr lang="en-US" sz="2400" dirty="0" err="1" smtClean="0"/>
              <a:t>lumbares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Contiene</a:t>
            </a:r>
            <a:r>
              <a:rPr lang="en-US" sz="2400" dirty="0" smtClean="0"/>
              <a:t> </a:t>
            </a:r>
            <a:r>
              <a:rPr lang="en-US" sz="2400" dirty="0" err="1" smtClean="0"/>
              <a:t>visceras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No </a:t>
            </a:r>
            <a:r>
              <a:rPr lang="en-US" sz="2400" dirty="0" err="1" smtClean="0"/>
              <a:t>afecta</a:t>
            </a:r>
            <a:r>
              <a:rPr lang="en-US" sz="2400" dirty="0" smtClean="0"/>
              <a:t> el </a:t>
            </a:r>
            <a:r>
              <a:rPr lang="en-US" sz="2400" dirty="0" err="1" smtClean="0"/>
              <a:t>parto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Pelvis </a:t>
            </a:r>
            <a:r>
              <a:rPr lang="en-US" sz="2400" dirty="0" err="1" smtClean="0"/>
              <a:t>verdadera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Inferior </a:t>
            </a:r>
            <a:r>
              <a:rPr lang="en-US" sz="2400" dirty="0" err="1" smtClean="0"/>
              <a:t>linea</a:t>
            </a:r>
            <a:r>
              <a:rPr lang="en-US" sz="2400" dirty="0" smtClean="0"/>
              <a:t> </a:t>
            </a:r>
            <a:r>
              <a:rPr lang="en-US" sz="2400" dirty="0" err="1" smtClean="0"/>
              <a:t>arcuada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Hueso</a:t>
            </a:r>
            <a:r>
              <a:rPr lang="en-US" sz="2400" dirty="0" smtClean="0"/>
              <a:t> </a:t>
            </a:r>
            <a:r>
              <a:rPr lang="en-US" sz="2400" dirty="0" err="1" smtClean="0"/>
              <a:t>p</a:t>
            </a:r>
            <a:r>
              <a:rPr lang="en-US" sz="2400" dirty="0" err="1" smtClean="0"/>
              <a:t>é</a:t>
            </a:r>
            <a:r>
              <a:rPr lang="en-US" sz="2400" dirty="0" err="1" smtClean="0"/>
              <a:t>lvico</a:t>
            </a:r>
            <a:r>
              <a:rPr lang="en-US" sz="2400" dirty="0" smtClean="0"/>
              <a:t> </a:t>
            </a:r>
            <a:r>
              <a:rPr lang="en-US" sz="2400" dirty="0" smtClean="0"/>
              <a:t> lo </a:t>
            </a:r>
            <a:r>
              <a:rPr lang="en-US" sz="2400" dirty="0" err="1" smtClean="0"/>
              <a:t>rodea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Sacro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Ili</a:t>
            </a:r>
            <a:r>
              <a:rPr lang="en-US" sz="2400" dirty="0" err="1" smtClean="0"/>
              <a:t>ón</a:t>
            </a:r>
            <a:r>
              <a:rPr lang="en-US" sz="2400" dirty="0" smtClean="0"/>
              <a:t>, </a:t>
            </a:r>
            <a:r>
              <a:rPr lang="en-US" sz="2400" dirty="0" err="1" smtClean="0"/>
              <a:t>isqui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</a:t>
            </a:r>
            <a:r>
              <a:rPr lang="en-US" sz="2400" dirty="0" smtClean="0"/>
              <a:t> y pubis lo </a:t>
            </a:r>
            <a:r>
              <a:rPr lang="en-US" sz="2400" dirty="0" err="1" smtClean="0"/>
              <a:t>limitan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Salida</a:t>
            </a:r>
            <a:r>
              <a:rPr lang="en-US" sz="2400" dirty="0" smtClean="0"/>
              <a:t> </a:t>
            </a:r>
            <a:r>
              <a:rPr lang="en-US" sz="2400" dirty="0" err="1" smtClean="0"/>
              <a:t>p</a:t>
            </a:r>
            <a:r>
              <a:rPr lang="en-US" sz="2400" dirty="0" err="1" smtClean="0"/>
              <a:t>é</a:t>
            </a:r>
            <a:r>
              <a:rPr lang="en-US" sz="2400" dirty="0" err="1" smtClean="0"/>
              <a:t>lvica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Margen</a:t>
            </a:r>
            <a:r>
              <a:rPr lang="en-US" sz="2400" dirty="0" smtClean="0"/>
              <a:t> inferior de la pelvis </a:t>
            </a:r>
            <a:r>
              <a:rPr lang="en-US" sz="2400" dirty="0" err="1" smtClean="0"/>
              <a:t>verdadera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Espinas</a:t>
            </a:r>
            <a:r>
              <a:rPr lang="en-US" sz="2400" dirty="0" smtClean="0"/>
              <a:t> de </a:t>
            </a:r>
            <a:r>
              <a:rPr lang="en-US" sz="2400" dirty="0" err="1" smtClean="0"/>
              <a:t>cocci</a:t>
            </a:r>
            <a:r>
              <a:rPr lang="en-US" sz="2400" dirty="0" smtClean="0"/>
              <a:t> e </a:t>
            </a:r>
            <a:r>
              <a:rPr lang="en-US" sz="2400" dirty="0" err="1" smtClean="0"/>
              <a:t>isqui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</a:t>
            </a:r>
            <a:r>
              <a:rPr lang="en-US" sz="2400" dirty="0" smtClean="0"/>
              <a:t> lo </a:t>
            </a:r>
            <a:r>
              <a:rPr lang="en-US" sz="2400" dirty="0" err="1" smtClean="0"/>
              <a:t>pueden</a:t>
            </a:r>
            <a:r>
              <a:rPr lang="en-US" sz="2400" dirty="0" smtClean="0"/>
              <a:t> </a:t>
            </a:r>
            <a:r>
              <a:rPr lang="en-US" sz="2400" dirty="0" err="1" smtClean="0"/>
              <a:t>limitar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17026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9-13 at 5.01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36808"/>
            <a:ext cx="8229600" cy="647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Muslo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F796CB3-EDBD-C748-8B9D-F48448595C9C}"/>
              </a:ext>
            </a:extLst>
          </p:cNvPr>
          <p:cNvSpPr/>
          <p:nvPr/>
        </p:nvSpPr>
        <p:spPr>
          <a:xfrm>
            <a:off x="338923" y="549272"/>
            <a:ext cx="4080677" cy="637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Femur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#1, Grande, </a:t>
            </a:r>
            <a:r>
              <a:rPr lang="en-US" sz="2400" dirty="0" err="1" smtClean="0"/>
              <a:t>fuert</a:t>
            </a:r>
            <a:r>
              <a:rPr lang="en-US" sz="2400" dirty="0" err="1" smtClean="0"/>
              <a:t>e</a:t>
            </a:r>
            <a:r>
              <a:rPr lang="en-US" sz="2400" dirty="0" smtClean="0"/>
              <a:t> y </a:t>
            </a:r>
            <a:r>
              <a:rPr lang="en-US" sz="2400" dirty="0" err="1" smtClean="0"/>
              <a:t>pesado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Cabeza</a:t>
            </a:r>
            <a:r>
              <a:rPr lang="en-US" sz="2400" dirty="0" smtClean="0"/>
              <a:t> – en el </a:t>
            </a:r>
            <a:r>
              <a:rPr lang="en-US" sz="2400" dirty="0" err="1" smtClean="0"/>
              <a:t>acet</a:t>
            </a:r>
            <a:r>
              <a:rPr lang="en-US" sz="2400" dirty="0" err="1" smtClean="0"/>
              <a:t>á</a:t>
            </a:r>
            <a:r>
              <a:rPr lang="en-US" sz="2400" dirty="0" err="1" smtClean="0"/>
              <a:t>bulo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Fovea </a:t>
            </a:r>
            <a:r>
              <a:rPr lang="en-US" sz="2400" dirty="0" err="1" smtClean="0"/>
              <a:t>capitis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Cuello</a:t>
            </a:r>
            <a:r>
              <a:rPr lang="en-US" sz="2400" dirty="0" smtClean="0"/>
              <a:t> – </a:t>
            </a:r>
            <a:r>
              <a:rPr lang="en-US" sz="2400" dirty="0" err="1" smtClean="0"/>
              <a:t>d</a:t>
            </a:r>
            <a:r>
              <a:rPr lang="en-US" sz="2400" dirty="0" err="1" smtClean="0"/>
              <a:t>é</a:t>
            </a:r>
            <a:r>
              <a:rPr lang="en-US" sz="2400" dirty="0" err="1" smtClean="0"/>
              <a:t>bil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Troc</a:t>
            </a:r>
            <a:r>
              <a:rPr lang="en-US" sz="2400" dirty="0" err="1" smtClean="0"/>
              <a:t>á</a:t>
            </a:r>
            <a:r>
              <a:rPr lang="en-US" sz="2400" dirty="0" err="1" smtClean="0"/>
              <a:t>nteres</a:t>
            </a:r>
            <a:r>
              <a:rPr lang="en-US" sz="2400" dirty="0" smtClean="0"/>
              <a:t> mayor y </a:t>
            </a:r>
            <a:r>
              <a:rPr lang="en-US" sz="2400" dirty="0" err="1" smtClean="0"/>
              <a:t>menor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Linea y </a:t>
            </a:r>
            <a:r>
              <a:rPr lang="en-US" sz="2400" dirty="0" err="1" smtClean="0"/>
              <a:t>cresta</a:t>
            </a:r>
            <a:r>
              <a:rPr lang="en-US" sz="2400" dirty="0" smtClean="0"/>
              <a:t> </a:t>
            </a:r>
            <a:r>
              <a:rPr lang="en-US" sz="2400" dirty="0" err="1" smtClean="0"/>
              <a:t>intertroc</a:t>
            </a:r>
            <a:r>
              <a:rPr lang="en-US" sz="2400" dirty="0" err="1" smtClean="0"/>
              <a:t>á</a:t>
            </a:r>
            <a:r>
              <a:rPr lang="en-US" sz="2400" dirty="0" err="1" smtClean="0"/>
              <a:t>nter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Tuberosidad</a:t>
            </a:r>
            <a:r>
              <a:rPr lang="en-US" sz="2400" dirty="0" smtClean="0"/>
              <a:t> gluteal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Linea </a:t>
            </a:r>
            <a:r>
              <a:rPr lang="en-US" sz="2400" dirty="0" err="1" smtClean="0"/>
              <a:t>aspera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Inclinaci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</a:t>
            </a:r>
            <a:r>
              <a:rPr lang="en-US" sz="2400" dirty="0" smtClean="0"/>
              <a:t> medial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Centro de </a:t>
            </a:r>
            <a:r>
              <a:rPr lang="en-US" sz="2400" dirty="0" err="1" smtClean="0"/>
              <a:t>gravedad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Distal: </a:t>
            </a:r>
            <a:r>
              <a:rPr lang="en-US" sz="2400" dirty="0" err="1" smtClean="0"/>
              <a:t>c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ndilos</a:t>
            </a:r>
            <a:r>
              <a:rPr lang="en-US" sz="2400" dirty="0" smtClean="0"/>
              <a:t> lateral y medial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Articulan</a:t>
            </a:r>
            <a:r>
              <a:rPr lang="en-US" sz="2400" dirty="0" smtClean="0"/>
              <a:t> con tibia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Superficie</a:t>
            </a:r>
            <a:r>
              <a:rPr lang="en-US" sz="2400" dirty="0" smtClean="0"/>
              <a:t> </a:t>
            </a:r>
            <a:r>
              <a:rPr lang="en-US" sz="2400" dirty="0" err="1" smtClean="0"/>
              <a:t>patelar</a:t>
            </a:r>
            <a:r>
              <a:rPr lang="en-US" sz="24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Epic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ndilos</a:t>
            </a:r>
            <a:r>
              <a:rPr lang="en-US" sz="2400" dirty="0" smtClean="0"/>
              <a:t> lateral y medial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Tub</a:t>
            </a:r>
            <a:r>
              <a:rPr lang="en-US" sz="2400" dirty="0" err="1" smtClean="0"/>
              <a:t>é</a:t>
            </a:r>
            <a:r>
              <a:rPr lang="en-US" sz="2400" dirty="0" err="1" smtClean="0"/>
              <a:t>rculo</a:t>
            </a:r>
            <a:r>
              <a:rPr lang="en-US" sz="2400" dirty="0" smtClean="0"/>
              <a:t> </a:t>
            </a:r>
            <a:r>
              <a:rPr lang="en-US" sz="2400" dirty="0" err="1" smtClean="0"/>
              <a:t>aductor</a:t>
            </a:r>
            <a:r>
              <a:rPr lang="en-US" sz="2400" dirty="0" smtClean="0"/>
              <a:t> y </a:t>
            </a:r>
            <a:r>
              <a:rPr lang="en-US" sz="2400" dirty="0" err="1" smtClean="0"/>
              <a:t>patela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4430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Pierna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F796CB3-EDBD-C748-8B9D-F48448595C9C}"/>
              </a:ext>
            </a:extLst>
          </p:cNvPr>
          <p:cNvSpPr/>
          <p:nvPr/>
        </p:nvSpPr>
        <p:spPr>
          <a:xfrm>
            <a:off x="338923" y="549272"/>
            <a:ext cx="5481489" cy="637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2 </a:t>
            </a:r>
            <a:r>
              <a:rPr lang="en-US" sz="2400" dirty="0" err="1" smtClean="0"/>
              <a:t>huesos</a:t>
            </a:r>
            <a:r>
              <a:rPr lang="en-US" sz="2400" dirty="0" smtClean="0"/>
              <a:t>: tibia y fibula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Tibia - medial</a:t>
            </a:r>
            <a:endParaRPr lang="en-US" sz="2400" b="1" dirty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Espinilla</a:t>
            </a:r>
            <a:r>
              <a:rPr lang="en-US" sz="2400" dirty="0" smtClean="0"/>
              <a:t>, el mas </a:t>
            </a:r>
            <a:r>
              <a:rPr lang="en-US" sz="2400" dirty="0" err="1" smtClean="0"/>
              <a:t>grande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Proximal </a:t>
            </a:r>
            <a:r>
              <a:rPr lang="en-US" sz="2400" dirty="0" err="1" smtClean="0"/>
              <a:t>tiene</a:t>
            </a:r>
            <a:r>
              <a:rPr lang="en-US" sz="2400" dirty="0" smtClean="0"/>
              <a:t> </a:t>
            </a:r>
            <a:r>
              <a:rPr lang="en-US" sz="2400" dirty="0" err="1" smtClean="0"/>
              <a:t>c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ndilos</a:t>
            </a:r>
            <a:r>
              <a:rPr lang="en-US" sz="2400" dirty="0" smtClean="0"/>
              <a:t> medial y lateral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Eminencia</a:t>
            </a:r>
            <a:r>
              <a:rPr lang="en-US" sz="2400" dirty="0" smtClean="0"/>
              <a:t> </a:t>
            </a:r>
            <a:r>
              <a:rPr lang="en-US" sz="2400" dirty="0" err="1" smtClean="0"/>
              <a:t>intercondilar</a:t>
            </a:r>
            <a:r>
              <a:rPr lang="en-US" sz="2400" dirty="0" smtClean="0"/>
              <a:t> – </a:t>
            </a:r>
            <a:r>
              <a:rPr lang="en-US" sz="2400" dirty="0" err="1" smtClean="0"/>
              <a:t>recibe</a:t>
            </a:r>
            <a:r>
              <a:rPr lang="en-US" sz="2400" dirty="0" smtClean="0"/>
              <a:t> femur en la </a:t>
            </a:r>
            <a:r>
              <a:rPr lang="en-US" sz="2400" dirty="0" err="1" smtClean="0"/>
              <a:t>rodilla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Tuberosidad</a:t>
            </a:r>
            <a:r>
              <a:rPr lang="en-US" sz="2400" dirty="0" smtClean="0"/>
              <a:t> </a:t>
            </a:r>
            <a:r>
              <a:rPr lang="en-US" sz="2400" dirty="0" err="1" smtClean="0"/>
              <a:t>tibial</a:t>
            </a:r>
            <a:r>
              <a:rPr lang="en-US" sz="2400" dirty="0" smtClean="0"/>
              <a:t> – </a:t>
            </a:r>
            <a:r>
              <a:rPr lang="en-US" sz="2400" dirty="0" err="1" smtClean="0"/>
              <a:t>anclaje</a:t>
            </a:r>
            <a:r>
              <a:rPr lang="en-US" sz="2400" dirty="0" smtClean="0"/>
              <a:t> </a:t>
            </a:r>
            <a:r>
              <a:rPr lang="en-US" sz="2400" dirty="0" err="1" smtClean="0"/>
              <a:t>patela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Facetas</a:t>
            </a:r>
            <a:r>
              <a:rPr lang="en-US" sz="2400" dirty="0" smtClean="0"/>
              <a:t> de </a:t>
            </a:r>
            <a:r>
              <a:rPr lang="en-US" sz="2400" dirty="0" err="1" smtClean="0"/>
              <a:t>c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ndilo</a:t>
            </a:r>
            <a:r>
              <a:rPr lang="en-US" sz="2400" dirty="0" smtClean="0"/>
              <a:t> lateral </a:t>
            </a:r>
            <a:r>
              <a:rPr lang="en-US" sz="2400" dirty="0" smtClean="0"/>
              <a:t>con fibula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Distal 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Male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lo</a:t>
            </a:r>
            <a:r>
              <a:rPr lang="en-US" sz="2400" dirty="0" smtClean="0"/>
              <a:t> medial – </a:t>
            </a:r>
            <a:r>
              <a:rPr lang="en-US" sz="2400" dirty="0" err="1" smtClean="0"/>
              <a:t>tobillo</a:t>
            </a:r>
            <a:r>
              <a:rPr lang="en-US" sz="2400" dirty="0" smtClean="0"/>
              <a:t> 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tibia </a:t>
            </a:r>
            <a:r>
              <a:rPr lang="en-US" sz="2400" dirty="0" err="1" smtClean="0"/>
              <a:t>articula</a:t>
            </a:r>
            <a:r>
              <a:rPr lang="en-US" sz="2400" dirty="0" smtClean="0"/>
              <a:t> con </a:t>
            </a:r>
            <a:r>
              <a:rPr lang="en-US" sz="2400" dirty="0" err="1" smtClean="0"/>
              <a:t>talo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Borde</a:t>
            </a:r>
            <a:r>
              <a:rPr lang="en-US" sz="2400" dirty="0" smtClean="0"/>
              <a:t> anterior de la tibia</a:t>
            </a:r>
          </a:p>
          <a:p>
            <a:pPr marL="742950" lvl="1" indent="-285750">
              <a:buFontTx/>
              <a:buChar char="-"/>
            </a:pPr>
            <a:r>
              <a:rPr lang="en-US" sz="2400" b="1" dirty="0" smtClean="0"/>
              <a:t>Fibula - lateral</a:t>
            </a:r>
            <a:endParaRPr lang="en-US" sz="2400" b="1" dirty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No forma </a:t>
            </a:r>
            <a:r>
              <a:rPr lang="en-US" sz="2400" dirty="0" err="1" smtClean="0"/>
              <a:t>rodilla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Proximal con la tibia </a:t>
            </a:r>
            <a:r>
              <a:rPr lang="en-US" sz="2400" dirty="0" err="1" smtClean="0"/>
              <a:t>condilo</a:t>
            </a:r>
            <a:r>
              <a:rPr lang="en-US" sz="2400" dirty="0" smtClean="0"/>
              <a:t> lateral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Dista</a:t>
            </a:r>
            <a:r>
              <a:rPr lang="en-US" sz="2400" dirty="0" smtClean="0"/>
              <a:t> </a:t>
            </a:r>
            <a:r>
              <a:rPr lang="en-US" sz="2400" dirty="0" err="1" smtClean="0"/>
              <a:t>male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lo</a:t>
            </a:r>
            <a:r>
              <a:rPr lang="en-US" sz="2400" dirty="0" smtClean="0"/>
              <a:t> lateral</a:t>
            </a:r>
          </a:p>
        </p:txBody>
      </p:sp>
      <p:pic>
        <p:nvPicPr>
          <p:cNvPr id="3" name="Picture 2" descr="Screen Shot 2018-09-13 at 5.01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31" y="0"/>
            <a:ext cx="6210300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08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F796CB3-EDBD-C748-8B9D-F48448595C9C}"/>
              </a:ext>
            </a:extLst>
          </p:cNvPr>
          <p:cNvSpPr/>
          <p:nvPr/>
        </p:nvSpPr>
        <p:spPr>
          <a:xfrm>
            <a:off x="338923" y="549272"/>
            <a:ext cx="5604953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7, 5, 14 – 26 </a:t>
            </a:r>
            <a:r>
              <a:rPr lang="en-US" sz="2400" dirty="0" smtClean="0"/>
              <a:t> </a:t>
            </a:r>
            <a:r>
              <a:rPr lang="en-US" sz="2400" dirty="0" err="1" smtClean="0"/>
              <a:t>huesos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Tarsos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Calc</a:t>
            </a:r>
            <a:r>
              <a:rPr lang="en-US" sz="2400" dirty="0" err="1" smtClean="0"/>
              <a:t>á</a:t>
            </a:r>
            <a:r>
              <a:rPr lang="en-US" sz="2400" dirty="0" err="1" smtClean="0"/>
              <a:t>neo</a:t>
            </a:r>
            <a:r>
              <a:rPr lang="en-US" sz="2400" dirty="0" smtClean="0"/>
              <a:t> y </a:t>
            </a:r>
            <a:r>
              <a:rPr lang="en-US" sz="2400" dirty="0" err="1" smtClean="0"/>
              <a:t>talo</a:t>
            </a:r>
            <a:r>
              <a:rPr lang="en-US" sz="2400" dirty="0" smtClean="0"/>
              <a:t> – peso corporal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Talo</a:t>
            </a:r>
            <a:r>
              <a:rPr lang="en-US" sz="2400" dirty="0" smtClean="0"/>
              <a:t> entre </a:t>
            </a:r>
            <a:r>
              <a:rPr lang="en-US" sz="2400" dirty="0" err="1" smtClean="0"/>
              <a:t>tubia</a:t>
            </a:r>
            <a:r>
              <a:rPr lang="en-US" sz="2400" dirty="0" smtClean="0"/>
              <a:t> y </a:t>
            </a:r>
            <a:r>
              <a:rPr lang="en-US" sz="2400" dirty="0" err="1" smtClean="0"/>
              <a:t>calc</a:t>
            </a:r>
            <a:r>
              <a:rPr lang="en-US" sz="2400" dirty="0" err="1" smtClean="0"/>
              <a:t>á</a:t>
            </a:r>
            <a:r>
              <a:rPr lang="en-US" sz="2400" dirty="0" err="1" smtClean="0"/>
              <a:t>neo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Metatarso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I – V de medial a lateral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Dedos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12 </a:t>
            </a:r>
            <a:r>
              <a:rPr lang="en-US" sz="2400" dirty="0" err="1" smtClean="0"/>
              <a:t>falanges</a:t>
            </a:r>
            <a:r>
              <a:rPr lang="en-US" sz="2400" dirty="0" smtClean="0"/>
              <a:t> 2 – 5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2 </a:t>
            </a:r>
            <a:r>
              <a:rPr lang="en-US" sz="2400" dirty="0" err="1" smtClean="0"/>
              <a:t>falanges</a:t>
            </a:r>
            <a:r>
              <a:rPr lang="en-US" sz="2400" dirty="0" smtClean="0"/>
              <a:t>  - </a:t>
            </a:r>
            <a:r>
              <a:rPr lang="en-US" sz="2400" dirty="0" err="1" smtClean="0"/>
              <a:t>pulgar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Arcos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2 </a:t>
            </a:r>
            <a:r>
              <a:rPr lang="en-US" sz="2400" dirty="0" err="1" smtClean="0"/>
              <a:t>longitudinales</a:t>
            </a:r>
            <a:r>
              <a:rPr lang="en-US" sz="2400" dirty="0" smtClean="0"/>
              <a:t> y 1 transversal</a:t>
            </a:r>
            <a:endParaRPr lang="en-US" sz="2400" dirty="0"/>
          </a:p>
        </p:txBody>
      </p:sp>
      <p:pic>
        <p:nvPicPr>
          <p:cNvPr id="3" name="Picture 2" descr="Screen Shot 2018-09-13 at 5.01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876" y="0"/>
            <a:ext cx="6248124" cy="6609287"/>
          </a:xfrm>
          <a:prstGeom prst="rect">
            <a:avLst/>
          </a:prstGeom>
        </p:spPr>
      </p:pic>
      <p:pic>
        <p:nvPicPr>
          <p:cNvPr id="5" name="Picture 4" descr="Screen Shot 2018-09-13 at 8.21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3" y="4704254"/>
            <a:ext cx="4165600" cy="215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6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20D87F-D34E-1F49-BAFD-B13CFA68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Objetivos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55964F-B81D-F646-9865-EF415F229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Identificar</a:t>
            </a:r>
            <a:r>
              <a:rPr lang="en-US" dirty="0"/>
              <a:t> los </a:t>
            </a:r>
            <a:r>
              <a:rPr lang="en-US" dirty="0" err="1"/>
              <a:t>huesos</a:t>
            </a:r>
            <a:r>
              <a:rPr lang="en-US" dirty="0"/>
              <a:t> de la </a:t>
            </a:r>
            <a:r>
              <a:rPr lang="en-US" dirty="0" err="1"/>
              <a:t>cintura</a:t>
            </a:r>
            <a:r>
              <a:rPr lang="en-US" dirty="0"/>
              <a:t> </a:t>
            </a:r>
            <a:r>
              <a:rPr lang="en-US" dirty="0" err="1"/>
              <a:t>pélvica</a:t>
            </a:r>
            <a:r>
              <a:rPr lang="en-US" dirty="0"/>
              <a:t> y la </a:t>
            </a:r>
            <a:r>
              <a:rPr lang="en-US" dirty="0" err="1"/>
              <a:t>cintura</a:t>
            </a:r>
            <a:r>
              <a:rPr lang="en-US" dirty="0"/>
              <a:t> </a:t>
            </a:r>
            <a:r>
              <a:rPr lang="en-US" dirty="0" err="1" smtClean="0"/>
              <a:t>escapular</a:t>
            </a:r>
            <a:r>
              <a:rPr lang="en-US" dirty="0" smtClean="0"/>
              <a:t> </a:t>
            </a:r>
            <a:r>
              <a:rPr lang="en-US" dirty="0"/>
              <a:t>y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conecciones</a:t>
            </a:r>
            <a:r>
              <a:rPr lang="en-US" dirty="0"/>
              <a:t> al </a:t>
            </a:r>
            <a:r>
              <a:rPr lang="en-US" dirty="0" err="1"/>
              <a:t>tronco</a:t>
            </a:r>
            <a:r>
              <a:rPr lang="en-US" dirty="0"/>
              <a:t> </a:t>
            </a:r>
            <a:r>
              <a:rPr lang="en-US" dirty="0" err="1"/>
              <a:t>usando</a:t>
            </a:r>
            <a:r>
              <a:rPr lang="en-US" dirty="0"/>
              <a:t> </a:t>
            </a:r>
            <a:r>
              <a:rPr lang="en-US" dirty="0" err="1"/>
              <a:t>esqueleto</a:t>
            </a:r>
            <a:r>
              <a:rPr lang="en-US" dirty="0"/>
              <a:t> </a:t>
            </a:r>
            <a:r>
              <a:rPr lang="en-US" dirty="0" err="1"/>
              <a:t>articulado</a:t>
            </a:r>
            <a:r>
              <a:rPr lang="en-US" dirty="0"/>
              <a:t>, </a:t>
            </a:r>
            <a:r>
              <a:rPr lang="en-US" dirty="0" err="1"/>
              <a:t>desarticulado</a:t>
            </a:r>
            <a:r>
              <a:rPr lang="en-US" dirty="0"/>
              <a:t> o </a:t>
            </a:r>
            <a:r>
              <a:rPr lang="en-US" dirty="0" err="1" smtClean="0"/>
              <a:t>l</a:t>
            </a:r>
            <a:r>
              <a:rPr lang="en-US" dirty="0" err="1" smtClean="0"/>
              <a:t>á</a:t>
            </a:r>
            <a:r>
              <a:rPr lang="en-US" dirty="0" err="1" smtClean="0"/>
              <a:t>minas</a:t>
            </a:r>
            <a:endParaRPr lang="en-US" dirty="0"/>
          </a:p>
          <a:p>
            <a:r>
              <a:rPr lang="en-US" dirty="0" err="1"/>
              <a:t>Describir</a:t>
            </a:r>
            <a:r>
              <a:rPr lang="en-US" dirty="0"/>
              <a:t> </a:t>
            </a:r>
            <a:r>
              <a:rPr lang="en-US" dirty="0" err="1"/>
              <a:t>marcas</a:t>
            </a:r>
            <a:r>
              <a:rPr lang="en-US" dirty="0"/>
              <a:t> </a:t>
            </a:r>
            <a:r>
              <a:rPr lang="en-US" dirty="0" err="1"/>
              <a:t>superficieales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huesos</a:t>
            </a:r>
            <a:endParaRPr lang="en-US" dirty="0"/>
          </a:p>
          <a:p>
            <a:r>
              <a:rPr lang="en-US" dirty="0" err="1"/>
              <a:t>Describir</a:t>
            </a:r>
            <a:r>
              <a:rPr lang="en-US" dirty="0"/>
              <a:t> la </a:t>
            </a:r>
            <a:r>
              <a:rPr lang="en-US" dirty="0" err="1"/>
              <a:t>diferencia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esqueletos</a:t>
            </a:r>
            <a:r>
              <a:rPr lang="en-US" dirty="0"/>
              <a:t> de hombre y </a:t>
            </a:r>
            <a:r>
              <a:rPr lang="en-US" dirty="0" err="1"/>
              <a:t>mujer</a:t>
            </a:r>
            <a:endParaRPr lang="en-US" dirty="0"/>
          </a:p>
          <a:p>
            <a:r>
              <a:rPr lang="en-US" dirty="0" err="1" smtClean="0"/>
              <a:t>Organizar</a:t>
            </a:r>
            <a:r>
              <a:rPr lang="en-US" dirty="0" smtClean="0"/>
              <a:t> </a:t>
            </a:r>
            <a:r>
              <a:rPr lang="en-US" dirty="0" err="1"/>
              <a:t>huesos</a:t>
            </a:r>
            <a:r>
              <a:rPr lang="en-US" dirty="0"/>
              <a:t> </a:t>
            </a:r>
            <a:r>
              <a:rPr lang="en-US" dirty="0" err="1"/>
              <a:t>desarticulados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9863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Repaso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1F28A59-C15A-6C43-8EA8-2FF4505CE911}"/>
              </a:ext>
            </a:extLst>
          </p:cNvPr>
          <p:cNvSpPr txBox="1"/>
          <p:nvPr/>
        </p:nvSpPr>
        <p:spPr>
          <a:xfrm>
            <a:off x="318658" y="673939"/>
            <a:ext cx="115269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800" dirty="0" smtClean="0"/>
              <a:t>Total de </a:t>
            </a:r>
            <a:r>
              <a:rPr lang="en-US" sz="2800" dirty="0" err="1" smtClean="0"/>
              <a:t>huesos</a:t>
            </a:r>
            <a:r>
              <a:rPr lang="en-US" sz="2800" dirty="0" smtClean="0"/>
              <a:t> en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extremidad</a:t>
            </a:r>
            <a:r>
              <a:rPr lang="en-US" sz="2800" dirty="0" smtClean="0"/>
              <a:t> superior? En </a:t>
            </a:r>
            <a:r>
              <a:rPr lang="en-US" sz="2800" dirty="0" err="1" smtClean="0"/>
              <a:t>una</a:t>
            </a:r>
            <a:r>
              <a:rPr lang="en-US" sz="2800" dirty="0" smtClean="0"/>
              <a:t> inferior?</a:t>
            </a:r>
          </a:p>
          <a:p>
            <a:pPr marL="457200" indent="-457200">
              <a:buAutoNum type="arabicParenR"/>
            </a:pPr>
            <a:r>
              <a:rPr lang="en-US" sz="2800" dirty="0" err="1" smtClean="0"/>
              <a:t>Cintura</a:t>
            </a:r>
            <a:r>
              <a:rPr lang="en-US" sz="2800" dirty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conecta</a:t>
            </a:r>
            <a:r>
              <a:rPr lang="en-US" sz="2800" dirty="0" smtClean="0"/>
              <a:t> </a:t>
            </a:r>
            <a:r>
              <a:rPr lang="en-US" sz="2800" dirty="0" err="1" smtClean="0"/>
              <a:t>extremidad</a:t>
            </a:r>
            <a:r>
              <a:rPr lang="en-US" sz="2800" dirty="0" smtClean="0"/>
              <a:t> superior al </a:t>
            </a:r>
            <a:r>
              <a:rPr lang="en-US" sz="2800" dirty="0" err="1" smtClean="0"/>
              <a:t>esqueleto</a:t>
            </a:r>
            <a:r>
              <a:rPr lang="en-US" sz="2800" dirty="0" smtClean="0"/>
              <a:t> axial.</a:t>
            </a:r>
          </a:p>
          <a:p>
            <a:pPr marL="457200" indent="-457200">
              <a:buAutoNum type="arabicParenR"/>
            </a:pPr>
            <a:r>
              <a:rPr lang="en-US" sz="2800" dirty="0" err="1" smtClean="0"/>
              <a:t>Hueso</a:t>
            </a:r>
            <a:r>
              <a:rPr lang="en-US" sz="2800" dirty="0" smtClean="0"/>
              <a:t> en </a:t>
            </a:r>
            <a:r>
              <a:rPr lang="en-US" sz="2800" dirty="0" err="1" smtClean="0"/>
              <a:t>torax</a:t>
            </a:r>
            <a:r>
              <a:rPr lang="en-US" sz="2800" dirty="0" smtClean="0"/>
              <a:t> posterior, forma triangular, no </a:t>
            </a:r>
            <a:r>
              <a:rPr lang="en-US" sz="2800" dirty="0" err="1" smtClean="0"/>
              <a:t>conecta</a:t>
            </a:r>
            <a:r>
              <a:rPr lang="en-US" sz="2800" dirty="0" smtClean="0"/>
              <a:t> el </a:t>
            </a:r>
            <a:r>
              <a:rPr lang="en-US" sz="2800" dirty="0" err="1" smtClean="0"/>
              <a:t>esqueleto</a:t>
            </a:r>
            <a:r>
              <a:rPr lang="en-US" sz="2800" dirty="0" smtClean="0"/>
              <a:t> axial, </a:t>
            </a:r>
            <a:r>
              <a:rPr lang="en-US" sz="2800" dirty="0" err="1" smtClean="0"/>
              <a:t>directamente</a:t>
            </a:r>
            <a:endParaRPr lang="en-US" sz="2800" dirty="0" smtClean="0"/>
          </a:p>
          <a:p>
            <a:pPr marL="457200" indent="-457200">
              <a:buAutoNum type="arabicParenR"/>
            </a:pPr>
            <a:r>
              <a:rPr lang="en-US" sz="2800" dirty="0" err="1" smtClean="0"/>
              <a:t>Hueso</a:t>
            </a:r>
            <a:r>
              <a:rPr lang="en-US" sz="2800" dirty="0" smtClean="0"/>
              <a:t> largo del </a:t>
            </a:r>
            <a:r>
              <a:rPr lang="en-US" sz="2800" dirty="0" err="1" smtClean="0"/>
              <a:t>brazo</a:t>
            </a:r>
            <a:r>
              <a:rPr lang="en-US" sz="2800" dirty="0" smtClean="0"/>
              <a:t>; </a:t>
            </a:r>
            <a:r>
              <a:rPr lang="en-US" sz="2800" dirty="0" err="1" smtClean="0"/>
              <a:t>seria</a:t>
            </a:r>
            <a:r>
              <a:rPr lang="en-US" sz="2800" dirty="0" smtClean="0"/>
              <a:t> </a:t>
            </a:r>
            <a:r>
              <a:rPr lang="en-US" sz="2800" dirty="0" err="1" smtClean="0"/>
              <a:t>equivalente</a:t>
            </a:r>
            <a:r>
              <a:rPr lang="en-US" sz="2800" dirty="0" smtClean="0"/>
              <a:t> a </a:t>
            </a:r>
            <a:r>
              <a:rPr lang="en-US" sz="2800" dirty="0" err="1" smtClean="0"/>
              <a:t>cual</a:t>
            </a:r>
            <a:r>
              <a:rPr lang="en-US" sz="2800" dirty="0" smtClean="0"/>
              <a:t> de </a:t>
            </a:r>
            <a:r>
              <a:rPr lang="en-US" sz="2800" dirty="0" err="1" smtClean="0"/>
              <a:t>extremidad</a:t>
            </a:r>
            <a:r>
              <a:rPr lang="en-US" sz="2800" dirty="0" smtClean="0"/>
              <a:t> inferior?</a:t>
            </a:r>
          </a:p>
          <a:p>
            <a:pPr marL="457200" indent="-457200">
              <a:buAutoNum type="arabicParenR"/>
            </a:pPr>
            <a:r>
              <a:rPr lang="en-US" sz="2800" dirty="0" smtClean="0"/>
              <a:t>3 </a:t>
            </a:r>
            <a:r>
              <a:rPr lang="en-US" sz="2800" dirty="0" err="1" smtClean="0"/>
              <a:t>clases</a:t>
            </a:r>
            <a:r>
              <a:rPr lang="en-US" sz="2800" dirty="0" smtClean="0"/>
              <a:t> de </a:t>
            </a:r>
            <a:r>
              <a:rPr lang="en-US" sz="2800" dirty="0" err="1" smtClean="0"/>
              <a:t>huesos</a:t>
            </a:r>
            <a:r>
              <a:rPr lang="en-US" sz="2800" dirty="0" smtClean="0"/>
              <a:t> en la </a:t>
            </a:r>
            <a:r>
              <a:rPr lang="en-US" sz="2800" dirty="0" err="1" smtClean="0"/>
              <a:t>mano</a:t>
            </a:r>
            <a:r>
              <a:rPr lang="en-US" sz="2800" dirty="0" smtClean="0"/>
              <a:t>: </a:t>
            </a:r>
            <a:r>
              <a:rPr lang="en-US" sz="2800" dirty="0" err="1" smtClean="0"/>
              <a:t>mu</a:t>
            </a:r>
            <a:r>
              <a:rPr lang="en-US" sz="2800" dirty="0" err="1" smtClean="0"/>
              <a:t>ñeca</a:t>
            </a:r>
            <a:r>
              <a:rPr lang="en-US" sz="2800" dirty="0" smtClean="0"/>
              <a:t>,</a:t>
            </a:r>
          </a:p>
          <a:p>
            <a:pPr marL="457200" indent="-457200">
              <a:buAutoNum type="arabicParenR"/>
            </a:pPr>
            <a:r>
              <a:rPr lang="en-US" sz="2800" dirty="0" err="1" smtClean="0"/>
              <a:t>Hueso</a:t>
            </a:r>
            <a:r>
              <a:rPr lang="en-US" sz="2800" dirty="0" smtClean="0"/>
              <a:t> mas </a:t>
            </a:r>
            <a:r>
              <a:rPr lang="en-US" sz="2800" dirty="0" err="1" smtClean="0"/>
              <a:t>grande</a:t>
            </a:r>
            <a:r>
              <a:rPr lang="en-US" sz="2800" dirty="0" smtClean="0"/>
              <a:t> el </a:t>
            </a:r>
            <a:r>
              <a:rPr lang="en-US" sz="2800" dirty="0" err="1" smtClean="0"/>
              <a:t>cuerpo</a:t>
            </a:r>
            <a:r>
              <a:rPr lang="en-US" sz="2800" dirty="0" smtClean="0"/>
              <a:t> </a:t>
            </a:r>
            <a:r>
              <a:rPr lang="en-US" sz="2800" dirty="0" err="1" smtClean="0"/>
              <a:t>esta</a:t>
            </a:r>
            <a:r>
              <a:rPr lang="en-US" sz="2800" dirty="0" smtClean="0"/>
              <a:t> en la </a:t>
            </a:r>
            <a:r>
              <a:rPr lang="en-US" sz="2800" dirty="0" err="1" smtClean="0"/>
              <a:t>pierna</a:t>
            </a:r>
            <a:r>
              <a:rPr lang="en-US" sz="2800" dirty="0" smtClean="0"/>
              <a:t>? </a:t>
            </a:r>
            <a:r>
              <a:rPr lang="en-US" sz="2800" dirty="0" err="1" smtClean="0"/>
              <a:t>Cierto</a:t>
            </a:r>
            <a:r>
              <a:rPr lang="en-US" sz="2800" dirty="0" smtClean="0"/>
              <a:t> o </a:t>
            </a:r>
            <a:r>
              <a:rPr lang="en-US" sz="2800" dirty="0" err="1" smtClean="0"/>
              <a:t>falso</a:t>
            </a:r>
            <a:r>
              <a:rPr lang="en-US" sz="2800" dirty="0" smtClean="0"/>
              <a:t>?</a:t>
            </a:r>
          </a:p>
          <a:p>
            <a:pPr marL="457200" indent="-457200">
              <a:buAutoNum type="arabicParenR"/>
            </a:pPr>
            <a:r>
              <a:rPr lang="en-US" sz="2800" dirty="0" err="1" smtClean="0"/>
              <a:t>Cuantas</a:t>
            </a:r>
            <a:r>
              <a:rPr lang="en-US" sz="2800" dirty="0" smtClean="0"/>
              <a:t> </a:t>
            </a:r>
            <a:r>
              <a:rPr lang="en-US" sz="2800" dirty="0" err="1" smtClean="0"/>
              <a:t>falanges</a:t>
            </a:r>
            <a:r>
              <a:rPr lang="en-US" sz="2800" dirty="0" smtClean="0"/>
              <a:t> hay en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manos</a:t>
            </a:r>
            <a:r>
              <a:rPr lang="en-US" sz="2800" dirty="0" smtClean="0"/>
              <a:t>? En los pies?</a:t>
            </a:r>
          </a:p>
          <a:p>
            <a:pPr marL="457200" indent="-457200">
              <a:buAutoNum type="arabicParenR"/>
            </a:pPr>
            <a:r>
              <a:rPr lang="en-US" sz="2800" dirty="0" err="1" smtClean="0"/>
              <a:t>Huesos</a:t>
            </a:r>
            <a:r>
              <a:rPr lang="en-US" sz="2800" dirty="0" smtClean="0"/>
              <a:t> </a:t>
            </a:r>
            <a:r>
              <a:rPr lang="en-US" sz="2800" dirty="0" err="1" smtClean="0"/>
              <a:t>totales</a:t>
            </a:r>
            <a:r>
              <a:rPr lang="en-US" sz="2800" dirty="0" smtClean="0"/>
              <a:t> en la </a:t>
            </a:r>
            <a:r>
              <a:rPr lang="en-US" sz="2800" dirty="0" err="1" smtClean="0"/>
              <a:t>mano</a:t>
            </a:r>
            <a:r>
              <a:rPr lang="en-US" sz="2800" dirty="0" smtClean="0"/>
              <a:t>?</a:t>
            </a:r>
            <a:endParaRPr lang="en-US" sz="2800" dirty="0" smtClean="0"/>
          </a:p>
          <a:p>
            <a:pPr marL="457200" indent="-457200">
              <a:buAutoNum type="arabicParenR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54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Apendicular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82B7171-7E60-7148-857D-B5CACCB95C11}"/>
              </a:ext>
            </a:extLst>
          </p:cNvPr>
          <p:cNvSpPr txBox="1"/>
          <p:nvPr/>
        </p:nvSpPr>
        <p:spPr>
          <a:xfrm>
            <a:off x="270933" y="886691"/>
            <a:ext cx="3996267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/>
              <a:t>126 </a:t>
            </a:r>
            <a:r>
              <a:rPr lang="en-US" sz="2800" dirty="0" err="1"/>
              <a:t>huesos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Ap</a:t>
            </a:r>
            <a:r>
              <a:rPr lang="en-US" sz="2800" dirty="0" err="1" smtClean="0"/>
              <a:t>é</a:t>
            </a:r>
            <a:r>
              <a:rPr lang="en-US" sz="2800" dirty="0" err="1" smtClean="0"/>
              <a:t>ndices</a:t>
            </a:r>
            <a:r>
              <a:rPr lang="en-US" sz="2800" dirty="0" smtClean="0"/>
              <a:t> 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Cintura</a:t>
            </a:r>
            <a:r>
              <a:rPr lang="en-US" sz="2800" dirty="0" smtClean="0"/>
              <a:t> </a:t>
            </a:r>
            <a:r>
              <a:rPr lang="en-US" sz="2800" dirty="0" err="1" smtClean="0"/>
              <a:t>escapular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Cintura</a:t>
            </a:r>
            <a:r>
              <a:rPr lang="en-US" sz="2800" dirty="0" smtClean="0"/>
              <a:t> </a:t>
            </a:r>
            <a:r>
              <a:rPr lang="en-US" sz="2800" dirty="0" err="1" smtClean="0"/>
              <a:t>pélvica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Anatom</a:t>
            </a:r>
            <a:r>
              <a:rPr lang="en-US" sz="2800" dirty="0" err="1" smtClean="0"/>
              <a:t>í</a:t>
            </a:r>
            <a:r>
              <a:rPr lang="en-US" sz="2800" dirty="0" err="1" smtClean="0"/>
              <a:t>a</a:t>
            </a:r>
            <a:r>
              <a:rPr lang="en-US" sz="2800" dirty="0" smtClean="0"/>
              <a:t> </a:t>
            </a:r>
            <a:r>
              <a:rPr lang="en-US" sz="2800" dirty="0" smtClean="0"/>
              <a:t>similar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Fisiología</a:t>
            </a:r>
            <a:r>
              <a:rPr lang="en-US" sz="2800" dirty="0" smtClean="0"/>
              <a:t> </a:t>
            </a:r>
            <a:r>
              <a:rPr lang="en-US" sz="2800" dirty="0" err="1" smtClean="0"/>
              <a:t>diferente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endParaRPr lang="en-US" sz="2800" dirty="0">
              <a:solidFill>
                <a:srgbClr val="3366F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800" b="1" dirty="0" err="1" smtClean="0">
                <a:solidFill>
                  <a:srgbClr val="3366FF"/>
                </a:solidFill>
              </a:rPr>
              <a:t>Actividad</a:t>
            </a:r>
            <a:r>
              <a:rPr lang="en-US" sz="2800" b="1" dirty="0" smtClean="0">
                <a:solidFill>
                  <a:srgbClr val="3366FF"/>
                </a:solidFill>
              </a:rPr>
              <a:t> 1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3366FF"/>
                </a:solidFill>
              </a:rPr>
              <a:t>Examinar</a:t>
            </a:r>
            <a:r>
              <a:rPr lang="en-US" sz="2800" dirty="0" smtClean="0">
                <a:solidFill>
                  <a:srgbClr val="3366FF"/>
                </a:solidFill>
              </a:rPr>
              <a:t> e </a:t>
            </a:r>
            <a:r>
              <a:rPr lang="en-US" sz="2800" dirty="0" err="1" smtClean="0">
                <a:solidFill>
                  <a:srgbClr val="3366FF"/>
                </a:solidFill>
              </a:rPr>
              <a:t>identificar</a:t>
            </a:r>
            <a:r>
              <a:rPr lang="en-US" sz="2800" dirty="0" smtClean="0">
                <a:solidFill>
                  <a:srgbClr val="3366FF"/>
                </a:solidFill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</a:rPr>
              <a:t>huesos</a:t>
            </a:r>
            <a:r>
              <a:rPr lang="en-US" sz="2800" dirty="0" smtClean="0">
                <a:solidFill>
                  <a:srgbClr val="3366FF"/>
                </a:solidFill>
              </a:rPr>
              <a:t> en </a:t>
            </a:r>
            <a:r>
              <a:rPr lang="en-US" sz="2800" dirty="0" err="1" smtClean="0">
                <a:solidFill>
                  <a:srgbClr val="3366FF"/>
                </a:solidFill>
              </a:rPr>
              <a:t>esqueleto</a:t>
            </a:r>
            <a:r>
              <a:rPr lang="en-US" sz="2800" dirty="0" smtClean="0">
                <a:solidFill>
                  <a:srgbClr val="3366FF"/>
                </a:solidFill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</a:rPr>
              <a:t>articulado</a:t>
            </a:r>
            <a:endParaRPr lang="en-US" sz="2800" dirty="0">
              <a:solidFill>
                <a:srgbClr val="3366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A1CE64F-6747-984B-B4A4-736F6D4F2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0" y="0"/>
            <a:ext cx="81280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5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23026" cy="987905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Cintura</a:t>
            </a:r>
            <a:r>
              <a:rPr lang="en-US" dirty="0" smtClean="0"/>
              <a:t> </a:t>
            </a:r>
            <a:r>
              <a:rPr lang="en-US" dirty="0" err="1" smtClean="0"/>
              <a:t>escapular</a:t>
            </a:r>
            <a:r>
              <a:rPr lang="en-US" dirty="0" smtClean="0"/>
              <a:t> y </a:t>
            </a:r>
            <a:r>
              <a:rPr lang="en-US" dirty="0" err="1" smtClean="0"/>
              <a:t>extremidad</a:t>
            </a:r>
            <a:r>
              <a:rPr lang="en-US" dirty="0" smtClean="0"/>
              <a:t> superior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B1ABA6D-D6C5-3E44-BB21-5129B58FEF17}"/>
              </a:ext>
            </a:extLst>
          </p:cNvPr>
          <p:cNvSpPr txBox="1"/>
          <p:nvPr/>
        </p:nvSpPr>
        <p:spPr>
          <a:xfrm>
            <a:off x="175490" y="1176098"/>
            <a:ext cx="370128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 smtClean="0"/>
              <a:t>Cintura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Escapular</a:t>
            </a:r>
            <a:endParaRPr lang="en-US" sz="2800" b="1" dirty="0"/>
          </a:p>
          <a:p>
            <a:pPr marL="742950" lvl="1" indent="-285750">
              <a:buFontTx/>
              <a:buChar char="-"/>
            </a:pPr>
            <a:r>
              <a:rPr lang="en-US" sz="2800" dirty="0" smtClean="0"/>
              <a:t>Dos </a:t>
            </a:r>
            <a:r>
              <a:rPr lang="en-US" sz="2800" dirty="0" err="1" smtClean="0"/>
              <a:t>huesos</a:t>
            </a:r>
            <a:endParaRPr lang="en-US" sz="2800" dirty="0" smtClean="0"/>
          </a:p>
          <a:p>
            <a:pPr marL="742950" lvl="1" indent="-285750">
              <a:buFontTx/>
              <a:buChar char="-"/>
            </a:pPr>
            <a:r>
              <a:rPr lang="en-US" sz="2800" dirty="0" err="1" smtClean="0"/>
              <a:t>Clav</a:t>
            </a:r>
            <a:r>
              <a:rPr lang="en-US" sz="2800" dirty="0" err="1" smtClean="0"/>
              <a:t>í</a:t>
            </a:r>
            <a:r>
              <a:rPr lang="en-US" sz="2800" dirty="0" err="1" smtClean="0"/>
              <a:t>cula</a:t>
            </a:r>
            <a:endParaRPr lang="en-US" sz="2800" dirty="0" smtClean="0"/>
          </a:p>
          <a:p>
            <a:pPr marL="1200150" lvl="2" indent="-285750">
              <a:buFontTx/>
              <a:buChar char="-"/>
            </a:pPr>
            <a:endParaRPr lang="en-US" sz="2800" dirty="0" smtClean="0"/>
          </a:p>
          <a:p>
            <a:pPr marL="742950" lvl="1" indent="-285750">
              <a:buFontTx/>
              <a:buChar char="-"/>
            </a:pPr>
            <a:r>
              <a:rPr lang="en-US" sz="2800" dirty="0" err="1" smtClean="0"/>
              <a:t>Escapula</a:t>
            </a:r>
            <a:endParaRPr lang="en-US" sz="2800" dirty="0"/>
          </a:p>
          <a:p>
            <a:pPr lvl="1"/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  <p:pic>
        <p:nvPicPr>
          <p:cNvPr id="3" name="Picture 2" descr="Screen Shot 2018-09-13 at 4.56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495" y="987905"/>
            <a:ext cx="4045697" cy="573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17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23026" cy="987905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Cintura</a:t>
            </a:r>
            <a:r>
              <a:rPr lang="en-US" dirty="0" smtClean="0"/>
              <a:t> </a:t>
            </a:r>
            <a:r>
              <a:rPr lang="en-US" dirty="0" err="1" smtClean="0"/>
              <a:t>escapular</a:t>
            </a:r>
            <a:r>
              <a:rPr lang="en-US" dirty="0" smtClean="0"/>
              <a:t> y </a:t>
            </a:r>
            <a:r>
              <a:rPr lang="en-US" dirty="0" err="1" smtClean="0"/>
              <a:t>extremidad</a:t>
            </a:r>
            <a:r>
              <a:rPr lang="en-US" dirty="0" smtClean="0"/>
              <a:t> superior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B1ABA6D-D6C5-3E44-BB21-5129B58FEF17}"/>
              </a:ext>
            </a:extLst>
          </p:cNvPr>
          <p:cNvSpPr txBox="1"/>
          <p:nvPr/>
        </p:nvSpPr>
        <p:spPr>
          <a:xfrm>
            <a:off x="0" y="970264"/>
            <a:ext cx="3876773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 smtClean="0"/>
              <a:t>Cintura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Escapular</a:t>
            </a:r>
            <a:endParaRPr lang="en-US" sz="2800" b="1" dirty="0"/>
          </a:p>
          <a:p>
            <a:pPr marL="742950" lvl="1" indent="-285750">
              <a:buFontTx/>
              <a:buChar char="-"/>
            </a:pPr>
            <a:r>
              <a:rPr lang="en-US" sz="2800" b="1" dirty="0" err="1" smtClean="0"/>
              <a:t>Clav</a:t>
            </a:r>
            <a:r>
              <a:rPr lang="en-US" sz="2800" b="1" dirty="0" err="1" smtClean="0"/>
              <a:t>í</a:t>
            </a:r>
            <a:r>
              <a:rPr lang="en-US" sz="2800" b="1" dirty="0" err="1" smtClean="0"/>
              <a:t>cula</a:t>
            </a:r>
            <a:endParaRPr lang="en-US" sz="2800" b="1" dirty="0" smtClean="0"/>
          </a:p>
          <a:p>
            <a:pPr marL="1200150" lvl="2" indent="-285750">
              <a:buFontTx/>
              <a:buChar char="-"/>
            </a:pPr>
            <a:r>
              <a:rPr lang="en-US" sz="2800" dirty="0" smtClean="0"/>
              <a:t>Delgado</a:t>
            </a:r>
          </a:p>
          <a:p>
            <a:pPr marL="1200150" lvl="2" indent="-285750">
              <a:buFontTx/>
              <a:buChar char="-"/>
            </a:pPr>
            <a:r>
              <a:rPr lang="en-US" sz="2800" dirty="0" err="1" smtClean="0"/>
              <a:t>Doble</a:t>
            </a:r>
            <a:r>
              <a:rPr lang="en-US" sz="2800" dirty="0" smtClean="0"/>
              <a:t> </a:t>
            </a:r>
            <a:r>
              <a:rPr lang="en-US" sz="2800" dirty="0" err="1" smtClean="0"/>
              <a:t>curvo</a:t>
            </a:r>
            <a:endParaRPr lang="en-US" sz="2800" dirty="0" smtClean="0"/>
          </a:p>
          <a:p>
            <a:pPr marL="1200150" lvl="2" indent="-285750">
              <a:buFontTx/>
              <a:buChar char="-"/>
            </a:pPr>
            <a:r>
              <a:rPr lang="en-US" sz="2800" dirty="0" err="1" smtClean="0"/>
              <a:t>Convexo</a:t>
            </a:r>
            <a:r>
              <a:rPr lang="en-US" sz="2800" dirty="0" smtClean="0"/>
              <a:t> medial</a:t>
            </a:r>
          </a:p>
          <a:p>
            <a:pPr marL="1657350" lvl="3" indent="-285750">
              <a:buFontTx/>
              <a:buChar char="-"/>
            </a:pPr>
            <a:r>
              <a:rPr lang="en-US" sz="2800" dirty="0" err="1" smtClean="0"/>
              <a:t>Esternal</a:t>
            </a:r>
            <a:endParaRPr lang="en-US" sz="2800" dirty="0" smtClean="0"/>
          </a:p>
          <a:p>
            <a:pPr marL="1200150" lvl="2" indent="-285750">
              <a:buFontTx/>
              <a:buChar char="-"/>
            </a:pPr>
            <a:r>
              <a:rPr lang="en-US" sz="2800" dirty="0" err="1" smtClean="0"/>
              <a:t>Muesca</a:t>
            </a:r>
            <a:r>
              <a:rPr lang="en-US" sz="2800" dirty="0" smtClean="0"/>
              <a:t> </a:t>
            </a:r>
            <a:r>
              <a:rPr lang="en-US" sz="2800" dirty="0" err="1" smtClean="0"/>
              <a:t>yugular</a:t>
            </a:r>
            <a:endParaRPr lang="en-US" sz="2800" dirty="0" smtClean="0"/>
          </a:p>
          <a:p>
            <a:pPr marL="1200150" lvl="2" indent="-285750">
              <a:buFontTx/>
              <a:buChar char="-"/>
            </a:pPr>
            <a:r>
              <a:rPr lang="en-US" sz="2800" dirty="0" smtClean="0"/>
              <a:t>Concavo lateral</a:t>
            </a:r>
          </a:p>
          <a:p>
            <a:pPr marL="1657350" lvl="3" indent="-285750">
              <a:buFontTx/>
              <a:buChar char="-"/>
            </a:pPr>
            <a:r>
              <a:rPr lang="en-US" sz="2800" dirty="0" smtClean="0"/>
              <a:t>Acromial</a:t>
            </a:r>
          </a:p>
          <a:p>
            <a:pPr marL="1200150" lvl="2" indent="-285750">
              <a:buFontTx/>
              <a:buChar char="-"/>
            </a:pPr>
            <a:r>
              <a:rPr lang="en-US" sz="2800" dirty="0" err="1" smtClean="0"/>
              <a:t>Tub</a:t>
            </a:r>
            <a:r>
              <a:rPr lang="en-US" sz="2800" dirty="0" err="1" smtClean="0"/>
              <a:t>é</a:t>
            </a:r>
            <a:r>
              <a:rPr lang="en-US" sz="2800" dirty="0" err="1" smtClean="0"/>
              <a:t>rculo</a:t>
            </a:r>
            <a:r>
              <a:rPr lang="en-US" sz="2800" dirty="0" smtClean="0"/>
              <a:t> </a:t>
            </a:r>
            <a:r>
              <a:rPr lang="en-US" sz="2800" dirty="0" err="1" smtClean="0"/>
              <a:t>conoide</a:t>
            </a:r>
            <a:endParaRPr lang="en-US" sz="2800" dirty="0" smtClean="0"/>
          </a:p>
        </p:txBody>
      </p:sp>
      <p:pic>
        <p:nvPicPr>
          <p:cNvPr id="6" name="Picture 5" descr="Screen Shot 2018-09-13 at 4.57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774" y="1513464"/>
            <a:ext cx="8315226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5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23026" cy="987905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Cintura</a:t>
            </a:r>
            <a:r>
              <a:rPr lang="en-US" dirty="0" smtClean="0"/>
              <a:t> </a:t>
            </a:r>
            <a:r>
              <a:rPr lang="en-US" dirty="0" err="1" smtClean="0"/>
              <a:t>escapular</a:t>
            </a:r>
            <a:r>
              <a:rPr lang="en-US" dirty="0" smtClean="0"/>
              <a:t> y </a:t>
            </a:r>
            <a:r>
              <a:rPr lang="en-US" dirty="0" err="1" smtClean="0"/>
              <a:t>extremidad</a:t>
            </a:r>
            <a:r>
              <a:rPr lang="en-US" dirty="0" smtClean="0"/>
              <a:t> superior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B1ABA6D-D6C5-3E44-BB21-5129B58FEF17}"/>
              </a:ext>
            </a:extLst>
          </p:cNvPr>
          <p:cNvSpPr txBox="1"/>
          <p:nvPr/>
        </p:nvSpPr>
        <p:spPr>
          <a:xfrm>
            <a:off x="0" y="970264"/>
            <a:ext cx="3876773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 smtClean="0"/>
              <a:t>Cintura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Escapular</a:t>
            </a:r>
            <a:endParaRPr lang="en-US" sz="2400" b="1" dirty="0"/>
          </a:p>
          <a:p>
            <a:pPr marL="742950" lvl="1" indent="-285750">
              <a:buFontTx/>
              <a:buChar char="-"/>
            </a:pPr>
            <a:r>
              <a:rPr lang="en-US" sz="2400" b="1" dirty="0" err="1" smtClean="0"/>
              <a:t>Esc</a:t>
            </a:r>
            <a:r>
              <a:rPr lang="en-US" sz="2400" b="1" dirty="0" err="1" smtClean="0"/>
              <a:t>á</a:t>
            </a:r>
            <a:r>
              <a:rPr lang="en-US" sz="2400" b="1" dirty="0" err="1" smtClean="0"/>
              <a:t>pula</a:t>
            </a:r>
            <a:endParaRPr lang="en-US" sz="2400" b="1" dirty="0" smtClean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Triangular 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Proceso</a:t>
            </a:r>
            <a:r>
              <a:rPr lang="en-US" sz="2400" dirty="0" smtClean="0"/>
              <a:t> </a:t>
            </a:r>
            <a:r>
              <a:rPr lang="en-US" sz="2400" dirty="0" err="1" smtClean="0"/>
              <a:t>acromi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Proceso</a:t>
            </a:r>
            <a:r>
              <a:rPr lang="en-US" sz="2400" dirty="0" smtClean="0"/>
              <a:t> </a:t>
            </a:r>
            <a:r>
              <a:rPr lang="en-US" sz="2400" dirty="0" err="1" smtClean="0"/>
              <a:t>coracoideo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Muesca</a:t>
            </a:r>
            <a:r>
              <a:rPr lang="en-US" sz="2400" dirty="0" smtClean="0"/>
              <a:t> </a:t>
            </a:r>
            <a:r>
              <a:rPr lang="en-US" sz="2400" dirty="0" err="1" smtClean="0"/>
              <a:t>supraescapular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3 </a:t>
            </a:r>
            <a:r>
              <a:rPr lang="en-US" sz="2400" dirty="0" err="1" smtClean="0"/>
              <a:t>á</a:t>
            </a:r>
            <a:r>
              <a:rPr lang="en-US" sz="2400" dirty="0" err="1" smtClean="0"/>
              <a:t>ngulos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Sup, </a:t>
            </a:r>
            <a:r>
              <a:rPr lang="en-US" sz="2400" b="1" dirty="0" err="1" smtClean="0"/>
              <a:t>inf</a:t>
            </a:r>
            <a:r>
              <a:rPr lang="en-US" sz="2400" dirty="0" smtClean="0"/>
              <a:t>, </a:t>
            </a:r>
            <a:r>
              <a:rPr lang="en-US" sz="2400" dirty="0" err="1" smtClean="0"/>
              <a:t>lat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Cavidad</a:t>
            </a:r>
            <a:r>
              <a:rPr lang="en-US" sz="2400" dirty="0" smtClean="0"/>
              <a:t> </a:t>
            </a:r>
            <a:r>
              <a:rPr lang="en-US" sz="2400" dirty="0" err="1" smtClean="0"/>
              <a:t>glenoidea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Articulaci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esternoclavicular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Flexibilidad</a:t>
            </a:r>
            <a:r>
              <a:rPr lang="en-US" sz="2400" dirty="0" smtClean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Estabilidad</a:t>
            </a:r>
            <a:endParaRPr lang="en-US" sz="2400" dirty="0" smtClean="0"/>
          </a:p>
          <a:p>
            <a:pPr marL="1200150" lvl="2" indent="-285750">
              <a:buFontTx/>
              <a:buChar char="-"/>
            </a:pPr>
            <a:r>
              <a:rPr lang="en-US" sz="2400" dirty="0" err="1" smtClean="0"/>
              <a:t>Dislocaciones</a:t>
            </a:r>
            <a:endParaRPr lang="en-US" sz="2400" dirty="0" smtClean="0"/>
          </a:p>
          <a:p>
            <a:pPr marL="1200150" lvl="2" indent="-285750">
              <a:buFontTx/>
              <a:buChar char="-"/>
            </a:pPr>
            <a:r>
              <a:rPr lang="en-US" sz="2400" dirty="0" err="1" smtClean="0"/>
              <a:t>fracturas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endParaRPr lang="en-US" sz="2400" dirty="0"/>
          </a:p>
        </p:txBody>
      </p:sp>
      <p:pic>
        <p:nvPicPr>
          <p:cNvPr id="5" name="Picture 4" descr="Screen Shot 2018-09-13 at 4.58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773" y="1305446"/>
            <a:ext cx="8119772" cy="462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27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Brazo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F796CB3-EDBD-C748-8B9D-F48448595C9C}"/>
              </a:ext>
            </a:extLst>
          </p:cNvPr>
          <p:cNvSpPr/>
          <p:nvPr/>
        </p:nvSpPr>
        <p:spPr>
          <a:xfrm>
            <a:off x="211649" y="663178"/>
            <a:ext cx="66376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/>
              <a:t>H</a:t>
            </a:r>
            <a:r>
              <a:rPr lang="en-US" sz="2400" dirty="0" err="1" smtClean="0"/>
              <a:t>ú</a:t>
            </a:r>
            <a:r>
              <a:rPr lang="en-US" sz="2400" dirty="0" err="1" smtClean="0"/>
              <a:t>mero</a:t>
            </a:r>
            <a:r>
              <a:rPr lang="en-US" sz="2400" dirty="0" smtClean="0"/>
              <a:t> </a:t>
            </a:r>
            <a:r>
              <a:rPr lang="en-US" sz="2400" dirty="0" smtClean="0"/>
              <a:t>- largo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Cabeza</a:t>
            </a:r>
            <a:r>
              <a:rPr lang="en-US" sz="2400" dirty="0" smtClean="0"/>
              <a:t> </a:t>
            </a:r>
            <a:r>
              <a:rPr lang="en-US" sz="2400" dirty="0" err="1" smtClean="0"/>
              <a:t>redonda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err="1" smtClean="0">
                <a:sym typeface="Wingdings"/>
              </a:rPr>
              <a:t>cavidad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glenoidea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b="1" dirty="0" err="1" smtClean="0"/>
              <a:t>Cuellos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anatomico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quir</a:t>
            </a:r>
            <a:r>
              <a:rPr lang="en-US" sz="2400" b="1" dirty="0" err="1" smtClean="0"/>
              <a:t>ú</a:t>
            </a:r>
            <a:r>
              <a:rPr lang="en-US" sz="2400" b="1" dirty="0" err="1" smtClean="0"/>
              <a:t>rgico</a:t>
            </a:r>
            <a:endParaRPr lang="en-US" sz="2400" b="1" dirty="0"/>
          </a:p>
          <a:p>
            <a:pPr marL="1200150" lvl="2" indent="-285750">
              <a:buFontTx/>
              <a:buChar char="-"/>
            </a:pPr>
            <a:r>
              <a:rPr lang="en-US" sz="2400" dirty="0" err="1" smtClean="0"/>
              <a:t>Fractura</a:t>
            </a:r>
            <a:r>
              <a:rPr lang="en-US" sz="2400" dirty="0" smtClean="0"/>
              <a:t> </a:t>
            </a:r>
            <a:r>
              <a:rPr lang="en-US" sz="2400" dirty="0" err="1" smtClean="0"/>
              <a:t>frecuente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b="1" dirty="0" err="1" smtClean="0"/>
              <a:t>Tub</a:t>
            </a:r>
            <a:r>
              <a:rPr lang="en-US" sz="2400" b="1" dirty="0" err="1" smtClean="0"/>
              <a:t>é</a:t>
            </a:r>
            <a:r>
              <a:rPr lang="en-US" sz="2400" b="1" dirty="0" err="1" smtClean="0"/>
              <a:t>rculos</a:t>
            </a:r>
            <a:r>
              <a:rPr lang="en-US" sz="2400" b="1" dirty="0" smtClean="0"/>
              <a:t>: mayor (lateral) y </a:t>
            </a:r>
            <a:r>
              <a:rPr lang="en-US" sz="2400" b="1" dirty="0" err="1" smtClean="0"/>
              <a:t>menor</a:t>
            </a:r>
            <a:r>
              <a:rPr lang="en-US" sz="2400" b="1" dirty="0" smtClean="0"/>
              <a:t> (medial)</a:t>
            </a:r>
          </a:p>
          <a:p>
            <a:pPr marL="742950" lvl="1" indent="-285750">
              <a:buFontTx/>
              <a:buChar char="-"/>
            </a:pPr>
            <a:r>
              <a:rPr lang="en-US" sz="2400" b="1" dirty="0" err="1" smtClean="0"/>
              <a:t>C</a:t>
            </a:r>
            <a:r>
              <a:rPr lang="en-US" sz="2400" b="1" dirty="0" err="1" smtClean="0"/>
              <a:t>ó</a:t>
            </a:r>
            <a:r>
              <a:rPr lang="en-US" sz="2400" b="1" dirty="0" err="1" smtClean="0"/>
              <a:t>ndilos</a:t>
            </a:r>
            <a:endParaRPr lang="en-US" sz="2400" b="1" dirty="0" smtClean="0"/>
          </a:p>
          <a:p>
            <a:pPr marL="742950" lvl="1" indent="-285750">
              <a:buFontTx/>
              <a:buChar char="-"/>
            </a:pPr>
            <a:r>
              <a:rPr lang="en-US" sz="2400" b="1" dirty="0" err="1" smtClean="0"/>
              <a:t>Tr</a:t>
            </a:r>
            <a:r>
              <a:rPr lang="en-US" sz="2400" b="1" dirty="0" err="1" smtClean="0"/>
              <a:t>ó</a:t>
            </a:r>
            <a:r>
              <a:rPr lang="en-US" sz="2400" b="1" dirty="0" err="1" smtClean="0"/>
              <a:t>clea</a:t>
            </a:r>
            <a:r>
              <a:rPr lang="en-US" sz="2400" b="1" dirty="0" smtClean="0"/>
              <a:t> </a:t>
            </a:r>
            <a:r>
              <a:rPr lang="en-US" sz="2400" b="1" dirty="0" smtClean="0"/>
              <a:t>– </a:t>
            </a:r>
            <a:r>
              <a:rPr lang="en-US" sz="2400" dirty="0" smtClean="0"/>
              <a:t>medial, </a:t>
            </a:r>
            <a:r>
              <a:rPr lang="en-US" sz="2400" dirty="0" err="1" smtClean="0"/>
              <a:t>articula</a:t>
            </a:r>
            <a:r>
              <a:rPr lang="en-US" sz="2400" dirty="0" smtClean="0"/>
              <a:t> con la ulna</a:t>
            </a:r>
          </a:p>
          <a:p>
            <a:pPr marL="742950" lvl="1" indent="-285750">
              <a:buFontTx/>
              <a:buChar char="-"/>
            </a:pPr>
            <a:r>
              <a:rPr lang="en-US" sz="2400" b="1" dirty="0" err="1" smtClean="0"/>
              <a:t>Cap</a:t>
            </a:r>
            <a:r>
              <a:rPr lang="en-US" sz="2400" b="1" dirty="0" err="1" smtClean="0"/>
              <a:t>í</a:t>
            </a:r>
            <a:r>
              <a:rPr lang="en-US" sz="2400" b="1" dirty="0" err="1" smtClean="0"/>
              <a:t>tulo</a:t>
            </a:r>
            <a:r>
              <a:rPr lang="en-US" sz="2400" b="1" dirty="0" smtClean="0"/>
              <a:t> </a:t>
            </a:r>
            <a:r>
              <a:rPr lang="en-US" sz="2400" dirty="0" smtClean="0"/>
              <a:t>– lateral, </a:t>
            </a:r>
            <a:r>
              <a:rPr lang="en-US" sz="2400" dirty="0" err="1" smtClean="0"/>
              <a:t>articula</a:t>
            </a:r>
            <a:r>
              <a:rPr lang="en-US" sz="2400" dirty="0" smtClean="0"/>
              <a:t> con el radio</a:t>
            </a:r>
          </a:p>
        </p:txBody>
      </p:sp>
      <p:pic>
        <p:nvPicPr>
          <p:cNvPr id="3" name="Picture 2" descr="Screen Shot 2018-09-13 at 4.58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484" y="0"/>
            <a:ext cx="5053263" cy="6858000"/>
          </a:xfrm>
          <a:prstGeom prst="rect">
            <a:avLst/>
          </a:prstGeom>
        </p:spPr>
      </p:pic>
      <p:pic>
        <p:nvPicPr>
          <p:cNvPr id="6" name="Picture 5" descr="Screen Shot 2018-09-13 at 4.58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1" y="3921858"/>
            <a:ext cx="3210183" cy="2803560"/>
          </a:xfrm>
          <a:prstGeom prst="rect">
            <a:avLst/>
          </a:prstGeom>
        </p:spPr>
      </p:pic>
      <p:pic>
        <p:nvPicPr>
          <p:cNvPr id="8" name="Picture 7" descr="Screen Shot 2018-09-13 at 4.58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075" y="3894506"/>
            <a:ext cx="3214409" cy="27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40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Brazo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F796CB3-EDBD-C748-8B9D-F48448595C9C}"/>
              </a:ext>
            </a:extLst>
          </p:cNvPr>
          <p:cNvSpPr/>
          <p:nvPr/>
        </p:nvSpPr>
        <p:spPr>
          <a:xfrm>
            <a:off x="299839" y="663178"/>
            <a:ext cx="66376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/>
              <a:t>H</a:t>
            </a:r>
            <a:r>
              <a:rPr lang="en-US" sz="2400" dirty="0" err="1" smtClean="0"/>
              <a:t>ú</a:t>
            </a:r>
            <a:r>
              <a:rPr lang="en-US" sz="2400" dirty="0" err="1" smtClean="0"/>
              <a:t>mero</a:t>
            </a:r>
            <a:r>
              <a:rPr lang="en-US" sz="2400" dirty="0" smtClean="0"/>
              <a:t> </a:t>
            </a:r>
            <a:r>
              <a:rPr lang="en-US" sz="2400" dirty="0" smtClean="0"/>
              <a:t>– largo</a:t>
            </a:r>
          </a:p>
          <a:p>
            <a:pPr marL="742950" lvl="1" indent="-285750">
              <a:buFontTx/>
              <a:buChar char="-"/>
            </a:pPr>
            <a:r>
              <a:rPr lang="en-US" sz="2400" b="1" dirty="0" err="1" smtClean="0"/>
              <a:t>Epicondilos</a:t>
            </a:r>
            <a:r>
              <a:rPr lang="en-US" sz="2400" b="1" dirty="0" smtClean="0"/>
              <a:t> </a:t>
            </a:r>
            <a:endParaRPr lang="en-US" sz="2400" b="1" dirty="0" smtClean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medial  - </a:t>
            </a:r>
            <a:r>
              <a:rPr lang="en-US" sz="2400" dirty="0" err="1" smtClean="0"/>
              <a:t>surco</a:t>
            </a:r>
            <a:r>
              <a:rPr lang="en-US" sz="2400" dirty="0" smtClean="0"/>
              <a:t> ulnar, </a:t>
            </a:r>
            <a:r>
              <a:rPr lang="en-US" sz="2400" dirty="0" smtClean="0">
                <a:sym typeface="Wingdings"/>
              </a:rPr>
              <a:t> funny bone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lateral – </a:t>
            </a:r>
          </a:p>
          <a:p>
            <a:pPr marL="742950" lvl="1" indent="-285750">
              <a:buFontTx/>
              <a:buChar char="-"/>
            </a:pPr>
            <a:r>
              <a:rPr lang="en-US" sz="2400" b="1" dirty="0" err="1" smtClean="0"/>
              <a:t>Fosas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coronoidea</a:t>
            </a:r>
            <a:r>
              <a:rPr lang="en-US" sz="2400" b="1" dirty="0"/>
              <a:t> </a:t>
            </a:r>
            <a:r>
              <a:rPr lang="en-US" sz="2400" b="1" dirty="0" smtClean="0"/>
              <a:t>y </a:t>
            </a:r>
            <a:r>
              <a:rPr lang="en-US" sz="2400" b="1" dirty="0" err="1" smtClean="0"/>
              <a:t>olecraneana</a:t>
            </a:r>
            <a:endParaRPr lang="en-US" sz="2400" b="1" dirty="0" smtClean="0"/>
          </a:p>
          <a:p>
            <a:pPr marL="1200150" lvl="2" indent="-285750">
              <a:buFontTx/>
              <a:buChar char="-"/>
            </a:pPr>
            <a:r>
              <a:rPr lang="en-US" sz="2400" dirty="0" err="1" smtClean="0"/>
              <a:t>Depresiones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procesos</a:t>
            </a:r>
            <a:r>
              <a:rPr lang="en-US" sz="2400" dirty="0" smtClean="0"/>
              <a:t> de en la ulna</a:t>
            </a:r>
          </a:p>
          <a:p>
            <a:pPr marL="742950" lvl="1" indent="-285750">
              <a:buFontTx/>
              <a:buChar char="-"/>
            </a:pPr>
            <a:r>
              <a:rPr lang="en-US" sz="2400" b="1" dirty="0" err="1" smtClean="0"/>
              <a:t>Fosa</a:t>
            </a:r>
            <a:r>
              <a:rPr lang="en-US" sz="2400" b="1" dirty="0" smtClean="0"/>
              <a:t> radial</a:t>
            </a:r>
          </a:p>
          <a:p>
            <a:pPr marL="1200150" lvl="2" indent="-285750">
              <a:buFontTx/>
              <a:buChar char="-"/>
            </a:pPr>
            <a:r>
              <a:rPr lang="en-US" sz="2400" dirty="0" err="1" smtClean="0"/>
              <a:t>Depresi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la </a:t>
            </a:r>
            <a:r>
              <a:rPr lang="en-US" sz="2400" dirty="0" err="1" smtClean="0"/>
              <a:t>cabeza</a:t>
            </a:r>
            <a:r>
              <a:rPr lang="en-US" sz="2400" dirty="0" smtClean="0"/>
              <a:t> del radio</a:t>
            </a:r>
          </a:p>
        </p:txBody>
      </p:sp>
      <p:pic>
        <p:nvPicPr>
          <p:cNvPr id="3" name="Picture 2" descr="Screen Shot 2018-09-13 at 4.58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484" y="0"/>
            <a:ext cx="5053263" cy="6858000"/>
          </a:xfrm>
          <a:prstGeom prst="rect">
            <a:avLst/>
          </a:prstGeom>
        </p:spPr>
      </p:pic>
      <p:pic>
        <p:nvPicPr>
          <p:cNvPr id="7" name="Picture 6" descr="Screen Shot 2018-09-13 at 4.58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1" y="4027704"/>
            <a:ext cx="3210183" cy="2803560"/>
          </a:xfrm>
          <a:prstGeom prst="rect">
            <a:avLst/>
          </a:prstGeom>
        </p:spPr>
      </p:pic>
      <p:pic>
        <p:nvPicPr>
          <p:cNvPr id="8" name="Picture 7" descr="Screen Shot 2018-09-13 at 4.58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075" y="4000352"/>
            <a:ext cx="3214409" cy="27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22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8-09-13 at 4.58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05" y="0"/>
            <a:ext cx="454768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Antebrazo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F796CB3-EDBD-C748-8B9D-F48448595C9C}"/>
              </a:ext>
            </a:extLst>
          </p:cNvPr>
          <p:cNvSpPr/>
          <p:nvPr/>
        </p:nvSpPr>
        <p:spPr>
          <a:xfrm>
            <a:off x="216687" y="691993"/>
            <a:ext cx="4787259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2 </a:t>
            </a:r>
            <a:r>
              <a:rPr lang="en-US" sz="2400" dirty="0" err="1"/>
              <a:t>huesos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Radio y ulna </a:t>
            </a:r>
            <a:r>
              <a:rPr lang="en-US" sz="2400" dirty="0" err="1" smtClean="0"/>
              <a:t>paralelos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Radio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lateral</a:t>
            </a:r>
            <a:endParaRPr lang="en-US" sz="2400" b="1" dirty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Proximal </a:t>
            </a:r>
            <a:r>
              <a:rPr lang="en-US" sz="2400" dirty="0" err="1" smtClean="0"/>
              <a:t>cabeza</a:t>
            </a:r>
            <a:r>
              <a:rPr lang="en-US" sz="2400" dirty="0" smtClean="0"/>
              <a:t> </a:t>
            </a:r>
            <a:r>
              <a:rPr lang="en-US" sz="2400" dirty="0" err="1" smtClean="0"/>
              <a:t>discoidal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Articula</a:t>
            </a:r>
            <a:r>
              <a:rPr lang="en-US" sz="2400" dirty="0" smtClean="0"/>
              <a:t> con </a:t>
            </a:r>
            <a:r>
              <a:rPr lang="en-US" sz="2400" dirty="0" err="1" smtClean="0"/>
              <a:t>cap</a:t>
            </a:r>
            <a:r>
              <a:rPr lang="en-US" sz="2400" dirty="0" err="1" smtClean="0"/>
              <a:t>í</a:t>
            </a:r>
            <a:r>
              <a:rPr lang="en-US" sz="2400" dirty="0" err="1" smtClean="0"/>
              <a:t>tulo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Tuberosidad</a:t>
            </a:r>
            <a:r>
              <a:rPr lang="en-US" sz="2400" dirty="0" smtClean="0"/>
              <a:t> radial, </a:t>
            </a:r>
            <a:r>
              <a:rPr lang="en-US" sz="2400" dirty="0" err="1" smtClean="0"/>
              <a:t>prominencia</a:t>
            </a:r>
            <a:r>
              <a:rPr lang="en-US" sz="2400" dirty="0" smtClean="0"/>
              <a:t> medial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Tend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</a:t>
            </a:r>
            <a:r>
              <a:rPr lang="en-US" sz="2400" dirty="0" smtClean="0"/>
              <a:t> </a:t>
            </a:r>
            <a:r>
              <a:rPr lang="en-US" sz="2400" dirty="0" smtClean="0"/>
              <a:t>del biceps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Dista</a:t>
            </a:r>
            <a:r>
              <a:rPr lang="en-US" sz="2400" dirty="0" smtClean="0"/>
              <a:t> la </a:t>
            </a:r>
            <a:r>
              <a:rPr lang="en-US" sz="2400" dirty="0" err="1" smtClean="0"/>
              <a:t>muesca</a:t>
            </a:r>
            <a:r>
              <a:rPr lang="en-US" sz="2400" dirty="0" smtClean="0"/>
              <a:t> ulnar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Articula</a:t>
            </a:r>
            <a:r>
              <a:rPr lang="en-US" sz="2400" dirty="0" smtClean="0"/>
              <a:t> con la ulna</a:t>
            </a:r>
            <a:endParaRPr lang="en-US" sz="2400" dirty="0"/>
          </a:p>
        </p:txBody>
      </p:sp>
      <p:pic>
        <p:nvPicPr>
          <p:cNvPr id="9" name="Picture 8" descr="Screen Shot 2018-09-13 at 4.58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054" y="260533"/>
            <a:ext cx="3577737" cy="2447225"/>
          </a:xfrm>
          <a:prstGeom prst="rect">
            <a:avLst/>
          </a:prstGeom>
        </p:spPr>
      </p:pic>
      <p:pic>
        <p:nvPicPr>
          <p:cNvPr id="10" name="Picture 9" descr="Screen Shot 2018-09-13 at 4.59.0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91" y="3310276"/>
            <a:ext cx="38481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46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780</Words>
  <Application>Microsoft Macintosh PowerPoint</Application>
  <PresentationFormat>Custom</PresentationFormat>
  <Paragraphs>230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5- Esqueleto:  Axial y Apendicular - B</vt:lpstr>
      <vt:lpstr>Objetivos</vt:lpstr>
      <vt:lpstr>Apendicular</vt:lpstr>
      <vt:lpstr>Cintura escapular y extremidad superior</vt:lpstr>
      <vt:lpstr>Cintura escapular y extremidad superior</vt:lpstr>
      <vt:lpstr>Cintura escapular y extremidad superior</vt:lpstr>
      <vt:lpstr>Brazo</vt:lpstr>
      <vt:lpstr>Brazo</vt:lpstr>
      <vt:lpstr>Antebrazo</vt:lpstr>
      <vt:lpstr>Antebrazo</vt:lpstr>
      <vt:lpstr>Mano y muñeca</vt:lpstr>
      <vt:lpstr>Mano y muñeca</vt:lpstr>
      <vt:lpstr>Pelvis</vt:lpstr>
      <vt:lpstr>Pelvis</vt:lpstr>
      <vt:lpstr>Pelvis</vt:lpstr>
      <vt:lpstr>Pelvis</vt:lpstr>
      <vt:lpstr>Muslo</vt:lpstr>
      <vt:lpstr>Pierna</vt:lpstr>
      <vt:lpstr>Pie</vt:lpstr>
      <vt:lpstr>Repaso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Anatomía y Fisiología</dc:title>
  <dc:creator>JOSE A. CARDE SERRANO</dc:creator>
  <cp:lastModifiedBy>Jose Carde</cp:lastModifiedBy>
  <cp:revision>44</cp:revision>
  <dcterms:created xsi:type="dcterms:W3CDTF">2018-08-14T15:00:00Z</dcterms:created>
  <dcterms:modified xsi:type="dcterms:W3CDTF">2018-09-14T01:53:41Z</dcterms:modified>
</cp:coreProperties>
</file>