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1"/>
  </p:sldMasterIdLst>
  <p:notesMasterIdLst>
    <p:notesMasterId r:id="rId22"/>
  </p:notesMasterIdLst>
  <p:sldIdLst>
    <p:sldId id="256" r:id="rId2"/>
    <p:sldId id="257" r:id="rId3"/>
    <p:sldId id="264" r:id="rId4"/>
    <p:sldId id="258" r:id="rId5"/>
    <p:sldId id="263" r:id="rId6"/>
    <p:sldId id="283" r:id="rId7"/>
    <p:sldId id="259" r:id="rId8"/>
    <p:sldId id="284" r:id="rId9"/>
    <p:sldId id="267" r:id="rId10"/>
    <p:sldId id="291" r:id="rId11"/>
    <p:sldId id="293" r:id="rId12"/>
    <p:sldId id="295" r:id="rId13"/>
    <p:sldId id="294" r:id="rId14"/>
    <p:sldId id="296" r:id="rId15"/>
    <p:sldId id="297" r:id="rId16"/>
    <p:sldId id="298" r:id="rId17"/>
    <p:sldId id="300" r:id="rId18"/>
    <p:sldId id="299" r:id="rId19"/>
    <p:sldId id="302" r:id="rId20"/>
    <p:sldId id="301"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65"/>
    <p:restoredTop sz="84163" autoAdjust="0"/>
  </p:normalViewPr>
  <p:slideViewPr>
    <p:cSldViewPr snapToGrid="0" snapToObjects="1">
      <p:cViewPr varScale="1">
        <p:scale>
          <a:sx n="95" d="100"/>
          <a:sy n="95" d="100"/>
        </p:scale>
        <p:origin x="920"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91A3BD-0201-0844-A704-33F6EB944A0D}" type="datetimeFigureOut">
              <a:rPr lang="en-US" smtClean="0"/>
              <a:t>2/13/20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65B448-6E64-6D47-9382-B0B15D537020}" type="slidenum">
              <a:rPr lang="en-US" smtClean="0"/>
              <a:t>‹#›</a:t>
            </a:fld>
            <a:endParaRPr lang="en-US"/>
          </a:p>
        </p:txBody>
      </p:sp>
    </p:spTree>
    <p:extLst>
      <p:ext uri="{BB962C8B-B14F-4D97-AF65-F5344CB8AC3E}">
        <p14:creationId xmlns:p14="http://schemas.microsoft.com/office/powerpoint/2010/main" val="8150286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t>Equivalencia</a:t>
            </a:r>
            <a:r>
              <a:rPr lang="en-US" sz="1200" dirty="0"/>
              <a:t>:</a:t>
            </a:r>
            <a:r>
              <a:rPr lang="en-US" sz="1200" baseline="0" dirty="0"/>
              <a:t> </a:t>
            </a:r>
          </a:p>
          <a:p>
            <a:r>
              <a:rPr lang="en-US" sz="1200" baseline="0" dirty="0"/>
              <a:t>PLT </a:t>
            </a:r>
            <a:r>
              <a:rPr lang="en-US" sz="1200" dirty="0" err="1"/>
              <a:t>todos</a:t>
            </a:r>
            <a:r>
              <a:rPr lang="en-US" sz="1200" dirty="0"/>
              <a:t> los </a:t>
            </a:r>
            <a:r>
              <a:rPr lang="en-US" sz="1200" dirty="0" err="1"/>
              <a:t>cromosomas</a:t>
            </a:r>
            <a:r>
              <a:rPr lang="en-US" sz="1200" dirty="0"/>
              <a:t> </a:t>
            </a:r>
            <a:r>
              <a:rPr lang="en-US" sz="1200" dirty="0" err="1"/>
              <a:t>somáticos</a:t>
            </a:r>
            <a:r>
              <a:rPr lang="en-US" sz="1200" dirty="0"/>
              <a:t> son </a:t>
            </a:r>
            <a:r>
              <a:rPr lang="en-US" sz="1200" dirty="0" err="1"/>
              <a:t>descendientes</a:t>
            </a:r>
            <a:r>
              <a:rPr lang="en-US" sz="1200" dirty="0"/>
              <a:t> </a:t>
            </a:r>
            <a:r>
              <a:rPr lang="en-US" sz="1200" dirty="0" err="1"/>
              <a:t>mitóticos</a:t>
            </a:r>
            <a:r>
              <a:rPr lang="en-US" sz="1200" dirty="0"/>
              <a:t> de los </a:t>
            </a:r>
            <a:r>
              <a:rPr lang="en-US" sz="1200" dirty="0" err="1"/>
              <a:t>cigoticos</a:t>
            </a:r>
            <a:endParaRPr lang="en-US" sz="1200" dirty="0"/>
          </a:p>
          <a:p>
            <a:endParaRPr lang="en-US" sz="1200" dirty="0"/>
          </a:p>
          <a:p>
            <a:r>
              <a:rPr lang="en-US" sz="1200" dirty="0"/>
              <a:t>La </a:t>
            </a:r>
            <a:r>
              <a:rPr lang="en-US" sz="1200" dirty="0" err="1"/>
              <a:t>respuesta</a:t>
            </a:r>
            <a:r>
              <a:rPr lang="en-US" sz="1200" dirty="0"/>
              <a:t> </a:t>
            </a:r>
            <a:r>
              <a:rPr lang="en-US" sz="1200" dirty="0" err="1"/>
              <a:t>es</a:t>
            </a:r>
            <a:r>
              <a:rPr lang="en-US" sz="1200" dirty="0"/>
              <a:t> </a:t>
            </a:r>
            <a:r>
              <a:rPr lang="en-US" sz="1200" dirty="0" err="1"/>
              <a:t>por</a:t>
            </a:r>
            <a:r>
              <a:rPr lang="en-US" sz="1200" dirty="0"/>
              <a:t> </a:t>
            </a:r>
            <a:r>
              <a:rPr lang="en-US" sz="1200" dirty="0" err="1"/>
              <a:t>que</a:t>
            </a:r>
            <a:r>
              <a:rPr lang="en-US" sz="1200" dirty="0"/>
              <a:t> la </a:t>
            </a:r>
            <a:r>
              <a:rPr lang="en-US" sz="1200" dirty="0" err="1"/>
              <a:t>expresion</a:t>
            </a:r>
            <a:r>
              <a:rPr lang="en-US" sz="1200" dirty="0"/>
              <a:t> </a:t>
            </a:r>
            <a:r>
              <a:rPr lang="en-US" sz="1200" dirty="0" err="1"/>
              <a:t>genética</a:t>
            </a:r>
            <a:r>
              <a:rPr lang="en-US" sz="1200" dirty="0"/>
              <a:t> </a:t>
            </a:r>
            <a:r>
              <a:rPr lang="en-US" sz="1200" dirty="0" err="1"/>
              <a:t>diferencial</a:t>
            </a:r>
            <a:r>
              <a:rPr lang="en-US" sz="1200" dirty="0"/>
              <a:t>:</a:t>
            </a:r>
          </a:p>
          <a:p>
            <a:r>
              <a:rPr lang="en-US" sz="1200" dirty="0"/>
              <a:t> O la </a:t>
            </a:r>
            <a:r>
              <a:rPr lang="en-US" sz="1200" dirty="0" err="1"/>
              <a:t>expresión</a:t>
            </a:r>
            <a:r>
              <a:rPr lang="en-US" sz="1200" dirty="0"/>
              <a:t> </a:t>
            </a:r>
            <a:r>
              <a:rPr lang="en-US" sz="1200" dirty="0" err="1"/>
              <a:t>diferencial</a:t>
            </a:r>
            <a:r>
              <a:rPr lang="en-US" sz="1200" dirty="0"/>
              <a:t> del </a:t>
            </a:r>
            <a:r>
              <a:rPr lang="en-US" sz="1200" dirty="0" err="1"/>
              <a:t>genoma</a:t>
            </a:r>
            <a:endParaRPr lang="en-US" sz="1200" dirty="0"/>
          </a:p>
        </p:txBody>
      </p:sp>
      <p:sp>
        <p:nvSpPr>
          <p:cNvPr id="4" name="Slide Number Placeholder 3"/>
          <p:cNvSpPr>
            <a:spLocks noGrp="1"/>
          </p:cNvSpPr>
          <p:nvPr>
            <p:ph type="sldNum" sz="quarter" idx="10"/>
          </p:nvPr>
        </p:nvSpPr>
        <p:spPr/>
        <p:txBody>
          <a:bodyPr/>
          <a:lstStyle/>
          <a:p>
            <a:fld id="{4C65B448-6E64-6D47-9382-B0B15D537020}" type="slidenum">
              <a:rPr lang="en-US" smtClean="0"/>
              <a:t>3</a:t>
            </a:fld>
            <a:endParaRPr lang="en-US"/>
          </a:p>
        </p:txBody>
      </p:sp>
    </p:spTree>
    <p:extLst>
      <p:ext uri="{BB962C8B-B14F-4D97-AF65-F5344CB8AC3E}">
        <p14:creationId xmlns:p14="http://schemas.microsoft.com/office/powerpoint/2010/main" val="876430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 </a:t>
            </a:r>
            <a:r>
              <a:rPr lang="en-US" dirty="0" err="1"/>
              <a:t>genoma</a:t>
            </a:r>
            <a:r>
              <a:rPr lang="en-US" dirty="0"/>
              <a:t> se </a:t>
            </a:r>
            <a:r>
              <a:rPr lang="en-US" dirty="0" err="1"/>
              <a:t>establecio</a:t>
            </a:r>
            <a:r>
              <a:rPr lang="en-US" baseline="0" dirty="0"/>
              <a:t> en el </a:t>
            </a:r>
            <a:r>
              <a:rPr lang="en-US" baseline="0" dirty="0" err="1"/>
              <a:t>cigoto</a:t>
            </a:r>
            <a:r>
              <a:rPr lang="en-US" baseline="0" dirty="0"/>
              <a:t> </a:t>
            </a:r>
            <a:r>
              <a:rPr lang="en-US" baseline="0" dirty="0" err="1"/>
              <a:t>como</a:t>
            </a:r>
            <a:r>
              <a:rPr lang="en-US" baseline="0" dirty="0"/>
              <a:t>? </a:t>
            </a:r>
            <a:r>
              <a:rPr lang="en-US" baseline="0" dirty="0" err="1"/>
              <a:t>Pronucleos</a:t>
            </a:r>
            <a:r>
              <a:rPr lang="en-US" baseline="0" dirty="0"/>
              <a:t> fem y </a:t>
            </a:r>
            <a:r>
              <a:rPr lang="en-US" baseline="0" dirty="0" err="1"/>
              <a:t>masculino</a:t>
            </a:r>
            <a:r>
              <a:rPr lang="en-US" baseline="0" dirty="0"/>
              <a:t> se </a:t>
            </a:r>
            <a:r>
              <a:rPr lang="en-US" baseline="0" dirty="0" err="1"/>
              <a:t>funden</a:t>
            </a:r>
            <a:endParaRPr lang="en-US" baseline="0" dirty="0"/>
          </a:p>
          <a:p>
            <a:endParaRPr lang="en-US" baseline="0" dirty="0"/>
          </a:p>
          <a:p>
            <a:r>
              <a:rPr lang="en-US" baseline="0" dirty="0"/>
              <a:t>El DNA de </a:t>
            </a:r>
            <a:r>
              <a:rPr lang="en-US" baseline="0" dirty="0" err="1"/>
              <a:t>toda</a:t>
            </a:r>
            <a:r>
              <a:rPr lang="en-US" baseline="0" dirty="0"/>
              <a:t> </a:t>
            </a:r>
            <a:r>
              <a:rPr lang="en-US" baseline="0" dirty="0" err="1"/>
              <a:t>célula</a:t>
            </a:r>
            <a:r>
              <a:rPr lang="en-US" baseline="0" dirty="0"/>
              <a:t> </a:t>
            </a:r>
            <a:r>
              <a:rPr lang="en-US" baseline="0" dirty="0" err="1"/>
              <a:t>somática</a:t>
            </a:r>
            <a:r>
              <a:rPr lang="en-US" baseline="0" dirty="0"/>
              <a:t> </a:t>
            </a:r>
            <a:r>
              <a:rPr lang="en-US" baseline="0" dirty="0" err="1"/>
              <a:t>es</a:t>
            </a:r>
            <a:r>
              <a:rPr lang="en-US" baseline="0" dirty="0"/>
              <a:t> </a:t>
            </a:r>
            <a:r>
              <a:rPr lang="en-US" baseline="0" dirty="0" err="1"/>
              <a:t>identico</a:t>
            </a:r>
            <a:r>
              <a:rPr lang="en-US" baseline="0" dirty="0"/>
              <a:t>; ESTÉ  </a:t>
            </a:r>
            <a:r>
              <a:rPr lang="en-US" baseline="0" dirty="0" err="1"/>
              <a:t>diferenciada</a:t>
            </a:r>
            <a:r>
              <a:rPr lang="en-US" baseline="0" dirty="0"/>
              <a:t> o NO!!!</a:t>
            </a:r>
          </a:p>
          <a:p>
            <a:endParaRPr lang="en-US" baseline="0" dirty="0"/>
          </a:p>
          <a:p>
            <a:r>
              <a:rPr lang="en-US" baseline="0" dirty="0"/>
              <a:t>Genes NO </a:t>
            </a:r>
            <a:r>
              <a:rPr lang="en-US" baseline="0" dirty="0" err="1"/>
              <a:t>usados</a:t>
            </a:r>
            <a:r>
              <a:rPr lang="en-US" baseline="0" dirty="0"/>
              <a:t> </a:t>
            </a:r>
            <a:r>
              <a:rPr lang="en-US" baseline="0" dirty="0" err="1"/>
              <a:t>es</a:t>
            </a:r>
            <a:r>
              <a:rPr lang="en-US" baseline="0" dirty="0"/>
              <a:t> no </a:t>
            </a:r>
            <a:r>
              <a:rPr lang="en-US" baseline="0" dirty="0" err="1"/>
              <a:t>expresados</a:t>
            </a:r>
            <a:endParaRPr lang="en-US" baseline="0" dirty="0"/>
          </a:p>
          <a:p>
            <a:endParaRPr lang="en-US" baseline="0" dirty="0"/>
          </a:p>
          <a:p>
            <a:r>
              <a:rPr lang="en-US" baseline="0" dirty="0" err="1"/>
              <a:t>Una</a:t>
            </a:r>
            <a:r>
              <a:rPr lang="en-US" baseline="0" dirty="0"/>
              <a:t> </a:t>
            </a:r>
            <a:r>
              <a:rPr lang="en-US" baseline="0" dirty="0" err="1"/>
              <a:t>porcion</a:t>
            </a:r>
            <a:r>
              <a:rPr lang="en-US" baseline="0" dirty="0"/>
              <a:t> </a:t>
            </a:r>
            <a:r>
              <a:rPr lang="en-US" baseline="0" dirty="0" err="1"/>
              <a:t>importante</a:t>
            </a:r>
            <a:r>
              <a:rPr lang="en-US" baseline="0" dirty="0"/>
              <a:t> del mRNA </a:t>
            </a:r>
            <a:r>
              <a:rPr lang="en-US" baseline="0" dirty="0" err="1"/>
              <a:t>sintetizado</a:t>
            </a:r>
            <a:r>
              <a:rPr lang="en-US" baseline="0" dirty="0"/>
              <a:t> en </a:t>
            </a:r>
            <a:r>
              <a:rPr lang="en-US" baseline="0" dirty="0" err="1"/>
              <a:t>una</a:t>
            </a:r>
            <a:r>
              <a:rPr lang="en-US" baseline="0" dirty="0"/>
              <a:t> </a:t>
            </a:r>
            <a:r>
              <a:rPr lang="en-US" baseline="0" dirty="0" err="1"/>
              <a:t>célula</a:t>
            </a:r>
            <a:r>
              <a:rPr lang="en-US" baseline="0" dirty="0"/>
              <a:t> </a:t>
            </a:r>
            <a:r>
              <a:rPr lang="en-US" baseline="0" dirty="0" err="1"/>
              <a:t>es</a:t>
            </a:r>
            <a:r>
              <a:rPr lang="en-US" baseline="0" dirty="0"/>
              <a:t> </a:t>
            </a:r>
            <a:r>
              <a:rPr lang="en-US" baseline="0" dirty="0" err="1"/>
              <a:t>célula</a:t>
            </a:r>
            <a:r>
              <a:rPr lang="en-US" baseline="0" dirty="0"/>
              <a:t> </a:t>
            </a:r>
            <a:r>
              <a:rPr lang="en-US" baseline="0" dirty="0" err="1"/>
              <a:t>especeifico</a:t>
            </a:r>
            <a:endParaRPr lang="en-US" baseline="0" dirty="0"/>
          </a:p>
          <a:p>
            <a:endParaRPr lang="en-US" baseline="0" dirty="0"/>
          </a:p>
          <a:p>
            <a:r>
              <a:rPr lang="en-US" baseline="0" dirty="0" err="1"/>
              <a:t>Porque</a:t>
            </a:r>
            <a:r>
              <a:rPr lang="en-US" baseline="0" dirty="0"/>
              <a:t> un </a:t>
            </a:r>
            <a:r>
              <a:rPr lang="en-US" baseline="0" dirty="0" err="1"/>
              <a:t>bajo</a:t>
            </a:r>
            <a:r>
              <a:rPr lang="en-US" baseline="0" dirty="0"/>
              <a:t> </a:t>
            </a:r>
            <a:r>
              <a:rPr lang="en-US" baseline="0" dirty="0" err="1"/>
              <a:t>porciento</a:t>
            </a:r>
            <a:r>
              <a:rPr lang="en-US" baseline="0" dirty="0"/>
              <a:t>: </a:t>
            </a:r>
            <a:r>
              <a:rPr lang="en-US" baseline="0" dirty="0" err="1"/>
              <a:t>por</a:t>
            </a:r>
            <a:r>
              <a:rPr lang="en-US" baseline="0" dirty="0"/>
              <a:t> la </a:t>
            </a:r>
            <a:r>
              <a:rPr lang="en-US" baseline="0" dirty="0" err="1"/>
              <a:t>diferenciación</a:t>
            </a:r>
            <a:r>
              <a:rPr lang="en-US" baseline="0" dirty="0"/>
              <a:t>!!!</a:t>
            </a:r>
          </a:p>
          <a:p>
            <a:endParaRPr lang="en-US" dirty="0"/>
          </a:p>
        </p:txBody>
      </p:sp>
      <p:sp>
        <p:nvSpPr>
          <p:cNvPr id="4" name="Slide Number Placeholder 3"/>
          <p:cNvSpPr>
            <a:spLocks noGrp="1"/>
          </p:cNvSpPr>
          <p:nvPr>
            <p:ph type="sldNum" sz="quarter" idx="10"/>
          </p:nvPr>
        </p:nvSpPr>
        <p:spPr/>
        <p:txBody>
          <a:bodyPr/>
          <a:lstStyle/>
          <a:p>
            <a:fld id="{4C65B448-6E64-6D47-9382-B0B15D537020}" type="slidenum">
              <a:rPr lang="en-US" smtClean="0"/>
              <a:t>4</a:t>
            </a:fld>
            <a:endParaRPr lang="en-US"/>
          </a:p>
        </p:txBody>
      </p:sp>
    </p:spTree>
    <p:extLst>
      <p:ext uri="{BB962C8B-B14F-4D97-AF65-F5344CB8AC3E}">
        <p14:creationId xmlns:p14="http://schemas.microsoft.com/office/powerpoint/2010/main" val="3393548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dirty="0">
                <a:cs typeface="+mn-cs"/>
              </a:rPr>
              <a:t>08_03_control.steps.jpg</a:t>
            </a:r>
          </a:p>
          <a:p>
            <a:pPr eaLnBrk="1" hangingPunct="1">
              <a:defRPr/>
            </a:pPr>
            <a:r>
              <a:rPr lang="en-US" altLang="en-US" dirty="0" err="1">
                <a:cs typeface="+mn-cs"/>
              </a:rPr>
              <a:t>Etapas</a:t>
            </a:r>
            <a:r>
              <a:rPr lang="en-US" altLang="en-US" dirty="0">
                <a:cs typeface="+mn-cs"/>
              </a:rPr>
              <a:t> de control </a:t>
            </a:r>
            <a:r>
              <a:rPr lang="en-US" altLang="en-US" dirty="0" err="1">
                <a:cs typeface="+mn-cs"/>
              </a:rPr>
              <a:t>implica</a:t>
            </a:r>
            <a:r>
              <a:rPr lang="en-US" altLang="en-US" dirty="0">
                <a:cs typeface="+mn-cs"/>
              </a:rPr>
              <a:t> </a:t>
            </a:r>
            <a:r>
              <a:rPr lang="en-US" altLang="en-US" dirty="0" err="1">
                <a:cs typeface="+mn-cs"/>
              </a:rPr>
              <a:t>que</a:t>
            </a:r>
            <a:r>
              <a:rPr lang="en-US" altLang="en-US" dirty="0">
                <a:cs typeface="+mn-cs"/>
              </a:rPr>
              <a:t> el </a:t>
            </a:r>
            <a:r>
              <a:rPr lang="en-US" altLang="en-US" dirty="0" err="1">
                <a:cs typeface="+mn-cs"/>
              </a:rPr>
              <a:t>proceso</a:t>
            </a:r>
            <a:r>
              <a:rPr lang="en-US" altLang="en-US" dirty="0">
                <a:cs typeface="+mn-cs"/>
              </a:rPr>
              <a:t> de </a:t>
            </a:r>
            <a:r>
              <a:rPr lang="en-US" altLang="en-US" dirty="0" err="1">
                <a:cs typeface="+mn-cs"/>
              </a:rPr>
              <a:t>expresion</a:t>
            </a:r>
            <a:r>
              <a:rPr lang="en-US" altLang="en-US" dirty="0">
                <a:cs typeface="+mn-cs"/>
              </a:rPr>
              <a:t> se </a:t>
            </a:r>
            <a:r>
              <a:rPr lang="en-US" altLang="en-US" dirty="0" err="1">
                <a:cs typeface="+mn-cs"/>
              </a:rPr>
              <a:t>puede</a:t>
            </a:r>
            <a:r>
              <a:rPr lang="en-US" altLang="en-US" dirty="0">
                <a:cs typeface="+mn-cs"/>
              </a:rPr>
              <a:t> </a:t>
            </a:r>
            <a:r>
              <a:rPr lang="en-US" altLang="en-US" dirty="0" err="1">
                <a:cs typeface="+mn-cs"/>
              </a:rPr>
              <a:t>controlar</a:t>
            </a:r>
            <a:r>
              <a:rPr lang="en-US" altLang="en-US" dirty="0">
                <a:cs typeface="+mn-cs"/>
              </a:rPr>
              <a:t> o regular</a:t>
            </a:r>
          </a:p>
          <a:p>
            <a:pPr eaLnBrk="1" hangingPunct="1">
              <a:defRPr/>
            </a:pPr>
            <a:r>
              <a:rPr lang="en-US" altLang="en-US" dirty="0" err="1">
                <a:cs typeface="+mn-cs"/>
              </a:rPr>
              <a:t>Algunas</a:t>
            </a:r>
            <a:r>
              <a:rPr lang="en-US" altLang="en-US" dirty="0">
                <a:cs typeface="+mn-cs"/>
              </a:rPr>
              <a:t> </a:t>
            </a:r>
            <a:r>
              <a:rPr lang="en-US" altLang="en-US" dirty="0" err="1">
                <a:cs typeface="+mn-cs"/>
              </a:rPr>
              <a:t>celulas</a:t>
            </a:r>
            <a:r>
              <a:rPr lang="en-US" altLang="en-US" dirty="0">
                <a:cs typeface="+mn-cs"/>
              </a:rPr>
              <a:t> </a:t>
            </a:r>
            <a:r>
              <a:rPr lang="en-US" altLang="en-US" dirty="0" err="1">
                <a:cs typeface="+mn-cs"/>
              </a:rPr>
              <a:t>expresan</a:t>
            </a:r>
            <a:r>
              <a:rPr lang="en-US" altLang="en-US" dirty="0">
                <a:cs typeface="+mn-cs"/>
              </a:rPr>
              <a:t> </a:t>
            </a:r>
            <a:r>
              <a:rPr lang="en-US" altLang="en-US" dirty="0" err="1">
                <a:cs typeface="+mn-cs"/>
              </a:rPr>
              <a:t>sus</a:t>
            </a:r>
            <a:r>
              <a:rPr lang="en-US" altLang="en-US" dirty="0">
                <a:cs typeface="+mn-cs"/>
              </a:rPr>
              <a:t> genes en </a:t>
            </a:r>
            <a:r>
              <a:rPr lang="en-US" altLang="en-US" dirty="0" err="1">
                <a:cs typeface="+mn-cs"/>
              </a:rPr>
              <a:t>respuesta</a:t>
            </a:r>
            <a:r>
              <a:rPr lang="en-US" altLang="en-US" dirty="0">
                <a:cs typeface="+mn-cs"/>
              </a:rPr>
              <a:t> a </a:t>
            </a:r>
            <a:r>
              <a:rPr lang="en-US" altLang="en-US" dirty="0" err="1">
                <a:cs typeface="+mn-cs"/>
              </a:rPr>
              <a:t>senales</a:t>
            </a:r>
            <a:r>
              <a:rPr lang="en-US" altLang="en-US" dirty="0">
                <a:cs typeface="+mn-cs"/>
              </a:rPr>
              <a:t> </a:t>
            </a:r>
            <a:r>
              <a:rPr lang="en-US" altLang="en-US" dirty="0" err="1">
                <a:cs typeface="+mn-cs"/>
              </a:rPr>
              <a:t>externas</a:t>
            </a:r>
            <a:endParaRPr lang="en-US" altLang="en-US" dirty="0">
              <a:cs typeface="+mn-cs"/>
            </a:endParaRPr>
          </a:p>
          <a:p>
            <a:pPr eaLnBrk="1" hangingPunct="1">
              <a:defRPr/>
            </a:pPr>
            <a:r>
              <a:rPr lang="en-US" altLang="en-US" dirty="0" err="1">
                <a:cs typeface="+mn-cs"/>
              </a:rPr>
              <a:t>Diferentes</a:t>
            </a:r>
            <a:r>
              <a:rPr lang="en-US" altLang="en-US" dirty="0">
                <a:cs typeface="+mn-cs"/>
              </a:rPr>
              <a:t> </a:t>
            </a:r>
            <a:r>
              <a:rPr lang="en-US" altLang="en-US" dirty="0" err="1">
                <a:cs typeface="+mn-cs"/>
              </a:rPr>
              <a:t>celulas</a:t>
            </a:r>
            <a:r>
              <a:rPr lang="en-US" altLang="en-US" dirty="0">
                <a:cs typeface="+mn-cs"/>
              </a:rPr>
              <a:t> </a:t>
            </a:r>
            <a:r>
              <a:rPr lang="en-US" altLang="en-US" dirty="0" err="1">
                <a:cs typeface="+mn-cs"/>
              </a:rPr>
              <a:t>responden</a:t>
            </a:r>
            <a:r>
              <a:rPr lang="en-US" altLang="en-US" dirty="0">
                <a:cs typeface="+mn-cs"/>
              </a:rPr>
              <a:t> de forma </a:t>
            </a:r>
            <a:r>
              <a:rPr lang="en-US" altLang="en-US" dirty="0" err="1">
                <a:cs typeface="+mn-cs"/>
              </a:rPr>
              <a:t>distinta</a:t>
            </a:r>
            <a:r>
              <a:rPr lang="en-US" altLang="en-US" dirty="0">
                <a:cs typeface="+mn-cs"/>
              </a:rPr>
              <a:t> al </a:t>
            </a:r>
            <a:r>
              <a:rPr lang="en-US" altLang="en-US" dirty="0" err="1">
                <a:cs typeface="+mn-cs"/>
              </a:rPr>
              <a:t>mismo</a:t>
            </a:r>
            <a:r>
              <a:rPr lang="en-US" altLang="en-US" dirty="0">
                <a:cs typeface="+mn-cs"/>
              </a:rPr>
              <a:t> </a:t>
            </a:r>
            <a:r>
              <a:rPr lang="en-US" altLang="en-US" dirty="0" err="1">
                <a:cs typeface="+mn-cs"/>
              </a:rPr>
              <a:t>estimulo</a:t>
            </a:r>
            <a:endParaRPr lang="en-US" altLang="en-US" dirty="0">
              <a:cs typeface="+mn-cs"/>
            </a:endParaRPr>
          </a:p>
          <a:p>
            <a:pPr eaLnBrk="1" hangingPunct="1">
              <a:defRPr/>
            </a:pPr>
            <a:r>
              <a:rPr lang="en-US" altLang="en-US" dirty="0" err="1">
                <a:cs typeface="+mn-cs"/>
              </a:rPr>
              <a:t>Glucocorticoide</a:t>
            </a:r>
            <a:r>
              <a:rPr lang="en-US" altLang="en-US" dirty="0">
                <a:cs typeface="+mn-cs"/>
              </a:rPr>
              <a:t> </a:t>
            </a:r>
            <a:r>
              <a:rPr lang="en-US" altLang="en-US" dirty="0" err="1">
                <a:cs typeface="+mn-cs"/>
              </a:rPr>
              <a:t>higado</a:t>
            </a:r>
            <a:r>
              <a:rPr lang="en-US" altLang="en-US" dirty="0">
                <a:cs typeface="+mn-cs"/>
              </a:rPr>
              <a:t>, </a:t>
            </a:r>
            <a:r>
              <a:rPr lang="en-US" altLang="en-US" dirty="0" err="1">
                <a:cs typeface="+mn-cs"/>
              </a:rPr>
              <a:t>tejido</a:t>
            </a:r>
            <a:r>
              <a:rPr lang="en-US" altLang="en-US" dirty="0">
                <a:cs typeface="+mn-cs"/>
              </a:rPr>
              <a:t> </a:t>
            </a:r>
            <a:r>
              <a:rPr lang="en-US" altLang="en-US" dirty="0" err="1">
                <a:cs typeface="+mn-cs"/>
              </a:rPr>
              <a:t>adiposo</a:t>
            </a:r>
            <a:r>
              <a:rPr lang="en-US" altLang="en-US" dirty="0">
                <a:cs typeface="+mn-cs"/>
              </a:rPr>
              <a:t> </a:t>
            </a:r>
          </a:p>
          <a:p>
            <a:pPr eaLnBrk="1" hangingPunct="1">
              <a:defRPr/>
            </a:pPr>
            <a:endParaRPr lang="en-US" altLang="en-US" dirty="0">
              <a:cs typeface="+mn-cs"/>
            </a:endParaRPr>
          </a:p>
          <a:p>
            <a:pPr eaLnBrk="1" hangingPunct="1">
              <a:defRPr/>
            </a:pPr>
            <a:r>
              <a:rPr lang="en-US" altLang="en-US" dirty="0">
                <a:cs typeface="+mn-cs"/>
              </a:rPr>
              <a:t>El </a:t>
            </a:r>
            <a:r>
              <a:rPr lang="en-US" altLang="en-US" dirty="0" err="1">
                <a:cs typeface="+mn-cs"/>
              </a:rPr>
              <a:t>proceso</a:t>
            </a:r>
            <a:r>
              <a:rPr lang="en-US" altLang="en-US" dirty="0">
                <a:cs typeface="+mn-cs"/>
              </a:rPr>
              <a:t> </a:t>
            </a:r>
            <a:r>
              <a:rPr lang="en-US" altLang="en-US" dirty="0" err="1">
                <a:cs typeface="+mn-cs"/>
              </a:rPr>
              <a:t>puede</a:t>
            </a:r>
            <a:r>
              <a:rPr lang="en-US" altLang="en-US" dirty="0">
                <a:cs typeface="+mn-cs"/>
              </a:rPr>
              <a:t> </a:t>
            </a:r>
            <a:r>
              <a:rPr lang="en-US" altLang="en-US" dirty="0" err="1">
                <a:cs typeface="+mn-cs"/>
              </a:rPr>
              <a:t>ser</a:t>
            </a:r>
            <a:r>
              <a:rPr lang="en-US" altLang="en-US" dirty="0">
                <a:cs typeface="+mn-cs"/>
              </a:rPr>
              <a:t> </a:t>
            </a:r>
            <a:r>
              <a:rPr lang="en-US" altLang="en-US" dirty="0" err="1">
                <a:cs typeface="+mn-cs"/>
              </a:rPr>
              <a:t>regulado</a:t>
            </a:r>
            <a:r>
              <a:rPr lang="en-US" altLang="en-US" dirty="0">
                <a:cs typeface="+mn-cs"/>
              </a:rPr>
              <a:t> en </a:t>
            </a:r>
            <a:r>
              <a:rPr lang="en-US" altLang="en-US" dirty="0" err="1">
                <a:cs typeface="+mn-cs"/>
              </a:rPr>
              <a:t>muchos</a:t>
            </a:r>
            <a:r>
              <a:rPr lang="en-US" altLang="en-US" dirty="0">
                <a:cs typeface="+mn-cs"/>
              </a:rPr>
              <a:t> </a:t>
            </a:r>
            <a:r>
              <a:rPr lang="en-US" altLang="en-US" dirty="0" err="1">
                <a:cs typeface="+mn-cs"/>
              </a:rPr>
              <a:t>puntos</a:t>
            </a:r>
            <a:r>
              <a:rPr lang="en-US" altLang="en-US" dirty="0">
                <a:cs typeface="+mn-cs"/>
              </a:rPr>
              <a:t> de la </a:t>
            </a:r>
            <a:r>
              <a:rPr lang="en-US" altLang="en-US" dirty="0" err="1">
                <a:cs typeface="+mn-cs"/>
              </a:rPr>
              <a:t>ruta</a:t>
            </a:r>
            <a:r>
              <a:rPr lang="en-US" altLang="en-US" dirty="0">
                <a:cs typeface="+mn-cs"/>
              </a:rPr>
              <a:t> q </a:t>
            </a:r>
            <a:r>
              <a:rPr lang="en-US" altLang="en-US" dirty="0" err="1">
                <a:cs typeface="+mn-cs"/>
              </a:rPr>
              <a:t>va</a:t>
            </a:r>
            <a:r>
              <a:rPr lang="en-US" altLang="en-US" dirty="0">
                <a:cs typeface="+mn-cs"/>
              </a:rPr>
              <a:t> de DNA </a:t>
            </a:r>
            <a:r>
              <a:rPr lang="en-US" altLang="en-US" dirty="0">
                <a:cs typeface="+mn-cs"/>
                <a:sym typeface="Wingdings"/>
              </a:rPr>
              <a:t> RNA </a:t>
            </a:r>
            <a:r>
              <a:rPr lang="en-US" altLang="en-US" dirty="0" err="1">
                <a:cs typeface="+mn-cs"/>
                <a:sym typeface="Wingdings"/>
              </a:rPr>
              <a:t>Proteina</a:t>
            </a:r>
            <a:endParaRPr lang="en-US" altLang="en-US" dirty="0">
              <a:cs typeface="+mn-cs"/>
              <a:sym typeface="Wingdings"/>
            </a:endParaRPr>
          </a:p>
          <a:p>
            <a:pPr marL="228600" indent="-228600" eaLnBrk="1" hangingPunct="1">
              <a:buFontTx/>
              <a:buAutoNum type="arabicPeriod"/>
              <a:defRPr/>
            </a:pPr>
            <a:r>
              <a:rPr lang="en-US" altLang="en-US" dirty="0">
                <a:cs typeface="+mn-cs"/>
                <a:sym typeface="Wingdings"/>
              </a:rPr>
              <a:t>Control de </a:t>
            </a:r>
            <a:r>
              <a:rPr lang="en-US" altLang="en-US" dirty="0" err="1">
                <a:cs typeface="+mn-cs"/>
                <a:sym typeface="Wingdings"/>
              </a:rPr>
              <a:t>cuando</a:t>
            </a:r>
            <a:r>
              <a:rPr lang="en-US" altLang="en-US" dirty="0">
                <a:cs typeface="+mn-cs"/>
                <a:sym typeface="Wingdings"/>
              </a:rPr>
              <a:t> y </a:t>
            </a:r>
            <a:r>
              <a:rPr lang="en-US" altLang="en-US" dirty="0" err="1">
                <a:cs typeface="+mn-cs"/>
                <a:sym typeface="Wingdings"/>
              </a:rPr>
              <a:t>como</a:t>
            </a:r>
            <a:r>
              <a:rPr lang="en-US" altLang="en-US" dirty="0">
                <a:cs typeface="+mn-cs"/>
                <a:sym typeface="Wingdings"/>
              </a:rPr>
              <a:t> un gen se transcribe : el principal control</a:t>
            </a:r>
          </a:p>
          <a:p>
            <a:pPr marL="228600" indent="-228600" eaLnBrk="1" hangingPunct="1">
              <a:buFontTx/>
              <a:buAutoNum type="arabicPeriod"/>
              <a:defRPr/>
            </a:pPr>
            <a:r>
              <a:rPr lang="en-US" altLang="en-US" dirty="0">
                <a:cs typeface="+mn-cs"/>
                <a:sym typeface="Wingdings"/>
              </a:rPr>
              <a:t>Control de </a:t>
            </a:r>
            <a:r>
              <a:rPr lang="en-US" altLang="en-US" dirty="0" err="1">
                <a:cs typeface="+mn-cs"/>
                <a:sym typeface="Wingdings"/>
              </a:rPr>
              <a:t>si</a:t>
            </a:r>
            <a:r>
              <a:rPr lang="en-US" altLang="en-US" dirty="0">
                <a:cs typeface="+mn-cs"/>
                <a:sym typeface="Wingdings"/>
              </a:rPr>
              <a:t> se </a:t>
            </a:r>
            <a:r>
              <a:rPr lang="en-US" altLang="en-US" dirty="0" err="1">
                <a:cs typeface="+mn-cs"/>
                <a:sym typeface="Wingdings"/>
              </a:rPr>
              <a:t>procesa</a:t>
            </a:r>
            <a:r>
              <a:rPr lang="en-US" altLang="en-US" baseline="0" dirty="0">
                <a:cs typeface="+mn-cs"/>
                <a:sym typeface="Wingdings"/>
              </a:rPr>
              <a:t> o no : Si no lo </a:t>
            </a:r>
            <a:r>
              <a:rPr lang="en-US" altLang="en-US" baseline="0" dirty="0" err="1">
                <a:cs typeface="+mn-cs"/>
                <a:sym typeface="Wingdings"/>
              </a:rPr>
              <a:t>proceso</a:t>
            </a:r>
            <a:r>
              <a:rPr lang="en-US" altLang="en-US" baseline="0" dirty="0">
                <a:cs typeface="+mn-cs"/>
                <a:sym typeface="Wingdings"/>
              </a:rPr>
              <a:t> </a:t>
            </a:r>
            <a:r>
              <a:rPr lang="en-US" altLang="en-US" baseline="0" dirty="0" err="1">
                <a:cs typeface="+mn-cs"/>
                <a:sym typeface="Wingdings"/>
              </a:rPr>
              <a:t>es</a:t>
            </a:r>
            <a:r>
              <a:rPr lang="en-US" altLang="en-US" baseline="0" dirty="0">
                <a:cs typeface="+mn-cs"/>
                <a:sym typeface="Wingdings"/>
              </a:rPr>
              <a:t> </a:t>
            </a:r>
            <a:r>
              <a:rPr lang="en-US" altLang="en-US" baseline="0" dirty="0" err="1">
                <a:cs typeface="+mn-cs"/>
                <a:sym typeface="Wingdings"/>
              </a:rPr>
              <a:t>como</a:t>
            </a:r>
            <a:r>
              <a:rPr lang="en-US" altLang="en-US" baseline="0" dirty="0">
                <a:cs typeface="+mn-cs"/>
                <a:sym typeface="Wingdings"/>
              </a:rPr>
              <a:t> </a:t>
            </a:r>
            <a:r>
              <a:rPr lang="en-US" altLang="en-US" baseline="0" dirty="0" err="1">
                <a:cs typeface="+mn-cs"/>
                <a:sym typeface="Wingdings"/>
              </a:rPr>
              <a:t>si</a:t>
            </a:r>
            <a:r>
              <a:rPr lang="en-US" altLang="en-US" baseline="0" dirty="0">
                <a:cs typeface="+mn-cs"/>
                <a:sym typeface="Wingdings"/>
              </a:rPr>
              <a:t> no se </a:t>
            </a:r>
            <a:r>
              <a:rPr lang="en-US" altLang="en-US" baseline="0" dirty="0" err="1">
                <a:cs typeface="+mn-cs"/>
                <a:sym typeface="Wingdings"/>
              </a:rPr>
              <a:t>hubiera</a:t>
            </a:r>
            <a:r>
              <a:rPr lang="en-US" altLang="en-US" baseline="0" dirty="0">
                <a:cs typeface="+mn-cs"/>
                <a:sym typeface="Wingdings"/>
              </a:rPr>
              <a:t> </a:t>
            </a:r>
            <a:r>
              <a:rPr lang="en-US" altLang="en-US" baseline="0" dirty="0" err="1">
                <a:cs typeface="+mn-cs"/>
                <a:sym typeface="Wingdings"/>
              </a:rPr>
              <a:t>transcrito</a:t>
            </a:r>
            <a:endParaRPr lang="en-US" altLang="en-US" dirty="0">
              <a:cs typeface="+mn-cs"/>
              <a:sym typeface="Wingdings"/>
            </a:endParaRPr>
          </a:p>
          <a:p>
            <a:pPr marL="228600" indent="-228600" eaLnBrk="1" hangingPunct="1">
              <a:buFontTx/>
              <a:buAutoNum type="arabicPeriod"/>
              <a:defRPr/>
            </a:pPr>
            <a:r>
              <a:rPr lang="en-US" altLang="en-US" dirty="0">
                <a:cs typeface="+mn-cs"/>
                <a:sym typeface="Wingdings"/>
              </a:rPr>
              <a:t>Control de </a:t>
            </a:r>
            <a:r>
              <a:rPr lang="en-US" altLang="en-US" dirty="0" err="1">
                <a:cs typeface="+mn-cs"/>
                <a:sym typeface="Wingdings"/>
              </a:rPr>
              <a:t>si</a:t>
            </a:r>
            <a:r>
              <a:rPr lang="en-US" altLang="en-US" dirty="0">
                <a:cs typeface="+mn-cs"/>
                <a:sym typeface="Wingdings"/>
              </a:rPr>
              <a:t>  </a:t>
            </a:r>
            <a:r>
              <a:rPr lang="en-US" altLang="en-US" dirty="0" err="1">
                <a:cs typeface="+mn-cs"/>
                <a:sym typeface="Wingdings"/>
              </a:rPr>
              <a:t>ese</a:t>
            </a:r>
            <a:r>
              <a:rPr lang="en-US" altLang="en-US" dirty="0">
                <a:cs typeface="+mn-cs"/>
                <a:sym typeface="Wingdings"/>
              </a:rPr>
              <a:t> mRNA </a:t>
            </a:r>
            <a:r>
              <a:rPr lang="en-US" altLang="en-US" dirty="0" err="1">
                <a:cs typeface="+mn-cs"/>
                <a:sym typeface="Wingdings"/>
              </a:rPr>
              <a:t>es</a:t>
            </a:r>
            <a:r>
              <a:rPr lang="en-US" altLang="en-US" dirty="0">
                <a:cs typeface="+mn-cs"/>
                <a:sym typeface="Wingdings"/>
              </a:rPr>
              <a:t> </a:t>
            </a:r>
            <a:r>
              <a:rPr lang="en-US" altLang="en-US" dirty="0" err="1">
                <a:cs typeface="+mn-cs"/>
                <a:sym typeface="Wingdings"/>
              </a:rPr>
              <a:t>exportado</a:t>
            </a:r>
            <a:r>
              <a:rPr lang="en-US" altLang="en-US" dirty="0">
                <a:cs typeface="+mn-cs"/>
                <a:sym typeface="Wingdings"/>
              </a:rPr>
              <a:t> o no y </a:t>
            </a:r>
            <a:r>
              <a:rPr lang="en-US" altLang="en-US" dirty="0" err="1">
                <a:cs typeface="+mn-cs"/>
                <a:sym typeface="Wingdings"/>
              </a:rPr>
              <a:t>si</a:t>
            </a:r>
            <a:r>
              <a:rPr lang="en-US" altLang="en-US" dirty="0">
                <a:cs typeface="+mn-cs"/>
                <a:sym typeface="Wingdings"/>
              </a:rPr>
              <a:t> lo </a:t>
            </a:r>
            <a:r>
              <a:rPr lang="en-US" altLang="en-US" dirty="0" err="1">
                <a:cs typeface="+mn-cs"/>
                <a:sym typeface="Wingdings"/>
              </a:rPr>
              <a:t>exporto</a:t>
            </a:r>
            <a:r>
              <a:rPr lang="en-US" altLang="en-US" dirty="0">
                <a:cs typeface="+mn-cs"/>
                <a:sym typeface="Wingdings"/>
              </a:rPr>
              <a:t> </a:t>
            </a:r>
            <a:r>
              <a:rPr lang="en-US" altLang="en-US" dirty="0" err="1">
                <a:cs typeface="+mn-cs"/>
                <a:sym typeface="Wingdings"/>
              </a:rPr>
              <a:t>donde</a:t>
            </a:r>
            <a:r>
              <a:rPr lang="en-US" altLang="en-US" dirty="0">
                <a:cs typeface="+mn-cs"/>
                <a:sym typeface="Wingdings"/>
              </a:rPr>
              <a:t> lo </a:t>
            </a:r>
            <a:r>
              <a:rPr lang="en-US" altLang="en-US" dirty="0" err="1">
                <a:cs typeface="+mn-cs"/>
                <a:sym typeface="Wingdings"/>
              </a:rPr>
              <a:t>llevo</a:t>
            </a:r>
            <a:r>
              <a:rPr lang="en-US" altLang="en-US" dirty="0">
                <a:cs typeface="+mn-cs"/>
                <a:sym typeface="Wingdings"/>
              </a:rPr>
              <a:t>?</a:t>
            </a:r>
          </a:p>
          <a:p>
            <a:pPr marL="228600" indent="-228600" eaLnBrk="1" hangingPunct="1">
              <a:buFontTx/>
              <a:buAutoNum type="arabicPeriod"/>
              <a:defRPr/>
            </a:pPr>
            <a:r>
              <a:rPr lang="en-US" altLang="en-US" dirty="0">
                <a:cs typeface="+mn-cs"/>
                <a:sym typeface="Wingdings"/>
              </a:rPr>
              <a:t>Control al </a:t>
            </a:r>
            <a:r>
              <a:rPr lang="en-US" altLang="en-US" dirty="0" err="1">
                <a:cs typeface="+mn-cs"/>
                <a:sym typeface="Wingdings"/>
              </a:rPr>
              <a:t>ser</a:t>
            </a:r>
            <a:r>
              <a:rPr lang="en-US" altLang="en-US" dirty="0">
                <a:cs typeface="+mn-cs"/>
                <a:sym typeface="Wingdings"/>
              </a:rPr>
              <a:t> </a:t>
            </a:r>
            <a:r>
              <a:rPr lang="en-US" altLang="en-US" dirty="0" err="1">
                <a:cs typeface="+mn-cs"/>
                <a:sym typeface="Wingdings"/>
              </a:rPr>
              <a:t>seleccionado</a:t>
            </a:r>
            <a:r>
              <a:rPr lang="en-US" altLang="en-US" dirty="0">
                <a:cs typeface="+mn-cs"/>
                <a:sym typeface="Wingdings"/>
              </a:rPr>
              <a:t> </a:t>
            </a:r>
            <a:r>
              <a:rPr lang="en-US" altLang="en-US" dirty="0" err="1">
                <a:cs typeface="+mn-cs"/>
                <a:sym typeface="Wingdings"/>
              </a:rPr>
              <a:t>para</a:t>
            </a:r>
            <a:r>
              <a:rPr lang="en-US" altLang="en-US" dirty="0">
                <a:cs typeface="+mn-cs"/>
                <a:sym typeface="Wingdings"/>
              </a:rPr>
              <a:t> </a:t>
            </a:r>
            <a:r>
              <a:rPr lang="en-US" altLang="en-US" dirty="0" err="1">
                <a:cs typeface="+mn-cs"/>
                <a:sym typeface="Wingdings"/>
              </a:rPr>
              <a:t>ser</a:t>
            </a:r>
            <a:r>
              <a:rPr lang="en-US" altLang="en-US" dirty="0">
                <a:cs typeface="+mn-cs"/>
                <a:sym typeface="Wingdings"/>
              </a:rPr>
              <a:t> </a:t>
            </a:r>
            <a:r>
              <a:rPr lang="en-US" altLang="en-US" dirty="0" err="1">
                <a:cs typeface="+mn-cs"/>
                <a:sym typeface="Wingdings"/>
              </a:rPr>
              <a:t>traducido</a:t>
            </a:r>
            <a:r>
              <a:rPr lang="en-US" altLang="en-US" dirty="0">
                <a:cs typeface="+mn-cs"/>
                <a:sym typeface="Wingdings"/>
              </a:rPr>
              <a:t>,</a:t>
            </a:r>
            <a:r>
              <a:rPr lang="en-US" altLang="en-US" baseline="0" dirty="0">
                <a:cs typeface="+mn-cs"/>
                <a:sym typeface="Wingdings"/>
              </a:rPr>
              <a:t> </a:t>
            </a:r>
            <a:r>
              <a:rPr lang="en-US" altLang="en-US" dirty="0" err="1">
                <a:cs typeface="+mn-cs"/>
                <a:sym typeface="Wingdings"/>
              </a:rPr>
              <a:t>ribosomas</a:t>
            </a:r>
            <a:r>
              <a:rPr lang="en-US" altLang="en-US" dirty="0">
                <a:cs typeface="+mn-cs"/>
                <a:sym typeface="Wingdings"/>
              </a:rPr>
              <a:t>?</a:t>
            </a:r>
          </a:p>
          <a:p>
            <a:pPr marL="228600" indent="-228600" eaLnBrk="1" hangingPunct="1">
              <a:buFontTx/>
              <a:buAutoNum type="arabicPeriod"/>
              <a:defRPr/>
            </a:pPr>
            <a:r>
              <a:rPr lang="en-US" altLang="en-US" dirty="0">
                <a:cs typeface="+mn-cs"/>
                <a:sym typeface="Wingdings"/>
              </a:rPr>
              <a:t>Control al </a:t>
            </a:r>
            <a:r>
              <a:rPr lang="en-US" altLang="en-US" dirty="0" err="1">
                <a:cs typeface="+mn-cs"/>
                <a:sym typeface="Wingdings"/>
              </a:rPr>
              <a:t>ser</a:t>
            </a:r>
            <a:r>
              <a:rPr lang="en-US" altLang="en-US" dirty="0">
                <a:cs typeface="+mn-cs"/>
                <a:sym typeface="Wingdings"/>
              </a:rPr>
              <a:t> </a:t>
            </a:r>
            <a:r>
              <a:rPr lang="en-US" altLang="en-US" dirty="0" err="1">
                <a:cs typeface="+mn-cs"/>
                <a:sym typeface="Wingdings"/>
              </a:rPr>
              <a:t>seleccionado</a:t>
            </a:r>
            <a:r>
              <a:rPr lang="en-US" altLang="en-US" dirty="0">
                <a:cs typeface="+mn-cs"/>
                <a:sym typeface="Wingdings"/>
              </a:rPr>
              <a:t> </a:t>
            </a:r>
            <a:r>
              <a:rPr lang="en-US" altLang="en-US" dirty="0" err="1">
                <a:cs typeface="+mn-cs"/>
                <a:sym typeface="Wingdings"/>
              </a:rPr>
              <a:t>para</a:t>
            </a:r>
            <a:r>
              <a:rPr lang="en-US" altLang="en-US" dirty="0">
                <a:cs typeface="+mn-cs"/>
                <a:sym typeface="Wingdings"/>
              </a:rPr>
              <a:t> </a:t>
            </a:r>
            <a:r>
              <a:rPr lang="en-US" altLang="en-US" dirty="0" err="1">
                <a:cs typeface="+mn-cs"/>
                <a:sym typeface="Wingdings"/>
              </a:rPr>
              <a:t>degradarlo</a:t>
            </a:r>
            <a:r>
              <a:rPr lang="en-US" altLang="en-US" dirty="0">
                <a:cs typeface="+mn-cs"/>
                <a:sym typeface="Wingdings"/>
              </a:rPr>
              <a:t> (a </a:t>
            </a:r>
            <a:r>
              <a:rPr lang="en-US" altLang="en-US" dirty="0" err="1">
                <a:cs typeface="+mn-cs"/>
                <a:sym typeface="Wingdings"/>
              </a:rPr>
              <a:t>lmRNA</a:t>
            </a:r>
            <a:r>
              <a:rPr lang="en-US" altLang="en-US" dirty="0">
                <a:cs typeface="+mn-cs"/>
                <a:sym typeface="Wingdings"/>
              </a:rPr>
              <a:t>); antes o </a:t>
            </a:r>
            <a:r>
              <a:rPr lang="en-US" altLang="en-US" dirty="0" err="1">
                <a:cs typeface="+mn-cs"/>
                <a:sym typeface="Wingdings"/>
              </a:rPr>
              <a:t>despues</a:t>
            </a:r>
            <a:r>
              <a:rPr lang="en-US" altLang="en-US" dirty="0">
                <a:cs typeface="+mn-cs"/>
                <a:sym typeface="Wingdings"/>
              </a:rPr>
              <a:t> de </a:t>
            </a:r>
            <a:r>
              <a:rPr lang="en-US" altLang="en-US" dirty="0" err="1">
                <a:cs typeface="+mn-cs"/>
                <a:sym typeface="Wingdings"/>
              </a:rPr>
              <a:t>usarlo</a:t>
            </a:r>
            <a:r>
              <a:rPr lang="en-US" altLang="en-US" dirty="0">
                <a:cs typeface="+mn-cs"/>
                <a:sym typeface="Wingdings"/>
              </a:rPr>
              <a:t>?</a:t>
            </a:r>
          </a:p>
          <a:p>
            <a:pPr marL="228600" indent="-228600" eaLnBrk="1" hangingPunct="1">
              <a:buFontTx/>
              <a:buAutoNum type="arabicPeriod"/>
              <a:defRPr/>
            </a:pPr>
            <a:r>
              <a:rPr lang="en-US" altLang="en-US" dirty="0">
                <a:cs typeface="+mn-cs"/>
                <a:sym typeface="Wingdings"/>
              </a:rPr>
              <a:t>Control al </a:t>
            </a:r>
            <a:r>
              <a:rPr lang="en-US" altLang="en-US" dirty="0" err="1">
                <a:cs typeface="+mn-cs"/>
                <a:sym typeface="Wingdings"/>
              </a:rPr>
              <a:t>activar</a:t>
            </a:r>
            <a:r>
              <a:rPr lang="en-US" altLang="en-US" dirty="0">
                <a:cs typeface="+mn-cs"/>
                <a:sym typeface="Wingdings"/>
              </a:rPr>
              <a:t> o no </a:t>
            </a:r>
            <a:r>
              <a:rPr lang="en-US" altLang="en-US" dirty="0" err="1">
                <a:cs typeface="+mn-cs"/>
                <a:sym typeface="Wingdings"/>
              </a:rPr>
              <a:t>inactivar</a:t>
            </a:r>
            <a:r>
              <a:rPr lang="en-US" altLang="en-US" dirty="0">
                <a:cs typeface="+mn-cs"/>
                <a:sym typeface="Wingdings"/>
              </a:rPr>
              <a:t> la </a:t>
            </a:r>
            <a:r>
              <a:rPr lang="en-US" altLang="en-US" dirty="0" err="1">
                <a:cs typeface="+mn-cs"/>
                <a:sym typeface="Wingdings"/>
              </a:rPr>
              <a:t>proteina</a:t>
            </a:r>
            <a:r>
              <a:rPr lang="en-US" altLang="en-US" dirty="0">
                <a:cs typeface="+mn-cs"/>
                <a:sym typeface="Wingdings"/>
              </a:rPr>
              <a:t>, </a:t>
            </a:r>
            <a:r>
              <a:rPr lang="en-US" altLang="en-US" dirty="0" err="1">
                <a:cs typeface="+mn-cs"/>
                <a:sym typeface="Wingdings"/>
              </a:rPr>
              <a:t>secuestrarla</a:t>
            </a:r>
            <a:r>
              <a:rPr lang="en-US" altLang="en-US" dirty="0">
                <a:cs typeface="+mn-cs"/>
                <a:sym typeface="Wingdings"/>
              </a:rPr>
              <a:t> y </a:t>
            </a:r>
            <a:r>
              <a:rPr lang="en-US" altLang="en-US" dirty="0" err="1">
                <a:cs typeface="+mn-cs"/>
                <a:sym typeface="Wingdings"/>
              </a:rPr>
              <a:t>degradarla</a:t>
            </a:r>
            <a:r>
              <a:rPr lang="en-US" altLang="en-US" dirty="0">
                <a:cs typeface="+mn-cs"/>
                <a:sym typeface="Wingdings"/>
              </a:rPr>
              <a:t> </a:t>
            </a:r>
            <a:r>
              <a:rPr lang="en-US" altLang="en-US" dirty="0" err="1">
                <a:cs typeface="+mn-cs"/>
                <a:sym typeface="Wingdings"/>
              </a:rPr>
              <a:t>luego</a:t>
            </a:r>
            <a:r>
              <a:rPr lang="en-US" altLang="en-US" dirty="0">
                <a:cs typeface="+mn-cs"/>
                <a:sym typeface="Wingdings"/>
              </a:rPr>
              <a:t> de </a:t>
            </a:r>
            <a:r>
              <a:rPr lang="en-US" altLang="en-US" dirty="0" err="1">
                <a:cs typeface="+mn-cs"/>
                <a:sym typeface="Wingdings"/>
              </a:rPr>
              <a:t>usarla</a:t>
            </a:r>
            <a:endParaRPr lang="en-US" dirty="0">
              <a:cs typeface="+mn-cs"/>
            </a:endParaRPr>
          </a:p>
        </p:txBody>
      </p:sp>
      <p:sp>
        <p:nvSpPr>
          <p:cNvPr id="4" name="Slide Number Placeholder 3"/>
          <p:cNvSpPr>
            <a:spLocks noGrp="1"/>
          </p:cNvSpPr>
          <p:nvPr>
            <p:ph type="sldNum" sz="quarter" idx="5"/>
          </p:nvPr>
        </p:nvSpPr>
        <p:spPr/>
        <p:txBody>
          <a:bodyPr/>
          <a:lstStyle/>
          <a:p>
            <a:pPr>
              <a:defRPr/>
            </a:pPr>
            <a:fld id="{BBE6608E-A64F-B94F-9BC1-A1A605289FC6}" type="slidenum">
              <a:rPr lang="en-US" altLang="en-US"/>
              <a:pPr>
                <a:defRPr/>
              </a:pPr>
              <a:t>6</a:t>
            </a:fld>
            <a:endParaRPr lang="en-US" altLang="en-US"/>
          </a:p>
        </p:txBody>
      </p:sp>
    </p:spTree>
    <p:extLst>
      <p:ext uri="{BB962C8B-B14F-4D97-AF65-F5344CB8AC3E}">
        <p14:creationId xmlns:p14="http://schemas.microsoft.com/office/powerpoint/2010/main" val="1113776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Corbel" charset="0"/>
                <a:ea typeface="ＭＳ Ｐゴシック" charset="0"/>
                <a:cs typeface="ＭＳ Ｐゴシック" charset="0"/>
              </a:rPr>
              <a:t>In some somatic tissues—for example, the salivary glands of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a:latin typeface="Corbel" charset="0"/>
                <a:ea typeface="ＭＳ Ｐゴシック" charset="0"/>
                <a:cs typeface="ＭＳ Ｐゴシック" charset="0"/>
              </a:rPr>
              <a:t>Drosophila</a:t>
            </a:r>
            <a:r>
              <a:rPr lang="en-US" sz="1200" dirty="0">
                <a:latin typeface="Corbel" charset="0"/>
                <a:ea typeface="ＭＳ Ｐゴシック" charset="0"/>
                <a:cs typeface="ＭＳ Ｐゴシック" charset="0"/>
              </a:rPr>
              <a:t> larvae—successive rounds of chromosome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Corbel" charset="0"/>
                <a:ea typeface="ＭＳ Ｐゴシック" charset="0"/>
                <a:cs typeface="ＭＳ Ｐゴシック" charset="0"/>
              </a:rPr>
              <a:t>replication occur without intervening cell divisions and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Corbel" charset="0"/>
                <a:ea typeface="ＭＳ Ｐゴシック" charset="0"/>
                <a:cs typeface="ＭＳ Ｐゴシック" charset="0"/>
              </a:rPr>
              <a:t>produce large </a:t>
            </a:r>
            <a:r>
              <a:rPr lang="en-US" sz="1200" dirty="0" err="1">
                <a:latin typeface="Corbel" charset="0"/>
                <a:ea typeface="ＭＳ Ｐゴシック" charset="0"/>
                <a:cs typeface="ＭＳ Ｐゴシック" charset="0"/>
              </a:rPr>
              <a:t>polytene</a:t>
            </a:r>
            <a:r>
              <a:rPr lang="en-US" sz="1200" dirty="0">
                <a:latin typeface="Corbel" charset="0"/>
                <a:ea typeface="ＭＳ Ｐゴシック" charset="0"/>
                <a:cs typeface="ＭＳ Ｐゴシック" charset="0"/>
              </a:rPr>
              <a:t> chromosomes that are ideal for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Corbel" charset="0"/>
                <a:ea typeface="ＭＳ Ｐゴシック" charset="0"/>
                <a:cs typeface="ＭＳ Ｐゴシック" charset="0"/>
              </a:rPr>
              <a:t>cytogenetic analysis.</a:t>
            </a:r>
          </a:p>
          <a:p>
            <a:endParaRPr lang="en-US" dirty="0"/>
          </a:p>
        </p:txBody>
      </p:sp>
      <p:sp>
        <p:nvSpPr>
          <p:cNvPr id="4" name="Slide Number Placeholder 3"/>
          <p:cNvSpPr>
            <a:spLocks noGrp="1"/>
          </p:cNvSpPr>
          <p:nvPr>
            <p:ph type="sldNum" sz="quarter" idx="10"/>
          </p:nvPr>
        </p:nvSpPr>
        <p:spPr/>
        <p:txBody>
          <a:bodyPr/>
          <a:lstStyle/>
          <a:p>
            <a:fld id="{4C65B448-6E64-6D47-9382-B0B15D537020}" type="slidenum">
              <a:rPr lang="en-US" smtClean="0"/>
              <a:t>7</a:t>
            </a:fld>
            <a:endParaRPr lang="en-US"/>
          </a:p>
        </p:txBody>
      </p:sp>
    </p:spTree>
    <p:extLst>
      <p:ext uri="{BB962C8B-B14F-4D97-AF65-F5344CB8AC3E}">
        <p14:creationId xmlns:p14="http://schemas.microsoft.com/office/powerpoint/2010/main" val="930415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8C1E225-E064-CC48-971E-FFC25530AF13}" type="slidenum">
              <a:rPr lang="en-US" sz="1200"/>
              <a:pPr/>
              <a:t>8</a:t>
            </a:fld>
            <a:endParaRPr lang="en-US" sz="12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Mapas cfromosomicos </a:t>
            </a:r>
          </a:p>
          <a:p>
            <a:pPr eaLnBrk="1" hangingPunct="1">
              <a:buFontTx/>
              <a:buChar char="-"/>
            </a:pPr>
            <a:r>
              <a:rPr lang="en-US">
                <a:latin typeface="Arial" charset="0"/>
                <a:ea typeface="ＭＳ Ｐゴシック" charset="0"/>
                <a:cs typeface="ＭＳ Ｐゴシック" charset="0"/>
              </a:rPr>
              <a:t>secciones  numeradas y subsecciones con letras</a:t>
            </a:r>
          </a:p>
          <a:p>
            <a:pPr eaLnBrk="1" hangingPunct="1">
              <a:buFontTx/>
              <a:buChar char="-"/>
            </a:pPr>
            <a:endParaRPr lang="en-US">
              <a:latin typeface="Arial" charset="0"/>
              <a:ea typeface="ＭＳ Ｐゴシック" charset="0"/>
              <a:cs typeface="ＭＳ Ｐゴシック" charset="0"/>
            </a:endParaRPr>
          </a:p>
          <a:p>
            <a:pPr eaLnBrk="1" hangingPunct="1">
              <a:buFontTx/>
              <a:buChar char="-"/>
            </a:pPr>
            <a:r>
              <a:rPr lang="en-US">
                <a:latin typeface="Arial" charset="0"/>
                <a:ea typeface="ＭＳ Ｐゴシック" charset="0"/>
                <a:cs typeface="ＭＳ Ｐゴシック" charset="0"/>
              </a:rPr>
              <a:t>mapa detallado q ha permitido estudiar lo q pasa en cada punto del cromosoma</a:t>
            </a:r>
          </a:p>
          <a:p>
            <a:pPr eaLnBrk="1" hangingPunct="1">
              <a:buFontTx/>
              <a:buChar char="-"/>
            </a:pPr>
            <a:endParaRPr lang="en-US">
              <a:latin typeface="Arial" charset="0"/>
              <a:ea typeface="ＭＳ Ｐゴシック" charset="0"/>
              <a:cs typeface="ＭＳ Ｐゴシック" charset="0"/>
            </a:endParaRPr>
          </a:p>
          <a:p>
            <a:pPr eaLnBrk="1" hangingPunct="1">
              <a:buFontTx/>
              <a:buChar char="-"/>
            </a:pPr>
            <a:r>
              <a:rPr lang="en-US">
                <a:latin typeface="Arial" charset="0"/>
                <a:ea typeface="ＭＳ Ｐゴシック" charset="0"/>
                <a:cs typeface="ＭＳ Ｐゴシック" charset="0"/>
              </a:rPr>
              <a:t>Son como si estuvieran en interfase….no en metafase</a:t>
            </a:r>
          </a:p>
          <a:p>
            <a:pPr eaLnBrk="1" hangingPunct="1">
              <a:buFontTx/>
              <a:buChar char="-"/>
            </a:pPr>
            <a:r>
              <a:rPr lang="en-US" b="1">
                <a:latin typeface="Arial" charset="0"/>
                <a:ea typeface="ＭＳ Ｐゴシック" charset="0"/>
                <a:cs typeface="ＭＳ Ｐゴシック" charset="0"/>
              </a:rPr>
              <a:t>asi q estan activos no inactivos</a:t>
            </a:r>
          </a:p>
          <a:p>
            <a:pPr eaLnBrk="1" hangingPunct="1">
              <a:buFontTx/>
              <a:buChar char="-"/>
            </a:pPr>
            <a:endParaRPr lang="en-US">
              <a:latin typeface="Arial" charset="0"/>
              <a:ea typeface="ＭＳ Ｐゴシック" charset="0"/>
              <a:cs typeface="ＭＳ Ｐゴシック" charset="0"/>
            </a:endParaRPr>
          </a:p>
          <a:p>
            <a:pPr eaLnBrk="1" hangingPunct="1">
              <a:buFontTx/>
              <a:buChar char="-"/>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68498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Celulas</a:t>
            </a:r>
            <a:r>
              <a:rPr lang="en-US" dirty="0"/>
              <a:t> </a:t>
            </a:r>
            <a:r>
              <a:rPr lang="en-US" dirty="0" err="1"/>
              <a:t>glandulas</a:t>
            </a:r>
            <a:r>
              <a:rPr lang="en-US" dirty="0"/>
              <a:t> </a:t>
            </a:r>
            <a:r>
              <a:rPr lang="en-US" dirty="0" err="1"/>
              <a:t>mamarias</a:t>
            </a:r>
            <a:r>
              <a:rPr lang="en-US" dirty="0"/>
              <a:t> de </a:t>
            </a:r>
            <a:r>
              <a:rPr lang="en-US" dirty="0" err="1"/>
              <a:t>una</a:t>
            </a:r>
            <a:r>
              <a:rPr lang="en-US" dirty="0"/>
              <a:t> </a:t>
            </a:r>
            <a:r>
              <a:rPr lang="en-US" dirty="0" err="1"/>
              <a:t>hembra</a:t>
            </a:r>
            <a:r>
              <a:rPr lang="en-US" dirty="0"/>
              <a:t> y la </a:t>
            </a:r>
            <a:r>
              <a:rPr lang="en-US" dirty="0" err="1"/>
              <a:t>cultivan</a:t>
            </a:r>
            <a:endParaRPr lang="en-US" dirty="0"/>
          </a:p>
          <a:p>
            <a:r>
              <a:rPr lang="en-US" dirty="0" err="1"/>
              <a:t>Medio</a:t>
            </a:r>
            <a:r>
              <a:rPr lang="en-US" dirty="0"/>
              <a:t> </a:t>
            </a:r>
            <a:r>
              <a:rPr lang="en-US" dirty="0" err="1"/>
              <a:t>que</a:t>
            </a:r>
            <a:r>
              <a:rPr lang="en-US" dirty="0"/>
              <a:t> </a:t>
            </a:r>
            <a:r>
              <a:rPr lang="en-US" dirty="0" err="1"/>
              <a:t>ayuda</a:t>
            </a:r>
            <a:r>
              <a:rPr lang="en-US" dirty="0"/>
              <a:t> a </a:t>
            </a:r>
            <a:r>
              <a:rPr lang="en-US" dirty="0" err="1"/>
              <a:t>mantener</a:t>
            </a:r>
            <a:r>
              <a:rPr lang="en-US" baseline="0" dirty="0"/>
              <a:t> la </a:t>
            </a:r>
            <a:r>
              <a:rPr lang="en-US" baseline="0" dirty="0" err="1"/>
              <a:t>celula</a:t>
            </a:r>
            <a:r>
              <a:rPr lang="en-US" baseline="0" dirty="0"/>
              <a:t> en G1</a:t>
            </a:r>
          </a:p>
          <a:p>
            <a:r>
              <a:rPr lang="en-US" baseline="0" dirty="0" err="1"/>
              <a:t>Buscaron</a:t>
            </a:r>
            <a:r>
              <a:rPr lang="en-US" baseline="0" dirty="0"/>
              <a:t> </a:t>
            </a:r>
            <a:r>
              <a:rPr lang="en-US" baseline="0" dirty="0" err="1"/>
              <a:t>ovocitos</a:t>
            </a:r>
            <a:r>
              <a:rPr lang="en-US" baseline="0" dirty="0"/>
              <a:t> de </a:t>
            </a:r>
            <a:r>
              <a:rPr lang="en-US" baseline="0" dirty="0" err="1"/>
              <a:t>otra</a:t>
            </a:r>
            <a:r>
              <a:rPr lang="en-US" baseline="0" dirty="0"/>
              <a:t> </a:t>
            </a:r>
            <a:r>
              <a:rPr lang="en-US" baseline="0" dirty="0" err="1"/>
              <a:t>cepa</a:t>
            </a:r>
            <a:r>
              <a:rPr lang="en-US" baseline="0" dirty="0"/>
              <a:t> </a:t>
            </a:r>
            <a:r>
              <a:rPr lang="en-US" baseline="0" dirty="0" err="1"/>
              <a:t>que</a:t>
            </a:r>
            <a:r>
              <a:rPr lang="en-US" baseline="0" dirty="0"/>
              <a:t> </a:t>
            </a:r>
            <a:r>
              <a:rPr lang="en-US" baseline="0" dirty="0" err="1"/>
              <a:t>estuvieran</a:t>
            </a:r>
            <a:r>
              <a:rPr lang="en-US" baseline="0" dirty="0"/>
              <a:t> en</a:t>
            </a:r>
          </a:p>
          <a:p>
            <a:r>
              <a:rPr lang="en-US" baseline="0" dirty="0" err="1"/>
              <a:t>Metafase</a:t>
            </a:r>
            <a:r>
              <a:rPr lang="en-US" baseline="0" dirty="0"/>
              <a:t> de meiosis 2 (</a:t>
            </a:r>
            <a:r>
              <a:rPr lang="en-US" baseline="0" dirty="0" err="1"/>
              <a:t>punto</a:t>
            </a:r>
            <a:r>
              <a:rPr lang="en-US" baseline="0" dirty="0"/>
              <a:t> de </a:t>
            </a:r>
            <a:r>
              <a:rPr lang="en-US" baseline="0" dirty="0" err="1"/>
              <a:t>fecundacion</a:t>
            </a:r>
            <a:r>
              <a:rPr lang="en-US" baseline="0" dirty="0"/>
              <a:t>)</a:t>
            </a:r>
          </a:p>
          <a:p>
            <a:r>
              <a:rPr lang="en-US" baseline="0" dirty="0"/>
              <a:t>Se </a:t>
            </a:r>
            <a:r>
              <a:rPr lang="en-US" baseline="0" dirty="0" err="1"/>
              <a:t>funden</a:t>
            </a:r>
            <a:r>
              <a:rPr lang="en-US" baseline="0" dirty="0"/>
              <a:t> con electroshock (</a:t>
            </a:r>
            <a:r>
              <a:rPr lang="en-US" baseline="0" dirty="0" err="1"/>
              <a:t>desestabiliza</a:t>
            </a:r>
            <a:r>
              <a:rPr lang="en-US" baseline="0" dirty="0"/>
              <a:t> </a:t>
            </a:r>
            <a:r>
              <a:rPr lang="en-US" baseline="0" dirty="0" err="1"/>
              <a:t>las</a:t>
            </a:r>
            <a:r>
              <a:rPr lang="en-US" baseline="0" dirty="0"/>
              <a:t> </a:t>
            </a:r>
            <a:r>
              <a:rPr lang="en-US" baseline="0" dirty="0" err="1"/>
              <a:t>membranas</a:t>
            </a:r>
            <a:r>
              <a:rPr lang="en-US" baseline="0" dirty="0"/>
              <a:t> y se </a:t>
            </a:r>
            <a:r>
              <a:rPr lang="en-US" baseline="0" dirty="0" err="1"/>
              <a:t>funden</a:t>
            </a:r>
            <a:r>
              <a:rPr lang="en-US" baseline="0" dirty="0"/>
              <a:t>)</a:t>
            </a:r>
          </a:p>
          <a:p>
            <a:r>
              <a:rPr lang="en-US" baseline="0" dirty="0"/>
              <a:t>El </a:t>
            </a:r>
            <a:r>
              <a:rPr lang="en-US" baseline="0" dirty="0" err="1"/>
              <a:t>mismo</a:t>
            </a:r>
            <a:r>
              <a:rPr lang="en-US" baseline="0" dirty="0"/>
              <a:t> electroshock </a:t>
            </a:r>
            <a:r>
              <a:rPr lang="en-US" baseline="0" dirty="0" err="1"/>
              <a:t>activa</a:t>
            </a:r>
            <a:r>
              <a:rPr lang="en-US" baseline="0" dirty="0"/>
              <a:t> le </a:t>
            </a:r>
            <a:r>
              <a:rPr lang="en-US" baseline="0" dirty="0" err="1"/>
              <a:t>ovocito</a:t>
            </a:r>
            <a:r>
              <a:rPr lang="en-US" baseline="0" dirty="0"/>
              <a:t> a </a:t>
            </a:r>
            <a:r>
              <a:rPr lang="en-US" baseline="0" dirty="0" err="1"/>
              <a:t>dividirse</a:t>
            </a:r>
            <a:endParaRPr lang="en-US" baseline="0" dirty="0"/>
          </a:p>
          <a:p>
            <a:r>
              <a:rPr lang="en-US" baseline="0" dirty="0" err="1"/>
              <a:t>Transplantar</a:t>
            </a:r>
            <a:r>
              <a:rPr lang="en-US" baseline="0" dirty="0"/>
              <a:t> el </a:t>
            </a:r>
            <a:r>
              <a:rPr lang="en-US" baseline="0" dirty="0" err="1"/>
              <a:t>embrio</a:t>
            </a:r>
            <a:r>
              <a:rPr lang="en-US" baseline="0" dirty="0"/>
              <a:t> a utero de </a:t>
            </a:r>
            <a:r>
              <a:rPr lang="en-US" baseline="0" dirty="0" err="1"/>
              <a:t>hembra</a:t>
            </a:r>
            <a:r>
              <a:rPr lang="en-US" baseline="0" dirty="0"/>
              <a:t> </a:t>
            </a:r>
            <a:r>
              <a:rPr lang="en-US" baseline="0" dirty="0" err="1"/>
              <a:t>preñada</a:t>
            </a:r>
            <a:endParaRPr lang="en-US" baseline="0" dirty="0"/>
          </a:p>
          <a:p>
            <a:r>
              <a:rPr lang="en-US" baseline="0" dirty="0"/>
              <a:t>1/434</a:t>
            </a:r>
          </a:p>
          <a:p>
            <a:r>
              <a:rPr lang="en-US" baseline="0" dirty="0" err="1"/>
              <a:t>Analisis</a:t>
            </a:r>
            <a:r>
              <a:rPr lang="en-US" baseline="0" dirty="0"/>
              <a:t> de DNA </a:t>
            </a:r>
            <a:r>
              <a:rPr lang="en-US" baseline="0" dirty="0" err="1"/>
              <a:t>confirma</a:t>
            </a:r>
            <a:r>
              <a:rPr lang="en-US" baseline="0" dirty="0"/>
              <a:t> q </a:t>
            </a:r>
            <a:r>
              <a:rPr lang="en-US" baseline="0" dirty="0" err="1"/>
              <a:t>su</a:t>
            </a:r>
            <a:r>
              <a:rPr lang="en-US" baseline="0" dirty="0"/>
              <a:t> DNA nuclear no </a:t>
            </a:r>
            <a:r>
              <a:rPr lang="en-US" baseline="0" dirty="0" err="1"/>
              <a:t>es</a:t>
            </a:r>
            <a:r>
              <a:rPr lang="en-US" baseline="0" dirty="0"/>
              <a:t> de la surrogate </a:t>
            </a:r>
            <a:r>
              <a:rPr lang="en-US" baseline="0" dirty="0" err="1"/>
              <a:t>ni</a:t>
            </a:r>
            <a:r>
              <a:rPr lang="en-US" baseline="0" dirty="0"/>
              <a:t> de la </a:t>
            </a:r>
            <a:r>
              <a:rPr lang="en-US" baseline="0" dirty="0" err="1"/>
              <a:t>donante</a:t>
            </a:r>
            <a:r>
              <a:rPr lang="en-US" baseline="0" dirty="0"/>
              <a:t> del </a:t>
            </a:r>
            <a:r>
              <a:rPr lang="en-US" baseline="0" dirty="0" err="1"/>
              <a:t>huevo</a:t>
            </a:r>
            <a:r>
              <a:rPr lang="en-US" baseline="0" dirty="0"/>
              <a:t> </a:t>
            </a:r>
            <a:r>
              <a:rPr lang="en-US" baseline="0" dirty="0" err="1"/>
              <a:t>si</a:t>
            </a:r>
            <a:r>
              <a:rPr lang="en-US" baseline="0" dirty="0"/>
              <a:t> no de la </a:t>
            </a:r>
            <a:r>
              <a:rPr lang="en-US" baseline="0" dirty="0" err="1"/>
              <a:t>donante</a:t>
            </a:r>
            <a:r>
              <a:rPr lang="en-US" baseline="0" dirty="0"/>
              <a:t> del </a:t>
            </a:r>
            <a:r>
              <a:rPr lang="en-US" baseline="0" dirty="0" err="1"/>
              <a:t>nucleo</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C65B448-6E64-6D47-9382-B0B15D537020}" type="slidenum">
              <a:rPr lang="en-US" smtClean="0"/>
              <a:t>9</a:t>
            </a:fld>
            <a:endParaRPr lang="en-US"/>
          </a:p>
        </p:txBody>
      </p:sp>
    </p:spTree>
    <p:extLst>
      <p:ext uri="{BB962C8B-B14F-4D97-AF65-F5344CB8AC3E}">
        <p14:creationId xmlns:p14="http://schemas.microsoft.com/office/powerpoint/2010/main" val="2394876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Celulas</a:t>
            </a:r>
            <a:r>
              <a:rPr lang="en-US" dirty="0"/>
              <a:t> </a:t>
            </a:r>
            <a:r>
              <a:rPr lang="en-US" dirty="0" err="1"/>
              <a:t>glandulas</a:t>
            </a:r>
            <a:r>
              <a:rPr lang="en-US" dirty="0"/>
              <a:t> </a:t>
            </a:r>
            <a:r>
              <a:rPr lang="en-US" dirty="0" err="1"/>
              <a:t>mamarias</a:t>
            </a:r>
            <a:r>
              <a:rPr lang="en-US" dirty="0"/>
              <a:t> de </a:t>
            </a:r>
            <a:r>
              <a:rPr lang="en-US" dirty="0" err="1"/>
              <a:t>una</a:t>
            </a:r>
            <a:r>
              <a:rPr lang="en-US" dirty="0"/>
              <a:t> </a:t>
            </a:r>
            <a:r>
              <a:rPr lang="en-US" dirty="0" err="1"/>
              <a:t>hembra</a:t>
            </a:r>
            <a:r>
              <a:rPr lang="en-US" dirty="0"/>
              <a:t> y la </a:t>
            </a:r>
            <a:r>
              <a:rPr lang="en-US" dirty="0" err="1"/>
              <a:t>cultivan</a:t>
            </a:r>
            <a:endParaRPr lang="en-US" dirty="0"/>
          </a:p>
          <a:p>
            <a:r>
              <a:rPr lang="en-US" dirty="0" err="1"/>
              <a:t>Medio</a:t>
            </a:r>
            <a:r>
              <a:rPr lang="en-US" dirty="0"/>
              <a:t> </a:t>
            </a:r>
            <a:r>
              <a:rPr lang="en-US" dirty="0" err="1"/>
              <a:t>que</a:t>
            </a:r>
            <a:r>
              <a:rPr lang="en-US" dirty="0"/>
              <a:t> </a:t>
            </a:r>
            <a:r>
              <a:rPr lang="en-US" dirty="0" err="1"/>
              <a:t>ayuda</a:t>
            </a:r>
            <a:r>
              <a:rPr lang="en-US" dirty="0"/>
              <a:t> a </a:t>
            </a:r>
            <a:r>
              <a:rPr lang="en-US" dirty="0" err="1"/>
              <a:t>mantener</a:t>
            </a:r>
            <a:r>
              <a:rPr lang="en-US" baseline="0" dirty="0"/>
              <a:t> la </a:t>
            </a:r>
            <a:r>
              <a:rPr lang="en-US" baseline="0" dirty="0" err="1"/>
              <a:t>celula</a:t>
            </a:r>
            <a:r>
              <a:rPr lang="en-US" baseline="0" dirty="0"/>
              <a:t> en G1</a:t>
            </a:r>
          </a:p>
          <a:p>
            <a:r>
              <a:rPr lang="en-US" baseline="0" dirty="0" err="1"/>
              <a:t>Buscaron</a:t>
            </a:r>
            <a:r>
              <a:rPr lang="en-US" baseline="0" dirty="0"/>
              <a:t> </a:t>
            </a:r>
            <a:r>
              <a:rPr lang="en-US" baseline="0" dirty="0" err="1"/>
              <a:t>ovocitos</a:t>
            </a:r>
            <a:r>
              <a:rPr lang="en-US" baseline="0" dirty="0"/>
              <a:t> de </a:t>
            </a:r>
            <a:r>
              <a:rPr lang="en-US" baseline="0" dirty="0" err="1"/>
              <a:t>otra</a:t>
            </a:r>
            <a:r>
              <a:rPr lang="en-US" baseline="0" dirty="0"/>
              <a:t> </a:t>
            </a:r>
            <a:r>
              <a:rPr lang="en-US" baseline="0" dirty="0" err="1"/>
              <a:t>cepa</a:t>
            </a:r>
            <a:r>
              <a:rPr lang="en-US" baseline="0" dirty="0"/>
              <a:t> </a:t>
            </a:r>
            <a:r>
              <a:rPr lang="en-US" baseline="0" dirty="0" err="1"/>
              <a:t>que</a:t>
            </a:r>
            <a:r>
              <a:rPr lang="en-US" baseline="0" dirty="0"/>
              <a:t> </a:t>
            </a:r>
            <a:r>
              <a:rPr lang="en-US" baseline="0" dirty="0" err="1"/>
              <a:t>estuvieran</a:t>
            </a:r>
            <a:r>
              <a:rPr lang="en-US" baseline="0" dirty="0"/>
              <a:t> en</a:t>
            </a:r>
          </a:p>
          <a:p>
            <a:r>
              <a:rPr lang="en-US" baseline="0" dirty="0" err="1"/>
              <a:t>Metafase</a:t>
            </a:r>
            <a:r>
              <a:rPr lang="en-US" baseline="0" dirty="0"/>
              <a:t> de meiosis 2 (</a:t>
            </a:r>
            <a:r>
              <a:rPr lang="en-US" baseline="0" dirty="0" err="1"/>
              <a:t>punto</a:t>
            </a:r>
            <a:r>
              <a:rPr lang="en-US" baseline="0" dirty="0"/>
              <a:t> de </a:t>
            </a:r>
            <a:r>
              <a:rPr lang="en-US" baseline="0" dirty="0" err="1"/>
              <a:t>fecundacion</a:t>
            </a:r>
            <a:r>
              <a:rPr lang="en-US" baseline="0" dirty="0"/>
              <a:t>)</a:t>
            </a:r>
          </a:p>
          <a:p>
            <a:r>
              <a:rPr lang="en-US" baseline="0" dirty="0"/>
              <a:t>Se </a:t>
            </a:r>
            <a:r>
              <a:rPr lang="en-US" baseline="0" dirty="0" err="1"/>
              <a:t>funden</a:t>
            </a:r>
            <a:r>
              <a:rPr lang="en-US" baseline="0" dirty="0"/>
              <a:t> con electroshock (</a:t>
            </a:r>
            <a:r>
              <a:rPr lang="en-US" baseline="0" dirty="0" err="1"/>
              <a:t>desestabiliza</a:t>
            </a:r>
            <a:r>
              <a:rPr lang="en-US" baseline="0" dirty="0"/>
              <a:t> </a:t>
            </a:r>
            <a:r>
              <a:rPr lang="en-US" baseline="0" dirty="0" err="1"/>
              <a:t>las</a:t>
            </a:r>
            <a:r>
              <a:rPr lang="en-US" baseline="0" dirty="0"/>
              <a:t> </a:t>
            </a:r>
            <a:r>
              <a:rPr lang="en-US" baseline="0" dirty="0" err="1"/>
              <a:t>membranas</a:t>
            </a:r>
            <a:r>
              <a:rPr lang="en-US" baseline="0" dirty="0"/>
              <a:t> y se </a:t>
            </a:r>
            <a:r>
              <a:rPr lang="en-US" baseline="0" dirty="0" err="1"/>
              <a:t>funden</a:t>
            </a:r>
            <a:r>
              <a:rPr lang="en-US" baseline="0" dirty="0"/>
              <a:t>)</a:t>
            </a:r>
          </a:p>
          <a:p>
            <a:r>
              <a:rPr lang="en-US" baseline="0" dirty="0"/>
              <a:t>El </a:t>
            </a:r>
            <a:r>
              <a:rPr lang="en-US" baseline="0" dirty="0" err="1"/>
              <a:t>mismo</a:t>
            </a:r>
            <a:r>
              <a:rPr lang="en-US" baseline="0" dirty="0"/>
              <a:t> electroshock </a:t>
            </a:r>
            <a:r>
              <a:rPr lang="en-US" baseline="0" dirty="0" err="1"/>
              <a:t>activa</a:t>
            </a:r>
            <a:r>
              <a:rPr lang="en-US" baseline="0" dirty="0"/>
              <a:t> le </a:t>
            </a:r>
            <a:r>
              <a:rPr lang="en-US" baseline="0" dirty="0" err="1"/>
              <a:t>ovocito</a:t>
            </a:r>
            <a:r>
              <a:rPr lang="en-US" baseline="0" dirty="0"/>
              <a:t> a </a:t>
            </a:r>
            <a:r>
              <a:rPr lang="en-US" baseline="0" dirty="0" err="1"/>
              <a:t>dividirse</a:t>
            </a:r>
            <a:endParaRPr lang="en-US" baseline="0" dirty="0"/>
          </a:p>
          <a:p>
            <a:r>
              <a:rPr lang="en-US" baseline="0" dirty="0" err="1"/>
              <a:t>Transplantar</a:t>
            </a:r>
            <a:r>
              <a:rPr lang="en-US" baseline="0" dirty="0"/>
              <a:t> el </a:t>
            </a:r>
            <a:r>
              <a:rPr lang="en-US" baseline="0" dirty="0" err="1"/>
              <a:t>embrio</a:t>
            </a:r>
            <a:r>
              <a:rPr lang="en-US" baseline="0" dirty="0"/>
              <a:t> a utero de </a:t>
            </a:r>
            <a:r>
              <a:rPr lang="en-US" baseline="0" dirty="0" err="1"/>
              <a:t>hembra</a:t>
            </a:r>
            <a:r>
              <a:rPr lang="en-US" baseline="0" dirty="0"/>
              <a:t> </a:t>
            </a:r>
            <a:r>
              <a:rPr lang="en-US" baseline="0" dirty="0" err="1"/>
              <a:t>preñada</a:t>
            </a:r>
            <a:endParaRPr lang="en-US" baseline="0" dirty="0"/>
          </a:p>
          <a:p>
            <a:r>
              <a:rPr lang="en-US" baseline="0" dirty="0"/>
              <a:t>1/434</a:t>
            </a:r>
          </a:p>
          <a:p>
            <a:r>
              <a:rPr lang="en-US" baseline="0" dirty="0" err="1"/>
              <a:t>Analisis</a:t>
            </a:r>
            <a:r>
              <a:rPr lang="en-US" baseline="0" dirty="0"/>
              <a:t> de DNA </a:t>
            </a:r>
            <a:r>
              <a:rPr lang="en-US" baseline="0" dirty="0" err="1"/>
              <a:t>confirma</a:t>
            </a:r>
            <a:r>
              <a:rPr lang="en-US" baseline="0" dirty="0"/>
              <a:t> q </a:t>
            </a:r>
            <a:r>
              <a:rPr lang="en-US" baseline="0" dirty="0" err="1"/>
              <a:t>su</a:t>
            </a:r>
            <a:r>
              <a:rPr lang="en-US" baseline="0" dirty="0"/>
              <a:t> DNA nuclear no </a:t>
            </a:r>
            <a:r>
              <a:rPr lang="en-US" baseline="0" dirty="0" err="1"/>
              <a:t>es</a:t>
            </a:r>
            <a:r>
              <a:rPr lang="en-US" baseline="0" dirty="0"/>
              <a:t> de la surrogate </a:t>
            </a:r>
            <a:r>
              <a:rPr lang="en-US" baseline="0" dirty="0" err="1"/>
              <a:t>ni</a:t>
            </a:r>
            <a:r>
              <a:rPr lang="en-US" baseline="0" dirty="0"/>
              <a:t> de la </a:t>
            </a:r>
            <a:r>
              <a:rPr lang="en-US" baseline="0" dirty="0" err="1"/>
              <a:t>donante</a:t>
            </a:r>
            <a:r>
              <a:rPr lang="en-US" baseline="0" dirty="0"/>
              <a:t> del </a:t>
            </a:r>
            <a:r>
              <a:rPr lang="en-US" baseline="0" dirty="0" err="1"/>
              <a:t>huevo</a:t>
            </a:r>
            <a:r>
              <a:rPr lang="en-US" baseline="0" dirty="0"/>
              <a:t> </a:t>
            </a:r>
            <a:r>
              <a:rPr lang="en-US" baseline="0" dirty="0" err="1"/>
              <a:t>si</a:t>
            </a:r>
            <a:r>
              <a:rPr lang="en-US" baseline="0" dirty="0"/>
              <a:t> no de la </a:t>
            </a:r>
            <a:r>
              <a:rPr lang="en-US" baseline="0" dirty="0" err="1"/>
              <a:t>donante</a:t>
            </a:r>
            <a:r>
              <a:rPr lang="en-US" baseline="0" dirty="0"/>
              <a:t> del </a:t>
            </a:r>
            <a:r>
              <a:rPr lang="en-US" baseline="0" dirty="0" err="1"/>
              <a:t>nucleo</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C65B448-6E64-6D47-9382-B0B15D537020}" type="slidenum">
              <a:rPr lang="en-US" smtClean="0"/>
              <a:t>10</a:t>
            </a:fld>
            <a:endParaRPr lang="en-US"/>
          </a:p>
        </p:txBody>
      </p:sp>
    </p:spTree>
    <p:extLst>
      <p:ext uri="{BB962C8B-B14F-4D97-AF65-F5344CB8AC3E}">
        <p14:creationId xmlns:p14="http://schemas.microsoft.com/office/powerpoint/2010/main" val="2394876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CC976E7D-AF44-3C46-B605-A554BD84A1BD}" type="datetimeFigureOut">
              <a:rPr lang="en-US" smtClean="0"/>
              <a:t>2/13/20</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B71E32CA-91B7-C74B-B0AF-DD8142A31C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CC976E7D-AF44-3C46-B605-A554BD84A1BD}" type="datetimeFigureOut">
              <a:rPr lang="en-US" smtClean="0"/>
              <a:t>2/13/20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E32CA-91B7-C74B-B0AF-DD8142A31C77}"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CC976E7D-AF44-3C46-B605-A554BD84A1BD}" type="datetimeFigureOut">
              <a:rPr lang="en-US" smtClean="0"/>
              <a:t>2/13/20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E32CA-91B7-C74B-B0AF-DD8142A31C77}"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CC976E7D-AF44-3C46-B605-A554BD84A1BD}" type="datetimeFigureOut">
              <a:rPr lang="en-US" smtClean="0"/>
              <a:t>2/13/20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E32CA-91B7-C74B-B0AF-DD8142A31C7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CC976E7D-AF44-3C46-B605-A554BD84A1BD}" type="datetimeFigureOut">
              <a:rPr lang="en-US" smtClean="0"/>
              <a:t>2/13/20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1E32CA-91B7-C74B-B0AF-DD8142A31C7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976E7D-AF44-3C46-B605-A554BD84A1BD}" type="datetimeFigureOut">
              <a:rPr lang="en-US" smtClean="0"/>
              <a:t>2/13/20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E32CA-91B7-C74B-B0AF-DD8142A31C7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CC976E7D-AF44-3C46-B605-A554BD84A1BD}" type="datetimeFigureOut">
              <a:rPr lang="en-US" smtClean="0"/>
              <a:t>2/13/20</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B71E32CA-91B7-C74B-B0AF-DD8142A31C77}"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976E7D-AF44-3C46-B605-A554BD84A1BD}" type="datetimeFigureOut">
              <a:rPr lang="en-US" smtClean="0"/>
              <a:t>2/13/20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E32CA-91B7-C74B-B0AF-DD8142A31C77}"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976E7D-AF44-3C46-B605-A554BD84A1BD}" type="datetimeFigureOut">
              <a:rPr lang="en-US" smtClean="0"/>
              <a:t>2/13/20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E32CA-91B7-C74B-B0AF-DD8142A31C77}"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C976E7D-AF44-3C46-B605-A554BD84A1BD}" type="datetimeFigureOut">
              <a:rPr lang="en-US" smtClean="0"/>
              <a:t>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E32CA-91B7-C74B-B0AF-DD8142A31C77}"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C976E7D-AF44-3C46-B605-A554BD84A1BD}" type="datetimeFigureOut">
              <a:rPr lang="en-US" smtClean="0"/>
              <a:t>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E32CA-91B7-C74B-B0AF-DD8142A31C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CC976E7D-AF44-3C46-B605-A554BD84A1BD}" type="datetimeFigureOut">
              <a:rPr lang="en-US" smtClean="0"/>
              <a:t>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E32CA-91B7-C74B-B0AF-DD8142A31C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CC976E7D-AF44-3C46-B605-A554BD84A1BD}" type="datetimeFigureOut">
              <a:rPr lang="en-US" smtClean="0"/>
              <a:t>2/13/20</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B71E32CA-91B7-C74B-B0AF-DD8142A31C77}"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CC976E7D-AF44-3C46-B605-A554BD84A1BD}" type="datetimeFigureOut">
              <a:rPr lang="en-US" smtClean="0"/>
              <a:t>2/13/20</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B71E32CA-91B7-C74B-B0AF-DD8142A31C77}"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CC976E7D-AF44-3C46-B605-A554BD84A1BD}" type="datetimeFigureOut">
              <a:rPr lang="en-US" smtClean="0"/>
              <a:t>2/13/20</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B71E32CA-91B7-C74B-B0AF-DD8142A31C7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B71E32CA-91B7-C74B-B0AF-DD8142A31C77}"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CC976E7D-AF44-3C46-B605-A554BD84A1BD}" type="datetimeFigureOut">
              <a:rPr lang="en-US" smtClean="0"/>
              <a:t>2/13/20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E32CA-91B7-C74B-B0AF-DD8142A31C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CC976E7D-AF44-3C46-B605-A554BD84A1BD}" type="datetimeFigureOut">
              <a:rPr lang="en-US" smtClean="0"/>
              <a:t>2/13/20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1E32CA-91B7-C74B-B0AF-DD8142A31C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CC976E7D-AF44-3C46-B605-A554BD84A1BD}" type="datetimeFigureOut">
              <a:rPr lang="en-US" smtClean="0"/>
              <a:t>2/13/20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E32CA-91B7-C74B-B0AF-DD8142A31C77}"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CC976E7D-AF44-3C46-B605-A554BD84A1BD}" type="datetimeFigureOut">
              <a:rPr lang="en-US" smtClean="0"/>
              <a:t>2/13/20</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B71E32CA-91B7-C74B-B0AF-DD8142A31C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users.rcn.com/jkimball.ma.ultranet/BiologyPages/E/Endoreplication.html" TargetMode="External"/><Relationship Id="rId2" Type="http://schemas.openxmlformats.org/officeDocument/2006/relationships/hyperlink" Target="http://rice.bio.indiana.edu:7082/allied-data/lk/interactive-fly/aimorph/puffing.htm" TargetMode="External"/><Relationship Id="rId1" Type="http://schemas.openxmlformats.org/officeDocument/2006/relationships/slideLayout" Target="../slideLayouts/slideLayout2.xml"/><Relationship Id="rId4" Type="http://schemas.openxmlformats.org/officeDocument/2006/relationships/hyperlink" Target="http://www.faculty.ucr.edu/~insects/pages/teachingresources/laboratory/roberts/polytene.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dolly.roslin.ed.ac.uk/facts/the-dolly-team/professor-sir-ian-wilmut/index.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399" y="4208929"/>
            <a:ext cx="5671781" cy="712695"/>
          </a:xfrm>
        </p:spPr>
        <p:txBody>
          <a:bodyPr>
            <a:noAutofit/>
          </a:bodyPr>
          <a:lstStyle/>
          <a:p>
            <a:pPr algn="ctr"/>
            <a:r>
              <a:rPr lang="en-US" sz="3600" dirty="0" err="1"/>
              <a:t>Cromosomas</a:t>
            </a:r>
            <a:r>
              <a:rPr lang="en-US" sz="3600" dirty="0"/>
              <a:t> </a:t>
            </a:r>
            <a:r>
              <a:rPr lang="en-US" sz="3600" dirty="0" err="1"/>
              <a:t>Politénicos</a:t>
            </a:r>
            <a:endParaRPr lang="en-US" sz="3600" dirty="0"/>
          </a:p>
        </p:txBody>
      </p:sp>
      <p:pic>
        <p:nvPicPr>
          <p:cNvPr id="4" name="Picture 3"/>
          <p:cNvPicPr>
            <a:picLocks noChangeAspect="1"/>
          </p:cNvPicPr>
          <p:nvPr/>
        </p:nvPicPr>
        <p:blipFill>
          <a:blip r:embed="rId2"/>
          <a:stretch>
            <a:fillRect/>
          </a:stretch>
        </p:blipFill>
        <p:spPr>
          <a:xfrm>
            <a:off x="3512145" y="529099"/>
            <a:ext cx="4977313" cy="3298632"/>
          </a:xfrm>
          <a:prstGeom prst="rect">
            <a:avLst/>
          </a:prstGeom>
        </p:spPr>
      </p:pic>
      <p:sp>
        <p:nvSpPr>
          <p:cNvPr id="5" name="TextBox 4"/>
          <p:cNvSpPr txBox="1"/>
          <p:nvPr/>
        </p:nvSpPr>
        <p:spPr>
          <a:xfrm>
            <a:off x="0" y="5349604"/>
            <a:ext cx="3512145" cy="1477328"/>
          </a:xfrm>
          <a:prstGeom prst="rect">
            <a:avLst/>
          </a:prstGeom>
          <a:noFill/>
        </p:spPr>
        <p:txBody>
          <a:bodyPr wrap="square" rtlCol="0">
            <a:spAutoFit/>
          </a:bodyPr>
          <a:lstStyle/>
          <a:p>
            <a:pPr algn="ctr"/>
            <a:r>
              <a:rPr lang="en-US" dirty="0"/>
              <a:t>Biol 3030</a:t>
            </a:r>
          </a:p>
          <a:p>
            <a:pPr algn="ctr"/>
            <a:r>
              <a:rPr lang="en-US" dirty="0"/>
              <a:t>LAB. </a:t>
            </a:r>
            <a:r>
              <a:rPr lang="en-US" dirty="0" err="1"/>
              <a:t>Biología</a:t>
            </a:r>
            <a:r>
              <a:rPr lang="en-US" dirty="0"/>
              <a:t> del Desarrollo</a:t>
            </a:r>
          </a:p>
          <a:p>
            <a:pPr algn="ctr"/>
            <a:r>
              <a:rPr lang="en-US" dirty="0"/>
              <a:t>Universidad de Puerto Rico-Aguadilla</a:t>
            </a:r>
          </a:p>
          <a:p>
            <a:pPr algn="ctr"/>
            <a:r>
              <a:rPr lang="en-US" dirty="0"/>
              <a:t>JA </a:t>
            </a:r>
            <a:r>
              <a:rPr lang="en-US" dirty="0" err="1"/>
              <a:t>Cardé</a:t>
            </a:r>
            <a:r>
              <a:rPr lang="en-US" dirty="0"/>
              <a:t>, PhD</a:t>
            </a:r>
          </a:p>
        </p:txBody>
      </p:sp>
    </p:spTree>
    <p:extLst>
      <p:ext uri="{BB962C8B-B14F-4D97-AF65-F5344CB8AC3E}">
        <p14:creationId xmlns:p14="http://schemas.microsoft.com/office/powerpoint/2010/main" val="1401968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92547"/>
            <a:ext cx="6508377" cy="685945"/>
          </a:xfrm>
        </p:spPr>
        <p:txBody>
          <a:bodyPr/>
          <a:lstStyle/>
          <a:p>
            <a:pPr algn="ctr"/>
            <a:r>
              <a:rPr lang="en-US" dirty="0" err="1"/>
              <a:t>Evidencias</a:t>
            </a:r>
            <a:r>
              <a:rPr lang="en-US" dirty="0"/>
              <a:t> de </a:t>
            </a:r>
            <a:r>
              <a:rPr lang="en-US" dirty="0" err="1"/>
              <a:t>Equivalencia</a:t>
            </a:r>
            <a:r>
              <a:rPr lang="en-US" dirty="0"/>
              <a:t> </a:t>
            </a:r>
            <a:r>
              <a:rPr lang="en-US" dirty="0" err="1"/>
              <a:t>Genómica</a:t>
            </a:r>
            <a:endParaRPr lang="en-US" dirty="0"/>
          </a:p>
        </p:txBody>
      </p:sp>
      <p:sp>
        <p:nvSpPr>
          <p:cNvPr id="6" name="Content Placeholder 2"/>
          <p:cNvSpPr>
            <a:spLocks noGrp="1"/>
          </p:cNvSpPr>
          <p:nvPr>
            <p:ph idx="1"/>
          </p:nvPr>
        </p:nvSpPr>
        <p:spPr>
          <a:xfrm>
            <a:off x="112181" y="487382"/>
            <a:ext cx="4712138" cy="5656496"/>
          </a:xfrm>
        </p:spPr>
        <p:txBody>
          <a:bodyPr>
            <a:noAutofit/>
          </a:bodyPr>
          <a:lstStyle/>
          <a:p>
            <a:r>
              <a:rPr lang="en-US" sz="2400" dirty="0"/>
              <a:t>Dolly</a:t>
            </a:r>
          </a:p>
          <a:p>
            <a:r>
              <a:rPr lang="en-US" sz="2400" dirty="0" err="1"/>
              <a:t>Celulas</a:t>
            </a:r>
            <a:r>
              <a:rPr lang="en-US" sz="2400" dirty="0"/>
              <a:t> mamas </a:t>
            </a:r>
            <a:r>
              <a:rPr lang="en-US" sz="2400" dirty="0" err="1"/>
              <a:t>cultivadas</a:t>
            </a:r>
            <a:endParaRPr lang="en-US" sz="2400" dirty="0"/>
          </a:p>
          <a:p>
            <a:r>
              <a:rPr lang="en-US" sz="2400" dirty="0" err="1"/>
              <a:t>Medio</a:t>
            </a:r>
            <a:r>
              <a:rPr lang="en-US" sz="2400" dirty="0"/>
              <a:t> </a:t>
            </a:r>
            <a:r>
              <a:rPr lang="en-US" sz="2400" dirty="0" err="1"/>
              <a:t>las</a:t>
            </a:r>
            <a:r>
              <a:rPr lang="en-US" sz="2400" dirty="0"/>
              <a:t> </a:t>
            </a:r>
            <a:r>
              <a:rPr lang="en-US" sz="2400" dirty="0" err="1"/>
              <a:t>arresta</a:t>
            </a:r>
            <a:r>
              <a:rPr lang="en-US" sz="2400" dirty="0"/>
              <a:t> en G1</a:t>
            </a:r>
          </a:p>
          <a:p>
            <a:r>
              <a:rPr lang="en-US" sz="2400" dirty="0" err="1"/>
              <a:t>Ovocito</a:t>
            </a:r>
            <a:r>
              <a:rPr lang="en-US" sz="2400" dirty="0"/>
              <a:t> en </a:t>
            </a:r>
            <a:r>
              <a:rPr lang="en-US" sz="2400" dirty="0" err="1"/>
              <a:t>Metafase</a:t>
            </a:r>
            <a:endParaRPr lang="en-US" sz="2400" dirty="0"/>
          </a:p>
          <a:p>
            <a:r>
              <a:rPr lang="en-US" sz="2400" dirty="0"/>
              <a:t>Fusion </a:t>
            </a:r>
            <a:r>
              <a:rPr lang="en-US" sz="2400" dirty="0" err="1"/>
              <a:t>por</a:t>
            </a:r>
            <a:r>
              <a:rPr lang="en-US" sz="2400" dirty="0"/>
              <a:t> electroshock</a:t>
            </a:r>
          </a:p>
          <a:p>
            <a:r>
              <a:rPr lang="en-US" sz="2400" dirty="0" err="1"/>
              <a:t>Activado</a:t>
            </a:r>
            <a:r>
              <a:rPr lang="en-US" sz="2400" dirty="0"/>
              <a:t> </a:t>
            </a:r>
            <a:r>
              <a:rPr lang="en-US" sz="2400" dirty="0" err="1"/>
              <a:t>por</a:t>
            </a:r>
            <a:r>
              <a:rPr lang="en-US" sz="2400" dirty="0"/>
              <a:t> electroshock, </a:t>
            </a:r>
            <a:r>
              <a:rPr lang="en-US" sz="2400" dirty="0" err="1"/>
              <a:t>comienza</a:t>
            </a:r>
            <a:r>
              <a:rPr lang="en-US" sz="2400" dirty="0"/>
              <a:t> a </a:t>
            </a:r>
            <a:r>
              <a:rPr lang="en-US" sz="2400" dirty="0" err="1"/>
              <a:t>dividirse</a:t>
            </a:r>
            <a:endParaRPr lang="en-US" sz="2400" dirty="0"/>
          </a:p>
          <a:p>
            <a:r>
              <a:rPr lang="en-US" sz="2400" dirty="0" err="1"/>
              <a:t>Embrión</a:t>
            </a:r>
            <a:r>
              <a:rPr lang="en-US" sz="2400" dirty="0"/>
              <a:t> </a:t>
            </a:r>
            <a:r>
              <a:rPr lang="en-US" sz="2400" dirty="0" err="1"/>
              <a:t>implantado</a:t>
            </a:r>
            <a:r>
              <a:rPr lang="en-US" sz="2400" dirty="0"/>
              <a:t> en </a:t>
            </a:r>
            <a:r>
              <a:rPr lang="en-US" sz="2400" dirty="0" err="1"/>
              <a:t>hembra</a:t>
            </a:r>
            <a:r>
              <a:rPr lang="en-US" sz="2400" dirty="0"/>
              <a:t> en </a:t>
            </a:r>
            <a:r>
              <a:rPr lang="en-US" sz="2400" dirty="0" err="1"/>
              <a:t>gestación</a:t>
            </a:r>
            <a:endParaRPr lang="en-US" sz="2400" dirty="0"/>
          </a:p>
          <a:p>
            <a:r>
              <a:rPr lang="en-US" sz="2400" dirty="0" err="1"/>
              <a:t>Análisis</a:t>
            </a:r>
            <a:r>
              <a:rPr lang="en-US" sz="2400" dirty="0"/>
              <a:t> de DNA? </a:t>
            </a:r>
            <a:r>
              <a:rPr lang="en-US" sz="2400" dirty="0" err="1"/>
              <a:t>Identica</a:t>
            </a:r>
            <a:r>
              <a:rPr lang="en-US" sz="2400" dirty="0"/>
              <a:t> a </a:t>
            </a:r>
            <a:r>
              <a:rPr lang="en-US" sz="2400" dirty="0" err="1"/>
              <a:t>donante</a:t>
            </a:r>
            <a:r>
              <a:rPr lang="en-US" sz="2400" dirty="0"/>
              <a:t> de </a:t>
            </a:r>
            <a:r>
              <a:rPr lang="en-US" sz="2400" dirty="0" err="1"/>
              <a:t>núcleo</a:t>
            </a:r>
            <a:endParaRPr lang="en-US" sz="2400" dirty="0"/>
          </a:p>
          <a:p>
            <a:r>
              <a:rPr lang="en-US" sz="2400" dirty="0"/>
              <a:t>1/434</a:t>
            </a:r>
          </a:p>
        </p:txBody>
      </p:sp>
      <p:pic>
        <p:nvPicPr>
          <p:cNvPr id="4" name="Picture 3"/>
          <p:cNvPicPr>
            <a:picLocks noChangeAspect="1"/>
          </p:cNvPicPr>
          <p:nvPr/>
        </p:nvPicPr>
        <p:blipFill>
          <a:blip r:embed="rId3"/>
          <a:stretch>
            <a:fillRect/>
          </a:stretch>
        </p:blipFill>
        <p:spPr>
          <a:xfrm>
            <a:off x="4824319" y="1078492"/>
            <a:ext cx="4148459" cy="5241634"/>
          </a:xfrm>
          <a:prstGeom prst="rect">
            <a:avLst/>
          </a:prstGeom>
          <a:ln w="57150" cmpd="sng">
            <a:solidFill>
              <a:srgbClr val="800000"/>
            </a:solidFill>
          </a:ln>
        </p:spPr>
      </p:pic>
    </p:spTree>
    <p:extLst>
      <p:ext uri="{BB962C8B-B14F-4D97-AF65-F5344CB8AC3E}">
        <p14:creationId xmlns:p14="http://schemas.microsoft.com/office/powerpoint/2010/main" val="385157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36" y="84612"/>
            <a:ext cx="6508377" cy="582621"/>
          </a:xfrm>
        </p:spPr>
        <p:txBody>
          <a:bodyPr/>
          <a:lstStyle/>
          <a:p>
            <a:r>
              <a:rPr lang="en-US" dirty="0" err="1"/>
              <a:t>Resúmen</a:t>
            </a:r>
            <a:endParaRPr lang="en-US" dirty="0"/>
          </a:p>
        </p:txBody>
      </p:sp>
      <p:sp>
        <p:nvSpPr>
          <p:cNvPr id="3" name="Content Placeholder 2"/>
          <p:cNvSpPr>
            <a:spLocks noGrp="1"/>
          </p:cNvSpPr>
          <p:nvPr>
            <p:ph idx="1"/>
          </p:nvPr>
        </p:nvSpPr>
        <p:spPr>
          <a:xfrm>
            <a:off x="177336" y="918376"/>
            <a:ext cx="8563015" cy="5689411"/>
          </a:xfrm>
        </p:spPr>
        <p:txBody>
          <a:bodyPr/>
          <a:lstStyle/>
          <a:p>
            <a:r>
              <a:rPr lang="en-US" dirty="0" err="1"/>
              <a:t>Expresión</a:t>
            </a:r>
            <a:r>
              <a:rPr lang="en-US" dirty="0"/>
              <a:t> </a:t>
            </a:r>
            <a:r>
              <a:rPr lang="en-US" dirty="0" err="1"/>
              <a:t>Diferencial</a:t>
            </a:r>
            <a:r>
              <a:rPr lang="en-US" dirty="0"/>
              <a:t> del </a:t>
            </a:r>
            <a:r>
              <a:rPr lang="en-US" dirty="0" err="1"/>
              <a:t>Genoma</a:t>
            </a:r>
            <a:endParaRPr lang="en-US" dirty="0"/>
          </a:p>
          <a:p>
            <a:pPr lvl="1"/>
            <a:r>
              <a:rPr lang="en-US" dirty="0" err="1"/>
              <a:t>Niveles</a:t>
            </a:r>
            <a:r>
              <a:rPr lang="en-US" dirty="0"/>
              <a:t> de control</a:t>
            </a:r>
          </a:p>
          <a:p>
            <a:r>
              <a:rPr lang="en-US" dirty="0" err="1"/>
              <a:t>Evidencias</a:t>
            </a:r>
            <a:r>
              <a:rPr lang="en-US" dirty="0"/>
              <a:t> de </a:t>
            </a:r>
            <a:r>
              <a:rPr lang="en-US" dirty="0" err="1"/>
              <a:t>equivalencia</a:t>
            </a:r>
            <a:r>
              <a:rPr lang="en-US" dirty="0"/>
              <a:t> </a:t>
            </a:r>
            <a:r>
              <a:rPr lang="en-US" dirty="0" err="1"/>
              <a:t>genómica</a:t>
            </a:r>
            <a:endParaRPr lang="en-US" dirty="0"/>
          </a:p>
          <a:p>
            <a:pPr lvl="1"/>
            <a:r>
              <a:rPr lang="en-US" dirty="0" err="1"/>
              <a:t>Politenos</a:t>
            </a:r>
            <a:r>
              <a:rPr lang="en-US" dirty="0"/>
              <a:t> - Dolly</a:t>
            </a:r>
          </a:p>
          <a:p>
            <a:endParaRPr lang="en-US" dirty="0"/>
          </a:p>
        </p:txBody>
      </p:sp>
    </p:spTree>
    <p:extLst>
      <p:ext uri="{BB962C8B-B14F-4D97-AF65-F5344CB8AC3E}">
        <p14:creationId xmlns:p14="http://schemas.microsoft.com/office/powerpoint/2010/main" val="162220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36" y="84612"/>
            <a:ext cx="6508377" cy="582621"/>
          </a:xfrm>
        </p:spPr>
        <p:txBody>
          <a:bodyPr/>
          <a:lstStyle/>
          <a:p>
            <a:r>
              <a:rPr lang="en-US" dirty="0" err="1"/>
              <a:t>Materiales</a:t>
            </a:r>
            <a:endParaRPr lang="en-US" dirty="0"/>
          </a:p>
        </p:txBody>
      </p:sp>
      <p:sp>
        <p:nvSpPr>
          <p:cNvPr id="3" name="Content Placeholder 2"/>
          <p:cNvSpPr>
            <a:spLocks noGrp="1"/>
          </p:cNvSpPr>
          <p:nvPr>
            <p:ph idx="1"/>
          </p:nvPr>
        </p:nvSpPr>
        <p:spPr>
          <a:xfrm>
            <a:off x="177336" y="918376"/>
            <a:ext cx="4004699" cy="5689411"/>
          </a:xfrm>
        </p:spPr>
        <p:txBody>
          <a:bodyPr/>
          <a:lstStyle/>
          <a:p>
            <a:r>
              <a:rPr lang="es-ES_tradnl" sz="1800" dirty="0"/>
              <a:t>Materiales:</a:t>
            </a:r>
            <a:endParaRPr lang="en-US" sz="1800" dirty="0"/>
          </a:p>
          <a:p>
            <a:pPr lvl="0"/>
            <a:r>
              <a:rPr lang="es-ES_tradnl" sz="1800" dirty="0"/>
              <a:t>pinceles de pelo de caballo</a:t>
            </a:r>
            <a:endParaRPr lang="en-US" sz="1800" dirty="0"/>
          </a:p>
          <a:p>
            <a:pPr lvl="0"/>
            <a:r>
              <a:rPr lang="es-ES_tradnl" sz="1800" dirty="0"/>
              <a:t>laminillas</a:t>
            </a:r>
            <a:endParaRPr lang="en-US" sz="1800" dirty="0"/>
          </a:p>
          <a:p>
            <a:pPr lvl="0"/>
            <a:r>
              <a:rPr lang="es-ES_tradnl" sz="1800" dirty="0"/>
              <a:t>cubreobjetos</a:t>
            </a:r>
            <a:endParaRPr lang="en-US" sz="1800" dirty="0"/>
          </a:p>
          <a:p>
            <a:pPr lvl="0"/>
            <a:r>
              <a:rPr lang="es-ES_tradnl" sz="1800" dirty="0"/>
              <a:t>microscopios de disección (12)</a:t>
            </a:r>
            <a:endParaRPr lang="en-US" sz="1800" dirty="0"/>
          </a:p>
          <a:p>
            <a:pPr lvl="0"/>
            <a:r>
              <a:rPr lang="es-ES_tradnl" sz="1800" dirty="0"/>
              <a:t>agujas de disección (24)</a:t>
            </a:r>
            <a:endParaRPr lang="en-US" sz="1800" dirty="0"/>
          </a:p>
          <a:p>
            <a:pPr lvl="0"/>
            <a:r>
              <a:rPr lang="es-ES_tradnl" sz="1800" dirty="0"/>
              <a:t>Goteros y/o pipetas </a:t>
            </a:r>
            <a:r>
              <a:rPr lang="es-ES_tradnl" sz="1800" dirty="0" err="1"/>
              <a:t>pasteur</a:t>
            </a:r>
            <a:endParaRPr lang="en-US" sz="1800" dirty="0"/>
          </a:p>
          <a:p>
            <a:pPr lvl="0"/>
            <a:r>
              <a:rPr lang="es-ES_tradnl" sz="1800" dirty="0"/>
              <a:t>Microscopios compuestos (6)</a:t>
            </a:r>
            <a:endParaRPr lang="en-US" sz="1800" dirty="0"/>
          </a:p>
          <a:p>
            <a:pPr lvl="0"/>
            <a:r>
              <a:rPr lang="es-ES_tradnl" sz="1800" dirty="0"/>
              <a:t>Hornillas </a:t>
            </a:r>
            <a:endParaRPr lang="en-US" sz="1800" dirty="0"/>
          </a:p>
          <a:p>
            <a:pPr lvl="0"/>
            <a:r>
              <a:rPr lang="es-ES_tradnl" sz="1800" dirty="0"/>
              <a:t>Aceite de inmersión</a:t>
            </a:r>
            <a:endParaRPr lang="en-US" sz="1800" dirty="0"/>
          </a:p>
          <a:p>
            <a:endParaRPr lang="en-US" dirty="0"/>
          </a:p>
        </p:txBody>
      </p:sp>
      <p:sp>
        <p:nvSpPr>
          <p:cNvPr id="4" name="TextBox 3">
            <a:extLst>
              <a:ext uri="{FF2B5EF4-FFF2-40B4-BE49-F238E27FC236}">
                <a16:creationId xmlns:a16="http://schemas.microsoft.com/office/drawing/2014/main" id="{BEA77475-7E94-6540-A5D9-7EF16C65743E}"/>
              </a:ext>
            </a:extLst>
          </p:cNvPr>
          <p:cNvSpPr txBox="1"/>
          <p:nvPr/>
        </p:nvSpPr>
        <p:spPr>
          <a:xfrm>
            <a:off x="4477870" y="1546412"/>
            <a:ext cx="4222377" cy="4801314"/>
          </a:xfrm>
          <a:prstGeom prst="rect">
            <a:avLst/>
          </a:prstGeom>
          <a:noFill/>
        </p:spPr>
        <p:txBody>
          <a:bodyPr wrap="square" rtlCol="0">
            <a:spAutoFit/>
          </a:bodyPr>
          <a:lstStyle/>
          <a:p>
            <a:pPr marL="285750" indent="-285750">
              <a:buFont typeface="Arial" panose="020B0604020202020204" pitchFamily="34" charset="0"/>
              <a:buChar char="•"/>
            </a:pPr>
            <a:r>
              <a:rPr lang="es-ES_tradnl" dirty="0"/>
              <a:t>Solución salina </a:t>
            </a:r>
            <a:r>
              <a:rPr lang="es-ES_tradnl" dirty="0" err="1"/>
              <a:t>ringer</a:t>
            </a:r>
            <a:r>
              <a:rPr lang="es-ES_tradnl" dirty="0"/>
              <a:t> de insectos</a:t>
            </a:r>
            <a:endParaRPr lang="en-US" dirty="0"/>
          </a:p>
          <a:p>
            <a:pPr marL="285750" indent="-285750">
              <a:buFont typeface="Arial" panose="020B0604020202020204" pitchFamily="34" charset="0"/>
              <a:buChar char="•"/>
            </a:pPr>
            <a:r>
              <a:rPr lang="es-ES_tradnl" dirty="0"/>
              <a:t>	860 mg </a:t>
            </a:r>
            <a:r>
              <a:rPr lang="es-ES_tradnl" dirty="0" err="1"/>
              <a:t>NaCl</a:t>
            </a:r>
            <a:r>
              <a:rPr lang="es-ES_tradnl" dirty="0"/>
              <a:t> </a:t>
            </a:r>
            <a:endParaRPr lang="en-US" dirty="0"/>
          </a:p>
          <a:p>
            <a:pPr marL="285750" indent="-285750">
              <a:buFont typeface="Arial" panose="020B0604020202020204" pitchFamily="34" charset="0"/>
              <a:buChar char="•"/>
            </a:pPr>
            <a:r>
              <a:rPr lang="es-ES_tradnl" dirty="0"/>
              <a:t>	30 mg </a:t>
            </a:r>
            <a:r>
              <a:rPr lang="es-ES_tradnl" dirty="0" err="1"/>
              <a:t>KCl</a:t>
            </a:r>
            <a:r>
              <a:rPr lang="es-ES_tradnl" dirty="0"/>
              <a:t> </a:t>
            </a:r>
            <a:endParaRPr lang="en-US" dirty="0"/>
          </a:p>
          <a:p>
            <a:pPr marL="285750" indent="-285750">
              <a:buFont typeface="Arial" panose="020B0604020202020204" pitchFamily="34" charset="0"/>
              <a:buChar char="•"/>
            </a:pPr>
            <a:r>
              <a:rPr lang="es-ES_tradnl" dirty="0"/>
              <a:t>	35 mg CaCl2 </a:t>
            </a:r>
            <a:endParaRPr lang="en-US" dirty="0"/>
          </a:p>
          <a:p>
            <a:pPr marL="285750" indent="-285750">
              <a:buFont typeface="Arial" panose="020B0604020202020204" pitchFamily="34" charset="0"/>
              <a:buChar char="•"/>
            </a:pPr>
            <a:r>
              <a:rPr lang="es-ES_tradnl" dirty="0"/>
              <a:t>	Disolver in 100 </a:t>
            </a:r>
            <a:r>
              <a:rPr lang="es-ES_tradnl" dirty="0" err="1"/>
              <a:t>mL</a:t>
            </a:r>
            <a:r>
              <a:rPr lang="es-ES_tradnl" dirty="0"/>
              <a:t> d H2O. Almacenar a 4C.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s-ES_tradnl" dirty="0"/>
              <a:t>Solución Acido Acético (45%)</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s-ES_tradnl" dirty="0"/>
              <a:t>Solución </a:t>
            </a:r>
            <a:r>
              <a:rPr lang="es-ES_tradnl" dirty="0" err="1"/>
              <a:t>acetoorceina</a:t>
            </a:r>
            <a:r>
              <a:rPr lang="es-ES_tradnl" dirty="0"/>
              <a:t> o </a:t>
            </a:r>
            <a:r>
              <a:rPr lang="es-ES_tradnl" dirty="0" err="1"/>
              <a:t>acetocarmina</a:t>
            </a:r>
            <a:endParaRPr lang="en-US" dirty="0"/>
          </a:p>
          <a:p>
            <a:pPr marL="285750" indent="-285750">
              <a:buFont typeface="Arial" panose="020B0604020202020204" pitchFamily="34" charset="0"/>
              <a:buChar char="•"/>
            </a:pPr>
            <a:r>
              <a:rPr lang="es-ES_tradnl" dirty="0"/>
              <a:t>	</a:t>
            </a:r>
            <a:r>
              <a:rPr lang="es-ES_tradnl" dirty="0" err="1"/>
              <a:t>Aceto-orcein</a:t>
            </a:r>
            <a:r>
              <a:rPr lang="es-ES_tradnl" dirty="0"/>
              <a:t> </a:t>
            </a:r>
            <a:r>
              <a:rPr lang="es-ES_tradnl" dirty="0" err="1"/>
              <a:t>stain</a:t>
            </a:r>
            <a:r>
              <a:rPr lang="es-ES_tradnl" dirty="0"/>
              <a:t> (filtrada):</a:t>
            </a:r>
            <a:endParaRPr lang="en-US" dirty="0"/>
          </a:p>
          <a:p>
            <a:pPr marL="285750" indent="-285750">
              <a:buFont typeface="Arial" panose="020B0604020202020204" pitchFamily="34" charset="0"/>
              <a:buChar char="•"/>
            </a:pPr>
            <a:r>
              <a:rPr lang="es-ES_tradnl" dirty="0"/>
              <a:t>	1 g </a:t>
            </a:r>
            <a:r>
              <a:rPr lang="es-ES_tradnl" dirty="0" err="1"/>
              <a:t>orcein</a:t>
            </a:r>
            <a:r>
              <a:rPr lang="es-ES_tradnl" dirty="0"/>
              <a:t> </a:t>
            </a:r>
            <a:r>
              <a:rPr lang="es-ES_tradnl" dirty="0" err="1"/>
              <a:t>stain</a:t>
            </a:r>
            <a:r>
              <a:rPr lang="es-ES_tradnl" dirty="0"/>
              <a:t> </a:t>
            </a:r>
            <a:br>
              <a:rPr lang="es-ES_tradnl" dirty="0"/>
            </a:br>
            <a:r>
              <a:rPr lang="es-ES_tradnl" dirty="0"/>
              <a:t>	50 </a:t>
            </a:r>
            <a:r>
              <a:rPr lang="es-ES_tradnl" dirty="0" err="1"/>
              <a:t>mL</a:t>
            </a:r>
            <a:r>
              <a:rPr lang="es-ES_tradnl" dirty="0"/>
              <a:t> 45% </a:t>
            </a:r>
            <a:r>
              <a:rPr lang="es-ES_tradnl" dirty="0" err="1"/>
              <a:t>HOAc</a:t>
            </a:r>
            <a:r>
              <a:rPr lang="es-ES_tradnl" dirty="0"/>
              <a:t> </a:t>
            </a:r>
            <a:br>
              <a:rPr lang="es-ES_tradnl" dirty="0"/>
            </a:br>
            <a:r>
              <a:rPr lang="es-ES_tradnl" dirty="0"/>
              <a:t>Calentar hasta disolver, filtrar en papel </a:t>
            </a:r>
            <a:r>
              <a:rPr lang="es-ES_tradnl" dirty="0" err="1"/>
              <a:t>Wathman</a:t>
            </a:r>
            <a:r>
              <a:rPr lang="es-ES_tradnl" dirty="0"/>
              <a:t> #1.</a:t>
            </a:r>
            <a:endParaRPr lang="en-US" dirty="0"/>
          </a:p>
          <a:p>
            <a:endParaRPr lang="en-US" dirty="0"/>
          </a:p>
        </p:txBody>
      </p:sp>
    </p:spTree>
    <p:extLst>
      <p:ext uri="{BB962C8B-B14F-4D97-AF65-F5344CB8AC3E}">
        <p14:creationId xmlns:p14="http://schemas.microsoft.com/office/powerpoint/2010/main" val="268012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36" y="84612"/>
            <a:ext cx="6508377" cy="582621"/>
          </a:xfrm>
        </p:spPr>
        <p:txBody>
          <a:bodyPr/>
          <a:lstStyle/>
          <a:p>
            <a:r>
              <a:rPr lang="en-US" dirty="0" err="1"/>
              <a:t>Protocolo</a:t>
            </a:r>
            <a:endParaRPr lang="en-US" dirty="0"/>
          </a:p>
        </p:txBody>
      </p:sp>
      <p:sp>
        <p:nvSpPr>
          <p:cNvPr id="3" name="Content Placeholder 2"/>
          <p:cNvSpPr>
            <a:spLocks noGrp="1"/>
          </p:cNvSpPr>
          <p:nvPr>
            <p:ph idx="1"/>
          </p:nvPr>
        </p:nvSpPr>
        <p:spPr>
          <a:xfrm>
            <a:off x="177337" y="918376"/>
            <a:ext cx="4394664" cy="5689411"/>
          </a:xfrm>
        </p:spPr>
        <p:txBody>
          <a:bodyPr>
            <a:normAutofit lnSpcReduction="10000"/>
          </a:bodyPr>
          <a:lstStyle/>
          <a:p>
            <a:pPr lvl="0"/>
            <a:r>
              <a:rPr lang="es-ES_tradnl" dirty="0"/>
              <a:t>1. Seleccione varias larvas grandes (3er instar, la mas gorditas que caminen, </a:t>
            </a:r>
            <a:r>
              <a:rPr lang="es-ES_tradnl" b="1" dirty="0"/>
              <a:t>Figura 5</a:t>
            </a:r>
            <a:r>
              <a:rPr lang="es-ES_tradnl" dirty="0"/>
              <a:t>), de Drosophila con una aguja de disección o pincel. </a:t>
            </a:r>
          </a:p>
          <a:p>
            <a:pPr lvl="0"/>
            <a:r>
              <a:rPr lang="es-ES_tradnl" dirty="0"/>
              <a:t>2. Colóquelas en una gota de solución </a:t>
            </a:r>
            <a:r>
              <a:rPr lang="es-ES_tradnl" dirty="0" err="1"/>
              <a:t>ringer</a:t>
            </a:r>
            <a:r>
              <a:rPr lang="es-ES_tradnl" dirty="0"/>
              <a:t> de insecto sobre una laminilla. No ponga mucho líquido o la larva se moverá cuando la toque con las agujas de disección, no use muy poco o se deshidratará. </a:t>
            </a:r>
          </a:p>
          <a:p>
            <a:r>
              <a:rPr lang="es-ES_tradnl" dirty="0"/>
              <a:t>3.Sitúe la laminilla en un fondo oscuro para mejor contraste con el color blanco de la larva y sus órganos internos en el microscopio de disección.</a:t>
            </a:r>
            <a:endParaRPr lang="en-US" dirty="0"/>
          </a:p>
          <a:p>
            <a:pPr lvl="0"/>
            <a:endParaRPr lang="es-ES_tradnl" dirty="0"/>
          </a:p>
          <a:p>
            <a:pPr lvl="0"/>
            <a:endParaRPr lang="en-US" dirty="0"/>
          </a:p>
          <a:p>
            <a:endParaRPr lang="en-US" dirty="0"/>
          </a:p>
        </p:txBody>
      </p:sp>
      <p:pic>
        <p:nvPicPr>
          <p:cNvPr id="4" name="Picture 3">
            <a:extLst>
              <a:ext uri="{FF2B5EF4-FFF2-40B4-BE49-F238E27FC236}">
                <a16:creationId xmlns:a16="http://schemas.microsoft.com/office/drawing/2014/main" id="{6028C718-75D2-AE45-BF98-11D80684324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06471" y="1821889"/>
            <a:ext cx="4260192" cy="3341779"/>
          </a:xfrm>
          <a:prstGeom prst="rect">
            <a:avLst/>
          </a:prstGeom>
          <a:noFill/>
          <a:ln>
            <a:noFill/>
          </a:ln>
        </p:spPr>
      </p:pic>
      <p:sp>
        <p:nvSpPr>
          <p:cNvPr id="5" name="Text Box 50">
            <a:extLst>
              <a:ext uri="{FF2B5EF4-FFF2-40B4-BE49-F238E27FC236}">
                <a16:creationId xmlns:a16="http://schemas.microsoft.com/office/drawing/2014/main" id="{317824EB-3FF5-7B4B-B980-A69CE9B89DFA}"/>
              </a:ext>
            </a:extLst>
          </p:cNvPr>
          <p:cNvSpPr txBox="1">
            <a:spLocks noChangeAspect="1" noEditPoints="1" noChangeArrowheads="1" noChangeShapeType="1" noTextEdit="1"/>
          </p:cNvSpPr>
          <p:nvPr/>
        </p:nvSpPr>
        <p:spPr>
          <a:xfrm>
            <a:off x="5127147" y="5271245"/>
            <a:ext cx="3418840" cy="457200"/>
          </a:xfrm>
          <a:prstGeom prst="rect">
            <a:avLst/>
          </a:prstGeom>
          <a:noFill/>
          <a:ln>
            <a:noFill/>
          </a:ln>
          <a:effectLst/>
          <a:extLst>
            <a:ext uri="{C572A759-6A51-4108-AA02-DFA0A04FC94B}"/>
          </a:ex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ES_tradnl" b="1" dirty="0">
                <a:effectLst/>
                <a:latin typeface="Bank Gothic"/>
                <a:ea typeface="MS Mincho" panose="02020609040205080304" pitchFamily="49" charset="-128"/>
                <a:cs typeface="Times New Roman" panose="02020603050405020304" pitchFamily="18" charset="0"/>
              </a:rPr>
              <a:t>Figura 6</a:t>
            </a:r>
            <a:r>
              <a:rPr lang="es-ES_tradnl" dirty="0">
                <a:effectLst/>
                <a:latin typeface="Bank Gothic"/>
                <a:ea typeface="MS Mincho" panose="02020609040205080304" pitchFamily="49" charset="-128"/>
                <a:cs typeface="Times New Roman" panose="02020603050405020304" pitchFamily="18" charset="0"/>
              </a:rPr>
              <a:t>. Posición correcta para extraer las glándulas salivares</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633854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36" y="84612"/>
            <a:ext cx="6508377" cy="582621"/>
          </a:xfrm>
        </p:spPr>
        <p:txBody>
          <a:bodyPr/>
          <a:lstStyle/>
          <a:p>
            <a:r>
              <a:rPr lang="en-US" dirty="0" err="1"/>
              <a:t>Protocolo</a:t>
            </a:r>
            <a:endParaRPr lang="en-US" dirty="0"/>
          </a:p>
        </p:txBody>
      </p:sp>
      <p:sp>
        <p:nvSpPr>
          <p:cNvPr id="3" name="Content Placeholder 2"/>
          <p:cNvSpPr>
            <a:spLocks noGrp="1"/>
          </p:cNvSpPr>
          <p:nvPr>
            <p:ph idx="1"/>
          </p:nvPr>
        </p:nvSpPr>
        <p:spPr>
          <a:xfrm>
            <a:off x="177337" y="918376"/>
            <a:ext cx="5120804" cy="5689411"/>
          </a:xfrm>
        </p:spPr>
        <p:txBody>
          <a:bodyPr>
            <a:normAutofit/>
          </a:bodyPr>
          <a:lstStyle/>
          <a:p>
            <a:pPr lvl="0"/>
            <a:r>
              <a:rPr lang="es-ES_tradnl" dirty="0"/>
              <a:t>4. Identifique las glándulas salivares y observe su relación con otros órganos.</a:t>
            </a:r>
          </a:p>
          <a:p>
            <a:pPr lvl="0"/>
            <a:r>
              <a:rPr lang="es-ES_tradnl" dirty="0"/>
              <a:t>5 Coloque una aguja en la región bucal, entre los dos espiráculos y otra en la parte posterior de la larva</a:t>
            </a:r>
            <a:r>
              <a:rPr lang="en-US" dirty="0"/>
              <a:t> </a:t>
            </a:r>
          </a:p>
          <a:p>
            <a:r>
              <a:rPr lang="es-ES_tradnl" dirty="0"/>
              <a:t>6.Cuando tenga la larva bien pillada hale las agujas en dirección contraria. Las glándulas salivares y el tejido graso adherido a ellas permanecerá pegado a la regio bucal. </a:t>
            </a:r>
            <a:r>
              <a:rPr lang="es-ES_tradnl" b="1" dirty="0"/>
              <a:t>(figura 7</a:t>
            </a:r>
            <a:r>
              <a:rPr lang="es-ES_tradnl" dirty="0"/>
              <a:t>).</a:t>
            </a:r>
            <a:endParaRPr lang="en-US" dirty="0"/>
          </a:p>
          <a:p>
            <a:endParaRPr lang="en-US" dirty="0"/>
          </a:p>
        </p:txBody>
      </p:sp>
      <p:pic>
        <p:nvPicPr>
          <p:cNvPr id="9" name="Picture 8">
            <a:extLst>
              <a:ext uri="{FF2B5EF4-FFF2-40B4-BE49-F238E27FC236}">
                <a16:creationId xmlns:a16="http://schemas.microsoft.com/office/drawing/2014/main" id="{0C5629F9-A9BB-8B4B-9FFE-AF76CB6D508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98141" y="918376"/>
            <a:ext cx="3838672" cy="3344342"/>
          </a:xfrm>
          <a:prstGeom prst="rect">
            <a:avLst/>
          </a:prstGeom>
          <a:noFill/>
          <a:ln>
            <a:noFill/>
          </a:ln>
        </p:spPr>
      </p:pic>
      <p:sp>
        <p:nvSpPr>
          <p:cNvPr id="8" name="TextBox 7">
            <a:extLst>
              <a:ext uri="{FF2B5EF4-FFF2-40B4-BE49-F238E27FC236}">
                <a16:creationId xmlns:a16="http://schemas.microsoft.com/office/drawing/2014/main" id="{3F7810A6-F3C4-D043-82B1-E955602C8BB9}"/>
              </a:ext>
            </a:extLst>
          </p:cNvPr>
          <p:cNvSpPr txBox="1"/>
          <p:nvPr/>
        </p:nvSpPr>
        <p:spPr>
          <a:xfrm>
            <a:off x="5298139" y="4262718"/>
            <a:ext cx="3838673" cy="830997"/>
          </a:xfrm>
          <a:prstGeom prst="rect">
            <a:avLst/>
          </a:prstGeom>
          <a:noFill/>
        </p:spPr>
        <p:txBody>
          <a:bodyPr wrap="square" rtlCol="0">
            <a:spAutoFit/>
          </a:bodyPr>
          <a:lstStyle/>
          <a:p>
            <a:r>
              <a:rPr lang="es-ES_tradnl" sz="1600" b="1" dirty="0"/>
              <a:t>Figura 7</a:t>
            </a:r>
            <a:r>
              <a:rPr lang="es-ES_tradnl" sz="1600" dirty="0"/>
              <a:t>. Como se deben ver las glándulas junto a las vísceras, justo luego de la extracción.</a:t>
            </a:r>
            <a:endParaRPr lang="en-US" sz="1600" dirty="0"/>
          </a:p>
        </p:txBody>
      </p:sp>
    </p:spTree>
    <p:extLst>
      <p:ext uri="{BB962C8B-B14F-4D97-AF65-F5344CB8AC3E}">
        <p14:creationId xmlns:p14="http://schemas.microsoft.com/office/powerpoint/2010/main" val="2046423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36" y="84612"/>
            <a:ext cx="6508377" cy="582621"/>
          </a:xfrm>
        </p:spPr>
        <p:txBody>
          <a:bodyPr/>
          <a:lstStyle/>
          <a:p>
            <a:r>
              <a:rPr lang="en-US" dirty="0" err="1"/>
              <a:t>Protocolo</a:t>
            </a:r>
            <a:endParaRPr lang="en-US" dirty="0"/>
          </a:p>
        </p:txBody>
      </p:sp>
      <p:sp>
        <p:nvSpPr>
          <p:cNvPr id="3" name="Content Placeholder 2"/>
          <p:cNvSpPr>
            <a:spLocks noGrp="1"/>
          </p:cNvSpPr>
          <p:nvPr>
            <p:ph idx="1"/>
          </p:nvPr>
        </p:nvSpPr>
        <p:spPr>
          <a:xfrm>
            <a:off x="177336" y="918376"/>
            <a:ext cx="4865311" cy="5689411"/>
          </a:xfrm>
        </p:spPr>
        <p:txBody>
          <a:bodyPr>
            <a:normAutofit lnSpcReduction="10000"/>
          </a:bodyPr>
          <a:lstStyle/>
          <a:p>
            <a:pPr lvl="0"/>
            <a:r>
              <a:rPr lang="es-ES_tradnl" dirty="0"/>
              <a:t>7. Separe el </a:t>
            </a:r>
            <a:r>
              <a:rPr lang="es-ES_tradnl" dirty="0" err="1"/>
              <a:t>debris</a:t>
            </a:r>
            <a:r>
              <a:rPr lang="es-ES_tradnl" dirty="0"/>
              <a:t> fuera de la gota y remuévalo con una pipeta. Limpie las glándulas removiéndoles la grasa con agujas, alfileres y/o tijeras. </a:t>
            </a:r>
            <a:r>
              <a:rPr lang="es-ES_tradnl" b="1" dirty="0"/>
              <a:t>(Figura 8).</a:t>
            </a:r>
            <a:r>
              <a:rPr lang="es-ES_tradnl" dirty="0"/>
              <a:t> </a:t>
            </a:r>
          </a:p>
          <a:p>
            <a:r>
              <a:rPr lang="es-ES_tradnl" dirty="0"/>
              <a:t>8.Fíjelas en </a:t>
            </a:r>
            <a:r>
              <a:rPr lang="es-ES_tradnl" dirty="0" err="1"/>
              <a:t>HOAc</a:t>
            </a:r>
            <a:r>
              <a:rPr lang="es-ES_tradnl" dirty="0"/>
              <a:t> 45%. Remueva lo mas que pueda del </a:t>
            </a:r>
            <a:r>
              <a:rPr lang="es-ES_tradnl" dirty="0" err="1"/>
              <a:t>ringer</a:t>
            </a:r>
            <a:r>
              <a:rPr lang="es-ES_tradnl" dirty="0"/>
              <a:t> con una pipeta y reemplácelo con el </a:t>
            </a:r>
            <a:r>
              <a:rPr lang="es-ES_tradnl" dirty="0" err="1"/>
              <a:t>HOAc</a:t>
            </a:r>
            <a:r>
              <a:rPr lang="es-ES_tradnl" dirty="0"/>
              <a:t> 45%. Asegúrese de que estén inmersas en el acido. Déjelas reposar por 5 minutos.</a:t>
            </a:r>
          </a:p>
          <a:p>
            <a:r>
              <a:rPr lang="es-ES_tradnl" dirty="0"/>
              <a:t>9.Remueva el </a:t>
            </a:r>
            <a:r>
              <a:rPr lang="es-ES_tradnl" dirty="0" err="1"/>
              <a:t>HOAc</a:t>
            </a:r>
            <a:r>
              <a:rPr lang="es-ES_tradnl" dirty="0"/>
              <a:t> con una pipeta y descártelo. Lave las glándulas de nuevo con </a:t>
            </a:r>
            <a:r>
              <a:rPr lang="es-ES_tradnl" dirty="0" err="1"/>
              <a:t>HOAc</a:t>
            </a:r>
            <a:r>
              <a:rPr lang="es-ES_tradnl" dirty="0"/>
              <a:t> 45% para remover partículas flotantes pero con mucho </a:t>
            </a:r>
            <a:r>
              <a:rPr lang="es-ES_tradnl" b="1" dirty="0"/>
              <a:t>cuidado no las pierda,</a:t>
            </a:r>
            <a:r>
              <a:rPr lang="es-ES_tradnl" dirty="0"/>
              <a:t> </a:t>
            </a:r>
            <a:r>
              <a:rPr lang="es-ES_tradnl" b="1" dirty="0"/>
              <a:t>y no las deje secar</a:t>
            </a:r>
            <a:endParaRPr lang="en-US" dirty="0"/>
          </a:p>
          <a:p>
            <a:pPr lvl="0"/>
            <a:endParaRPr lang="en-US" dirty="0"/>
          </a:p>
          <a:p>
            <a:endParaRPr lang="en-US" dirty="0"/>
          </a:p>
        </p:txBody>
      </p:sp>
      <p:pic>
        <p:nvPicPr>
          <p:cNvPr id="4" name="Picture 3">
            <a:extLst>
              <a:ext uri="{FF2B5EF4-FFF2-40B4-BE49-F238E27FC236}">
                <a16:creationId xmlns:a16="http://schemas.microsoft.com/office/drawing/2014/main" id="{9A258CB1-9F94-EC4B-974C-4FAA58F9F15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42647" y="918375"/>
            <a:ext cx="4101353" cy="3613283"/>
          </a:xfrm>
          <a:prstGeom prst="rect">
            <a:avLst/>
          </a:prstGeom>
          <a:noFill/>
          <a:ln>
            <a:noFill/>
          </a:ln>
        </p:spPr>
      </p:pic>
      <p:sp>
        <p:nvSpPr>
          <p:cNvPr id="5" name="Rectangle 4">
            <a:extLst>
              <a:ext uri="{FF2B5EF4-FFF2-40B4-BE49-F238E27FC236}">
                <a16:creationId xmlns:a16="http://schemas.microsoft.com/office/drawing/2014/main" id="{9B4077FC-91CE-0F45-9D6A-0F91C8EB0F2F}"/>
              </a:ext>
            </a:extLst>
          </p:cNvPr>
          <p:cNvSpPr/>
          <p:nvPr/>
        </p:nvSpPr>
        <p:spPr>
          <a:xfrm>
            <a:off x="5042647" y="4646392"/>
            <a:ext cx="4101353" cy="923330"/>
          </a:xfrm>
          <a:prstGeom prst="rect">
            <a:avLst/>
          </a:prstGeom>
        </p:spPr>
        <p:txBody>
          <a:bodyPr wrap="square">
            <a:spAutoFit/>
          </a:bodyPr>
          <a:lstStyle/>
          <a:p>
            <a:pPr>
              <a:spcAft>
                <a:spcPts val="0"/>
              </a:spcAft>
            </a:pPr>
            <a:r>
              <a:rPr lang="es-ES_tradnl" b="1" dirty="0">
                <a:latin typeface="Bank Gothic"/>
                <a:ea typeface="MS Mincho" panose="02020609040205080304" pitchFamily="49" charset="-128"/>
                <a:cs typeface="Times New Roman" panose="02020603050405020304" pitchFamily="18" charset="0"/>
              </a:rPr>
              <a:t>Figura 8</a:t>
            </a:r>
            <a:r>
              <a:rPr lang="es-ES_tradnl" dirty="0">
                <a:latin typeface="Bank Gothic"/>
                <a:ea typeface="MS Mincho" panose="02020609040205080304" pitchFamily="49" charset="-128"/>
                <a:cs typeface="Times New Roman" panose="02020603050405020304" pitchFamily="18" charset="0"/>
              </a:rPr>
              <a:t>. Como se deben ver las glándulas salivares luego de extracción y remoción de </a:t>
            </a:r>
            <a:r>
              <a:rPr lang="es-ES_tradnl" dirty="0" err="1">
                <a:latin typeface="Bank Gothic"/>
                <a:ea typeface="MS Mincho" panose="02020609040205080304" pitchFamily="49" charset="-128"/>
                <a:cs typeface="Times New Roman" panose="02020603050405020304" pitchFamily="18" charset="0"/>
              </a:rPr>
              <a:t>debris</a:t>
            </a:r>
            <a:r>
              <a:rPr lang="es-ES_tradnl" dirty="0">
                <a:latin typeface="Bank Gothic"/>
                <a:ea typeface="MS Mincho" panose="02020609040205080304" pitchFamily="49" charset="-128"/>
                <a:cs typeface="Times New Roman" panose="02020603050405020304" pitchFamily="18" charset="0"/>
              </a:rPr>
              <a:t>.</a:t>
            </a: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59620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36" y="84612"/>
            <a:ext cx="6508377" cy="582621"/>
          </a:xfrm>
        </p:spPr>
        <p:txBody>
          <a:bodyPr/>
          <a:lstStyle/>
          <a:p>
            <a:r>
              <a:rPr lang="en-US" dirty="0" err="1"/>
              <a:t>Protocolo</a:t>
            </a:r>
            <a:endParaRPr lang="en-US" dirty="0"/>
          </a:p>
        </p:txBody>
      </p:sp>
      <p:sp>
        <p:nvSpPr>
          <p:cNvPr id="5" name="Content Placeholder 4">
            <a:extLst>
              <a:ext uri="{FF2B5EF4-FFF2-40B4-BE49-F238E27FC236}">
                <a16:creationId xmlns:a16="http://schemas.microsoft.com/office/drawing/2014/main" id="{3F18DD56-C7A5-4D44-9812-8BE0A19CA329}"/>
              </a:ext>
            </a:extLst>
          </p:cNvPr>
          <p:cNvSpPr>
            <a:spLocks noGrp="1"/>
          </p:cNvSpPr>
          <p:nvPr>
            <p:ph idx="1"/>
          </p:nvPr>
        </p:nvSpPr>
        <p:spPr>
          <a:xfrm>
            <a:off x="177336" y="820272"/>
            <a:ext cx="7057182" cy="5305892"/>
          </a:xfrm>
        </p:spPr>
        <p:txBody>
          <a:bodyPr>
            <a:normAutofit/>
          </a:bodyPr>
          <a:lstStyle/>
          <a:p>
            <a:r>
              <a:rPr lang="es-ES_tradnl" b="1" dirty="0"/>
              <a:t>9. Tíñalas con </a:t>
            </a:r>
            <a:r>
              <a:rPr lang="es-ES_tradnl" b="1" dirty="0" err="1"/>
              <a:t>Acetocarmine</a:t>
            </a:r>
            <a:r>
              <a:rPr lang="es-ES_tradnl" b="1" dirty="0"/>
              <a:t> </a:t>
            </a:r>
            <a:r>
              <a:rPr lang="es-ES_tradnl" dirty="0"/>
              <a:t>cubriéndolas completamente. Asegúrese que están inmersas en el tinte. Caliente suavemente con hornilla pero </a:t>
            </a:r>
            <a:r>
              <a:rPr lang="es-ES_tradnl" b="1" dirty="0"/>
              <a:t>que</a:t>
            </a:r>
            <a:r>
              <a:rPr lang="es-ES_tradnl" dirty="0"/>
              <a:t> </a:t>
            </a:r>
            <a:r>
              <a:rPr lang="es-ES_tradnl" b="1" dirty="0"/>
              <a:t>no se sequen</a:t>
            </a:r>
            <a:r>
              <a:rPr lang="es-ES_tradnl" dirty="0"/>
              <a:t>!. El núcleo tardará hasta 20 min en oscurecerse.</a:t>
            </a:r>
          </a:p>
          <a:p>
            <a:pPr lvl="0"/>
            <a:r>
              <a:rPr lang="es-ES_tradnl" b="1" dirty="0"/>
              <a:t>10.Remueva el exceso de tinte y lave con </a:t>
            </a:r>
            <a:r>
              <a:rPr lang="es-ES_tradnl" b="1" dirty="0" err="1"/>
              <a:t>HOAc</a:t>
            </a:r>
            <a:r>
              <a:rPr lang="es-ES_tradnl" b="1" dirty="0"/>
              <a:t> 45%. </a:t>
            </a:r>
            <a:r>
              <a:rPr lang="es-ES_tradnl" dirty="0"/>
              <a:t>Cuando las glándulas se vean oscuras remueva el exceso de tinte con la pipeta, cuidado no se le pierdan!. Colóquelas en el centro de la laminilla y enjuague 2x con </a:t>
            </a:r>
            <a:r>
              <a:rPr lang="es-ES_tradnl" dirty="0" err="1"/>
              <a:t>HOAc</a:t>
            </a:r>
            <a:r>
              <a:rPr lang="es-ES_tradnl" dirty="0"/>
              <a:t> 45%, descartando el exceso. Lo único que debe verse con color son las glándulas. No dejarlas que se sequen.</a:t>
            </a:r>
            <a:endParaRPr lang="en-US" dirty="0"/>
          </a:p>
          <a:p>
            <a:r>
              <a:rPr lang="es-ES_tradnl" b="1" dirty="0"/>
              <a:t> 11. Coloque un cubre </a:t>
            </a:r>
            <a:r>
              <a:rPr lang="es-ES_tradnl" dirty="0"/>
              <a:t>objeto sobre la glándulas primero de un lado y luego del otro evitando las burbujas</a:t>
            </a:r>
            <a:r>
              <a:rPr lang="es-ES_tradnl" b="1" dirty="0"/>
              <a:t>.</a:t>
            </a:r>
            <a:endParaRPr lang="en-US" dirty="0"/>
          </a:p>
          <a:p>
            <a:endParaRPr lang="en-US" dirty="0"/>
          </a:p>
          <a:p>
            <a:endParaRPr lang="en-US" dirty="0"/>
          </a:p>
        </p:txBody>
      </p:sp>
    </p:spTree>
    <p:extLst>
      <p:ext uri="{BB962C8B-B14F-4D97-AF65-F5344CB8AC3E}">
        <p14:creationId xmlns:p14="http://schemas.microsoft.com/office/powerpoint/2010/main" val="2042632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36" y="84612"/>
            <a:ext cx="6508377" cy="582621"/>
          </a:xfrm>
        </p:spPr>
        <p:txBody>
          <a:bodyPr/>
          <a:lstStyle/>
          <a:p>
            <a:r>
              <a:rPr lang="en-US" dirty="0" err="1"/>
              <a:t>Protocolo</a:t>
            </a:r>
            <a:endParaRPr lang="en-US" dirty="0"/>
          </a:p>
        </p:txBody>
      </p:sp>
      <p:sp>
        <p:nvSpPr>
          <p:cNvPr id="5" name="Content Placeholder 4">
            <a:extLst>
              <a:ext uri="{FF2B5EF4-FFF2-40B4-BE49-F238E27FC236}">
                <a16:creationId xmlns:a16="http://schemas.microsoft.com/office/drawing/2014/main" id="{3F18DD56-C7A5-4D44-9812-8BE0A19CA329}"/>
              </a:ext>
            </a:extLst>
          </p:cNvPr>
          <p:cNvSpPr>
            <a:spLocks noGrp="1"/>
          </p:cNvSpPr>
          <p:nvPr>
            <p:ph idx="1"/>
          </p:nvPr>
        </p:nvSpPr>
        <p:spPr>
          <a:xfrm>
            <a:off x="177336" y="820272"/>
            <a:ext cx="5214935" cy="5953116"/>
          </a:xfrm>
        </p:spPr>
        <p:txBody>
          <a:bodyPr>
            <a:normAutofit/>
          </a:bodyPr>
          <a:lstStyle/>
          <a:p>
            <a:pPr lvl="0"/>
            <a:r>
              <a:rPr lang="es-ES_tradnl" b="1" dirty="0"/>
              <a:t>12. Aplaste los cromosomas. </a:t>
            </a:r>
            <a:r>
              <a:rPr lang="es-ES_tradnl" dirty="0"/>
              <a:t>Sujetando el cubreobjetos en su lugar desde los lados para que no se mueva apriete firmemente varias veces directo hacia abajo con la goma de un lápiz. Esta presión explota las células, rompe los núcleos y dispersa los cromosomas. Examine a 100x. Si se ven como bolas de hilo necesitan mas dispersión. No los riegues moviendo el cubreobjetos porque los romperás.</a:t>
            </a:r>
            <a:endParaRPr lang="en-US" dirty="0"/>
          </a:p>
          <a:p>
            <a:pPr lvl="0"/>
            <a:r>
              <a:rPr lang="es-ES_tradnl" b="1" dirty="0"/>
              <a:t> 13. Examine en el microscopio. </a:t>
            </a:r>
            <a:r>
              <a:rPr lang="es-ES_tradnl" dirty="0"/>
              <a:t>Revise el campo en 100X para buscar cromosomas bien dispersos y tenidos con sus bandas. Cambia a 400X para buscar los mejores y luego a 1000X con aceite obsérvalos y dibújalos y/o retrátalos</a:t>
            </a:r>
            <a:r>
              <a:rPr lang="es-ES_tradnl" b="1" dirty="0"/>
              <a:t>. </a:t>
            </a:r>
            <a:endParaRPr lang="en-US" dirty="0"/>
          </a:p>
          <a:p>
            <a:endParaRPr lang="en-US" dirty="0"/>
          </a:p>
        </p:txBody>
      </p:sp>
      <p:pic>
        <p:nvPicPr>
          <p:cNvPr id="4" name="Picture 3">
            <a:extLst>
              <a:ext uri="{FF2B5EF4-FFF2-40B4-BE49-F238E27FC236}">
                <a16:creationId xmlns:a16="http://schemas.microsoft.com/office/drawing/2014/main" id="{4E187176-50F3-DE45-AB90-ED2597AB6E6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92271" y="1317812"/>
            <a:ext cx="3751729" cy="3025588"/>
          </a:xfrm>
          <a:prstGeom prst="rect">
            <a:avLst/>
          </a:prstGeom>
          <a:noFill/>
          <a:ln>
            <a:noFill/>
          </a:ln>
        </p:spPr>
      </p:pic>
      <p:sp>
        <p:nvSpPr>
          <p:cNvPr id="6" name="Text Box 3">
            <a:extLst>
              <a:ext uri="{FF2B5EF4-FFF2-40B4-BE49-F238E27FC236}">
                <a16:creationId xmlns:a16="http://schemas.microsoft.com/office/drawing/2014/main" id="{96AF6DF2-B392-6B4B-914B-783A5ACACAF3}"/>
              </a:ext>
            </a:extLst>
          </p:cNvPr>
          <p:cNvSpPr txBox="1">
            <a:spLocks noChangeAspect="1" noEditPoints="1" noChangeArrowheads="1" noChangeShapeType="1" noTextEdit="1"/>
          </p:cNvSpPr>
          <p:nvPr/>
        </p:nvSpPr>
        <p:spPr>
          <a:xfrm>
            <a:off x="5486400" y="4432317"/>
            <a:ext cx="3657600" cy="817245"/>
          </a:xfrm>
          <a:prstGeom prst="rect">
            <a:avLst/>
          </a:prstGeom>
          <a:noFill/>
          <a:ln>
            <a:noFill/>
          </a:ln>
          <a:effectLst/>
          <a:extLst>
            <a:ext uri="{C572A759-6A51-4108-AA02-DFA0A04FC94B}"/>
          </a:ex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ES_tradnl" dirty="0">
                <a:effectLst/>
                <a:latin typeface="Bank Gothic"/>
                <a:ea typeface="MS Mincho" panose="02020609040205080304" pitchFamily="49" charset="-128"/>
                <a:cs typeface="Times New Roman" panose="02020603050405020304" pitchFamily="18" charset="0"/>
              </a:rPr>
              <a:t>Figura 9. Cromosomas </a:t>
            </a:r>
            <a:r>
              <a:rPr lang="es-ES_tradnl" dirty="0" err="1">
                <a:effectLst/>
                <a:latin typeface="Bank Gothic"/>
                <a:ea typeface="MS Mincho" panose="02020609040205080304" pitchFamily="49" charset="-128"/>
                <a:cs typeface="Times New Roman" panose="02020603050405020304" pitchFamily="18" charset="0"/>
              </a:rPr>
              <a:t>politénicos</a:t>
            </a:r>
            <a:r>
              <a:rPr lang="es-ES_tradnl" dirty="0">
                <a:effectLst/>
                <a:latin typeface="Bank Gothic"/>
                <a:ea typeface="MS Mincho" panose="02020609040205080304" pitchFamily="49" charset="-128"/>
                <a:cs typeface="Times New Roman" panose="02020603050405020304" pitchFamily="18" charset="0"/>
              </a:rPr>
              <a:t> de Drosophila, tinción </a:t>
            </a:r>
            <a:r>
              <a:rPr lang="es-ES_tradnl" dirty="0" err="1">
                <a:effectLst/>
                <a:latin typeface="Bank Gothic"/>
                <a:ea typeface="MS Mincho" panose="02020609040205080304" pitchFamily="49" charset="-128"/>
                <a:cs typeface="Times New Roman" panose="02020603050405020304" pitchFamily="18" charset="0"/>
              </a:rPr>
              <a:t>Aceto-orceina</a:t>
            </a:r>
            <a:r>
              <a:rPr lang="es-ES_tradnl" dirty="0">
                <a:effectLst/>
                <a:latin typeface="Bank Gothic"/>
                <a:ea typeface="MS Mincho" panose="02020609040205080304" pitchFamily="49" charset="-128"/>
                <a:cs typeface="Times New Roman" panose="02020603050405020304" pitchFamily="18" charset="0"/>
              </a:rPr>
              <a:t>, 100X)</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718736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36" y="84612"/>
            <a:ext cx="6508377" cy="582621"/>
          </a:xfrm>
        </p:spPr>
        <p:txBody>
          <a:bodyPr/>
          <a:lstStyle/>
          <a:p>
            <a:r>
              <a:rPr lang="en-US" dirty="0" err="1"/>
              <a:t>Protocolo</a:t>
            </a:r>
            <a:endParaRPr lang="en-US" dirty="0"/>
          </a:p>
        </p:txBody>
      </p:sp>
      <p:sp>
        <p:nvSpPr>
          <p:cNvPr id="5" name="Content Placeholder 4">
            <a:extLst>
              <a:ext uri="{FF2B5EF4-FFF2-40B4-BE49-F238E27FC236}">
                <a16:creationId xmlns:a16="http://schemas.microsoft.com/office/drawing/2014/main" id="{3F18DD56-C7A5-4D44-9812-8BE0A19CA329}"/>
              </a:ext>
            </a:extLst>
          </p:cNvPr>
          <p:cNvSpPr>
            <a:spLocks noGrp="1"/>
          </p:cNvSpPr>
          <p:nvPr>
            <p:ph idx="1"/>
          </p:nvPr>
        </p:nvSpPr>
        <p:spPr>
          <a:xfrm>
            <a:off x="177336" y="820272"/>
            <a:ext cx="8617040" cy="5953116"/>
          </a:xfrm>
        </p:spPr>
        <p:txBody>
          <a:bodyPr>
            <a:normAutofit/>
          </a:bodyPr>
          <a:lstStyle/>
          <a:p>
            <a:r>
              <a:rPr lang="en-US" sz="2400" b="1" dirty="0" err="1">
                <a:solidFill>
                  <a:srgbClr val="FF0000"/>
                </a:solidFill>
              </a:rPr>
              <a:t>Preguntas</a:t>
            </a:r>
            <a:r>
              <a:rPr lang="en-US" sz="2400" b="1" dirty="0">
                <a:solidFill>
                  <a:srgbClr val="FF0000"/>
                </a:solidFill>
              </a:rPr>
              <a:t> de </a:t>
            </a:r>
            <a:r>
              <a:rPr lang="en-US" sz="2400" b="1" dirty="0" err="1">
                <a:solidFill>
                  <a:srgbClr val="FF0000"/>
                </a:solidFill>
              </a:rPr>
              <a:t>Repaso</a:t>
            </a:r>
            <a:endParaRPr lang="en-US" sz="2400" b="1" dirty="0">
              <a:solidFill>
                <a:srgbClr val="FF0000"/>
              </a:solidFill>
            </a:endParaRPr>
          </a:p>
          <a:p>
            <a:r>
              <a:rPr lang="es-ES_tradnl" dirty="0"/>
              <a:t>Se puede detectar el patrón de bandas?</a:t>
            </a:r>
          </a:p>
          <a:p>
            <a:pPr lvl="0"/>
            <a:r>
              <a:rPr lang="es-ES_tradnl" dirty="0"/>
              <a:t>Puedes ver el nucléolo?</a:t>
            </a:r>
            <a:endParaRPr lang="en-US" sz="2400" dirty="0"/>
          </a:p>
          <a:p>
            <a:pPr lvl="0"/>
            <a:r>
              <a:rPr lang="es-ES_tradnl" dirty="0"/>
              <a:t>Que es un cromocentro?</a:t>
            </a:r>
            <a:endParaRPr lang="en-US" sz="2400" dirty="0"/>
          </a:p>
          <a:p>
            <a:pPr lvl="0"/>
            <a:r>
              <a:rPr lang="es-ES_tradnl" dirty="0"/>
              <a:t>Puedes detectar el cromocentro en los cromosomas salivares?</a:t>
            </a:r>
            <a:endParaRPr lang="en-US" sz="2400" dirty="0"/>
          </a:p>
          <a:p>
            <a:pPr lvl="0"/>
            <a:r>
              <a:rPr lang="es-ES_tradnl" dirty="0"/>
              <a:t>Puedes determinar cual cromosoma ves?</a:t>
            </a:r>
          </a:p>
          <a:p>
            <a:pPr lvl="0"/>
            <a:r>
              <a:rPr lang="es-ES_tradnl" dirty="0"/>
              <a:t>Esperas que las células de las glándulas salivares sean haploides o diploides para esta especie? Porque?</a:t>
            </a:r>
          </a:p>
          <a:p>
            <a:pPr lvl="0"/>
            <a:r>
              <a:rPr lang="es-ES_tradnl" dirty="0"/>
              <a:t>Que significa sinapsis?</a:t>
            </a:r>
            <a:endParaRPr lang="en-US" sz="2400" dirty="0"/>
          </a:p>
          <a:p>
            <a:pPr lvl="0"/>
            <a:r>
              <a:rPr lang="es-ES_tradnl" dirty="0"/>
              <a:t>En que tipo de células esperas ver sinapsis?</a:t>
            </a:r>
            <a:endParaRPr lang="en-US" sz="2400" dirty="0"/>
          </a:p>
          <a:p>
            <a:pPr lvl="0"/>
            <a:r>
              <a:rPr lang="es-ES_tradnl" dirty="0"/>
              <a:t>Porque surge esta pregunta en </a:t>
            </a:r>
            <a:r>
              <a:rPr lang="es-ES_tradnl" dirty="0" err="1"/>
              <a:t>térmnos</a:t>
            </a:r>
            <a:r>
              <a:rPr lang="es-ES_tradnl" dirty="0"/>
              <a:t> de cromosomas de glándulas salivares?</a:t>
            </a:r>
            <a:endParaRPr lang="en-US" sz="2400" dirty="0"/>
          </a:p>
          <a:p>
            <a:pPr lvl="0"/>
            <a:endParaRPr lang="en-US" sz="2400" dirty="0"/>
          </a:p>
          <a:p>
            <a:endParaRPr lang="en-US" sz="2400" dirty="0"/>
          </a:p>
          <a:p>
            <a:endParaRPr lang="en-US" sz="2400" dirty="0">
              <a:solidFill>
                <a:srgbClr val="FF0000"/>
              </a:solidFill>
            </a:endParaRPr>
          </a:p>
          <a:p>
            <a:endParaRPr lang="en-US" dirty="0"/>
          </a:p>
          <a:p>
            <a:endParaRPr lang="en-US" dirty="0"/>
          </a:p>
          <a:p>
            <a:endParaRPr lang="en-US" dirty="0"/>
          </a:p>
        </p:txBody>
      </p:sp>
    </p:spTree>
    <p:extLst>
      <p:ext uri="{BB962C8B-B14F-4D97-AF65-F5344CB8AC3E}">
        <p14:creationId xmlns:p14="http://schemas.microsoft.com/office/powerpoint/2010/main" val="2819493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36" y="84612"/>
            <a:ext cx="6508377" cy="582621"/>
          </a:xfrm>
        </p:spPr>
        <p:txBody>
          <a:bodyPr/>
          <a:lstStyle/>
          <a:p>
            <a:r>
              <a:rPr lang="en-US" dirty="0" err="1"/>
              <a:t>Protocolo</a:t>
            </a:r>
            <a:endParaRPr lang="en-US" dirty="0"/>
          </a:p>
        </p:txBody>
      </p:sp>
      <p:sp>
        <p:nvSpPr>
          <p:cNvPr id="5" name="Content Placeholder 4">
            <a:extLst>
              <a:ext uri="{FF2B5EF4-FFF2-40B4-BE49-F238E27FC236}">
                <a16:creationId xmlns:a16="http://schemas.microsoft.com/office/drawing/2014/main" id="{3F18DD56-C7A5-4D44-9812-8BE0A19CA329}"/>
              </a:ext>
            </a:extLst>
          </p:cNvPr>
          <p:cNvSpPr>
            <a:spLocks noGrp="1"/>
          </p:cNvSpPr>
          <p:nvPr>
            <p:ph idx="1"/>
          </p:nvPr>
        </p:nvSpPr>
        <p:spPr>
          <a:xfrm>
            <a:off x="177336" y="820272"/>
            <a:ext cx="8617040" cy="5953116"/>
          </a:xfrm>
        </p:spPr>
        <p:txBody>
          <a:bodyPr>
            <a:normAutofit/>
          </a:bodyPr>
          <a:lstStyle/>
          <a:p>
            <a:r>
              <a:rPr lang="en-US" sz="2400" b="1" dirty="0" err="1">
                <a:solidFill>
                  <a:srgbClr val="FF0000"/>
                </a:solidFill>
              </a:rPr>
              <a:t>Preguntas</a:t>
            </a:r>
            <a:r>
              <a:rPr lang="en-US" sz="2400" b="1" dirty="0">
                <a:solidFill>
                  <a:srgbClr val="FF0000"/>
                </a:solidFill>
              </a:rPr>
              <a:t> de </a:t>
            </a:r>
            <a:r>
              <a:rPr lang="en-US" sz="2400" b="1" dirty="0" err="1">
                <a:solidFill>
                  <a:srgbClr val="FF0000"/>
                </a:solidFill>
              </a:rPr>
              <a:t>Repaso</a:t>
            </a:r>
            <a:endParaRPr lang="en-US" sz="2400" b="1" dirty="0">
              <a:solidFill>
                <a:srgbClr val="FF0000"/>
              </a:solidFill>
            </a:endParaRPr>
          </a:p>
          <a:p>
            <a:pPr lvl="0"/>
            <a:r>
              <a:rPr lang="es-ES_tradnl" dirty="0"/>
              <a:t>Porque surge esta pregunta en </a:t>
            </a:r>
            <a:r>
              <a:rPr lang="es-ES_tradnl" dirty="0" err="1"/>
              <a:t>térmnos</a:t>
            </a:r>
            <a:r>
              <a:rPr lang="es-ES_tradnl" dirty="0"/>
              <a:t> de cromosomas de glándulas salivares?</a:t>
            </a:r>
            <a:endParaRPr lang="en-US" sz="2400" dirty="0"/>
          </a:p>
          <a:p>
            <a:pPr lvl="0"/>
            <a:r>
              <a:rPr lang="es-ES_tradnl" dirty="0"/>
              <a:t>Dibuja el cromosoma X o el dos y representa el patrón de bandas.</a:t>
            </a:r>
            <a:endParaRPr lang="en-US" sz="2400" dirty="0"/>
          </a:p>
          <a:p>
            <a:pPr lvl="0"/>
            <a:r>
              <a:rPr lang="es-ES_tradnl" dirty="0"/>
              <a:t>Dibuja un cromosoma que tenga anillos de </a:t>
            </a:r>
            <a:r>
              <a:rPr lang="es-ES_tradnl" dirty="0" err="1"/>
              <a:t>balbiani</a:t>
            </a:r>
            <a:r>
              <a:rPr lang="es-ES_tradnl" dirty="0"/>
              <a:t> e identifícalos.</a:t>
            </a:r>
            <a:endParaRPr lang="en-US" sz="2400" dirty="0"/>
          </a:p>
          <a:p>
            <a:pPr lvl="0"/>
            <a:r>
              <a:rPr lang="es-ES_tradnl" dirty="0"/>
              <a:t>Contesta:</a:t>
            </a:r>
            <a:endParaRPr lang="en-US" sz="2400" dirty="0"/>
          </a:p>
          <a:p>
            <a:pPr lvl="0"/>
            <a:r>
              <a:rPr lang="es-ES_tradnl" dirty="0"/>
              <a:t>	Porque se forman los anillos de </a:t>
            </a:r>
            <a:r>
              <a:rPr lang="es-ES_tradnl" dirty="0" err="1"/>
              <a:t>balbiani</a:t>
            </a:r>
            <a:r>
              <a:rPr lang="es-ES_tradnl" dirty="0"/>
              <a:t>?</a:t>
            </a:r>
            <a:endParaRPr lang="en-US" sz="2400" dirty="0"/>
          </a:p>
          <a:p>
            <a:pPr lvl="0"/>
            <a:r>
              <a:rPr lang="es-ES_tradnl" dirty="0"/>
              <a:t>	Cual es su función?</a:t>
            </a:r>
            <a:endParaRPr lang="en-US" sz="2400" dirty="0"/>
          </a:p>
          <a:p>
            <a:pPr lvl="0"/>
            <a:r>
              <a:rPr lang="es-ES_tradnl" dirty="0"/>
              <a:t>	Cuantos anillos observaste en tu preparación?</a:t>
            </a:r>
            <a:endParaRPr lang="en-US" sz="2400" dirty="0"/>
          </a:p>
          <a:p>
            <a:pPr lvl="0"/>
            <a:r>
              <a:rPr lang="es-ES_tradnl" dirty="0"/>
              <a:t>	Todos en el mismo cromosoma?</a:t>
            </a:r>
            <a:endParaRPr lang="en-US" sz="2400" dirty="0"/>
          </a:p>
          <a:p>
            <a:pPr lvl="0"/>
            <a:r>
              <a:rPr lang="es-ES_tradnl" dirty="0"/>
              <a:t>	Difieren en tamaño?</a:t>
            </a:r>
            <a:endParaRPr lang="en-US" sz="2400" dirty="0"/>
          </a:p>
          <a:p>
            <a:pPr lvl="0"/>
            <a:endParaRPr lang="en-US" sz="2400" dirty="0"/>
          </a:p>
          <a:p>
            <a:endParaRPr lang="en-US" sz="2400" dirty="0"/>
          </a:p>
          <a:p>
            <a:endParaRPr lang="en-US" sz="2400" dirty="0">
              <a:solidFill>
                <a:srgbClr val="FF0000"/>
              </a:solidFill>
            </a:endParaRPr>
          </a:p>
          <a:p>
            <a:endParaRPr lang="en-US" dirty="0"/>
          </a:p>
          <a:p>
            <a:endParaRPr lang="en-US" dirty="0"/>
          </a:p>
          <a:p>
            <a:endParaRPr lang="en-US" dirty="0"/>
          </a:p>
        </p:txBody>
      </p:sp>
    </p:spTree>
    <p:extLst>
      <p:ext uri="{BB962C8B-B14F-4D97-AF65-F5344CB8AC3E}">
        <p14:creationId xmlns:p14="http://schemas.microsoft.com/office/powerpoint/2010/main" val="1148915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252"/>
            <a:ext cx="6710131" cy="685945"/>
          </a:xfrm>
        </p:spPr>
        <p:txBody>
          <a:bodyPr/>
          <a:lstStyle/>
          <a:p>
            <a:r>
              <a:rPr lang="en-US" dirty="0" err="1"/>
              <a:t>Objetivos</a:t>
            </a:r>
            <a:endParaRPr lang="en-US" dirty="0"/>
          </a:p>
        </p:txBody>
      </p:sp>
      <p:sp>
        <p:nvSpPr>
          <p:cNvPr id="3" name="Content Placeholder 2"/>
          <p:cNvSpPr>
            <a:spLocks noGrp="1"/>
          </p:cNvSpPr>
          <p:nvPr>
            <p:ph idx="1"/>
          </p:nvPr>
        </p:nvSpPr>
        <p:spPr>
          <a:xfrm>
            <a:off x="243551" y="2286000"/>
            <a:ext cx="8541648" cy="4448988"/>
          </a:xfrm>
        </p:spPr>
        <p:txBody>
          <a:bodyPr>
            <a:normAutofit/>
          </a:bodyPr>
          <a:lstStyle/>
          <a:p>
            <a:r>
              <a:rPr lang="en-US" sz="2400" dirty="0" err="1"/>
              <a:t>Repasar</a:t>
            </a:r>
            <a:r>
              <a:rPr lang="en-US" sz="2400" dirty="0"/>
              <a:t> los </a:t>
            </a:r>
            <a:r>
              <a:rPr lang="en-US" sz="2400" dirty="0" err="1"/>
              <a:t>conceptos</a:t>
            </a:r>
            <a:r>
              <a:rPr lang="en-US" sz="2400" dirty="0"/>
              <a:t> de </a:t>
            </a:r>
            <a:r>
              <a:rPr lang="en-US" sz="2400" dirty="0" err="1"/>
              <a:t>equivalencia</a:t>
            </a:r>
            <a:r>
              <a:rPr lang="en-US" sz="2400" dirty="0"/>
              <a:t> </a:t>
            </a:r>
            <a:r>
              <a:rPr lang="en-US" sz="2400" dirty="0" err="1"/>
              <a:t>genómica</a:t>
            </a:r>
            <a:r>
              <a:rPr lang="en-US" sz="2400" dirty="0"/>
              <a:t>.</a:t>
            </a:r>
          </a:p>
          <a:p>
            <a:r>
              <a:rPr lang="en-US" sz="2400" dirty="0" err="1"/>
              <a:t>Presentar</a:t>
            </a:r>
            <a:r>
              <a:rPr lang="en-US" sz="2400" dirty="0"/>
              <a:t> los </a:t>
            </a:r>
            <a:r>
              <a:rPr lang="en-US" sz="2400" dirty="0" err="1"/>
              <a:t>cromosomas</a:t>
            </a:r>
            <a:r>
              <a:rPr lang="en-US" sz="2400" dirty="0"/>
              <a:t> </a:t>
            </a:r>
            <a:r>
              <a:rPr lang="en-US" sz="2400" dirty="0" err="1"/>
              <a:t>gigantes</a:t>
            </a:r>
            <a:r>
              <a:rPr lang="en-US" sz="2400" dirty="0"/>
              <a:t> de </a:t>
            </a:r>
            <a:r>
              <a:rPr lang="en-US" sz="2400" dirty="0" err="1"/>
              <a:t>larvas</a:t>
            </a:r>
            <a:r>
              <a:rPr lang="en-US" sz="2400" dirty="0"/>
              <a:t> de Drosophila </a:t>
            </a:r>
            <a:r>
              <a:rPr lang="en-US" sz="2400" dirty="0" err="1"/>
              <a:t>como</a:t>
            </a:r>
            <a:r>
              <a:rPr lang="en-US" sz="2400" dirty="0"/>
              <a:t> un </a:t>
            </a:r>
            <a:r>
              <a:rPr lang="en-US" sz="2400" dirty="0" err="1"/>
              <a:t>ejemplo</a:t>
            </a:r>
            <a:endParaRPr lang="en-US" sz="2200" dirty="0"/>
          </a:p>
          <a:p>
            <a:r>
              <a:rPr lang="en-US" sz="2400" dirty="0" err="1"/>
              <a:t>Practicar</a:t>
            </a:r>
            <a:r>
              <a:rPr lang="en-US" sz="2400" dirty="0"/>
              <a:t> la </a:t>
            </a:r>
            <a:r>
              <a:rPr lang="en-US" sz="2400" dirty="0" err="1"/>
              <a:t>técnica</a:t>
            </a:r>
            <a:r>
              <a:rPr lang="en-US" sz="2400" dirty="0"/>
              <a:t> de </a:t>
            </a:r>
            <a:r>
              <a:rPr lang="en-US" sz="2400" dirty="0" err="1"/>
              <a:t>tinción</a:t>
            </a:r>
            <a:r>
              <a:rPr lang="en-US" sz="2400" dirty="0"/>
              <a:t> por </a:t>
            </a:r>
            <a:r>
              <a:rPr lang="en-US" sz="2400" dirty="0" err="1"/>
              <a:t>presión</a:t>
            </a:r>
            <a:r>
              <a:rPr lang="en-US" sz="2400" dirty="0"/>
              <a:t> para </a:t>
            </a:r>
            <a:r>
              <a:rPr lang="en-US" sz="2400" dirty="0" err="1"/>
              <a:t>visualizar</a:t>
            </a:r>
            <a:r>
              <a:rPr lang="en-US" sz="2400" dirty="0"/>
              <a:t> </a:t>
            </a:r>
            <a:r>
              <a:rPr lang="en-US" sz="2400" dirty="0" err="1"/>
              <a:t>cromosomas</a:t>
            </a:r>
            <a:r>
              <a:rPr lang="en-US" sz="2400" dirty="0"/>
              <a:t> </a:t>
            </a:r>
            <a:r>
              <a:rPr lang="en-US" sz="2400" dirty="0" err="1"/>
              <a:t>politénicos</a:t>
            </a:r>
            <a:r>
              <a:rPr lang="en-US" sz="2400" dirty="0"/>
              <a:t> </a:t>
            </a:r>
            <a:r>
              <a:rPr lang="en-US" sz="2400" dirty="0" err="1"/>
              <a:t>en</a:t>
            </a:r>
            <a:r>
              <a:rPr lang="en-US" sz="2400" dirty="0"/>
              <a:t> </a:t>
            </a:r>
            <a:r>
              <a:rPr lang="en-US" sz="2400" dirty="0" err="1"/>
              <a:t>microscopio</a:t>
            </a:r>
            <a:r>
              <a:rPr lang="en-US" sz="2400" dirty="0"/>
              <a:t> </a:t>
            </a:r>
            <a:r>
              <a:rPr lang="en-US" sz="2400" dirty="0" err="1"/>
              <a:t>compuesto</a:t>
            </a:r>
            <a:r>
              <a:rPr lang="en-US" sz="2400" dirty="0"/>
              <a:t>.</a:t>
            </a:r>
          </a:p>
          <a:p>
            <a:endParaRPr lang="en-US" sz="2400" dirty="0"/>
          </a:p>
        </p:txBody>
      </p:sp>
      <p:sp>
        <p:nvSpPr>
          <p:cNvPr id="4" name="Title 1"/>
          <p:cNvSpPr txBox="1">
            <a:spLocks/>
          </p:cNvSpPr>
          <p:nvPr/>
        </p:nvSpPr>
        <p:spPr>
          <a:xfrm>
            <a:off x="243551" y="1020315"/>
            <a:ext cx="6923779" cy="68594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endParaRPr lang="en-US" dirty="0"/>
          </a:p>
        </p:txBody>
      </p:sp>
    </p:spTree>
    <p:extLst>
      <p:ext uri="{BB962C8B-B14F-4D97-AF65-F5344CB8AC3E}">
        <p14:creationId xmlns:p14="http://schemas.microsoft.com/office/powerpoint/2010/main" val="2956609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277" y="488024"/>
            <a:ext cx="6508377" cy="582621"/>
          </a:xfrm>
        </p:spPr>
        <p:txBody>
          <a:bodyPr/>
          <a:lstStyle/>
          <a:p>
            <a:r>
              <a:rPr lang="en-US" dirty="0" err="1"/>
              <a:t>Referencias</a:t>
            </a:r>
            <a:endParaRPr lang="en-US" dirty="0"/>
          </a:p>
        </p:txBody>
      </p:sp>
      <p:sp>
        <p:nvSpPr>
          <p:cNvPr id="5" name="Content Placeholder 4">
            <a:extLst>
              <a:ext uri="{FF2B5EF4-FFF2-40B4-BE49-F238E27FC236}">
                <a16:creationId xmlns:a16="http://schemas.microsoft.com/office/drawing/2014/main" id="{3F18DD56-C7A5-4D44-9812-8BE0A19CA329}"/>
              </a:ext>
            </a:extLst>
          </p:cNvPr>
          <p:cNvSpPr>
            <a:spLocks noGrp="1"/>
          </p:cNvSpPr>
          <p:nvPr>
            <p:ph idx="1"/>
          </p:nvPr>
        </p:nvSpPr>
        <p:spPr>
          <a:xfrm>
            <a:off x="177336" y="1573306"/>
            <a:ext cx="8334652" cy="5200082"/>
          </a:xfrm>
        </p:spPr>
        <p:txBody>
          <a:bodyPr>
            <a:normAutofit/>
          </a:bodyPr>
          <a:lstStyle/>
          <a:p>
            <a:r>
              <a:rPr lang="es-ES_tradnl" b="1" dirty="0" err="1"/>
              <a:t>Polytene</a:t>
            </a:r>
            <a:r>
              <a:rPr lang="es-ES_tradnl" b="1" dirty="0"/>
              <a:t>, </a:t>
            </a:r>
            <a:r>
              <a:rPr lang="es-ES_tradnl" b="1" dirty="0" err="1"/>
              <a:t>Endomitosis</a:t>
            </a:r>
            <a:r>
              <a:rPr lang="es-ES_tradnl" b="1" dirty="0"/>
              <a:t>, </a:t>
            </a:r>
            <a:r>
              <a:rPr lang="es-ES_tradnl" b="1" dirty="0" err="1"/>
              <a:t>Puffs</a:t>
            </a:r>
            <a:r>
              <a:rPr lang="es-ES_tradnl" b="1" dirty="0"/>
              <a:t>. </a:t>
            </a:r>
            <a:r>
              <a:rPr lang="es-ES_tradnl" u="sng" dirty="0">
                <a:hlinkClick r:id="rId2"/>
              </a:rPr>
              <a:t>http://rice.bio.indiana.edu:7082/allied-data/lk/interactive-fly/aimorph/puffing.htm</a:t>
            </a:r>
            <a:endParaRPr lang="en-US" dirty="0"/>
          </a:p>
          <a:p>
            <a:r>
              <a:rPr lang="es-ES_tradnl" b="1" dirty="0" err="1"/>
              <a:t>Endoreplication</a:t>
            </a:r>
            <a:r>
              <a:rPr lang="es-ES_tradnl" dirty="0"/>
              <a:t> </a:t>
            </a:r>
            <a:r>
              <a:rPr lang="es-ES_tradnl" u="sng" dirty="0">
                <a:hlinkClick r:id="rId3"/>
              </a:rPr>
              <a:t>http://users.rcn.com/jkimball.ma.ultranet/BiologyPages/E/Endoreplication.html</a:t>
            </a:r>
            <a:endParaRPr lang="en-US" dirty="0"/>
          </a:p>
          <a:p>
            <a:r>
              <a:rPr lang="es-ES_tradnl" b="1" dirty="0" err="1"/>
              <a:t>Polytene</a:t>
            </a:r>
            <a:r>
              <a:rPr lang="es-ES_tradnl" b="1" dirty="0"/>
              <a:t> and </a:t>
            </a:r>
            <a:r>
              <a:rPr lang="es-ES_tradnl" b="1" dirty="0" err="1"/>
              <a:t>Puffing</a:t>
            </a:r>
            <a:r>
              <a:rPr lang="es-ES_tradnl" b="1" dirty="0"/>
              <a:t> </a:t>
            </a:r>
            <a:r>
              <a:rPr lang="es-ES_tradnl" u="sng" dirty="0">
                <a:hlinkClick r:id="rId4"/>
              </a:rPr>
              <a:t>http://www.faculty.ucr.edu/~insects/pages/teachingresources/laboratory/roberts/polytene.html</a:t>
            </a:r>
            <a:endParaRPr lang="en-US" dirty="0"/>
          </a:p>
          <a:p>
            <a:r>
              <a:rPr lang="es-ES_tradnl" b="1" dirty="0"/>
              <a:t>Experimentos en Biología del Desarrollo</a:t>
            </a:r>
            <a:r>
              <a:rPr lang="es-ES_tradnl" dirty="0"/>
              <a:t>, MH Morales y JR Ortiz, Universidad de Puerto Rico, Rio Piedras</a:t>
            </a:r>
            <a:endParaRPr lang="en-US" dirty="0"/>
          </a:p>
          <a:p>
            <a:r>
              <a:rPr lang="es-ES_tradnl" b="1" dirty="0" err="1"/>
              <a:t>Developmental</a:t>
            </a:r>
            <a:r>
              <a:rPr lang="es-ES_tradnl" b="1" dirty="0"/>
              <a:t> </a:t>
            </a:r>
            <a:r>
              <a:rPr lang="es-ES_tradnl" b="1" dirty="0" err="1"/>
              <a:t>BIology</a:t>
            </a:r>
            <a:r>
              <a:rPr lang="es-ES_tradnl" dirty="0"/>
              <a:t>, </a:t>
            </a:r>
            <a:r>
              <a:rPr lang="es-ES_tradnl" dirty="0" err="1"/>
              <a:t>Browder</a:t>
            </a:r>
            <a:r>
              <a:rPr lang="es-ES_tradnl" dirty="0"/>
              <a:t> Et al., 3rd </a:t>
            </a:r>
            <a:r>
              <a:rPr lang="es-ES_tradnl" dirty="0" err="1"/>
              <a:t>Edition</a:t>
            </a:r>
            <a:r>
              <a:rPr lang="es-ES_tradnl" dirty="0"/>
              <a:t>, Saunders </a:t>
            </a:r>
            <a:r>
              <a:rPr lang="es-ES_tradnl" dirty="0" err="1"/>
              <a:t>College</a:t>
            </a:r>
            <a:r>
              <a:rPr lang="es-ES_tradnl" dirty="0"/>
              <a:t> Publishing. (1990).</a:t>
            </a:r>
            <a:endParaRPr lang="en-US" dirty="0"/>
          </a:p>
          <a:p>
            <a:endParaRPr lang="en-US" dirty="0"/>
          </a:p>
        </p:txBody>
      </p:sp>
    </p:spTree>
    <p:extLst>
      <p:ext uri="{BB962C8B-B14F-4D97-AF65-F5344CB8AC3E}">
        <p14:creationId xmlns:p14="http://schemas.microsoft.com/office/powerpoint/2010/main" val="183304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252"/>
            <a:ext cx="6508377" cy="685945"/>
          </a:xfrm>
        </p:spPr>
        <p:txBody>
          <a:bodyPr/>
          <a:lstStyle/>
          <a:p>
            <a:r>
              <a:rPr lang="en-US" dirty="0" err="1"/>
              <a:t>Introducción</a:t>
            </a:r>
            <a:endParaRPr lang="en-US" dirty="0"/>
          </a:p>
        </p:txBody>
      </p:sp>
      <p:sp>
        <p:nvSpPr>
          <p:cNvPr id="3" name="Content Placeholder 2"/>
          <p:cNvSpPr>
            <a:spLocks noGrp="1"/>
          </p:cNvSpPr>
          <p:nvPr>
            <p:ph idx="1"/>
          </p:nvPr>
        </p:nvSpPr>
        <p:spPr>
          <a:xfrm>
            <a:off x="48063" y="730591"/>
            <a:ext cx="6173517" cy="5809949"/>
          </a:xfrm>
        </p:spPr>
        <p:txBody>
          <a:bodyPr>
            <a:normAutofit/>
          </a:bodyPr>
          <a:lstStyle/>
          <a:p>
            <a:r>
              <a:rPr lang="en-US" sz="2800" dirty="0" err="1"/>
              <a:t>Equivalencia</a:t>
            </a:r>
            <a:r>
              <a:rPr lang="en-US" sz="2800" dirty="0"/>
              <a:t> </a:t>
            </a:r>
            <a:r>
              <a:rPr lang="en-US" sz="2800" dirty="0" err="1"/>
              <a:t>genómica</a:t>
            </a:r>
            <a:r>
              <a:rPr lang="en-US" sz="2800" dirty="0"/>
              <a:t> –</a:t>
            </a:r>
            <a:r>
              <a:rPr lang="en-US" sz="2800" dirty="0" err="1"/>
              <a:t>cada</a:t>
            </a:r>
            <a:r>
              <a:rPr lang="en-US" sz="2800" dirty="0"/>
              <a:t> </a:t>
            </a:r>
            <a:r>
              <a:rPr lang="en-US" sz="2800" dirty="0" err="1"/>
              <a:t>núcleo</a:t>
            </a:r>
            <a:r>
              <a:rPr lang="en-US" sz="2800" dirty="0"/>
              <a:t> de </a:t>
            </a:r>
            <a:r>
              <a:rPr lang="en-US" sz="2800" dirty="0" err="1"/>
              <a:t>célula</a:t>
            </a:r>
            <a:r>
              <a:rPr lang="en-US" sz="2800" dirty="0"/>
              <a:t> </a:t>
            </a:r>
            <a:r>
              <a:rPr lang="en-US" sz="2800" dirty="0" err="1"/>
              <a:t>somática</a:t>
            </a:r>
            <a:r>
              <a:rPr lang="en-US" sz="2800" dirty="0"/>
              <a:t> el </a:t>
            </a:r>
            <a:r>
              <a:rPr lang="en-US" sz="2800" dirty="0" err="1"/>
              <a:t>mismo</a:t>
            </a:r>
            <a:r>
              <a:rPr lang="en-US" sz="2800" dirty="0"/>
              <a:t> </a:t>
            </a:r>
            <a:r>
              <a:rPr lang="en-US" sz="2800" dirty="0" err="1"/>
              <a:t>genoma</a:t>
            </a:r>
            <a:r>
              <a:rPr lang="en-US" sz="2800" dirty="0"/>
              <a:t> o sea los </a:t>
            </a:r>
            <a:r>
              <a:rPr lang="en-US" sz="2800" dirty="0" err="1"/>
              <a:t>mismos</a:t>
            </a:r>
            <a:r>
              <a:rPr lang="en-US" sz="2800" dirty="0"/>
              <a:t> _________________</a:t>
            </a:r>
          </a:p>
          <a:p>
            <a:r>
              <a:rPr lang="en-US" sz="2800" dirty="0" err="1"/>
              <a:t>Entonces</a:t>
            </a:r>
            <a:r>
              <a:rPr lang="en-US" sz="2800" dirty="0"/>
              <a:t>:</a:t>
            </a:r>
          </a:p>
          <a:p>
            <a:pPr marL="0" indent="0">
              <a:buNone/>
            </a:pPr>
            <a:r>
              <a:rPr lang="en-US" sz="2800" dirty="0"/>
              <a:t>Si </a:t>
            </a:r>
            <a:r>
              <a:rPr lang="en-US" sz="2800" dirty="0" err="1"/>
              <a:t>toda</a:t>
            </a:r>
            <a:r>
              <a:rPr lang="en-US" sz="2800" dirty="0"/>
              <a:t> </a:t>
            </a:r>
            <a:r>
              <a:rPr lang="en-US" sz="2800" dirty="0" err="1"/>
              <a:t>célula</a:t>
            </a:r>
            <a:r>
              <a:rPr lang="en-US" sz="2800" dirty="0"/>
              <a:t> del </a:t>
            </a:r>
            <a:r>
              <a:rPr lang="en-US" sz="2800" dirty="0" err="1"/>
              <a:t>cuerpo</a:t>
            </a:r>
            <a:r>
              <a:rPr lang="en-US" sz="2800" dirty="0"/>
              <a:t> </a:t>
            </a:r>
            <a:r>
              <a:rPr lang="en-US" sz="2800" dirty="0" err="1"/>
              <a:t>tiene</a:t>
            </a:r>
            <a:r>
              <a:rPr lang="en-US" sz="2800" dirty="0"/>
              <a:t> los genes para Hgb e </a:t>
            </a:r>
            <a:r>
              <a:rPr lang="en-US" sz="2800" dirty="0" err="1"/>
              <a:t>Insulina</a:t>
            </a:r>
            <a:r>
              <a:rPr lang="en-US" sz="2800" dirty="0"/>
              <a:t>, …</a:t>
            </a:r>
            <a:br>
              <a:rPr lang="en-US" sz="2800" dirty="0"/>
            </a:br>
            <a:r>
              <a:rPr lang="en-US" sz="2800" b="1" dirty="0" err="1"/>
              <a:t>porque</a:t>
            </a:r>
            <a:r>
              <a:rPr lang="en-US" sz="2800" b="1" dirty="0"/>
              <a:t> </a:t>
            </a:r>
            <a:r>
              <a:rPr lang="en-US" sz="2800" dirty="0"/>
              <a:t>es que Hgb </a:t>
            </a:r>
            <a:r>
              <a:rPr lang="en-US" sz="2800" dirty="0" err="1"/>
              <a:t>sólo</a:t>
            </a:r>
            <a:r>
              <a:rPr lang="en-US" sz="2800" dirty="0"/>
              <a:t> se </a:t>
            </a:r>
            <a:r>
              <a:rPr lang="en-US" sz="2800" dirty="0" err="1"/>
              <a:t>sintetiza</a:t>
            </a:r>
            <a:r>
              <a:rPr lang="en-US" sz="2800" dirty="0"/>
              <a:t> en </a:t>
            </a:r>
            <a:r>
              <a:rPr lang="en-US" sz="2800" dirty="0" err="1"/>
              <a:t>células</a:t>
            </a:r>
            <a:r>
              <a:rPr lang="en-US" sz="2800" dirty="0"/>
              <a:t> </a:t>
            </a:r>
            <a:r>
              <a:rPr lang="en-US" sz="2800" dirty="0" err="1"/>
              <a:t>rojas</a:t>
            </a:r>
            <a:r>
              <a:rPr lang="en-US" sz="2800" dirty="0"/>
              <a:t> e </a:t>
            </a:r>
            <a:r>
              <a:rPr lang="en-US" sz="2800" dirty="0" err="1"/>
              <a:t>Insulina</a:t>
            </a:r>
            <a:r>
              <a:rPr lang="en-US" sz="2800" dirty="0"/>
              <a:t> </a:t>
            </a:r>
            <a:r>
              <a:rPr lang="en-US" sz="2800" dirty="0" err="1"/>
              <a:t>sólo</a:t>
            </a:r>
            <a:r>
              <a:rPr lang="en-US" sz="2800" dirty="0"/>
              <a:t> en </a:t>
            </a:r>
            <a:r>
              <a:rPr lang="en-US" sz="2800" dirty="0" err="1"/>
              <a:t>células</a:t>
            </a:r>
            <a:r>
              <a:rPr lang="en-US" sz="2800" dirty="0"/>
              <a:t> β de pancreas?</a:t>
            </a:r>
          </a:p>
          <a:p>
            <a:pPr marL="0" indent="0">
              <a:buNone/>
            </a:pPr>
            <a:r>
              <a:rPr lang="en-US" sz="2800" b="1" dirty="0" err="1"/>
              <a:t>Expresión</a:t>
            </a:r>
            <a:r>
              <a:rPr lang="en-US" sz="2800" b="1" dirty="0"/>
              <a:t> </a:t>
            </a:r>
            <a:r>
              <a:rPr lang="en-US" sz="2800" b="1" dirty="0" err="1"/>
              <a:t>Diferencial</a:t>
            </a:r>
            <a:r>
              <a:rPr lang="en-US" sz="2800" b="1" dirty="0"/>
              <a:t> del </a:t>
            </a:r>
            <a:r>
              <a:rPr lang="en-US" sz="2800" b="1" dirty="0" err="1"/>
              <a:t>Genoma</a:t>
            </a:r>
            <a:endParaRPr lang="en-US" sz="2800" b="1" dirty="0"/>
          </a:p>
        </p:txBody>
      </p:sp>
      <p:pic>
        <p:nvPicPr>
          <p:cNvPr id="4" name="Picture 3"/>
          <p:cNvPicPr>
            <a:picLocks noChangeAspect="1"/>
          </p:cNvPicPr>
          <p:nvPr/>
        </p:nvPicPr>
        <p:blipFill>
          <a:blip r:embed="rId3"/>
          <a:stretch>
            <a:fillRect/>
          </a:stretch>
        </p:blipFill>
        <p:spPr>
          <a:xfrm>
            <a:off x="6103017" y="300563"/>
            <a:ext cx="3040982" cy="2820379"/>
          </a:xfrm>
          <a:prstGeom prst="rect">
            <a:avLst/>
          </a:prstGeom>
          <a:ln w="57150" cmpd="sng">
            <a:solidFill>
              <a:srgbClr val="800000"/>
            </a:solidFill>
          </a:ln>
        </p:spPr>
      </p:pic>
      <p:pic>
        <p:nvPicPr>
          <p:cNvPr id="5" name="Picture 4"/>
          <p:cNvPicPr>
            <a:picLocks noChangeAspect="1"/>
          </p:cNvPicPr>
          <p:nvPr/>
        </p:nvPicPr>
        <p:blipFill>
          <a:blip r:embed="rId4"/>
          <a:stretch>
            <a:fillRect/>
          </a:stretch>
        </p:blipFill>
        <p:spPr>
          <a:xfrm>
            <a:off x="6177880" y="3938842"/>
            <a:ext cx="2800896" cy="2724704"/>
          </a:xfrm>
          <a:prstGeom prst="rect">
            <a:avLst/>
          </a:prstGeom>
          <a:ln w="57150" cmpd="sng">
            <a:solidFill>
              <a:srgbClr val="800000"/>
            </a:solidFill>
          </a:ln>
        </p:spPr>
      </p:pic>
    </p:spTree>
    <p:extLst>
      <p:ext uri="{BB962C8B-B14F-4D97-AF65-F5344CB8AC3E}">
        <p14:creationId xmlns:p14="http://schemas.microsoft.com/office/powerpoint/2010/main" val="4033903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252"/>
            <a:ext cx="6508377" cy="685945"/>
          </a:xfrm>
        </p:spPr>
        <p:txBody>
          <a:bodyPr/>
          <a:lstStyle/>
          <a:p>
            <a:r>
              <a:rPr lang="en-US" dirty="0" err="1"/>
              <a:t>Introducción</a:t>
            </a:r>
            <a:endParaRPr lang="en-US" dirty="0"/>
          </a:p>
        </p:txBody>
      </p:sp>
      <p:sp>
        <p:nvSpPr>
          <p:cNvPr id="3" name="Content Placeholder 2"/>
          <p:cNvSpPr>
            <a:spLocks noGrp="1"/>
          </p:cNvSpPr>
          <p:nvPr>
            <p:ph idx="1"/>
          </p:nvPr>
        </p:nvSpPr>
        <p:spPr>
          <a:xfrm>
            <a:off x="69591" y="730591"/>
            <a:ext cx="6045164" cy="6127409"/>
          </a:xfrm>
        </p:spPr>
        <p:txBody>
          <a:bodyPr>
            <a:normAutofit fontScale="92500" lnSpcReduction="20000"/>
          </a:bodyPr>
          <a:lstStyle/>
          <a:p>
            <a:r>
              <a:rPr lang="en-US" sz="2400" b="1" dirty="0"/>
              <a:t>3 </a:t>
            </a:r>
            <a:r>
              <a:rPr lang="en-US" sz="2400" b="1" dirty="0" err="1"/>
              <a:t>Postulados</a:t>
            </a:r>
            <a:r>
              <a:rPr lang="en-US" sz="2400" b="1" dirty="0"/>
              <a:t> de la </a:t>
            </a:r>
            <a:r>
              <a:rPr lang="en-US" sz="2400" b="1" dirty="0" err="1"/>
              <a:t>expresión</a:t>
            </a:r>
            <a:r>
              <a:rPr lang="en-US" sz="2400" b="1" dirty="0"/>
              <a:t> </a:t>
            </a:r>
            <a:r>
              <a:rPr lang="en-US" sz="2400" b="1" dirty="0" err="1"/>
              <a:t>diferencial</a:t>
            </a:r>
            <a:r>
              <a:rPr lang="en-US" sz="2400" b="1" dirty="0"/>
              <a:t> del </a:t>
            </a:r>
            <a:r>
              <a:rPr lang="en-US" sz="2400" b="1" dirty="0" err="1"/>
              <a:t>genoma</a:t>
            </a:r>
            <a:endParaRPr lang="en-US" sz="2400" b="1" dirty="0"/>
          </a:p>
          <a:p>
            <a:r>
              <a:rPr lang="en-US" sz="2400" dirty="0" err="1"/>
              <a:t>Cada</a:t>
            </a:r>
            <a:r>
              <a:rPr lang="en-US" sz="2400" dirty="0"/>
              <a:t> </a:t>
            </a:r>
            <a:r>
              <a:rPr lang="en-US" sz="2400" dirty="0" err="1"/>
              <a:t>núcleo</a:t>
            </a:r>
            <a:r>
              <a:rPr lang="en-US" sz="2400" dirty="0"/>
              <a:t> de </a:t>
            </a:r>
            <a:r>
              <a:rPr lang="en-US" sz="2400" b="1" dirty="0" err="1"/>
              <a:t>célula</a:t>
            </a:r>
            <a:r>
              <a:rPr lang="en-US" sz="2400" b="1" dirty="0"/>
              <a:t> </a:t>
            </a:r>
            <a:r>
              <a:rPr lang="en-US" sz="2400" b="1" dirty="0" err="1"/>
              <a:t>somática</a:t>
            </a:r>
            <a:r>
              <a:rPr lang="en-US" sz="2400" b="1" dirty="0"/>
              <a:t> </a:t>
            </a:r>
            <a:r>
              <a:rPr lang="en-US" sz="2400" dirty="0" err="1"/>
              <a:t>contiene</a:t>
            </a:r>
            <a:r>
              <a:rPr lang="en-US" sz="2400" dirty="0"/>
              <a:t> el </a:t>
            </a:r>
            <a:r>
              <a:rPr lang="en-US" sz="2400" dirty="0" err="1"/>
              <a:t>genoma</a:t>
            </a:r>
            <a:r>
              <a:rPr lang="en-US" sz="2400" dirty="0"/>
              <a:t> </a:t>
            </a:r>
            <a:r>
              <a:rPr lang="en-US" sz="2400" dirty="0" err="1"/>
              <a:t>completo</a:t>
            </a:r>
            <a:r>
              <a:rPr lang="en-US" sz="2400" dirty="0"/>
              <a:t> </a:t>
            </a:r>
            <a:r>
              <a:rPr lang="en-US" sz="2400" dirty="0" err="1"/>
              <a:t>establecido</a:t>
            </a:r>
            <a:r>
              <a:rPr lang="en-US" sz="2400" dirty="0"/>
              <a:t> en el </a:t>
            </a:r>
            <a:r>
              <a:rPr lang="en-US" sz="2400" b="1" dirty="0" err="1"/>
              <a:t>cigoto</a:t>
            </a:r>
            <a:r>
              <a:rPr lang="en-US" sz="2400" dirty="0"/>
              <a:t> y PLT el DNA de </a:t>
            </a:r>
            <a:r>
              <a:rPr lang="en-US" sz="2400" dirty="0" err="1"/>
              <a:t>toda</a:t>
            </a:r>
            <a:r>
              <a:rPr lang="en-US" sz="2400" dirty="0"/>
              <a:t> </a:t>
            </a:r>
            <a:r>
              <a:rPr lang="en-US" sz="2400" dirty="0" err="1"/>
              <a:t>célula</a:t>
            </a:r>
            <a:r>
              <a:rPr lang="en-US" sz="2400" dirty="0"/>
              <a:t> en un </a:t>
            </a:r>
            <a:r>
              <a:rPr lang="en-US" sz="2400" dirty="0" err="1"/>
              <a:t>individuo</a:t>
            </a:r>
            <a:r>
              <a:rPr lang="en-US" sz="2400" dirty="0"/>
              <a:t> </a:t>
            </a:r>
            <a:r>
              <a:rPr lang="en-US" sz="2400" dirty="0" err="1"/>
              <a:t>es</a:t>
            </a:r>
            <a:r>
              <a:rPr lang="en-US" sz="2400" dirty="0"/>
              <a:t> </a:t>
            </a:r>
            <a:r>
              <a:rPr lang="en-US" sz="2400" b="1" dirty="0" err="1"/>
              <a:t>idéntico</a:t>
            </a:r>
            <a:r>
              <a:rPr lang="en-US" sz="2400" dirty="0"/>
              <a:t>.</a:t>
            </a:r>
          </a:p>
          <a:p>
            <a:r>
              <a:rPr lang="en-US" sz="2400" dirty="0"/>
              <a:t>Los genes no </a:t>
            </a:r>
            <a:r>
              <a:rPr lang="en-US" sz="2400" dirty="0" err="1"/>
              <a:t>usados</a:t>
            </a:r>
            <a:r>
              <a:rPr lang="en-US" sz="2400" dirty="0"/>
              <a:t> en una </a:t>
            </a:r>
            <a:r>
              <a:rPr lang="en-US" sz="2400" dirty="0" err="1"/>
              <a:t>célula</a:t>
            </a:r>
            <a:r>
              <a:rPr lang="en-US" sz="2400" dirty="0"/>
              <a:t> </a:t>
            </a:r>
            <a:r>
              <a:rPr lang="en-US" sz="2400" dirty="0" err="1"/>
              <a:t>diferenciada</a:t>
            </a:r>
            <a:r>
              <a:rPr lang="en-US" sz="2400" dirty="0"/>
              <a:t> </a:t>
            </a:r>
            <a:r>
              <a:rPr lang="en-US" sz="2400" dirty="0" err="1"/>
              <a:t>ni</a:t>
            </a:r>
            <a:r>
              <a:rPr lang="en-US" sz="2400" dirty="0"/>
              <a:t> son </a:t>
            </a:r>
            <a:r>
              <a:rPr lang="en-US" sz="2400" dirty="0" err="1"/>
              <a:t>destruídos</a:t>
            </a:r>
            <a:r>
              <a:rPr lang="en-US" sz="2400" dirty="0"/>
              <a:t> </a:t>
            </a:r>
            <a:r>
              <a:rPr lang="en-US" sz="2400" dirty="0" err="1"/>
              <a:t>ni</a:t>
            </a:r>
            <a:r>
              <a:rPr lang="en-US" sz="2400" dirty="0"/>
              <a:t> </a:t>
            </a:r>
            <a:r>
              <a:rPr lang="en-US" sz="2400" dirty="0" err="1"/>
              <a:t>mutados</a:t>
            </a:r>
            <a:r>
              <a:rPr lang="en-US" sz="2400" dirty="0"/>
              <a:t>, </a:t>
            </a:r>
            <a:r>
              <a:rPr lang="en-US" sz="2400" dirty="0" err="1"/>
              <a:t>sino</a:t>
            </a:r>
            <a:r>
              <a:rPr lang="en-US" sz="2400" dirty="0"/>
              <a:t> que  </a:t>
            </a:r>
            <a:r>
              <a:rPr lang="en-US" sz="2400" b="1" dirty="0" err="1"/>
              <a:t>aunque</a:t>
            </a:r>
            <a:r>
              <a:rPr lang="en-US" sz="2400" dirty="0"/>
              <a:t> </a:t>
            </a:r>
            <a:r>
              <a:rPr lang="en-US" sz="2400" dirty="0" err="1"/>
              <a:t>retienen</a:t>
            </a:r>
            <a:r>
              <a:rPr lang="en-US" sz="2400" dirty="0"/>
              <a:t> </a:t>
            </a:r>
            <a:br>
              <a:rPr lang="en-US" sz="2400" dirty="0"/>
            </a:br>
            <a:r>
              <a:rPr lang="en-US" sz="2400" b="1" dirty="0"/>
              <a:t>el </a:t>
            </a:r>
            <a:r>
              <a:rPr lang="en-US" sz="2400" b="1" dirty="0" err="1"/>
              <a:t>potencial</a:t>
            </a:r>
            <a:r>
              <a:rPr lang="en-US" sz="2400" b="1" dirty="0"/>
              <a:t> de ser </a:t>
            </a:r>
            <a:r>
              <a:rPr lang="en-US" sz="2400" b="1" dirty="0" err="1"/>
              <a:t>expresados</a:t>
            </a:r>
            <a:r>
              <a:rPr lang="en-US" sz="2400" b="1" dirty="0"/>
              <a:t>, no lo son.</a:t>
            </a:r>
          </a:p>
          <a:p>
            <a:r>
              <a:rPr lang="en-US" sz="2400" dirty="0" err="1"/>
              <a:t>Sólo</a:t>
            </a:r>
            <a:r>
              <a:rPr lang="en-US" sz="2400" dirty="0"/>
              <a:t> </a:t>
            </a:r>
            <a:r>
              <a:rPr lang="en-US" sz="2400" b="1" dirty="0"/>
              <a:t>un bajo </a:t>
            </a:r>
            <a:r>
              <a:rPr lang="en-US" sz="2400" b="1" dirty="0" err="1"/>
              <a:t>porciento</a:t>
            </a:r>
            <a:r>
              <a:rPr lang="en-US" sz="2400" b="1" dirty="0"/>
              <a:t> </a:t>
            </a:r>
            <a:r>
              <a:rPr lang="en-US" sz="2400" dirty="0"/>
              <a:t>del </a:t>
            </a:r>
            <a:r>
              <a:rPr lang="en-US" sz="2400" dirty="0" err="1"/>
              <a:t>genoma</a:t>
            </a:r>
            <a:r>
              <a:rPr lang="en-US" sz="2400" dirty="0"/>
              <a:t> es </a:t>
            </a:r>
            <a:r>
              <a:rPr lang="en-US" sz="2400" dirty="0" err="1"/>
              <a:t>expresado</a:t>
            </a:r>
            <a:r>
              <a:rPr lang="en-US" sz="2400" dirty="0"/>
              <a:t> en </a:t>
            </a:r>
            <a:r>
              <a:rPr lang="en-US" sz="2400" dirty="0" err="1"/>
              <a:t>cada</a:t>
            </a:r>
            <a:r>
              <a:rPr lang="en-US" sz="2400" dirty="0"/>
              <a:t> </a:t>
            </a:r>
            <a:r>
              <a:rPr lang="en-US" sz="2400" dirty="0" err="1"/>
              <a:t>célula</a:t>
            </a:r>
            <a:r>
              <a:rPr lang="en-US" sz="2400" dirty="0"/>
              <a:t>, </a:t>
            </a:r>
            <a:r>
              <a:rPr lang="en-US" sz="2400" b="1" dirty="0"/>
              <a:t>y una </a:t>
            </a:r>
            <a:r>
              <a:rPr lang="en-US" sz="2400" b="1" dirty="0" err="1"/>
              <a:t>porción</a:t>
            </a:r>
            <a:r>
              <a:rPr lang="en-US" sz="2400" b="1" dirty="0"/>
              <a:t> del RNA </a:t>
            </a:r>
            <a:r>
              <a:rPr lang="en-US" sz="2400" b="1" dirty="0" err="1"/>
              <a:t>sintetizado</a:t>
            </a:r>
            <a:r>
              <a:rPr lang="en-US" sz="2400" b="1" dirty="0"/>
              <a:t> </a:t>
            </a:r>
            <a:r>
              <a:rPr lang="en-US" sz="2400" dirty="0"/>
              <a:t>en </a:t>
            </a:r>
            <a:r>
              <a:rPr lang="en-US" sz="2400" dirty="0" err="1"/>
              <a:t>cada</a:t>
            </a:r>
            <a:r>
              <a:rPr lang="en-US" sz="2400" dirty="0"/>
              <a:t> </a:t>
            </a:r>
            <a:r>
              <a:rPr lang="en-US" sz="2400" dirty="0" err="1"/>
              <a:t>célula</a:t>
            </a:r>
            <a:r>
              <a:rPr lang="en-US" sz="2400" dirty="0"/>
              <a:t> es </a:t>
            </a:r>
            <a:r>
              <a:rPr lang="en-US" sz="2400" dirty="0" err="1"/>
              <a:t>específico</a:t>
            </a:r>
            <a:r>
              <a:rPr lang="en-US" sz="2400" dirty="0"/>
              <a:t> para </a:t>
            </a:r>
            <a:r>
              <a:rPr lang="en-US" sz="2400" dirty="0" err="1"/>
              <a:t>cada</a:t>
            </a:r>
            <a:r>
              <a:rPr lang="en-US" sz="2400" dirty="0"/>
              <a:t> </a:t>
            </a:r>
            <a:r>
              <a:rPr lang="en-US" sz="2400" dirty="0" err="1"/>
              <a:t>célula</a:t>
            </a:r>
            <a:r>
              <a:rPr lang="en-US" sz="2400" dirty="0"/>
              <a:t>.</a:t>
            </a:r>
          </a:p>
          <a:p>
            <a:r>
              <a:rPr lang="en-US" sz="2400" dirty="0"/>
              <a:t>Base para:</a:t>
            </a:r>
          </a:p>
          <a:p>
            <a:r>
              <a:rPr lang="en-US" sz="2400" dirty="0"/>
              <a:t>Northern blot, RT PCR y </a:t>
            </a:r>
            <a:r>
              <a:rPr lang="en-US" sz="2400" dirty="0" err="1"/>
              <a:t>Bibliotecas</a:t>
            </a:r>
            <a:r>
              <a:rPr lang="en-US" sz="2400" dirty="0"/>
              <a:t> </a:t>
            </a:r>
            <a:r>
              <a:rPr lang="en-US" sz="2400" dirty="0" err="1"/>
              <a:t>Genómicas</a:t>
            </a:r>
            <a:endParaRPr lang="en-US" sz="2400" dirty="0"/>
          </a:p>
        </p:txBody>
      </p:sp>
      <p:pic>
        <p:nvPicPr>
          <p:cNvPr id="6" name="Picture 5"/>
          <p:cNvPicPr>
            <a:picLocks noChangeAspect="1"/>
          </p:cNvPicPr>
          <p:nvPr/>
        </p:nvPicPr>
        <p:blipFill>
          <a:blip r:embed="rId3"/>
          <a:stretch>
            <a:fillRect/>
          </a:stretch>
        </p:blipFill>
        <p:spPr>
          <a:xfrm>
            <a:off x="6003635" y="2034964"/>
            <a:ext cx="3140365" cy="2761673"/>
          </a:xfrm>
          <a:prstGeom prst="rect">
            <a:avLst/>
          </a:prstGeom>
          <a:ln>
            <a:solidFill>
              <a:srgbClr val="800000"/>
            </a:solidFill>
          </a:ln>
        </p:spPr>
      </p:pic>
      <p:sp>
        <p:nvSpPr>
          <p:cNvPr id="7" name="Rectangle 6"/>
          <p:cNvSpPr/>
          <p:nvPr/>
        </p:nvSpPr>
        <p:spPr>
          <a:xfrm>
            <a:off x="6114755" y="4872717"/>
            <a:ext cx="2986188" cy="1077218"/>
          </a:xfrm>
          <a:prstGeom prst="rect">
            <a:avLst/>
          </a:prstGeom>
          <a:ln>
            <a:solidFill>
              <a:srgbClr val="800000"/>
            </a:solidFill>
          </a:ln>
        </p:spPr>
        <p:txBody>
          <a:bodyPr wrap="square">
            <a:spAutoFit/>
          </a:bodyPr>
          <a:lstStyle/>
          <a:p>
            <a:pPr algn="just"/>
            <a:r>
              <a:rPr lang="en-US" sz="1600" dirty="0"/>
              <a:t>Gene expression patterns are regulated both </a:t>
            </a:r>
            <a:r>
              <a:rPr lang="en-US" sz="1600" b="1" dirty="0"/>
              <a:t>spatially</a:t>
            </a:r>
            <a:r>
              <a:rPr lang="en-US" sz="1600" dirty="0"/>
              <a:t> and </a:t>
            </a:r>
            <a:r>
              <a:rPr lang="en-US" sz="1600" b="1" dirty="0"/>
              <a:t>temporally</a:t>
            </a:r>
            <a:r>
              <a:rPr lang="en-US" sz="1600" dirty="0"/>
              <a:t> in embryos of </a:t>
            </a:r>
            <a:r>
              <a:rPr lang="en-US" sz="1600" i="1" dirty="0"/>
              <a:t>Drosophila melanogaster</a:t>
            </a:r>
            <a:r>
              <a:rPr lang="en-US" sz="1600" dirty="0"/>
              <a:t>.</a:t>
            </a:r>
          </a:p>
        </p:txBody>
      </p:sp>
    </p:spTree>
    <p:extLst>
      <p:ext uri="{BB962C8B-B14F-4D97-AF65-F5344CB8AC3E}">
        <p14:creationId xmlns:p14="http://schemas.microsoft.com/office/powerpoint/2010/main" val="4276901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87" y="247797"/>
            <a:ext cx="6508377" cy="685945"/>
          </a:xfrm>
        </p:spPr>
        <p:txBody>
          <a:bodyPr/>
          <a:lstStyle/>
          <a:p>
            <a:r>
              <a:rPr lang="en-US" dirty="0" err="1"/>
              <a:t>Introducción</a:t>
            </a:r>
            <a:br>
              <a:rPr lang="en-US" dirty="0"/>
            </a:br>
            <a:r>
              <a:rPr lang="en-US" sz="2400" dirty="0"/>
              <a:t>Como se </a:t>
            </a:r>
            <a:r>
              <a:rPr lang="en-US" sz="2400" dirty="0" err="1"/>
              <a:t>hace</a:t>
            </a:r>
            <a:r>
              <a:rPr lang="en-US" sz="2400" dirty="0"/>
              <a:t> </a:t>
            </a:r>
            <a:r>
              <a:rPr lang="en-US" sz="2400" dirty="0" err="1"/>
              <a:t>diferencial</a:t>
            </a:r>
            <a:r>
              <a:rPr lang="en-US" sz="2400" dirty="0"/>
              <a:t> </a:t>
            </a:r>
            <a:r>
              <a:rPr lang="en-US" sz="2400" dirty="0" err="1"/>
              <a:t>esa</a:t>
            </a:r>
            <a:r>
              <a:rPr lang="en-US" sz="2400" dirty="0"/>
              <a:t> </a:t>
            </a:r>
            <a:r>
              <a:rPr lang="en-US" sz="2400" dirty="0" err="1"/>
              <a:t>expresión</a:t>
            </a:r>
            <a:r>
              <a:rPr lang="en-US" sz="2400" dirty="0"/>
              <a:t>?</a:t>
            </a:r>
          </a:p>
        </p:txBody>
      </p:sp>
      <p:sp>
        <p:nvSpPr>
          <p:cNvPr id="3" name="Content Placeholder 2"/>
          <p:cNvSpPr>
            <a:spLocks noGrp="1"/>
          </p:cNvSpPr>
          <p:nvPr>
            <p:ph idx="1"/>
          </p:nvPr>
        </p:nvSpPr>
        <p:spPr>
          <a:xfrm>
            <a:off x="87551" y="1090614"/>
            <a:ext cx="8751136" cy="4972864"/>
          </a:xfrm>
        </p:spPr>
        <p:txBody>
          <a:bodyPr>
            <a:normAutofit fontScale="92500" lnSpcReduction="20000"/>
          </a:bodyPr>
          <a:lstStyle/>
          <a:p>
            <a:r>
              <a:rPr lang="en-US" sz="2400" b="1" dirty="0" err="1">
                <a:solidFill>
                  <a:schemeClr val="tx1"/>
                </a:solidFill>
              </a:rPr>
              <a:t>Niveles</a:t>
            </a:r>
            <a:r>
              <a:rPr lang="en-US" sz="2400" b="1" dirty="0">
                <a:solidFill>
                  <a:schemeClr val="tx1"/>
                </a:solidFill>
              </a:rPr>
              <a:t> de </a:t>
            </a:r>
            <a:r>
              <a:rPr lang="en-US" sz="2400" b="1" dirty="0" err="1">
                <a:solidFill>
                  <a:schemeClr val="tx1"/>
                </a:solidFill>
              </a:rPr>
              <a:t>regulación</a:t>
            </a:r>
            <a:r>
              <a:rPr lang="en-US" sz="2400" b="1" dirty="0">
                <a:solidFill>
                  <a:schemeClr val="tx1"/>
                </a:solidFill>
              </a:rPr>
              <a:t> de la </a:t>
            </a:r>
            <a:r>
              <a:rPr lang="en-US" sz="2400" b="1" dirty="0" err="1">
                <a:solidFill>
                  <a:schemeClr val="tx1"/>
                </a:solidFill>
              </a:rPr>
              <a:t>expresión</a:t>
            </a:r>
            <a:r>
              <a:rPr lang="en-US" sz="2400" b="1" dirty="0">
                <a:solidFill>
                  <a:schemeClr val="tx1"/>
                </a:solidFill>
              </a:rPr>
              <a:t> </a:t>
            </a:r>
            <a:r>
              <a:rPr lang="en-US" sz="2400" b="1" dirty="0" err="1">
                <a:solidFill>
                  <a:schemeClr val="tx1"/>
                </a:solidFill>
              </a:rPr>
              <a:t>genética</a:t>
            </a:r>
            <a:endParaRPr lang="en-US" sz="2400" b="1" dirty="0">
              <a:solidFill>
                <a:schemeClr val="tx1"/>
              </a:solidFill>
            </a:endParaRPr>
          </a:p>
          <a:p>
            <a:r>
              <a:rPr lang="en-US" sz="2400" b="1" dirty="0" err="1">
                <a:solidFill>
                  <a:schemeClr val="tx1"/>
                </a:solidFill>
              </a:rPr>
              <a:t>Transcripción</a:t>
            </a:r>
            <a:r>
              <a:rPr lang="en-US" sz="2400" b="1" dirty="0">
                <a:solidFill>
                  <a:schemeClr val="tx1"/>
                </a:solidFill>
              </a:rPr>
              <a:t> </a:t>
            </a:r>
            <a:r>
              <a:rPr lang="en-US" sz="2400" b="1" dirty="0" err="1">
                <a:solidFill>
                  <a:schemeClr val="tx1"/>
                </a:solidFill>
              </a:rPr>
              <a:t>diferencia</a:t>
            </a:r>
            <a:r>
              <a:rPr lang="en-US" sz="2400" dirty="0" err="1">
                <a:solidFill>
                  <a:schemeClr val="tx1"/>
                </a:solidFill>
              </a:rPr>
              <a:t>l</a:t>
            </a:r>
            <a:r>
              <a:rPr lang="en-US" sz="2400" dirty="0">
                <a:solidFill>
                  <a:schemeClr val="tx1"/>
                </a:solidFill>
              </a:rPr>
              <a:t>:  </a:t>
            </a:r>
            <a:r>
              <a:rPr lang="en-US" sz="2400" dirty="0" err="1">
                <a:solidFill>
                  <a:schemeClr val="tx1"/>
                </a:solidFill>
              </a:rPr>
              <a:t>regula</a:t>
            </a:r>
            <a:r>
              <a:rPr lang="en-US" sz="2400" dirty="0">
                <a:solidFill>
                  <a:schemeClr val="tx1"/>
                </a:solidFill>
              </a:rPr>
              <a:t> </a:t>
            </a:r>
            <a:r>
              <a:rPr lang="en-US" sz="2400" dirty="0" err="1">
                <a:solidFill>
                  <a:schemeClr val="tx1"/>
                </a:solidFill>
              </a:rPr>
              <a:t>cuales</a:t>
            </a:r>
            <a:r>
              <a:rPr lang="en-US" sz="2400" dirty="0">
                <a:solidFill>
                  <a:schemeClr val="tx1"/>
                </a:solidFill>
              </a:rPr>
              <a:t> genes se </a:t>
            </a:r>
            <a:r>
              <a:rPr lang="en-US" sz="2400" dirty="0" err="1">
                <a:solidFill>
                  <a:schemeClr val="tx1"/>
                </a:solidFill>
              </a:rPr>
              <a:t>transcriben</a:t>
            </a:r>
            <a:r>
              <a:rPr lang="en-US" sz="2400" dirty="0">
                <a:solidFill>
                  <a:schemeClr val="tx1"/>
                </a:solidFill>
              </a:rPr>
              <a:t> en RNA nuclear</a:t>
            </a:r>
          </a:p>
          <a:p>
            <a:r>
              <a:rPr lang="en-US" sz="2400" b="1" dirty="0" err="1">
                <a:solidFill>
                  <a:schemeClr val="tx1"/>
                </a:solidFill>
              </a:rPr>
              <a:t>Procesamiento</a:t>
            </a:r>
            <a:r>
              <a:rPr lang="en-US" sz="2400" b="1" dirty="0">
                <a:solidFill>
                  <a:schemeClr val="tx1"/>
                </a:solidFill>
              </a:rPr>
              <a:t> </a:t>
            </a:r>
            <a:r>
              <a:rPr lang="en-US" sz="2400" b="1" dirty="0" err="1">
                <a:solidFill>
                  <a:schemeClr val="tx1"/>
                </a:solidFill>
              </a:rPr>
              <a:t>selectivo</a:t>
            </a:r>
            <a:r>
              <a:rPr lang="en-US" sz="2400" dirty="0">
                <a:solidFill>
                  <a:schemeClr val="tx1"/>
                </a:solidFill>
              </a:rPr>
              <a:t> de RNA nuclear: decide </a:t>
            </a:r>
            <a:r>
              <a:rPr lang="en-US" sz="2400" dirty="0" err="1">
                <a:solidFill>
                  <a:schemeClr val="tx1"/>
                </a:solidFill>
              </a:rPr>
              <a:t>que</a:t>
            </a:r>
            <a:r>
              <a:rPr lang="en-US" sz="2400" dirty="0">
                <a:solidFill>
                  <a:schemeClr val="tx1"/>
                </a:solidFill>
              </a:rPr>
              <a:t> parte del RNA nuclear (</a:t>
            </a:r>
            <a:r>
              <a:rPr lang="en-US" sz="2400" dirty="0" err="1">
                <a:solidFill>
                  <a:schemeClr val="tx1"/>
                </a:solidFill>
              </a:rPr>
              <a:t>transcriptos</a:t>
            </a:r>
            <a:r>
              <a:rPr lang="en-US" sz="2400" dirty="0">
                <a:solidFill>
                  <a:schemeClr val="tx1"/>
                </a:solidFill>
              </a:rPr>
              <a:t> </a:t>
            </a:r>
            <a:r>
              <a:rPr lang="en-US" sz="2400" dirty="0" err="1">
                <a:solidFill>
                  <a:schemeClr val="tx1"/>
                </a:solidFill>
              </a:rPr>
              <a:t>primarios</a:t>
            </a:r>
            <a:r>
              <a:rPr lang="en-US" sz="2400" dirty="0">
                <a:solidFill>
                  <a:schemeClr val="tx1"/>
                </a:solidFill>
              </a:rPr>
              <a:t>) se </a:t>
            </a:r>
            <a:r>
              <a:rPr lang="en-US" sz="2400" dirty="0" err="1">
                <a:solidFill>
                  <a:schemeClr val="tx1"/>
                </a:solidFill>
              </a:rPr>
              <a:t>convierten</a:t>
            </a:r>
            <a:r>
              <a:rPr lang="en-US" sz="2400" dirty="0">
                <a:solidFill>
                  <a:schemeClr val="tx1"/>
                </a:solidFill>
              </a:rPr>
              <a:t> en </a:t>
            </a:r>
            <a:r>
              <a:rPr lang="en-US" sz="2400" b="1" dirty="0">
                <a:solidFill>
                  <a:schemeClr val="tx1"/>
                </a:solidFill>
              </a:rPr>
              <a:t>mRNA</a:t>
            </a:r>
          </a:p>
          <a:p>
            <a:r>
              <a:rPr lang="en-US" sz="2400" b="1" dirty="0" err="1">
                <a:solidFill>
                  <a:schemeClr val="tx1"/>
                </a:solidFill>
              </a:rPr>
              <a:t>Transporte</a:t>
            </a:r>
            <a:r>
              <a:rPr lang="en-US" sz="2400" b="1" dirty="0">
                <a:solidFill>
                  <a:schemeClr val="tx1"/>
                </a:solidFill>
              </a:rPr>
              <a:t> </a:t>
            </a:r>
            <a:r>
              <a:rPr lang="en-US" sz="2400" b="1" dirty="0" err="1">
                <a:solidFill>
                  <a:schemeClr val="tx1"/>
                </a:solidFill>
              </a:rPr>
              <a:t>selectivo</a:t>
            </a:r>
            <a:r>
              <a:rPr lang="en-US" sz="2400" b="1" dirty="0">
                <a:solidFill>
                  <a:schemeClr val="tx1"/>
                </a:solidFill>
              </a:rPr>
              <a:t> de mRNAs: </a:t>
            </a:r>
            <a:r>
              <a:rPr lang="en-US" sz="2400" dirty="0">
                <a:solidFill>
                  <a:schemeClr val="tx1"/>
                </a:solidFill>
              </a:rPr>
              <a:t>decide </a:t>
            </a:r>
            <a:r>
              <a:rPr lang="en-US" sz="2400" dirty="0" err="1">
                <a:solidFill>
                  <a:schemeClr val="tx1"/>
                </a:solidFill>
              </a:rPr>
              <a:t>cuales</a:t>
            </a:r>
            <a:r>
              <a:rPr lang="en-US" sz="2400" dirty="0">
                <a:solidFill>
                  <a:schemeClr val="tx1"/>
                </a:solidFill>
              </a:rPr>
              <a:t> mRNAs </a:t>
            </a:r>
            <a:r>
              <a:rPr lang="en-US" sz="2400" dirty="0" err="1">
                <a:solidFill>
                  <a:schemeClr val="tx1"/>
                </a:solidFill>
              </a:rPr>
              <a:t>viajan</a:t>
            </a:r>
            <a:r>
              <a:rPr lang="en-US" sz="2400" dirty="0">
                <a:solidFill>
                  <a:schemeClr val="tx1"/>
                </a:solidFill>
              </a:rPr>
              <a:t> al </a:t>
            </a:r>
            <a:r>
              <a:rPr lang="en-US" sz="2400" dirty="0" err="1">
                <a:solidFill>
                  <a:schemeClr val="tx1"/>
                </a:solidFill>
              </a:rPr>
              <a:t>citoplasma</a:t>
            </a:r>
            <a:endParaRPr lang="en-US" sz="2400" dirty="0">
              <a:solidFill>
                <a:schemeClr val="tx1"/>
              </a:solidFill>
            </a:endParaRPr>
          </a:p>
          <a:p>
            <a:r>
              <a:rPr lang="en-US" sz="2400" b="1" dirty="0" err="1">
                <a:solidFill>
                  <a:schemeClr val="tx1"/>
                </a:solidFill>
              </a:rPr>
              <a:t>Traducción</a:t>
            </a:r>
            <a:r>
              <a:rPr lang="en-US" sz="2400" b="1" dirty="0">
                <a:solidFill>
                  <a:schemeClr val="tx1"/>
                </a:solidFill>
              </a:rPr>
              <a:t> </a:t>
            </a:r>
            <a:r>
              <a:rPr lang="en-US" sz="2400" b="1" dirty="0" err="1">
                <a:solidFill>
                  <a:schemeClr val="tx1"/>
                </a:solidFill>
              </a:rPr>
              <a:t>selectiva</a:t>
            </a:r>
            <a:r>
              <a:rPr lang="en-US" sz="2400" b="1" dirty="0">
                <a:solidFill>
                  <a:schemeClr val="tx1"/>
                </a:solidFill>
              </a:rPr>
              <a:t> </a:t>
            </a:r>
            <a:r>
              <a:rPr lang="en-US" sz="2400" dirty="0">
                <a:solidFill>
                  <a:schemeClr val="tx1"/>
                </a:solidFill>
              </a:rPr>
              <a:t>de mRNAs: </a:t>
            </a:r>
            <a:r>
              <a:rPr lang="en-US" sz="2400" dirty="0" err="1">
                <a:solidFill>
                  <a:schemeClr val="tx1"/>
                </a:solidFill>
              </a:rPr>
              <a:t>regula</a:t>
            </a:r>
            <a:r>
              <a:rPr lang="en-US" sz="2400" dirty="0">
                <a:solidFill>
                  <a:schemeClr val="tx1"/>
                </a:solidFill>
              </a:rPr>
              <a:t> </a:t>
            </a:r>
            <a:r>
              <a:rPr lang="en-US" sz="2400" dirty="0" err="1">
                <a:solidFill>
                  <a:schemeClr val="tx1"/>
                </a:solidFill>
              </a:rPr>
              <a:t>cuales</a:t>
            </a:r>
            <a:r>
              <a:rPr lang="en-US" sz="2400" dirty="0">
                <a:solidFill>
                  <a:schemeClr val="tx1"/>
                </a:solidFill>
              </a:rPr>
              <a:t> mRNAs </a:t>
            </a:r>
            <a:r>
              <a:rPr lang="en-US" sz="2400" dirty="0" err="1">
                <a:solidFill>
                  <a:schemeClr val="tx1"/>
                </a:solidFill>
              </a:rPr>
              <a:t>ya</a:t>
            </a:r>
            <a:r>
              <a:rPr lang="en-US" sz="2400" dirty="0">
                <a:solidFill>
                  <a:schemeClr val="tx1"/>
                </a:solidFill>
              </a:rPr>
              <a:t> en el </a:t>
            </a:r>
            <a:r>
              <a:rPr lang="en-US" sz="2400" dirty="0" err="1">
                <a:solidFill>
                  <a:schemeClr val="tx1"/>
                </a:solidFill>
              </a:rPr>
              <a:t>citoplasma</a:t>
            </a:r>
            <a:r>
              <a:rPr lang="en-US" sz="2400" dirty="0">
                <a:solidFill>
                  <a:schemeClr val="tx1"/>
                </a:solidFill>
              </a:rPr>
              <a:t> se </a:t>
            </a:r>
            <a:r>
              <a:rPr lang="en-US" sz="2400" dirty="0" err="1">
                <a:solidFill>
                  <a:schemeClr val="tx1"/>
                </a:solidFill>
              </a:rPr>
              <a:t>traducirán</a:t>
            </a:r>
            <a:r>
              <a:rPr lang="en-US" sz="2400" dirty="0">
                <a:solidFill>
                  <a:schemeClr val="tx1"/>
                </a:solidFill>
              </a:rPr>
              <a:t> a </a:t>
            </a:r>
            <a:r>
              <a:rPr lang="en-US" sz="2400" dirty="0" err="1">
                <a:solidFill>
                  <a:schemeClr val="tx1"/>
                </a:solidFill>
              </a:rPr>
              <a:t>proteínas</a:t>
            </a:r>
            <a:endParaRPr lang="en-US" sz="2400" dirty="0">
              <a:solidFill>
                <a:schemeClr val="tx1"/>
              </a:solidFill>
            </a:endParaRPr>
          </a:p>
          <a:p>
            <a:r>
              <a:rPr lang="en-US" sz="2400" b="1" dirty="0" err="1">
                <a:solidFill>
                  <a:schemeClr val="tx1"/>
                </a:solidFill>
              </a:rPr>
              <a:t>Modificación</a:t>
            </a:r>
            <a:r>
              <a:rPr lang="en-US" sz="2400" b="1" dirty="0">
                <a:solidFill>
                  <a:schemeClr val="tx1"/>
                </a:solidFill>
              </a:rPr>
              <a:t> </a:t>
            </a:r>
            <a:r>
              <a:rPr lang="en-US" sz="2400" b="1" dirty="0" err="1">
                <a:solidFill>
                  <a:schemeClr val="tx1"/>
                </a:solidFill>
              </a:rPr>
              <a:t>diferencia</a:t>
            </a:r>
            <a:r>
              <a:rPr lang="en-US" sz="2400" dirty="0" err="1">
                <a:solidFill>
                  <a:schemeClr val="tx1"/>
                </a:solidFill>
              </a:rPr>
              <a:t>l</a:t>
            </a:r>
            <a:r>
              <a:rPr lang="en-US" sz="2400" dirty="0">
                <a:solidFill>
                  <a:schemeClr val="tx1"/>
                </a:solidFill>
              </a:rPr>
              <a:t> de </a:t>
            </a:r>
            <a:r>
              <a:rPr lang="en-US" sz="2400" dirty="0" err="1">
                <a:solidFill>
                  <a:schemeClr val="tx1"/>
                </a:solidFill>
              </a:rPr>
              <a:t>proteínas</a:t>
            </a:r>
            <a:r>
              <a:rPr lang="en-US" sz="2400" dirty="0">
                <a:solidFill>
                  <a:schemeClr val="tx1"/>
                </a:solidFill>
              </a:rPr>
              <a:t>: </a:t>
            </a:r>
            <a:r>
              <a:rPr lang="en-US" sz="2400" dirty="0" err="1">
                <a:solidFill>
                  <a:schemeClr val="tx1"/>
                </a:solidFill>
              </a:rPr>
              <a:t>regula</a:t>
            </a:r>
            <a:r>
              <a:rPr lang="en-US" sz="2400" dirty="0">
                <a:solidFill>
                  <a:schemeClr val="tx1"/>
                </a:solidFill>
              </a:rPr>
              <a:t> </a:t>
            </a:r>
            <a:r>
              <a:rPr lang="en-US" sz="2400" dirty="0" err="1">
                <a:solidFill>
                  <a:schemeClr val="tx1"/>
                </a:solidFill>
              </a:rPr>
              <a:t>cuales</a:t>
            </a:r>
            <a:r>
              <a:rPr lang="en-US" sz="2400" dirty="0">
                <a:solidFill>
                  <a:schemeClr val="tx1"/>
                </a:solidFill>
              </a:rPr>
              <a:t> </a:t>
            </a:r>
            <a:r>
              <a:rPr lang="en-US" sz="2400" dirty="0" err="1">
                <a:solidFill>
                  <a:schemeClr val="tx1"/>
                </a:solidFill>
              </a:rPr>
              <a:t>proteínas</a:t>
            </a:r>
            <a:r>
              <a:rPr lang="en-US" sz="2400" dirty="0">
                <a:solidFill>
                  <a:schemeClr val="tx1"/>
                </a:solidFill>
              </a:rPr>
              <a:t> se </a:t>
            </a:r>
            <a:r>
              <a:rPr lang="en-US" sz="2400" dirty="0" err="1">
                <a:solidFill>
                  <a:schemeClr val="tx1"/>
                </a:solidFill>
              </a:rPr>
              <a:t>mantendrán</a:t>
            </a:r>
            <a:r>
              <a:rPr lang="en-US" sz="2400" dirty="0">
                <a:solidFill>
                  <a:schemeClr val="tx1"/>
                </a:solidFill>
              </a:rPr>
              <a:t> y </a:t>
            </a:r>
            <a:r>
              <a:rPr lang="en-US" sz="2400" dirty="0" err="1">
                <a:solidFill>
                  <a:schemeClr val="tx1"/>
                </a:solidFill>
              </a:rPr>
              <a:t>funcionarán</a:t>
            </a:r>
            <a:r>
              <a:rPr lang="en-US" sz="2400" dirty="0">
                <a:solidFill>
                  <a:schemeClr val="tx1"/>
                </a:solidFill>
              </a:rPr>
              <a:t>  en la </a:t>
            </a:r>
            <a:r>
              <a:rPr lang="en-US" sz="2400" dirty="0" err="1">
                <a:solidFill>
                  <a:schemeClr val="tx1"/>
                </a:solidFill>
              </a:rPr>
              <a:t>célula</a:t>
            </a:r>
            <a:r>
              <a:rPr lang="en-US" sz="2400" dirty="0">
                <a:solidFill>
                  <a:schemeClr val="tx1"/>
                </a:solidFill>
              </a:rPr>
              <a:t>.</a:t>
            </a:r>
          </a:p>
          <a:p>
            <a:r>
              <a:rPr lang="en-US" sz="2400" b="1" dirty="0" err="1">
                <a:solidFill>
                  <a:schemeClr val="tx1"/>
                </a:solidFill>
              </a:rPr>
              <a:t>Habrá</a:t>
            </a:r>
            <a:r>
              <a:rPr lang="en-US" sz="2400" b="1" dirty="0">
                <a:solidFill>
                  <a:schemeClr val="tx1"/>
                </a:solidFill>
              </a:rPr>
              <a:t> genes </a:t>
            </a:r>
            <a:r>
              <a:rPr lang="en-US" sz="2400" b="1" dirty="0" err="1">
                <a:solidFill>
                  <a:schemeClr val="tx1"/>
                </a:solidFill>
              </a:rPr>
              <a:t>regulados</a:t>
            </a:r>
            <a:r>
              <a:rPr lang="en-US" sz="2400" b="1" dirty="0">
                <a:solidFill>
                  <a:schemeClr val="tx1"/>
                </a:solidFill>
              </a:rPr>
              <a:t> en </a:t>
            </a:r>
            <a:r>
              <a:rPr lang="en-US" sz="2400" b="1" dirty="0" err="1">
                <a:solidFill>
                  <a:schemeClr val="tx1"/>
                </a:solidFill>
              </a:rPr>
              <a:t>todos</a:t>
            </a:r>
            <a:r>
              <a:rPr lang="en-US" sz="2400" b="1" dirty="0">
                <a:solidFill>
                  <a:schemeClr val="tx1"/>
                </a:solidFill>
              </a:rPr>
              <a:t> </a:t>
            </a:r>
            <a:r>
              <a:rPr lang="en-US" sz="2400" b="1" dirty="0" err="1">
                <a:solidFill>
                  <a:schemeClr val="tx1"/>
                </a:solidFill>
              </a:rPr>
              <a:t>estos</a:t>
            </a:r>
            <a:r>
              <a:rPr lang="en-US" sz="2400" b="1" dirty="0">
                <a:solidFill>
                  <a:schemeClr val="tx1"/>
                </a:solidFill>
              </a:rPr>
              <a:t> </a:t>
            </a:r>
            <a:r>
              <a:rPr lang="en-US" sz="2400" b="1" dirty="0" err="1">
                <a:solidFill>
                  <a:schemeClr val="tx1"/>
                </a:solidFill>
              </a:rPr>
              <a:t>niveles</a:t>
            </a:r>
            <a:r>
              <a:rPr lang="en-US" sz="2400" b="1" dirty="0">
                <a:solidFill>
                  <a:schemeClr val="tx1"/>
                </a:solidFill>
              </a:rPr>
              <a:t>?</a:t>
            </a:r>
          </a:p>
        </p:txBody>
      </p:sp>
    </p:spTree>
    <p:extLst>
      <p:ext uri="{BB962C8B-B14F-4D97-AF65-F5344CB8AC3E}">
        <p14:creationId xmlns:p14="http://schemas.microsoft.com/office/powerpoint/2010/main" val="2599854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500255" y="84612"/>
            <a:ext cx="6508377" cy="1875064"/>
          </a:xfrm>
        </p:spPr>
        <p:txBody>
          <a:bodyPr/>
          <a:lstStyle/>
          <a:p>
            <a:pPr algn="ctr" eaLnBrk="1" fontAlgn="auto" hangingPunct="1">
              <a:spcAft>
                <a:spcPts val="0"/>
              </a:spcAft>
              <a:defRPr/>
            </a:pPr>
            <a:r>
              <a:rPr lang="en-US" sz="4000" dirty="0">
                <a:solidFill>
                  <a:srgbClr val="800000"/>
                </a:solidFill>
                <a:latin typeface="Tahoma" charset="0"/>
                <a:cs typeface="+mj-cs"/>
              </a:rPr>
              <a:t>Gene Expression:</a:t>
            </a:r>
            <a:br>
              <a:rPr lang="en-US" sz="4000" dirty="0">
                <a:solidFill>
                  <a:srgbClr val="800000"/>
                </a:solidFill>
                <a:latin typeface="Tahoma" charset="0"/>
                <a:cs typeface="+mj-cs"/>
              </a:rPr>
            </a:br>
            <a:r>
              <a:rPr lang="en-US" sz="4000" dirty="0">
                <a:solidFill>
                  <a:srgbClr val="800000"/>
                </a:solidFill>
                <a:latin typeface="Tahoma" charset="0"/>
                <a:cs typeface="+mj-cs"/>
              </a:rPr>
              <a:t>Control </a:t>
            </a:r>
            <a:r>
              <a:rPr lang="en-US" sz="4000" dirty="0">
                <a:solidFill>
                  <a:srgbClr val="800000"/>
                </a:solidFill>
                <a:latin typeface="Tahoma" charset="0"/>
              </a:rPr>
              <a:t>L</a:t>
            </a:r>
            <a:r>
              <a:rPr lang="en-US" sz="4000" dirty="0">
                <a:solidFill>
                  <a:srgbClr val="800000"/>
                </a:solidFill>
                <a:latin typeface="Tahoma" charset="0"/>
                <a:cs typeface="+mj-cs"/>
              </a:rPr>
              <a:t>evels Through the Central Dogma</a:t>
            </a:r>
            <a:endParaRPr lang="en-US" sz="4000" i="1" dirty="0">
              <a:solidFill>
                <a:srgbClr val="800000"/>
              </a:solidFill>
              <a:latin typeface="Tahoma" charset="0"/>
              <a:cs typeface="+mj-cs"/>
            </a:endParaRPr>
          </a:p>
        </p:txBody>
      </p:sp>
      <p:pic>
        <p:nvPicPr>
          <p:cNvPr id="25602" name="Picture 3" descr="07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02724"/>
            <a:ext cx="8686800" cy="3608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4932" name="Rectangle 4"/>
          <p:cNvSpPr>
            <a:spLocks noChangeArrowheads="1"/>
          </p:cNvSpPr>
          <p:nvPr/>
        </p:nvSpPr>
        <p:spPr bwMode="auto">
          <a:xfrm>
            <a:off x="2286000" y="3352800"/>
            <a:ext cx="1219200" cy="1066800"/>
          </a:xfrm>
          <a:prstGeom prst="rect">
            <a:avLst/>
          </a:prstGeom>
          <a:noFill/>
          <a:ln w="571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4933" name="Rectangle 5"/>
          <p:cNvSpPr>
            <a:spLocks noChangeArrowheads="1"/>
          </p:cNvSpPr>
          <p:nvPr/>
        </p:nvSpPr>
        <p:spPr bwMode="auto">
          <a:xfrm>
            <a:off x="4267200" y="3352800"/>
            <a:ext cx="1219200" cy="1524000"/>
          </a:xfrm>
          <a:prstGeom prst="rect">
            <a:avLst/>
          </a:prstGeom>
          <a:noFill/>
          <a:ln w="571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4934" name="Rectangle 6"/>
          <p:cNvSpPr>
            <a:spLocks noChangeArrowheads="1"/>
          </p:cNvSpPr>
          <p:nvPr/>
        </p:nvSpPr>
        <p:spPr bwMode="auto">
          <a:xfrm>
            <a:off x="5715000" y="3657600"/>
            <a:ext cx="1295400" cy="685800"/>
          </a:xfrm>
          <a:prstGeom prst="rect">
            <a:avLst/>
          </a:prstGeom>
          <a:noFill/>
          <a:ln w="571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4935" name="Rectangle 7"/>
          <p:cNvSpPr>
            <a:spLocks noChangeArrowheads="1"/>
          </p:cNvSpPr>
          <p:nvPr/>
        </p:nvSpPr>
        <p:spPr bwMode="auto">
          <a:xfrm>
            <a:off x="5562600" y="2286000"/>
            <a:ext cx="1600200" cy="762000"/>
          </a:xfrm>
          <a:prstGeom prst="rect">
            <a:avLst/>
          </a:prstGeom>
          <a:noFill/>
          <a:ln w="571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4936" name="Rectangle 8"/>
          <p:cNvSpPr>
            <a:spLocks noChangeArrowheads="1"/>
          </p:cNvSpPr>
          <p:nvPr/>
        </p:nvSpPr>
        <p:spPr bwMode="auto">
          <a:xfrm>
            <a:off x="7239000" y="3581400"/>
            <a:ext cx="838200" cy="1066800"/>
          </a:xfrm>
          <a:prstGeom prst="rect">
            <a:avLst/>
          </a:prstGeom>
          <a:noFill/>
          <a:ln w="571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 name="Rectangle 1"/>
          <p:cNvSpPr/>
          <p:nvPr/>
        </p:nvSpPr>
        <p:spPr>
          <a:xfrm>
            <a:off x="184890" y="5637903"/>
            <a:ext cx="8816622" cy="1200328"/>
          </a:xfrm>
          <a:prstGeom prst="rect">
            <a:avLst/>
          </a:prstGeom>
          <a:solidFill>
            <a:schemeClr val="accent1"/>
          </a:solidFill>
        </p:spPr>
        <p:txBody>
          <a:bodyPr wrap="square">
            <a:spAutoFit/>
          </a:bodyPr>
          <a:lstStyle/>
          <a:p>
            <a:pPr algn="ctr">
              <a:defRPr/>
            </a:pPr>
            <a:r>
              <a:rPr lang="en-US" altLang="en-US" sz="2400" dirty="0" err="1">
                <a:solidFill>
                  <a:schemeClr val="bg1"/>
                </a:solidFill>
              </a:rPr>
              <a:t>Múltiples</a:t>
            </a:r>
            <a:r>
              <a:rPr lang="en-US" altLang="en-US" sz="2400" dirty="0">
                <a:solidFill>
                  <a:schemeClr val="bg1"/>
                </a:solidFill>
              </a:rPr>
              <a:t> </a:t>
            </a:r>
            <a:r>
              <a:rPr lang="en-US" altLang="en-US" sz="2400" dirty="0" err="1">
                <a:solidFill>
                  <a:schemeClr val="bg1"/>
                </a:solidFill>
              </a:rPr>
              <a:t>puntos</a:t>
            </a:r>
            <a:r>
              <a:rPr lang="en-US" altLang="en-US" sz="2400" dirty="0">
                <a:solidFill>
                  <a:schemeClr val="bg1"/>
                </a:solidFill>
              </a:rPr>
              <a:t> de control </a:t>
            </a:r>
            <a:r>
              <a:rPr lang="en-US" altLang="en-US" sz="2400" dirty="0" err="1">
                <a:solidFill>
                  <a:schemeClr val="bg1"/>
                </a:solidFill>
              </a:rPr>
              <a:t>implican</a:t>
            </a:r>
            <a:r>
              <a:rPr lang="en-US" altLang="en-US" sz="2400" dirty="0">
                <a:solidFill>
                  <a:schemeClr val="bg1"/>
                </a:solidFill>
              </a:rPr>
              <a:t>:</a:t>
            </a:r>
          </a:p>
          <a:p>
            <a:pPr marL="457200" indent="-457200" algn="ctr">
              <a:buFontTx/>
              <a:buChar char="-"/>
              <a:defRPr/>
            </a:pPr>
            <a:r>
              <a:rPr lang="en-US" altLang="en-US" sz="2400" dirty="0" err="1">
                <a:solidFill>
                  <a:schemeClr val="bg1"/>
                </a:solidFill>
              </a:rPr>
              <a:t>que</a:t>
            </a:r>
            <a:r>
              <a:rPr lang="en-US" altLang="en-US" sz="2400" dirty="0">
                <a:solidFill>
                  <a:schemeClr val="bg1"/>
                </a:solidFill>
              </a:rPr>
              <a:t> el </a:t>
            </a:r>
            <a:r>
              <a:rPr lang="en-US" altLang="en-US" sz="2400" dirty="0" err="1">
                <a:solidFill>
                  <a:schemeClr val="bg1"/>
                </a:solidFill>
              </a:rPr>
              <a:t>proceso</a:t>
            </a:r>
            <a:r>
              <a:rPr lang="en-US" altLang="en-US" sz="2400" dirty="0">
                <a:solidFill>
                  <a:schemeClr val="bg1"/>
                </a:solidFill>
              </a:rPr>
              <a:t> se </a:t>
            </a:r>
            <a:r>
              <a:rPr lang="en-US" altLang="en-US" sz="2400" dirty="0" err="1">
                <a:solidFill>
                  <a:schemeClr val="bg1"/>
                </a:solidFill>
              </a:rPr>
              <a:t>debe</a:t>
            </a:r>
            <a:r>
              <a:rPr lang="en-US" altLang="en-US" sz="2400" dirty="0">
                <a:solidFill>
                  <a:schemeClr val="bg1"/>
                </a:solidFill>
              </a:rPr>
              <a:t> y se </a:t>
            </a:r>
            <a:r>
              <a:rPr lang="en-US" altLang="en-US" sz="2400" dirty="0" err="1">
                <a:solidFill>
                  <a:schemeClr val="bg1"/>
                </a:solidFill>
              </a:rPr>
              <a:t>puede</a:t>
            </a:r>
            <a:r>
              <a:rPr lang="en-US" altLang="en-US" sz="2400" dirty="0">
                <a:solidFill>
                  <a:schemeClr val="bg1"/>
                </a:solidFill>
              </a:rPr>
              <a:t> </a:t>
            </a:r>
            <a:r>
              <a:rPr lang="en-US" altLang="en-US" sz="2400" dirty="0" err="1">
                <a:solidFill>
                  <a:schemeClr val="bg1"/>
                </a:solidFill>
              </a:rPr>
              <a:t>controlar</a:t>
            </a:r>
            <a:r>
              <a:rPr lang="en-US" altLang="en-US" sz="2400" dirty="0">
                <a:solidFill>
                  <a:schemeClr val="bg1"/>
                </a:solidFill>
              </a:rPr>
              <a:t> o regular </a:t>
            </a:r>
          </a:p>
          <a:p>
            <a:pPr marL="457200" indent="-457200" algn="ctr">
              <a:buFontTx/>
              <a:buChar char="-"/>
              <a:defRPr/>
            </a:pPr>
            <a:r>
              <a:rPr lang="en-US" altLang="en-US" sz="2400" dirty="0" err="1">
                <a:solidFill>
                  <a:schemeClr val="bg1"/>
                </a:solidFill>
              </a:rPr>
              <a:t>que</a:t>
            </a:r>
            <a:r>
              <a:rPr lang="en-US" altLang="en-US" sz="2400" dirty="0">
                <a:solidFill>
                  <a:schemeClr val="bg1"/>
                </a:solidFill>
              </a:rPr>
              <a:t> hay </a:t>
            </a:r>
            <a:r>
              <a:rPr lang="en-US" altLang="en-US" sz="2400" dirty="0" err="1">
                <a:solidFill>
                  <a:schemeClr val="bg1"/>
                </a:solidFill>
              </a:rPr>
              <a:t>que</a:t>
            </a:r>
            <a:r>
              <a:rPr lang="en-US" altLang="en-US" sz="2400" dirty="0">
                <a:solidFill>
                  <a:schemeClr val="bg1"/>
                </a:solidFill>
              </a:rPr>
              <a:t> </a:t>
            </a:r>
            <a:r>
              <a:rPr lang="en-US" altLang="en-US" sz="2400" dirty="0" err="1">
                <a:solidFill>
                  <a:schemeClr val="bg1"/>
                </a:solidFill>
              </a:rPr>
              <a:t>hacerlo</a:t>
            </a:r>
            <a:r>
              <a:rPr lang="en-US" altLang="en-US" sz="2400" dirty="0">
                <a:solidFill>
                  <a:schemeClr val="bg1"/>
                </a:solidFill>
              </a:rPr>
              <a:t> de </a:t>
            </a:r>
            <a:r>
              <a:rPr lang="en-US" altLang="en-US" sz="2400" dirty="0" err="1">
                <a:solidFill>
                  <a:schemeClr val="bg1"/>
                </a:solidFill>
              </a:rPr>
              <a:t>manera</a:t>
            </a:r>
            <a:r>
              <a:rPr lang="en-US" altLang="en-US" sz="2400" dirty="0">
                <a:solidFill>
                  <a:schemeClr val="bg1"/>
                </a:solidFill>
              </a:rPr>
              <a:t> </a:t>
            </a:r>
            <a:r>
              <a:rPr lang="en-US" altLang="en-US" sz="2400" dirty="0" err="1">
                <a:solidFill>
                  <a:schemeClr val="bg1"/>
                </a:solidFill>
              </a:rPr>
              <a:t>afinada</a:t>
            </a:r>
            <a:r>
              <a:rPr lang="en-US" altLang="en-US" sz="2400" dirty="0">
                <a:solidFill>
                  <a:schemeClr val="bg1"/>
                </a:solidFill>
              </a:rPr>
              <a:t> (</a:t>
            </a:r>
            <a:r>
              <a:rPr lang="en-US" altLang="en-US" sz="2400" dirty="0" err="1">
                <a:solidFill>
                  <a:schemeClr val="bg1"/>
                </a:solidFill>
              </a:rPr>
              <a:t>precisión</a:t>
            </a:r>
            <a:r>
              <a:rPr lang="en-US" altLang="en-US" sz="2400" dirty="0">
                <a:solidFill>
                  <a:schemeClr val="bg1"/>
                </a:solidFill>
              </a:rPr>
              <a:t>)</a:t>
            </a:r>
          </a:p>
        </p:txBody>
      </p:sp>
      <p:sp>
        <p:nvSpPr>
          <p:cNvPr id="10" name="Rectangle 4"/>
          <p:cNvSpPr>
            <a:spLocks noChangeArrowheads="1"/>
          </p:cNvSpPr>
          <p:nvPr/>
        </p:nvSpPr>
        <p:spPr bwMode="auto">
          <a:xfrm>
            <a:off x="293184" y="3505200"/>
            <a:ext cx="1773499" cy="627357"/>
          </a:xfrm>
          <a:prstGeom prst="rect">
            <a:avLst/>
          </a:prstGeom>
          <a:noFill/>
          <a:ln w="571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95777359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6*min(max(#ppt_w*#ppt_h,.3),1)-7.4)/-.7*#ppt_w"/>
                                          </p:val>
                                        </p:tav>
                                        <p:tav tm="100000">
                                          <p:val>
                                            <p:strVal val="#ppt_w"/>
                                          </p:val>
                                        </p:tav>
                                      </p:tavLst>
                                    </p:anim>
                                    <p:anim calcmode="lin" valueType="num">
                                      <p:cBhvr>
                                        <p:cTn id="8" dur="500" fill="hold"/>
                                        <p:tgtEl>
                                          <p:spTgt spid="10"/>
                                        </p:tgtEl>
                                        <p:attrNameLst>
                                          <p:attrName>ppt_h</p:attrName>
                                        </p:attrNameLst>
                                      </p:cBhvr>
                                      <p:tavLst>
                                        <p:tav tm="0">
                                          <p:val>
                                            <p:strVal val="(6*min(max(#ppt_w*#ppt_h,.3),1)-7.4)/-.7*#ppt_h"/>
                                          </p:val>
                                        </p:tav>
                                        <p:tav tm="100000">
                                          <p:val>
                                            <p:strVal val="#ppt_h"/>
                                          </p:val>
                                        </p:tav>
                                      </p:tavLst>
                                    </p:anim>
                                    <p:anim calcmode="lin" valueType="num">
                                      <p:cBhvr>
                                        <p:cTn id="9" dur="500" fill="hold"/>
                                        <p:tgtEl>
                                          <p:spTgt spid="10"/>
                                        </p:tgtEl>
                                        <p:attrNameLst>
                                          <p:attrName>ppt_x</p:attrName>
                                        </p:attrNameLst>
                                      </p:cBhvr>
                                      <p:tavLst>
                                        <p:tav tm="0">
                                          <p:val>
                                            <p:fltVal val="0.5"/>
                                          </p:val>
                                        </p:tav>
                                        <p:tav tm="100000">
                                          <p:val>
                                            <p:strVal val="#ppt_x"/>
                                          </p:val>
                                        </p:tav>
                                      </p:tavLst>
                                    </p:anim>
                                    <p:anim calcmode="lin" valueType="num">
                                      <p:cBhvr>
                                        <p:cTn id="10"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36" fill="hold" grpId="0" nodeType="clickEffect">
                                  <p:stCondLst>
                                    <p:cond delay="0"/>
                                  </p:stCondLst>
                                  <p:childTnLst>
                                    <p:set>
                                      <p:cBhvr>
                                        <p:cTn id="14" dur="1" fill="hold">
                                          <p:stCondLst>
                                            <p:cond delay="0"/>
                                          </p:stCondLst>
                                        </p:cTn>
                                        <p:tgtEl>
                                          <p:spTgt spid="124934"/>
                                        </p:tgtEl>
                                        <p:attrNameLst>
                                          <p:attrName>style.visibility</p:attrName>
                                        </p:attrNameLst>
                                      </p:cBhvr>
                                      <p:to>
                                        <p:strVal val="visible"/>
                                      </p:to>
                                    </p:set>
                                    <p:anim calcmode="lin" valueType="num">
                                      <p:cBhvr>
                                        <p:cTn id="15" dur="500" fill="hold"/>
                                        <p:tgtEl>
                                          <p:spTgt spid="124934"/>
                                        </p:tgtEl>
                                        <p:attrNameLst>
                                          <p:attrName>ppt_w</p:attrName>
                                        </p:attrNameLst>
                                      </p:cBhvr>
                                      <p:tavLst>
                                        <p:tav tm="0">
                                          <p:val>
                                            <p:strVal val="(6*min(max(#ppt_w*#ppt_h,.3),1)-7.4)/-.7*#ppt_w"/>
                                          </p:val>
                                        </p:tav>
                                        <p:tav tm="100000">
                                          <p:val>
                                            <p:strVal val="#ppt_w"/>
                                          </p:val>
                                        </p:tav>
                                      </p:tavLst>
                                    </p:anim>
                                    <p:anim calcmode="lin" valueType="num">
                                      <p:cBhvr>
                                        <p:cTn id="16" dur="500" fill="hold"/>
                                        <p:tgtEl>
                                          <p:spTgt spid="124934"/>
                                        </p:tgtEl>
                                        <p:attrNameLst>
                                          <p:attrName>ppt_h</p:attrName>
                                        </p:attrNameLst>
                                      </p:cBhvr>
                                      <p:tavLst>
                                        <p:tav tm="0">
                                          <p:val>
                                            <p:strVal val="(6*min(max(#ppt_w*#ppt_h,.3),1)-7.4)/-.7*#ppt_h"/>
                                          </p:val>
                                        </p:tav>
                                        <p:tav tm="100000">
                                          <p:val>
                                            <p:strVal val="#ppt_h"/>
                                          </p:val>
                                        </p:tav>
                                      </p:tavLst>
                                    </p:anim>
                                    <p:anim calcmode="lin" valueType="num">
                                      <p:cBhvr>
                                        <p:cTn id="17" dur="500" fill="hold"/>
                                        <p:tgtEl>
                                          <p:spTgt spid="124934"/>
                                        </p:tgtEl>
                                        <p:attrNameLst>
                                          <p:attrName>ppt_x</p:attrName>
                                        </p:attrNameLst>
                                      </p:cBhvr>
                                      <p:tavLst>
                                        <p:tav tm="0">
                                          <p:val>
                                            <p:fltVal val="0.5"/>
                                          </p:val>
                                        </p:tav>
                                        <p:tav tm="100000">
                                          <p:val>
                                            <p:strVal val="#ppt_x"/>
                                          </p:val>
                                        </p:tav>
                                      </p:tavLst>
                                    </p:anim>
                                    <p:anim calcmode="lin" valueType="num">
                                      <p:cBhvr>
                                        <p:cTn id="18" dur="500" fill="hold"/>
                                        <p:tgtEl>
                                          <p:spTgt spid="124934"/>
                                        </p:tgtEl>
                                        <p:attrNameLst>
                                          <p:attrName>ppt_y</p:attrName>
                                        </p:attrNameLst>
                                      </p:cBhvr>
                                      <p:tavLst>
                                        <p:tav tm="0">
                                          <p:val>
                                            <p:strVal val="1+(6*min(max(#ppt_w*#ppt_h,.3),1)-7.4)/-.7*#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36" fill="hold" grpId="0" nodeType="clickEffect">
                                  <p:stCondLst>
                                    <p:cond delay="0"/>
                                  </p:stCondLst>
                                  <p:childTnLst>
                                    <p:set>
                                      <p:cBhvr>
                                        <p:cTn id="22" dur="1" fill="hold">
                                          <p:stCondLst>
                                            <p:cond delay="0"/>
                                          </p:stCondLst>
                                        </p:cTn>
                                        <p:tgtEl>
                                          <p:spTgt spid="124932"/>
                                        </p:tgtEl>
                                        <p:attrNameLst>
                                          <p:attrName>style.visibility</p:attrName>
                                        </p:attrNameLst>
                                      </p:cBhvr>
                                      <p:to>
                                        <p:strVal val="visible"/>
                                      </p:to>
                                    </p:set>
                                    <p:anim calcmode="lin" valueType="num">
                                      <p:cBhvr>
                                        <p:cTn id="23" dur="500" fill="hold"/>
                                        <p:tgtEl>
                                          <p:spTgt spid="124932"/>
                                        </p:tgtEl>
                                        <p:attrNameLst>
                                          <p:attrName>ppt_w</p:attrName>
                                        </p:attrNameLst>
                                      </p:cBhvr>
                                      <p:tavLst>
                                        <p:tav tm="0">
                                          <p:val>
                                            <p:strVal val="(6*min(max(#ppt_w*#ppt_h,.3),1)-7.4)/-.7*#ppt_w"/>
                                          </p:val>
                                        </p:tav>
                                        <p:tav tm="100000">
                                          <p:val>
                                            <p:strVal val="#ppt_w"/>
                                          </p:val>
                                        </p:tav>
                                      </p:tavLst>
                                    </p:anim>
                                    <p:anim calcmode="lin" valueType="num">
                                      <p:cBhvr>
                                        <p:cTn id="24" dur="500" fill="hold"/>
                                        <p:tgtEl>
                                          <p:spTgt spid="124932"/>
                                        </p:tgtEl>
                                        <p:attrNameLst>
                                          <p:attrName>ppt_h</p:attrName>
                                        </p:attrNameLst>
                                      </p:cBhvr>
                                      <p:tavLst>
                                        <p:tav tm="0">
                                          <p:val>
                                            <p:strVal val="(6*min(max(#ppt_w*#ppt_h,.3),1)-7.4)/-.7*#ppt_h"/>
                                          </p:val>
                                        </p:tav>
                                        <p:tav tm="100000">
                                          <p:val>
                                            <p:strVal val="#ppt_h"/>
                                          </p:val>
                                        </p:tav>
                                      </p:tavLst>
                                    </p:anim>
                                    <p:anim calcmode="lin" valueType="num">
                                      <p:cBhvr>
                                        <p:cTn id="25" dur="500" fill="hold"/>
                                        <p:tgtEl>
                                          <p:spTgt spid="124932"/>
                                        </p:tgtEl>
                                        <p:attrNameLst>
                                          <p:attrName>ppt_x</p:attrName>
                                        </p:attrNameLst>
                                      </p:cBhvr>
                                      <p:tavLst>
                                        <p:tav tm="0">
                                          <p:val>
                                            <p:fltVal val="0.5"/>
                                          </p:val>
                                        </p:tav>
                                        <p:tav tm="100000">
                                          <p:val>
                                            <p:strVal val="#ppt_x"/>
                                          </p:val>
                                        </p:tav>
                                      </p:tavLst>
                                    </p:anim>
                                    <p:anim calcmode="lin" valueType="num">
                                      <p:cBhvr>
                                        <p:cTn id="26" dur="500" fill="hold"/>
                                        <p:tgtEl>
                                          <p:spTgt spid="124932"/>
                                        </p:tgtEl>
                                        <p:attrNameLst>
                                          <p:attrName>ppt_y</p:attrName>
                                        </p:attrNameLst>
                                      </p:cBhvr>
                                      <p:tavLst>
                                        <p:tav tm="0">
                                          <p:val>
                                            <p:strVal val="1+(6*min(max(#ppt_w*#ppt_h,.3),1)-7.4)/-.7*#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36" fill="hold" grpId="0" nodeType="clickEffect">
                                  <p:stCondLst>
                                    <p:cond delay="0"/>
                                  </p:stCondLst>
                                  <p:childTnLst>
                                    <p:set>
                                      <p:cBhvr>
                                        <p:cTn id="30" dur="1" fill="hold">
                                          <p:stCondLst>
                                            <p:cond delay="0"/>
                                          </p:stCondLst>
                                        </p:cTn>
                                        <p:tgtEl>
                                          <p:spTgt spid="124933"/>
                                        </p:tgtEl>
                                        <p:attrNameLst>
                                          <p:attrName>style.visibility</p:attrName>
                                        </p:attrNameLst>
                                      </p:cBhvr>
                                      <p:to>
                                        <p:strVal val="visible"/>
                                      </p:to>
                                    </p:set>
                                    <p:anim calcmode="lin" valueType="num">
                                      <p:cBhvr>
                                        <p:cTn id="31" dur="500" fill="hold"/>
                                        <p:tgtEl>
                                          <p:spTgt spid="124933"/>
                                        </p:tgtEl>
                                        <p:attrNameLst>
                                          <p:attrName>ppt_w</p:attrName>
                                        </p:attrNameLst>
                                      </p:cBhvr>
                                      <p:tavLst>
                                        <p:tav tm="0">
                                          <p:val>
                                            <p:strVal val="(6*min(max(#ppt_w*#ppt_h,.3),1)-7.4)/-.7*#ppt_w"/>
                                          </p:val>
                                        </p:tav>
                                        <p:tav tm="100000">
                                          <p:val>
                                            <p:strVal val="#ppt_w"/>
                                          </p:val>
                                        </p:tav>
                                      </p:tavLst>
                                    </p:anim>
                                    <p:anim calcmode="lin" valueType="num">
                                      <p:cBhvr>
                                        <p:cTn id="32" dur="500" fill="hold"/>
                                        <p:tgtEl>
                                          <p:spTgt spid="124933"/>
                                        </p:tgtEl>
                                        <p:attrNameLst>
                                          <p:attrName>ppt_h</p:attrName>
                                        </p:attrNameLst>
                                      </p:cBhvr>
                                      <p:tavLst>
                                        <p:tav tm="0">
                                          <p:val>
                                            <p:strVal val="(6*min(max(#ppt_w*#ppt_h,.3),1)-7.4)/-.7*#ppt_h"/>
                                          </p:val>
                                        </p:tav>
                                        <p:tav tm="100000">
                                          <p:val>
                                            <p:strVal val="#ppt_h"/>
                                          </p:val>
                                        </p:tav>
                                      </p:tavLst>
                                    </p:anim>
                                    <p:anim calcmode="lin" valueType="num">
                                      <p:cBhvr>
                                        <p:cTn id="33" dur="500" fill="hold"/>
                                        <p:tgtEl>
                                          <p:spTgt spid="124933"/>
                                        </p:tgtEl>
                                        <p:attrNameLst>
                                          <p:attrName>ppt_x</p:attrName>
                                        </p:attrNameLst>
                                      </p:cBhvr>
                                      <p:tavLst>
                                        <p:tav tm="0">
                                          <p:val>
                                            <p:fltVal val="0.5"/>
                                          </p:val>
                                        </p:tav>
                                        <p:tav tm="100000">
                                          <p:val>
                                            <p:strVal val="#ppt_x"/>
                                          </p:val>
                                        </p:tav>
                                      </p:tavLst>
                                    </p:anim>
                                    <p:anim calcmode="lin" valueType="num">
                                      <p:cBhvr>
                                        <p:cTn id="34" dur="500" fill="hold"/>
                                        <p:tgtEl>
                                          <p:spTgt spid="124933"/>
                                        </p:tgtEl>
                                        <p:attrNameLst>
                                          <p:attrName>ppt_y</p:attrName>
                                        </p:attrNameLst>
                                      </p:cBhvr>
                                      <p:tavLst>
                                        <p:tav tm="0">
                                          <p:val>
                                            <p:strVal val="1+(6*min(max(#ppt_w*#ppt_h,.3),1)-7.4)/-.7*#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36" fill="hold" grpId="0" nodeType="clickEffect">
                                  <p:stCondLst>
                                    <p:cond delay="0"/>
                                  </p:stCondLst>
                                  <p:childTnLst>
                                    <p:set>
                                      <p:cBhvr>
                                        <p:cTn id="38" dur="1" fill="hold">
                                          <p:stCondLst>
                                            <p:cond delay="0"/>
                                          </p:stCondLst>
                                        </p:cTn>
                                        <p:tgtEl>
                                          <p:spTgt spid="124935"/>
                                        </p:tgtEl>
                                        <p:attrNameLst>
                                          <p:attrName>style.visibility</p:attrName>
                                        </p:attrNameLst>
                                      </p:cBhvr>
                                      <p:to>
                                        <p:strVal val="visible"/>
                                      </p:to>
                                    </p:set>
                                    <p:anim calcmode="lin" valueType="num">
                                      <p:cBhvr>
                                        <p:cTn id="39" dur="500" fill="hold"/>
                                        <p:tgtEl>
                                          <p:spTgt spid="124935"/>
                                        </p:tgtEl>
                                        <p:attrNameLst>
                                          <p:attrName>ppt_w</p:attrName>
                                        </p:attrNameLst>
                                      </p:cBhvr>
                                      <p:tavLst>
                                        <p:tav tm="0">
                                          <p:val>
                                            <p:strVal val="(6*min(max(#ppt_w*#ppt_h,.3),1)-7.4)/-.7*#ppt_w"/>
                                          </p:val>
                                        </p:tav>
                                        <p:tav tm="100000">
                                          <p:val>
                                            <p:strVal val="#ppt_w"/>
                                          </p:val>
                                        </p:tav>
                                      </p:tavLst>
                                    </p:anim>
                                    <p:anim calcmode="lin" valueType="num">
                                      <p:cBhvr>
                                        <p:cTn id="40" dur="500" fill="hold"/>
                                        <p:tgtEl>
                                          <p:spTgt spid="124935"/>
                                        </p:tgtEl>
                                        <p:attrNameLst>
                                          <p:attrName>ppt_h</p:attrName>
                                        </p:attrNameLst>
                                      </p:cBhvr>
                                      <p:tavLst>
                                        <p:tav tm="0">
                                          <p:val>
                                            <p:strVal val="(6*min(max(#ppt_w*#ppt_h,.3),1)-7.4)/-.7*#ppt_h"/>
                                          </p:val>
                                        </p:tav>
                                        <p:tav tm="100000">
                                          <p:val>
                                            <p:strVal val="#ppt_h"/>
                                          </p:val>
                                        </p:tav>
                                      </p:tavLst>
                                    </p:anim>
                                    <p:anim calcmode="lin" valueType="num">
                                      <p:cBhvr>
                                        <p:cTn id="41" dur="500" fill="hold"/>
                                        <p:tgtEl>
                                          <p:spTgt spid="124935"/>
                                        </p:tgtEl>
                                        <p:attrNameLst>
                                          <p:attrName>ppt_x</p:attrName>
                                        </p:attrNameLst>
                                      </p:cBhvr>
                                      <p:tavLst>
                                        <p:tav tm="0">
                                          <p:val>
                                            <p:fltVal val="0.5"/>
                                          </p:val>
                                        </p:tav>
                                        <p:tav tm="100000">
                                          <p:val>
                                            <p:strVal val="#ppt_x"/>
                                          </p:val>
                                        </p:tav>
                                      </p:tavLst>
                                    </p:anim>
                                    <p:anim calcmode="lin" valueType="num">
                                      <p:cBhvr>
                                        <p:cTn id="42" dur="500" fill="hold"/>
                                        <p:tgtEl>
                                          <p:spTgt spid="124935"/>
                                        </p:tgtEl>
                                        <p:attrNameLst>
                                          <p:attrName>ppt_y</p:attrName>
                                        </p:attrNameLst>
                                      </p:cBhvr>
                                      <p:tavLst>
                                        <p:tav tm="0">
                                          <p:val>
                                            <p:strVal val="1+(6*min(max(#ppt_w*#ppt_h,.3),1)-7.4)/-.7*#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36" fill="hold" grpId="0" nodeType="clickEffect">
                                  <p:stCondLst>
                                    <p:cond delay="0"/>
                                  </p:stCondLst>
                                  <p:childTnLst>
                                    <p:set>
                                      <p:cBhvr>
                                        <p:cTn id="46" dur="1" fill="hold">
                                          <p:stCondLst>
                                            <p:cond delay="0"/>
                                          </p:stCondLst>
                                        </p:cTn>
                                        <p:tgtEl>
                                          <p:spTgt spid="124936"/>
                                        </p:tgtEl>
                                        <p:attrNameLst>
                                          <p:attrName>style.visibility</p:attrName>
                                        </p:attrNameLst>
                                      </p:cBhvr>
                                      <p:to>
                                        <p:strVal val="visible"/>
                                      </p:to>
                                    </p:set>
                                    <p:anim calcmode="lin" valueType="num">
                                      <p:cBhvr>
                                        <p:cTn id="47" dur="500" fill="hold"/>
                                        <p:tgtEl>
                                          <p:spTgt spid="124936"/>
                                        </p:tgtEl>
                                        <p:attrNameLst>
                                          <p:attrName>ppt_w</p:attrName>
                                        </p:attrNameLst>
                                      </p:cBhvr>
                                      <p:tavLst>
                                        <p:tav tm="0">
                                          <p:val>
                                            <p:strVal val="(6*min(max(#ppt_w*#ppt_h,.3),1)-7.4)/-.7*#ppt_w"/>
                                          </p:val>
                                        </p:tav>
                                        <p:tav tm="100000">
                                          <p:val>
                                            <p:strVal val="#ppt_w"/>
                                          </p:val>
                                        </p:tav>
                                      </p:tavLst>
                                    </p:anim>
                                    <p:anim calcmode="lin" valueType="num">
                                      <p:cBhvr>
                                        <p:cTn id="48" dur="500" fill="hold"/>
                                        <p:tgtEl>
                                          <p:spTgt spid="124936"/>
                                        </p:tgtEl>
                                        <p:attrNameLst>
                                          <p:attrName>ppt_h</p:attrName>
                                        </p:attrNameLst>
                                      </p:cBhvr>
                                      <p:tavLst>
                                        <p:tav tm="0">
                                          <p:val>
                                            <p:strVal val="(6*min(max(#ppt_w*#ppt_h,.3),1)-7.4)/-.7*#ppt_h"/>
                                          </p:val>
                                        </p:tav>
                                        <p:tav tm="100000">
                                          <p:val>
                                            <p:strVal val="#ppt_h"/>
                                          </p:val>
                                        </p:tav>
                                      </p:tavLst>
                                    </p:anim>
                                    <p:anim calcmode="lin" valueType="num">
                                      <p:cBhvr>
                                        <p:cTn id="49" dur="500" fill="hold"/>
                                        <p:tgtEl>
                                          <p:spTgt spid="124936"/>
                                        </p:tgtEl>
                                        <p:attrNameLst>
                                          <p:attrName>ppt_x</p:attrName>
                                        </p:attrNameLst>
                                      </p:cBhvr>
                                      <p:tavLst>
                                        <p:tav tm="0">
                                          <p:val>
                                            <p:fltVal val="0.5"/>
                                          </p:val>
                                        </p:tav>
                                        <p:tav tm="100000">
                                          <p:val>
                                            <p:strVal val="#ppt_x"/>
                                          </p:val>
                                        </p:tav>
                                      </p:tavLst>
                                    </p:anim>
                                    <p:anim calcmode="lin" valueType="num">
                                      <p:cBhvr>
                                        <p:cTn id="50" dur="500" fill="hold"/>
                                        <p:tgtEl>
                                          <p:spTgt spid="124936"/>
                                        </p:tgtEl>
                                        <p:attrNameLst>
                                          <p:attrName>ppt_y</p:attrName>
                                        </p:attrNameLst>
                                      </p:cBhvr>
                                      <p:tavLst>
                                        <p:tav tm="0">
                                          <p:val>
                                            <p:strVal val="1+(6*min(max(#ppt_w*#ppt_h,.3),1)-7.4)/-.7*#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dissolve">
                                      <p:cBhvr>
                                        <p:cTn id="5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animBg="1"/>
      <p:bldP spid="124933" grpId="0" animBg="1"/>
      <p:bldP spid="124934" grpId="0" animBg="1"/>
      <p:bldP spid="124935" grpId="0" animBg="1"/>
      <p:bldP spid="124936" grpId="0" animBg="1"/>
      <p:bldP spid="2"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21" y="420769"/>
            <a:ext cx="6371879" cy="685945"/>
          </a:xfrm>
        </p:spPr>
        <p:txBody>
          <a:bodyPr/>
          <a:lstStyle/>
          <a:p>
            <a:pPr algn="ctr"/>
            <a:r>
              <a:rPr lang="en-US" dirty="0" err="1"/>
              <a:t>Evidencias</a:t>
            </a:r>
            <a:r>
              <a:rPr lang="en-US" dirty="0"/>
              <a:t> de </a:t>
            </a:r>
            <a:r>
              <a:rPr lang="en-US" dirty="0" err="1"/>
              <a:t>Equivalencia</a:t>
            </a:r>
            <a:r>
              <a:rPr lang="en-US" dirty="0"/>
              <a:t> </a:t>
            </a:r>
            <a:r>
              <a:rPr lang="en-US" dirty="0" err="1"/>
              <a:t>Genómica</a:t>
            </a:r>
            <a:endParaRPr lang="en-US" dirty="0"/>
          </a:p>
        </p:txBody>
      </p:sp>
      <p:sp>
        <p:nvSpPr>
          <p:cNvPr id="6" name="Content Placeholder 2"/>
          <p:cNvSpPr>
            <a:spLocks noGrp="1"/>
          </p:cNvSpPr>
          <p:nvPr>
            <p:ph idx="1"/>
          </p:nvPr>
        </p:nvSpPr>
        <p:spPr>
          <a:xfrm>
            <a:off x="69273" y="1266908"/>
            <a:ext cx="5772727" cy="4864951"/>
          </a:xfrm>
        </p:spPr>
        <p:txBody>
          <a:bodyPr>
            <a:normAutofit fontScale="92500" lnSpcReduction="10000"/>
          </a:bodyPr>
          <a:lstStyle/>
          <a:p>
            <a:r>
              <a:rPr lang="en-US" sz="2600" dirty="0"/>
              <a:t>Un </a:t>
            </a:r>
            <a:r>
              <a:rPr lang="en-US" sz="2600" dirty="0" err="1"/>
              <a:t>organismo</a:t>
            </a:r>
            <a:r>
              <a:rPr lang="en-US" sz="2600" dirty="0"/>
              <a:t>, </a:t>
            </a:r>
            <a:r>
              <a:rPr lang="en-US" sz="2600" dirty="0" err="1"/>
              <a:t>realmente</a:t>
            </a:r>
            <a:r>
              <a:rPr lang="en-US" sz="2600" dirty="0"/>
              <a:t> </a:t>
            </a:r>
            <a:r>
              <a:rPr lang="en-US" sz="2600" dirty="0" err="1"/>
              <a:t>tiene</a:t>
            </a:r>
            <a:r>
              <a:rPr lang="en-US" sz="2600" dirty="0"/>
              <a:t> el </a:t>
            </a:r>
            <a:r>
              <a:rPr lang="en-US" sz="2600" dirty="0" err="1"/>
              <a:t>mismo</a:t>
            </a:r>
            <a:r>
              <a:rPr lang="en-US" sz="2600" dirty="0"/>
              <a:t> </a:t>
            </a:r>
            <a:r>
              <a:rPr lang="en-US" sz="2600" dirty="0" err="1"/>
              <a:t>genoma</a:t>
            </a:r>
            <a:r>
              <a:rPr lang="en-US" sz="2600" dirty="0"/>
              <a:t> (el </a:t>
            </a:r>
            <a:r>
              <a:rPr lang="en-US" sz="2600" dirty="0" err="1"/>
              <a:t>mismo</a:t>
            </a:r>
            <a:r>
              <a:rPr lang="en-US" sz="2600" dirty="0"/>
              <a:t> </a:t>
            </a:r>
            <a:r>
              <a:rPr lang="en-US" sz="2600" dirty="0" err="1"/>
              <a:t>grupo</a:t>
            </a:r>
            <a:r>
              <a:rPr lang="en-US" sz="2600" dirty="0"/>
              <a:t> de genes) en </a:t>
            </a:r>
            <a:r>
              <a:rPr lang="en-US" sz="2600" dirty="0" err="1"/>
              <a:t>todas</a:t>
            </a:r>
            <a:r>
              <a:rPr lang="en-US" sz="2600" dirty="0"/>
              <a:t> </a:t>
            </a:r>
            <a:r>
              <a:rPr lang="en-US" sz="2600" dirty="0" err="1"/>
              <a:t>sus</a:t>
            </a:r>
            <a:r>
              <a:rPr lang="en-US" sz="2600" dirty="0"/>
              <a:t> </a:t>
            </a:r>
            <a:r>
              <a:rPr lang="en-US" sz="2600" dirty="0" err="1"/>
              <a:t>células</a:t>
            </a:r>
            <a:r>
              <a:rPr lang="en-US" sz="2600" dirty="0"/>
              <a:t>?</a:t>
            </a:r>
          </a:p>
          <a:p>
            <a:r>
              <a:rPr lang="en-US" sz="2600" i="1" dirty="0"/>
              <a:t>Drosophila</a:t>
            </a:r>
            <a:r>
              <a:rPr lang="en-US" sz="2600" dirty="0"/>
              <a:t>: </a:t>
            </a:r>
            <a:r>
              <a:rPr lang="en-US" sz="2600" dirty="0" err="1"/>
              <a:t>cromosomas</a:t>
            </a:r>
            <a:r>
              <a:rPr lang="en-US" sz="2600" dirty="0"/>
              <a:t> </a:t>
            </a:r>
            <a:r>
              <a:rPr lang="en-US" sz="2600" dirty="0" err="1"/>
              <a:t>politénicos</a:t>
            </a:r>
            <a:endParaRPr lang="en-US" sz="2600" dirty="0"/>
          </a:p>
          <a:p>
            <a:pPr lvl="1"/>
            <a:r>
              <a:rPr lang="en-US" sz="2600" dirty="0" err="1"/>
              <a:t>Endomitosis</a:t>
            </a:r>
            <a:r>
              <a:rPr lang="en-US" sz="2600" dirty="0"/>
              <a:t>: </a:t>
            </a:r>
            <a:r>
              <a:rPr lang="en-US" sz="2600" dirty="0" err="1"/>
              <a:t>rondas</a:t>
            </a:r>
            <a:r>
              <a:rPr lang="en-US" sz="2600" dirty="0"/>
              <a:t> </a:t>
            </a:r>
            <a:r>
              <a:rPr lang="en-US" sz="2600" dirty="0" err="1"/>
              <a:t>repetidas</a:t>
            </a:r>
            <a:r>
              <a:rPr lang="en-US" sz="2600" dirty="0"/>
              <a:t> de </a:t>
            </a:r>
            <a:r>
              <a:rPr lang="en-US" sz="2600" dirty="0" err="1"/>
              <a:t>replicación</a:t>
            </a:r>
            <a:r>
              <a:rPr lang="en-US" sz="2600" dirty="0"/>
              <a:t> sin </a:t>
            </a:r>
            <a:r>
              <a:rPr lang="en-US" sz="2600" dirty="0" err="1"/>
              <a:t>que</a:t>
            </a:r>
            <a:r>
              <a:rPr lang="en-US" sz="2600" dirty="0"/>
              <a:t> </a:t>
            </a:r>
            <a:r>
              <a:rPr lang="en-US" sz="2600" dirty="0" err="1"/>
              <a:t>medie</a:t>
            </a:r>
            <a:r>
              <a:rPr lang="en-US" sz="2600" dirty="0"/>
              <a:t> </a:t>
            </a:r>
            <a:r>
              <a:rPr lang="en-US" sz="2600" dirty="0" err="1"/>
              <a:t>división</a:t>
            </a:r>
            <a:r>
              <a:rPr lang="en-US" sz="2600" dirty="0"/>
              <a:t> </a:t>
            </a:r>
            <a:r>
              <a:rPr lang="en-US" sz="2600" dirty="0" err="1"/>
              <a:t>celular</a:t>
            </a:r>
            <a:r>
              <a:rPr lang="en-US" sz="2600" dirty="0"/>
              <a:t> o </a:t>
            </a:r>
            <a:r>
              <a:rPr lang="en-US" sz="2600" dirty="0" err="1"/>
              <a:t>separación</a:t>
            </a:r>
            <a:r>
              <a:rPr lang="en-US" sz="2600" dirty="0"/>
              <a:t> de </a:t>
            </a:r>
            <a:r>
              <a:rPr lang="en-US" sz="2600" dirty="0" err="1"/>
              <a:t>cromátidas</a:t>
            </a:r>
            <a:endParaRPr lang="en-US" sz="2600" dirty="0"/>
          </a:p>
          <a:p>
            <a:pPr lvl="1"/>
            <a:r>
              <a:rPr lang="en-US" sz="2600" dirty="0"/>
              <a:t>No: </a:t>
            </a:r>
            <a:r>
              <a:rPr lang="en-US" sz="2600" dirty="0" err="1"/>
              <a:t>diferencias</a:t>
            </a:r>
            <a:r>
              <a:rPr lang="en-US" sz="2600" dirty="0"/>
              <a:t> </a:t>
            </a:r>
            <a:r>
              <a:rPr lang="en-US" sz="2600" dirty="0" err="1"/>
              <a:t>estructurales</a:t>
            </a:r>
            <a:r>
              <a:rPr lang="en-US" sz="2600" dirty="0"/>
              <a:t> entre </a:t>
            </a:r>
            <a:r>
              <a:rPr lang="en-US" sz="2600" dirty="0" err="1"/>
              <a:t>ellos</a:t>
            </a:r>
            <a:r>
              <a:rPr lang="en-US" sz="2600" dirty="0"/>
              <a:t> en </a:t>
            </a:r>
            <a:r>
              <a:rPr lang="en-US" sz="2600" dirty="0" err="1"/>
              <a:t>células</a:t>
            </a:r>
            <a:r>
              <a:rPr lang="en-US" sz="2600" dirty="0"/>
              <a:t> </a:t>
            </a:r>
            <a:r>
              <a:rPr lang="en-US" sz="2600" dirty="0" err="1"/>
              <a:t>distintas</a:t>
            </a:r>
            <a:endParaRPr lang="en-US" sz="2600" dirty="0"/>
          </a:p>
          <a:p>
            <a:pPr lvl="1"/>
            <a:r>
              <a:rPr lang="en-US" sz="2600" dirty="0"/>
              <a:t>Si: </a:t>
            </a:r>
            <a:r>
              <a:rPr lang="en-US" sz="2600" dirty="0" err="1"/>
              <a:t>distintos</a:t>
            </a:r>
            <a:r>
              <a:rPr lang="en-US" sz="2600" dirty="0"/>
              <a:t> </a:t>
            </a:r>
            <a:r>
              <a:rPr lang="en-US" sz="2600" b="1" dirty="0"/>
              <a:t>“puffed up areas” </a:t>
            </a:r>
            <a:r>
              <a:rPr lang="en-US" sz="2600" dirty="0"/>
              <a:t>(areas de expression </a:t>
            </a:r>
            <a:r>
              <a:rPr lang="en-US" sz="2600" dirty="0" err="1"/>
              <a:t>genética</a:t>
            </a:r>
            <a:r>
              <a:rPr lang="en-US" sz="2600" dirty="0"/>
              <a:t>)</a:t>
            </a:r>
            <a:r>
              <a:rPr lang="en-US" sz="2600" b="1" dirty="0"/>
              <a:t> </a:t>
            </a:r>
            <a:r>
              <a:rPr lang="en-US" sz="2600" dirty="0" err="1"/>
              <a:t>en</a:t>
            </a:r>
            <a:r>
              <a:rPr lang="en-US" sz="2600" dirty="0"/>
              <a:t> </a:t>
            </a:r>
            <a:r>
              <a:rPr lang="en-US" sz="2600" dirty="0" err="1"/>
              <a:t>tiempos</a:t>
            </a:r>
            <a:r>
              <a:rPr lang="en-US" sz="2600" dirty="0"/>
              <a:t> </a:t>
            </a:r>
            <a:r>
              <a:rPr lang="en-US" sz="2600" dirty="0" err="1"/>
              <a:t>distintos</a:t>
            </a:r>
            <a:endParaRPr lang="en-US" sz="2600" dirty="0"/>
          </a:p>
          <a:p>
            <a:pPr lvl="1"/>
            <a:endParaRPr lang="en-US" dirty="0"/>
          </a:p>
        </p:txBody>
      </p:sp>
      <p:pic>
        <p:nvPicPr>
          <p:cNvPr id="7" name="Picture 6"/>
          <p:cNvPicPr>
            <a:picLocks noChangeAspect="1"/>
          </p:cNvPicPr>
          <p:nvPr/>
        </p:nvPicPr>
        <p:blipFill>
          <a:blip r:embed="rId3"/>
          <a:stretch>
            <a:fillRect/>
          </a:stretch>
        </p:blipFill>
        <p:spPr>
          <a:xfrm>
            <a:off x="6502400" y="123909"/>
            <a:ext cx="2641600" cy="2286000"/>
          </a:xfrm>
          <a:prstGeom prst="rect">
            <a:avLst/>
          </a:prstGeom>
          <a:ln>
            <a:solidFill>
              <a:srgbClr val="800000"/>
            </a:solidFill>
          </a:ln>
        </p:spPr>
      </p:pic>
      <p:pic>
        <p:nvPicPr>
          <p:cNvPr id="8" name="Picture 7"/>
          <p:cNvPicPr>
            <a:picLocks noChangeAspect="1"/>
          </p:cNvPicPr>
          <p:nvPr/>
        </p:nvPicPr>
        <p:blipFill>
          <a:blip r:embed="rId4"/>
          <a:stretch>
            <a:fillRect/>
          </a:stretch>
        </p:blipFill>
        <p:spPr>
          <a:xfrm>
            <a:off x="5842000" y="3860804"/>
            <a:ext cx="3302000" cy="2489200"/>
          </a:xfrm>
          <a:prstGeom prst="rect">
            <a:avLst/>
          </a:prstGeom>
        </p:spPr>
      </p:pic>
      <p:pic>
        <p:nvPicPr>
          <p:cNvPr id="9" name="Picture 8"/>
          <p:cNvPicPr>
            <a:picLocks noChangeAspect="1"/>
          </p:cNvPicPr>
          <p:nvPr/>
        </p:nvPicPr>
        <p:blipFill>
          <a:blip r:embed="rId5"/>
          <a:stretch>
            <a:fillRect/>
          </a:stretch>
        </p:blipFill>
        <p:spPr>
          <a:xfrm>
            <a:off x="5842000" y="1879600"/>
            <a:ext cx="3302000" cy="4978400"/>
          </a:xfrm>
          <a:prstGeom prst="rect">
            <a:avLst/>
          </a:prstGeom>
          <a:ln>
            <a:solidFill>
              <a:srgbClr val="800000"/>
            </a:solidFill>
          </a:ln>
        </p:spPr>
      </p:pic>
      <p:sp>
        <p:nvSpPr>
          <p:cNvPr id="4" name="TextBox 3">
            <a:extLst>
              <a:ext uri="{FF2B5EF4-FFF2-40B4-BE49-F238E27FC236}">
                <a16:creationId xmlns:a16="http://schemas.microsoft.com/office/drawing/2014/main" id="{FE30ED3C-F610-B447-B4BC-7BB358B20E44}"/>
              </a:ext>
            </a:extLst>
          </p:cNvPr>
          <p:cNvSpPr txBox="1"/>
          <p:nvPr/>
        </p:nvSpPr>
        <p:spPr>
          <a:xfrm>
            <a:off x="268942" y="6206398"/>
            <a:ext cx="5915402" cy="461665"/>
          </a:xfrm>
          <a:prstGeom prst="rect">
            <a:avLst/>
          </a:prstGeom>
          <a:noFill/>
        </p:spPr>
        <p:txBody>
          <a:bodyPr wrap="none" rtlCol="0">
            <a:spAutoFit/>
          </a:bodyPr>
          <a:lstStyle/>
          <a:p>
            <a:r>
              <a:rPr lang="en-US" sz="2400" dirty="0" err="1"/>
              <a:t>Análisis</a:t>
            </a:r>
            <a:r>
              <a:rPr lang="en-US" sz="2400" dirty="0"/>
              <a:t> con </a:t>
            </a:r>
            <a:r>
              <a:rPr lang="en-US" sz="2400" dirty="0" err="1"/>
              <a:t>Uridina</a:t>
            </a:r>
            <a:r>
              <a:rPr lang="en-US" sz="2400" dirty="0"/>
              <a:t> 3H: pulse an chase</a:t>
            </a:r>
          </a:p>
        </p:txBody>
      </p:sp>
    </p:spTree>
    <p:extLst>
      <p:ext uri="{BB962C8B-B14F-4D97-AF65-F5344CB8AC3E}">
        <p14:creationId xmlns:p14="http://schemas.microsoft.com/office/powerpoint/2010/main" val="427690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27338"/>
            <a:ext cx="6739467" cy="1252728"/>
          </a:xfrm>
        </p:spPr>
        <p:txBody>
          <a:bodyPr rtlCol="0">
            <a:normAutofit/>
            <a:scene3d>
              <a:camera prst="orthographicFront"/>
              <a:lightRig rig="threePt" dir="t">
                <a:rot lat="0" lon="0" rev="4800000"/>
              </a:lightRig>
            </a:scene3d>
          </a:bodyPr>
          <a:lstStyle/>
          <a:p>
            <a:pPr algn="ctr" eaLnBrk="1" fontAlgn="auto" hangingPunct="1">
              <a:spcAft>
                <a:spcPts val="0"/>
              </a:spcAft>
              <a:defRPr/>
            </a:pPr>
            <a:r>
              <a:rPr lang="en-US" dirty="0" err="1">
                <a:solidFill>
                  <a:schemeClr val="accent1">
                    <a:satMod val="150000"/>
                  </a:schemeClr>
                </a:solidFill>
                <a:ea typeface="+mj-ea"/>
                <a:cs typeface="+mj-cs"/>
              </a:rPr>
              <a:t>Polytene</a:t>
            </a:r>
            <a:r>
              <a:rPr lang="en-US" dirty="0">
                <a:solidFill>
                  <a:schemeClr val="accent1">
                    <a:satMod val="150000"/>
                  </a:schemeClr>
                </a:solidFill>
                <a:ea typeface="+mj-ea"/>
                <a:cs typeface="+mj-cs"/>
              </a:rPr>
              <a:t> Chromosome Maps</a:t>
            </a:r>
          </a:p>
        </p:txBody>
      </p:sp>
      <p:pic>
        <p:nvPicPr>
          <p:cNvPr id="54274" name="Picture 5" descr="snu5e_fig_06_1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54754" y="1469736"/>
            <a:ext cx="8229600" cy="3438525"/>
          </a:xfrm>
        </p:spPr>
      </p:pic>
      <p:sp>
        <p:nvSpPr>
          <p:cNvPr id="2" name="Rectangle 1"/>
          <p:cNvSpPr/>
          <p:nvPr/>
        </p:nvSpPr>
        <p:spPr>
          <a:xfrm>
            <a:off x="0" y="4607203"/>
            <a:ext cx="9144000" cy="2092881"/>
          </a:xfrm>
          <a:prstGeom prst="rect">
            <a:avLst/>
          </a:prstGeom>
        </p:spPr>
        <p:txBody>
          <a:bodyPr wrap="square">
            <a:spAutoFit/>
          </a:bodyPr>
          <a:lstStyle/>
          <a:p>
            <a:pPr marL="914400" lvl="1" indent="-457200">
              <a:buFontTx/>
              <a:buChar char="-"/>
            </a:pPr>
            <a:r>
              <a:rPr lang="en-US" sz="2600" b="1" dirty="0"/>
              <a:t>Pulse and Chase </a:t>
            </a:r>
            <a:r>
              <a:rPr lang="en-US" sz="2600" dirty="0"/>
              <a:t>Analysis: con </a:t>
            </a:r>
            <a:r>
              <a:rPr lang="en-US" sz="2600" b="1" dirty="0"/>
              <a:t>[</a:t>
            </a:r>
            <a:r>
              <a:rPr lang="en-US" sz="2600" b="1" baseline="30000" dirty="0"/>
              <a:t>3</a:t>
            </a:r>
            <a:r>
              <a:rPr lang="en-US" sz="2600" b="1" dirty="0"/>
              <a:t>H]</a:t>
            </a:r>
            <a:r>
              <a:rPr lang="en-US" sz="2600" b="1" dirty="0" err="1"/>
              <a:t>Uridina</a:t>
            </a:r>
            <a:endParaRPr lang="en-US" sz="2600" b="1" dirty="0"/>
          </a:p>
          <a:p>
            <a:pPr marL="914400" lvl="1" indent="-457200">
              <a:buFontTx/>
              <a:buChar char="-"/>
            </a:pPr>
            <a:r>
              <a:rPr lang="en-US" sz="2600" dirty="0" err="1"/>
              <a:t>Administrar</a:t>
            </a:r>
            <a:r>
              <a:rPr lang="en-US" sz="2600" dirty="0"/>
              <a:t> 3H </a:t>
            </a:r>
            <a:r>
              <a:rPr lang="en-US" sz="2600" dirty="0" err="1"/>
              <a:t>por</a:t>
            </a:r>
            <a:r>
              <a:rPr lang="en-US" sz="2600" dirty="0"/>
              <a:t> 30 min, </a:t>
            </a:r>
            <a:r>
              <a:rPr lang="en-US" sz="2600" dirty="0" err="1"/>
              <a:t>quitarlo</a:t>
            </a:r>
            <a:r>
              <a:rPr lang="en-US" sz="2600" dirty="0"/>
              <a:t>, </a:t>
            </a:r>
            <a:r>
              <a:rPr lang="en-US" sz="2600" dirty="0" err="1"/>
              <a:t>monitorearlo</a:t>
            </a:r>
            <a:endParaRPr lang="en-US" sz="2600" dirty="0"/>
          </a:p>
          <a:p>
            <a:pPr marL="914400" lvl="1" indent="-457200">
              <a:buFontTx/>
              <a:buChar char="-"/>
            </a:pPr>
            <a:r>
              <a:rPr lang="en-US" sz="2600" dirty="0" err="1"/>
              <a:t>Cromosomas</a:t>
            </a:r>
            <a:r>
              <a:rPr lang="en-US" sz="2600" dirty="0"/>
              <a:t> </a:t>
            </a:r>
            <a:r>
              <a:rPr lang="en-US" sz="2600" b="1" dirty="0" err="1"/>
              <a:t>gigantes</a:t>
            </a:r>
            <a:r>
              <a:rPr lang="en-US" sz="2600" dirty="0"/>
              <a:t>: </a:t>
            </a:r>
            <a:r>
              <a:rPr lang="en-US" sz="2600" dirty="0" err="1"/>
              <a:t>están</a:t>
            </a:r>
            <a:r>
              <a:rPr lang="en-US" sz="2600" dirty="0"/>
              <a:t> en </a:t>
            </a:r>
            <a:r>
              <a:rPr lang="en-US" sz="2600" dirty="0" err="1"/>
              <a:t>interfase</a:t>
            </a:r>
            <a:r>
              <a:rPr lang="en-US" sz="2600" dirty="0"/>
              <a:t> no en </a:t>
            </a:r>
            <a:r>
              <a:rPr lang="en-US" sz="2600" dirty="0" err="1"/>
              <a:t>metafase</a:t>
            </a:r>
            <a:endParaRPr lang="en-US" sz="2600" dirty="0"/>
          </a:p>
          <a:p>
            <a:pPr marL="914400" lvl="1" indent="-457200">
              <a:buFontTx/>
              <a:buChar char="-"/>
            </a:pPr>
            <a:r>
              <a:rPr lang="en-US" sz="2600" dirty="0"/>
              <a:t>PLT </a:t>
            </a:r>
            <a:r>
              <a:rPr lang="en-US" sz="2600" dirty="0" err="1"/>
              <a:t>están</a:t>
            </a:r>
            <a:r>
              <a:rPr lang="en-US" sz="2600" dirty="0"/>
              <a:t> </a:t>
            </a:r>
            <a:r>
              <a:rPr lang="en-US" sz="2600" dirty="0" err="1"/>
              <a:t>activos</a:t>
            </a:r>
            <a:r>
              <a:rPr lang="en-US" sz="2600" dirty="0"/>
              <a:t>: </a:t>
            </a:r>
            <a:r>
              <a:rPr lang="en-US" sz="2600" dirty="0" err="1"/>
              <a:t>expresión</a:t>
            </a:r>
            <a:r>
              <a:rPr lang="en-US" sz="2600" dirty="0"/>
              <a:t> </a:t>
            </a:r>
            <a:r>
              <a:rPr lang="en-US" sz="2600" dirty="0" err="1"/>
              <a:t>genética</a:t>
            </a:r>
            <a:r>
              <a:rPr lang="en-US" sz="2600" dirty="0"/>
              <a:t>, level 1</a:t>
            </a:r>
          </a:p>
        </p:txBody>
      </p:sp>
    </p:spTree>
    <p:extLst>
      <p:ext uri="{BB962C8B-B14F-4D97-AF65-F5344CB8AC3E}">
        <p14:creationId xmlns:p14="http://schemas.microsoft.com/office/powerpoint/2010/main" val="3151461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92547"/>
            <a:ext cx="6508377" cy="685945"/>
          </a:xfrm>
        </p:spPr>
        <p:txBody>
          <a:bodyPr/>
          <a:lstStyle/>
          <a:p>
            <a:pPr algn="ctr"/>
            <a:r>
              <a:rPr lang="en-US" dirty="0" err="1"/>
              <a:t>Evidencias</a:t>
            </a:r>
            <a:r>
              <a:rPr lang="en-US" dirty="0"/>
              <a:t> de </a:t>
            </a:r>
            <a:r>
              <a:rPr lang="en-US" dirty="0" err="1"/>
              <a:t>Equivalencia</a:t>
            </a:r>
            <a:r>
              <a:rPr lang="en-US" dirty="0"/>
              <a:t> </a:t>
            </a:r>
            <a:r>
              <a:rPr lang="en-US" dirty="0" err="1"/>
              <a:t>Genómica</a:t>
            </a:r>
            <a:endParaRPr lang="en-US" dirty="0"/>
          </a:p>
        </p:txBody>
      </p:sp>
      <p:sp>
        <p:nvSpPr>
          <p:cNvPr id="6" name="Content Placeholder 2"/>
          <p:cNvSpPr>
            <a:spLocks noGrp="1"/>
          </p:cNvSpPr>
          <p:nvPr>
            <p:ph idx="1"/>
          </p:nvPr>
        </p:nvSpPr>
        <p:spPr>
          <a:xfrm>
            <a:off x="112181" y="487382"/>
            <a:ext cx="3215896" cy="5656496"/>
          </a:xfrm>
        </p:spPr>
        <p:txBody>
          <a:bodyPr>
            <a:noAutofit/>
          </a:bodyPr>
          <a:lstStyle/>
          <a:p>
            <a:r>
              <a:rPr lang="en-US" sz="2400" dirty="0"/>
              <a:t>Dolly</a:t>
            </a:r>
          </a:p>
          <a:p>
            <a:r>
              <a:rPr lang="en-US" sz="2400" dirty="0">
                <a:hlinkClick r:id="rId3"/>
              </a:rPr>
              <a:t>Ian Wilmut</a:t>
            </a:r>
            <a:r>
              <a:rPr lang="en-US" sz="2400" dirty="0"/>
              <a:t>, 1996</a:t>
            </a:r>
          </a:p>
          <a:p>
            <a:r>
              <a:rPr lang="en-US" sz="2400" b="1" dirty="0">
                <a:solidFill>
                  <a:srgbClr val="800000"/>
                </a:solidFill>
              </a:rPr>
              <a:t>Si</a:t>
            </a:r>
            <a:r>
              <a:rPr lang="en-US" sz="2400" dirty="0"/>
              <a:t> </a:t>
            </a:r>
            <a:r>
              <a:rPr lang="en-US" sz="2400" dirty="0" err="1"/>
              <a:t>cada</a:t>
            </a:r>
            <a:r>
              <a:rPr lang="en-US" sz="2400" dirty="0"/>
              <a:t> </a:t>
            </a:r>
            <a:r>
              <a:rPr lang="en-US" sz="2400" dirty="0" err="1"/>
              <a:t>núcleo</a:t>
            </a:r>
            <a:r>
              <a:rPr lang="en-US" sz="2400" dirty="0"/>
              <a:t> </a:t>
            </a:r>
            <a:r>
              <a:rPr lang="en-US" sz="2400" dirty="0" err="1"/>
              <a:t>celular</a:t>
            </a:r>
            <a:r>
              <a:rPr lang="en-US" sz="2400" dirty="0"/>
              <a:t> </a:t>
            </a:r>
            <a:r>
              <a:rPr lang="en-US" sz="2400" dirty="0" err="1"/>
              <a:t>es</a:t>
            </a:r>
            <a:r>
              <a:rPr lang="en-US" sz="2400" dirty="0"/>
              <a:t> </a:t>
            </a:r>
            <a:r>
              <a:rPr lang="en-US" sz="2400" dirty="0" err="1"/>
              <a:t>idéntico</a:t>
            </a:r>
            <a:r>
              <a:rPr lang="en-US" sz="2400" dirty="0"/>
              <a:t> al </a:t>
            </a:r>
            <a:r>
              <a:rPr lang="en-US" sz="2400" dirty="0" err="1"/>
              <a:t>núcleo</a:t>
            </a:r>
            <a:r>
              <a:rPr lang="en-US" sz="2400" dirty="0"/>
              <a:t> del </a:t>
            </a:r>
            <a:r>
              <a:rPr lang="en-US" sz="2400" dirty="0" err="1"/>
              <a:t>cigoto</a:t>
            </a:r>
            <a:r>
              <a:rPr lang="en-US" sz="2400" dirty="0"/>
              <a:t>, </a:t>
            </a:r>
            <a:r>
              <a:rPr lang="en-US" sz="2400" b="1" dirty="0" err="1">
                <a:solidFill>
                  <a:srgbClr val="800000"/>
                </a:solidFill>
              </a:rPr>
              <a:t>entonces</a:t>
            </a:r>
            <a:r>
              <a:rPr lang="en-US" sz="2400" dirty="0"/>
              <a:t> </a:t>
            </a:r>
            <a:r>
              <a:rPr lang="en-US" sz="2400" dirty="0" err="1"/>
              <a:t>cada</a:t>
            </a:r>
            <a:r>
              <a:rPr lang="en-US" sz="2400" dirty="0"/>
              <a:t> </a:t>
            </a:r>
            <a:r>
              <a:rPr lang="en-US" sz="2400" dirty="0" err="1"/>
              <a:t>núcleo</a:t>
            </a:r>
            <a:r>
              <a:rPr lang="en-US" sz="2400" dirty="0"/>
              <a:t> </a:t>
            </a:r>
            <a:r>
              <a:rPr lang="en-US" sz="2400" dirty="0" err="1"/>
              <a:t>celular</a:t>
            </a:r>
            <a:r>
              <a:rPr lang="en-US" sz="2400" dirty="0"/>
              <a:t> </a:t>
            </a:r>
            <a:r>
              <a:rPr lang="en-US" sz="2400" dirty="0" err="1"/>
              <a:t>debe</a:t>
            </a:r>
            <a:r>
              <a:rPr lang="en-US" sz="2400" dirty="0"/>
              <a:t> </a:t>
            </a:r>
            <a:r>
              <a:rPr lang="en-US" sz="2400" dirty="0" err="1"/>
              <a:t>ser</a:t>
            </a:r>
            <a:r>
              <a:rPr lang="en-US" sz="2400" dirty="0"/>
              <a:t> </a:t>
            </a:r>
            <a:r>
              <a:rPr lang="en-US" sz="2400" dirty="0" err="1"/>
              <a:t>capaz</a:t>
            </a:r>
            <a:r>
              <a:rPr lang="en-US" sz="2400" dirty="0"/>
              <a:t> de </a:t>
            </a:r>
            <a:r>
              <a:rPr lang="en-US" sz="2400" dirty="0" err="1"/>
              <a:t>dirigir</a:t>
            </a:r>
            <a:r>
              <a:rPr lang="en-US" sz="2400" dirty="0"/>
              <a:t> el </a:t>
            </a:r>
            <a:r>
              <a:rPr lang="en-US" sz="2400" dirty="0" err="1"/>
              <a:t>desarrollo</a:t>
            </a:r>
            <a:r>
              <a:rPr lang="en-US" sz="2400" dirty="0"/>
              <a:t> </a:t>
            </a:r>
            <a:r>
              <a:rPr lang="en-US" sz="2400" dirty="0" err="1"/>
              <a:t>completo</a:t>
            </a:r>
            <a:r>
              <a:rPr lang="en-US" sz="2400" dirty="0"/>
              <a:t> al </a:t>
            </a:r>
            <a:r>
              <a:rPr lang="en-US" sz="2400" dirty="0" err="1"/>
              <a:t>ser</a:t>
            </a:r>
            <a:r>
              <a:rPr lang="en-US" sz="2400" dirty="0"/>
              <a:t> </a:t>
            </a:r>
            <a:r>
              <a:rPr lang="en-US" sz="2400" dirty="0" err="1"/>
              <a:t>transplantado</a:t>
            </a:r>
            <a:r>
              <a:rPr lang="en-US" sz="2400" dirty="0"/>
              <a:t> y </a:t>
            </a:r>
            <a:r>
              <a:rPr lang="en-US" sz="2400" dirty="0" err="1"/>
              <a:t>activado</a:t>
            </a:r>
            <a:r>
              <a:rPr lang="en-US" sz="2400" dirty="0"/>
              <a:t> en </a:t>
            </a:r>
            <a:r>
              <a:rPr lang="en-US" sz="2400" dirty="0" err="1"/>
              <a:t>una</a:t>
            </a:r>
            <a:r>
              <a:rPr lang="en-US" sz="2400" dirty="0"/>
              <a:t> </a:t>
            </a:r>
            <a:r>
              <a:rPr lang="en-US" sz="2400" dirty="0" err="1"/>
              <a:t>célula</a:t>
            </a:r>
            <a:r>
              <a:rPr lang="en-US" sz="2400" dirty="0"/>
              <a:t> </a:t>
            </a:r>
            <a:r>
              <a:rPr lang="en-US" sz="2400" dirty="0" err="1"/>
              <a:t>enucleada</a:t>
            </a:r>
            <a:endParaRPr lang="en-US" sz="2400" dirty="0"/>
          </a:p>
          <a:p>
            <a:r>
              <a:rPr lang="en-US" sz="2400" dirty="0"/>
              <a:t>1/434</a:t>
            </a:r>
          </a:p>
        </p:txBody>
      </p:sp>
      <p:pic>
        <p:nvPicPr>
          <p:cNvPr id="3" name="Picture 2"/>
          <p:cNvPicPr>
            <a:picLocks noChangeAspect="1"/>
          </p:cNvPicPr>
          <p:nvPr/>
        </p:nvPicPr>
        <p:blipFill>
          <a:blip r:embed="rId4"/>
          <a:stretch>
            <a:fillRect/>
          </a:stretch>
        </p:blipFill>
        <p:spPr>
          <a:xfrm>
            <a:off x="3196707" y="2001027"/>
            <a:ext cx="5919610" cy="4821533"/>
          </a:xfrm>
          <a:prstGeom prst="rect">
            <a:avLst/>
          </a:prstGeom>
          <a:ln>
            <a:solidFill>
              <a:srgbClr val="800000"/>
            </a:solidFill>
          </a:ln>
        </p:spPr>
      </p:pic>
    </p:spTree>
    <p:extLst>
      <p:ext uri="{BB962C8B-B14F-4D97-AF65-F5344CB8AC3E}">
        <p14:creationId xmlns:p14="http://schemas.microsoft.com/office/powerpoint/2010/main" val="1378522885"/>
      </p:ext>
    </p:extLst>
  </p:cSld>
  <p:clrMapOvr>
    <a:masterClrMapping/>
  </p:clrMapOvr>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6460</TotalTime>
  <Words>2047</Words>
  <Application>Microsoft Macintosh PowerPoint</Application>
  <PresentationFormat>On-screen Show (4:3)</PresentationFormat>
  <Paragraphs>212</Paragraphs>
  <Slides>20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Bank Gothic</vt:lpstr>
      <vt:lpstr>Calibri</vt:lpstr>
      <vt:lpstr>Cambria</vt:lpstr>
      <vt:lpstr>Century Gothic</vt:lpstr>
      <vt:lpstr>Corbel</vt:lpstr>
      <vt:lpstr>Tahoma</vt:lpstr>
      <vt:lpstr>Wingdings 2</vt:lpstr>
      <vt:lpstr>Plaza</vt:lpstr>
      <vt:lpstr>Cromosomas Politénicos</vt:lpstr>
      <vt:lpstr>Objetivos</vt:lpstr>
      <vt:lpstr>Introducción</vt:lpstr>
      <vt:lpstr>Introducción</vt:lpstr>
      <vt:lpstr>Introducción Como se hace diferencial esa expresión?</vt:lpstr>
      <vt:lpstr>Gene Expression: Control Levels Through the Central Dogma</vt:lpstr>
      <vt:lpstr>Evidencias de Equivalencia Genómica</vt:lpstr>
      <vt:lpstr>Polytene Chromosome Maps</vt:lpstr>
      <vt:lpstr>Evidencias de Equivalencia Genómica</vt:lpstr>
      <vt:lpstr>Evidencias de Equivalencia Genómica</vt:lpstr>
      <vt:lpstr>Resúmen</vt:lpstr>
      <vt:lpstr>Materiales</vt:lpstr>
      <vt:lpstr>Protocolo</vt:lpstr>
      <vt:lpstr>Protocolo</vt:lpstr>
      <vt:lpstr>Protocolo</vt:lpstr>
      <vt:lpstr>Protocolo</vt:lpstr>
      <vt:lpstr>Protocolo</vt:lpstr>
      <vt:lpstr>Protocolo</vt:lpstr>
      <vt:lpstr>Protocolo</vt:lpstr>
      <vt:lpstr>Referencias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Expresión Diferencial del Genoma en el Desarrollo</dc:title>
  <dc:creator>José Carde</dc:creator>
  <cp:lastModifiedBy>JOSE A. CARDE SERRANO</cp:lastModifiedBy>
  <cp:revision>132</cp:revision>
  <dcterms:created xsi:type="dcterms:W3CDTF">2014-02-03T15:14:49Z</dcterms:created>
  <dcterms:modified xsi:type="dcterms:W3CDTF">2020-02-13T14:50:49Z</dcterms:modified>
</cp:coreProperties>
</file>