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334" r:id="rId4"/>
    <p:sldId id="292" r:id="rId5"/>
    <p:sldId id="257" r:id="rId6"/>
    <p:sldId id="288" r:id="rId7"/>
    <p:sldId id="339" r:id="rId8"/>
    <p:sldId id="302" r:id="rId9"/>
    <p:sldId id="270" r:id="rId10"/>
    <p:sldId id="335" r:id="rId11"/>
    <p:sldId id="340" r:id="rId12"/>
    <p:sldId id="290" r:id="rId13"/>
    <p:sldId id="336" r:id="rId14"/>
    <p:sldId id="338" r:id="rId15"/>
    <p:sldId id="282" r:id="rId16"/>
    <p:sldId id="304" r:id="rId17"/>
    <p:sldId id="303" r:id="rId18"/>
    <p:sldId id="305" r:id="rId19"/>
    <p:sldId id="306" r:id="rId20"/>
    <p:sldId id="266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/>
    <p:restoredTop sz="90909"/>
  </p:normalViewPr>
  <p:slideViewPr>
    <p:cSldViewPr snapToGrid="0" snapToObjects="1">
      <p:cViewPr varScale="1">
        <p:scale>
          <a:sx n="72" d="100"/>
          <a:sy n="72" d="100"/>
        </p:scale>
        <p:origin x="232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Aspectos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Estructuras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Externas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Cerebro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7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shland-science-museum.org/explore-the-science/interactives/brain-anatomy" TargetMode="External"/><Relationship Id="rId4" Type="http://schemas.openxmlformats.org/officeDocument/2006/relationships/hyperlink" Target="http://www.brainfacts.org/3d-brain#intro=true" TargetMode="External"/><Relationship Id="rId5" Type="http://schemas.openxmlformats.org/officeDocument/2006/relationships/hyperlink" Target="https://www.dnalc.org/resources/3dbrain.html" TargetMode="External"/><Relationship Id="rId6" Type="http://schemas.openxmlformats.org/officeDocument/2006/relationships/hyperlink" Target="https://www.flickr.com/photos/nihgov/2439724051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203345"/>
            <a:ext cx="656551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13-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Enc</a:t>
            </a:r>
            <a:r>
              <a:rPr lang="en-US" dirty="0" err="1" smtClean="0"/>
              <a:t>éfalo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2924705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478375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Hemisferios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Corteza</a:t>
            </a:r>
            <a:r>
              <a:rPr lang="en-US" sz="2800" dirty="0" smtClean="0"/>
              <a:t> (</a:t>
            </a:r>
            <a:r>
              <a:rPr lang="en-US" sz="2800" dirty="0" err="1" smtClean="0"/>
              <a:t>gris</a:t>
            </a:r>
            <a:r>
              <a:rPr lang="en-US" sz="2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</a:t>
            </a:r>
            <a:r>
              <a:rPr lang="en-US" sz="2800" dirty="0" err="1" smtClean="0"/>
              <a:t>é</a:t>
            </a:r>
            <a:r>
              <a:rPr lang="en-US" sz="2800" dirty="0" err="1" smtClean="0"/>
              <a:t>lulas</a:t>
            </a:r>
            <a:r>
              <a:rPr lang="en-US" sz="2800" dirty="0" smtClean="0"/>
              <a:t> </a:t>
            </a:r>
            <a:r>
              <a:rPr lang="en-US" sz="2800" dirty="0" err="1" smtClean="0"/>
              <a:t>piramidales</a:t>
            </a:r>
            <a:r>
              <a:rPr lang="en-US" sz="2800" dirty="0" smtClean="0"/>
              <a:t> de </a:t>
            </a:r>
            <a:r>
              <a:rPr lang="en-US" sz="2800" dirty="0" err="1" smtClean="0"/>
              <a:t>corteza</a:t>
            </a:r>
            <a:r>
              <a:rPr lang="en-US" sz="2800" dirty="0" smtClean="0"/>
              <a:t> </a:t>
            </a:r>
            <a:r>
              <a:rPr lang="en-US" sz="2800" dirty="0" err="1" smtClean="0"/>
              <a:t>motora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Interior </a:t>
            </a:r>
            <a:r>
              <a:rPr lang="en-US" sz="2800" dirty="0" err="1" smtClean="0"/>
              <a:t>materia</a:t>
            </a:r>
            <a:r>
              <a:rPr lang="en-US" sz="2800" dirty="0" smtClean="0"/>
              <a:t> </a:t>
            </a:r>
            <a:r>
              <a:rPr lang="en-US" sz="2800" dirty="0" err="1" smtClean="0"/>
              <a:t>blanca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Tractos</a:t>
            </a:r>
            <a:r>
              <a:rPr lang="en-US" sz="2800" dirty="0" smtClean="0"/>
              <a:t> de </a:t>
            </a:r>
            <a:r>
              <a:rPr lang="en-US" sz="2800" dirty="0" err="1" smtClean="0"/>
              <a:t>asociacion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Conectan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un </a:t>
            </a:r>
            <a:r>
              <a:rPr lang="en-US" sz="2400" dirty="0" err="1" smtClean="0"/>
              <a:t>hemisferio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Tractos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proyecci</a:t>
            </a:r>
            <a:r>
              <a:rPr lang="en-US" sz="2800" dirty="0" err="1" smtClean="0"/>
              <a:t>ón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Conectan</a:t>
            </a:r>
            <a:r>
              <a:rPr lang="en-US" sz="2400" dirty="0" smtClean="0"/>
              <a:t> entre </a:t>
            </a:r>
            <a:r>
              <a:rPr lang="en-US" sz="2400" dirty="0" err="1" smtClean="0"/>
              <a:t>corteza</a:t>
            </a:r>
            <a:r>
              <a:rPr lang="en-US" sz="2400" dirty="0" smtClean="0"/>
              <a:t> y </a:t>
            </a:r>
            <a:r>
              <a:rPr lang="en-US" sz="2400" dirty="0" err="1" smtClean="0"/>
              <a:t>otra</a:t>
            </a:r>
            <a:r>
              <a:rPr lang="en-US" sz="2400" dirty="0" smtClean="0"/>
              <a:t> parte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671367"/>
            <a:ext cx="6483927" cy="373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2630666"/>
            <a:ext cx="6483927" cy="4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5263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Hemisferios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Cuerpo</a:t>
            </a:r>
            <a:r>
              <a:rPr lang="en-US" sz="2800" dirty="0" smtClean="0"/>
              <a:t> </a:t>
            </a:r>
            <a:r>
              <a:rPr lang="en-US" sz="2800" dirty="0" err="1" smtClean="0"/>
              <a:t>calloso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400" dirty="0" err="1" smtClean="0"/>
              <a:t>conecta</a:t>
            </a:r>
            <a:r>
              <a:rPr lang="en-US" sz="2400" dirty="0" smtClean="0"/>
              <a:t> </a:t>
            </a:r>
            <a:r>
              <a:rPr lang="en-US" sz="2400" dirty="0" err="1" smtClean="0"/>
              <a:t>hemisferios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Fornix </a:t>
            </a:r>
            <a:r>
              <a:rPr lang="mr-IN" sz="2800" dirty="0" smtClean="0"/>
              <a:t>–</a:t>
            </a:r>
            <a:r>
              <a:rPr lang="en-US" sz="2800" dirty="0" smtClean="0"/>
              <a:t>  </a:t>
            </a:r>
            <a:r>
              <a:rPr lang="en-US" sz="2400" dirty="0" err="1" smtClean="0"/>
              <a:t>conecta</a:t>
            </a:r>
            <a:r>
              <a:rPr lang="en-US" sz="2400" dirty="0" smtClean="0"/>
              <a:t> </a:t>
            </a:r>
            <a:r>
              <a:rPr lang="en-US" sz="2400" dirty="0" err="1" smtClean="0"/>
              <a:t>olfato</a:t>
            </a:r>
            <a:r>
              <a:rPr lang="en-US" sz="2400" dirty="0" smtClean="0"/>
              <a:t> y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ímbico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Septo</a:t>
            </a:r>
            <a:r>
              <a:rPr lang="en-US" sz="2800" dirty="0" smtClean="0"/>
              <a:t> </a:t>
            </a:r>
            <a:r>
              <a:rPr lang="en-US" sz="2800" dirty="0" err="1" smtClean="0"/>
              <a:t>pelucido</a:t>
            </a:r>
            <a:r>
              <a:rPr lang="en-US" sz="28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Separa</a:t>
            </a:r>
            <a:r>
              <a:rPr lang="en-US" sz="2400" dirty="0" smtClean="0"/>
              <a:t> </a:t>
            </a:r>
            <a:r>
              <a:rPr lang="en-US" sz="2400" dirty="0" err="1" smtClean="0"/>
              <a:t>ventriculos</a:t>
            </a:r>
            <a:r>
              <a:rPr lang="en-US" sz="2400" dirty="0" smtClean="0"/>
              <a:t> </a:t>
            </a:r>
            <a:r>
              <a:rPr lang="en-US" sz="2400" dirty="0" err="1" smtClean="0"/>
              <a:t>laterales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Nucleo</a:t>
            </a:r>
            <a:r>
              <a:rPr lang="en-US" sz="2800" dirty="0" smtClean="0"/>
              <a:t> basal</a:t>
            </a:r>
            <a:r>
              <a:rPr lang="mr-IN" sz="2800" dirty="0" smtClean="0"/>
              <a:t>…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671367"/>
            <a:ext cx="6483927" cy="373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2630666"/>
            <a:ext cx="6483927" cy="4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52855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/>
              <a:t>Núcleos</a:t>
            </a:r>
            <a:r>
              <a:rPr lang="en-US" sz="2600" dirty="0"/>
              <a:t> </a:t>
            </a:r>
            <a:r>
              <a:rPr lang="mr-IN" sz="2600" dirty="0"/>
              <a:t>–</a:t>
            </a:r>
            <a:r>
              <a:rPr lang="en-US" sz="2600" dirty="0"/>
              <a:t> </a:t>
            </a:r>
            <a:r>
              <a:rPr lang="en-US" sz="2600" dirty="0" err="1"/>
              <a:t>grupos</a:t>
            </a:r>
            <a:r>
              <a:rPr lang="en-US" sz="2600" dirty="0"/>
              <a:t> de </a:t>
            </a:r>
            <a:r>
              <a:rPr lang="en-US" sz="2600" dirty="0" err="1"/>
              <a:t>neuronas</a:t>
            </a:r>
            <a:endParaRPr lang="en-US" sz="2600" dirty="0"/>
          </a:p>
          <a:p>
            <a:pPr marL="742950" lvl="1" indent="-285750">
              <a:buFontTx/>
              <a:buChar char="-"/>
            </a:pPr>
            <a:r>
              <a:rPr lang="en-US" sz="2600" b="1" dirty="0" err="1" smtClean="0"/>
              <a:t>Núcleos</a:t>
            </a:r>
            <a:r>
              <a:rPr lang="en-US" sz="2600" dirty="0" smtClean="0"/>
              <a:t> </a:t>
            </a:r>
            <a:r>
              <a:rPr lang="en-US" sz="2600" dirty="0" err="1" smtClean="0"/>
              <a:t>basales</a:t>
            </a:r>
            <a:r>
              <a:rPr lang="en-US" sz="2600" dirty="0" smtClean="0"/>
              <a:t> </a:t>
            </a:r>
            <a:r>
              <a:rPr lang="en-US" sz="2600" i="1" dirty="0"/>
              <a:t>(</a:t>
            </a:r>
            <a:r>
              <a:rPr lang="en-US" sz="2600" i="1" dirty="0" err="1"/>
              <a:t>ganglio</a:t>
            </a:r>
            <a:r>
              <a:rPr lang="en-US" sz="2600" i="1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600" dirty="0" err="1"/>
              <a:t>Vía</a:t>
            </a:r>
            <a:r>
              <a:rPr lang="en-US" sz="2600" dirty="0"/>
              <a:t> </a:t>
            </a:r>
            <a:r>
              <a:rPr lang="en-US" sz="2600" dirty="0" err="1"/>
              <a:t>indirecta</a:t>
            </a:r>
            <a:r>
              <a:rPr lang="en-US" sz="2600" dirty="0"/>
              <a:t> </a:t>
            </a:r>
            <a:r>
              <a:rPr lang="en-US" sz="2600" dirty="0" err="1"/>
              <a:t>motora</a:t>
            </a:r>
            <a:endParaRPr lang="en-US" sz="2600" dirty="0"/>
          </a:p>
          <a:p>
            <a:pPr marL="742950" lvl="1" indent="-285750">
              <a:buFontTx/>
              <a:buChar char="-"/>
            </a:pPr>
            <a:r>
              <a:rPr lang="en-US" sz="2600" dirty="0" err="1" smtClean="0"/>
              <a:t>Ejs</a:t>
            </a:r>
            <a:endParaRPr lang="en-US" sz="2600" dirty="0" smtClean="0"/>
          </a:p>
          <a:p>
            <a:pPr marL="742950" lvl="1" indent="-285750">
              <a:buFontTx/>
              <a:buChar char="-"/>
            </a:pPr>
            <a:r>
              <a:rPr lang="en-US" sz="2600" dirty="0" err="1" smtClean="0"/>
              <a:t>Núcleo</a:t>
            </a:r>
            <a:r>
              <a:rPr lang="en-US" sz="2600" dirty="0" smtClean="0"/>
              <a:t> </a:t>
            </a:r>
            <a:r>
              <a:rPr lang="en-US" sz="2600" dirty="0"/>
              <a:t>caudal</a:t>
            </a:r>
          </a:p>
          <a:p>
            <a:pPr marL="742950" lvl="1" indent="-285750">
              <a:buFontTx/>
              <a:buChar char="-"/>
            </a:pPr>
            <a:r>
              <a:rPr lang="en-US" sz="2600" dirty="0"/>
              <a:t>Putamen</a:t>
            </a:r>
          </a:p>
          <a:p>
            <a:pPr marL="742950" lvl="1" indent="-285750">
              <a:buFontTx/>
              <a:buChar char="-"/>
            </a:pPr>
            <a:r>
              <a:rPr lang="en-US" sz="2600" dirty="0" err="1"/>
              <a:t>Globo</a:t>
            </a:r>
            <a:r>
              <a:rPr lang="en-US" sz="2600" dirty="0"/>
              <a:t> </a:t>
            </a:r>
            <a:r>
              <a:rPr lang="en-US" sz="2600" dirty="0" err="1"/>
              <a:t>palido</a:t>
            </a:r>
            <a:endParaRPr lang="en-US" sz="2600" dirty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err="1" smtClean="0"/>
              <a:t>Ventriculos</a:t>
            </a:r>
            <a:endParaRPr lang="en-US" sz="2800" dirty="0" smtClean="0"/>
          </a:p>
          <a:p>
            <a:pPr lvl="1"/>
            <a:r>
              <a:rPr lang="en-US" sz="2800" dirty="0" err="1" smtClean="0"/>
              <a:t>Cuerpo</a:t>
            </a:r>
            <a:r>
              <a:rPr lang="en-US" sz="2800" dirty="0" smtClean="0"/>
              <a:t> </a:t>
            </a:r>
            <a:r>
              <a:rPr lang="en-US" sz="2800" dirty="0" err="1" smtClean="0"/>
              <a:t>calloso</a:t>
            </a:r>
            <a:endParaRPr lang="en-US" sz="2800" dirty="0" smtClean="0"/>
          </a:p>
          <a:p>
            <a:pPr lvl="1"/>
            <a:r>
              <a:rPr lang="en-US" sz="2800" dirty="0" err="1" smtClean="0"/>
              <a:t>Diencefalo</a:t>
            </a:r>
            <a:endParaRPr lang="en-US" sz="2800" dirty="0" smtClean="0"/>
          </a:p>
          <a:p>
            <a:pPr lvl="1"/>
            <a:r>
              <a:rPr lang="en-US" sz="2800" dirty="0" err="1" smtClean="0"/>
              <a:t>Talamo</a:t>
            </a:r>
            <a:endParaRPr lang="en-US" sz="2800" dirty="0" smtClean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83" y="-8510"/>
            <a:ext cx="6263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Dienc</a:t>
            </a:r>
            <a:r>
              <a:rPr lang="en-US" dirty="0" err="1" smtClean="0"/>
              <a:t>é</a:t>
            </a:r>
            <a:r>
              <a:rPr lang="en-US" dirty="0" err="1" smtClean="0"/>
              <a:t>falo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47837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T</a:t>
            </a:r>
            <a:r>
              <a:rPr lang="en-US" sz="2800" b="1" dirty="0" err="1" smtClean="0"/>
              <a:t>álamo</a:t>
            </a:r>
            <a:endParaRPr lang="en-US" sz="28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lóbulos</a:t>
            </a:r>
            <a:r>
              <a:rPr lang="en-US" sz="2400" dirty="0" smtClean="0"/>
              <a:t>, </a:t>
            </a:r>
            <a:r>
              <a:rPr lang="en-US" sz="2400" dirty="0" err="1" smtClean="0"/>
              <a:t>grises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Encierran</a:t>
            </a:r>
            <a:r>
              <a:rPr lang="en-US" sz="2400" dirty="0" smtClean="0"/>
              <a:t> el 3er </a:t>
            </a:r>
            <a:r>
              <a:rPr lang="en-US" sz="2400" dirty="0" err="1" smtClean="0"/>
              <a:t>ventriculo</a:t>
            </a:r>
            <a:r>
              <a:rPr lang="en-US" sz="24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Relevos</a:t>
            </a:r>
            <a:r>
              <a:rPr lang="en-US" sz="2400" dirty="0" smtClean="0"/>
              <a:t> sensorial a la </a:t>
            </a:r>
            <a:r>
              <a:rPr lang="en-US" sz="2400" dirty="0" err="1" smtClean="0"/>
              <a:t>corteza</a:t>
            </a:r>
            <a:r>
              <a:rPr lang="en-US" sz="2400" dirty="0" smtClean="0"/>
              <a:t>, </a:t>
            </a:r>
            <a:r>
              <a:rPr lang="en-US" sz="2400" dirty="0" err="1" smtClean="0"/>
              <a:t>localiza</a:t>
            </a:r>
            <a:r>
              <a:rPr lang="en-US" sz="2400" dirty="0" smtClean="0"/>
              <a:t>/</a:t>
            </a:r>
            <a:r>
              <a:rPr lang="en-US" sz="2400" dirty="0" err="1" smtClean="0"/>
              <a:t>interpreta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Hipotálamo</a:t>
            </a:r>
            <a:r>
              <a:rPr lang="en-US" sz="2800" b="1" dirty="0" smtClean="0"/>
              <a:t>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regula</a:t>
            </a:r>
            <a:r>
              <a:rPr lang="en-US" sz="2800" b="1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temp, </a:t>
            </a:r>
            <a:r>
              <a:rPr lang="en-US" sz="2400" dirty="0" err="1" smtClean="0"/>
              <a:t>sed</a:t>
            </a:r>
            <a:r>
              <a:rPr lang="en-US" sz="2400" dirty="0" smtClean="0"/>
              <a:t>, </a:t>
            </a:r>
            <a:r>
              <a:rPr lang="en-US" sz="2400" dirty="0" err="1" smtClean="0"/>
              <a:t>sexo</a:t>
            </a:r>
            <a:r>
              <a:rPr lang="en-US" sz="2400" dirty="0" smtClean="0"/>
              <a:t>, </a:t>
            </a:r>
            <a:r>
              <a:rPr lang="en-US" sz="2400" dirty="0" err="1" smtClean="0"/>
              <a:t>hambre</a:t>
            </a:r>
            <a:r>
              <a:rPr lang="en-US" sz="2400" dirty="0" smtClean="0"/>
              <a:t>, </a:t>
            </a:r>
            <a:r>
              <a:rPr lang="en-US" sz="2400" dirty="0" err="1" smtClean="0"/>
              <a:t>metabolismo</a:t>
            </a:r>
            <a:r>
              <a:rPr lang="en-US" sz="2400" dirty="0" smtClean="0"/>
              <a:t> de </a:t>
            </a:r>
            <a:r>
              <a:rPr lang="en-US" sz="2400" dirty="0" err="1" smtClean="0"/>
              <a:t>azucares</a:t>
            </a:r>
            <a:r>
              <a:rPr lang="en-US" sz="2400" dirty="0" smtClean="0"/>
              <a:t>,</a:t>
            </a:r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Pituitaria</a:t>
            </a:r>
            <a:r>
              <a:rPr lang="en-US" sz="2800" dirty="0"/>
              <a:t> </a:t>
            </a:r>
            <a:r>
              <a:rPr lang="en-US" sz="2400" dirty="0" err="1" smtClean="0"/>
              <a:t>cuelga</a:t>
            </a:r>
            <a:r>
              <a:rPr lang="en-US" sz="2400" dirty="0" smtClean="0"/>
              <a:t> de </a:t>
            </a:r>
            <a:r>
              <a:rPr lang="en-US" sz="2400" dirty="0" err="1" smtClean="0"/>
              <a:t>Infundibulo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Cuerpos</a:t>
            </a:r>
            <a:r>
              <a:rPr lang="en-US" sz="2800" dirty="0" smtClean="0"/>
              <a:t> </a:t>
            </a:r>
            <a:r>
              <a:rPr lang="en-US" sz="2800" dirty="0" err="1" smtClean="0"/>
              <a:t>mamilares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Relevo</a:t>
            </a:r>
            <a:r>
              <a:rPr lang="en-US" sz="2400" dirty="0" smtClean="0"/>
              <a:t> </a:t>
            </a:r>
            <a:r>
              <a:rPr lang="en-US" sz="2400" dirty="0" err="1" smtClean="0"/>
              <a:t>olfatorio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Epitálamo</a:t>
            </a:r>
            <a:endParaRPr lang="en-US" sz="28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Glándula</a:t>
            </a:r>
            <a:r>
              <a:rPr lang="en-US" sz="2400" dirty="0" smtClean="0"/>
              <a:t> pineal (</a:t>
            </a:r>
            <a:r>
              <a:rPr lang="en-US" sz="2400" dirty="0" err="1" smtClean="0"/>
              <a:t>neuroendo</a:t>
            </a:r>
            <a:r>
              <a:rPr lang="en-US" sz="2400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Plexo</a:t>
            </a:r>
            <a:r>
              <a:rPr lang="en-US" sz="2400" dirty="0" smtClean="0"/>
              <a:t> </a:t>
            </a:r>
            <a:r>
              <a:rPr lang="en-US" sz="2400" dirty="0" err="1" smtClean="0"/>
              <a:t>coroideo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671367"/>
            <a:ext cx="6483927" cy="373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2630666"/>
            <a:ext cx="6483927" cy="4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Tallo</a:t>
            </a:r>
            <a:r>
              <a:rPr lang="en-US" dirty="0" smtClean="0"/>
              <a:t> cerebral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671367"/>
            <a:ext cx="6483927" cy="373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2630666"/>
            <a:ext cx="6483927" cy="4200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47837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Acueducto</a:t>
            </a:r>
            <a:r>
              <a:rPr lang="en-US" sz="2800" b="1" dirty="0" smtClean="0"/>
              <a:t> cerebral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Canal </a:t>
            </a:r>
            <a:r>
              <a:rPr lang="en-US" sz="2400" dirty="0" err="1" smtClean="0"/>
              <a:t>cruza</a:t>
            </a:r>
            <a:r>
              <a:rPr lang="en-US" sz="2400" dirty="0" smtClean="0"/>
              <a:t>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 </a:t>
            </a:r>
            <a:r>
              <a:rPr lang="en-US" sz="2400" dirty="0" err="1" smtClean="0"/>
              <a:t>medio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Concecta</a:t>
            </a:r>
            <a:r>
              <a:rPr lang="en-US" sz="2400" dirty="0" smtClean="0"/>
              <a:t> </a:t>
            </a:r>
            <a:r>
              <a:rPr lang="en-US" sz="2400" dirty="0" err="1" smtClean="0"/>
              <a:t>ventriculos</a:t>
            </a:r>
            <a:r>
              <a:rPr lang="en-US" sz="2400" dirty="0" smtClean="0"/>
              <a:t> 3 y 4 en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 posterior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01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0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Cerebelo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estructuras</a:t>
            </a:r>
            <a:r>
              <a:rPr lang="en-US" dirty="0" smtClean="0"/>
              <a:t> </a:t>
            </a:r>
            <a:r>
              <a:rPr lang="en-US" dirty="0" err="1" smtClean="0"/>
              <a:t>internas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4" y="2674509"/>
            <a:ext cx="9809018" cy="4183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7718" y="677863"/>
            <a:ext cx="60242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</a:t>
            </a:r>
            <a:r>
              <a:rPr lang="en-US" sz="2400" dirty="0" err="1" smtClean="0"/>
              <a:t>Corteza</a:t>
            </a:r>
            <a:r>
              <a:rPr lang="en-US" sz="2400" dirty="0" smtClean="0"/>
              <a:t> </a:t>
            </a:r>
            <a:r>
              <a:rPr lang="en-US" sz="2400" dirty="0" err="1" smtClean="0"/>
              <a:t>gris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Materia</a:t>
            </a:r>
            <a:r>
              <a:rPr lang="en-US" sz="2400" dirty="0" smtClean="0"/>
              <a:t> </a:t>
            </a:r>
            <a:r>
              <a:rPr lang="en-US" sz="2400" dirty="0" err="1" smtClean="0"/>
              <a:t>blanca</a:t>
            </a:r>
            <a:r>
              <a:rPr lang="en-U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Arbol</a:t>
            </a:r>
            <a:r>
              <a:rPr lang="en-US" sz="2400" dirty="0" smtClean="0"/>
              <a:t> vita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Coordinacion</a:t>
            </a:r>
            <a:r>
              <a:rPr lang="en-US" sz="2400" dirty="0" smtClean="0"/>
              <a:t> </a:t>
            </a:r>
            <a:r>
              <a:rPr lang="en-US" sz="2400" dirty="0" err="1" smtClean="0"/>
              <a:t>inconciente</a:t>
            </a:r>
            <a:r>
              <a:rPr lang="en-US" sz="2400" dirty="0" smtClean="0"/>
              <a:t> </a:t>
            </a:r>
            <a:r>
              <a:rPr lang="en-US" sz="2400" dirty="0" err="1" smtClean="0"/>
              <a:t>som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tica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Balance y </a:t>
            </a:r>
            <a:r>
              <a:rPr lang="en-US" sz="2400" dirty="0" err="1" smtClean="0"/>
              <a:t>equilibriom</a:t>
            </a:r>
            <a:r>
              <a:rPr lang="en-US" sz="2400" dirty="0" smtClean="0"/>
              <a:t> (</a:t>
            </a:r>
            <a:r>
              <a:rPr lang="en-US" sz="2400" dirty="0" err="1" smtClean="0"/>
              <a:t>oido</a:t>
            </a:r>
            <a:r>
              <a:rPr lang="en-US" sz="2400" dirty="0" smtClean="0"/>
              <a:t>, vision, </a:t>
            </a:r>
            <a:r>
              <a:rPr lang="en-US" sz="2400" dirty="0" err="1" smtClean="0"/>
              <a:t>propioR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0054" y="535607"/>
            <a:ext cx="40305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Cerebelo</a:t>
            </a:r>
            <a:r>
              <a:rPr lang="en-US" sz="2400" b="1" dirty="0"/>
              <a:t> 17.6, 17.4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2 </a:t>
            </a:r>
            <a:r>
              <a:rPr lang="en-US" sz="2400" dirty="0" err="1" smtClean="0"/>
              <a:t>Hemisferios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convoluta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3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bulos</a:t>
            </a:r>
            <a:r>
              <a:rPr lang="en-US" sz="2400" dirty="0" smtClean="0"/>
              <a:t> </a:t>
            </a:r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uno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Anterior post y </a:t>
            </a:r>
            <a:r>
              <a:rPr lang="en-US" sz="2400" dirty="0" err="1" smtClean="0"/>
              <a:t>profundo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Vermis</a:t>
            </a:r>
            <a:r>
              <a:rPr lang="en-US" sz="2400" dirty="0" smtClean="0"/>
              <a:t> los </a:t>
            </a:r>
            <a:r>
              <a:rPr lang="en-US" sz="2400" dirty="0" err="1" smtClean="0"/>
              <a:t>conecta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1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03518" y="693255"/>
            <a:ext cx="4880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Duramadre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Capa</a:t>
            </a:r>
            <a:r>
              <a:rPr lang="en-US" sz="2400" dirty="0" smtClean="0"/>
              <a:t> </a:t>
            </a:r>
            <a:r>
              <a:rPr lang="en-US" sz="2400" dirty="0" err="1" smtClean="0"/>
              <a:t>periostial</a:t>
            </a:r>
            <a:r>
              <a:rPr lang="en-US" sz="2400" dirty="0" smtClean="0"/>
              <a:t> - </a:t>
            </a:r>
            <a:r>
              <a:rPr lang="en-US" sz="2400" dirty="0" err="1" smtClean="0"/>
              <a:t>externa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Capa</a:t>
            </a:r>
            <a:r>
              <a:rPr lang="en-US" sz="2400" dirty="0" smtClean="0"/>
              <a:t> meningeal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 , </a:t>
            </a:r>
            <a:r>
              <a:rPr lang="en-US" sz="2400" dirty="0" err="1" smtClean="0"/>
              <a:t>cerebelli</a:t>
            </a:r>
            <a:r>
              <a:rPr lang="en-US" sz="2400" dirty="0" smtClean="0"/>
              <a:t> y </a:t>
            </a:r>
            <a:r>
              <a:rPr lang="en-US" sz="2400" dirty="0" err="1" smtClean="0"/>
              <a:t>tectorium</a:t>
            </a:r>
            <a:r>
              <a:rPr lang="en-US" sz="2400" dirty="0" smtClean="0"/>
              <a:t> </a:t>
            </a:r>
            <a:r>
              <a:rPr lang="en-US" sz="2400" dirty="0" err="1" smtClean="0"/>
              <a:t>cerebelli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Dobleces</a:t>
            </a:r>
            <a:r>
              <a:rPr lang="en-US" sz="2400" dirty="0" smtClean="0"/>
              <a:t> de la DM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800" dirty="0" err="1"/>
              <a:t>Espacio</a:t>
            </a:r>
            <a:r>
              <a:rPr lang="en-US" sz="2800" dirty="0"/>
              <a:t> </a:t>
            </a:r>
            <a:r>
              <a:rPr lang="en-US" sz="2800" dirty="0" smtClean="0"/>
              <a:t>subdural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Aracnoide</a:t>
            </a:r>
            <a:r>
              <a:rPr lang="en-US" sz="2800" dirty="0" smtClean="0"/>
              <a:t> - </a:t>
            </a:r>
            <a:r>
              <a:rPr lang="en-US" sz="2800" dirty="0" err="1" smtClean="0"/>
              <a:t>telara</a:t>
            </a:r>
            <a:r>
              <a:rPr lang="en-US" sz="2800" dirty="0" err="1" smtClean="0"/>
              <a:t>ña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Espacio</a:t>
            </a:r>
            <a:r>
              <a:rPr lang="en-US" sz="2400" dirty="0" smtClean="0"/>
              <a:t> sub </a:t>
            </a:r>
            <a:r>
              <a:rPr lang="en-US" sz="2400" dirty="0" err="1" smtClean="0"/>
              <a:t>aracnoideo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CSF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Vellocidad</a:t>
            </a:r>
            <a:r>
              <a:rPr lang="en-US" sz="2400" dirty="0" smtClean="0"/>
              <a:t> </a:t>
            </a:r>
            <a:r>
              <a:rPr lang="en-US" sz="2400" dirty="0" err="1" smtClean="0"/>
              <a:t>aracnoidea</a:t>
            </a:r>
            <a:r>
              <a:rPr lang="en-US" sz="2400" dirty="0" smtClean="0"/>
              <a:t> </a:t>
            </a:r>
            <a:r>
              <a:rPr lang="en-US" sz="2400" dirty="0" err="1" smtClean="0"/>
              <a:t>hacia</a:t>
            </a:r>
            <a:r>
              <a:rPr lang="en-US" sz="2400" dirty="0" smtClean="0"/>
              <a:t> DM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Drenaje</a:t>
            </a:r>
            <a:r>
              <a:rPr lang="en-US" sz="2400" dirty="0" smtClean="0"/>
              <a:t> del CSF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Piamadre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</a:t>
            </a:r>
            <a:r>
              <a:rPr lang="en-US" sz="2800" dirty="0" smtClean="0"/>
              <a:t>, vascular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75" y="1241428"/>
            <a:ext cx="7145975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89" y="731527"/>
            <a:ext cx="8776036" cy="5000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447" y="932329"/>
            <a:ext cx="2752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Meningitis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Encefalitis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Punci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lumbar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Anestecia</a:t>
            </a:r>
            <a:r>
              <a:rPr lang="en-US" sz="2400" dirty="0"/>
              <a:t> </a:t>
            </a:r>
            <a:r>
              <a:rPr lang="en-US" sz="2400" dirty="0" err="1" smtClean="0"/>
              <a:t>espinal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Epidural</a:t>
            </a:r>
          </a:p>
        </p:txBody>
      </p:sp>
    </p:spTree>
    <p:extLst>
      <p:ext uri="{BB962C8B-B14F-4D97-AF65-F5344CB8AC3E}">
        <p14:creationId xmlns:p14="http://schemas.microsoft.com/office/powerpoint/2010/main" val="20479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smtClean="0"/>
              <a:t>CSF - </a:t>
            </a:r>
            <a:r>
              <a:rPr lang="en-US" dirty="0" err="1" smtClean="0"/>
              <a:t>Circulaci</a:t>
            </a:r>
            <a:r>
              <a:rPr lang="en-US" dirty="0" err="1" smtClean="0"/>
              <a:t>ón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1146464"/>
            <a:ext cx="7899400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446" y="932329"/>
            <a:ext cx="41237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Plexo</a:t>
            </a:r>
            <a:r>
              <a:rPr lang="en-US" sz="2800" dirty="0" smtClean="0"/>
              <a:t> </a:t>
            </a:r>
            <a:r>
              <a:rPr lang="en-US" sz="2800" dirty="0" err="1" smtClean="0"/>
              <a:t>coroideo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capilares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Plasma</a:t>
            </a:r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Amortiguar</a:t>
            </a:r>
            <a:r>
              <a:rPr lang="en-US" sz="2800" dirty="0" smtClean="0"/>
              <a:t> </a:t>
            </a:r>
            <a:r>
              <a:rPr lang="en-US" sz="2800" dirty="0" err="1" smtClean="0"/>
              <a:t>golpes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For</a:t>
            </a:r>
            <a:r>
              <a:rPr lang="en-US" sz="2800" dirty="0" err="1" smtClean="0"/>
              <a:t>á</a:t>
            </a:r>
            <a:r>
              <a:rPr lang="en-US" sz="2800" dirty="0" err="1" smtClean="0"/>
              <a:t>men</a:t>
            </a:r>
            <a:r>
              <a:rPr lang="en-US" sz="2800" dirty="0" smtClean="0"/>
              <a:t> </a:t>
            </a:r>
            <a:r>
              <a:rPr lang="en-US" sz="2800" dirty="0" err="1" smtClean="0"/>
              <a:t>inteventricular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Circulacion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ventriculos</a:t>
            </a:r>
            <a:r>
              <a:rPr lang="en-US" sz="2800" dirty="0" smtClean="0"/>
              <a:t> </a:t>
            </a:r>
            <a:r>
              <a:rPr lang="en-US" sz="2800" dirty="0" err="1" smtClean="0"/>
              <a:t>laterales</a:t>
            </a:r>
            <a:r>
              <a:rPr lang="en-US" sz="2800" dirty="0" smtClean="0"/>
              <a:t> al 3ero</a:t>
            </a:r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Acueducto</a:t>
            </a:r>
            <a:r>
              <a:rPr lang="en-US" sz="2800" dirty="0" smtClean="0"/>
              <a:t> del 4to </a:t>
            </a:r>
            <a:r>
              <a:rPr lang="en-US" sz="2800" dirty="0" err="1" smtClean="0"/>
              <a:t>ventriculo</a:t>
            </a:r>
            <a:r>
              <a:rPr lang="en-US" sz="2800" dirty="0" smtClean="0"/>
              <a:t> </a:t>
            </a:r>
            <a:r>
              <a:rPr lang="en-US" sz="2800" dirty="0" err="1" smtClean="0"/>
              <a:t>hacia</a:t>
            </a:r>
            <a:r>
              <a:rPr lang="en-US" sz="2800" dirty="0" smtClean="0"/>
              <a:t> </a:t>
            </a:r>
            <a:r>
              <a:rPr lang="en-US" sz="2800" dirty="0" err="1" smtClean="0"/>
              <a:t>cerebro</a:t>
            </a:r>
            <a:r>
              <a:rPr lang="en-US" sz="2800" dirty="0" smtClean="0"/>
              <a:t> posterior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smtClean="0"/>
              <a:t>CSF - </a:t>
            </a:r>
            <a:r>
              <a:rPr lang="en-US" dirty="0" err="1" smtClean="0"/>
              <a:t>Circulaci</a:t>
            </a:r>
            <a:r>
              <a:rPr lang="en-US" dirty="0" err="1" smtClean="0"/>
              <a:t>ón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72" y="672858"/>
            <a:ext cx="3585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Sale del 4to </a:t>
            </a:r>
            <a:r>
              <a:rPr lang="en-US" sz="2400" dirty="0" err="1" smtClean="0"/>
              <a:t>ventriculo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Exterior del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 y cordon </a:t>
            </a:r>
            <a:r>
              <a:rPr lang="en-US" sz="2400" dirty="0" err="1" smtClean="0"/>
              <a:t>espinal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Senos</a:t>
            </a:r>
            <a:r>
              <a:rPr lang="en-US" sz="2400" dirty="0" smtClean="0"/>
              <a:t> </a:t>
            </a:r>
            <a:r>
              <a:rPr lang="en-US" sz="2400" dirty="0" err="1" smtClean="0"/>
              <a:t>durales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los </a:t>
            </a:r>
            <a:r>
              <a:rPr lang="en-US" sz="2400" dirty="0" err="1" smtClean="0"/>
              <a:t>vellos</a:t>
            </a:r>
            <a:r>
              <a:rPr lang="en-US" sz="2400" dirty="0" smtClean="0"/>
              <a:t> </a:t>
            </a:r>
            <a:r>
              <a:rPr lang="en-US" sz="2400" dirty="0" err="1" smtClean="0"/>
              <a:t>aracnoideos</a:t>
            </a:r>
            <a:r>
              <a:rPr lang="en-US" sz="2400" dirty="0" smtClean="0"/>
              <a:t> se </a:t>
            </a:r>
            <a:r>
              <a:rPr lang="en-US" sz="2400" dirty="0" err="1" smtClean="0"/>
              <a:t>reabsorbe</a:t>
            </a:r>
            <a:r>
              <a:rPr lang="en-US" sz="2400" dirty="0" smtClean="0"/>
              <a:t> 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Hidrocefalia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Mal </a:t>
            </a:r>
            <a:r>
              <a:rPr lang="en-US" sz="2400" dirty="0" err="1" smtClean="0"/>
              <a:t>drenaje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tumor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Inflamaciones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Desviaciones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Trauma </a:t>
            </a:r>
            <a:r>
              <a:rPr lang="en-US" sz="2400" dirty="0" err="1" smtClean="0"/>
              <a:t>craneal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735001"/>
            <a:ext cx="7127909" cy="58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Mencionar</a:t>
            </a:r>
            <a:r>
              <a:rPr lang="en-US" dirty="0" smtClean="0"/>
              <a:t> los </a:t>
            </a:r>
            <a:r>
              <a:rPr lang="en-US" dirty="0" err="1" smtClean="0"/>
              <a:t>componentes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divisiones</a:t>
            </a:r>
            <a:r>
              <a:rPr lang="en-US" dirty="0" smtClean="0"/>
              <a:t> central y </a:t>
            </a:r>
            <a:r>
              <a:rPr lang="en-US" dirty="0" err="1" smtClean="0"/>
              <a:t>periferal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entre division sensorial y </a:t>
            </a:r>
            <a:r>
              <a:rPr lang="en-US" dirty="0" err="1" smtClean="0"/>
              <a:t>motora</a:t>
            </a:r>
            <a:endParaRPr lang="en-US" dirty="0" smtClean="0"/>
          </a:p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é</a:t>
            </a:r>
            <a:r>
              <a:rPr lang="en-US" dirty="0" err="1" smtClean="0"/>
              <a:t>rminos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del </a:t>
            </a:r>
            <a:r>
              <a:rPr lang="en-US" dirty="0" err="1" smtClean="0"/>
              <a:t>encefalo</a:t>
            </a:r>
            <a:r>
              <a:rPr lang="en-US" dirty="0" smtClean="0"/>
              <a:t>, </a:t>
            </a:r>
            <a:r>
              <a:rPr lang="en-US" dirty="0" err="1" smtClean="0"/>
              <a:t>hemisferios</a:t>
            </a:r>
            <a:r>
              <a:rPr lang="en-US" dirty="0" smtClean="0"/>
              <a:t> </a:t>
            </a:r>
            <a:r>
              <a:rPr lang="en-US" dirty="0" err="1" smtClean="0"/>
              <a:t>tallo</a:t>
            </a:r>
            <a:r>
              <a:rPr lang="en-US" dirty="0" smtClean="0"/>
              <a:t>, </a:t>
            </a:r>
            <a:r>
              <a:rPr lang="en-US" dirty="0" err="1" smtClean="0"/>
              <a:t>cerebelo</a:t>
            </a:r>
            <a:r>
              <a:rPr lang="en-US" dirty="0" smtClean="0"/>
              <a:t> en </a:t>
            </a:r>
            <a:r>
              <a:rPr lang="en-US" dirty="0" err="1" smtClean="0"/>
              <a:t>modelo</a:t>
            </a:r>
            <a:r>
              <a:rPr lang="en-US" dirty="0" smtClean="0"/>
              <a:t>, </a:t>
            </a:r>
            <a:r>
              <a:rPr lang="en-US" dirty="0" err="1" smtClean="0"/>
              <a:t>disecci</a:t>
            </a:r>
            <a:r>
              <a:rPr lang="en-US" dirty="0" err="1" smtClean="0"/>
              <a:t>ón</a:t>
            </a:r>
            <a:r>
              <a:rPr lang="en-US" dirty="0" smtClean="0"/>
              <a:t> o </a:t>
            </a:r>
            <a:r>
              <a:rPr lang="en-US" dirty="0" err="1" smtClean="0"/>
              <a:t>imagenes</a:t>
            </a:r>
            <a:r>
              <a:rPr lang="en-US" dirty="0" smtClean="0"/>
              <a:t> del manual y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Diferencias</a:t>
            </a:r>
            <a:r>
              <a:rPr lang="en-US" dirty="0" smtClean="0"/>
              <a:t> entre </a:t>
            </a:r>
            <a:r>
              <a:rPr lang="en-US" dirty="0" err="1" smtClean="0"/>
              <a:t>giros</a:t>
            </a:r>
            <a:r>
              <a:rPr lang="en-US" dirty="0" smtClean="0"/>
              <a:t>, </a:t>
            </a:r>
            <a:r>
              <a:rPr lang="en-US" dirty="0" err="1" smtClean="0"/>
              <a:t>fisuras</a:t>
            </a:r>
            <a:r>
              <a:rPr lang="en-US" dirty="0" smtClean="0"/>
              <a:t> y </a:t>
            </a:r>
            <a:r>
              <a:rPr lang="en-US" dirty="0" err="1" smtClean="0"/>
              <a:t>surcos</a:t>
            </a:r>
            <a:endParaRPr lang="en-US" dirty="0" smtClean="0"/>
          </a:p>
          <a:p>
            <a:r>
              <a:rPr lang="en-US" dirty="0" err="1" smtClean="0"/>
              <a:t>Composicion</a:t>
            </a:r>
            <a:r>
              <a:rPr lang="en-US" dirty="0" smtClean="0"/>
              <a:t> de </a:t>
            </a:r>
            <a:r>
              <a:rPr lang="en-US" dirty="0" err="1" smtClean="0"/>
              <a:t>materia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r>
              <a:rPr lang="en-US" dirty="0" smtClean="0"/>
              <a:t> y </a:t>
            </a:r>
            <a:r>
              <a:rPr lang="en-US" dirty="0" err="1" smtClean="0"/>
              <a:t>blanca</a:t>
            </a:r>
            <a:endParaRPr lang="en-US" dirty="0" smtClean="0"/>
          </a:p>
          <a:p>
            <a:r>
              <a:rPr lang="en-US" dirty="0" smtClean="0"/>
              <a:t>Las </a:t>
            </a:r>
            <a:r>
              <a:rPr lang="en-US" dirty="0" err="1" smtClean="0"/>
              <a:t>tres</a:t>
            </a:r>
            <a:r>
              <a:rPr lang="en-US" dirty="0" smtClean="0"/>
              <a:t> meninges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endParaRPr lang="en-US" dirty="0" smtClean="0"/>
          </a:p>
          <a:p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craneales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, </a:t>
            </a:r>
            <a:r>
              <a:rPr lang="en-US" dirty="0" err="1" smtClean="0"/>
              <a:t>numero</a:t>
            </a:r>
            <a:r>
              <a:rPr lang="en-US" dirty="0" smtClean="0"/>
              <a:t> y </a:t>
            </a:r>
            <a:r>
              <a:rPr lang="en-US" dirty="0" err="1" smtClean="0"/>
              <a:t>funci</a:t>
            </a:r>
            <a:r>
              <a:rPr lang="en-US" dirty="0" err="1" smtClean="0"/>
              <a:t>ón</a:t>
            </a:r>
            <a:r>
              <a:rPr lang="en-US" dirty="0" smtClean="0"/>
              <a:t> en un </a:t>
            </a:r>
            <a:r>
              <a:rPr lang="en-US" dirty="0" err="1" smtClean="0"/>
              <a:t>modelo</a:t>
            </a:r>
            <a:r>
              <a:rPr lang="en-US" dirty="0" smtClean="0"/>
              <a:t> o </a:t>
            </a:r>
            <a:r>
              <a:rPr lang="en-US" dirty="0" err="1" smtClean="0"/>
              <a:t>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Resumen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873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 err="1" smtClean="0"/>
              <a:t>Cual</a:t>
            </a:r>
            <a:r>
              <a:rPr lang="en-US" sz="2800" dirty="0" smtClean="0"/>
              <a:t> de los dos forma parte de la </a:t>
            </a:r>
            <a:r>
              <a:rPr lang="en-US" sz="2800" dirty="0" err="1" smtClean="0"/>
              <a:t>estructura</a:t>
            </a:r>
            <a:r>
              <a:rPr lang="en-US" sz="2800" dirty="0" smtClean="0"/>
              <a:t> mas superior del </a:t>
            </a:r>
            <a:r>
              <a:rPr lang="en-US" sz="2800" dirty="0" err="1" smtClean="0"/>
              <a:t>encefalo</a:t>
            </a:r>
            <a:r>
              <a:rPr lang="en-US" sz="2800" dirty="0" smtClean="0"/>
              <a:t>?</a:t>
            </a:r>
          </a:p>
          <a:p>
            <a:pPr marL="514350" indent="-514350">
              <a:buAutoNum type="alphaLcParenR"/>
            </a:pPr>
            <a:r>
              <a:rPr lang="en-US" sz="2800" dirty="0" err="1" smtClean="0"/>
              <a:t>Encefalo</a:t>
            </a:r>
            <a:r>
              <a:rPr lang="en-US" sz="2800" dirty="0" smtClean="0"/>
              <a:t>		b) </a:t>
            </a:r>
            <a:r>
              <a:rPr lang="en-US" sz="2800" dirty="0" err="1" smtClean="0"/>
              <a:t>tallo</a:t>
            </a:r>
            <a:r>
              <a:rPr lang="en-US" sz="2800" dirty="0" smtClean="0"/>
              <a:t> cerebral		c) </a:t>
            </a:r>
            <a:r>
              <a:rPr lang="en-US" sz="2800" dirty="0" err="1" smtClean="0"/>
              <a:t>cerebelo</a:t>
            </a:r>
            <a:endParaRPr lang="en-US" sz="2800" dirty="0" smtClean="0"/>
          </a:p>
          <a:p>
            <a:r>
              <a:rPr lang="en-US" sz="2800" dirty="0" smtClean="0"/>
              <a:t>2) </a:t>
            </a:r>
            <a:r>
              <a:rPr lang="en-US" sz="2800" dirty="0" err="1" smtClean="0"/>
              <a:t>Sanjas</a:t>
            </a:r>
            <a:r>
              <a:rPr lang="en-US" sz="2800" dirty="0" smtClean="0"/>
              <a:t> </a:t>
            </a:r>
            <a:r>
              <a:rPr lang="en-US" sz="2800" dirty="0" err="1" smtClean="0"/>
              <a:t>profundas</a:t>
            </a:r>
            <a:r>
              <a:rPr lang="en-US" sz="2800" dirty="0" smtClean="0"/>
              <a:t> en los </a:t>
            </a:r>
            <a:r>
              <a:rPr lang="en-US" sz="2800" dirty="0" err="1" smtClean="0"/>
              <a:t>hemisferios</a:t>
            </a:r>
            <a:r>
              <a:rPr lang="en-US" sz="2800" dirty="0" smtClean="0"/>
              <a:t> son:</a:t>
            </a:r>
          </a:p>
          <a:p>
            <a:r>
              <a:rPr lang="en-US" sz="2800" dirty="0" smtClean="0"/>
              <a:t>a) </a:t>
            </a:r>
            <a:r>
              <a:rPr lang="en-US" sz="2800" dirty="0" err="1" smtClean="0"/>
              <a:t>Giros</a:t>
            </a:r>
            <a:r>
              <a:rPr lang="en-US" sz="2800" dirty="0" smtClean="0"/>
              <a:t>	b) </a:t>
            </a:r>
            <a:r>
              <a:rPr lang="en-US" sz="2800" dirty="0" err="1" smtClean="0"/>
              <a:t>fisuras</a:t>
            </a:r>
            <a:r>
              <a:rPr lang="en-US" sz="2800" dirty="0" smtClean="0"/>
              <a:t>		c)</a:t>
            </a:r>
            <a:r>
              <a:rPr lang="en-US" sz="2800" dirty="0" err="1" smtClean="0"/>
              <a:t>surcos</a:t>
            </a:r>
            <a:endParaRPr lang="en-US" sz="2800" dirty="0"/>
          </a:p>
          <a:p>
            <a:r>
              <a:rPr lang="en-US" sz="2800" dirty="0" smtClean="0"/>
              <a:t>3) </a:t>
            </a:r>
            <a:r>
              <a:rPr lang="en-US" sz="2800" dirty="0" err="1" smtClean="0"/>
              <a:t>Contiene</a:t>
            </a:r>
            <a:r>
              <a:rPr lang="en-US" sz="2800" dirty="0" smtClean="0"/>
              <a:t> los </a:t>
            </a:r>
            <a:r>
              <a:rPr lang="en-US" sz="2800" dirty="0" err="1" smtClean="0"/>
              <a:t>centros</a:t>
            </a:r>
            <a:r>
              <a:rPr lang="en-US" sz="2800" dirty="0" smtClean="0"/>
              <a:t> de control vital (</a:t>
            </a:r>
            <a:r>
              <a:rPr lang="en-US" sz="2800" dirty="0" err="1" smtClean="0"/>
              <a:t>pulso</a:t>
            </a:r>
            <a:r>
              <a:rPr lang="en-US" sz="2800" dirty="0" smtClean="0"/>
              <a:t>, </a:t>
            </a:r>
            <a:r>
              <a:rPr lang="en-US" sz="2800" dirty="0" err="1" smtClean="0"/>
              <a:t>presion</a:t>
            </a:r>
            <a:r>
              <a:rPr lang="en-US" sz="2800" dirty="0" smtClean="0"/>
              <a:t>, </a:t>
            </a:r>
            <a:r>
              <a:rPr lang="en-US" sz="2800" dirty="0" err="1" smtClean="0"/>
              <a:t>respiraci</a:t>
            </a:r>
            <a:r>
              <a:rPr lang="en-US" sz="2800" dirty="0" err="1" smtClean="0"/>
              <a:t>ón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a) </a:t>
            </a:r>
            <a:r>
              <a:rPr lang="en-US" sz="2800" dirty="0" err="1" smtClean="0"/>
              <a:t>Cerebelo</a:t>
            </a:r>
            <a:r>
              <a:rPr lang="en-US" sz="2800" dirty="0" smtClean="0"/>
              <a:t>		b) </a:t>
            </a:r>
            <a:r>
              <a:rPr lang="en-US" sz="2800" dirty="0" err="1" smtClean="0"/>
              <a:t>médula</a:t>
            </a:r>
            <a:r>
              <a:rPr lang="en-US" sz="2800" dirty="0" smtClean="0"/>
              <a:t> </a:t>
            </a:r>
            <a:r>
              <a:rPr lang="en-US" sz="2800" dirty="0" err="1" smtClean="0"/>
              <a:t>oblongada</a:t>
            </a:r>
            <a:r>
              <a:rPr lang="en-US" sz="2800" dirty="0" smtClean="0"/>
              <a:t>		c) </a:t>
            </a:r>
            <a:r>
              <a:rPr lang="en-US" sz="2800" dirty="0" err="1" smtClean="0"/>
              <a:t>lóbulo</a:t>
            </a:r>
            <a:r>
              <a:rPr lang="en-US" sz="2800" dirty="0" smtClean="0"/>
              <a:t> frontal</a:t>
            </a:r>
          </a:p>
          <a:p>
            <a:r>
              <a:rPr lang="en-US" sz="2800" dirty="0" smtClean="0"/>
              <a:t>4) La </a:t>
            </a:r>
            <a:r>
              <a:rPr lang="en-US" sz="2800" dirty="0" err="1" smtClean="0"/>
              <a:t>corteza</a:t>
            </a:r>
            <a:r>
              <a:rPr lang="en-US" sz="2800" dirty="0" smtClean="0"/>
              <a:t> </a:t>
            </a:r>
            <a:r>
              <a:rPr lang="en-US" sz="2800" dirty="0" err="1" smtClean="0"/>
              <a:t>externa</a:t>
            </a:r>
            <a:r>
              <a:rPr lang="en-US" sz="2800" dirty="0" smtClean="0"/>
              <a:t> del </a:t>
            </a:r>
            <a:r>
              <a:rPr lang="en-US" sz="2800" dirty="0" err="1" smtClean="0"/>
              <a:t>cerebro</a:t>
            </a:r>
            <a:r>
              <a:rPr lang="en-US" sz="2800" dirty="0" smtClean="0"/>
              <a:t> </a:t>
            </a:r>
            <a:r>
              <a:rPr lang="en-US" sz="2800" dirty="0" err="1" smtClean="0"/>
              <a:t>contiene</a:t>
            </a:r>
            <a:r>
              <a:rPr lang="en-US" sz="2800" dirty="0" smtClean="0"/>
              <a:t> somas de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neuronas</a:t>
            </a:r>
            <a:r>
              <a:rPr lang="en-US" sz="2800" dirty="0" smtClean="0"/>
              <a:t> </a:t>
            </a:r>
            <a:r>
              <a:rPr lang="en-US" sz="2800" dirty="0" err="1" smtClean="0"/>
              <a:t>cerebrales</a:t>
            </a:r>
            <a:r>
              <a:rPr lang="en-US" sz="2800" dirty="0" smtClean="0"/>
              <a:t> y PLT  a)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</a:t>
            </a:r>
            <a:r>
              <a:rPr lang="en-US" sz="2800" dirty="0" smtClean="0"/>
              <a:t> </a:t>
            </a:r>
            <a:r>
              <a:rPr lang="en-US" sz="2800" dirty="0" err="1" smtClean="0"/>
              <a:t>blanca</a:t>
            </a:r>
            <a:r>
              <a:rPr lang="en-US" sz="2800" dirty="0" smtClean="0"/>
              <a:t>		b)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materia</a:t>
            </a:r>
            <a:r>
              <a:rPr lang="en-US" sz="2800" dirty="0" smtClean="0"/>
              <a:t> </a:t>
            </a:r>
            <a:r>
              <a:rPr lang="en-US" sz="2800" dirty="0" err="1" smtClean="0"/>
              <a:t>gris</a:t>
            </a:r>
            <a:r>
              <a:rPr lang="en-US" sz="2800" dirty="0" smtClean="0"/>
              <a:t>		c)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cordón</a:t>
            </a:r>
            <a:r>
              <a:rPr lang="en-US" sz="2800" dirty="0" smtClean="0"/>
              <a:t> </a:t>
            </a:r>
            <a:r>
              <a:rPr lang="en-US" sz="2800" dirty="0" err="1" smtClean="0"/>
              <a:t>espinal</a:t>
            </a:r>
            <a:endParaRPr lang="en-US" sz="2800" dirty="0" smtClean="0"/>
          </a:p>
          <a:p>
            <a:r>
              <a:rPr lang="en-US" sz="2800" dirty="0" smtClean="0"/>
              <a:t>5) </a:t>
            </a:r>
            <a:r>
              <a:rPr lang="en-US" sz="2800" dirty="0" err="1" smtClean="0"/>
              <a:t>Hidrocefalia</a:t>
            </a:r>
            <a:r>
              <a:rPr lang="en-US" sz="2800" dirty="0" smtClean="0"/>
              <a:t> y meningitis son </a:t>
            </a:r>
            <a:r>
              <a:rPr lang="en-US" sz="2800" dirty="0" err="1" smtClean="0"/>
              <a:t>condiciones</a:t>
            </a:r>
            <a:r>
              <a:rPr lang="en-US" sz="2800" dirty="0" smtClean="0"/>
              <a:t> </a:t>
            </a:r>
            <a:r>
              <a:rPr lang="en-US" sz="2800" dirty="0" err="1" smtClean="0"/>
              <a:t>relacionadas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a) </a:t>
            </a:r>
            <a:r>
              <a:rPr lang="en-US" sz="2800" dirty="0" err="1" smtClean="0"/>
              <a:t>cierto</a:t>
            </a:r>
            <a:r>
              <a:rPr lang="en-US" sz="2800" dirty="0" smtClean="0"/>
              <a:t> 		b) </a:t>
            </a:r>
            <a:r>
              <a:rPr lang="en-US" sz="2800" dirty="0" err="1" smtClean="0"/>
              <a:t>falso</a:t>
            </a:r>
            <a:r>
              <a:rPr lang="en-US" sz="2800" dirty="0" smtClean="0"/>
              <a:t>			 </a:t>
            </a:r>
            <a:r>
              <a:rPr lang="en-US" sz="2800" dirty="0" err="1" smtClean="0"/>
              <a:t>Porque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6)</a:t>
            </a:r>
            <a:r>
              <a:rPr lang="en-US" sz="2800" dirty="0" err="1" smtClean="0"/>
              <a:t>Sinónimo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proteccion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_________ y de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 en </a:t>
            </a:r>
            <a:r>
              <a:rPr lang="en-US" sz="2800" dirty="0" err="1" smtClean="0"/>
              <a:t>área</a:t>
            </a:r>
            <a:r>
              <a:rPr lang="en-US" sz="2800" dirty="0" smtClean="0"/>
              <a:t> superficial ____</a:t>
            </a:r>
          </a:p>
          <a:p>
            <a:r>
              <a:rPr lang="en-US" sz="2800" dirty="0" smtClean="0"/>
              <a:t>a) </a:t>
            </a:r>
            <a:r>
              <a:rPr lang="en-US" sz="2800" dirty="0" err="1" smtClean="0"/>
              <a:t>Ventriíulos</a:t>
            </a:r>
            <a:r>
              <a:rPr lang="en-US" sz="2800" dirty="0" smtClean="0"/>
              <a:t>	b) </a:t>
            </a:r>
            <a:r>
              <a:rPr lang="en-US" sz="2800" dirty="0" err="1" smtClean="0"/>
              <a:t>lobulos</a:t>
            </a:r>
            <a:r>
              <a:rPr lang="en-US" sz="2800" dirty="0" smtClean="0"/>
              <a:t>	c) meninges		d) </a:t>
            </a:r>
            <a:r>
              <a:rPr lang="en-US" sz="2800" dirty="0" err="1" smtClean="0"/>
              <a:t>surcos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EE872-5037-3D48-A3DC-7FB04A0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2D816-2223-884D-989E-7DAA6599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Brain Anatomy </a:t>
            </a:r>
            <a:r>
              <a:rPr lang="mr-IN" b="1" dirty="0" smtClean="0"/>
              <a:t>–</a:t>
            </a:r>
            <a:r>
              <a:rPr lang="en-US" b="1" dirty="0" smtClean="0"/>
              <a:t> Koshland Science Museum</a:t>
            </a:r>
            <a:endParaRPr lang="en-US" b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www.koshland-science-museum.org/explore-the-science/interactives/brain-anatomy</a:t>
            </a:r>
            <a:endParaRPr lang="en-US" dirty="0" smtClean="0"/>
          </a:p>
          <a:p>
            <a:r>
              <a:rPr lang="en-US" b="1" dirty="0" smtClean="0"/>
              <a:t>Brain </a:t>
            </a:r>
            <a:r>
              <a:rPr lang="en-US" b="1" dirty="0" err="1" smtClean="0"/>
              <a:t>Facts.org</a:t>
            </a:r>
            <a:r>
              <a:rPr lang="en-US" b="1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www.brainfacts.org/3d-brain#intro=true</a:t>
            </a:r>
            <a:endParaRPr lang="en-US" dirty="0" smtClean="0"/>
          </a:p>
          <a:p>
            <a:r>
              <a:rPr lang="en-US" b="1" dirty="0" smtClean="0"/>
              <a:t>3D Brain App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www.dnalc.org/resources/3dbrain.html</a:t>
            </a:r>
            <a:endParaRPr lang="en-US" dirty="0" smtClean="0"/>
          </a:p>
          <a:p>
            <a:r>
              <a:rPr lang="en-US" b="1" dirty="0" err="1" smtClean="0"/>
              <a:t>Brin</a:t>
            </a:r>
            <a:r>
              <a:rPr lang="en-US" b="1" dirty="0" smtClean="0"/>
              <a:t> Gallery </a:t>
            </a:r>
            <a:r>
              <a:rPr lang="mr-IN" b="1" dirty="0" smtClean="0"/>
              <a:t>–</a:t>
            </a:r>
            <a:r>
              <a:rPr lang="en-US" b="1" dirty="0" smtClean="0"/>
              <a:t> NIH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www.flickr.com/photos/nihgov/24397240512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</a:t>
            </a:r>
            <a:r>
              <a:rPr lang="en-US" dirty="0" err="1" smtClean="0"/>
              <a:t>Nervioso</a:t>
            </a:r>
            <a:r>
              <a:rPr lang="en-US" dirty="0" smtClean="0"/>
              <a:t>: SNC y SNP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1" y="1588435"/>
            <a:ext cx="1200374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SNC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Enc</a:t>
            </a:r>
            <a:r>
              <a:rPr lang="en-US" dirty="0" err="1" smtClean="0"/>
              <a:t>é</a:t>
            </a:r>
            <a:r>
              <a:rPr lang="en-US" dirty="0" err="1" smtClean="0"/>
              <a:t>f</a:t>
            </a:r>
            <a:r>
              <a:rPr lang="en-US" dirty="0" err="1" smtClean="0"/>
              <a:t>alo</a:t>
            </a:r>
            <a:r>
              <a:rPr lang="en-US" dirty="0" smtClean="0"/>
              <a:t> y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Espinal</a:t>
            </a:r>
            <a:endParaRPr lang="en-US" dirty="0" smtClean="0"/>
          </a:p>
          <a:p>
            <a:r>
              <a:rPr lang="en-US" dirty="0" smtClean="0"/>
              <a:t>SNP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Receptores</a:t>
            </a:r>
            <a:r>
              <a:rPr lang="en-US" dirty="0" smtClean="0"/>
              <a:t> y </a:t>
            </a:r>
            <a:r>
              <a:rPr lang="en-US" dirty="0" err="1" smtClean="0"/>
              <a:t>Nervios</a:t>
            </a:r>
            <a:endParaRPr lang="en-US" dirty="0" smtClean="0"/>
          </a:p>
          <a:p>
            <a:r>
              <a:rPr lang="en-US" dirty="0" smtClean="0"/>
              <a:t>SNPA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Receptores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Aferentes</a:t>
            </a:r>
            <a:r>
              <a:rPr lang="en-US" dirty="0" smtClean="0"/>
              <a:t>/</a:t>
            </a:r>
            <a:r>
              <a:rPr lang="en-US" dirty="0" err="1" smtClean="0"/>
              <a:t>Neuronas</a:t>
            </a:r>
            <a:r>
              <a:rPr lang="en-US" dirty="0" smtClean="0"/>
              <a:t> </a:t>
            </a:r>
            <a:r>
              <a:rPr lang="en-US" dirty="0" err="1" smtClean="0"/>
              <a:t>sensoriales</a:t>
            </a:r>
            <a:endParaRPr lang="en-US" dirty="0" smtClean="0"/>
          </a:p>
          <a:p>
            <a:r>
              <a:rPr lang="en-US" dirty="0" smtClean="0"/>
              <a:t>SNPE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Eferentes</a:t>
            </a:r>
            <a:r>
              <a:rPr lang="en-US" dirty="0" smtClean="0"/>
              <a:t> / </a:t>
            </a:r>
            <a:r>
              <a:rPr lang="en-US" dirty="0" err="1" smtClean="0"/>
              <a:t>Neuronas</a:t>
            </a:r>
            <a:r>
              <a:rPr lang="en-US" dirty="0" smtClean="0"/>
              <a:t> </a:t>
            </a:r>
            <a:r>
              <a:rPr lang="en-US" dirty="0" err="1" smtClean="0"/>
              <a:t>motoras</a:t>
            </a:r>
            <a:r>
              <a:rPr lang="en-US" dirty="0" smtClean="0"/>
              <a:t>  (</a:t>
            </a:r>
            <a:r>
              <a:rPr lang="en-US" dirty="0" err="1" smtClean="0">
                <a:solidFill>
                  <a:srgbClr val="FF0000"/>
                </a:solidFill>
              </a:rPr>
              <a:t>efectores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SNPES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Eferentes</a:t>
            </a:r>
            <a:r>
              <a:rPr lang="en-US" dirty="0" smtClean="0"/>
              <a:t> / </a:t>
            </a:r>
            <a:r>
              <a:rPr lang="en-US" dirty="0" err="1" smtClean="0"/>
              <a:t>Nuronas</a:t>
            </a:r>
            <a:r>
              <a:rPr lang="en-US" dirty="0" smtClean="0"/>
              <a:t> </a:t>
            </a:r>
            <a:r>
              <a:rPr lang="en-US" dirty="0" err="1" smtClean="0"/>
              <a:t>motoras</a:t>
            </a:r>
            <a:r>
              <a:rPr lang="en-US" dirty="0" smtClean="0"/>
              <a:t> / </a:t>
            </a:r>
            <a:r>
              <a:rPr lang="en-US" dirty="0" err="1" smtClean="0"/>
              <a:t>Som</a:t>
            </a:r>
            <a:r>
              <a:rPr lang="en-US" dirty="0" err="1" smtClean="0"/>
              <a:t>á</a:t>
            </a:r>
            <a:r>
              <a:rPr lang="en-US" dirty="0" err="1" smtClean="0"/>
              <a:t>ticas</a:t>
            </a:r>
            <a:endParaRPr lang="en-US" dirty="0" smtClean="0"/>
          </a:p>
          <a:p>
            <a:r>
              <a:rPr lang="en-US" dirty="0" smtClean="0"/>
              <a:t>SNPEA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Eferentes</a:t>
            </a:r>
            <a:r>
              <a:rPr lang="en-US" dirty="0" smtClean="0"/>
              <a:t> / </a:t>
            </a:r>
            <a:r>
              <a:rPr lang="en-US" dirty="0" err="1" smtClean="0"/>
              <a:t>Neuronas</a:t>
            </a:r>
            <a:r>
              <a:rPr lang="en-US" dirty="0" smtClean="0"/>
              <a:t> </a:t>
            </a:r>
            <a:r>
              <a:rPr lang="en-US" dirty="0" err="1" smtClean="0"/>
              <a:t>motoras</a:t>
            </a:r>
            <a:r>
              <a:rPr lang="en-US" dirty="0" smtClean="0"/>
              <a:t> / </a:t>
            </a:r>
            <a:r>
              <a:rPr lang="en-US" dirty="0" err="1" smtClean="0"/>
              <a:t>Autonomas</a:t>
            </a:r>
            <a:endParaRPr lang="en-US" dirty="0" smtClean="0"/>
          </a:p>
          <a:p>
            <a:r>
              <a:rPr lang="en-US" dirty="0" smtClean="0"/>
              <a:t>SNPEAS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Eferentes</a:t>
            </a:r>
            <a:r>
              <a:rPr lang="en-US" dirty="0" smtClean="0"/>
              <a:t> </a:t>
            </a:r>
            <a:r>
              <a:rPr lang="en-US" dirty="0" err="1" smtClean="0"/>
              <a:t>Nueronas</a:t>
            </a:r>
            <a:r>
              <a:rPr lang="en-US" dirty="0" smtClean="0"/>
              <a:t> </a:t>
            </a:r>
            <a:r>
              <a:rPr lang="en-US" dirty="0" err="1" smtClean="0"/>
              <a:t>motoras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Autonomas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Simp</a:t>
            </a:r>
            <a:r>
              <a:rPr lang="en-US" dirty="0" err="1" smtClean="0"/>
              <a:t>áticas</a:t>
            </a:r>
            <a:endParaRPr lang="en-US" dirty="0" smtClean="0"/>
          </a:p>
          <a:p>
            <a:r>
              <a:rPr lang="en-US" dirty="0" smtClean="0"/>
              <a:t>SNPEAPS - </a:t>
            </a:r>
            <a:r>
              <a:rPr lang="en-US" dirty="0" err="1"/>
              <a:t>Nervios</a:t>
            </a:r>
            <a:r>
              <a:rPr lang="en-US" dirty="0"/>
              <a:t> </a:t>
            </a:r>
            <a:r>
              <a:rPr lang="en-US" dirty="0" err="1"/>
              <a:t>Eferentes</a:t>
            </a:r>
            <a:r>
              <a:rPr lang="en-US" dirty="0"/>
              <a:t> </a:t>
            </a:r>
            <a:r>
              <a:rPr lang="en-US" dirty="0" err="1"/>
              <a:t>Nueronas</a:t>
            </a:r>
            <a:r>
              <a:rPr lang="en-US" dirty="0"/>
              <a:t> </a:t>
            </a:r>
            <a:r>
              <a:rPr lang="en-US" dirty="0" err="1"/>
              <a:t>motoras</a:t>
            </a:r>
            <a:r>
              <a:rPr lang="en-US" dirty="0"/>
              <a:t> / </a:t>
            </a:r>
            <a:r>
              <a:rPr lang="en-US" dirty="0" err="1"/>
              <a:t>Autonomas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Para-</a:t>
            </a:r>
            <a:r>
              <a:rPr lang="en-US" dirty="0" err="1" smtClean="0"/>
              <a:t>Simp</a:t>
            </a:r>
            <a:r>
              <a:rPr lang="en-US" dirty="0" err="1" smtClean="0"/>
              <a:t>áticas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95765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Cerebro</a:t>
            </a:r>
            <a:r>
              <a:rPr lang="en-US" dirty="0" smtClean="0"/>
              <a:t>: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embrionario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58" y="819605"/>
            <a:ext cx="9250142" cy="457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59" y="968188"/>
            <a:ext cx="387830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Fec-Segm-Gastrulacion</a:t>
            </a:r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capas</a:t>
            </a:r>
            <a:r>
              <a:rPr lang="en-US" dirty="0" smtClean="0"/>
              <a:t> </a:t>
            </a:r>
            <a:r>
              <a:rPr lang="en-US" dirty="0" err="1" smtClean="0"/>
              <a:t>germinales</a:t>
            </a:r>
            <a:endParaRPr lang="en-US" dirty="0" smtClean="0"/>
          </a:p>
          <a:p>
            <a:r>
              <a:rPr lang="en-US" b="1" dirty="0" err="1" smtClean="0"/>
              <a:t>Neurulaci</a:t>
            </a:r>
            <a:r>
              <a:rPr lang="en-US" b="1" dirty="0" err="1" smtClean="0"/>
              <a:t>ón</a:t>
            </a:r>
            <a:endParaRPr lang="en-US" b="1" dirty="0" smtClean="0"/>
          </a:p>
          <a:p>
            <a:r>
              <a:rPr lang="en-US" dirty="0" err="1" smtClean="0"/>
              <a:t>Tubo</a:t>
            </a:r>
            <a:r>
              <a:rPr lang="en-US" dirty="0" smtClean="0"/>
              <a:t> Neural</a:t>
            </a:r>
          </a:p>
          <a:p>
            <a:r>
              <a:rPr lang="en-US" dirty="0" smtClean="0"/>
              <a:t>Plano medial dorsal</a:t>
            </a:r>
          </a:p>
          <a:p>
            <a:r>
              <a:rPr lang="en-US" dirty="0" smtClean="0"/>
              <a:t>4ta </a:t>
            </a:r>
            <a:r>
              <a:rPr lang="en-US" dirty="0" err="1" smtClean="0"/>
              <a:t>semana</a:t>
            </a:r>
            <a:endParaRPr lang="en-US" dirty="0" smtClean="0"/>
          </a:p>
          <a:p>
            <a:r>
              <a:rPr lang="en-US" dirty="0" err="1"/>
              <a:t>Extremo</a:t>
            </a:r>
            <a:r>
              <a:rPr lang="en-US" dirty="0"/>
              <a:t> rostral (anterior)</a:t>
            </a:r>
          </a:p>
          <a:p>
            <a:r>
              <a:rPr lang="en-US" dirty="0" err="1" smtClean="0"/>
              <a:t>Engrosamiento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/>
              <a:t>Encéfalo</a:t>
            </a:r>
            <a:endParaRPr lang="en-US" dirty="0" smtClean="0"/>
          </a:p>
          <a:p>
            <a:r>
              <a:rPr lang="en-US" dirty="0" err="1" smtClean="0"/>
              <a:t>División</a:t>
            </a:r>
            <a:r>
              <a:rPr lang="en-US" dirty="0" smtClean="0"/>
              <a:t> en 3 </a:t>
            </a:r>
            <a:r>
              <a:rPr lang="en-US" dirty="0" err="1" smtClean="0"/>
              <a:t>áreas</a:t>
            </a:r>
            <a:endParaRPr lang="en-US" dirty="0" smtClean="0"/>
          </a:p>
          <a:p>
            <a:r>
              <a:rPr lang="en-US" b="1" dirty="0" smtClean="0"/>
              <a:t>Anterior-</a:t>
            </a:r>
            <a:r>
              <a:rPr lang="en-US" b="1" dirty="0" err="1" smtClean="0"/>
              <a:t>prosoencéfalo</a:t>
            </a:r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Da </a:t>
            </a:r>
            <a:r>
              <a:rPr lang="en-US" dirty="0" err="1" smtClean="0"/>
              <a:t>lugar</a:t>
            </a:r>
            <a:r>
              <a:rPr lang="en-US" dirty="0" smtClean="0"/>
              <a:t> a: </a:t>
            </a:r>
            <a:r>
              <a:rPr lang="en-US" dirty="0" err="1" smtClean="0"/>
              <a:t>teloencéfalo</a:t>
            </a:r>
            <a:r>
              <a:rPr lang="en-US" dirty="0" smtClean="0"/>
              <a:t> y </a:t>
            </a:r>
            <a:r>
              <a:rPr lang="en-US" dirty="0" err="1" smtClean="0"/>
              <a:t>diencefalo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Hipo</a:t>
            </a:r>
            <a:r>
              <a:rPr lang="en-US" dirty="0" smtClean="0"/>
              <a:t>, </a:t>
            </a:r>
            <a:r>
              <a:rPr lang="en-US" dirty="0" err="1" smtClean="0"/>
              <a:t>epi</a:t>
            </a:r>
            <a:r>
              <a:rPr lang="en-US" dirty="0" smtClean="0"/>
              <a:t> y </a:t>
            </a:r>
            <a:r>
              <a:rPr lang="en-US" dirty="0" err="1" smtClean="0"/>
              <a:t>talamo</a:t>
            </a:r>
            <a:endParaRPr lang="en-US" dirty="0" smtClean="0"/>
          </a:p>
          <a:p>
            <a:r>
              <a:rPr lang="en-US" b="1" dirty="0" err="1" smtClean="0"/>
              <a:t>Mediano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 smtClean="0"/>
              <a:t>mesoencéfalo</a:t>
            </a:r>
            <a:endParaRPr lang="en-US" b="1" dirty="0" smtClean="0"/>
          </a:p>
          <a:p>
            <a:r>
              <a:rPr lang="en-US" dirty="0" smtClean="0"/>
              <a:t> - </a:t>
            </a:r>
            <a:r>
              <a:rPr lang="en-US" dirty="0" err="1" smtClean="0"/>
              <a:t>tallo</a:t>
            </a:r>
            <a:r>
              <a:rPr lang="en-US" dirty="0" smtClean="0"/>
              <a:t>, </a:t>
            </a:r>
            <a:r>
              <a:rPr lang="en-US" dirty="0" err="1" smtClean="0"/>
              <a:t>cerebro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endParaRPr lang="en-US" dirty="0" smtClean="0"/>
          </a:p>
          <a:p>
            <a:r>
              <a:rPr lang="en-US" b="1" dirty="0" smtClean="0"/>
              <a:t>Posterior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b="1" dirty="0" err="1" smtClean="0"/>
              <a:t>romboencéfalo</a:t>
            </a:r>
            <a:endParaRPr lang="en-US" b="1" dirty="0" smtClean="0"/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myelencefalo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tallo</a:t>
            </a:r>
            <a:r>
              <a:rPr lang="en-US" dirty="0" smtClean="0"/>
              <a:t>: </a:t>
            </a:r>
            <a:r>
              <a:rPr lang="en-US" dirty="0" err="1" smtClean="0"/>
              <a:t>puente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cerebelo</a:t>
            </a:r>
            <a:r>
              <a:rPr lang="en-US" dirty="0" smtClean="0"/>
              <a:t> y </a:t>
            </a:r>
            <a:r>
              <a:rPr lang="en-US" dirty="0" err="1" smtClean="0"/>
              <a:t>medula</a:t>
            </a:r>
            <a:endParaRPr lang="en-US" dirty="0" smtClean="0"/>
          </a:p>
          <a:p>
            <a:r>
              <a:rPr lang="en-US" dirty="0" err="1" smtClean="0"/>
              <a:t>Oblongada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Acueductos</a:t>
            </a:r>
            <a:r>
              <a:rPr lang="en-US" dirty="0" smtClean="0"/>
              <a:t>: </a:t>
            </a:r>
            <a:r>
              <a:rPr lang="en-US" dirty="0" err="1" smtClean="0"/>
              <a:t>Ventriculos</a:t>
            </a:r>
            <a:r>
              <a:rPr lang="en-US" dirty="0" smtClean="0"/>
              <a:t> en </a:t>
            </a:r>
            <a:r>
              <a:rPr lang="en-US" dirty="0" err="1" smtClean="0"/>
              <a:t>todos</a:t>
            </a:r>
            <a:endParaRPr lang="en-US" dirty="0" smtClean="0"/>
          </a:p>
          <a:p>
            <a:r>
              <a:rPr lang="en-US" dirty="0" smtClean="0"/>
              <a:t>Cordon </a:t>
            </a:r>
            <a:r>
              <a:rPr lang="en-US" dirty="0" err="1" smtClean="0"/>
              <a:t>espinal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Canal central se </a:t>
            </a:r>
            <a:r>
              <a:rPr lang="en-US" dirty="0" err="1" smtClean="0"/>
              <a:t>agranda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9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09" y="4033116"/>
            <a:ext cx="4749800" cy="293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en-US" dirty="0" smtClean="0"/>
              <a:t> de los </a:t>
            </a:r>
            <a:r>
              <a:rPr lang="en-US" dirty="0" err="1" smtClean="0"/>
              <a:t>hemisferios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4851399" y="699675"/>
            <a:ext cx="35037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Hemisferios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Diencéfalo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Tallo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Cerebelo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Relacionar</a:t>
            </a:r>
            <a:r>
              <a:rPr lang="en-US" sz="2800" dirty="0" smtClean="0"/>
              <a:t> </a:t>
            </a:r>
            <a:r>
              <a:rPr lang="en-US" sz="2800" dirty="0" err="1" smtClean="0"/>
              <a:t>esto</a:t>
            </a:r>
            <a:r>
              <a:rPr lang="en-US" sz="2800" dirty="0" smtClean="0"/>
              <a:t> a:</a:t>
            </a:r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Cerebro</a:t>
            </a:r>
            <a:r>
              <a:rPr lang="en-US" sz="2800" dirty="0" smtClean="0"/>
              <a:t> anterior</a:t>
            </a:r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Mediano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Posterior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851400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4094" y="699675"/>
            <a:ext cx="4571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Hemisferios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lo mas superior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Fisuras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canales</a:t>
            </a:r>
            <a:r>
              <a:rPr lang="en-US" sz="2400" dirty="0"/>
              <a:t> </a:t>
            </a:r>
            <a:r>
              <a:rPr lang="en-US" sz="2400" dirty="0" err="1"/>
              <a:t>profundos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Longitudinal </a:t>
            </a:r>
            <a:r>
              <a:rPr lang="mr-IN" sz="2400" dirty="0"/>
              <a:t>–</a:t>
            </a:r>
            <a:r>
              <a:rPr lang="en-US" sz="2400" dirty="0"/>
              <a:t> divide </a:t>
            </a:r>
            <a:r>
              <a:rPr lang="en-US" sz="2400" dirty="0" err="1"/>
              <a:t>hemisferios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surcos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canales</a:t>
            </a:r>
            <a:r>
              <a:rPr lang="en-US" sz="2400" dirty="0"/>
              <a:t> llanos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Central- div frontal/parietal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Lateral- div temporal/ “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Parieto</a:t>
            </a:r>
            <a:r>
              <a:rPr lang="en-US" sz="2400" dirty="0" smtClean="0"/>
              <a:t>-occipital= </a:t>
            </a:r>
            <a:r>
              <a:rPr lang="en-US" sz="2400" dirty="0" err="1" smtClean="0"/>
              <a:t>obvio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Giros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bordes</a:t>
            </a:r>
            <a:r>
              <a:rPr lang="en-US" sz="2400" dirty="0" smtClean="0"/>
              <a:t> </a:t>
            </a:r>
            <a:r>
              <a:rPr lang="en-US" sz="2400" dirty="0" err="1" smtClean="0"/>
              <a:t>elevados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 </a:t>
            </a:r>
          </a:p>
          <a:p>
            <a:r>
              <a:rPr lang="en-US" sz="2400" dirty="0" err="1"/>
              <a:t>Lóbulos</a:t>
            </a:r>
            <a:r>
              <a:rPr lang="en-US" sz="2400" dirty="0"/>
              <a:t> - ~= </a:t>
            </a:r>
            <a:r>
              <a:rPr lang="en-US" sz="2400" dirty="0" err="1"/>
              <a:t>cráneo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Frontal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Parietal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Temporal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Occipital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Insula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de </a:t>
            </a:r>
            <a:r>
              <a:rPr lang="en-US" sz="2400" dirty="0" err="1" smtClean="0"/>
              <a:t>surco</a:t>
            </a:r>
            <a:r>
              <a:rPr lang="en-US" sz="2400" dirty="0" smtClean="0"/>
              <a:t> </a:t>
            </a:r>
            <a:r>
              <a:rPr lang="en-US" sz="2400" dirty="0" err="1" smtClean="0"/>
              <a:t>lat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929" y="646257"/>
            <a:ext cx="4213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Areas </a:t>
            </a:r>
            <a:r>
              <a:rPr lang="en-US" sz="2400" b="1" dirty="0" err="1" smtClean="0"/>
              <a:t>funcionales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Corteza</a:t>
            </a:r>
            <a:r>
              <a:rPr lang="en-US" sz="2400" dirty="0" smtClean="0"/>
              <a:t> </a:t>
            </a:r>
            <a:r>
              <a:rPr lang="en-US" sz="2400" dirty="0" err="1" smtClean="0"/>
              <a:t>somato</a:t>
            </a:r>
            <a:r>
              <a:rPr lang="en-US" sz="2400" dirty="0" smtClean="0"/>
              <a:t>-sensorial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en </a:t>
            </a:r>
            <a:r>
              <a:rPr lang="en-US" sz="2400" dirty="0" err="1" smtClean="0"/>
              <a:t>giro</a:t>
            </a:r>
            <a:r>
              <a:rPr lang="en-US" sz="2400" dirty="0" smtClean="0"/>
              <a:t> </a:t>
            </a:r>
            <a:r>
              <a:rPr lang="en-US" sz="2400" dirty="0" err="1" smtClean="0"/>
              <a:t>postcentral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</a:t>
            </a:r>
            <a:r>
              <a:rPr lang="en-US" sz="2400" dirty="0" err="1" smtClean="0"/>
              <a:t>resi</a:t>
            </a:r>
            <a:r>
              <a:rPr lang="en-US" sz="2400" dirty="0" err="1" smtClean="0"/>
              <a:t>ón</a:t>
            </a:r>
            <a:r>
              <a:rPr lang="en-US" sz="2400" dirty="0" smtClean="0"/>
              <a:t>, dolor y temp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Corteza</a:t>
            </a:r>
            <a:r>
              <a:rPr lang="en-US" sz="2400" dirty="0" smtClean="0"/>
              <a:t> de </a:t>
            </a:r>
            <a:r>
              <a:rPr lang="en-US" sz="2400" dirty="0" err="1" smtClean="0"/>
              <a:t>asociaci</a:t>
            </a:r>
            <a:r>
              <a:rPr lang="en-US" sz="2400" dirty="0" err="1" smtClean="0"/>
              <a:t>ón</a:t>
            </a:r>
            <a:r>
              <a:rPr lang="en-US" sz="2400" dirty="0" smtClean="0"/>
              <a:t> </a:t>
            </a:r>
            <a:r>
              <a:rPr lang="en-US" sz="2400" dirty="0" err="1" smtClean="0"/>
              <a:t>somatosensorial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Función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análisis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Awareness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Sensaciones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b="1" dirty="0" smtClean="0"/>
              <a:t>Visual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occip</a:t>
            </a:r>
            <a:r>
              <a:rPr lang="en-US" sz="2400" dirty="0" smtClean="0"/>
              <a:t> posterior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Auditiva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temporal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Olfato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temporal “</a:t>
            </a:r>
            <a:r>
              <a:rPr lang="en-US" sz="2400" dirty="0" err="1" smtClean="0"/>
              <a:t>uncus</a:t>
            </a:r>
            <a:r>
              <a:rPr lang="en-US" sz="2400" dirty="0" smtClean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1" y="1292514"/>
            <a:ext cx="8247529" cy="44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externos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17928" y="646257"/>
            <a:ext cx="43747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Areas </a:t>
            </a:r>
            <a:r>
              <a:rPr lang="en-US" sz="2400" b="1" dirty="0" err="1" smtClean="0"/>
              <a:t>funcionales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Corteza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motora</a:t>
            </a:r>
            <a:r>
              <a:rPr lang="en-US" sz="2400" dirty="0" smtClean="0"/>
              <a:t> 1ria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Control </a:t>
            </a:r>
            <a:r>
              <a:rPr lang="en-US" sz="2400" dirty="0" err="1" smtClean="0"/>
              <a:t>som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tico</a:t>
            </a:r>
            <a:r>
              <a:rPr lang="en-US" sz="2400" dirty="0" smtClean="0"/>
              <a:t>, </a:t>
            </a:r>
            <a:r>
              <a:rPr lang="en-US" sz="2400" dirty="0" err="1" smtClean="0"/>
              <a:t>conciente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Giro</a:t>
            </a:r>
            <a:r>
              <a:rPr lang="en-US" sz="2400" dirty="0" smtClean="0"/>
              <a:t> </a:t>
            </a:r>
            <a:r>
              <a:rPr lang="en-US" sz="2400" dirty="0" err="1" smtClean="0"/>
              <a:t>precentral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Area de </a:t>
            </a:r>
            <a:r>
              <a:rPr lang="en-US" sz="2400" dirty="0" err="1" smtClean="0"/>
              <a:t>Broca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habla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Base </a:t>
            </a:r>
            <a:r>
              <a:rPr lang="en-US" sz="2400" dirty="0" err="1" smtClean="0"/>
              <a:t>giro</a:t>
            </a:r>
            <a:r>
              <a:rPr lang="en-US" sz="2400" dirty="0" smtClean="0"/>
              <a:t> </a:t>
            </a:r>
            <a:r>
              <a:rPr lang="en-US" sz="2400" dirty="0" err="1" smtClean="0"/>
              <a:t>precentral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Hemisferio</a:t>
            </a:r>
            <a:r>
              <a:rPr lang="en-US" sz="2400" dirty="0" smtClean="0"/>
              <a:t> </a:t>
            </a:r>
            <a:r>
              <a:rPr lang="en-US" sz="2400" dirty="0" err="1" smtClean="0"/>
              <a:t>izquierdo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Corteza</a:t>
            </a:r>
            <a:r>
              <a:rPr lang="en-US" sz="2400" dirty="0" smtClean="0"/>
              <a:t> prefrontal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Intelecto</a:t>
            </a:r>
            <a:r>
              <a:rPr lang="en-US" sz="2400" dirty="0" smtClean="0"/>
              <a:t>, </a:t>
            </a:r>
            <a:r>
              <a:rPr lang="en-US" sz="2400" dirty="0" err="1" smtClean="0"/>
              <a:t>razonamiento</a:t>
            </a:r>
            <a:r>
              <a:rPr lang="en-US" sz="2400" dirty="0" smtClean="0"/>
              <a:t>, </a:t>
            </a:r>
            <a:r>
              <a:rPr lang="en-US" sz="2400" dirty="0" err="1" smtClean="0"/>
              <a:t>personalidad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Area de Wernicke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Coneccion</a:t>
            </a:r>
            <a:r>
              <a:rPr lang="en-US" sz="2400" dirty="0" smtClean="0"/>
              <a:t> </a:t>
            </a:r>
            <a:r>
              <a:rPr lang="en-US" sz="2400" dirty="0" err="1" smtClean="0"/>
              <a:t>parieto</a:t>
            </a:r>
            <a:r>
              <a:rPr lang="en-US" sz="2400" dirty="0" smtClean="0"/>
              <a:t>-tempo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Palabras </a:t>
            </a:r>
            <a:r>
              <a:rPr lang="en-US" sz="2400" dirty="0" err="1" smtClean="0"/>
              <a:t>nuevas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Lenguaje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hemisferio</a:t>
            </a:r>
            <a:r>
              <a:rPr lang="en-US" sz="2400" dirty="0" smtClean="0"/>
              <a:t> </a:t>
            </a:r>
            <a:r>
              <a:rPr lang="en-US" sz="2400" dirty="0" err="1" smtClean="0"/>
              <a:t>izq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Creatividad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abstracto</a:t>
            </a:r>
            <a:r>
              <a:rPr lang="en-US" sz="2400" dirty="0" smtClean="0"/>
              <a:t>, conceptual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47" y="1292514"/>
            <a:ext cx="8139953" cy="4498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2047" y="5896384"/>
            <a:ext cx="785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Materia</a:t>
            </a:r>
            <a:r>
              <a:rPr lang="en-US" sz="2400" dirty="0" smtClean="0"/>
              <a:t> Gris </a:t>
            </a:r>
            <a:r>
              <a:rPr lang="mr-IN" sz="2400" dirty="0" smtClean="0"/>
              <a:t>–</a:t>
            </a:r>
            <a:r>
              <a:rPr lang="en-US" sz="2400" dirty="0" smtClean="0"/>
              <a:t> soma de </a:t>
            </a:r>
            <a:r>
              <a:rPr lang="en-US" sz="2400" dirty="0" err="1" smtClean="0"/>
              <a:t>estas</a:t>
            </a:r>
            <a:r>
              <a:rPr lang="en-US" sz="2400" dirty="0" smtClean="0"/>
              <a:t> </a:t>
            </a:r>
            <a:r>
              <a:rPr lang="en-US" sz="2400" dirty="0" err="1" smtClean="0"/>
              <a:t>funciones</a:t>
            </a:r>
            <a:r>
              <a:rPr lang="en-US" sz="2400" dirty="0" smtClean="0"/>
              <a:t> en </a:t>
            </a:r>
            <a:r>
              <a:rPr lang="en-US" sz="2400" dirty="0" err="1" smtClean="0"/>
              <a:t>corteza</a:t>
            </a:r>
            <a:r>
              <a:rPr lang="en-US" sz="2400" dirty="0" smtClean="0"/>
              <a:t> cerebral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Materia</a:t>
            </a:r>
            <a:r>
              <a:rPr lang="en-US" sz="2400" dirty="0" smtClean="0"/>
              <a:t> </a:t>
            </a:r>
            <a:r>
              <a:rPr lang="en-US" sz="2400" dirty="0" err="1" smtClean="0"/>
              <a:t>blanca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fibras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transmiten</a:t>
            </a:r>
            <a:r>
              <a:rPr lang="en-US" sz="2400" dirty="0" smtClean="0"/>
              <a:t> de y a la </a:t>
            </a:r>
            <a:r>
              <a:rPr lang="en-US" sz="2400" dirty="0" err="1" smtClean="0"/>
              <a:t>corteza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82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Vista ventral: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regiones</a:t>
            </a:r>
            <a:r>
              <a:rPr lang="en-US" dirty="0" smtClean="0"/>
              <a:t> del </a:t>
            </a:r>
            <a:r>
              <a:rPr lang="en-US" dirty="0" err="1" smtClean="0"/>
              <a:t>tallo</a:t>
            </a:r>
            <a:r>
              <a:rPr lang="en-US" dirty="0" smtClean="0"/>
              <a:t> cerebral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256820" y="731470"/>
            <a:ext cx="44406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Dienc</a:t>
            </a:r>
            <a:r>
              <a:rPr lang="en-US" sz="2800" b="1" dirty="0" err="1" smtClean="0"/>
              <a:t>éfalo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Del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 </a:t>
            </a:r>
            <a:r>
              <a:rPr lang="en-US" sz="2400" dirty="0" err="1" smtClean="0"/>
              <a:t>embrionario</a:t>
            </a:r>
            <a:r>
              <a:rPr lang="en-US" sz="2400" dirty="0" smtClean="0"/>
              <a:t> Anterior junto a los </a:t>
            </a:r>
            <a:r>
              <a:rPr lang="en-US" sz="2400" dirty="0" err="1" smtClean="0"/>
              <a:t>hemisferios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Bulbos</a:t>
            </a:r>
            <a:r>
              <a:rPr lang="en-US" sz="2400" dirty="0" smtClean="0"/>
              <a:t> </a:t>
            </a:r>
            <a:r>
              <a:rPr lang="en-US" sz="2400" dirty="0" err="1" smtClean="0"/>
              <a:t>olfatorios</a:t>
            </a:r>
            <a:r>
              <a:rPr lang="en-US" sz="2400" dirty="0" smtClean="0"/>
              <a:t> (I)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Tracto</a:t>
            </a:r>
            <a:r>
              <a:rPr lang="en-US" sz="2400" dirty="0" smtClean="0"/>
              <a:t> del </a:t>
            </a:r>
            <a:r>
              <a:rPr lang="en-US" sz="2400" dirty="0" err="1" smtClean="0"/>
              <a:t>Nervio</a:t>
            </a:r>
            <a:r>
              <a:rPr lang="en-US" sz="2400" dirty="0" smtClean="0"/>
              <a:t> </a:t>
            </a:r>
            <a:r>
              <a:rPr lang="en-US" sz="2400" dirty="0" err="1" smtClean="0"/>
              <a:t>óptico</a:t>
            </a:r>
            <a:r>
              <a:rPr lang="en-US" sz="2400" dirty="0" smtClean="0"/>
              <a:t> (II)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Quiasma</a:t>
            </a:r>
            <a:r>
              <a:rPr lang="en-US" sz="2400" dirty="0" smtClean="0"/>
              <a:t> </a:t>
            </a:r>
            <a:r>
              <a:rPr lang="en-US" sz="2400" dirty="0" err="1" smtClean="0"/>
              <a:t>optico</a:t>
            </a:r>
            <a:r>
              <a:rPr lang="en-US" sz="2400" dirty="0" smtClean="0"/>
              <a:t> (</a:t>
            </a:r>
            <a:r>
              <a:rPr lang="en-US" sz="2400" dirty="0" err="1" smtClean="0"/>
              <a:t>decusación</a:t>
            </a:r>
            <a:r>
              <a:rPr lang="en-US" sz="2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Pituitaria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Cuerpo</a:t>
            </a:r>
            <a:r>
              <a:rPr lang="en-US" sz="2400" dirty="0" smtClean="0"/>
              <a:t> </a:t>
            </a:r>
            <a:r>
              <a:rPr lang="en-US" sz="2400" dirty="0" err="1" smtClean="0"/>
              <a:t>mamilar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080654"/>
            <a:ext cx="7823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Tallo</a:t>
            </a:r>
            <a:r>
              <a:rPr lang="en-US" dirty="0" smtClean="0"/>
              <a:t> cerebral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617162"/>
            <a:ext cx="52636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/>
              <a:t>Ped</a:t>
            </a:r>
            <a:r>
              <a:rPr lang="en-US" sz="2800" dirty="0" err="1" smtClean="0"/>
              <a:t>ú</a:t>
            </a:r>
            <a:r>
              <a:rPr lang="en-US" sz="2800" dirty="0" err="1" smtClean="0"/>
              <a:t>nculos</a:t>
            </a:r>
            <a:r>
              <a:rPr lang="en-US" sz="2800" dirty="0" smtClean="0"/>
              <a:t> </a:t>
            </a:r>
            <a:r>
              <a:rPr lang="en-US" sz="2800" dirty="0" err="1" smtClean="0"/>
              <a:t>cerebrales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Conectan</a:t>
            </a:r>
            <a:r>
              <a:rPr lang="en-US" sz="2400" dirty="0" smtClean="0"/>
              <a:t> </a:t>
            </a:r>
            <a:r>
              <a:rPr lang="en-US" sz="2400" dirty="0" err="1" smtClean="0"/>
              <a:t>puente</a:t>
            </a:r>
            <a:r>
              <a:rPr lang="en-US" sz="2400" dirty="0" smtClean="0"/>
              <a:t> con </a:t>
            </a:r>
            <a:r>
              <a:rPr lang="en-US" sz="2400" dirty="0" err="1" smtClean="0"/>
              <a:t>cerebro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Puente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Tractos</a:t>
            </a:r>
            <a:r>
              <a:rPr lang="en-US" sz="2400" dirty="0" smtClean="0"/>
              <a:t> </a:t>
            </a:r>
            <a:r>
              <a:rPr lang="en-US" sz="2400" dirty="0" err="1" smtClean="0"/>
              <a:t>senso</a:t>
            </a:r>
            <a:r>
              <a:rPr lang="en-US" sz="2400" dirty="0" smtClean="0"/>
              <a:t> y </a:t>
            </a:r>
            <a:r>
              <a:rPr lang="en-US" sz="2400" dirty="0" err="1" smtClean="0"/>
              <a:t>motores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Conectan</a:t>
            </a:r>
            <a:r>
              <a:rPr lang="en-US" sz="2400" dirty="0" smtClean="0"/>
              <a:t> </a:t>
            </a:r>
            <a:r>
              <a:rPr lang="en-US" sz="2400" dirty="0" err="1" smtClean="0"/>
              <a:t>cerebro</a:t>
            </a:r>
            <a:r>
              <a:rPr lang="en-US" sz="2400" dirty="0" smtClean="0"/>
              <a:t> con </a:t>
            </a:r>
            <a:r>
              <a:rPr lang="en-US" sz="2400" dirty="0" err="1" smtClean="0"/>
              <a:t>centros</a:t>
            </a:r>
            <a:r>
              <a:rPr lang="en-US" sz="2400" dirty="0" smtClean="0"/>
              <a:t> </a:t>
            </a:r>
            <a:r>
              <a:rPr lang="en-US" sz="2400" dirty="0" err="1" smtClean="0"/>
              <a:t>inferiores</a:t>
            </a:r>
            <a:r>
              <a:rPr lang="en-US" sz="2400" dirty="0" smtClean="0"/>
              <a:t> de SNC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Médula</a:t>
            </a:r>
            <a:r>
              <a:rPr lang="en-US" sz="2800" dirty="0"/>
              <a:t> </a:t>
            </a:r>
            <a:r>
              <a:rPr lang="en-US" sz="2800" dirty="0" err="1" smtClean="0"/>
              <a:t>oblongada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Parte inferior del </a:t>
            </a:r>
            <a:r>
              <a:rPr lang="en-US" sz="2400" dirty="0" err="1" smtClean="0"/>
              <a:t>tallo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Centros</a:t>
            </a:r>
            <a:r>
              <a:rPr lang="en-US" sz="2400" dirty="0" smtClean="0"/>
              <a:t> </a:t>
            </a:r>
            <a:r>
              <a:rPr lang="en-US" sz="2400" dirty="0" err="1" smtClean="0"/>
              <a:t>vitales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Pulso</a:t>
            </a:r>
            <a:r>
              <a:rPr lang="en-US" sz="2400" dirty="0" smtClean="0"/>
              <a:t>, </a:t>
            </a:r>
            <a:r>
              <a:rPr lang="en-US" sz="2400" dirty="0" err="1" smtClean="0"/>
              <a:t>respi</a:t>
            </a:r>
            <a:r>
              <a:rPr lang="en-US" sz="2400" dirty="0" smtClean="0"/>
              <a:t>, </a:t>
            </a:r>
            <a:r>
              <a:rPr lang="en-US" sz="2400" dirty="0" err="1" smtClean="0"/>
              <a:t>presi</a:t>
            </a:r>
            <a:r>
              <a:rPr lang="en-US" sz="2400" dirty="0" err="1" smtClean="0"/>
              <a:t>ón</a:t>
            </a:r>
            <a:r>
              <a:rPr lang="en-US" sz="2400" dirty="0" smtClean="0"/>
              <a:t>, 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Pir</a:t>
            </a:r>
            <a:r>
              <a:rPr lang="en-US" sz="2800" dirty="0" err="1" smtClean="0"/>
              <a:t>ámides</a:t>
            </a:r>
            <a:r>
              <a:rPr lang="en-US" sz="2800" dirty="0" smtClean="0"/>
              <a:t> de </a:t>
            </a:r>
            <a:r>
              <a:rPr lang="en-US" sz="2800" dirty="0" err="1" smtClean="0"/>
              <a:t>d</a:t>
            </a:r>
            <a:r>
              <a:rPr lang="en-US" sz="2800" dirty="0" err="1" smtClean="0"/>
              <a:t>ecusación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Cruce</a:t>
            </a:r>
            <a:r>
              <a:rPr lang="en-US" sz="2400" dirty="0" smtClean="0"/>
              <a:t> de </a:t>
            </a:r>
            <a:r>
              <a:rPr lang="en-US" sz="2400" dirty="0" err="1" smtClean="0"/>
              <a:t>tractos</a:t>
            </a:r>
            <a:r>
              <a:rPr lang="en-US" sz="2400" dirty="0" smtClean="0"/>
              <a:t> </a:t>
            </a:r>
            <a:r>
              <a:rPr lang="en-US" sz="2400" dirty="0" err="1" smtClean="0"/>
              <a:t>motores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Cerebelo</a:t>
            </a:r>
            <a:r>
              <a:rPr lang="en-US" sz="2800" b="1" dirty="0" smtClean="0"/>
              <a:t>  17.4</a:t>
            </a:r>
            <a:endParaRPr lang="en-US" sz="2800" b="1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Corpora </a:t>
            </a:r>
            <a:r>
              <a:rPr lang="en-US" sz="2800" dirty="0" err="1" smtClean="0"/>
              <a:t>cuadrigemina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Coliculos</a:t>
            </a:r>
            <a:r>
              <a:rPr lang="en-US" sz="2800" dirty="0" smtClean="0"/>
              <a:t> superior e inferior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3" y="671367"/>
            <a:ext cx="6483927" cy="3730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2" y="2630666"/>
            <a:ext cx="6483927" cy="4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881</Words>
  <Application>Microsoft Macintosh PowerPoint</Application>
  <PresentationFormat>Widescreen</PresentationFormat>
  <Paragraphs>244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Mangal</vt:lpstr>
      <vt:lpstr>Wingdings</vt:lpstr>
      <vt:lpstr>Arial</vt:lpstr>
      <vt:lpstr>Office Theme</vt:lpstr>
      <vt:lpstr>13- Anatomía Sistema Nervioso Encéfalo</vt:lpstr>
      <vt:lpstr>Objetivos</vt:lpstr>
      <vt:lpstr>Sistema Nervioso: SNC y SNP</vt:lpstr>
      <vt:lpstr>Cerebro: Desarrollo embrionario</vt:lpstr>
      <vt:lpstr>Aspectos externos de los hemisferios</vt:lpstr>
      <vt:lpstr>Aspectos externos…</vt:lpstr>
      <vt:lpstr>Aspectos externos…</vt:lpstr>
      <vt:lpstr>Vista ventral: tres regiones del tallo cerebral</vt:lpstr>
      <vt:lpstr>Tallo cerebral</vt:lpstr>
      <vt:lpstr>Estructuras Internas</vt:lpstr>
      <vt:lpstr>– Estructuras Internas</vt:lpstr>
      <vt:lpstr>Estructuras Internas</vt:lpstr>
      <vt:lpstr>Diencéfalo– Estructuras Internas</vt:lpstr>
      <vt:lpstr>Tallo cerebral – estructuras internas</vt:lpstr>
      <vt:lpstr>Cerebelo – estructuras internas</vt:lpstr>
      <vt:lpstr>Músculos: Identificación - Tronco</vt:lpstr>
      <vt:lpstr>Meninges</vt:lpstr>
      <vt:lpstr>CSF - Circulación</vt:lpstr>
      <vt:lpstr>CSF - Circulación</vt:lpstr>
      <vt:lpstr>Resumen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Microsoft Office User</cp:lastModifiedBy>
  <cp:revision>151</cp:revision>
  <dcterms:created xsi:type="dcterms:W3CDTF">2018-08-14T15:00:00Z</dcterms:created>
  <dcterms:modified xsi:type="dcterms:W3CDTF">2018-10-25T22:13:22Z</dcterms:modified>
</cp:coreProperties>
</file>