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0" r:id="rId1"/>
  </p:sldMasterIdLst>
  <p:notesMasterIdLst>
    <p:notesMasterId r:id="rId33"/>
  </p:notesMasterIdLst>
  <p:sldIdLst>
    <p:sldId id="256" r:id="rId2"/>
    <p:sldId id="257" r:id="rId3"/>
    <p:sldId id="259" r:id="rId4"/>
    <p:sldId id="279" r:id="rId5"/>
    <p:sldId id="284" r:id="rId6"/>
    <p:sldId id="260" r:id="rId7"/>
    <p:sldId id="285" r:id="rId8"/>
    <p:sldId id="286" r:id="rId9"/>
    <p:sldId id="287" r:id="rId10"/>
    <p:sldId id="289" r:id="rId11"/>
    <p:sldId id="290" r:id="rId12"/>
    <p:sldId id="291" r:id="rId13"/>
    <p:sldId id="288" r:id="rId14"/>
    <p:sldId id="292" r:id="rId15"/>
    <p:sldId id="293" r:id="rId16"/>
    <p:sldId id="258" r:id="rId17"/>
    <p:sldId id="262" r:id="rId18"/>
    <p:sldId id="294" r:id="rId19"/>
    <p:sldId id="261" r:id="rId20"/>
    <p:sldId id="295" r:id="rId21"/>
    <p:sldId id="263" r:id="rId22"/>
    <p:sldId id="268" r:id="rId23"/>
    <p:sldId id="269" r:id="rId24"/>
    <p:sldId id="280" r:id="rId25"/>
    <p:sldId id="270" r:id="rId26"/>
    <p:sldId id="272" r:id="rId27"/>
    <p:sldId id="273" r:id="rId28"/>
    <p:sldId id="281" r:id="rId29"/>
    <p:sldId id="283" r:id="rId30"/>
    <p:sldId id="282" r:id="rId31"/>
    <p:sldId id="278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96"/>
    <p:restoredTop sz="77662"/>
  </p:normalViewPr>
  <p:slideViewPr>
    <p:cSldViewPr snapToGrid="0" snapToObjects="1">
      <p:cViewPr varScale="1">
        <p:scale>
          <a:sx n="61" d="100"/>
          <a:sy n="61" d="100"/>
        </p:scale>
        <p:origin x="88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F4B99-8A72-B745-952B-F4EDB108977D}" type="datetimeFigureOut">
              <a:rPr lang="en-US" smtClean="0"/>
              <a:t>2/24/19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7795B-C979-2049-A7C6-2BF7F1F99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31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7795B-C979-2049-A7C6-2BF7F1F995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82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Algun</a:t>
            </a:r>
            <a:r>
              <a:rPr lang="en-US" dirty="0" smtClean="0"/>
              <a:t> </a:t>
            </a:r>
            <a:r>
              <a:rPr lang="en-US" dirty="0" err="1" smtClean="0"/>
              <a:t>conocimiento</a:t>
            </a:r>
            <a:r>
              <a:rPr lang="en-US" dirty="0" smtClean="0"/>
              <a:t> de la </a:t>
            </a:r>
            <a:r>
              <a:rPr lang="en-US" dirty="0" err="1" smtClean="0"/>
              <a:t>hebra</a:t>
            </a:r>
            <a:r>
              <a:rPr lang="en-US" dirty="0" smtClean="0"/>
              <a:t> </a:t>
            </a:r>
            <a:r>
              <a:rPr lang="en-US" dirty="0" err="1" smtClean="0"/>
              <a:t>molde</a:t>
            </a:r>
            <a:r>
              <a:rPr lang="en-US" dirty="0" smtClean="0"/>
              <a:t> hay q </a:t>
            </a:r>
            <a:r>
              <a:rPr lang="en-US" dirty="0" err="1" smtClean="0"/>
              <a:t>tener</a:t>
            </a:r>
            <a:r>
              <a:rPr lang="en-US" dirty="0" smtClean="0"/>
              <a:t> para </a:t>
            </a:r>
            <a:r>
              <a:rPr lang="en-US" dirty="0" err="1" smtClean="0"/>
              <a:t>dise</a:t>
            </a:r>
            <a:r>
              <a:rPr lang="en-US" dirty="0" err="1" smtClean="0"/>
              <a:t>ñar</a:t>
            </a:r>
            <a:r>
              <a:rPr lang="en-US" dirty="0" smtClean="0"/>
              <a:t> los </a:t>
            </a:r>
            <a:r>
              <a:rPr lang="en-US" dirty="0" err="1" smtClean="0"/>
              <a:t>cebadores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7795B-C979-2049-A7C6-2BF7F1F995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0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Algun</a:t>
            </a:r>
            <a:r>
              <a:rPr lang="en-US" dirty="0" smtClean="0"/>
              <a:t> </a:t>
            </a:r>
            <a:r>
              <a:rPr lang="en-US" dirty="0" err="1" smtClean="0"/>
              <a:t>conocimiento</a:t>
            </a:r>
            <a:r>
              <a:rPr lang="en-US" dirty="0" smtClean="0"/>
              <a:t> de la </a:t>
            </a:r>
            <a:r>
              <a:rPr lang="en-US" dirty="0" err="1" smtClean="0"/>
              <a:t>hebra</a:t>
            </a:r>
            <a:r>
              <a:rPr lang="en-US" dirty="0" smtClean="0"/>
              <a:t> </a:t>
            </a:r>
            <a:r>
              <a:rPr lang="en-US" dirty="0" err="1" smtClean="0"/>
              <a:t>molde</a:t>
            </a:r>
            <a:r>
              <a:rPr lang="en-US" dirty="0" smtClean="0"/>
              <a:t> hay q </a:t>
            </a:r>
            <a:r>
              <a:rPr lang="en-US" dirty="0" err="1" smtClean="0"/>
              <a:t>tener</a:t>
            </a:r>
            <a:r>
              <a:rPr lang="en-US" dirty="0" smtClean="0"/>
              <a:t> para </a:t>
            </a:r>
            <a:r>
              <a:rPr lang="en-US" dirty="0" err="1" smtClean="0"/>
              <a:t>dise</a:t>
            </a:r>
            <a:r>
              <a:rPr lang="en-US" dirty="0" err="1" smtClean="0"/>
              <a:t>ñar</a:t>
            </a:r>
            <a:r>
              <a:rPr lang="en-US" dirty="0" smtClean="0"/>
              <a:t> los </a:t>
            </a:r>
            <a:r>
              <a:rPr lang="en-US" dirty="0" err="1" smtClean="0"/>
              <a:t>cebadores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7795B-C979-2049-A7C6-2BF7F1F995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62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charset="0"/>
                <a:ea typeface="ＭＳ Ｐゴシック" charset="-128"/>
              </a:rPr>
              <a:t>Hay un 3</a:t>
            </a:r>
            <a:r>
              <a:rPr lang="ja-JP" altLang="en-US">
                <a:latin typeface="Times New Roman" charset="0"/>
                <a:ea typeface="ＭＳ Ｐゴシック" charset="-128"/>
              </a:rPr>
              <a:t>’</a:t>
            </a:r>
            <a:r>
              <a:rPr lang="en-US" altLang="ja-JP">
                <a:latin typeface="Times New Roman" charset="0"/>
                <a:ea typeface="ＭＳ Ｐゴシック" charset="-128"/>
              </a:rPr>
              <a:t>OH disponible para la Taq!! Extiende</a:t>
            </a:r>
          </a:p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19F35CA-9763-194C-9904-FA1AADF27C94}" type="slidenum">
              <a:rPr lang="es-ES_tradnl" altLang="en-US">
                <a:latin typeface="Times New Roman" charset="0"/>
              </a:rPr>
              <a:pPr/>
              <a:t>10</a:t>
            </a:fld>
            <a:endParaRPr lang="es-ES_tradnl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28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charset="0"/>
                <a:ea typeface="ＭＳ Ｐゴシック" charset="-128"/>
              </a:rPr>
              <a:t>Secuestra primers pero no enzima…no hay extension</a:t>
            </a: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3827DAE-5B5F-9346-8AEC-00213DE6AB8C}" type="slidenum">
              <a:rPr lang="es-ES_tradnl" altLang="en-US">
                <a:latin typeface="Times New Roman" charset="0"/>
              </a:rPr>
              <a:pPr/>
              <a:t>11</a:t>
            </a:fld>
            <a:endParaRPr lang="es-ES_tradnl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549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err="1" smtClean="0">
                <a:latin typeface="Times New Roman" charset="0"/>
                <a:ea typeface="ＭＳ Ｐゴシック" charset="-128"/>
              </a:rPr>
              <a:t>Secuestra</a:t>
            </a:r>
            <a:r>
              <a:rPr lang="en-US" altLang="en-US" dirty="0" smtClean="0">
                <a:latin typeface="Times New Roman" charset="0"/>
                <a:ea typeface="ＭＳ Ｐゴシック" charset="-128"/>
              </a:rPr>
              <a:t> </a:t>
            </a:r>
            <a:r>
              <a:rPr lang="en-US" altLang="en-US" dirty="0" err="1">
                <a:latin typeface="Times New Roman" charset="0"/>
                <a:ea typeface="ＭＳ Ｐゴシック" charset="-128"/>
              </a:rPr>
              <a:t>mitad</a:t>
            </a:r>
            <a:r>
              <a:rPr lang="en-US" altLang="en-US" dirty="0">
                <a:latin typeface="Times New Roman" charset="0"/>
                <a:ea typeface="ＭＳ Ｐゴシック" charset="-128"/>
              </a:rPr>
              <a:t> de los primers y parte de la </a:t>
            </a:r>
            <a:r>
              <a:rPr lang="en-US" altLang="en-US" dirty="0" err="1">
                <a:latin typeface="Times New Roman" charset="0"/>
                <a:ea typeface="ＭＳ Ｐゴシック" charset="-128"/>
              </a:rPr>
              <a:t>enzima</a:t>
            </a:r>
            <a:r>
              <a:rPr lang="en-US" altLang="en-US" dirty="0">
                <a:latin typeface="Times New Roman" charset="0"/>
                <a:ea typeface="ＭＳ Ｐゴシック" charset="-128"/>
              </a:rPr>
              <a:t>… hay extension</a:t>
            </a: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84CA1903-122E-BA47-B8EE-5F7FBB41889D}" type="slidenum">
              <a:rPr lang="es-ES_tradnl" altLang="en-US">
                <a:latin typeface="Times New Roman" charset="0"/>
              </a:rPr>
              <a:pPr/>
              <a:t>12</a:t>
            </a:fld>
            <a:endParaRPr lang="es-ES_tradnl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23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7795B-C979-2049-A7C6-2BF7F1F995E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088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272E-3852-7646-8065-6233B721B7D1}" type="datetimeFigureOut">
              <a:rPr lang="en-US" smtClean="0"/>
              <a:t>2/24/19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E571-162B-9D4B-A07D-4FB2F3658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665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272E-3852-7646-8065-6233B721B7D1}" type="datetimeFigureOut">
              <a:rPr lang="en-US" smtClean="0"/>
              <a:t>2/24/19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E571-162B-9D4B-A07D-4FB2F3658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422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272E-3852-7646-8065-6233B721B7D1}" type="datetimeFigureOut">
              <a:rPr lang="en-US" smtClean="0"/>
              <a:t>2/24/19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E571-162B-9D4B-A07D-4FB2F3658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322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272E-3852-7646-8065-6233B721B7D1}" type="datetimeFigureOut">
              <a:rPr lang="en-US" smtClean="0"/>
              <a:t>2/24/19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E571-162B-9D4B-A07D-4FB2F3658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63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272E-3852-7646-8065-6233B721B7D1}" type="datetimeFigureOut">
              <a:rPr lang="en-US" smtClean="0"/>
              <a:t>2/24/19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E571-162B-9D4B-A07D-4FB2F3658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20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272E-3852-7646-8065-6233B721B7D1}" type="datetimeFigureOut">
              <a:rPr lang="en-US" smtClean="0"/>
              <a:t>2/24/19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E571-162B-9D4B-A07D-4FB2F3658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38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272E-3852-7646-8065-6233B721B7D1}" type="datetimeFigureOut">
              <a:rPr lang="en-US" smtClean="0"/>
              <a:t>2/24/19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E571-162B-9D4B-A07D-4FB2F3658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04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272E-3852-7646-8065-6233B721B7D1}" type="datetimeFigureOut">
              <a:rPr lang="en-US" smtClean="0"/>
              <a:t>2/24/19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E571-162B-9D4B-A07D-4FB2F3658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841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272E-3852-7646-8065-6233B721B7D1}" type="datetimeFigureOut">
              <a:rPr lang="en-US" smtClean="0"/>
              <a:t>2/24/19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E571-162B-9D4B-A07D-4FB2F3658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584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272E-3852-7646-8065-6233B721B7D1}" type="datetimeFigureOut">
              <a:rPr lang="en-US" smtClean="0"/>
              <a:t>2/24/19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E571-162B-9D4B-A07D-4FB2F3658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16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272E-3852-7646-8065-6233B721B7D1}" type="datetimeFigureOut">
              <a:rPr lang="en-US" smtClean="0"/>
              <a:t>2/24/19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E571-162B-9D4B-A07D-4FB2F3658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940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272E-3852-7646-8065-6233B721B7D1}" type="datetimeFigureOut">
              <a:rPr lang="en-US" smtClean="0"/>
              <a:t>2/24/19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E571-162B-9D4B-A07D-4FB2F3658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51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272E-3852-7646-8065-6233B721B7D1}" type="datetimeFigureOut">
              <a:rPr lang="en-US" smtClean="0"/>
              <a:t>2/24/19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E571-162B-9D4B-A07D-4FB2F3658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72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272E-3852-7646-8065-6233B721B7D1}" type="datetimeFigureOut">
              <a:rPr lang="en-US" smtClean="0"/>
              <a:t>2/24/19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E571-162B-9D4B-A07D-4FB2F3658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34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272E-3852-7646-8065-6233B721B7D1}" type="datetimeFigureOut">
              <a:rPr lang="en-US" smtClean="0"/>
              <a:t>2/24/19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E571-162B-9D4B-A07D-4FB2F3658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199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272E-3852-7646-8065-6233B721B7D1}" type="datetimeFigureOut">
              <a:rPr lang="en-US" smtClean="0"/>
              <a:t>2/24/19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E571-162B-9D4B-A07D-4FB2F3658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995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851F272E-3852-7646-8065-6233B721B7D1}" type="datetimeFigureOut">
              <a:rPr lang="en-US" smtClean="0"/>
              <a:t>2/24/19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CC2BE571-162B-9D4B-A07D-4FB2F3658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48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851F272E-3852-7646-8065-6233B721B7D1}" type="datetimeFigureOut">
              <a:rPr lang="en-US" smtClean="0"/>
              <a:t>2/24/19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CC2BE571-162B-9D4B-A07D-4FB2F3658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3210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bio.davidson.edu/courses/Immunology/Flash/RT_PCR.html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nalc.org/resources/animations/pcr.html" TargetMode="External"/><Relationship Id="rId4" Type="http://schemas.openxmlformats.org/officeDocument/2006/relationships/hyperlink" Target="https://www.dnalc.org/resources/3d/19-polymerase-chain-reaction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8E3246-C5A0-FB4E-B8F4-C2BB70F569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41578"/>
            <a:ext cx="12192000" cy="454472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Lab 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6</a:t>
            </a: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en-US" dirty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dirty="0" err="1"/>
              <a:t>Identificación</a:t>
            </a:r>
            <a:r>
              <a:rPr lang="en-US" dirty="0"/>
              <a:t> de Mycoplasma </a:t>
            </a:r>
            <a:r>
              <a:rPr lang="en-US" dirty="0" err="1"/>
              <a:t>spp</a:t>
            </a:r>
            <a:r>
              <a:rPr lang="en-US" dirty="0"/>
              <a:t> </a:t>
            </a:r>
            <a:r>
              <a:rPr lang="en-US" dirty="0" err="1"/>
              <a:t>mediante</a:t>
            </a:r>
            <a:r>
              <a:rPr lang="en-US" dirty="0"/>
              <a:t> la </a:t>
            </a:r>
            <a:r>
              <a:rPr lang="en-US" dirty="0" err="1"/>
              <a:t>reacción</a:t>
            </a:r>
            <a:r>
              <a:rPr lang="en-US" dirty="0"/>
              <a:t> en </a:t>
            </a:r>
            <a:r>
              <a:rPr lang="en-US" dirty="0" err="1"/>
              <a:t>cadena</a:t>
            </a:r>
            <a:r>
              <a:rPr lang="en-US" dirty="0"/>
              <a:t> de la </a:t>
            </a:r>
            <a:r>
              <a:rPr lang="en-US" dirty="0" err="1"/>
              <a:t>polimerasa</a:t>
            </a:r>
            <a:r>
              <a:rPr lang="en-US" dirty="0"/>
              <a:t> (PCR) :</a:t>
            </a:r>
            <a:r>
              <a:rPr lang="en-US" dirty="0" err="1" smtClean="0"/>
              <a:t>Diseño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cebadores</a:t>
            </a:r>
            <a:r>
              <a:rPr lang="en-US" dirty="0"/>
              <a:t>.*</a:t>
            </a:r>
            <a:r>
              <a:rPr lang="es-PR" dirty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es-PR" dirty="0">
                <a:solidFill>
                  <a:schemeClr val="accent1">
                    <a:satMod val="150000"/>
                  </a:schemeClr>
                </a:solidFill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D6E7806-71F9-F844-B11B-91028B1DF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4234815"/>
            <a:ext cx="8676222" cy="1905000"/>
          </a:xfrm>
        </p:spPr>
        <p:txBody>
          <a:bodyPr/>
          <a:lstStyle/>
          <a:p>
            <a:r>
              <a:rPr lang="es-PR" altLang="en-US" dirty="0">
                <a:ea typeface="ＭＳ Ｐゴシック" panose="020B0600070205080204" pitchFamily="34" charset="-128"/>
              </a:rPr>
              <a:t>Biol 3908 </a:t>
            </a:r>
            <a:r>
              <a:rPr lang="mr-IN" altLang="en-US" dirty="0">
                <a:ea typeface="ＭＳ Ｐゴシック" panose="020B0600070205080204" pitchFamily="34" charset="-128"/>
              </a:rPr>
              <a:t>–</a:t>
            </a:r>
            <a:r>
              <a:rPr lang="es-PR" altLang="en-US" dirty="0">
                <a:ea typeface="ＭＳ Ｐゴシック" panose="020B0600070205080204" pitchFamily="34" charset="-128"/>
              </a:rPr>
              <a:t> Lab Biolog</a:t>
            </a:r>
            <a:r>
              <a:rPr lang="en-US" altLang="en-US" dirty="0" err="1">
                <a:ea typeface="ＭＳ Ｐゴシック" panose="020B0600070205080204" pitchFamily="34" charset="-128"/>
              </a:rPr>
              <a:t>ía</a:t>
            </a:r>
            <a:r>
              <a:rPr lang="en-US" altLang="en-US" dirty="0">
                <a:ea typeface="ＭＳ Ｐゴシック" panose="020B0600070205080204" pitchFamily="34" charset="-128"/>
              </a:rPr>
              <a:t> Molecular</a:t>
            </a:r>
            <a:endParaRPr lang="es-PR" altLang="en-US" dirty="0">
              <a:ea typeface="ＭＳ Ｐゴシック" panose="020B0600070205080204" pitchFamily="34" charset="-128"/>
            </a:endParaRPr>
          </a:p>
          <a:p>
            <a:r>
              <a:rPr lang="es-PR" altLang="en-US" dirty="0">
                <a:ea typeface="ＭＳ Ｐゴシック" panose="020B0600070205080204" pitchFamily="34" charset="-128"/>
              </a:rPr>
              <a:t>José A. Cardé-Serrano, PhD</a:t>
            </a:r>
          </a:p>
          <a:p>
            <a:r>
              <a:rPr lang="es-PR" altLang="en-US" dirty="0">
                <a:ea typeface="ＭＳ Ｐゴシック" panose="020B0600070205080204" pitchFamily="34" charset="-128"/>
              </a:rPr>
              <a:t>Departamento de Biolog</a:t>
            </a:r>
            <a:r>
              <a:rPr lang="en-US" altLang="en-US" dirty="0" err="1">
                <a:ea typeface="ＭＳ Ｐゴシック" panose="020B0600070205080204" pitchFamily="34" charset="-128"/>
              </a:rPr>
              <a:t>ía</a:t>
            </a:r>
            <a:endParaRPr lang="es-PR" altLang="en-US" dirty="0">
              <a:ea typeface="ＭＳ Ｐゴシック" panose="020B0600070205080204" pitchFamily="34" charset="-128"/>
            </a:endParaRPr>
          </a:p>
          <a:p>
            <a:r>
              <a:rPr lang="es-PR" altLang="en-US" dirty="0">
                <a:ea typeface="ＭＳ Ｐゴシック" panose="020B0600070205080204" pitchFamily="34" charset="-128"/>
              </a:rPr>
              <a:t>UPR Arecibo</a:t>
            </a:r>
          </a:p>
          <a:p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AA5F43EA-A7C7-2247-8887-292109D9294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30124"/>
            <a:ext cx="8610600" cy="16733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endParaRPr lang="es-PR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6" name="Picture 6" descr="mage result for upr arecibo">
            <a:extLst>
              <a:ext uri="{FF2B5EF4-FFF2-40B4-BE49-F238E27FC236}">
                <a16:creationId xmlns:a16="http://schemas.microsoft.com/office/drawing/2014/main" xmlns="" id="{9726DF43-6980-6C4C-8584-EBD019F96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6498"/>
            <a:ext cx="1521502" cy="1521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065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2177146" y="-54421"/>
            <a:ext cx="7386638" cy="14128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AR" altLang="en-US" b="1" dirty="0">
                <a:latin typeface="Arial" charset="0"/>
              </a:rPr>
              <a:t>Diseño cuidadoso:</a:t>
            </a:r>
            <a:br>
              <a:rPr lang="es-AR" altLang="en-US" b="1" dirty="0">
                <a:latin typeface="Arial" charset="0"/>
              </a:rPr>
            </a:br>
            <a:r>
              <a:rPr lang="es-AR" altLang="en-US" b="1" dirty="0">
                <a:latin typeface="Arial" charset="0"/>
              </a:rPr>
              <a:t>Evitar las secuencias repetidas</a:t>
            </a:r>
          </a:p>
        </p:txBody>
      </p:sp>
      <p:sp>
        <p:nvSpPr>
          <p:cNvPr id="39938" name="Line 3"/>
          <p:cNvSpPr>
            <a:spLocks noChangeShapeType="1"/>
          </p:cNvSpPr>
          <p:nvPr/>
        </p:nvSpPr>
        <p:spPr bwMode="auto">
          <a:xfrm>
            <a:off x="2660650" y="3506115"/>
            <a:ext cx="2133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9" name="Line 4"/>
          <p:cNvSpPr>
            <a:spLocks noChangeShapeType="1"/>
          </p:cNvSpPr>
          <p:nvPr/>
        </p:nvSpPr>
        <p:spPr bwMode="auto">
          <a:xfrm>
            <a:off x="4337050" y="3810915"/>
            <a:ext cx="22098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0" name="Line 5"/>
          <p:cNvSpPr>
            <a:spLocks noChangeShapeType="1"/>
          </p:cNvSpPr>
          <p:nvPr/>
        </p:nvSpPr>
        <p:spPr bwMode="auto">
          <a:xfrm flipH="1">
            <a:off x="4413250" y="3582315"/>
            <a:ext cx="0" cy="1524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1" name="Line 6"/>
          <p:cNvSpPr>
            <a:spLocks noChangeShapeType="1"/>
          </p:cNvSpPr>
          <p:nvPr/>
        </p:nvSpPr>
        <p:spPr bwMode="auto">
          <a:xfrm flipH="1">
            <a:off x="4565650" y="3582315"/>
            <a:ext cx="0" cy="1524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2" name="Line 7"/>
          <p:cNvSpPr>
            <a:spLocks noChangeShapeType="1"/>
          </p:cNvSpPr>
          <p:nvPr/>
        </p:nvSpPr>
        <p:spPr bwMode="auto">
          <a:xfrm flipH="1">
            <a:off x="4718050" y="3582315"/>
            <a:ext cx="0" cy="1524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3" name="Line 8"/>
          <p:cNvSpPr>
            <a:spLocks noChangeShapeType="1"/>
          </p:cNvSpPr>
          <p:nvPr/>
        </p:nvSpPr>
        <p:spPr bwMode="auto">
          <a:xfrm>
            <a:off x="6781800" y="4071265"/>
            <a:ext cx="68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4" name="Text Box 9"/>
          <p:cNvSpPr txBox="1">
            <a:spLocks noChangeArrowheads="1"/>
          </p:cNvSpPr>
          <p:nvPr/>
        </p:nvSpPr>
        <p:spPr bwMode="auto">
          <a:xfrm>
            <a:off x="2339975" y="3241004"/>
            <a:ext cx="5100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altLang="en-US" sz="2400"/>
              <a:t>5´</a:t>
            </a:r>
          </a:p>
        </p:txBody>
      </p:sp>
      <p:sp>
        <p:nvSpPr>
          <p:cNvPr id="39945" name="Rectangle 10"/>
          <p:cNvSpPr>
            <a:spLocks noChangeArrowheads="1"/>
          </p:cNvSpPr>
          <p:nvPr/>
        </p:nvSpPr>
        <p:spPr bwMode="auto">
          <a:xfrm>
            <a:off x="6470650" y="3582315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altLang="en-US" sz="2400"/>
              <a:t>5´</a:t>
            </a:r>
          </a:p>
        </p:txBody>
      </p:sp>
      <p:sp>
        <p:nvSpPr>
          <p:cNvPr id="39946" name="Rectangle 11"/>
          <p:cNvSpPr>
            <a:spLocks noChangeArrowheads="1"/>
          </p:cNvSpPr>
          <p:nvPr/>
        </p:nvSpPr>
        <p:spPr bwMode="auto">
          <a:xfrm>
            <a:off x="4718050" y="3277516"/>
            <a:ext cx="5100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altLang="en-US" sz="2400"/>
              <a:t>3´</a:t>
            </a:r>
          </a:p>
        </p:txBody>
      </p:sp>
      <p:sp>
        <p:nvSpPr>
          <p:cNvPr id="39947" name="Rectangle 12"/>
          <p:cNvSpPr>
            <a:spLocks noChangeArrowheads="1"/>
          </p:cNvSpPr>
          <p:nvPr/>
        </p:nvSpPr>
        <p:spPr bwMode="auto">
          <a:xfrm>
            <a:off x="3956050" y="3582316"/>
            <a:ext cx="5100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altLang="en-US" sz="2400"/>
              <a:t>3´</a:t>
            </a:r>
          </a:p>
        </p:txBody>
      </p:sp>
      <p:sp>
        <p:nvSpPr>
          <p:cNvPr id="39948" name="Line 13"/>
          <p:cNvSpPr>
            <a:spLocks noChangeShapeType="1"/>
          </p:cNvSpPr>
          <p:nvPr/>
        </p:nvSpPr>
        <p:spPr bwMode="auto">
          <a:xfrm>
            <a:off x="5883275" y="4801515"/>
            <a:ext cx="2133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9" name="Line 14"/>
          <p:cNvSpPr>
            <a:spLocks noChangeShapeType="1"/>
          </p:cNvSpPr>
          <p:nvPr/>
        </p:nvSpPr>
        <p:spPr bwMode="auto">
          <a:xfrm>
            <a:off x="7559675" y="5106315"/>
            <a:ext cx="22098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0" name="Line 15"/>
          <p:cNvSpPr>
            <a:spLocks noChangeShapeType="1"/>
          </p:cNvSpPr>
          <p:nvPr/>
        </p:nvSpPr>
        <p:spPr bwMode="auto">
          <a:xfrm flipH="1">
            <a:off x="7635875" y="4877715"/>
            <a:ext cx="0" cy="1524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1" name="Line 16"/>
          <p:cNvSpPr>
            <a:spLocks noChangeShapeType="1"/>
          </p:cNvSpPr>
          <p:nvPr/>
        </p:nvSpPr>
        <p:spPr bwMode="auto">
          <a:xfrm flipH="1">
            <a:off x="7788275" y="4877715"/>
            <a:ext cx="0" cy="1524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2" name="Line 17"/>
          <p:cNvSpPr>
            <a:spLocks noChangeShapeType="1"/>
          </p:cNvSpPr>
          <p:nvPr/>
        </p:nvSpPr>
        <p:spPr bwMode="auto">
          <a:xfrm flipH="1">
            <a:off x="7940675" y="4877715"/>
            <a:ext cx="0" cy="1524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3" name="Text Box 18"/>
          <p:cNvSpPr txBox="1">
            <a:spLocks noChangeArrowheads="1"/>
          </p:cNvSpPr>
          <p:nvPr/>
        </p:nvSpPr>
        <p:spPr bwMode="auto">
          <a:xfrm>
            <a:off x="5562600" y="4536404"/>
            <a:ext cx="5100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altLang="en-US" sz="2400"/>
              <a:t>5´</a:t>
            </a:r>
          </a:p>
        </p:txBody>
      </p:sp>
      <p:sp>
        <p:nvSpPr>
          <p:cNvPr id="39954" name="Rectangle 19"/>
          <p:cNvSpPr>
            <a:spLocks noChangeArrowheads="1"/>
          </p:cNvSpPr>
          <p:nvPr/>
        </p:nvSpPr>
        <p:spPr bwMode="auto">
          <a:xfrm>
            <a:off x="9677400" y="4801515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altLang="en-US" sz="2400"/>
              <a:t>5´</a:t>
            </a:r>
          </a:p>
        </p:txBody>
      </p:sp>
      <p:sp>
        <p:nvSpPr>
          <p:cNvPr id="39955" name="Rectangle 20"/>
          <p:cNvSpPr>
            <a:spLocks noChangeArrowheads="1"/>
          </p:cNvSpPr>
          <p:nvPr/>
        </p:nvSpPr>
        <p:spPr bwMode="auto">
          <a:xfrm>
            <a:off x="9693275" y="4572916"/>
            <a:ext cx="5100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altLang="en-US" sz="2400"/>
              <a:t>3´</a:t>
            </a:r>
          </a:p>
        </p:txBody>
      </p:sp>
      <p:sp>
        <p:nvSpPr>
          <p:cNvPr id="39956" name="Rectangle 21"/>
          <p:cNvSpPr>
            <a:spLocks noChangeArrowheads="1"/>
          </p:cNvSpPr>
          <p:nvPr/>
        </p:nvSpPr>
        <p:spPr bwMode="auto">
          <a:xfrm>
            <a:off x="5562600" y="4801516"/>
            <a:ext cx="5100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altLang="en-US" sz="2400"/>
              <a:t>3´</a:t>
            </a:r>
          </a:p>
        </p:txBody>
      </p:sp>
      <p:sp>
        <p:nvSpPr>
          <p:cNvPr id="39957" name="Line 22"/>
          <p:cNvSpPr>
            <a:spLocks noChangeShapeType="1"/>
          </p:cNvSpPr>
          <p:nvPr/>
        </p:nvSpPr>
        <p:spPr bwMode="auto">
          <a:xfrm flipH="1">
            <a:off x="8093075" y="4877715"/>
            <a:ext cx="0" cy="1524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8" name="Line 23"/>
          <p:cNvSpPr>
            <a:spLocks noChangeShapeType="1"/>
          </p:cNvSpPr>
          <p:nvPr/>
        </p:nvSpPr>
        <p:spPr bwMode="auto">
          <a:xfrm flipH="1">
            <a:off x="8245475" y="4877715"/>
            <a:ext cx="0" cy="1524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9" name="Line 24"/>
          <p:cNvSpPr>
            <a:spLocks noChangeShapeType="1"/>
          </p:cNvSpPr>
          <p:nvPr/>
        </p:nvSpPr>
        <p:spPr bwMode="auto">
          <a:xfrm flipH="1">
            <a:off x="8397875" y="4877715"/>
            <a:ext cx="0" cy="1524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0" name="Line 25"/>
          <p:cNvSpPr>
            <a:spLocks noChangeShapeType="1"/>
          </p:cNvSpPr>
          <p:nvPr/>
        </p:nvSpPr>
        <p:spPr bwMode="auto">
          <a:xfrm flipH="1">
            <a:off x="8550275" y="4877715"/>
            <a:ext cx="0" cy="1524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1" name="Line 26"/>
          <p:cNvSpPr>
            <a:spLocks noChangeShapeType="1"/>
          </p:cNvSpPr>
          <p:nvPr/>
        </p:nvSpPr>
        <p:spPr bwMode="auto">
          <a:xfrm flipH="1">
            <a:off x="8702675" y="4877715"/>
            <a:ext cx="0" cy="1524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2" name="Line 27"/>
          <p:cNvSpPr>
            <a:spLocks noChangeShapeType="1"/>
          </p:cNvSpPr>
          <p:nvPr/>
        </p:nvSpPr>
        <p:spPr bwMode="auto">
          <a:xfrm flipH="1">
            <a:off x="8855075" y="4877715"/>
            <a:ext cx="0" cy="1524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3" name="Line 28"/>
          <p:cNvSpPr>
            <a:spLocks noChangeShapeType="1"/>
          </p:cNvSpPr>
          <p:nvPr/>
        </p:nvSpPr>
        <p:spPr bwMode="auto">
          <a:xfrm flipH="1">
            <a:off x="9007475" y="4877715"/>
            <a:ext cx="0" cy="1524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4" name="Line 29"/>
          <p:cNvSpPr>
            <a:spLocks noChangeShapeType="1"/>
          </p:cNvSpPr>
          <p:nvPr/>
        </p:nvSpPr>
        <p:spPr bwMode="auto">
          <a:xfrm flipH="1">
            <a:off x="9159875" y="4877715"/>
            <a:ext cx="0" cy="1524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5" name="Line 30"/>
          <p:cNvSpPr>
            <a:spLocks noChangeShapeType="1"/>
          </p:cNvSpPr>
          <p:nvPr/>
        </p:nvSpPr>
        <p:spPr bwMode="auto">
          <a:xfrm flipH="1">
            <a:off x="9312275" y="4877715"/>
            <a:ext cx="0" cy="1524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6" name="Line 31"/>
          <p:cNvSpPr>
            <a:spLocks noChangeShapeType="1"/>
          </p:cNvSpPr>
          <p:nvPr/>
        </p:nvSpPr>
        <p:spPr bwMode="auto">
          <a:xfrm flipH="1">
            <a:off x="9464675" y="4877715"/>
            <a:ext cx="0" cy="1524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7" name="Line 32"/>
          <p:cNvSpPr>
            <a:spLocks noChangeShapeType="1"/>
          </p:cNvSpPr>
          <p:nvPr/>
        </p:nvSpPr>
        <p:spPr bwMode="auto">
          <a:xfrm flipH="1">
            <a:off x="9617075" y="4877715"/>
            <a:ext cx="0" cy="1524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8" name="Line 33"/>
          <p:cNvSpPr>
            <a:spLocks noChangeShapeType="1"/>
          </p:cNvSpPr>
          <p:nvPr/>
        </p:nvSpPr>
        <p:spPr bwMode="auto">
          <a:xfrm flipH="1">
            <a:off x="7483475" y="4877715"/>
            <a:ext cx="0" cy="1524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9" name="Line 34"/>
          <p:cNvSpPr>
            <a:spLocks noChangeShapeType="1"/>
          </p:cNvSpPr>
          <p:nvPr/>
        </p:nvSpPr>
        <p:spPr bwMode="auto">
          <a:xfrm flipH="1">
            <a:off x="7331075" y="4877715"/>
            <a:ext cx="0" cy="1524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70" name="Line 35"/>
          <p:cNvSpPr>
            <a:spLocks noChangeShapeType="1"/>
          </p:cNvSpPr>
          <p:nvPr/>
        </p:nvSpPr>
        <p:spPr bwMode="auto">
          <a:xfrm flipH="1">
            <a:off x="7178675" y="4877715"/>
            <a:ext cx="0" cy="1524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71" name="Line 36"/>
          <p:cNvSpPr>
            <a:spLocks noChangeShapeType="1"/>
          </p:cNvSpPr>
          <p:nvPr/>
        </p:nvSpPr>
        <p:spPr bwMode="auto">
          <a:xfrm flipH="1">
            <a:off x="7026275" y="4877715"/>
            <a:ext cx="0" cy="1524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72" name="Line 37"/>
          <p:cNvSpPr>
            <a:spLocks noChangeShapeType="1"/>
          </p:cNvSpPr>
          <p:nvPr/>
        </p:nvSpPr>
        <p:spPr bwMode="auto">
          <a:xfrm flipH="1">
            <a:off x="6873875" y="4877715"/>
            <a:ext cx="0" cy="1524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73" name="Line 38"/>
          <p:cNvSpPr>
            <a:spLocks noChangeShapeType="1"/>
          </p:cNvSpPr>
          <p:nvPr/>
        </p:nvSpPr>
        <p:spPr bwMode="auto">
          <a:xfrm flipH="1">
            <a:off x="6721475" y="4877715"/>
            <a:ext cx="0" cy="1524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74" name="Line 39"/>
          <p:cNvSpPr>
            <a:spLocks noChangeShapeType="1"/>
          </p:cNvSpPr>
          <p:nvPr/>
        </p:nvSpPr>
        <p:spPr bwMode="auto">
          <a:xfrm flipH="1">
            <a:off x="6569075" y="4877715"/>
            <a:ext cx="0" cy="1524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75" name="Line 40"/>
          <p:cNvSpPr>
            <a:spLocks noChangeShapeType="1"/>
          </p:cNvSpPr>
          <p:nvPr/>
        </p:nvSpPr>
        <p:spPr bwMode="auto">
          <a:xfrm flipH="1">
            <a:off x="6416675" y="4877715"/>
            <a:ext cx="0" cy="1524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76" name="Line 41"/>
          <p:cNvSpPr>
            <a:spLocks noChangeShapeType="1"/>
          </p:cNvSpPr>
          <p:nvPr/>
        </p:nvSpPr>
        <p:spPr bwMode="auto">
          <a:xfrm flipH="1">
            <a:off x="6264275" y="4877715"/>
            <a:ext cx="0" cy="1524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77" name="Line 42"/>
          <p:cNvSpPr>
            <a:spLocks noChangeShapeType="1"/>
          </p:cNvSpPr>
          <p:nvPr/>
        </p:nvSpPr>
        <p:spPr bwMode="auto">
          <a:xfrm flipH="1">
            <a:off x="6111875" y="4877715"/>
            <a:ext cx="0" cy="1524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78" name="Line 43"/>
          <p:cNvSpPr>
            <a:spLocks noChangeShapeType="1"/>
          </p:cNvSpPr>
          <p:nvPr/>
        </p:nvSpPr>
        <p:spPr bwMode="auto">
          <a:xfrm flipH="1">
            <a:off x="5959475" y="4877715"/>
            <a:ext cx="0" cy="1524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79" name="Text Box 44"/>
          <p:cNvSpPr txBox="1">
            <a:spLocks noChangeArrowheads="1"/>
          </p:cNvSpPr>
          <p:nvPr/>
        </p:nvSpPr>
        <p:spPr bwMode="auto">
          <a:xfrm>
            <a:off x="6705600" y="5411115"/>
            <a:ext cx="3740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altLang="en-US" sz="3600"/>
              <a:t>Dímero de primer</a:t>
            </a:r>
            <a:endParaRPr lang="en-GB" altLang="en-US"/>
          </a:p>
        </p:txBody>
      </p:sp>
      <p:sp>
        <p:nvSpPr>
          <p:cNvPr id="39980" name="Rectangle 45"/>
          <p:cNvSpPr>
            <a:spLocks noChangeArrowheads="1"/>
          </p:cNvSpPr>
          <p:nvPr/>
        </p:nvSpPr>
        <p:spPr bwMode="auto">
          <a:xfrm>
            <a:off x="7086600" y="3080665"/>
            <a:ext cx="1149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altLang="en-US" sz="3600"/>
              <a:t>PCR</a:t>
            </a:r>
          </a:p>
        </p:txBody>
      </p:sp>
      <p:sp>
        <p:nvSpPr>
          <p:cNvPr id="39981" name="Rectangle 46"/>
          <p:cNvSpPr>
            <a:spLocks noChangeArrowheads="1"/>
          </p:cNvSpPr>
          <p:nvPr/>
        </p:nvSpPr>
        <p:spPr bwMode="auto">
          <a:xfrm>
            <a:off x="1828801" y="2331366"/>
            <a:ext cx="23984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altLang="en-US" sz="3200"/>
              <a:t>3´ </a:t>
            </a:r>
            <a:r>
              <a:rPr lang="en-GB" altLang="en-US" sz="3600"/>
              <a:t>repetido</a:t>
            </a:r>
          </a:p>
        </p:txBody>
      </p:sp>
      <p:sp>
        <p:nvSpPr>
          <p:cNvPr id="39982" name="Line 47"/>
          <p:cNvSpPr>
            <a:spLocks noChangeShapeType="1"/>
          </p:cNvSpPr>
          <p:nvPr/>
        </p:nvSpPr>
        <p:spPr bwMode="auto">
          <a:xfrm>
            <a:off x="8016875" y="4801515"/>
            <a:ext cx="1752600" cy="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83" name="Line 48"/>
          <p:cNvSpPr>
            <a:spLocks noChangeShapeType="1"/>
          </p:cNvSpPr>
          <p:nvPr/>
        </p:nvSpPr>
        <p:spPr bwMode="auto">
          <a:xfrm flipH="1">
            <a:off x="5883275" y="5106315"/>
            <a:ext cx="1676400" cy="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84" name="Text Box 49"/>
          <p:cNvSpPr txBox="1">
            <a:spLocks noChangeArrowheads="1"/>
          </p:cNvSpPr>
          <p:nvPr/>
        </p:nvSpPr>
        <p:spPr bwMode="auto">
          <a:xfrm>
            <a:off x="1828800" y="1721765"/>
            <a:ext cx="3422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altLang="en-US"/>
              <a:t>5’-NNNNNNNNNNNNNTATA-3’</a:t>
            </a:r>
          </a:p>
          <a:p>
            <a:r>
              <a:rPr lang="en-GB" altLang="en-US"/>
              <a:t>5’-NNNNNNNNNNNNNTATA-3’</a:t>
            </a:r>
          </a:p>
        </p:txBody>
      </p:sp>
      <p:sp>
        <p:nvSpPr>
          <p:cNvPr id="39985" name="Text Box 50"/>
          <p:cNvSpPr txBox="1">
            <a:spLocks noChangeArrowheads="1"/>
          </p:cNvSpPr>
          <p:nvPr/>
        </p:nvSpPr>
        <p:spPr bwMode="auto">
          <a:xfrm>
            <a:off x="6400800" y="1677315"/>
            <a:ext cx="3930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altLang="en-US"/>
              <a:t>5’-NNNNNNNNTATA-3’</a:t>
            </a:r>
          </a:p>
          <a:p>
            <a:r>
              <a:rPr lang="en-GB" altLang="en-US"/>
              <a:t>                     3’-ATATNNNNNNNN-5’</a:t>
            </a:r>
          </a:p>
        </p:txBody>
      </p:sp>
      <p:sp>
        <p:nvSpPr>
          <p:cNvPr id="39986" name="Line 51"/>
          <p:cNvSpPr>
            <a:spLocks noChangeShapeType="1"/>
          </p:cNvSpPr>
          <p:nvPr/>
        </p:nvSpPr>
        <p:spPr bwMode="auto">
          <a:xfrm>
            <a:off x="5638800" y="2026565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7628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Line 3"/>
          <p:cNvSpPr>
            <a:spLocks noChangeShapeType="1"/>
          </p:cNvSpPr>
          <p:nvPr/>
        </p:nvSpPr>
        <p:spPr bwMode="auto">
          <a:xfrm>
            <a:off x="3886200" y="3429003"/>
            <a:ext cx="2133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6" name="Line 4"/>
          <p:cNvSpPr>
            <a:spLocks noChangeShapeType="1"/>
          </p:cNvSpPr>
          <p:nvPr/>
        </p:nvSpPr>
        <p:spPr bwMode="auto">
          <a:xfrm>
            <a:off x="2133600" y="3733803"/>
            <a:ext cx="22098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7" name="Line 5"/>
          <p:cNvSpPr>
            <a:spLocks noChangeShapeType="1"/>
          </p:cNvSpPr>
          <p:nvPr/>
        </p:nvSpPr>
        <p:spPr bwMode="auto">
          <a:xfrm flipH="1">
            <a:off x="3962400" y="3505203"/>
            <a:ext cx="0" cy="1524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8" name="Line 6"/>
          <p:cNvSpPr>
            <a:spLocks noChangeShapeType="1"/>
          </p:cNvSpPr>
          <p:nvPr/>
        </p:nvSpPr>
        <p:spPr bwMode="auto">
          <a:xfrm flipH="1">
            <a:off x="4114800" y="3505203"/>
            <a:ext cx="0" cy="1524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Line 7"/>
          <p:cNvSpPr>
            <a:spLocks noChangeShapeType="1"/>
          </p:cNvSpPr>
          <p:nvPr/>
        </p:nvSpPr>
        <p:spPr bwMode="auto">
          <a:xfrm flipH="1">
            <a:off x="4267200" y="3505203"/>
            <a:ext cx="0" cy="1524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0" name="Line 8"/>
          <p:cNvSpPr>
            <a:spLocks noChangeShapeType="1"/>
          </p:cNvSpPr>
          <p:nvPr/>
        </p:nvSpPr>
        <p:spPr bwMode="auto">
          <a:xfrm>
            <a:off x="6248400" y="3886203"/>
            <a:ext cx="68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1" name="Text Box 9"/>
          <p:cNvSpPr txBox="1">
            <a:spLocks noChangeArrowheads="1"/>
          </p:cNvSpPr>
          <p:nvPr/>
        </p:nvSpPr>
        <p:spPr bwMode="auto">
          <a:xfrm>
            <a:off x="3565525" y="3163892"/>
            <a:ext cx="5100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altLang="en-US" sz="2400"/>
              <a:t>5´</a:t>
            </a:r>
          </a:p>
        </p:txBody>
      </p:sp>
      <p:sp>
        <p:nvSpPr>
          <p:cNvPr id="41992" name="Rectangle 10"/>
          <p:cNvSpPr>
            <a:spLocks noChangeArrowheads="1"/>
          </p:cNvSpPr>
          <p:nvPr/>
        </p:nvSpPr>
        <p:spPr bwMode="auto">
          <a:xfrm>
            <a:off x="4267200" y="3505203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altLang="en-US" sz="2400"/>
              <a:t>5´</a:t>
            </a:r>
          </a:p>
        </p:txBody>
      </p:sp>
      <p:sp>
        <p:nvSpPr>
          <p:cNvPr id="41993" name="Rectangle 11"/>
          <p:cNvSpPr>
            <a:spLocks noChangeArrowheads="1"/>
          </p:cNvSpPr>
          <p:nvPr/>
        </p:nvSpPr>
        <p:spPr bwMode="auto">
          <a:xfrm>
            <a:off x="5943600" y="3200404"/>
            <a:ext cx="5100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altLang="en-US" sz="2400"/>
              <a:t>3´</a:t>
            </a:r>
          </a:p>
        </p:txBody>
      </p:sp>
      <p:sp>
        <p:nvSpPr>
          <p:cNvPr id="41994" name="Rectangle 12"/>
          <p:cNvSpPr>
            <a:spLocks noChangeArrowheads="1"/>
          </p:cNvSpPr>
          <p:nvPr/>
        </p:nvSpPr>
        <p:spPr bwMode="auto">
          <a:xfrm>
            <a:off x="1752600" y="3505204"/>
            <a:ext cx="5100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altLang="en-US" sz="2400"/>
              <a:t>3´</a:t>
            </a:r>
          </a:p>
        </p:txBody>
      </p:sp>
      <p:sp>
        <p:nvSpPr>
          <p:cNvPr id="41995" name="Text Box 13"/>
          <p:cNvSpPr txBox="1">
            <a:spLocks noChangeArrowheads="1"/>
          </p:cNvSpPr>
          <p:nvPr/>
        </p:nvSpPr>
        <p:spPr bwMode="auto">
          <a:xfrm>
            <a:off x="6096000" y="5334003"/>
            <a:ext cx="3638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altLang="en-US" sz="3600"/>
              <a:t>no hay extensión</a:t>
            </a:r>
            <a:endParaRPr lang="en-GB" altLang="en-US"/>
          </a:p>
        </p:txBody>
      </p:sp>
      <p:sp>
        <p:nvSpPr>
          <p:cNvPr id="41996" name="Rectangle 14"/>
          <p:cNvSpPr>
            <a:spLocks noChangeArrowheads="1"/>
          </p:cNvSpPr>
          <p:nvPr/>
        </p:nvSpPr>
        <p:spPr bwMode="auto">
          <a:xfrm>
            <a:off x="6629400" y="3124203"/>
            <a:ext cx="1149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altLang="en-US" sz="3600"/>
              <a:t>PCR</a:t>
            </a:r>
          </a:p>
        </p:txBody>
      </p:sp>
      <p:sp>
        <p:nvSpPr>
          <p:cNvPr id="41997" name="Rectangle 15"/>
          <p:cNvSpPr>
            <a:spLocks noChangeArrowheads="1"/>
          </p:cNvSpPr>
          <p:nvPr/>
        </p:nvSpPr>
        <p:spPr bwMode="auto">
          <a:xfrm>
            <a:off x="1676401" y="2362204"/>
            <a:ext cx="23984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altLang="en-US" sz="3200"/>
              <a:t>5´ </a:t>
            </a:r>
            <a:r>
              <a:rPr lang="en-GB" altLang="en-US" sz="3600"/>
              <a:t>repetido</a:t>
            </a:r>
          </a:p>
        </p:txBody>
      </p:sp>
      <p:sp>
        <p:nvSpPr>
          <p:cNvPr id="41998" name="Text Box 16"/>
          <p:cNvSpPr txBox="1">
            <a:spLocks noChangeArrowheads="1"/>
          </p:cNvSpPr>
          <p:nvPr/>
        </p:nvSpPr>
        <p:spPr bwMode="auto">
          <a:xfrm>
            <a:off x="1784350" y="1524004"/>
            <a:ext cx="35318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altLang="en-US"/>
              <a:t>5´-TATANNNNNNNNNNNNN-3´</a:t>
            </a:r>
          </a:p>
          <a:p>
            <a:r>
              <a:rPr lang="en-GB" altLang="en-US"/>
              <a:t>5´-TATANNNNNNNNNNNNN-3´</a:t>
            </a:r>
          </a:p>
        </p:txBody>
      </p:sp>
      <p:sp>
        <p:nvSpPr>
          <p:cNvPr id="41999" name="Text Box 17"/>
          <p:cNvSpPr txBox="1">
            <a:spLocks noChangeArrowheads="1"/>
          </p:cNvSpPr>
          <p:nvPr/>
        </p:nvSpPr>
        <p:spPr bwMode="auto">
          <a:xfrm>
            <a:off x="6584951" y="1524004"/>
            <a:ext cx="39807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altLang="en-US"/>
              <a:t>                    5´-TATANNNNNNNN-3´</a:t>
            </a:r>
          </a:p>
          <a:p>
            <a:r>
              <a:rPr lang="en-GB" altLang="en-US"/>
              <a:t>3´-NNNNNNNNATAT-5´</a:t>
            </a:r>
          </a:p>
        </p:txBody>
      </p:sp>
      <p:sp>
        <p:nvSpPr>
          <p:cNvPr id="42000" name="Line 18"/>
          <p:cNvSpPr>
            <a:spLocks noChangeShapeType="1"/>
          </p:cNvSpPr>
          <p:nvPr/>
        </p:nvSpPr>
        <p:spPr bwMode="auto">
          <a:xfrm>
            <a:off x="5594350" y="1828803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1" name="Line 19"/>
          <p:cNvSpPr>
            <a:spLocks noChangeShapeType="1"/>
          </p:cNvSpPr>
          <p:nvPr/>
        </p:nvSpPr>
        <p:spPr bwMode="auto">
          <a:xfrm>
            <a:off x="7467600" y="4876803"/>
            <a:ext cx="2133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2" name="Line 20"/>
          <p:cNvSpPr>
            <a:spLocks noChangeShapeType="1"/>
          </p:cNvSpPr>
          <p:nvPr/>
        </p:nvSpPr>
        <p:spPr bwMode="auto">
          <a:xfrm>
            <a:off x="5715000" y="5181603"/>
            <a:ext cx="22098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3" name="Line 21"/>
          <p:cNvSpPr>
            <a:spLocks noChangeShapeType="1"/>
          </p:cNvSpPr>
          <p:nvPr/>
        </p:nvSpPr>
        <p:spPr bwMode="auto">
          <a:xfrm flipH="1">
            <a:off x="7543800" y="4953003"/>
            <a:ext cx="0" cy="1524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4" name="Line 22"/>
          <p:cNvSpPr>
            <a:spLocks noChangeShapeType="1"/>
          </p:cNvSpPr>
          <p:nvPr/>
        </p:nvSpPr>
        <p:spPr bwMode="auto">
          <a:xfrm flipH="1">
            <a:off x="7696200" y="4953003"/>
            <a:ext cx="0" cy="1524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5" name="Line 23"/>
          <p:cNvSpPr>
            <a:spLocks noChangeShapeType="1"/>
          </p:cNvSpPr>
          <p:nvPr/>
        </p:nvSpPr>
        <p:spPr bwMode="auto">
          <a:xfrm flipH="1">
            <a:off x="7848600" y="4953003"/>
            <a:ext cx="0" cy="1524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6" name="Text Box 24"/>
          <p:cNvSpPr txBox="1">
            <a:spLocks noChangeArrowheads="1"/>
          </p:cNvSpPr>
          <p:nvPr/>
        </p:nvSpPr>
        <p:spPr bwMode="auto">
          <a:xfrm>
            <a:off x="7146925" y="4611692"/>
            <a:ext cx="5100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altLang="en-US" sz="2400"/>
              <a:t>5´</a:t>
            </a:r>
          </a:p>
        </p:txBody>
      </p:sp>
      <p:sp>
        <p:nvSpPr>
          <p:cNvPr id="42007" name="Rectangle 25"/>
          <p:cNvSpPr>
            <a:spLocks noChangeArrowheads="1"/>
          </p:cNvSpPr>
          <p:nvPr/>
        </p:nvSpPr>
        <p:spPr bwMode="auto">
          <a:xfrm>
            <a:off x="7848600" y="4953003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altLang="en-US" sz="2400"/>
              <a:t>5´</a:t>
            </a:r>
          </a:p>
        </p:txBody>
      </p:sp>
      <p:sp>
        <p:nvSpPr>
          <p:cNvPr id="42008" name="Rectangle 26"/>
          <p:cNvSpPr>
            <a:spLocks noChangeArrowheads="1"/>
          </p:cNvSpPr>
          <p:nvPr/>
        </p:nvSpPr>
        <p:spPr bwMode="auto">
          <a:xfrm>
            <a:off x="9525000" y="4648204"/>
            <a:ext cx="5100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altLang="en-US" sz="2400"/>
              <a:t>3´</a:t>
            </a:r>
          </a:p>
        </p:txBody>
      </p:sp>
      <p:sp>
        <p:nvSpPr>
          <p:cNvPr id="42009" name="Rectangle 27"/>
          <p:cNvSpPr>
            <a:spLocks noChangeArrowheads="1"/>
          </p:cNvSpPr>
          <p:nvPr/>
        </p:nvSpPr>
        <p:spPr bwMode="auto">
          <a:xfrm>
            <a:off x="5334000" y="4953004"/>
            <a:ext cx="5100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altLang="en-US" sz="2400"/>
              <a:t>3´</a:t>
            </a:r>
          </a:p>
        </p:txBody>
      </p:sp>
      <p:sp>
        <p:nvSpPr>
          <p:cNvPr id="42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-141513"/>
            <a:ext cx="7386638" cy="14128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AR" altLang="en-US" b="1">
                <a:latin typeface="Arial" charset="0"/>
              </a:rPr>
              <a:t>Diseño cuidadoso:</a:t>
            </a:r>
            <a:br>
              <a:rPr lang="es-AR" altLang="en-US" b="1">
                <a:latin typeface="Arial" charset="0"/>
              </a:rPr>
            </a:br>
            <a:r>
              <a:rPr lang="es-AR" altLang="en-US" b="1">
                <a:latin typeface="Arial" charset="0"/>
              </a:rPr>
              <a:t>Evitar las secuencias repetidas</a:t>
            </a:r>
          </a:p>
        </p:txBody>
      </p:sp>
    </p:spTree>
    <p:extLst>
      <p:ext uri="{BB962C8B-B14F-4D97-AF65-F5344CB8AC3E}">
        <p14:creationId xmlns:p14="http://schemas.microsoft.com/office/powerpoint/2010/main" val="597050583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Line 3"/>
          <p:cNvSpPr>
            <a:spLocks noChangeShapeType="1"/>
          </p:cNvSpPr>
          <p:nvPr/>
        </p:nvSpPr>
        <p:spPr bwMode="auto">
          <a:xfrm>
            <a:off x="2286000" y="3494316"/>
            <a:ext cx="2133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4" name="Line 4"/>
          <p:cNvSpPr>
            <a:spLocks noChangeShapeType="1"/>
          </p:cNvSpPr>
          <p:nvPr/>
        </p:nvSpPr>
        <p:spPr bwMode="auto">
          <a:xfrm>
            <a:off x="2209800" y="4561116"/>
            <a:ext cx="22098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5" name="Line 5"/>
          <p:cNvSpPr>
            <a:spLocks noChangeShapeType="1"/>
          </p:cNvSpPr>
          <p:nvPr/>
        </p:nvSpPr>
        <p:spPr bwMode="auto">
          <a:xfrm flipH="1">
            <a:off x="4114800" y="3570516"/>
            <a:ext cx="0" cy="1524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6" name="Line 6"/>
          <p:cNvSpPr>
            <a:spLocks noChangeShapeType="1"/>
          </p:cNvSpPr>
          <p:nvPr/>
        </p:nvSpPr>
        <p:spPr bwMode="auto">
          <a:xfrm flipH="1">
            <a:off x="4267200" y="3570516"/>
            <a:ext cx="0" cy="1524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7" name="Line 7"/>
          <p:cNvSpPr>
            <a:spLocks noChangeShapeType="1"/>
          </p:cNvSpPr>
          <p:nvPr/>
        </p:nvSpPr>
        <p:spPr bwMode="auto">
          <a:xfrm flipH="1">
            <a:off x="4419600" y="3570516"/>
            <a:ext cx="0" cy="1524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8" name="Line 8"/>
          <p:cNvSpPr>
            <a:spLocks noChangeShapeType="1"/>
          </p:cNvSpPr>
          <p:nvPr/>
        </p:nvSpPr>
        <p:spPr bwMode="auto">
          <a:xfrm>
            <a:off x="5791200" y="3951516"/>
            <a:ext cx="68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9" name="Text Box 9"/>
          <p:cNvSpPr txBox="1">
            <a:spLocks noChangeArrowheads="1"/>
          </p:cNvSpPr>
          <p:nvPr/>
        </p:nvSpPr>
        <p:spPr bwMode="auto">
          <a:xfrm>
            <a:off x="1965325" y="3229205"/>
            <a:ext cx="5100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altLang="en-US" sz="2400"/>
              <a:t>5´</a:t>
            </a:r>
          </a:p>
        </p:txBody>
      </p:sp>
      <p:sp>
        <p:nvSpPr>
          <p:cNvPr id="44040" name="Rectangle 10"/>
          <p:cNvSpPr>
            <a:spLocks noChangeArrowheads="1"/>
          </p:cNvSpPr>
          <p:nvPr/>
        </p:nvSpPr>
        <p:spPr bwMode="auto">
          <a:xfrm>
            <a:off x="4343400" y="4332516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altLang="en-US" sz="2400"/>
              <a:t>5´</a:t>
            </a:r>
          </a:p>
        </p:txBody>
      </p:sp>
      <p:sp>
        <p:nvSpPr>
          <p:cNvPr id="44041" name="Rectangle 11"/>
          <p:cNvSpPr>
            <a:spLocks noChangeArrowheads="1"/>
          </p:cNvSpPr>
          <p:nvPr/>
        </p:nvSpPr>
        <p:spPr bwMode="auto">
          <a:xfrm>
            <a:off x="3657600" y="3570517"/>
            <a:ext cx="5100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altLang="en-US" sz="2400"/>
              <a:t>3´</a:t>
            </a:r>
          </a:p>
        </p:txBody>
      </p:sp>
      <p:sp>
        <p:nvSpPr>
          <p:cNvPr id="44042" name="Rectangle 12"/>
          <p:cNvSpPr>
            <a:spLocks noChangeArrowheads="1"/>
          </p:cNvSpPr>
          <p:nvPr/>
        </p:nvSpPr>
        <p:spPr bwMode="auto">
          <a:xfrm>
            <a:off x="1828800" y="4332517"/>
            <a:ext cx="5100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altLang="en-US" sz="2400"/>
              <a:t>3´</a:t>
            </a:r>
          </a:p>
        </p:txBody>
      </p:sp>
      <p:sp>
        <p:nvSpPr>
          <p:cNvPr id="44043" name="Text Box 13"/>
          <p:cNvSpPr txBox="1">
            <a:spLocks noChangeArrowheads="1"/>
          </p:cNvSpPr>
          <p:nvPr/>
        </p:nvSpPr>
        <p:spPr bwMode="auto">
          <a:xfrm>
            <a:off x="3956050" y="5551716"/>
            <a:ext cx="6711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s-AR" altLang="en-US" sz="3600"/>
              <a:t>Productos de PCR no deseados</a:t>
            </a:r>
            <a:endParaRPr lang="es-AR" altLang="en-US"/>
          </a:p>
        </p:txBody>
      </p:sp>
      <p:sp>
        <p:nvSpPr>
          <p:cNvPr id="44044" name="Rectangle 14"/>
          <p:cNvSpPr>
            <a:spLocks noChangeArrowheads="1"/>
          </p:cNvSpPr>
          <p:nvPr/>
        </p:nvSpPr>
        <p:spPr bwMode="auto">
          <a:xfrm>
            <a:off x="6248400" y="3113316"/>
            <a:ext cx="1149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altLang="en-US" sz="3600"/>
              <a:t>PCR</a:t>
            </a:r>
          </a:p>
        </p:txBody>
      </p:sp>
      <p:sp>
        <p:nvSpPr>
          <p:cNvPr id="44045" name="Rectangle 15"/>
          <p:cNvSpPr>
            <a:spLocks noChangeArrowheads="1"/>
          </p:cNvSpPr>
          <p:nvPr/>
        </p:nvSpPr>
        <p:spPr bwMode="auto">
          <a:xfrm>
            <a:off x="1828801" y="2476730"/>
            <a:ext cx="45132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s-AR" altLang="en-US" sz="3200"/>
              <a:t>Formación de horquillas</a:t>
            </a:r>
            <a:endParaRPr lang="es-AR" altLang="en-US" sz="3600"/>
          </a:p>
        </p:txBody>
      </p:sp>
      <p:sp>
        <p:nvSpPr>
          <p:cNvPr id="44046" name="Text Box 16"/>
          <p:cNvSpPr txBox="1">
            <a:spLocks noChangeArrowheads="1"/>
          </p:cNvSpPr>
          <p:nvPr/>
        </p:nvSpPr>
        <p:spPr bwMode="auto">
          <a:xfrm>
            <a:off x="1936750" y="1589316"/>
            <a:ext cx="3498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altLang="en-US"/>
              <a:t>5’-NNNNNNNNNNNGCATGC-3’</a:t>
            </a:r>
          </a:p>
          <a:p>
            <a:r>
              <a:rPr lang="en-GB" altLang="en-US"/>
              <a:t>5’-NNNNNNNNNNNNNNNNN-3’</a:t>
            </a:r>
          </a:p>
        </p:txBody>
      </p:sp>
      <p:sp>
        <p:nvSpPr>
          <p:cNvPr id="44047" name="Text Box 17"/>
          <p:cNvSpPr txBox="1">
            <a:spLocks noChangeArrowheads="1"/>
          </p:cNvSpPr>
          <p:nvPr/>
        </p:nvSpPr>
        <p:spPr bwMode="auto">
          <a:xfrm>
            <a:off x="6737350" y="1589316"/>
            <a:ext cx="2762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altLang="en-US"/>
              <a:t>5’-NNNNNNNNNNNGCA</a:t>
            </a:r>
          </a:p>
          <a:p>
            <a:r>
              <a:rPr lang="en-GB" altLang="en-US"/>
              <a:t>                             3’-CGT</a:t>
            </a:r>
          </a:p>
        </p:txBody>
      </p:sp>
      <p:sp>
        <p:nvSpPr>
          <p:cNvPr id="44048" name="Line 18"/>
          <p:cNvSpPr>
            <a:spLocks noChangeShapeType="1"/>
          </p:cNvSpPr>
          <p:nvPr/>
        </p:nvSpPr>
        <p:spPr bwMode="auto">
          <a:xfrm>
            <a:off x="5746750" y="1894116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9" name="Freeform 19"/>
          <p:cNvSpPr>
            <a:spLocks/>
          </p:cNvSpPr>
          <p:nvPr/>
        </p:nvSpPr>
        <p:spPr bwMode="auto">
          <a:xfrm>
            <a:off x="9448800" y="1741716"/>
            <a:ext cx="152400" cy="304800"/>
          </a:xfrm>
          <a:custGeom>
            <a:avLst/>
            <a:gdLst>
              <a:gd name="T0" fmla="*/ 0 w 288"/>
              <a:gd name="T1" fmla="*/ 0 h 624"/>
              <a:gd name="T2" fmla="*/ 2147483646 w 288"/>
              <a:gd name="T3" fmla="*/ 2147483646 h 624"/>
              <a:gd name="T4" fmla="*/ 0 w 288"/>
              <a:gd name="T5" fmla="*/ 2147483646 h 624"/>
              <a:gd name="T6" fmla="*/ 0 60000 65536"/>
              <a:gd name="T7" fmla="*/ 0 60000 65536"/>
              <a:gd name="T8" fmla="*/ 0 60000 65536"/>
              <a:gd name="T9" fmla="*/ 0 w 288"/>
              <a:gd name="T10" fmla="*/ 0 h 624"/>
              <a:gd name="T11" fmla="*/ 288 w 288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624">
                <a:moveTo>
                  <a:pt x="0" y="0"/>
                </a:moveTo>
                <a:cubicBezTo>
                  <a:pt x="144" y="140"/>
                  <a:pt x="288" y="280"/>
                  <a:pt x="288" y="384"/>
                </a:cubicBezTo>
                <a:cubicBezTo>
                  <a:pt x="288" y="488"/>
                  <a:pt x="48" y="584"/>
                  <a:pt x="0" y="624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0" name="Freeform 20"/>
          <p:cNvSpPr>
            <a:spLocks/>
          </p:cNvSpPr>
          <p:nvPr/>
        </p:nvSpPr>
        <p:spPr bwMode="auto">
          <a:xfrm>
            <a:off x="4038600" y="3456216"/>
            <a:ext cx="558800" cy="342900"/>
          </a:xfrm>
          <a:custGeom>
            <a:avLst/>
            <a:gdLst>
              <a:gd name="T0" fmla="*/ 0 w 352"/>
              <a:gd name="T1" fmla="*/ 2147483646 h 112"/>
              <a:gd name="T2" fmla="*/ 2147483646 w 352"/>
              <a:gd name="T3" fmla="*/ 2147483646 h 112"/>
              <a:gd name="T4" fmla="*/ 2147483646 w 352"/>
              <a:gd name="T5" fmla="*/ 2147483646 h 112"/>
              <a:gd name="T6" fmla="*/ 2147483646 w 352"/>
              <a:gd name="T7" fmla="*/ 2147483646 h 112"/>
              <a:gd name="T8" fmla="*/ 2147483646 w 352"/>
              <a:gd name="T9" fmla="*/ 2147483646 h 112"/>
              <a:gd name="T10" fmla="*/ 2147483646 w 352"/>
              <a:gd name="T11" fmla="*/ 2147483646 h 112"/>
              <a:gd name="T12" fmla="*/ 2147483646 w 352"/>
              <a:gd name="T13" fmla="*/ 2147483646 h 1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2"/>
              <a:gd name="T22" fmla="*/ 0 h 112"/>
              <a:gd name="T23" fmla="*/ 352 w 352"/>
              <a:gd name="T24" fmla="*/ 112 h 1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2" h="112">
                <a:moveTo>
                  <a:pt x="0" y="104"/>
                </a:moveTo>
                <a:cubicBezTo>
                  <a:pt x="52" y="104"/>
                  <a:pt x="104" y="104"/>
                  <a:pt x="144" y="104"/>
                </a:cubicBezTo>
                <a:cubicBezTo>
                  <a:pt x="184" y="104"/>
                  <a:pt x="208" y="112"/>
                  <a:pt x="240" y="104"/>
                </a:cubicBezTo>
                <a:cubicBezTo>
                  <a:pt x="272" y="96"/>
                  <a:pt x="320" y="72"/>
                  <a:pt x="336" y="56"/>
                </a:cubicBezTo>
                <a:cubicBezTo>
                  <a:pt x="352" y="40"/>
                  <a:pt x="344" y="16"/>
                  <a:pt x="336" y="8"/>
                </a:cubicBezTo>
                <a:cubicBezTo>
                  <a:pt x="328" y="0"/>
                  <a:pt x="304" y="8"/>
                  <a:pt x="288" y="8"/>
                </a:cubicBezTo>
                <a:cubicBezTo>
                  <a:pt x="272" y="8"/>
                  <a:pt x="248" y="8"/>
                  <a:pt x="240" y="8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1" name="Line 21"/>
          <p:cNvSpPr>
            <a:spLocks noChangeShapeType="1"/>
          </p:cNvSpPr>
          <p:nvPr/>
        </p:nvSpPr>
        <p:spPr bwMode="auto">
          <a:xfrm>
            <a:off x="7315200" y="4408716"/>
            <a:ext cx="2133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2" name="Line 22"/>
          <p:cNvSpPr>
            <a:spLocks noChangeShapeType="1"/>
          </p:cNvSpPr>
          <p:nvPr/>
        </p:nvSpPr>
        <p:spPr bwMode="auto">
          <a:xfrm flipH="1">
            <a:off x="9144000" y="4484916"/>
            <a:ext cx="0" cy="1524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3" name="Line 23"/>
          <p:cNvSpPr>
            <a:spLocks noChangeShapeType="1"/>
          </p:cNvSpPr>
          <p:nvPr/>
        </p:nvSpPr>
        <p:spPr bwMode="auto">
          <a:xfrm flipH="1">
            <a:off x="9296400" y="4484916"/>
            <a:ext cx="0" cy="1524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4" name="Line 24"/>
          <p:cNvSpPr>
            <a:spLocks noChangeShapeType="1"/>
          </p:cNvSpPr>
          <p:nvPr/>
        </p:nvSpPr>
        <p:spPr bwMode="auto">
          <a:xfrm flipH="1">
            <a:off x="9448800" y="4484916"/>
            <a:ext cx="0" cy="1524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5" name="Text Box 25"/>
          <p:cNvSpPr txBox="1">
            <a:spLocks noChangeArrowheads="1"/>
          </p:cNvSpPr>
          <p:nvPr/>
        </p:nvSpPr>
        <p:spPr bwMode="auto">
          <a:xfrm>
            <a:off x="6934200" y="4180117"/>
            <a:ext cx="5100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altLang="en-US" sz="2400"/>
              <a:t>5´</a:t>
            </a:r>
          </a:p>
        </p:txBody>
      </p:sp>
      <p:sp>
        <p:nvSpPr>
          <p:cNvPr id="44056" name="Rectangle 26"/>
          <p:cNvSpPr>
            <a:spLocks noChangeArrowheads="1"/>
          </p:cNvSpPr>
          <p:nvPr/>
        </p:nvSpPr>
        <p:spPr bwMode="auto">
          <a:xfrm>
            <a:off x="6934200" y="4484917"/>
            <a:ext cx="5100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altLang="en-US" sz="2400"/>
              <a:t>3´</a:t>
            </a:r>
          </a:p>
        </p:txBody>
      </p:sp>
      <p:sp>
        <p:nvSpPr>
          <p:cNvPr id="44057" name="Freeform 27"/>
          <p:cNvSpPr>
            <a:spLocks/>
          </p:cNvSpPr>
          <p:nvPr/>
        </p:nvSpPr>
        <p:spPr bwMode="auto">
          <a:xfrm>
            <a:off x="9067800" y="4389666"/>
            <a:ext cx="558800" cy="342900"/>
          </a:xfrm>
          <a:custGeom>
            <a:avLst/>
            <a:gdLst>
              <a:gd name="T0" fmla="*/ 0 w 352"/>
              <a:gd name="T1" fmla="*/ 2147483646 h 112"/>
              <a:gd name="T2" fmla="*/ 2147483646 w 352"/>
              <a:gd name="T3" fmla="*/ 2147483646 h 112"/>
              <a:gd name="T4" fmla="*/ 2147483646 w 352"/>
              <a:gd name="T5" fmla="*/ 2147483646 h 112"/>
              <a:gd name="T6" fmla="*/ 2147483646 w 352"/>
              <a:gd name="T7" fmla="*/ 2147483646 h 112"/>
              <a:gd name="T8" fmla="*/ 2147483646 w 352"/>
              <a:gd name="T9" fmla="*/ 2147483646 h 112"/>
              <a:gd name="T10" fmla="*/ 2147483646 w 352"/>
              <a:gd name="T11" fmla="*/ 2147483646 h 112"/>
              <a:gd name="T12" fmla="*/ 2147483646 w 352"/>
              <a:gd name="T13" fmla="*/ 2147483646 h 1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2"/>
              <a:gd name="T22" fmla="*/ 0 h 112"/>
              <a:gd name="T23" fmla="*/ 352 w 352"/>
              <a:gd name="T24" fmla="*/ 112 h 1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2" h="112">
                <a:moveTo>
                  <a:pt x="0" y="104"/>
                </a:moveTo>
                <a:cubicBezTo>
                  <a:pt x="52" y="104"/>
                  <a:pt x="104" y="104"/>
                  <a:pt x="144" y="104"/>
                </a:cubicBezTo>
                <a:cubicBezTo>
                  <a:pt x="184" y="104"/>
                  <a:pt x="208" y="112"/>
                  <a:pt x="240" y="104"/>
                </a:cubicBezTo>
                <a:cubicBezTo>
                  <a:pt x="272" y="96"/>
                  <a:pt x="320" y="72"/>
                  <a:pt x="336" y="56"/>
                </a:cubicBezTo>
                <a:cubicBezTo>
                  <a:pt x="352" y="40"/>
                  <a:pt x="344" y="16"/>
                  <a:pt x="336" y="8"/>
                </a:cubicBezTo>
                <a:cubicBezTo>
                  <a:pt x="328" y="0"/>
                  <a:pt x="304" y="8"/>
                  <a:pt x="288" y="8"/>
                </a:cubicBezTo>
                <a:cubicBezTo>
                  <a:pt x="272" y="8"/>
                  <a:pt x="248" y="8"/>
                  <a:pt x="240" y="8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8" name="Line 28"/>
          <p:cNvSpPr>
            <a:spLocks noChangeShapeType="1"/>
          </p:cNvSpPr>
          <p:nvPr/>
        </p:nvSpPr>
        <p:spPr bwMode="auto">
          <a:xfrm flipH="1">
            <a:off x="7315200" y="4713516"/>
            <a:ext cx="1752600" cy="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9" name="Line 29"/>
          <p:cNvSpPr>
            <a:spLocks noChangeShapeType="1"/>
          </p:cNvSpPr>
          <p:nvPr/>
        </p:nvSpPr>
        <p:spPr bwMode="auto">
          <a:xfrm flipH="1">
            <a:off x="8991600" y="4484916"/>
            <a:ext cx="0" cy="1524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60" name="Line 30"/>
          <p:cNvSpPr>
            <a:spLocks noChangeShapeType="1"/>
          </p:cNvSpPr>
          <p:nvPr/>
        </p:nvSpPr>
        <p:spPr bwMode="auto">
          <a:xfrm flipH="1">
            <a:off x="8839200" y="4484916"/>
            <a:ext cx="0" cy="1524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61" name="Line 31"/>
          <p:cNvSpPr>
            <a:spLocks noChangeShapeType="1"/>
          </p:cNvSpPr>
          <p:nvPr/>
        </p:nvSpPr>
        <p:spPr bwMode="auto">
          <a:xfrm flipH="1">
            <a:off x="8686800" y="4484916"/>
            <a:ext cx="0" cy="1524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62" name="Line 32"/>
          <p:cNvSpPr>
            <a:spLocks noChangeShapeType="1"/>
          </p:cNvSpPr>
          <p:nvPr/>
        </p:nvSpPr>
        <p:spPr bwMode="auto">
          <a:xfrm flipH="1">
            <a:off x="8534400" y="4484916"/>
            <a:ext cx="0" cy="1524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63" name="Line 33"/>
          <p:cNvSpPr>
            <a:spLocks noChangeShapeType="1"/>
          </p:cNvSpPr>
          <p:nvPr/>
        </p:nvSpPr>
        <p:spPr bwMode="auto">
          <a:xfrm flipH="1">
            <a:off x="8382000" y="4484916"/>
            <a:ext cx="0" cy="1524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64" name="Line 34"/>
          <p:cNvSpPr>
            <a:spLocks noChangeShapeType="1"/>
          </p:cNvSpPr>
          <p:nvPr/>
        </p:nvSpPr>
        <p:spPr bwMode="auto">
          <a:xfrm flipH="1">
            <a:off x="8229600" y="4484916"/>
            <a:ext cx="0" cy="1524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65" name="Line 35"/>
          <p:cNvSpPr>
            <a:spLocks noChangeShapeType="1"/>
          </p:cNvSpPr>
          <p:nvPr/>
        </p:nvSpPr>
        <p:spPr bwMode="auto">
          <a:xfrm flipH="1">
            <a:off x="8077200" y="4484916"/>
            <a:ext cx="0" cy="1524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66" name="Line 36"/>
          <p:cNvSpPr>
            <a:spLocks noChangeShapeType="1"/>
          </p:cNvSpPr>
          <p:nvPr/>
        </p:nvSpPr>
        <p:spPr bwMode="auto">
          <a:xfrm flipH="1">
            <a:off x="7924800" y="4484916"/>
            <a:ext cx="0" cy="1524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67" name="Line 37"/>
          <p:cNvSpPr>
            <a:spLocks noChangeShapeType="1"/>
          </p:cNvSpPr>
          <p:nvPr/>
        </p:nvSpPr>
        <p:spPr bwMode="auto">
          <a:xfrm flipH="1">
            <a:off x="7772400" y="4484916"/>
            <a:ext cx="0" cy="1524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68" name="Line 38"/>
          <p:cNvSpPr>
            <a:spLocks noChangeShapeType="1"/>
          </p:cNvSpPr>
          <p:nvPr/>
        </p:nvSpPr>
        <p:spPr bwMode="auto">
          <a:xfrm flipH="1">
            <a:off x="7620000" y="4484916"/>
            <a:ext cx="0" cy="1524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69" name="Line 39"/>
          <p:cNvSpPr>
            <a:spLocks noChangeShapeType="1"/>
          </p:cNvSpPr>
          <p:nvPr/>
        </p:nvSpPr>
        <p:spPr bwMode="auto">
          <a:xfrm flipH="1">
            <a:off x="7467600" y="4484916"/>
            <a:ext cx="0" cy="1524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70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-54432"/>
            <a:ext cx="7386638" cy="14128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AR" altLang="en-US" b="1">
                <a:latin typeface="Arial" charset="0"/>
              </a:rPr>
              <a:t>Diseño cuidadoso:</a:t>
            </a:r>
            <a:br>
              <a:rPr lang="es-AR" altLang="en-US" b="1">
                <a:latin typeface="Arial" charset="0"/>
              </a:rPr>
            </a:br>
            <a:r>
              <a:rPr lang="es-AR" altLang="en-US" b="1">
                <a:latin typeface="Arial" charset="0"/>
              </a:rPr>
              <a:t>Evitar las secuencias repetidas</a:t>
            </a:r>
          </a:p>
        </p:txBody>
      </p:sp>
    </p:spTree>
    <p:extLst>
      <p:ext uri="{BB962C8B-B14F-4D97-AF65-F5344CB8AC3E}">
        <p14:creationId xmlns:p14="http://schemas.microsoft.com/office/powerpoint/2010/main" val="209181856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1F61A6-F285-E142-8E1F-CD0293CE9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82" y="0"/>
            <a:ext cx="9905998" cy="1066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PCR </a:t>
            </a:r>
            <a:r>
              <a:rPr lang="mr-IN" sz="4000" dirty="0" smtClean="0"/>
              <a:t>–</a:t>
            </a:r>
            <a:r>
              <a:rPr lang="en-US" sz="4000" dirty="0" smtClean="0"/>
              <a:t> DPDD - </a:t>
            </a:r>
            <a:r>
              <a:rPr lang="en-US" sz="4000" dirty="0" err="1" smtClean="0"/>
              <a:t>Termoestables</a:t>
            </a:r>
            <a:endParaRPr lang="en-US" sz="4000" dirty="0"/>
          </a:p>
        </p:txBody>
      </p:sp>
      <p:pic>
        <p:nvPicPr>
          <p:cNvPr id="4" name="Picture 6" descr="mage result for upr arecibo">
            <a:extLst>
              <a:ext uri="{FF2B5EF4-FFF2-40B4-BE49-F238E27FC236}">
                <a16:creationId xmlns:a16="http://schemas.microsoft.com/office/drawing/2014/main" xmlns="" id="{1C9ABA51-15D7-2746-BAFA-BF75B7401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106680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472629A-6278-224B-939C-A131CDCD7333}"/>
              </a:ext>
            </a:extLst>
          </p:cNvPr>
          <p:cNvSpPr/>
          <p:nvPr/>
        </p:nvSpPr>
        <p:spPr>
          <a:xfrm>
            <a:off x="170173" y="899556"/>
            <a:ext cx="7950570" cy="513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err="1" smtClean="0"/>
              <a:t>Primera</a:t>
            </a:r>
            <a:r>
              <a:rPr lang="en-US" sz="2800" dirty="0" smtClean="0"/>
              <a:t> </a:t>
            </a:r>
            <a:r>
              <a:rPr lang="mr-IN" sz="2800" dirty="0" smtClean="0"/>
              <a:t>–</a:t>
            </a:r>
            <a:r>
              <a:rPr lang="en-US" sz="2800" dirty="0" smtClean="0"/>
              <a:t> </a:t>
            </a:r>
            <a:r>
              <a:rPr lang="en-US" sz="2800" dirty="0" err="1" smtClean="0"/>
              <a:t>fragmento</a:t>
            </a:r>
            <a:r>
              <a:rPr lang="en-US" sz="2800" dirty="0" smtClean="0"/>
              <a:t> </a:t>
            </a:r>
            <a:r>
              <a:rPr lang="en-US" sz="2800" dirty="0" err="1" smtClean="0"/>
              <a:t>Klenow</a:t>
            </a:r>
            <a:r>
              <a:rPr lang="en-US" sz="2800" dirty="0" smtClean="0"/>
              <a:t> de E coli</a:t>
            </a: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No </a:t>
            </a:r>
            <a:r>
              <a:rPr lang="en-US" sz="2800" dirty="0" err="1" smtClean="0"/>
              <a:t>termoestable</a:t>
            </a:r>
            <a:endParaRPr lang="en-US" sz="2800" dirty="0" smtClean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err="1" smtClean="0"/>
              <a:t>Taq</a:t>
            </a:r>
            <a:r>
              <a:rPr lang="en-US" sz="2800" dirty="0" smtClean="0"/>
              <a:t> </a:t>
            </a:r>
            <a:r>
              <a:rPr lang="en-US" sz="2800" dirty="0" err="1" smtClean="0"/>
              <a:t>acuaticus</a:t>
            </a:r>
            <a:r>
              <a:rPr lang="en-US" sz="2800" dirty="0" smtClean="0"/>
              <a:t> </a:t>
            </a:r>
            <a:r>
              <a:rPr lang="mr-IN" sz="2800" dirty="0" smtClean="0"/>
              <a:t>–</a:t>
            </a:r>
            <a:r>
              <a:rPr lang="en-US" sz="2800" dirty="0" smtClean="0"/>
              <a:t> </a:t>
            </a:r>
            <a:r>
              <a:rPr lang="en-US" sz="2800" dirty="0" err="1" smtClean="0"/>
              <a:t>baños</a:t>
            </a:r>
            <a:r>
              <a:rPr lang="en-US" sz="2800" dirty="0" smtClean="0"/>
              <a:t> </a:t>
            </a:r>
            <a:r>
              <a:rPr lang="en-US" sz="2800" dirty="0" err="1" smtClean="0"/>
              <a:t>termales</a:t>
            </a:r>
            <a:endParaRPr lang="en-US" sz="2800" dirty="0" smtClean="0"/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No proofreading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Vent TM </a:t>
            </a:r>
            <a:r>
              <a:rPr lang="mr-IN" sz="2800" dirty="0" smtClean="0"/>
              <a:t>–</a:t>
            </a:r>
            <a:r>
              <a:rPr lang="en-US" sz="2800" dirty="0" smtClean="0"/>
              <a:t> </a:t>
            </a:r>
            <a:r>
              <a:rPr lang="en-US" sz="2800" dirty="0" err="1" smtClean="0"/>
              <a:t>Termococcus</a:t>
            </a:r>
            <a:r>
              <a:rPr lang="en-US" sz="2800" dirty="0" smtClean="0"/>
              <a:t> </a:t>
            </a:r>
            <a:r>
              <a:rPr lang="en-US" sz="2800" dirty="0" err="1" smtClean="0"/>
              <a:t>litoralis</a:t>
            </a:r>
            <a:endParaRPr lang="en-US" sz="2800" dirty="0" smtClean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err="1" smtClean="0"/>
              <a:t>UlTma</a:t>
            </a:r>
            <a:r>
              <a:rPr lang="en-US" sz="2800" dirty="0" smtClean="0"/>
              <a:t> </a:t>
            </a:r>
            <a:r>
              <a:rPr lang="mr-IN" sz="2800" dirty="0" smtClean="0"/>
              <a:t>–</a:t>
            </a:r>
            <a:r>
              <a:rPr lang="en-US" sz="2800" dirty="0" smtClean="0"/>
              <a:t> </a:t>
            </a:r>
            <a:r>
              <a:rPr lang="en-US" sz="2800" dirty="0" err="1" smtClean="0"/>
              <a:t>Thermotoga</a:t>
            </a:r>
            <a:r>
              <a:rPr lang="en-US" sz="2800" dirty="0" smtClean="0"/>
              <a:t> </a:t>
            </a:r>
            <a:r>
              <a:rPr lang="en-US" sz="2800" dirty="0" err="1" smtClean="0"/>
              <a:t>maritima</a:t>
            </a:r>
            <a:endParaRPr lang="en-US" sz="2800" dirty="0" smtClean="0"/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RT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err="1" smtClean="0"/>
              <a:t>Pfu</a:t>
            </a:r>
            <a:r>
              <a:rPr lang="en-US" sz="2800" dirty="0" smtClean="0"/>
              <a:t> - </a:t>
            </a:r>
            <a:r>
              <a:rPr lang="en-US" sz="2800" dirty="0" err="1" smtClean="0"/>
              <a:t>Pirococcus</a:t>
            </a:r>
            <a:r>
              <a:rPr lang="en-US" sz="2800" dirty="0" smtClean="0"/>
              <a:t> </a:t>
            </a:r>
            <a:r>
              <a:rPr lang="en-US" sz="2800" dirty="0" err="1" smtClean="0"/>
              <a:t>furiosis</a:t>
            </a:r>
            <a:endParaRPr lang="en-US" sz="2800" dirty="0" smtClean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err="1" smtClean="0"/>
              <a:t>Pwo</a:t>
            </a:r>
            <a:r>
              <a:rPr lang="en-US" sz="2800" dirty="0" smtClean="0"/>
              <a:t> </a:t>
            </a:r>
            <a:r>
              <a:rPr lang="mr-IN" sz="2800" dirty="0" smtClean="0"/>
              <a:t>–</a:t>
            </a:r>
            <a:endParaRPr lang="en-US" sz="2800" dirty="0" smtClean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Mayor </a:t>
            </a:r>
            <a:r>
              <a:rPr lang="en-US" sz="2800" dirty="0" err="1" smtClean="0"/>
              <a:t>termoestabilidad</a:t>
            </a:r>
            <a:r>
              <a:rPr lang="en-US" sz="2800" dirty="0" smtClean="0"/>
              <a:t> y </a:t>
            </a:r>
            <a:r>
              <a:rPr lang="en-US" sz="2800" dirty="0" err="1" smtClean="0"/>
              <a:t>menos</a:t>
            </a:r>
            <a:r>
              <a:rPr lang="en-US" sz="2800" dirty="0" smtClean="0"/>
              <a:t> </a:t>
            </a:r>
            <a:r>
              <a:rPr lang="en-US" sz="2800" dirty="0" err="1" smtClean="0"/>
              <a:t>errores</a:t>
            </a:r>
            <a:endParaRPr lang="en-US" sz="2800" dirty="0" smtClean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dirty="0" smtClean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dirty="0" smtClean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dirty="0" smtClean="0"/>
          </a:p>
        </p:txBody>
      </p:sp>
      <p:pic>
        <p:nvPicPr>
          <p:cNvPr id="9218" name="Picture 2" descr="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264" y="152403"/>
            <a:ext cx="3461652" cy="230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sites.psu.edu/pashun/files/2017/10/nintchdbpict000243101392-24ee6og-300x2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035" y="2561636"/>
            <a:ext cx="3331030" cy="234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ermus aquaticus o Thermophilus aquaticus, es un bacilo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035" y="5020122"/>
            <a:ext cx="333103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43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1F61A6-F285-E142-8E1F-CD0293CE9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82" y="0"/>
            <a:ext cx="9905998" cy="1066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PCR </a:t>
            </a:r>
            <a:r>
              <a:rPr lang="mr-IN" sz="4000" dirty="0" smtClean="0"/>
              <a:t>–</a:t>
            </a:r>
            <a:r>
              <a:rPr lang="en-US" sz="4000" dirty="0" smtClean="0"/>
              <a:t> </a:t>
            </a:r>
            <a:r>
              <a:rPr lang="en-US" sz="4000" dirty="0" err="1" smtClean="0"/>
              <a:t>otro</a:t>
            </a:r>
            <a:r>
              <a:rPr lang="en-US" sz="4000" dirty="0" err="1" smtClean="0"/>
              <a:t>s</a:t>
            </a:r>
            <a:r>
              <a:rPr lang="en-US" sz="4000" dirty="0" smtClean="0"/>
              <a:t> </a:t>
            </a:r>
            <a:r>
              <a:rPr lang="en-US" sz="4000" dirty="0" err="1" smtClean="0"/>
              <a:t>componentes</a:t>
            </a:r>
            <a:endParaRPr lang="en-US" sz="4000" dirty="0"/>
          </a:p>
        </p:txBody>
      </p:sp>
      <p:pic>
        <p:nvPicPr>
          <p:cNvPr id="4" name="Picture 6" descr="mage result for upr arecibo">
            <a:extLst>
              <a:ext uri="{FF2B5EF4-FFF2-40B4-BE49-F238E27FC236}">
                <a16:creationId xmlns:a16="http://schemas.microsoft.com/office/drawing/2014/main" xmlns="" id="{1C9ABA51-15D7-2746-BAFA-BF75B7401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106680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472629A-6278-224B-939C-A131CDCD7333}"/>
              </a:ext>
            </a:extLst>
          </p:cNvPr>
          <p:cNvSpPr/>
          <p:nvPr/>
        </p:nvSpPr>
        <p:spPr>
          <a:xfrm>
            <a:off x="170172" y="1269668"/>
            <a:ext cx="836553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err="1" smtClean="0"/>
              <a:t>Tris</a:t>
            </a:r>
            <a:r>
              <a:rPr lang="en-US" sz="2800" dirty="0" smtClean="0"/>
              <a:t> </a:t>
            </a:r>
            <a:r>
              <a:rPr lang="en-US" sz="2800" dirty="0" err="1" smtClean="0"/>
              <a:t>HCl</a:t>
            </a:r>
            <a:r>
              <a:rPr lang="en-US" sz="2800" dirty="0" smtClean="0"/>
              <a:t> </a:t>
            </a:r>
            <a:r>
              <a:rPr lang="mr-IN" sz="2800" dirty="0" smtClean="0"/>
              <a:t>–</a:t>
            </a:r>
            <a:r>
              <a:rPr lang="en-US" sz="2800" dirty="0" smtClean="0"/>
              <a:t> </a:t>
            </a:r>
            <a:r>
              <a:rPr lang="en-US" sz="2800" dirty="0" err="1" smtClean="0"/>
              <a:t>Acido</a:t>
            </a:r>
            <a:r>
              <a:rPr lang="en-US" sz="2800" dirty="0" smtClean="0"/>
              <a:t> </a:t>
            </a:r>
            <a:r>
              <a:rPr lang="en-US" sz="2800" dirty="0" err="1" smtClean="0"/>
              <a:t>debil</a:t>
            </a:r>
            <a:r>
              <a:rPr lang="en-US" sz="2800" dirty="0" smtClean="0"/>
              <a:t> de </a:t>
            </a:r>
            <a:r>
              <a:rPr lang="en-US" sz="2800" dirty="0" err="1" smtClean="0"/>
              <a:t>Tris</a:t>
            </a:r>
            <a:r>
              <a:rPr lang="en-US" sz="2800" dirty="0" smtClean="0"/>
              <a:t> (base)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dirty="0" smtClean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err="1" smtClean="0"/>
              <a:t>KCl</a:t>
            </a:r>
            <a:r>
              <a:rPr lang="en-US" sz="2800" dirty="0" smtClean="0"/>
              <a:t> </a:t>
            </a:r>
            <a:r>
              <a:rPr lang="mr-IN" sz="2800" dirty="0" smtClean="0"/>
              <a:t>–</a:t>
            </a:r>
            <a:r>
              <a:rPr lang="en-US" sz="2800" dirty="0" smtClean="0"/>
              <a:t> </a:t>
            </a:r>
            <a:r>
              <a:rPr lang="en-US" sz="2800" dirty="0" err="1" smtClean="0"/>
              <a:t>sal</a:t>
            </a:r>
            <a:r>
              <a:rPr lang="en-US" sz="2800" dirty="0" smtClean="0"/>
              <a:t>, </a:t>
            </a:r>
            <a:r>
              <a:rPr lang="en-US" sz="2800" dirty="0" err="1" smtClean="0"/>
              <a:t>neutralizar</a:t>
            </a:r>
            <a:r>
              <a:rPr lang="en-US" sz="2800" dirty="0" smtClean="0"/>
              <a:t> la </a:t>
            </a:r>
            <a:r>
              <a:rPr lang="en-US" sz="2800" dirty="0" err="1" smtClean="0"/>
              <a:t>carga</a:t>
            </a:r>
            <a:r>
              <a:rPr lang="en-US" sz="2800" dirty="0" smtClean="0"/>
              <a:t> de la </a:t>
            </a:r>
            <a:r>
              <a:rPr lang="en-US" sz="2800" dirty="0" err="1" smtClean="0"/>
              <a:t>hebra</a:t>
            </a:r>
            <a:r>
              <a:rPr lang="en-US" sz="2800" dirty="0" smtClean="0"/>
              <a:t> </a:t>
            </a:r>
            <a:r>
              <a:rPr lang="en-US" sz="2800" dirty="0" err="1" smtClean="0"/>
              <a:t>molde</a:t>
            </a:r>
            <a:endParaRPr lang="en-US" sz="2800" dirty="0" smtClean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dirty="0" smtClean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err="1" smtClean="0"/>
              <a:t>Facilita</a:t>
            </a:r>
            <a:r>
              <a:rPr lang="en-US" sz="2800" dirty="0" smtClean="0"/>
              <a:t> a </a:t>
            </a:r>
            <a:r>
              <a:rPr lang="en-US" sz="2800" dirty="0" err="1" smtClean="0"/>
              <a:t>hibridación</a:t>
            </a:r>
            <a:r>
              <a:rPr lang="en-US" sz="2800" dirty="0" smtClean="0"/>
              <a:t> de </a:t>
            </a:r>
            <a:r>
              <a:rPr lang="en-US" sz="2800" dirty="0" err="1" smtClean="0"/>
              <a:t>cebador</a:t>
            </a:r>
            <a:r>
              <a:rPr lang="en-US" sz="2800" dirty="0" smtClean="0"/>
              <a:t> al SS</a:t>
            </a:r>
          </a:p>
          <a:p>
            <a:pPr>
              <a:lnSpc>
                <a:spcPct val="90000"/>
              </a:lnSpc>
              <a:defRPr/>
            </a:pPr>
            <a:endParaRPr lang="en-US" sz="2800" dirty="0" smtClean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dirty="0" smtClean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dirty="0" smtClean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dirty="0" smtClean="0"/>
          </a:p>
        </p:txBody>
      </p:sp>
      <p:pic>
        <p:nvPicPr>
          <p:cNvPr id="18438" name="Picture 6" descr="https://qph.fs.quoracdn.net/main-qimg-d3aa7342d13926135868969a2d2881b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904" y="130629"/>
            <a:ext cx="4292620" cy="330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903" y="3490495"/>
            <a:ext cx="4292621" cy="328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81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1F61A6-F285-E142-8E1F-CD0293CE9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82" y="0"/>
            <a:ext cx="9905998" cy="1066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PCR </a:t>
            </a:r>
            <a:r>
              <a:rPr lang="mr-IN" sz="4000" dirty="0" smtClean="0"/>
              <a:t>–</a:t>
            </a:r>
            <a:r>
              <a:rPr lang="en-US" sz="4000" dirty="0" smtClean="0"/>
              <a:t> </a:t>
            </a:r>
            <a:r>
              <a:rPr lang="en-US" sz="4000" dirty="0" err="1" smtClean="0"/>
              <a:t>otro</a:t>
            </a:r>
            <a:r>
              <a:rPr lang="en-US" sz="4000" dirty="0" err="1" smtClean="0"/>
              <a:t>s</a:t>
            </a:r>
            <a:r>
              <a:rPr lang="en-US" sz="4000" dirty="0" smtClean="0"/>
              <a:t> </a:t>
            </a:r>
            <a:r>
              <a:rPr lang="en-US" sz="4000" dirty="0" err="1" smtClean="0"/>
              <a:t>componentes</a:t>
            </a:r>
            <a:endParaRPr lang="en-US" sz="4000" dirty="0"/>
          </a:p>
        </p:txBody>
      </p:sp>
      <p:pic>
        <p:nvPicPr>
          <p:cNvPr id="4" name="Picture 6" descr="mage result for upr arecibo">
            <a:extLst>
              <a:ext uri="{FF2B5EF4-FFF2-40B4-BE49-F238E27FC236}">
                <a16:creationId xmlns:a16="http://schemas.microsoft.com/office/drawing/2014/main" xmlns="" id="{1C9ABA51-15D7-2746-BAFA-BF75B7401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106680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472629A-6278-224B-939C-A131CDCD7333}"/>
              </a:ext>
            </a:extLst>
          </p:cNvPr>
          <p:cNvSpPr/>
          <p:nvPr/>
        </p:nvSpPr>
        <p:spPr>
          <a:xfrm>
            <a:off x="170172" y="964869"/>
            <a:ext cx="6522473" cy="513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Mg+2</a:t>
            </a: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Cofactor para la </a:t>
            </a:r>
            <a:r>
              <a:rPr lang="en-US" sz="2800" dirty="0" err="1" smtClean="0"/>
              <a:t>polimerasa</a:t>
            </a:r>
            <a:endParaRPr lang="en-US" sz="2800" dirty="0" smtClean="0"/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err="1" smtClean="0"/>
              <a:t>Complejo</a:t>
            </a:r>
            <a:r>
              <a:rPr lang="en-US" sz="2800" dirty="0" smtClean="0"/>
              <a:t> soluble con </a:t>
            </a:r>
            <a:r>
              <a:rPr lang="en-US" sz="2800" dirty="0" err="1" smtClean="0"/>
              <a:t>dNTPs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err="1" smtClean="0"/>
              <a:t>facilita</a:t>
            </a:r>
            <a:r>
              <a:rPr lang="en-US" sz="2800" dirty="0" smtClean="0"/>
              <a:t> </a:t>
            </a:r>
            <a:r>
              <a:rPr lang="en-US" sz="2800" dirty="0" err="1" smtClean="0"/>
              <a:t>su</a:t>
            </a:r>
            <a:r>
              <a:rPr lang="en-US" sz="2800" dirty="0" smtClean="0"/>
              <a:t> </a:t>
            </a:r>
            <a:r>
              <a:rPr lang="en-US" sz="2800" dirty="0" err="1" smtClean="0"/>
              <a:t>incorporación</a:t>
            </a:r>
            <a:endParaRPr lang="en-US" sz="2800" dirty="0" smtClean="0"/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err="1" smtClean="0"/>
              <a:t>Afecta</a:t>
            </a:r>
            <a:r>
              <a:rPr lang="en-US" sz="2800" dirty="0" smtClean="0"/>
              <a:t> </a:t>
            </a:r>
            <a:r>
              <a:rPr lang="en-US" sz="2800" dirty="0" err="1" smtClean="0"/>
              <a:t>especificidad</a:t>
            </a:r>
            <a:r>
              <a:rPr lang="en-US" sz="2800" dirty="0" smtClean="0"/>
              <a:t> entre </a:t>
            </a:r>
            <a:r>
              <a:rPr lang="en-US" sz="2800" dirty="0" err="1" smtClean="0"/>
              <a:t>cebador</a:t>
            </a:r>
            <a:r>
              <a:rPr lang="en-US" sz="2800" dirty="0" smtClean="0"/>
              <a:t> y ADN </a:t>
            </a:r>
            <a:r>
              <a:rPr lang="en-US" sz="2800" dirty="0" err="1" smtClean="0"/>
              <a:t>molde</a:t>
            </a:r>
            <a:endParaRPr lang="en-US" sz="2800" dirty="0" smtClean="0"/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Baja [Mg] -</a:t>
            </a:r>
            <a:r>
              <a:rPr lang="en-US" sz="2800" dirty="0" err="1" smtClean="0"/>
              <a:t>Bajo</a:t>
            </a:r>
            <a:r>
              <a:rPr lang="en-US" sz="2800" dirty="0" smtClean="0"/>
              <a:t> </a:t>
            </a:r>
            <a:r>
              <a:rPr lang="en-US" sz="2800" dirty="0" err="1" smtClean="0"/>
              <a:t>rendimiento</a:t>
            </a:r>
            <a:r>
              <a:rPr lang="en-US" sz="2800" dirty="0" smtClean="0"/>
              <a:t>, mayor </a:t>
            </a:r>
            <a:r>
              <a:rPr lang="en-US" sz="2800" dirty="0" err="1" smtClean="0"/>
              <a:t>fidelidad</a:t>
            </a:r>
            <a:endParaRPr lang="en-US" sz="2800" dirty="0" smtClean="0"/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Alta [Mg] </a:t>
            </a:r>
            <a:r>
              <a:rPr lang="en-US" sz="2800" dirty="0" err="1" smtClean="0"/>
              <a:t>alta</a:t>
            </a:r>
            <a:r>
              <a:rPr lang="en-US" sz="2800" dirty="0" smtClean="0"/>
              <a:t> </a:t>
            </a:r>
            <a:r>
              <a:rPr lang="en-US" sz="2800" dirty="0" err="1" smtClean="0"/>
              <a:t>actividad</a:t>
            </a:r>
            <a:endParaRPr lang="en-US" sz="2800" dirty="0"/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err="1" smtClean="0"/>
              <a:t>Productos</a:t>
            </a:r>
            <a:r>
              <a:rPr lang="en-US" sz="2800" dirty="0" smtClean="0"/>
              <a:t> </a:t>
            </a:r>
            <a:r>
              <a:rPr lang="en-US" sz="2800" dirty="0"/>
              <a:t>no </a:t>
            </a:r>
            <a:r>
              <a:rPr lang="en-US" sz="2800" dirty="0" err="1"/>
              <a:t>especificos</a:t>
            </a:r>
            <a:r>
              <a:rPr lang="en-US" sz="2800" dirty="0"/>
              <a:t> </a:t>
            </a:r>
            <a:r>
              <a:rPr lang="en-US" sz="2800" dirty="0" err="1"/>
              <a:t>por</a:t>
            </a:r>
            <a:r>
              <a:rPr lang="en-US" sz="2800" dirty="0"/>
              <a:t> </a:t>
            </a:r>
            <a:r>
              <a:rPr lang="en-US" sz="2800" dirty="0" err="1"/>
              <a:t>hibridación</a:t>
            </a:r>
            <a:r>
              <a:rPr lang="en-US" sz="2800" dirty="0"/>
              <a:t> no </a:t>
            </a:r>
            <a:r>
              <a:rPr lang="en-US" sz="2800" smtClean="0"/>
              <a:t>específica</a:t>
            </a:r>
            <a:endParaRPr lang="en-US" sz="2800" dirty="0" smtClean="0"/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err="1"/>
              <a:t>P</a:t>
            </a:r>
            <a:r>
              <a:rPr lang="en-US" sz="2800" dirty="0" err="1" smtClean="0"/>
              <a:t>obre</a:t>
            </a:r>
            <a:r>
              <a:rPr lang="en-US" sz="2800" dirty="0" smtClean="0"/>
              <a:t> </a:t>
            </a:r>
            <a:r>
              <a:rPr lang="en-US" sz="2800" dirty="0" err="1" smtClean="0"/>
              <a:t>fidelidad</a:t>
            </a:r>
            <a:endParaRPr lang="en-US" sz="2800" dirty="0" smtClean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dirty="0" smtClean="0"/>
          </a:p>
        </p:txBody>
      </p:sp>
      <p:pic>
        <p:nvPicPr>
          <p:cNvPr id="18442" name="Picture 10" descr="https://i2.wp.com/geneticeducation.co.in/wp-content/uploads/2018/08/role-of-mgcl2.001-e1533542404712.jpeg?resize=556%2C3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645" y="2241085"/>
            <a:ext cx="52959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45087" y="1785255"/>
            <a:ext cx="5080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 NB</a:t>
            </a:r>
            <a:r>
              <a:rPr lang="en-US" dirty="0" smtClean="0"/>
              <a:t>        0.       2         3        5     6      CN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15834" y="1297251"/>
            <a:ext cx="1406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MgCl2 </a:t>
            </a:r>
            <a:r>
              <a:rPr lang="en-US" dirty="0" err="1" smtClean="0"/>
              <a:t>mM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403772" y="1524000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_______________________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244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1F61A6-F285-E142-8E1F-CD0293CE9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905998" cy="1066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PCR - </a:t>
            </a:r>
            <a:r>
              <a:rPr lang="en-US" sz="4000" dirty="0" err="1" smtClean="0"/>
              <a:t>Aplicaciones</a:t>
            </a:r>
            <a:endParaRPr lang="en-US" sz="4000" dirty="0"/>
          </a:p>
        </p:txBody>
      </p:sp>
      <p:pic>
        <p:nvPicPr>
          <p:cNvPr id="4" name="Picture 6" descr="mage result for upr arecibo">
            <a:extLst>
              <a:ext uri="{FF2B5EF4-FFF2-40B4-BE49-F238E27FC236}">
                <a16:creationId xmlns:a16="http://schemas.microsoft.com/office/drawing/2014/main" xmlns="" id="{1C9ABA51-15D7-2746-BAFA-BF75B7401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106680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472629A-6278-224B-939C-A131CDCD7333}"/>
              </a:ext>
            </a:extLst>
          </p:cNvPr>
          <p:cNvSpPr/>
          <p:nvPr/>
        </p:nvSpPr>
        <p:spPr>
          <a:xfrm>
            <a:off x="523229" y="1456706"/>
            <a:ext cx="584835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err="1" smtClean="0"/>
              <a:t>Ciencias</a:t>
            </a:r>
            <a:r>
              <a:rPr lang="en-US" sz="2800" dirty="0" smtClean="0"/>
              <a:t> </a:t>
            </a:r>
            <a:r>
              <a:rPr lang="en-US" sz="2800" dirty="0" err="1" smtClean="0"/>
              <a:t>forenses</a:t>
            </a:r>
            <a:endParaRPr lang="en-US" sz="2800" dirty="0" smtClean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err="1" smtClean="0"/>
              <a:t>Acumulaci</a:t>
            </a:r>
            <a:r>
              <a:rPr lang="en-US" sz="2800" dirty="0" err="1" smtClean="0"/>
              <a:t>ón</a:t>
            </a:r>
            <a:r>
              <a:rPr lang="en-US" sz="2800" dirty="0" smtClean="0"/>
              <a:t> de RNA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err="1" smtClean="0"/>
              <a:t>Mutación</a:t>
            </a:r>
            <a:r>
              <a:rPr lang="en-US" sz="2800" dirty="0" smtClean="0"/>
              <a:t> </a:t>
            </a:r>
            <a:r>
              <a:rPr lang="en-US" sz="2800" dirty="0" err="1" smtClean="0"/>
              <a:t>dirigida</a:t>
            </a:r>
            <a:endParaRPr lang="en-US" sz="2800" dirty="0" smtClean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err="1" smtClean="0"/>
              <a:t>Clonación</a:t>
            </a:r>
            <a:r>
              <a:rPr lang="en-US" sz="2800" dirty="0" smtClean="0"/>
              <a:t> de genes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err="1" smtClean="0"/>
              <a:t>Determinación</a:t>
            </a:r>
            <a:r>
              <a:rPr lang="en-US" sz="2800" dirty="0" smtClean="0"/>
              <a:t> de </a:t>
            </a:r>
            <a:r>
              <a:rPr lang="en-US" sz="2800" dirty="0" err="1" smtClean="0"/>
              <a:t>perfil</a:t>
            </a:r>
            <a:r>
              <a:rPr lang="en-US" sz="2800" dirty="0" smtClean="0"/>
              <a:t> de </a:t>
            </a:r>
            <a:r>
              <a:rPr lang="en-US" sz="2800" dirty="0" err="1" smtClean="0"/>
              <a:t>individuo</a:t>
            </a:r>
            <a:endParaRPr lang="en-US" sz="2800" dirty="0" smtClean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err="1" smtClean="0"/>
              <a:t>Identificacion</a:t>
            </a:r>
            <a:r>
              <a:rPr lang="en-US" sz="2800" dirty="0" smtClean="0"/>
              <a:t> de </a:t>
            </a:r>
            <a:r>
              <a:rPr lang="en-US" sz="2800" dirty="0" err="1" smtClean="0"/>
              <a:t>individuos</a:t>
            </a:r>
            <a:r>
              <a:rPr lang="en-US" sz="2800" dirty="0" smtClean="0"/>
              <a:t> (</a:t>
            </a:r>
            <a:r>
              <a:rPr lang="en-US" sz="2800" dirty="0" err="1" smtClean="0"/>
              <a:t>organismos</a:t>
            </a:r>
            <a:r>
              <a:rPr lang="en-US" sz="2800" dirty="0" smtClean="0"/>
              <a:t>) </a:t>
            </a:r>
            <a:r>
              <a:rPr lang="en-US" sz="2800" dirty="0" err="1" smtClean="0"/>
              <a:t>por</a:t>
            </a:r>
            <a:r>
              <a:rPr lang="en-US" sz="2800" dirty="0" smtClean="0"/>
              <a:t> </a:t>
            </a:r>
            <a:r>
              <a:rPr lang="en-US" sz="2800" dirty="0" err="1" smtClean="0"/>
              <a:t>secuencias</a:t>
            </a:r>
            <a:r>
              <a:rPr lang="en-US" sz="2800" dirty="0" smtClean="0"/>
              <a:t> </a:t>
            </a:r>
            <a:r>
              <a:rPr lang="en-US" sz="2800" dirty="0" err="1" smtClean="0"/>
              <a:t>únicas</a:t>
            </a:r>
            <a:endParaRPr lang="en-US" sz="2800" dirty="0" smtClean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13 locus </a:t>
            </a:r>
            <a:endParaRPr lang="en-US" sz="2800" dirty="0" smtClean="0"/>
          </a:p>
        </p:txBody>
      </p:sp>
      <p:pic>
        <p:nvPicPr>
          <p:cNvPr id="20482" name="Picture 2" descr="mage result for directed mutagenesis pc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684" y="203200"/>
            <a:ext cx="567446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580" y="3752850"/>
            <a:ext cx="5679572" cy="277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43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1F61A6-F285-E142-8E1F-CD0293CE9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905998" cy="1066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PCR </a:t>
            </a:r>
            <a:r>
              <a:rPr lang="en-US" sz="4000" dirty="0" err="1" smtClean="0"/>
              <a:t>Aplicaci</a:t>
            </a:r>
            <a:r>
              <a:rPr lang="en-US" sz="4000" dirty="0" err="1" smtClean="0"/>
              <a:t>ón</a:t>
            </a:r>
            <a:endParaRPr lang="en-US" sz="4000" dirty="0"/>
          </a:p>
        </p:txBody>
      </p:sp>
      <p:pic>
        <p:nvPicPr>
          <p:cNvPr id="4" name="Picture 6" descr="mage result for upr arecibo">
            <a:extLst>
              <a:ext uri="{FF2B5EF4-FFF2-40B4-BE49-F238E27FC236}">
                <a16:creationId xmlns:a16="http://schemas.microsoft.com/office/drawing/2014/main" xmlns="" id="{1C9ABA51-15D7-2746-BAFA-BF75B7401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106680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se of PCR in Forensic Science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se of PCR in Forensic Science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121" y="152399"/>
            <a:ext cx="5628763" cy="650965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472629A-6278-224B-939C-A131CDCD7333}"/>
              </a:ext>
            </a:extLst>
          </p:cNvPr>
          <p:cNvSpPr/>
          <p:nvPr/>
        </p:nvSpPr>
        <p:spPr>
          <a:xfrm>
            <a:off x="299385" y="1135082"/>
            <a:ext cx="5848351" cy="552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b="1" dirty="0" err="1" smtClean="0"/>
              <a:t>Ciencias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forenses</a:t>
            </a:r>
            <a:endParaRPr lang="en-US" sz="2800" b="1" dirty="0" smtClean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err="1" smtClean="0"/>
              <a:t>Acumulaci</a:t>
            </a:r>
            <a:r>
              <a:rPr lang="en-US" sz="2800" dirty="0" err="1" smtClean="0"/>
              <a:t>ón</a:t>
            </a:r>
            <a:r>
              <a:rPr lang="en-US" sz="2800" dirty="0" smtClean="0"/>
              <a:t> de RNA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err="1" smtClean="0"/>
              <a:t>Mutación</a:t>
            </a:r>
            <a:r>
              <a:rPr lang="en-US" sz="2800" dirty="0" smtClean="0"/>
              <a:t> </a:t>
            </a:r>
            <a:r>
              <a:rPr lang="en-US" sz="2800" dirty="0" err="1" smtClean="0"/>
              <a:t>dirigida</a:t>
            </a:r>
            <a:endParaRPr lang="en-US" sz="2800" dirty="0" smtClean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err="1" smtClean="0"/>
              <a:t>Clonación</a:t>
            </a:r>
            <a:r>
              <a:rPr lang="en-US" sz="2800" dirty="0" smtClean="0"/>
              <a:t> de genes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err="1" smtClean="0"/>
              <a:t>Determinación</a:t>
            </a:r>
            <a:r>
              <a:rPr lang="en-US" sz="2800" dirty="0" smtClean="0"/>
              <a:t> de </a:t>
            </a:r>
            <a:r>
              <a:rPr lang="en-US" sz="2800" dirty="0" err="1" smtClean="0"/>
              <a:t>perfil</a:t>
            </a:r>
            <a:r>
              <a:rPr lang="en-US" sz="2800" dirty="0" smtClean="0"/>
              <a:t> de </a:t>
            </a:r>
            <a:r>
              <a:rPr lang="en-US" sz="2800" dirty="0" err="1" smtClean="0"/>
              <a:t>individuo</a:t>
            </a:r>
            <a:endParaRPr lang="en-US" sz="2800" dirty="0" smtClean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b="1" dirty="0" err="1" smtClean="0"/>
              <a:t>Identificacion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individuos</a:t>
            </a:r>
            <a:r>
              <a:rPr lang="en-US" sz="2800" b="1" dirty="0" smtClean="0"/>
              <a:t> (</a:t>
            </a:r>
            <a:r>
              <a:rPr lang="en-US" sz="2800" b="1" dirty="0" err="1" smtClean="0"/>
              <a:t>organismos</a:t>
            </a:r>
            <a:r>
              <a:rPr lang="en-US" sz="2800" b="1" dirty="0" smtClean="0"/>
              <a:t>) </a:t>
            </a:r>
            <a:r>
              <a:rPr lang="en-US" sz="2800" b="1" dirty="0" err="1" smtClean="0"/>
              <a:t>por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secuencias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únicas</a:t>
            </a:r>
            <a:endParaRPr lang="en-US" sz="2800" b="1" dirty="0" smtClean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CODIS </a:t>
            </a:r>
            <a:r>
              <a:rPr lang="mr-IN" sz="2800" dirty="0"/>
              <a:t>–</a:t>
            </a:r>
            <a:r>
              <a:rPr lang="en-US" sz="2800" dirty="0"/>
              <a:t> Combined DNA Index System</a:t>
            </a: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P +13= 1/1,000,000,000,000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b="1" dirty="0" smtClean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6030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>
          <a:xfrm>
            <a:off x="660400" y="199581"/>
            <a:ext cx="10947400" cy="708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b="1" dirty="0" err="1" smtClean="0">
                <a:latin typeface="Arial" charset="0"/>
              </a:rPr>
              <a:t>Aplicaci</a:t>
            </a:r>
            <a:r>
              <a:rPr lang="en-US" altLang="en-US" b="1" dirty="0" err="1" smtClean="0">
                <a:latin typeface="Arial" charset="0"/>
              </a:rPr>
              <a:t>ón</a:t>
            </a:r>
            <a:r>
              <a:rPr lang="en-US" altLang="en-US" b="1" dirty="0" smtClean="0">
                <a:latin typeface="Arial" charset="0"/>
              </a:rPr>
              <a:t> </a:t>
            </a:r>
            <a:r>
              <a:rPr lang="en-US" altLang="en-US" b="1" dirty="0" err="1" smtClean="0">
                <a:latin typeface="Arial" charset="0"/>
              </a:rPr>
              <a:t>transcripción</a:t>
            </a:r>
            <a:r>
              <a:rPr lang="en-US" altLang="en-US" b="1" dirty="0" smtClean="0">
                <a:latin typeface="Arial" charset="0"/>
              </a:rPr>
              <a:t> al </a:t>
            </a:r>
            <a:r>
              <a:rPr lang="en-US" altLang="en-US" b="1" dirty="0" err="1" smtClean="0">
                <a:latin typeface="Arial" charset="0"/>
              </a:rPr>
              <a:t>reverso</a:t>
            </a:r>
            <a:r>
              <a:rPr lang="en-GB" altLang="en-US" b="1" dirty="0" smtClean="0">
                <a:latin typeface="Arial" charset="0"/>
              </a:rPr>
              <a:t>RT-PCR </a:t>
            </a:r>
            <a:r>
              <a:rPr lang="en-GB" altLang="en-US" b="1" dirty="0">
                <a:latin typeface="Arial" charset="0"/>
                <a:hlinkClick r:id="rId2"/>
              </a:rPr>
              <a:t>LINK</a:t>
            </a:r>
            <a:endParaRPr lang="en-GB" altLang="en-US" b="1" dirty="0">
              <a:latin typeface="Arial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413126" y="3167752"/>
            <a:ext cx="5478463" cy="581025"/>
            <a:chOff x="1190" y="1959"/>
            <a:chExt cx="3451" cy="366"/>
          </a:xfrm>
        </p:grpSpPr>
        <p:sp>
          <p:nvSpPr>
            <p:cNvPr id="59423" name="Line 4"/>
            <p:cNvSpPr>
              <a:spLocks noChangeShapeType="1"/>
            </p:cNvSpPr>
            <p:nvPr/>
          </p:nvSpPr>
          <p:spPr bwMode="auto">
            <a:xfrm>
              <a:off x="1190" y="2049"/>
              <a:ext cx="233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4" name="Text Box 5"/>
            <p:cNvSpPr txBox="1">
              <a:spLocks noChangeArrowheads="1"/>
            </p:cNvSpPr>
            <p:nvPr/>
          </p:nvSpPr>
          <p:spPr bwMode="auto">
            <a:xfrm>
              <a:off x="3524" y="1959"/>
              <a:ext cx="1117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GB" altLang="en-US" sz="1600" b="1">
                  <a:latin typeface="Courier New" charset="0"/>
                </a:rPr>
                <a:t>AAAAAAAAAA-3’</a:t>
              </a:r>
            </a:p>
            <a:p>
              <a:r>
                <a:rPr lang="en-GB" altLang="en-US" sz="1600" b="1">
                  <a:latin typeface="Courier New" charset="0"/>
                </a:rPr>
                <a:t>TTTTTTTTTT-5’</a:t>
              </a:r>
              <a:endParaRPr lang="en-GB" alt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683250" y="1762815"/>
            <a:ext cx="2482850" cy="642937"/>
            <a:chOff x="2620" y="1371"/>
            <a:chExt cx="1564" cy="405"/>
          </a:xfrm>
        </p:grpSpPr>
        <p:sp>
          <p:nvSpPr>
            <p:cNvPr id="59421" name="Line 7"/>
            <p:cNvSpPr>
              <a:spLocks noChangeShapeType="1"/>
            </p:cNvSpPr>
            <p:nvPr/>
          </p:nvSpPr>
          <p:spPr bwMode="auto">
            <a:xfrm>
              <a:off x="2620" y="1371"/>
              <a:ext cx="0" cy="37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2" name="Text Box 8"/>
            <p:cNvSpPr txBox="1">
              <a:spLocks noChangeArrowheads="1"/>
            </p:cNvSpPr>
            <p:nvPr/>
          </p:nvSpPr>
          <p:spPr bwMode="auto">
            <a:xfrm>
              <a:off x="2684" y="1545"/>
              <a:ext cx="15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GB" altLang="en-US"/>
                <a:t>Transcripción reversa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5314950" y="4296465"/>
            <a:ext cx="1543050" cy="700087"/>
            <a:chOff x="2270" y="2816"/>
            <a:chExt cx="972" cy="441"/>
          </a:xfrm>
        </p:grpSpPr>
        <p:sp>
          <p:nvSpPr>
            <p:cNvPr id="59419" name="Line 10"/>
            <p:cNvSpPr>
              <a:spLocks noChangeShapeType="1"/>
            </p:cNvSpPr>
            <p:nvPr/>
          </p:nvSpPr>
          <p:spPr bwMode="auto">
            <a:xfrm>
              <a:off x="3238" y="2816"/>
              <a:ext cx="0" cy="37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0" name="Text Box 11"/>
            <p:cNvSpPr txBox="1">
              <a:spLocks noChangeArrowheads="1"/>
            </p:cNvSpPr>
            <p:nvPr/>
          </p:nvSpPr>
          <p:spPr bwMode="auto">
            <a:xfrm>
              <a:off x="2270" y="2853"/>
              <a:ext cx="9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GB" altLang="en-US" dirty="0"/>
                <a:t>PCR </a:t>
              </a:r>
              <a:r>
                <a:rPr lang="en-GB" altLang="en-US" dirty="0" err="1"/>
                <a:t>usando</a:t>
              </a:r>
              <a:r>
                <a:rPr lang="en-GB" altLang="en-US" dirty="0"/>
                <a:t> </a:t>
              </a:r>
            </a:p>
            <a:p>
              <a:r>
                <a:rPr lang="en-GB" altLang="en-US" dirty="0" smtClean="0">
                  <a:solidFill>
                    <a:schemeClr val="folHlink"/>
                  </a:solidFill>
                </a:rPr>
                <a:t>GSP1+GSP</a:t>
              </a:r>
              <a:endParaRPr lang="en-GB" altLang="en-US" dirty="0"/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2133600" y="1489765"/>
            <a:ext cx="8261350" cy="915987"/>
            <a:chOff x="500" y="852"/>
            <a:chExt cx="5204" cy="577"/>
          </a:xfrm>
        </p:grpSpPr>
        <p:sp>
          <p:nvSpPr>
            <p:cNvPr id="59415" name="Line 13"/>
            <p:cNvSpPr>
              <a:spLocks noChangeShapeType="1"/>
            </p:cNvSpPr>
            <p:nvPr/>
          </p:nvSpPr>
          <p:spPr bwMode="auto">
            <a:xfrm>
              <a:off x="1094" y="981"/>
              <a:ext cx="233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6" name="Text Box 14"/>
            <p:cNvSpPr txBox="1">
              <a:spLocks noChangeArrowheads="1"/>
            </p:cNvSpPr>
            <p:nvPr/>
          </p:nvSpPr>
          <p:spPr bwMode="auto">
            <a:xfrm>
              <a:off x="3428" y="891"/>
              <a:ext cx="1117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GB" altLang="en-US" sz="1600" b="1">
                  <a:latin typeface="Courier New" charset="0"/>
                </a:rPr>
                <a:t>AAAAAAAAAA-3’</a:t>
              </a:r>
            </a:p>
            <a:p>
              <a:r>
                <a:rPr lang="en-GB" altLang="en-US" sz="1600" b="1">
                  <a:latin typeface="Courier New" charset="0"/>
                </a:rPr>
                <a:t>TTTTTTTTTT-5’</a:t>
              </a:r>
              <a:endParaRPr lang="en-GB" altLang="en-US"/>
            </a:p>
          </p:txBody>
        </p:sp>
        <p:sp>
          <p:nvSpPr>
            <p:cNvPr id="59417" name="Text Box 15"/>
            <p:cNvSpPr txBox="1">
              <a:spLocks noChangeArrowheads="1"/>
            </p:cNvSpPr>
            <p:nvPr/>
          </p:nvSpPr>
          <p:spPr bwMode="auto">
            <a:xfrm>
              <a:off x="500" y="852"/>
              <a:ext cx="59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GB" altLang="en-US">
                  <a:solidFill>
                    <a:srgbClr val="FF0000"/>
                  </a:solidFill>
                </a:rPr>
                <a:t>mANR</a:t>
              </a:r>
            </a:p>
            <a:p>
              <a:r>
                <a:rPr lang="en-GB" altLang="en-US">
                  <a:solidFill>
                    <a:srgbClr val="FF0000"/>
                  </a:solidFill>
                </a:rPr>
                <a:t>(sense)</a:t>
              </a:r>
              <a:endParaRPr lang="en-GB" altLang="en-US"/>
            </a:p>
          </p:txBody>
        </p:sp>
        <p:sp>
          <p:nvSpPr>
            <p:cNvPr id="59418" name="Text Box 16"/>
            <p:cNvSpPr txBox="1">
              <a:spLocks noChangeArrowheads="1"/>
            </p:cNvSpPr>
            <p:nvPr/>
          </p:nvSpPr>
          <p:spPr bwMode="auto">
            <a:xfrm>
              <a:off x="4452" y="852"/>
              <a:ext cx="1252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GB" altLang="en-US"/>
                <a:t>Primer Antisense:</a:t>
              </a:r>
            </a:p>
            <a:p>
              <a:r>
                <a:rPr lang="en-GB" altLang="en-US"/>
                <a:t>oligo(dT)o</a:t>
              </a:r>
            </a:p>
            <a:p>
              <a:endParaRPr lang="en-GB" altLang="en-US"/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1733550" y="3091552"/>
            <a:ext cx="5384800" cy="366713"/>
            <a:chOff x="132" y="2209"/>
            <a:chExt cx="3392" cy="231"/>
          </a:xfrm>
        </p:grpSpPr>
        <p:sp>
          <p:nvSpPr>
            <p:cNvPr id="59413" name="Line 18"/>
            <p:cNvSpPr>
              <a:spLocks noChangeShapeType="1"/>
            </p:cNvSpPr>
            <p:nvPr/>
          </p:nvSpPr>
          <p:spPr bwMode="auto">
            <a:xfrm flipH="1" flipV="1">
              <a:off x="1190" y="2209"/>
              <a:ext cx="233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4" name="Text Box 19"/>
            <p:cNvSpPr txBox="1">
              <a:spLocks noChangeArrowheads="1"/>
            </p:cNvSpPr>
            <p:nvPr/>
          </p:nvSpPr>
          <p:spPr bwMode="auto">
            <a:xfrm>
              <a:off x="132" y="2209"/>
              <a:ext cx="12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GB" altLang="en-US">
                  <a:solidFill>
                    <a:srgbClr val="0000FF"/>
                  </a:solidFill>
                </a:rPr>
                <a:t>1ra cadena cDNA</a:t>
              </a:r>
              <a:endParaRPr lang="en-GB" altLang="en-US"/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3581400" y="2481951"/>
            <a:ext cx="4457700" cy="1905000"/>
            <a:chOff x="1296" y="1680"/>
            <a:chExt cx="2808" cy="1200"/>
          </a:xfrm>
        </p:grpSpPr>
        <p:sp>
          <p:nvSpPr>
            <p:cNvPr id="59408" name="Line 21"/>
            <p:cNvSpPr>
              <a:spLocks noChangeShapeType="1"/>
            </p:cNvSpPr>
            <p:nvPr/>
          </p:nvSpPr>
          <p:spPr bwMode="auto">
            <a:xfrm flipH="1" flipV="1">
              <a:off x="2944" y="2325"/>
              <a:ext cx="31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9409" name="Group 22"/>
            <p:cNvGrpSpPr>
              <a:grpSpLocks/>
            </p:cNvGrpSpPr>
            <p:nvPr/>
          </p:nvGrpSpPr>
          <p:grpSpPr bwMode="auto">
            <a:xfrm>
              <a:off x="1296" y="1680"/>
              <a:ext cx="2808" cy="1200"/>
              <a:chOff x="1296" y="1680"/>
              <a:chExt cx="2808" cy="1200"/>
            </a:xfrm>
          </p:grpSpPr>
          <p:sp>
            <p:nvSpPr>
              <p:cNvPr id="59410" name="Line 23"/>
              <p:cNvSpPr>
                <a:spLocks noChangeShapeType="1"/>
              </p:cNvSpPr>
              <p:nvPr/>
            </p:nvSpPr>
            <p:spPr bwMode="auto">
              <a:xfrm>
                <a:off x="1398" y="1948"/>
                <a:ext cx="318" cy="0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11" name="Text Box 24"/>
              <p:cNvSpPr txBox="1">
                <a:spLocks noChangeArrowheads="1"/>
              </p:cNvSpPr>
              <p:nvPr/>
            </p:nvSpPr>
            <p:spPr bwMode="auto">
              <a:xfrm>
                <a:off x="1296" y="1680"/>
                <a:ext cx="72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GB" altLang="en-US" dirty="0" err="1" smtClean="0">
                    <a:solidFill>
                      <a:schemeClr val="folHlink"/>
                    </a:solidFill>
                  </a:rPr>
                  <a:t>RNAsa</a:t>
                </a:r>
                <a:r>
                  <a:rPr lang="en-GB" altLang="en-US" dirty="0" smtClean="0">
                    <a:solidFill>
                      <a:schemeClr val="folHlink"/>
                    </a:solidFill>
                  </a:rPr>
                  <a:t> H</a:t>
                </a:r>
                <a:endParaRPr lang="en-GB" altLang="en-US" dirty="0"/>
              </a:p>
            </p:txBody>
          </p:sp>
          <p:sp>
            <p:nvSpPr>
              <p:cNvPr id="59412" name="Text Box 25"/>
              <p:cNvSpPr txBox="1">
                <a:spLocks noChangeArrowheads="1"/>
              </p:cNvSpPr>
              <p:nvPr/>
            </p:nvSpPr>
            <p:spPr bwMode="auto">
              <a:xfrm>
                <a:off x="2932" y="2649"/>
                <a:ext cx="117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GB" altLang="en-US">
                    <a:solidFill>
                      <a:schemeClr val="folHlink"/>
                    </a:solidFill>
                  </a:rPr>
                  <a:t>GSP (antisense)</a:t>
                </a:r>
                <a:endParaRPr lang="en-GB" altLang="en-US"/>
              </a:p>
            </p:txBody>
          </p:sp>
        </p:grpSp>
      </p:grp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3562350" y="5085451"/>
            <a:ext cx="3263900" cy="977900"/>
            <a:chOff x="1284" y="3312"/>
            <a:chExt cx="2056" cy="616"/>
          </a:xfrm>
        </p:grpSpPr>
        <p:sp>
          <p:nvSpPr>
            <p:cNvPr id="59402" name="Line 27"/>
            <p:cNvSpPr>
              <a:spLocks noChangeShapeType="1"/>
            </p:cNvSpPr>
            <p:nvPr/>
          </p:nvSpPr>
          <p:spPr bwMode="auto">
            <a:xfrm flipH="1" flipV="1">
              <a:off x="1374" y="3678"/>
              <a:ext cx="1876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3" name="Line 28"/>
            <p:cNvSpPr>
              <a:spLocks noChangeShapeType="1"/>
            </p:cNvSpPr>
            <p:nvPr/>
          </p:nvSpPr>
          <p:spPr bwMode="auto">
            <a:xfrm>
              <a:off x="1374" y="3569"/>
              <a:ext cx="31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4" name="Line 29"/>
            <p:cNvSpPr>
              <a:spLocks noChangeShapeType="1"/>
            </p:cNvSpPr>
            <p:nvPr/>
          </p:nvSpPr>
          <p:spPr bwMode="auto">
            <a:xfrm>
              <a:off x="1692" y="3569"/>
              <a:ext cx="1546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5" name="Line 30"/>
            <p:cNvSpPr>
              <a:spLocks noChangeShapeType="1"/>
            </p:cNvSpPr>
            <p:nvPr/>
          </p:nvSpPr>
          <p:spPr bwMode="auto">
            <a:xfrm flipH="1" flipV="1">
              <a:off x="2920" y="3678"/>
              <a:ext cx="31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6" name="Text Box 31"/>
            <p:cNvSpPr txBox="1">
              <a:spLocks noChangeArrowheads="1"/>
            </p:cNvSpPr>
            <p:nvPr/>
          </p:nvSpPr>
          <p:spPr bwMode="auto">
            <a:xfrm>
              <a:off x="1284" y="3312"/>
              <a:ext cx="5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GB" altLang="en-US">
                  <a:solidFill>
                    <a:schemeClr val="folHlink"/>
                  </a:solidFill>
                </a:rPr>
                <a:t>GSP1</a:t>
              </a:r>
              <a:endParaRPr lang="en-GB" altLang="en-US"/>
            </a:p>
          </p:txBody>
        </p:sp>
        <p:sp>
          <p:nvSpPr>
            <p:cNvPr id="59407" name="Text Box 32"/>
            <p:cNvSpPr txBox="1">
              <a:spLocks noChangeArrowheads="1"/>
            </p:cNvSpPr>
            <p:nvPr/>
          </p:nvSpPr>
          <p:spPr bwMode="auto">
            <a:xfrm>
              <a:off x="2920" y="3697"/>
              <a:ext cx="4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GB" altLang="en-US">
                  <a:solidFill>
                    <a:schemeClr val="folHlink"/>
                  </a:solidFill>
                </a:rPr>
                <a:t>GSP</a:t>
              </a:r>
              <a:endParaRPr lang="en-GB" altLang="en-US"/>
            </a:p>
          </p:txBody>
        </p:sp>
      </p:grpSp>
      <p:sp>
        <p:nvSpPr>
          <p:cNvPr id="94241" name="Text Box 33"/>
          <p:cNvSpPr txBox="1">
            <a:spLocks noChangeArrowheads="1"/>
          </p:cNvSpPr>
          <p:nvPr/>
        </p:nvSpPr>
        <p:spPr bwMode="auto">
          <a:xfrm>
            <a:off x="2905125" y="6004614"/>
            <a:ext cx="7410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s-AR" altLang="en-US"/>
              <a:t>Requiere el conocimiento de la secuencia para diseñar GSP and GSP1</a:t>
            </a:r>
          </a:p>
        </p:txBody>
      </p:sp>
    </p:spTree>
    <p:extLst>
      <p:ext uri="{BB962C8B-B14F-4D97-AF65-F5344CB8AC3E}">
        <p14:creationId xmlns:p14="http://schemas.microsoft.com/office/powerpoint/2010/main" val="1224843022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4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41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1F61A6-F285-E142-8E1F-CD0293CE9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050"/>
            <a:ext cx="11647714" cy="1066800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Objetivo</a:t>
            </a:r>
            <a:r>
              <a:rPr lang="en-US" sz="4000" dirty="0" smtClean="0"/>
              <a:t> </a:t>
            </a:r>
            <a:r>
              <a:rPr lang="en-US" sz="4000" dirty="0" err="1" smtClean="0"/>
              <a:t>Deteccion</a:t>
            </a:r>
            <a:r>
              <a:rPr lang="en-US" sz="4000" dirty="0" smtClean="0"/>
              <a:t> de mycoplasma </a:t>
            </a:r>
            <a:r>
              <a:rPr lang="en-US" sz="4000" dirty="0" err="1" smtClean="0"/>
              <a:t>spp</a:t>
            </a:r>
            <a:endParaRPr lang="en-US" sz="4000" dirty="0"/>
          </a:p>
        </p:txBody>
      </p:sp>
      <p:pic>
        <p:nvPicPr>
          <p:cNvPr id="4" name="Picture 6" descr="mage result for upr arecibo">
            <a:extLst>
              <a:ext uri="{FF2B5EF4-FFF2-40B4-BE49-F238E27FC236}">
                <a16:creationId xmlns:a16="http://schemas.microsoft.com/office/drawing/2014/main" xmlns="" id="{1C9ABA51-15D7-2746-BAFA-BF75B7401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106680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472629A-6278-224B-939C-A131CDCD7333}"/>
              </a:ext>
            </a:extLst>
          </p:cNvPr>
          <p:cNvSpPr/>
          <p:nvPr/>
        </p:nvSpPr>
        <p:spPr>
          <a:xfrm>
            <a:off x="346334" y="1051215"/>
            <a:ext cx="11769465" cy="435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err="1" smtClean="0"/>
              <a:t>Muestra</a:t>
            </a:r>
            <a:r>
              <a:rPr lang="en-US" sz="2800" dirty="0" smtClean="0"/>
              <a:t> </a:t>
            </a:r>
            <a:r>
              <a:rPr lang="en-US" sz="2800" dirty="0" err="1" smtClean="0"/>
              <a:t>desconocida</a:t>
            </a:r>
            <a:endParaRPr lang="en-US" sz="2800" dirty="0" smtClean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Mycoplasma </a:t>
            </a:r>
            <a:r>
              <a:rPr lang="en-US" sz="2800" dirty="0" err="1" smtClean="0"/>
              <a:t>spp</a:t>
            </a:r>
            <a:r>
              <a:rPr lang="en-US" sz="2800" dirty="0" smtClean="0"/>
              <a:t> </a:t>
            </a:r>
            <a:r>
              <a:rPr lang="mr-IN" sz="2800" dirty="0" smtClean="0"/>
              <a:t>–</a:t>
            </a:r>
            <a:r>
              <a:rPr lang="en-US" sz="2800" dirty="0" smtClean="0"/>
              <a:t> </a:t>
            </a:r>
            <a:r>
              <a:rPr lang="en-US" sz="2800" dirty="0" err="1" smtClean="0"/>
              <a:t>género</a:t>
            </a:r>
            <a:r>
              <a:rPr lang="en-US" sz="2800" dirty="0" smtClean="0"/>
              <a:t> de </a:t>
            </a:r>
            <a:r>
              <a:rPr lang="en-US" sz="2800" dirty="0" err="1" smtClean="0"/>
              <a:t>bacterias</a:t>
            </a:r>
            <a:r>
              <a:rPr lang="en-US" sz="2800" dirty="0" smtClean="0"/>
              <a:t> sin pared </a:t>
            </a:r>
            <a:r>
              <a:rPr lang="en-US" sz="2800" dirty="0" err="1" smtClean="0"/>
              <a:t>celular</a:t>
            </a:r>
            <a:endParaRPr lang="en-US" sz="2800" dirty="0" smtClean="0"/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err="1" smtClean="0"/>
              <a:t>Resistentes</a:t>
            </a:r>
            <a:r>
              <a:rPr lang="en-US" sz="2800" dirty="0" smtClean="0"/>
              <a:t> a los </a:t>
            </a:r>
            <a:r>
              <a:rPr lang="en-US" sz="2800" dirty="0" err="1" smtClean="0"/>
              <a:t>antibióticos</a:t>
            </a:r>
            <a:r>
              <a:rPr lang="en-US" sz="2800" dirty="0" smtClean="0"/>
              <a:t> </a:t>
            </a:r>
            <a:r>
              <a:rPr lang="en-US" sz="2800" dirty="0" err="1" smtClean="0"/>
              <a:t>comunes</a:t>
            </a:r>
            <a:endParaRPr lang="en-US" sz="2800" dirty="0" smtClean="0"/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err="1" smtClean="0"/>
              <a:t>Antibioticos</a:t>
            </a:r>
            <a:r>
              <a:rPr lang="en-US" sz="2800" dirty="0" smtClean="0"/>
              <a:t> </a:t>
            </a:r>
            <a:r>
              <a:rPr lang="en-US" sz="2800" dirty="0" err="1" smtClean="0"/>
              <a:t>afectan</a:t>
            </a:r>
            <a:r>
              <a:rPr lang="en-US" sz="2800" dirty="0" smtClean="0"/>
              <a:t> </a:t>
            </a:r>
            <a:r>
              <a:rPr lang="en-US" sz="2800" dirty="0" err="1" smtClean="0"/>
              <a:t>sintesis</a:t>
            </a:r>
            <a:r>
              <a:rPr lang="en-US" sz="2800" dirty="0" smtClean="0"/>
              <a:t> de pared </a:t>
            </a:r>
            <a:r>
              <a:rPr lang="en-US" sz="2800" dirty="0" err="1" smtClean="0"/>
              <a:t>celular</a:t>
            </a:r>
            <a:endParaRPr lang="en-US" sz="2800" dirty="0" smtClean="0"/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dirty="0" smtClean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err="1" smtClean="0"/>
              <a:t>Algunas</a:t>
            </a:r>
            <a:r>
              <a:rPr lang="en-US" sz="2800" dirty="0" smtClean="0"/>
              <a:t> </a:t>
            </a:r>
            <a:r>
              <a:rPr lang="en-US" sz="2800" dirty="0" err="1" smtClean="0"/>
              <a:t>sp</a:t>
            </a:r>
            <a:r>
              <a:rPr lang="en-US" sz="2800" dirty="0" smtClean="0"/>
              <a:t> son </a:t>
            </a:r>
            <a:r>
              <a:rPr lang="en-US" sz="2800" dirty="0" err="1" smtClean="0"/>
              <a:t>patogénicas</a:t>
            </a:r>
            <a:r>
              <a:rPr lang="en-US" sz="2800" dirty="0" smtClean="0"/>
              <a:t> en </a:t>
            </a:r>
            <a:r>
              <a:rPr lang="en-US" sz="2800" dirty="0" err="1" smtClean="0"/>
              <a:t>humanos</a:t>
            </a:r>
            <a:endParaRPr lang="en-US" sz="2800" dirty="0" smtClean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M . </a:t>
            </a:r>
            <a:r>
              <a:rPr lang="en-US" sz="2800" dirty="0" err="1" smtClean="0"/>
              <a:t>Pneumoniae</a:t>
            </a:r>
            <a:r>
              <a:rPr lang="en-US" sz="2800" dirty="0" smtClean="0"/>
              <a:t> - </a:t>
            </a:r>
            <a:r>
              <a:rPr lang="en-US" sz="2800" dirty="0" err="1" smtClean="0"/>
              <a:t>respiratoria</a:t>
            </a:r>
            <a:endParaRPr lang="en-US" sz="2800" dirty="0" smtClean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M </a:t>
            </a:r>
            <a:r>
              <a:rPr lang="en-US" sz="2800" dirty="0" err="1" smtClean="0"/>
              <a:t>fermentans</a:t>
            </a:r>
            <a:r>
              <a:rPr lang="en-US" sz="2800" dirty="0" smtClean="0"/>
              <a:t> - </a:t>
            </a:r>
            <a:r>
              <a:rPr lang="en-US" sz="2800" dirty="0" err="1" smtClean="0"/>
              <a:t>articulaciones</a:t>
            </a:r>
            <a:endParaRPr lang="en-US" sz="2800" dirty="0" smtClean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M. </a:t>
            </a:r>
            <a:r>
              <a:rPr lang="en-US" sz="2800" dirty="0" err="1" smtClean="0"/>
              <a:t>hominis</a:t>
            </a:r>
            <a:r>
              <a:rPr lang="en-US" sz="2800" dirty="0" smtClean="0"/>
              <a:t> </a:t>
            </a:r>
            <a:r>
              <a:rPr lang="mr-IN" sz="2800" dirty="0" smtClean="0"/>
              <a:t>–</a:t>
            </a:r>
            <a:r>
              <a:rPr lang="en-US" sz="2800" dirty="0" smtClean="0"/>
              <a:t> </a:t>
            </a:r>
            <a:r>
              <a:rPr lang="en-US" sz="2800" dirty="0" err="1" smtClean="0"/>
              <a:t>tracto</a:t>
            </a:r>
            <a:r>
              <a:rPr lang="en-US" sz="2800" dirty="0" smtClean="0"/>
              <a:t> UG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err="1" smtClean="0"/>
              <a:t>Infectan</a:t>
            </a:r>
            <a:r>
              <a:rPr lang="en-US" sz="2800" dirty="0" smtClean="0"/>
              <a:t> </a:t>
            </a:r>
            <a:r>
              <a:rPr lang="en-US" sz="2800" dirty="0" err="1" smtClean="0"/>
              <a:t>cultivos</a:t>
            </a:r>
            <a:r>
              <a:rPr lang="en-US" sz="2800" dirty="0" smtClean="0"/>
              <a:t> </a:t>
            </a:r>
            <a:r>
              <a:rPr lang="en-US" sz="2800" dirty="0" err="1" smtClean="0"/>
              <a:t>celular</a:t>
            </a:r>
            <a:r>
              <a:rPr lang="en-US" sz="2800" dirty="0" smtClean="0"/>
              <a:t> y </a:t>
            </a:r>
            <a:r>
              <a:rPr lang="en-US" sz="2800" dirty="0" err="1" smtClean="0"/>
              <a:t>medicamentos</a:t>
            </a:r>
            <a:r>
              <a:rPr lang="en-US" sz="2800" dirty="0" smtClean="0"/>
              <a:t> e </a:t>
            </a:r>
            <a:r>
              <a:rPr lang="en-US" sz="2800" dirty="0" err="1" smtClean="0"/>
              <a:t>industria</a:t>
            </a:r>
            <a:endParaRPr lang="en-US" sz="2800" dirty="0" smtClean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4382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1F61A6-F285-E142-8E1F-CD0293CE9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905998" cy="1066800"/>
          </a:xfrm>
        </p:spPr>
        <p:txBody>
          <a:bodyPr>
            <a:normAutofit/>
          </a:bodyPr>
          <a:lstStyle/>
          <a:p>
            <a:r>
              <a:rPr lang="en-US" sz="4000" dirty="0" err="1"/>
              <a:t>Objetivos</a:t>
            </a:r>
            <a:endParaRPr lang="en-US" sz="4000" dirty="0"/>
          </a:p>
        </p:txBody>
      </p:sp>
      <p:pic>
        <p:nvPicPr>
          <p:cNvPr id="4" name="Picture 6" descr="mage result for upr arecibo">
            <a:extLst>
              <a:ext uri="{FF2B5EF4-FFF2-40B4-BE49-F238E27FC236}">
                <a16:creationId xmlns:a16="http://schemas.microsoft.com/office/drawing/2014/main" xmlns="" id="{1C9ABA51-15D7-2746-BAFA-BF75B7401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106680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472629A-6278-224B-939C-A131CDCD7333}"/>
              </a:ext>
            </a:extLst>
          </p:cNvPr>
          <p:cNvSpPr/>
          <p:nvPr/>
        </p:nvSpPr>
        <p:spPr>
          <a:xfrm>
            <a:off x="479685" y="1066800"/>
            <a:ext cx="11227633" cy="399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s-PR" altLang="en-US" sz="3200" dirty="0"/>
              <a:t>Al finalizar el ejercicio el estudiante podrá:</a:t>
            </a:r>
          </a:p>
          <a:p>
            <a:pPr marL="119062">
              <a:lnSpc>
                <a:spcPct val="90000"/>
              </a:lnSpc>
              <a:defRPr/>
            </a:pPr>
            <a:endParaRPr lang="es-PR" altLang="en-US" sz="3200" dirty="0"/>
          </a:p>
          <a:p>
            <a:pPr marL="457200" indent="-457200">
              <a:buFont typeface="Arial" charset="0"/>
              <a:buChar char="•"/>
            </a:pPr>
            <a:r>
              <a:rPr lang="es-ES" sz="2800" dirty="0" smtClean="0"/>
              <a:t>Delinear </a:t>
            </a:r>
            <a:r>
              <a:rPr lang="es-ES" sz="2800" dirty="0"/>
              <a:t>los pasos de la </a:t>
            </a:r>
            <a:r>
              <a:rPr lang="es-ES" sz="2800" dirty="0" err="1"/>
              <a:t>reacción</a:t>
            </a:r>
            <a:r>
              <a:rPr lang="es-ES" sz="2800" dirty="0"/>
              <a:t> en cadena de la polimerasa y describir la </a:t>
            </a:r>
            <a:r>
              <a:rPr lang="es-ES" sz="2800" dirty="0" err="1"/>
              <a:t>teoría</a:t>
            </a:r>
            <a:r>
              <a:rPr lang="es-ES" sz="2800" dirty="0"/>
              <a:t> que explica cada paso. </a:t>
            </a:r>
          </a:p>
          <a:p>
            <a:pPr marL="457200" indent="-457200">
              <a:buFont typeface="Arial" charset="0"/>
              <a:buChar char="•"/>
            </a:pPr>
            <a:r>
              <a:rPr lang="es-ES" sz="2800" dirty="0" err="1"/>
              <a:t>Diseñar</a:t>
            </a:r>
            <a:r>
              <a:rPr lang="es-ES" sz="2800" dirty="0"/>
              <a:t> cebadores para amplificar una secuencia dada de ADN y analizar las </a:t>
            </a:r>
            <a:r>
              <a:rPr lang="es-ES" sz="2800" dirty="0" err="1"/>
              <a:t>características</a:t>
            </a:r>
            <a:r>
              <a:rPr lang="es-ES" sz="2800" dirty="0"/>
              <a:t> de estos cebadores. </a:t>
            </a:r>
          </a:p>
          <a:p>
            <a:pPr marL="457200" indent="-457200">
              <a:buFont typeface="Arial" charset="0"/>
              <a:buChar char="•"/>
            </a:pPr>
            <a:r>
              <a:rPr lang="es-ES" sz="2800" dirty="0"/>
              <a:t>Enumerar diversas aplicaciones del PCR. </a:t>
            </a:r>
          </a:p>
          <a:p>
            <a:pPr marL="457200" indent="-457200">
              <a:buFont typeface="Arial" charset="0"/>
              <a:buChar char="•"/>
            </a:pPr>
            <a:r>
              <a:rPr lang="es-ES" sz="2800" dirty="0"/>
              <a:t>Comparar las </a:t>
            </a:r>
            <a:r>
              <a:rPr lang="es-ES" sz="2800" dirty="0" err="1"/>
              <a:t>técnicas</a:t>
            </a:r>
            <a:r>
              <a:rPr lang="es-ES" sz="2800" dirty="0"/>
              <a:t> de PCR tradicional y PCR en tiempo real RT-PCR </a:t>
            </a:r>
          </a:p>
        </p:txBody>
      </p:sp>
    </p:spTree>
    <p:extLst>
      <p:ext uri="{BB962C8B-B14F-4D97-AF65-F5344CB8AC3E}">
        <p14:creationId xmlns:p14="http://schemas.microsoft.com/office/powerpoint/2010/main" val="30575656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1F61A6-F285-E142-8E1F-CD0293CE9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050"/>
            <a:ext cx="9905998" cy="1066800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Objetivo</a:t>
            </a:r>
            <a:endParaRPr lang="en-US" sz="4000" dirty="0"/>
          </a:p>
        </p:txBody>
      </p:sp>
      <p:pic>
        <p:nvPicPr>
          <p:cNvPr id="4" name="Picture 6" descr="mage result for upr arecibo">
            <a:extLst>
              <a:ext uri="{FF2B5EF4-FFF2-40B4-BE49-F238E27FC236}">
                <a16:creationId xmlns:a16="http://schemas.microsoft.com/office/drawing/2014/main" xmlns="" id="{1C9ABA51-15D7-2746-BAFA-BF75B7401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106680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472629A-6278-224B-939C-A131CDCD7333}"/>
              </a:ext>
            </a:extLst>
          </p:cNvPr>
          <p:cNvSpPr/>
          <p:nvPr/>
        </p:nvSpPr>
        <p:spPr>
          <a:xfrm>
            <a:off x="346334" y="1051215"/>
            <a:ext cx="1176946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Mycoplasmas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Su </a:t>
            </a:r>
            <a:r>
              <a:rPr lang="en-US" sz="2800" dirty="0" err="1" smtClean="0"/>
              <a:t>diagnostico</a:t>
            </a:r>
            <a:r>
              <a:rPr lang="en-US" sz="2800" dirty="0" smtClean="0"/>
              <a:t> se </a:t>
            </a:r>
            <a:r>
              <a:rPr lang="en-US" sz="2800" dirty="0" err="1" smtClean="0"/>
              <a:t>dificulta</a:t>
            </a:r>
            <a:r>
              <a:rPr lang="en-US" sz="2800" dirty="0" smtClean="0"/>
              <a:t> </a:t>
            </a:r>
            <a:r>
              <a:rPr lang="en-US" sz="2800" dirty="0" err="1" smtClean="0"/>
              <a:t>porque</a:t>
            </a:r>
            <a:r>
              <a:rPr lang="en-US" sz="2800" dirty="0" smtClean="0"/>
              <a:t> no </a:t>
            </a:r>
            <a:r>
              <a:rPr lang="en-US" sz="2800" dirty="0" err="1" smtClean="0"/>
              <a:t>crecen</a:t>
            </a:r>
            <a:r>
              <a:rPr lang="en-US" sz="2800" dirty="0" smtClean="0"/>
              <a:t> in vitro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err="1" smtClean="0"/>
              <a:t>Producen</a:t>
            </a:r>
            <a:r>
              <a:rPr lang="en-US" sz="2800" dirty="0" smtClean="0"/>
              <a:t> </a:t>
            </a:r>
            <a:r>
              <a:rPr lang="en-US" sz="2800" dirty="0" err="1" smtClean="0"/>
              <a:t>respuesta</a:t>
            </a:r>
            <a:r>
              <a:rPr lang="en-US" sz="2800" dirty="0" smtClean="0"/>
              <a:t> </a:t>
            </a:r>
            <a:r>
              <a:rPr lang="en-US" sz="2800" dirty="0" err="1" smtClean="0"/>
              <a:t>serol</a:t>
            </a:r>
            <a:r>
              <a:rPr lang="en-US" sz="2800" dirty="0" err="1" smtClean="0"/>
              <a:t>ógica</a:t>
            </a:r>
            <a:r>
              <a:rPr lang="en-US" sz="2800" dirty="0" smtClean="0"/>
              <a:t> </a:t>
            </a:r>
            <a:r>
              <a:rPr lang="en-US" sz="2800" dirty="0" err="1" smtClean="0"/>
              <a:t>debil</a:t>
            </a:r>
            <a:r>
              <a:rPr lang="en-US" sz="2800" dirty="0" smtClean="0"/>
              <a:t> y </a:t>
            </a:r>
            <a:r>
              <a:rPr lang="en-US" sz="2800" dirty="0" err="1" smtClean="0"/>
              <a:t>poco</a:t>
            </a:r>
            <a:r>
              <a:rPr lang="en-US" sz="2800" dirty="0" smtClean="0"/>
              <a:t> </a:t>
            </a:r>
            <a:r>
              <a:rPr lang="en-US" sz="2800" dirty="0" err="1" smtClean="0"/>
              <a:t>específica</a:t>
            </a:r>
            <a:endParaRPr lang="en-US" sz="2800" dirty="0" smtClean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err="1" smtClean="0"/>
              <a:t>Usaremos</a:t>
            </a:r>
            <a:r>
              <a:rPr lang="en-US" sz="2800" dirty="0" smtClean="0"/>
              <a:t> </a:t>
            </a:r>
            <a:r>
              <a:rPr lang="en-US" sz="2800" dirty="0" err="1" smtClean="0"/>
              <a:t>cebadores</a:t>
            </a:r>
            <a:r>
              <a:rPr lang="en-US" sz="2800" dirty="0" smtClean="0"/>
              <a:t> para </a:t>
            </a:r>
            <a:r>
              <a:rPr lang="en-US" sz="2800" dirty="0" err="1" smtClean="0"/>
              <a:t>rRNA</a:t>
            </a:r>
            <a:r>
              <a:rPr lang="en-US" sz="2800" dirty="0" smtClean="0"/>
              <a:t> 16s de M. </a:t>
            </a:r>
            <a:r>
              <a:rPr lang="en-US" sz="2800" dirty="0" err="1" smtClean="0"/>
              <a:t>orale</a:t>
            </a:r>
            <a:endParaRPr lang="en-US" sz="2800" dirty="0" smtClean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dirty="0" smtClean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Kong et al, 2001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err="1" smtClean="0"/>
              <a:t>Analizado</a:t>
            </a:r>
            <a:r>
              <a:rPr lang="en-US" sz="2800" dirty="0" smtClean="0"/>
              <a:t> en </a:t>
            </a:r>
            <a:r>
              <a:rPr lang="en-US" sz="2800" dirty="0" err="1" smtClean="0"/>
              <a:t>agarosa</a:t>
            </a:r>
            <a:endParaRPr lang="en-US" sz="2800" dirty="0" smtClean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dirty="0" smtClean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err="1" smtClean="0"/>
              <a:t>Practicaremos</a:t>
            </a:r>
            <a:r>
              <a:rPr lang="en-US" sz="2800" dirty="0" smtClean="0"/>
              <a:t> en </a:t>
            </a:r>
            <a:r>
              <a:rPr lang="en-US" sz="2800" dirty="0" err="1" smtClean="0"/>
              <a:t>dise</a:t>
            </a:r>
            <a:r>
              <a:rPr lang="en-US" sz="2800" dirty="0" err="1" smtClean="0"/>
              <a:t>ño</a:t>
            </a:r>
            <a:r>
              <a:rPr lang="en-US" sz="2800" dirty="0" smtClean="0"/>
              <a:t> y </a:t>
            </a:r>
            <a:r>
              <a:rPr lang="en-US" sz="2800" dirty="0" err="1" smtClean="0"/>
              <a:t>analisis</a:t>
            </a:r>
            <a:r>
              <a:rPr lang="en-US" sz="2800" dirty="0" smtClean="0"/>
              <a:t> de </a:t>
            </a:r>
            <a:r>
              <a:rPr lang="en-US" sz="2800" dirty="0" err="1" smtClean="0"/>
              <a:t>cebadores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13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1F61A6-F285-E142-8E1F-CD0293CE9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050"/>
            <a:ext cx="9905998" cy="1066800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Materiales</a:t>
            </a:r>
            <a:r>
              <a:rPr lang="en-US" sz="4000" dirty="0" smtClean="0"/>
              <a:t> y </a:t>
            </a:r>
            <a:r>
              <a:rPr lang="en-US" sz="4000" dirty="0" err="1" smtClean="0"/>
              <a:t>Equipo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pic>
        <p:nvPicPr>
          <p:cNvPr id="4" name="Picture 6" descr="mage result for upr arecibo">
            <a:extLst>
              <a:ext uri="{FF2B5EF4-FFF2-40B4-BE49-F238E27FC236}">
                <a16:creationId xmlns:a16="http://schemas.microsoft.com/office/drawing/2014/main" xmlns="" id="{1C9ABA51-15D7-2746-BAFA-BF75B7401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106680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472629A-6278-224B-939C-A131CDCD7333}"/>
              </a:ext>
            </a:extLst>
          </p:cNvPr>
          <p:cNvSpPr/>
          <p:nvPr/>
        </p:nvSpPr>
        <p:spPr>
          <a:xfrm>
            <a:off x="533400" y="835099"/>
            <a:ext cx="1160617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b="1" dirty="0" err="1"/>
              <a:t>Materiales</a:t>
            </a:r>
            <a:r>
              <a:rPr lang="en-US" sz="2800" b="1" dirty="0"/>
              <a:t> y </a:t>
            </a:r>
            <a:r>
              <a:rPr lang="en-US" sz="2800" b="1" dirty="0" err="1"/>
              <a:t>Equipo</a:t>
            </a:r>
            <a:r>
              <a:rPr lang="en-US" sz="2800" b="1" dirty="0"/>
              <a:t> </a:t>
            </a:r>
            <a:endParaRPr lang="en-US" sz="2800" dirty="0"/>
          </a:p>
          <a:p>
            <a:pPr marL="457200" indent="-457200">
              <a:buFont typeface="Arial" charset="0"/>
              <a:buChar char="•"/>
            </a:pPr>
            <a:r>
              <a:rPr lang="en-US" sz="2800" dirty="0" err="1" smtClean="0"/>
              <a:t>Thermocycler</a:t>
            </a:r>
            <a:endParaRPr lang="en-US" sz="2800" dirty="0"/>
          </a:p>
          <a:p>
            <a:pPr marL="457200" indent="-457200">
              <a:buFont typeface="Arial" charset="0"/>
              <a:buChar char="•"/>
            </a:pPr>
            <a:r>
              <a:rPr lang="en-US" sz="2800" dirty="0" err="1" smtClean="0"/>
              <a:t>Cámara</a:t>
            </a:r>
            <a:r>
              <a:rPr lang="en-US" sz="2800" dirty="0" smtClean="0"/>
              <a:t> </a:t>
            </a:r>
            <a:r>
              <a:rPr lang="en-US" sz="2800" dirty="0"/>
              <a:t>de </a:t>
            </a:r>
            <a:r>
              <a:rPr lang="en-US" sz="2800" dirty="0" err="1"/>
              <a:t>electroforesis</a:t>
            </a:r>
            <a:r>
              <a:rPr lang="en-US" sz="2800" dirty="0"/>
              <a:t> </a:t>
            </a:r>
            <a:r>
              <a:rPr lang="en-US" sz="2800" dirty="0" err="1" smtClean="0"/>
              <a:t>Tomacorriente</a:t>
            </a:r>
            <a:endParaRPr lang="en-US" sz="2800" dirty="0"/>
          </a:p>
          <a:p>
            <a:pPr marL="457200" indent="-457200">
              <a:buFont typeface="Arial" charset="0"/>
              <a:buChar char="•"/>
            </a:pPr>
            <a:r>
              <a:rPr lang="en-US" sz="2800" dirty="0" err="1" smtClean="0"/>
              <a:t>Agarosa</a:t>
            </a:r>
            <a:endParaRPr lang="en-US" sz="2800" dirty="0"/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TBE 1X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err="1" smtClean="0"/>
              <a:t>Marcador</a:t>
            </a:r>
            <a:r>
              <a:rPr lang="en-US" sz="2800" dirty="0" smtClean="0"/>
              <a:t> </a:t>
            </a:r>
            <a:r>
              <a:rPr lang="en-US" sz="2800" dirty="0"/>
              <a:t>DNA Low Molecular Weight </a:t>
            </a:r>
            <a:r>
              <a:rPr lang="en-US" sz="2800" dirty="0" err="1"/>
              <a:t>Tinte</a:t>
            </a:r>
            <a:r>
              <a:rPr lang="en-US" sz="2800" dirty="0"/>
              <a:t> de corrida </a:t>
            </a:r>
            <a:r>
              <a:rPr lang="en-US" sz="2800" dirty="0" smtClean="0"/>
              <a:t>6x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err="1" smtClean="0"/>
              <a:t>Horno</a:t>
            </a:r>
            <a:r>
              <a:rPr lang="en-US" sz="2800" dirty="0" smtClean="0"/>
              <a:t> </a:t>
            </a:r>
            <a:r>
              <a:rPr lang="en-US" sz="2800" dirty="0"/>
              <a:t>de </a:t>
            </a:r>
            <a:r>
              <a:rPr lang="en-US" sz="2800" dirty="0" err="1" smtClean="0"/>
              <a:t>Microondas</a:t>
            </a:r>
            <a:endParaRPr lang="en-US" sz="2800" dirty="0"/>
          </a:p>
          <a:p>
            <a:pPr marL="457200" indent="-457200">
              <a:buFont typeface="Arial" charset="0"/>
              <a:buChar char="•"/>
            </a:pPr>
            <a:r>
              <a:rPr lang="en-US" sz="2800" dirty="0" err="1" smtClean="0"/>
              <a:t>Bromuro</a:t>
            </a:r>
            <a:r>
              <a:rPr lang="en-US" sz="2800" dirty="0" smtClean="0"/>
              <a:t> </a:t>
            </a:r>
            <a:r>
              <a:rPr lang="en-US" sz="2800" dirty="0"/>
              <a:t>de </a:t>
            </a:r>
            <a:r>
              <a:rPr lang="en-US" sz="2800" dirty="0" err="1"/>
              <a:t>etidio</a:t>
            </a:r>
            <a:r>
              <a:rPr lang="en-US" sz="2800" dirty="0"/>
              <a:t> </a:t>
            </a:r>
            <a:endParaRPr lang="en-US" sz="2800" dirty="0"/>
          </a:p>
          <a:p>
            <a:pPr marL="457200" indent="-457200">
              <a:buFont typeface="Arial" charset="0"/>
              <a:buChar char="•"/>
            </a:pPr>
            <a:r>
              <a:rPr lang="en-US" sz="2800" dirty="0" err="1" smtClean="0"/>
              <a:t>Muestras</a:t>
            </a:r>
            <a:r>
              <a:rPr lang="en-US" sz="2800" dirty="0" smtClean="0"/>
              <a:t> </a:t>
            </a:r>
            <a:r>
              <a:rPr lang="en-US" sz="2800" dirty="0" err="1"/>
              <a:t>desconocidas</a:t>
            </a:r>
            <a:r>
              <a:rPr lang="en-US" sz="2800" dirty="0"/>
              <a:t> </a:t>
            </a:r>
            <a:r>
              <a:rPr lang="en-US" sz="2800" dirty="0" err="1" smtClean="0"/>
              <a:t>Microcentrífuga</a:t>
            </a:r>
            <a:endParaRPr lang="en-US" sz="2800" dirty="0"/>
          </a:p>
          <a:p>
            <a:pPr marL="457200" indent="-457200">
              <a:buFont typeface="Arial" charset="0"/>
              <a:buChar char="•"/>
            </a:pPr>
            <a:r>
              <a:rPr lang="en-US" sz="2800" dirty="0" err="1" smtClean="0"/>
              <a:t>Cebadores</a:t>
            </a:r>
            <a:r>
              <a:rPr lang="en-US" sz="2800" dirty="0" smtClean="0"/>
              <a:t> </a:t>
            </a:r>
            <a:r>
              <a:rPr lang="en-US" sz="2800" dirty="0"/>
              <a:t>Forward y Reverse </a:t>
            </a:r>
            <a:r>
              <a:rPr lang="en-US" sz="2800" dirty="0" err="1"/>
              <a:t>Taq</a:t>
            </a:r>
            <a:r>
              <a:rPr lang="en-US" sz="2800" dirty="0"/>
              <a:t> </a:t>
            </a:r>
            <a:r>
              <a:rPr lang="en-US" sz="2800" dirty="0" err="1"/>
              <a:t>Polimerasa</a:t>
            </a:r>
            <a:r>
              <a:rPr lang="en-US" sz="2800" dirty="0"/>
              <a:t> en Master Mix </a:t>
            </a:r>
            <a:r>
              <a:rPr lang="en-US" sz="2800" dirty="0" smtClean="0"/>
              <a:t>2x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err="1" smtClean="0"/>
              <a:t>Transiluminador</a:t>
            </a:r>
            <a:r>
              <a:rPr lang="en-US" sz="2800" dirty="0" smtClean="0"/>
              <a:t>  UV</a:t>
            </a:r>
            <a:endParaRPr lang="en-US" sz="2800" dirty="0"/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Agua </a:t>
            </a:r>
            <a:r>
              <a:rPr lang="en-US" sz="2800" dirty="0" err="1"/>
              <a:t>destilada</a:t>
            </a:r>
            <a:r>
              <a:rPr lang="en-US" sz="2800" dirty="0"/>
              <a:t> </a:t>
            </a:r>
            <a:r>
              <a:rPr lang="en-US" sz="2800" dirty="0" err="1"/>
              <a:t>libre</a:t>
            </a:r>
            <a:r>
              <a:rPr lang="en-US" sz="2800" dirty="0"/>
              <a:t> de </a:t>
            </a:r>
            <a:r>
              <a:rPr lang="en-US" sz="2800" dirty="0" err="1"/>
              <a:t>DNAsa</a:t>
            </a:r>
            <a:r>
              <a:rPr lang="en-US" sz="2800" dirty="0"/>
              <a:t> </a:t>
            </a:r>
            <a:r>
              <a:rPr lang="en-US" sz="2800" dirty="0" err="1"/>
              <a:t>Micropipetas</a:t>
            </a:r>
            <a:r>
              <a:rPr lang="en-US" sz="2800" dirty="0"/>
              <a:t> con </a:t>
            </a:r>
            <a:r>
              <a:rPr lang="en-US" sz="2800" dirty="0" err="1" smtClean="0"/>
              <a:t>puntas</a:t>
            </a:r>
            <a:endParaRPr lang="en-US" sz="2800" dirty="0"/>
          </a:p>
          <a:p>
            <a:pPr marL="457200" indent="-457200">
              <a:buFont typeface="Arial" charset="0"/>
              <a:buChar char="•"/>
            </a:pPr>
            <a:r>
              <a:rPr lang="en-US" sz="2800" dirty="0" err="1" smtClean="0"/>
              <a:t>Microtubos</a:t>
            </a:r>
            <a:r>
              <a:rPr lang="en-US" sz="2800" dirty="0" smtClean="0"/>
              <a:t> </a:t>
            </a:r>
            <a:r>
              <a:rPr lang="en-US" sz="2800" dirty="0"/>
              <a:t>de 200 </a:t>
            </a:r>
            <a:r>
              <a:rPr lang="en-US" sz="2800" dirty="0" err="1"/>
              <a:t>μl</a:t>
            </a:r>
            <a:r>
              <a:rPr lang="en-US" sz="2800" dirty="0"/>
              <a:t> y 1.5 ml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137737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9A48DE-DF57-D24B-A45A-EC1776E04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88787" cy="1329035"/>
          </a:xfrm>
        </p:spPr>
        <p:txBody>
          <a:bodyPr>
            <a:normAutofit/>
          </a:bodyPr>
          <a:lstStyle/>
          <a:p>
            <a:r>
              <a:rPr lang="es-ES" dirty="0">
                <a:effectLst/>
              </a:rPr>
              <a:t>procedimiento</a:t>
            </a:r>
            <a:r>
              <a:rPr lang="es-ES" dirty="0"/>
              <a:t/>
            </a:r>
            <a:br>
              <a:rPr lang="es-ES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4F7D43A-B60B-774B-BC0E-5949B6FDA28D}"/>
              </a:ext>
            </a:extLst>
          </p:cNvPr>
          <p:cNvSpPr txBox="1"/>
          <p:nvPr/>
        </p:nvSpPr>
        <p:spPr>
          <a:xfrm>
            <a:off x="303213" y="801112"/>
            <a:ext cx="115855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800" dirty="0"/>
          </a:p>
          <a:p>
            <a:pPr marL="514350" indent="-514350">
              <a:buAutoNum type="arabicPeriod"/>
            </a:pPr>
            <a:r>
              <a:rPr lang="es-ES" sz="2800" dirty="0" smtClean="0"/>
              <a:t>Se analizaran 3 muestras:</a:t>
            </a:r>
          </a:p>
          <a:p>
            <a:pPr marL="514350" indent="-514350">
              <a:buAutoNum type="arabicPeriod"/>
            </a:pPr>
            <a:endParaRPr lang="es-ES" sz="2800" dirty="0" smtClean="0"/>
          </a:p>
          <a:p>
            <a:r>
              <a:rPr lang="es-ES" sz="2800" dirty="0" smtClean="0"/>
              <a:t>a) El </a:t>
            </a:r>
            <a:r>
              <a:rPr lang="es-ES" sz="2800" dirty="0"/>
              <a:t>grupo </a:t>
            </a:r>
            <a:r>
              <a:rPr lang="es-ES" sz="2800" dirty="0" err="1"/>
              <a:t>elegira</a:t>
            </a:r>
            <a:r>
              <a:rPr lang="es-ES" sz="2800" dirty="0"/>
              <a:t>́ a una persona que sea donante de una muestra de saliva para </a:t>
            </a:r>
            <a:r>
              <a:rPr lang="es-ES" sz="2800" dirty="0" err="1"/>
              <a:t>detección</a:t>
            </a:r>
            <a:r>
              <a:rPr lang="es-ES" sz="2800" dirty="0"/>
              <a:t> de </a:t>
            </a:r>
            <a:r>
              <a:rPr lang="es-ES" sz="2800" i="1" dirty="0"/>
              <a:t>M. </a:t>
            </a:r>
            <a:r>
              <a:rPr lang="es-ES" sz="2800" i="1" dirty="0" err="1"/>
              <a:t>orale</a:t>
            </a:r>
            <a:r>
              <a:rPr lang="es-ES" sz="2800" dirty="0" smtClean="0"/>
              <a:t>.</a:t>
            </a:r>
          </a:p>
          <a:p>
            <a:r>
              <a:rPr lang="es-ES" sz="2800" dirty="0" smtClean="0"/>
              <a:t> </a:t>
            </a:r>
          </a:p>
          <a:p>
            <a:r>
              <a:rPr lang="es-ES" sz="2800" dirty="0" smtClean="0"/>
              <a:t>b) muestra </a:t>
            </a:r>
            <a:r>
              <a:rPr lang="es-ES" sz="2800" dirty="0"/>
              <a:t>de medio de cultivo bacteriano </a:t>
            </a:r>
            <a:endParaRPr lang="es-ES" sz="2800" dirty="0" smtClean="0"/>
          </a:p>
          <a:p>
            <a:endParaRPr lang="es-ES" sz="2800" dirty="0"/>
          </a:p>
          <a:p>
            <a:r>
              <a:rPr lang="es-ES" sz="2800" dirty="0" smtClean="0"/>
              <a:t> c) </a:t>
            </a:r>
            <a:r>
              <a:rPr lang="es-ES" sz="2800" dirty="0" err="1" smtClean="0"/>
              <a:t>células</a:t>
            </a:r>
            <a:r>
              <a:rPr lang="es-ES" sz="2800" dirty="0" smtClean="0"/>
              <a:t> </a:t>
            </a:r>
            <a:r>
              <a:rPr lang="es-ES" sz="2800" dirty="0"/>
              <a:t>animales como prueba</a:t>
            </a:r>
            <a:r>
              <a:rPr lang="es-ES" sz="2800" dirty="0" smtClean="0"/>
              <a:t>.</a:t>
            </a:r>
          </a:p>
          <a:p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1417508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9A48DE-DF57-D24B-A45A-EC1776E04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88787" cy="1329035"/>
          </a:xfrm>
        </p:spPr>
        <p:txBody>
          <a:bodyPr>
            <a:normAutofit/>
          </a:bodyPr>
          <a:lstStyle/>
          <a:p>
            <a:r>
              <a:rPr lang="es-ES" dirty="0">
                <a:effectLst/>
              </a:rPr>
              <a:t>procedimiento</a:t>
            </a:r>
            <a:r>
              <a:rPr lang="es-ES" dirty="0"/>
              <a:t/>
            </a:r>
            <a:br>
              <a:rPr lang="es-ES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6" y="2130147"/>
            <a:ext cx="11263778" cy="29391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8526" y="866419"/>
            <a:ext cx="112637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/>
              <a:t>2. Se </a:t>
            </a:r>
            <a:r>
              <a:rPr lang="es-ES" sz="2800" dirty="0" err="1"/>
              <a:t>prepararán</a:t>
            </a:r>
            <a:r>
              <a:rPr lang="es-ES" sz="2800" dirty="0"/>
              <a:t> las muestras siguiendo la siguiente tabla (</a:t>
            </a:r>
            <a:r>
              <a:rPr lang="es-ES" sz="2800" dirty="0" err="1"/>
              <a:t>volúmenes</a:t>
            </a:r>
            <a:r>
              <a:rPr lang="es-ES" sz="2800" dirty="0"/>
              <a:t> en </a:t>
            </a:r>
            <a:r>
              <a:rPr lang="es-ES" sz="2800" dirty="0" err="1"/>
              <a:t>microlitros</a:t>
            </a:r>
            <a:r>
              <a:rPr lang="es-ES" sz="2800" dirty="0"/>
              <a:t>).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68525" y="5289370"/>
            <a:ext cx="108807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/>
              <a:t> ¿Qué componentes debe contener la mezcla “master mix</a:t>
            </a:r>
            <a:r>
              <a:rPr lang="es-ES" sz="2800" dirty="0" smtClean="0"/>
              <a:t>”?</a:t>
            </a:r>
          </a:p>
          <a:p>
            <a:r>
              <a:rPr lang="es-ES" sz="2800" dirty="0" smtClean="0"/>
              <a:t>Que representa la muestra 1?  Y la 5? 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328847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9A48DE-DF57-D24B-A45A-EC1776E04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88787" cy="1329035"/>
          </a:xfrm>
        </p:spPr>
        <p:txBody>
          <a:bodyPr>
            <a:normAutofit/>
          </a:bodyPr>
          <a:lstStyle/>
          <a:p>
            <a:r>
              <a:rPr lang="es-ES" dirty="0">
                <a:effectLst/>
              </a:rPr>
              <a:t>procedimiento</a:t>
            </a:r>
            <a:r>
              <a:rPr lang="es-ES" dirty="0"/>
              <a:t/>
            </a:r>
            <a:br>
              <a:rPr lang="es-ES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4F7D43A-B60B-774B-BC0E-5949B6FDA28D}"/>
              </a:ext>
            </a:extLst>
          </p:cNvPr>
          <p:cNvSpPr txBox="1"/>
          <p:nvPr/>
        </p:nvSpPr>
        <p:spPr>
          <a:xfrm>
            <a:off x="303213" y="2241352"/>
            <a:ext cx="1158557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2400" dirty="0"/>
              <a:t>4. </a:t>
            </a:r>
            <a:r>
              <a:rPr lang="en-US" sz="2400" dirty="0" err="1"/>
              <a:t>Una</a:t>
            </a:r>
            <a:r>
              <a:rPr lang="en-US" sz="2400" dirty="0"/>
              <a:t> </a:t>
            </a:r>
            <a:r>
              <a:rPr lang="en-US" sz="2400" dirty="0" err="1"/>
              <a:t>vez</a:t>
            </a:r>
            <a:r>
              <a:rPr lang="en-US" sz="2400" dirty="0"/>
              <a:t> </a:t>
            </a:r>
            <a:r>
              <a:rPr lang="en-US" sz="2400" dirty="0" err="1"/>
              <a:t>terminada</a:t>
            </a:r>
            <a:r>
              <a:rPr lang="en-US" sz="2400" dirty="0"/>
              <a:t> la </a:t>
            </a:r>
            <a:r>
              <a:rPr lang="en-US" sz="2400" dirty="0" err="1"/>
              <a:t>reacción</a:t>
            </a:r>
            <a:r>
              <a:rPr lang="en-US" sz="2400" dirty="0"/>
              <a:t> de </a:t>
            </a:r>
            <a:r>
              <a:rPr lang="en-US" sz="2400" dirty="0" err="1"/>
              <a:t>amplificación</a:t>
            </a:r>
            <a:r>
              <a:rPr lang="en-US" sz="2400" dirty="0"/>
              <a:t> los </a:t>
            </a:r>
            <a:r>
              <a:rPr lang="en-US" sz="2400" dirty="0" err="1"/>
              <a:t>productos</a:t>
            </a:r>
            <a:r>
              <a:rPr lang="en-US" sz="2400" dirty="0"/>
              <a:t> </a:t>
            </a:r>
            <a:r>
              <a:rPr lang="en-US" sz="2400" dirty="0" err="1"/>
              <a:t>serán</a:t>
            </a:r>
            <a:r>
              <a:rPr lang="en-US" sz="2400" dirty="0"/>
              <a:t> </a:t>
            </a:r>
            <a:r>
              <a:rPr lang="en-US" sz="2400" dirty="0" err="1"/>
              <a:t>analizados</a:t>
            </a:r>
            <a:r>
              <a:rPr lang="en-US" sz="2400" dirty="0"/>
              <a:t> </a:t>
            </a:r>
            <a:r>
              <a:rPr lang="en-US" sz="2400" dirty="0" err="1"/>
              <a:t>por</a:t>
            </a:r>
            <a:r>
              <a:rPr lang="en-US" sz="2400" dirty="0"/>
              <a:t> </a:t>
            </a:r>
            <a:r>
              <a:rPr lang="en-US" sz="2400" dirty="0" err="1"/>
              <a:t>electroforesis</a:t>
            </a:r>
            <a:r>
              <a:rPr lang="en-US" sz="2400" dirty="0"/>
              <a:t> en </a:t>
            </a:r>
            <a:r>
              <a:rPr lang="en-US" sz="2400" dirty="0" err="1"/>
              <a:t>agarosa</a:t>
            </a:r>
            <a:r>
              <a:rPr lang="en-US" sz="2400" dirty="0"/>
              <a:t> al 1.5 %. </a:t>
            </a:r>
            <a:endParaRPr lang="en-US" sz="2400" dirty="0"/>
          </a:p>
          <a:p>
            <a:r>
              <a:rPr lang="en-US" sz="2400" dirty="0"/>
              <a:t>5. Se </a:t>
            </a:r>
            <a:r>
              <a:rPr lang="en-US" sz="2400" dirty="0" err="1"/>
              <a:t>preparara</a:t>
            </a:r>
            <a:r>
              <a:rPr lang="en-US" sz="2400" dirty="0"/>
              <a:t>́ un gel de </a:t>
            </a:r>
            <a:r>
              <a:rPr lang="en-US" sz="2400" dirty="0" err="1"/>
              <a:t>agarosa</a:t>
            </a:r>
            <a:r>
              <a:rPr lang="en-US" sz="2400" dirty="0"/>
              <a:t> </a:t>
            </a:r>
            <a:r>
              <a:rPr lang="en-US" sz="2400" dirty="0" err="1"/>
              <a:t>por</a:t>
            </a:r>
            <a:r>
              <a:rPr lang="en-US" sz="2400" dirty="0"/>
              <a:t> </a:t>
            </a:r>
            <a:r>
              <a:rPr lang="en-US" sz="2400" dirty="0" err="1"/>
              <a:t>sección</a:t>
            </a:r>
            <a:r>
              <a:rPr lang="en-US" sz="2400" dirty="0"/>
              <a:t>.</a:t>
            </a:r>
            <a:br>
              <a:rPr lang="en-US" sz="2400" dirty="0"/>
            </a:br>
            <a:endParaRPr lang="en-US" sz="2400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017" y="1414095"/>
            <a:ext cx="6612752" cy="24845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3213" y="565331"/>
            <a:ext cx="115855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3. Las </a:t>
            </a:r>
            <a:r>
              <a:rPr lang="en-US" sz="2400" dirty="0" err="1"/>
              <a:t>cuatro</a:t>
            </a:r>
            <a:r>
              <a:rPr lang="en-US" sz="2400" dirty="0"/>
              <a:t> </a:t>
            </a:r>
            <a:r>
              <a:rPr lang="en-US" sz="2400" dirty="0" err="1"/>
              <a:t>muestras</a:t>
            </a:r>
            <a:r>
              <a:rPr lang="en-US" sz="2400" dirty="0"/>
              <a:t> </a:t>
            </a:r>
            <a:r>
              <a:rPr lang="en-US" sz="2400" dirty="0" err="1"/>
              <a:t>serán</a:t>
            </a:r>
            <a:r>
              <a:rPr lang="en-US" sz="2400" dirty="0"/>
              <a:t> </a:t>
            </a:r>
            <a:r>
              <a:rPr lang="en-US" sz="2400" dirty="0" err="1"/>
              <a:t>colocadas</a:t>
            </a:r>
            <a:r>
              <a:rPr lang="en-US" sz="2400" dirty="0"/>
              <a:t> en el </a:t>
            </a:r>
            <a:r>
              <a:rPr lang="en-US" sz="2400" i="1" dirty="0" err="1"/>
              <a:t>Thermocycler</a:t>
            </a:r>
            <a:r>
              <a:rPr lang="en-US" sz="2400" i="1" dirty="0"/>
              <a:t> </a:t>
            </a:r>
            <a:r>
              <a:rPr lang="en-US" sz="2400" dirty="0"/>
              <a:t>y se </a:t>
            </a:r>
            <a:r>
              <a:rPr lang="en-US" sz="2400" dirty="0" err="1"/>
              <a:t>utilizara</a:t>
            </a:r>
            <a:r>
              <a:rPr lang="en-US" sz="2400" dirty="0"/>
              <a:t>́ un </a:t>
            </a:r>
            <a:r>
              <a:rPr lang="en-US" sz="2400" dirty="0" err="1"/>
              <a:t>programa</a:t>
            </a:r>
            <a:r>
              <a:rPr lang="en-US" sz="2400" dirty="0"/>
              <a:t> con los </a:t>
            </a:r>
            <a:r>
              <a:rPr lang="en-US" sz="2400" dirty="0" err="1"/>
              <a:t>siguientes</a:t>
            </a:r>
            <a:r>
              <a:rPr lang="en-US" sz="2400" dirty="0"/>
              <a:t> </a:t>
            </a:r>
            <a:r>
              <a:rPr lang="en-US" sz="2400" dirty="0" err="1"/>
              <a:t>pasos</a:t>
            </a:r>
            <a:r>
              <a:rPr lang="en-US" sz="2400" dirty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9984881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9A48DE-DF57-D24B-A45A-EC1776E04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88787" cy="1329035"/>
          </a:xfrm>
        </p:spPr>
        <p:txBody>
          <a:bodyPr>
            <a:normAutofit/>
          </a:bodyPr>
          <a:lstStyle/>
          <a:p>
            <a:r>
              <a:rPr lang="es-ES" dirty="0">
                <a:effectLst/>
              </a:rPr>
              <a:t>procedimiento</a:t>
            </a:r>
            <a:r>
              <a:rPr lang="es-ES" dirty="0"/>
              <a:t/>
            </a:r>
            <a:br>
              <a:rPr lang="es-ES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4F7D43A-B60B-774B-BC0E-5949B6FDA28D}"/>
              </a:ext>
            </a:extLst>
          </p:cNvPr>
          <p:cNvSpPr txBox="1"/>
          <p:nvPr/>
        </p:nvSpPr>
        <p:spPr>
          <a:xfrm>
            <a:off x="285879" y="3489687"/>
            <a:ext cx="1188878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800" dirty="0"/>
          </a:p>
          <a:p>
            <a:r>
              <a:rPr lang="es-ES" sz="2800" dirty="0"/>
              <a:t>8. Conecte el gel al tomacorriente y corra la electroforesis </a:t>
            </a:r>
            <a:r>
              <a:rPr lang="es-ES" sz="2800" dirty="0" err="1"/>
              <a:t>según</a:t>
            </a:r>
            <a:r>
              <a:rPr lang="es-ES" sz="2800" dirty="0"/>
              <a:t> descrito en ejercicios anteriores. </a:t>
            </a:r>
            <a:endParaRPr lang="es-ES" sz="2800" dirty="0"/>
          </a:p>
          <a:p>
            <a:r>
              <a:rPr lang="es-ES" sz="2800" dirty="0"/>
              <a:t>9. Analice los patrones de bandas en su gel y documente el resultado en el espacio provisto. </a:t>
            </a:r>
            <a:r>
              <a:rPr lang="es-ES" sz="2800" dirty="0">
                <a:solidFill>
                  <a:srgbClr val="FF0000"/>
                </a:solidFill>
              </a:rPr>
              <a:t>**Recuerde usar </a:t>
            </a:r>
            <a:r>
              <a:rPr lang="es-ES" sz="2800" dirty="0" err="1">
                <a:solidFill>
                  <a:srgbClr val="FF0000"/>
                </a:solidFill>
              </a:rPr>
              <a:t>protección</a:t>
            </a:r>
            <a:r>
              <a:rPr lang="es-ES" sz="2800" dirty="0">
                <a:solidFill>
                  <a:srgbClr val="FF0000"/>
                </a:solidFill>
              </a:rPr>
              <a:t> cuando trabaje con </a:t>
            </a:r>
            <a:r>
              <a:rPr lang="es-ES" sz="2800" dirty="0" err="1">
                <a:solidFill>
                  <a:srgbClr val="FF0000"/>
                </a:solidFill>
              </a:rPr>
              <a:t>lámpara</a:t>
            </a:r>
            <a:r>
              <a:rPr lang="es-ES" sz="2800" dirty="0">
                <a:solidFill>
                  <a:srgbClr val="FF0000"/>
                </a:solidFill>
              </a:rPr>
              <a:t> de luz UV** </a:t>
            </a:r>
            <a:endParaRPr lang="es-ES" sz="28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15" y="1968473"/>
            <a:ext cx="11259485" cy="19082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5915" y="583206"/>
            <a:ext cx="1159127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/>
              <a:t>6. </a:t>
            </a:r>
            <a:r>
              <a:rPr lang="en-US" sz="2600" dirty="0" err="1"/>
              <a:t>Cada</a:t>
            </a:r>
            <a:r>
              <a:rPr lang="en-US" sz="2600" dirty="0"/>
              <a:t> </a:t>
            </a:r>
            <a:r>
              <a:rPr lang="en-US" sz="2600" dirty="0" err="1"/>
              <a:t>grupo</a:t>
            </a:r>
            <a:r>
              <a:rPr lang="en-US" sz="2600" dirty="0"/>
              <a:t> </a:t>
            </a:r>
            <a:r>
              <a:rPr lang="en-US" sz="2600" dirty="0" err="1"/>
              <a:t>preparara</a:t>
            </a:r>
            <a:r>
              <a:rPr lang="en-US" sz="2600" dirty="0"/>
              <a:t>́ </a:t>
            </a:r>
            <a:r>
              <a:rPr lang="en-US" sz="2600" dirty="0" err="1"/>
              <a:t>sus</a:t>
            </a:r>
            <a:r>
              <a:rPr lang="en-US" sz="2600" dirty="0"/>
              <a:t> </a:t>
            </a:r>
            <a:r>
              <a:rPr lang="en-US" sz="2600" dirty="0" err="1"/>
              <a:t>muestras</a:t>
            </a:r>
            <a:r>
              <a:rPr lang="en-US" sz="2600" dirty="0"/>
              <a:t> para la corrida </a:t>
            </a:r>
            <a:r>
              <a:rPr lang="en-US" sz="2600" dirty="0" err="1"/>
              <a:t>transfiriendo</a:t>
            </a:r>
            <a:r>
              <a:rPr lang="en-US" sz="2600" dirty="0"/>
              <a:t> 10μl de </a:t>
            </a:r>
            <a:r>
              <a:rPr lang="en-US" sz="2600" dirty="0" err="1"/>
              <a:t>muestra</a:t>
            </a:r>
            <a:r>
              <a:rPr lang="en-US" sz="2600" dirty="0"/>
              <a:t> a un </a:t>
            </a:r>
            <a:r>
              <a:rPr lang="en-US" sz="2600" dirty="0" err="1"/>
              <a:t>microtubo</a:t>
            </a:r>
            <a:r>
              <a:rPr lang="en-US" sz="2600" dirty="0"/>
              <a:t> de 1.5 ml y </a:t>
            </a:r>
            <a:r>
              <a:rPr lang="en-US" sz="2600" dirty="0" err="1"/>
              <a:t>añadiendo</a:t>
            </a:r>
            <a:r>
              <a:rPr lang="en-US" sz="2600" dirty="0"/>
              <a:t> 2μl de </a:t>
            </a:r>
            <a:r>
              <a:rPr lang="en-US" sz="2600" dirty="0" err="1"/>
              <a:t>tinte</a:t>
            </a:r>
            <a:r>
              <a:rPr lang="en-US" sz="2600" dirty="0"/>
              <a:t> de corrida 6x. 7. </a:t>
            </a:r>
            <a:r>
              <a:rPr lang="en-US" sz="2600" dirty="0" err="1"/>
              <a:t>Cada</a:t>
            </a:r>
            <a:r>
              <a:rPr lang="en-US" sz="2600" dirty="0"/>
              <a:t> gel </a:t>
            </a:r>
            <a:r>
              <a:rPr lang="en-US" sz="2600" dirty="0" err="1"/>
              <a:t>debe</a:t>
            </a:r>
            <a:r>
              <a:rPr lang="en-US" sz="2600" dirty="0"/>
              <a:t> </a:t>
            </a:r>
            <a:r>
              <a:rPr lang="en-US" sz="2600" dirty="0" err="1"/>
              <a:t>ser</a:t>
            </a:r>
            <a:r>
              <a:rPr lang="en-US" sz="2600" dirty="0"/>
              <a:t> </a:t>
            </a:r>
            <a:r>
              <a:rPr lang="en-US" sz="2600" dirty="0" err="1"/>
              <a:t>cargada</a:t>
            </a:r>
            <a:r>
              <a:rPr lang="en-US" sz="2600" dirty="0"/>
              <a:t> de la </a:t>
            </a:r>
            <a:r>
              <a:rPr lang="en-US" sz="2600" dirty="0" err="1"/>
              <a:t>siguiente</a:t>
            </a:r>
            <a:r>
              <a:rPr lang="en-US" sz="2600" dirty="0"/>
              <a:t> </a:t>
            </a:r>
            <a:r>
              <a:rPr lang="en-US" sz="2600" dirty="0" err="1"/>
              <a:t>manera</a:t>
            </a:r>
            <a:r>
              <a:rPr lang="en-US" sz="2400" dirty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2416963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F2FA07-084D-D94F-AAC3-B75E85CC3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04774"/>
            <a:ext cx="9905998" cy="1247775"/>
          </a:xfrm>
        </p:spPr>
        <p:txBody>
          <a:bodyPr/>
          <a:lstStyle/>
          <a:p>
            <a:r>
              <a:rPr lang="en-US" dirty="0" err="1"/>
              <a:t>Resultados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8774" y="979698"/>
            <a:ext cx="1167551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Incluya</a:t>
            </a:r>
            <a:r>
              <a:rPr lang="en-US" sz="2800" dirty="0"/>
              <a:t> la </a:t>
            </a:r>
            <a:r>
              <a:rPr lang="en-US" sz="2800" dirty="0" err="1"/>
              <a:t>imagen</a:t>
            </a:r>
            <a:r>
              <a:rPr lang="en-US" sz="2800" dirty="0"/>
              <a:t> de </a:t>
            </a:r>
            <a:r>
              <a:rPr lang="en-US" sz="2800" dirty="0" err="1"/>
              <a:t>su</a:t>
            </a:r>
            <a:r>
              <a:rPr lang="en-US" sz="2800" dirty="0"/>
              <a:t> </a:t>
            </a:r>
            <a:r>
              <a:rPr lang="en-US" sz="2800" dirty="0" err="1"/>
              <a:t>resultado</a:t>
            </a:r>
            <a:r>
              <a:rPr lang="en-US" sz="2800" dirty="0"/>
              <a:t> en el </a:t>
            </a:r>
            <a:r>
              <a:rPr lang="en-US" sz="2800" dirty="0" err="1"/>
              <a:t>espacio</a:t>
            </a:r>
            <a:r>
              <a:rPr lang="en-US" sz="2800" dirty="0"/>
              <a:t> a </a:t>
            </a:r>
            <a:r>
              <a:rPr lang="en-US" sz="2800" dirty="0" err="1"/>
              <a:t>continuación</a:t>
            </a:r>
            <a:r>
              <a:rPr lang="en-US" sz="2800" dirty="0" smtClean="0"/>
              <a:t>: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pPr marL="514350" indent="-514350">
              <a:buAutoNum type="alphaLcPeriod"/>
            </a:pPr>
            <a:r>
              <a:rPr lang="en-US" sz="2800" dirty="0" smtClean="0"/>
              <a:t>Si </a:t>
            </a:r>
            <a:r>
              <a:rPr lang="en-US" sz="2800" dirty="0"/>
              <a:t>el primer </a:t>
            </a:r>
            <a:r>
              <a:rPr lang="en-US" sz="2800" dirty="0" err="1"/>
              <a:t>nucleótido</a:t>
            </a:r>
            <a:r>
              <a:rPr lang="en-US" sz="2800" dirty="0"/>
              <a:t> del </a:t>
            </a:r>
            <a:r>
              <a:rPr lang="en-US" sz="2800" dirty="0" err="1"/>
              <a:t>cebador</a:t>
            </a:r>
            <a:r>
              <a:rPr lang="en-US" sz="2800" dirty="0"/>
              <a:t> forward (5’) </a:t>
            </a:r>
            <a:r>
              <a:rPr lang="en-US" sz="2800" dirty="0" err="1"/>
              <a:t>esta</a:t>
            </a:r>
            <a:r>
              <a:rPr lang="en-US" sz="2800" dirty="0"/>
              <a:t>́ </a:t>
            </a:r>
            <a:r>
              <a:rPr lang="en-US" sz="2800" dirty="0" err="1" smtClean="0"/>
              <a:t>localizado</a:t>
            </a:r>
            <a:endParaRPr lang="en-US" sz="2800" dirty="0" smtClean="0"/>
          </a:p>
          <a:p>
            <a:r>
              <a:rPr lang="en-US" sz="2800" dirty="0" smtClean="0"/>
              <a:t>en </a:t>
            </a:r>
            <a:r>
              <a:rPr lang="en-US" sz="2800" dirty="0"/>
              <a:t>la </a:t>
            </a:r>
            <a:r>
              <a:rPr lang="en-US" sz="2800" dirty="0" err="1"/>
              <a:t>posición</a:t>
            </a:r>
            <a:r>
              <a:rPr lang="en-US" sz="2800" dirty="0"/>
              <a:t> 189bp y el primer </a:t>
            </a:r>
            <a:r>
              <a:rPr lang="en-US" sz="2800" dirty="0" err="1"/>
              <a:t>nucleótido</a:t>
            </a:r>
            <a:r>
              <a:rPr lang="en-US" sz="2800" dirty="0"/>
              <a:t> del </a:t>
            </a:r>
            <a:r>
              <a:rPr lang="en-US" sz="2800" dirty="0" err="1"/>
              <a:t>cebador</a:t>
            </a:r>
            <a:r>
              <a:rPr lang="en-US" sz="2800" dirty="0"/>
              <a:t> </a:t>
            </a:r>
            <a:r>
              <a:rPr lang="en-US" sz="2800" dirty="0" smtClean="0"/>
              <a:t>reverse</a:t>
            </a:r>
          </a:p>
          <a:p>
            <a:r>
              <a:rPr lang="en-US" sz="2800" dirty="0" smtClean="0"/>
              <a:t>(</a:t>
            </a:r>
            <a:r>
              <a:rPr lang="en-US" sz="2800" dirty="0"/>
              <a:t>5’) </a:t>
            </a:r>
            <a:r>
              <a:rPr lang="en-US" sz="2800" dirty="0" err="1"/>
              <a:t>esta</a:t>
            </a:r>
            <a:r>
              <a:rPr lang="en-US" sz="2800" dirty="0"/>
              <a:t>́ </a:t>
            </a:r>
            <a:r>
              <a:rPr lang="en-US" sz="2800" dirty="0" err="1"/>
              <a:t>localizado</a:t>
            </a:r>
            <a:r>
              <a:rPr lang="en-US" sz="2800" dirty="0"/>
              <a:t> en la </a:t>
            </a:r>
            <a:r>
              <a:rPr lang="en-US" sz="2800" dirty="0" err="1"/>
              <a:t>posición</a:t>
            </a:r>
            <a:r>
              <a:rPr lang="en-US" sz="2800" dirty="0"/>
              <a:t> 797bp, ¿</a:t>
            </a:r>
            <a:r>
              <a:rPr lang="en-US" sz="2800" dirty="0" err="1"/>
              <a:t>cuál</a:t>
            </a:r>
            <a:r>
              <a:rPr lang="en-US" sz="2800" dirty="0"/>
              <a:t> </a:t>
            </a:r>
            <a:r>
              <a:rPr lang="en-US" sz="2800" dirty="0" err="1"/>
              <a:t>es</a:t>
            </a:r>
            <a:r>
              <a:rPr lang="en-US" sz="2800" dirty="0"/>
              <a:t> el </a:t>
            </a:r>
            <a:r>
              <a:rPr lang="en-US" sz="2800" dirty="0" err="1"/>
              <a:t>tamaño</a:t>
            </a:r>
            <a:r>
              <a:rPr lang="en-US" sz="2800" dirty="0"/>
              <a:t>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err="1" smtClean="0"/>
              <a:t>esperado</a:t>
            </a:r>
            <a:r>
              <a:rPr lang="en-US" sz="2800" dirty="0" smtClean="0"/>
              <a:t> </a:t>
            </a:r>
            <a:r>
              <a:rPr lang="en-US" sz="2800" dirty="0"/>
              <a:t>para el </a:t>
            </a:r>
            <a:r>
              <a:rPr lang="en-US" sz="2800" dirty="0" err="1"/>
              <a:t>fragmento</a:t>
            </a:r>
            <a:r>
              <a:rPr lang="en-US" sz="2800" dirty="0"/>
              <a:t> </a:t>
            </a:r>
            <a:r>
              <a:rPr lang="en-US" sz="2800" dirty="0" err="1"/>
              <a:t>sintetizado</a:t>
            </a:r>
            <a:r>
              <a:rPr lang="en-US" sz="2800" dirty="0"/>
              <a:t>? ____________ </a:t>
            </a:r>
            <a:endParaRPr lang="en-US" sz="2800" dirty="0" smtClean="0"/>
          </a:p>
          <a:p>
            <a:r>
              <a:rPr lang="en-US" sz="2800" dirty="0" smtClean="0"/>
              <a:t>b. El </a:t>
            </a:r>
            <a:r>
              <a:rPr lang="en-US" sz="2800" dirty="0" err="1"/>
              <a:t>tamaño</a:t>
            </a:r>
            <a:r>
              <a:rPr lang="en-US" sz="2800" dirty="0"/>
              <a:t> </a:t>
            </a:r>
            <a:r>
              <a:rPr lang="en-US" sz="2800" dirty="0" err="1"/>
              <a:t>aproximado</a:t>
            </a:r>
            <a:r>
              <a:rPr lang="en-US" sz="2800" dirty="0"/>
              <a:t> del </a:t>
            </a:r>
            <a:r>
              <a:rPr lang="en-US" sz="2800" dirty="0" err="1"/>
              <a:t>fragmento</a:t>
            </a:r>
            <a:r>
              <a:rPr lang="en-US" sz="2800" dirty="0"/>
              <a:t>(s) </a:t>
            </a:r>
            <a:r>
              <a:rPr lang="en-US" sz="2800" dirty="0" err="1"/>
              <a:t>amplificado</a:t>
            </a:r>
            <a:r>
              <a:rPr lang="en-US" sz="2800" dirty="0"/>
              <a:t>(s) en </a:t>
            </a:r>
            <a:r>
              <a:rPr lang="en-US" sz="2800" dirty="0" err="1"/>
              <a:t>su</a:t>
            </a:r>
            <a:r>
              <a:rPr lang="en-US" sz="2800" dirty="0"/>
              <a:t> </a:t>
            </a:r>
            <a:endParaRPr lang="en-US" sz="2800" dirty="0" smtClean="0"/>
          </a:p>
          <a:p>
            <a:r>
              <a:rPr lang="en-US" sz="2800" dirty="0" err="1" smtClean="0"/>
              <a:t>muestra</a:t>
            </a:r>
            <a:r>
              <a:rPr lang="en-US" sz="2800" dirty="0" smtClean="0"/>
              <a:t> </a:t>
            </a:r>
            <a:r>
              <a:rPr lang="en-US" sz="2800" dirty="0" err="1"/>
              <a:t>según</a:t>
            </a:r>
            <a:r>
              <a:rPr lang="en-US" sz="2800" dirty="0"/>
              <a:t> </a:t>
            </a:r>
            <a:r>
              <a:rPr lang="en-US" sz="2800" dirty="0" err="1"/>
              <a:t>comparado</a:t>
            </a:r>
            <a:r>
              <a:rPr lang="en-US" sz="2800" dirty="0"/>
              <a:t> con el </a:t>
            </a:r>
            <a:r>
              <a:rPr lang="en-US" sz="2800" dirty="0" err="1"/>
              <a:t>marcador</a:t>
            </a:r>
            <a:r>
              <a:rPr lang="en-US" sz="2800" dirty="0"/>
              <a:t> </a:t>
            </a:r>
            <a:r>
              <a:rPr lang="en-US" sz="2800" dirty="0" err="1"/>
              <a:t>es</a:t>
            </a:r>
            <a:r>
              <a:rPr lang="en-US" sz="2800" dirty="0"/>
              <a:t> ____________ </a:t>
            </a:r>
          </a:p>
          <a:p>
            <a:r>
              <a:rPr lang="en-US" sz="2800" dirty="0" smtClean="0"/>
              <a:t>c. De </a:t>
            </a:r>
            <a:r>
              <a:rPr lang="en-US" sz="2800" dirty="0" err="1"/>
              <a:t>acuerdo</a:t>
            </a:r>
            <a:r>
              <a:rPr lang="en-US" sz="2800" dirty="0"/>
              <a:t> con </a:t>
            </a:r>
            <a:r>
              <a:rPr lang="en-US" sz="2800" dirty="0" err="1"/>
              <a:t>sus</a:t>
            </a:r>
            <a:r>
              <a:rPr lang="en-US" sz="2800" dirty="0"/>
              <a:t> </a:t>
            </a:r>
            <a:r>
              <a:rPr lang="en-US" sz="2800" dirty="0" err="1"/>
              <a:t>resultados</a:t>
            </a:r>
            <a:r>
              <a:rPr lang="en-US" sz="2800" dirty="0"/>
              <a:t> </a:t>
            </a:r>
            <a:r>
              <a:rPr lang="en-US" sz="2800" dirty="0" err="1"/>
              <a:t>diagnostique</a:t>
            </a:r>
            <a:r>
              <a:rPr lang="en-US" sz="2800" dirty="0"/>
              <a:t> </a:t>
            </a:r>
            <a:r>
              <a:rPr lang="en-US" sz="2800" dirty="0" err="1"/>
              <a:t>cuáles</a:t>
            </a:r>
            <a:r>
              <a:rPr lang="en-US" sz="2800" dirty="0"/>
              <a:t> </a:t>
            </a:r>
            <a:r>
              <a:rPr lang="en-US" sz="2800" dirty="0" err="1"/>
              <a:t>muestras</a:t>
            </a:r>
            <a:r>
              <a:rPr lang="en-US" sz="2800" dirty="0"/>
              <a:t>, </a:t>
            </a:r>
            <a:endParaRPr lang="en-US" sz="2800" dirty="0" smtClean="0"/>
          </a:p>
          <a:p>
            <a:r>
              <a:rPr lang="en-US" sz="2800" dirty="0" err="1" smtClean="0"/>
              <a:t>si</a:t>
            </a:r>
            <a:r>
              <a:rPr lang="en-US" sz="2800" dirty="0" smtClean="0"/>
              <a:t> </a:t>
            </a:r>
            <a:r>
              <a:rPr lang="en-US" sz="2800" dirty="0" err="1"/>
              <a:t>alguna</a:t>
            </a:r>
            <a:r>
              <a:rPr lang="en-US" sz="2800" dirty="0"/>
              <a:t>, </a:t>
            </a:r>
            <a:r>
              <a:rPr lang="en-US" sz="2800" dirty="0" err="1"/>
              <a:t>presenta</a:t>
            </a:r>
            <a:r>
              <a:rPr lang="en-US" sz="2800" dirty="0"/>
              <a:t> DNA de </a:t>
            </a:r>
            <a:r>
              <a:rPr lang="en-US" sz="2800" i="1" dirty="0"/>
              <a:t>Mycoplasma </a:t>
            </a:r>
            <a:r>
              <a:rPr lang="en-US" sz="2800" i="1" dirty="0" err="1" smtClean="0"/>
              <a:t>orale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549078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F2FA07-084D-D94F-AAC3-B75E85CC3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813" y="0"/>
            <a:ext cx="9905998" cy="740229"/>
          </a:xfrm>
        </p:spPr>
        <p:txBody>
          <a:bodyPr/>
          <a:lstStyle/>
          <a:p>
            <a:r>
              <a:rPr lang="en-US" dirty="0" err="1" smtClean="0"/>
              <a:t>Preguntas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256" y="2525477"/>
            <a:ext cx="6502400" cy="4114800"/>
          </a:xfrm>
        </p:spPr>
      </p:pic>
      <p:sp>
        <p:nvSpPr>
          <p:cNvPr id="4" name="TextBox 3"/>
          <p:cNvSpPr txBox="1"/>
          <p:nvPr/>
        </p:nvSpPr>
        <p:spPr>
          <a:xfrm>
            <a:off x="470139" y="762001"/>
            <a:ext cx="112211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1. </a:t>
            </a:r>
            <a:r>
              <a:rPr lang="en-US" sz="2000" dirty="0" err="1"/>
              <a:t>Utilizando</a:t>
            </a:r>
            <a:r>
              <a:rPr lang="en-US" sz="2000" dirty="0"/>
              <a:t> la </a:t>
            </a:r>
            <a:r>
              <a:rPr lang="en-US" sz="2000" dirty="0" err="1"/>
              <a:t>siguiente</a:t>
            </a:r>
            <a:r>
              <a:rPr lang="en-US" sz="2000" dirty="0"/>
              <a:t> </a:t>
            </a:r>
            <a:r>
              <a:rPr lang="en-US" sz="2000" dirty="0" err="1"/>
              <a:t>secuencia</a:t>
            </a:r>
            <a:r>
              <a:rPr lang="en-US" sz="2000" dirty="0"/>
              <a:t> de ADN del </a:t>
            </a:r>
            <a:r>
              <a:rPr lang="en-US" sz="2000" dirty="0" err="1"/>
              <a:t>bacteriofago</a:t>
            </a:r>
            <a:r>
              <a:rPr lang="en-US" sz="2000" dirty="0"/>
              <a:t> , </a:t>
            </a:r>
            <a:r>
              <a:rPr lang="en-US" sz="2000" dirty="0" err="1"/>
              <a:t>diseñe</a:t>
            </a:r>
            <a:r>
              <a:rPr lang="en-US" sz="2000" dirty="0"/>
              <a:t> un par de </a:t>
            </a:r>
            <a:r>
              <a:rPr lang="en-US" sz="2000" dirty="0" err="1"/>
              <a:t>cebadores</a:t>
            </a:r>
            <a:r>
              <a:rPr lang="en-US" sz="2000" dirty="0"/>
              <a:t> (un </a:t>
            </a:r>
            <a:r>
              <a:rPr lang="en-US" sz="2000" dirty="0" err="1"/>
              <a:t>cebador</a:t>
            </a:r>
            <a:r>
              <a:rPr lang="en-US" sz="2000" dirty="0"/>
              <a:t> </a:t>
            </a:r>
            <a:r>
              <a:rPr lang="en-US" sz="2000" i="1" dirty="0"/>
              <a:t>forward </a:t>
            </a:r>
            <a:r>
              <a:rPr lang="en-US" sz="2000" dirty="0"/>
              <a:t>y un </a:t>
            </a:r>
            <a:r>
              <a:rPr lang="en-US" sz="2000" dirty="0" err="1"/>
              <a:t>cebador</a:t>
            </a:r>
            <a:r>
              <a:rPr lang="en-US" sz="2000" dirty="0"/>
              <a:t> </a:t>
            </a:r>
            <a:r>
              <a:rPr lang="en-US" sz="2000" i="1" dirty="0"/>
              <a:t>reverse</a:t>
            </a:r>
            <a:r>
              <a:rPr lang="en-US" sz="2000" dirty="0"/>
              <a:t>) de 20 pares de bases de </a:t>
            </a:r>
            <a:r>
              <a:rPr lang="en-US" sz="2000" dirty="0" err="1"/>
              <a:t>extensión</a:t>
            </a:r>
            <a:r>
              <a:rPr lang="en-US" sz="2000" dirty="0"/>
              <a:t> para </a:t>
            </a:r>
            <a:r>
              <a:rPr lang="en-US" sz="2000" dirty="0" err="1"/>
              <a:t>amplificar</a:t>
            </a:r>
            <a:r>
              <a:rPr lang="en-US" sz="2000" dirty="0"/>
              <a:t> un </a:t>
            </a:r>
            <a:r>
              <a:rPr lang="en-US" sz="2000" dirty="0" err="1"/>
              <a:t>fragmento</a:t>
            </a:r>
            <a:r>
              <a:rPr lang="en-US" sz="2000" dirty="0"/>
              <a:t> de ADN </a:t>
            </a:r>
            <a:r>
              <a:rPr lang="en-US" sz="2000" dirty="0" err="1"/>
              <a:t>que</a:t>
            </a:r>
            <a:r>
              <a:rPr lang="en-US" sz="2000" dirty="0"/>
              <a:t> </a:t>
            </a:r>
            <a:r>
              <a:rPr lang="en-US" sz="2000" dirty="0" err="1"/>
              <a:t>contenga</a:t>
            </a:r>
            <a:r>
              <a:rPr lang="en-US" sz="2000" dirty="0"/>
              <a:t> el </a:t>
            </a:r>
            <a:r>
              <a:rPr lang="en-US" sz="2000" dirty="0" err="1"/>
              <a:t>sitio</a:t>
            </a:r>
            <a:r>
              <a:rPr lang="en-US" sz="2000" dirty="0"/>
              <a:t> de </a:t>
            </a:r>
            <a:r>
              <a:rPr lang="en-US" sz="2000" dirty="0" err="1"/>
              <a:t>restricción</a:t>
            </a:r>
            <a:r>
              <a:rPr lang="en-US" sz="2000" dirty="0"/>
              <a:t> de </a:t>
            </a:r>
            <a:r>
              <a:rPr lang="en-US" sz="2000" i="1" dirty="0" err="1"/>
              <a:t>Xho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sombreado</a:t>
            </a:r>
            <a:r>
              <a:rPr lang="en-US" sz="2000" dirty="0"/>
              <a:t>. </a:t>
            </a:r>
            <a:r>
              <a:rPr lang="en-US" sz="2000" dirty="0" err="1"/>
              <a:t>Recuerde</a:t>
            </a:r>
            <a:r>
              <a:rPr lang="en-US" sz="2000" dirty="0"/>
              <a:t> </a:t>
            </a:r>
            <a:r>
              <a:rPr lang="en-US" sz="2000" dirty="0" err="1"/>
              <a:t>que</a:t>
            </a:r>
            <a:r>
              <a:rPr lang="en-US" sz="2000" dirty="0"/>
              <a:t> </a:t>
            </a:r>
            <a:r>
              <a:rPr lang="en-US" sz="2000" dirty="0" err="1"/>
              <a:t>debe</a:t>
            </a:r>
            <a:r>
              <a:rPr lang="en-US" sz="2000" dirty="0"/>
              <a:t> </a:t>
            </a:r>
            <a:r>
              <a:rPr lang="en-US" sz="2000" dirty="0" err="1"/>
              <a:t>tomar</a:t>
            </a:r>
            <a:r>
              <a:rPr lang="en-US" sz="2000" dirty="0"/>
              <a:t> en </a:t>
            </a:r>
            <a:r>
              <a:rPr lang="en-US" sz="2000" dirty="0" err="1"/>
              <a:t>consideración</a:t>
            </a:r>
            <a:r>
              <a:rPr lang="en-US" sz="2000" dirty="0"/>
              <a:t> la </a:t>
            </a:r>
            <a:r>
              <a:rPr lang="en-US" sz="2000" dirty="0" err="1"/>
              <a:t>dirección</a:t>
            </a:r>
            <a:r>
              <a:rPr lang="en-US" sz="2000" dirty="0"/>
              <a:t> de </a:t>
            </a:r>
            <a:r>
              <a:rPr lang="en-US" sz="2000" dirty="0" err="1"/>
              <a:t>síntesis</a:t>
            </a:r>
            <a:r>
              <a:rPr lang="en-US" sz="2000" dirty="0"/>
              <a:t> de la </a:t>
            </a:r>
            <a:r>
              <a:rPr lang="en-US" sz="2000" dirty="0" err="1"/>
              <a:t>Polimerasa</a:t>
            </a:r>
            <a:r>
              <a:rPr lang="en-US" sz="2000" dirty="0"/>
              <a:t> de ADN (5’→ 3’).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303768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F2FA07-084D-D94F-AAC3-B75E85CC3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813" y="0"/>
            <a:ext cx="9905998" cy="936171"/>
          </a:xfrm>
        </p:spPr>
        <p:txBody>
          <a:bodyPr/>
          <a:lstStyle/>
          <a:p>
            <a:r>
              <a:rPr lang="en-US" smtClean="0"/>
              <a:t>Preguntas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898" y="762000"/>
            <a:ext cx="11954102" cy="5203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effectLst/>
              </a:rPr>
              <a:t>2. </a:t>
            </a:r>
            <a:r>
              <a:rPr lang="en-US" sz="2400" dirty="0" err="1">
                <a:effectLst/>
              </a:rPr>
              <a:t>Analice</a:t>
            </a:r>
            <a:r>
              <a:rPr lang="en-US" sz="2400" dirty="0">
                <a:effectLst/>
              </a:rPr>
              <a:t> los </a:t>
            </a:r>
            <a:r>
              <a:rPr lang="en-US" sz="2400" dirty="0" err="1">
                <a:effectLst/>
              </a:rPr>
              <a:t>cebadores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que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diseño</a:t>
            </a:r>
            <a:r>
              <a:rPr lang="en-US" sz="2400" dirty="0">
                <a:effectLst/>
              </a:rPr>
              <a:t>́: 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effectLst/>
              </a:rPr>
              <a:t>a. </a:t>
            </a:r>
            <a:r>
              <a:rPr lang="en-US" sz="2400" dirty="0" err="1">
                <a:effectLst/>
              </a:rPr>
              <a:t>calcule</a:t>
            </a:r>
            <a:r>
              <a:rPr lang="en-US" sz="2400" dirty="0">
                <a:effectLst/>
              </a:rPr>
              <a:t> la </a:t>
            </a:r>
            <a:r>
              <a:rPr lang="en-US" sz="2400" dirty="0" err="1">
                <a:effectLst/>
              </a:rPr>
              <a:t>temperatura</a:t>
            </a:r>
            <a:r>
              <a:rPr lang="en-US" sz="2400" dirty="0">
                <a:effectLst/>
              </a:rPr>
              <a:t> de </a:t>
            </a:r>
            <a:r>
              <a:rPr lang="en-US" sz="2400" dirty="0" err="1">
                <a:effectLst/>
              </a:rPr>
              <a:t>desnaturalización</a:t>
            </a:r>
            <a:r>
              <a:rPr lang="en-US" sz="2400" dirty="0">
                <a:effectLst/>
              </a:rPr>
              <a:t> Tm para </a:t>
            </a:r>
            <a:r>
              <a:rPr lang="en-US" sz="2400" dirty="0" err="1">
                <a:effectLst/>
              </a:rPr>
              <a:t>cada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cebador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usando</a:t>
            </a:r>
            <a:r>
              <a:rPr lang="en-US" sz="2400" dirty="0">
                <a:effectLst/>
              </a:rPr>
              <a:t> la </a:t>
            </a:r>
            <a:r>
              <a:rPr lang="en-US" sz="2400" dirty="0" err="1">
                <a:effectLst/>
              </a:rPr>
              <a:t>siguiente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fórmula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teórica</a:t>
            </a:r>
            <a:r>
              <a:rPr lang="en-US" sz="2400" dirty="0">
                <a:effectLst/>
              </a:rPr>
              <a:t>: </a:t>
            </a:r>
            <a:endParaRPr lang="en-US" sz="2400" dirty="0"/>
          </a:p>
          <a:p>
            <a:r>
              <a:rPr lang="en-US" sz="2400" b="1" dirty="0">
                <a:effectLst/>
              </a:rPr>
              <a:t>Tm = 4°C x (</a:t>
            </a:r>
            <a:r>
              <a:rPr lang="en-US" sz="2400" b="1" dirty="0" err="1">
                <a:effectLst/>
              </a:rPr>
              <a:t>número</a:t>
            </a:r>
            <a:r>
              <a:rPr lang="en-US" sz="2400" b="1" dirty="0">
                <a:effectLst/>
              </a:rPr>
              <a:t> de G’s y C’s en el </a:t>
            </a:r>
            <a:r>
              <a:rPr lang="en-US" sz="2400" b="1" dirty="0" err="1">
                <a:effectLst/>
              </a:rPr>
              <a:t>cebador</a:t>
            </a:r>
            <a:r>
              <a:rPr lang="en-US" sz="2400" b="1" dirty="0">
                <a:effectLst/>
              </a:rPr>
              <a:t>) + 2°C x (</a:t>
            </a:r>
            <a:r>
              <a:rPr lang="en-US" sz="2400" b="1" dirty="0" err="1">
                <a:effectLst/>
              </a:rPr>
              <a:t>número</a:t>
            </a:r>
            <a:r>
              <a:rPr lang="en-US" sz="2400" b="1" dirty="0">
                <a:effectLst/>
              </a:rPr>
              <a:t> de A’s y T’s en el </a:t>
            </a:r>
            <a:r>
              <a:rPr lang="en-US" sz="2400" b="1" dirty="0" err="1">
                <a:effectLst/>
              </a:rPr>
              <a:t>cebador</a:t>
            </a:r>
            <a:r>
              <a:rPr lang="en-US" sz="2400" b="1" dirty="0">
                <a:effectLst/>
              </a:rPr>
              <a:t>) 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>
                <a:effectLst/>
              </a:rPr>
              <a:t>b</a:t>
            </a:r>
            <a:r>
              <a:rPr lang="en-US" sz="2400" dirty="0">
                <a:effectLst/>
              </a:rPr>
              <a:t>. Compare el valor del Tm </a:t>
            </a:r>
            <a:r>
              <a:rPr lang="en-US" sz="2400" dirty="0" err="1">
                <a:effectLst/>
              </a:rPr>
              <a:t>teórico</a:t>
            </a:r>
            <a:r>
              <a:rPr lang="en-US" sz="2400" dirty="0">
                <a:effectLst/>
              </a:rPr>
              <a:t> para </a:t>
            </a:r>
            <a:r>
              <a:rPr lang="en-US" sz="2400" dirty="0" err="1">
                <a:effectLst/>
              </a:rPr>
              <a:t>cada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cebador</a:t>
            </a:r>
            <a:r>
              <a:rPr lang="en-US" sz="2400" dirty="0">
                <a:effectLst/>
              </a:rPr>
              <a:t> con el Tm </a:t>
            </a:r>
            <a:r>
              <a:rPr lang="en-US" sz="2400" dirty="0" err="1">
                <a:effectLst/>
              </a:rPr>
              <a:t>obtenido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utilizando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una</a:t>
            </a:r>
            <a:r>
              <a:rPr lang="en-US" sz="2400" dirty="0">
                <a:effectLst/>
              </a:rPr>
              <a:t> de </a:t>
            </a:r>
            <a:r>
              <a:rPr lang="en-US" sz="2400" dirty="0" err="1">
                <a:effectLst/>
              </a:rPr>
              <a:t>las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siguientes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herramientas</a:t>
            </a:r>
            <a:r>
              <a:rPr lang="en-US" sz="2400" dirty="0">
                <a:effectLst/>
              </a:rPr>
              <a:t> en </a:t>
            </a:r>
            <a:r>
              <a:rPr lang="en-US" sz="2400" dirty="0" err="1">
                <a:effectLst/>
              </a:rPr>
              <a:t>línea</a:t>
            </a:r>
            <a:r>
              <a:rPr lang="en-US" sz="2400" dirty="0">
                <a:effectLst/>
              </a:rPr>
              <a:t>: </a:t>
            </a:r>
            <a:endParaRPr lang="en-US" sz="2400" dirty="0"/>
          </a:p>
          <a:p>
            <a:r>
              <a:rPr lang="en-US" sz="2400" dirty="0">
                <a:effectLst/>
              </a:rPr>
              <a:t>http://</a:t>
            </a:r>
            <a:r>
              <a:rPr lang="en-US" sz="2400" dirty="0" err="1">
                <a:effectLst/>
              </a:rPr>
              <a:t>www.oligoevaluator.com</a:t>
            </a:r>
            <a:r>
              <a:rPr lang="en-US" sz="2400" dirty="0">
                <a:effectLst/>
              </a:rPr>
              <a:t>/ http://</a:t>
            </a:r>
            <a:r>
              <a:rPr lang="en-US" sz="2400" dirty="0" err="1">
                <a:effectLst/>
              </a:rPr>
              <a:t>www.idtdna.com</a:t>
            </a:r>
            <a:r>
              <a:rPr lang="en-US" sz="2400" dirty="0">
                <a:effectLst/>
              </a:rPr>
              <a:t>/analyzer/Applications/</a:t>
            </a:r>
            <a:r>
              <a:rPr lang="en-US" sz="2400" dirty="0" err="1">
                <a:effectLst/>
              </a:rPr>
              <a:t>OligoAnalyzer</a:t>
            </a:r>
            <a:r>
              <a:rPr lang="en-US" sz="2400" dirty="0">
                <a:effectLst/>
              </a:rPr>
              <a:t>/ 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9411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F2FA07-084D-D94F-AAC3-B75E85CC3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813" y="0"/>
            <a:ext cx="9905998" cy="936171"/>
          </a:xfrm>
        </p:spPr>
        <p:txBody>
          <a:bodyPr/>
          <a:lstStyle/>
          <a:p>
            <a:r>
              <a:rPr lang="en-US" smtClean="0"/>
              <a:t>Preguntas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898" y="936171"/>
            <a:ext cx="11255828" cy="5203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effectLst/>
              </a:rPr>
              <a:t>c</a:t>
            </a:r>
            <a:r>
              <a:rPr lang="en-US" sz="2400" dirty="0">
                <a:effectLst/>
              </a:rPr>
              <a:t>. De </a:t>
            </a:r>
            <a:r>
              <a:rPr lang="en-US" sz="2400" dirty="0" err="1">
                <a:effectLst/>
              </a:rPr>
              <a:t>observar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diferencias</a:t>
            </a:r>
            <a:r>
              <a:rPr lang="en-US" sz="2400" dirty="0">
                <a:effectLst/>
              </a:rPr>
              <a:t>, ¿</a:t>
            </a:r>
            <a:r>
              <a:rPr lang="en-US" sz="2400" dirty="0" err="1">
                <a:effectLst/>
              </a:rPr>
              <a:t>que</a:t>
            </a:r>
            <a:r>
              <a:rPr lang="en-US" sz="2400" dirty="0">
                <a:effectLst/>
              </a:rPr>
              <a:t>́ </a:t>
            </a:r>
            <a:r>
              <a:rPr lang="en-US" sz="2400" dirty="0" err="1">
                <a:effectLst/>
              </a:rPr>
              <a:t>factores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que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podrían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afectar</a:t>
            </a:r>
            <a:r>
              <a:rPr lang="en-US" sz="2400" dirty="0">
                <a:effectLst/>
              </a:rPr>
              <a:t> el Tm no se </a:t>
            </a:r>
            <a:r>
              <a:rPr lang="en-US" sz="2400" dirty="0" err="1">
                <a:effectLst/>
              </a:rPr>
              <a:t>están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considerando</a:t>
            </a:r>
            <a:r>
              <a:rPr lang="en-US" sz="2400" dirty="0">
                <a:effectLst/>
              </a:rPr>
              <a:t> en la </a:t>
            </a:r>
            <a:r>
              <a:rPr lang="en-US" sz="2400" dirty="0" err="1">
                <a:effectLst/>
              </a:rPr>
              <a:t>fórmula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teórica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que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si</a:t>
            </a:r>
            <a:r>
              <a:rPr lang="en-US" sz="2400" dirty="0">
                <a:effectLst/>
              </a:rPr>
              <a:t> se </a:t>
            </a:r>
            <a:r>
              <a:rPr lang="en-US" sz="2400" dirty="0" err="1">
                <a:effectLst/>
              </a:rPr>
              <a:t>consideran</a:t>
            </a:r>
            <a:r>
              <a:rPr lang="en-US" sz="2400" dirty="0">
                <a:effectLst/>
              </a:rPr>
              <a:t> en la </a:t>
            </a:r>
            <a:r>
              <a:rPr lang="en-US" sz="2400" dirty="0" err="1">
                <a:effectLst/>
              </a:rPr>
              <a:t>herramienta</a:t>
            </a:r>
            <a:r>
              <a:rPr lang="en-US" sz="2400" dirty="0">
                <a:effectLst/>
              </a:rPr>
              <a:t> de </a:t>
            </a:r>
            <a:r>
              <a:rPr lang="en-US" sz="2400" dirty="0" err="1">
                <a:effectLst/>
              </a:rPr>
              <a:t>análisis</a:t>
            </a:r>
            <a:r>
              <a:rPr lang="en-US" sz="2400" dirty="0">
                <a:effectLst/>
              </a:rPr>
              <a:t> en </a:t>
            </a:r>
            <a:r>
              <a:rPr lang="en-US" sz="2400" dirty="0" err="1">
                <a:effectLst/>
              </a:rPr>
              <a:t>línea</a:t>
            </a:r>
            <a:r>
              <a:rPr lang="en-US" sz="2400" dirty="0">
                <a:effectLst/>
              </a:rPr>
              <a:t>? </a:t>
            </a:r>
            <a:endParaRPr lang="en-US" sz="2400" dirty="0" smtClean="0">
              <a:effectLst/>
            </a:endParaRP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>
                <a:effectLst/>
              </a:rPr>
              <a:t>d. </a:t>
            </a:r>
            <a:r>
              <a:rPr lang="en-US" sz="2400" dirty="0" smtClean="0">
                <a:effectLst/>
              </a:rPr>
              <a:t>Determine </a:t>
            </a:r>
            <a:r>
              <a:rPr lang="en-US" sz="2400" dirty="0" err="1">
                <a:effectLst/>
              </a:rPr>
              <a:t>si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existe</a:t>
            </a:r>
            <a:r>
              <a:rPr lang="en-US" sz="2400" dirty="0">
                <a:effectLst/>
              </a:rPr>
              <a:t> la </a:t>
            </a:r>
            <a:r>
              <a:rPr lang="en-US" sz="2400" dirty="0" err="1">
                <a:effectLst/>
              </a:rPr>
              <a:t>posibilidad</a:t>
            </a:r>
            <a:r>
              <a:rPr lang="en-US" sz="2400" dirty="0">
                <a:effectLst/>
              </a:rPr>
              <a:t> de auto </a:t>
            </a:r>
            <a:r>
              <a:rPr lang="en-US" sz="2400" dirty="0" err="1">
                <a:effectLst/>
              </a:rPr>
              <a:t>complementaridad</a:t>
            </a:r>
            <a:r>
              <a:rPr lang="en-US" sz="2400" dirty="0">
                <a:effectLst/>
              </a:rPr>
              <a:t> entre </a:t>
            </a:r>
            <a:r>
              <a:rPr lang="en-US" sz="2400" dirty="0" err="1">
                <a:effectLst/>
              </a:rPr>
              <a:t>sus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cebadores</a:t>
            </a:r>
            <a:r>
              <a:rPr lang="en-US" sz="2400" dirty="0">
                <a:effectLst/>
              </a:rPr>
              <a:t>. </a:t>
            </a:r>
            <a:r>
              <a:rPr lang="en-US" sz="2400" dirty="0" err="1">
                <a:effectLst/>
              </a:rPr>
              <a:t>Analice</a:t>
            </a:r>
            <a:r>
              <a:rPr lang="en-US" sz="2400" dirty="0">
                <a:effectLst/>
              </a:rPr>
              <a:t> la </a:t>
            </a:r>
            <a:r>
              <a:rPr lang="en-US" sz="2400" dirty="0" err="1">
                <a:effectLst/>
              </a:rPr>
              <a:t>posibilidad</a:t>
            </a:r>
            <a:r>
              <a:rPr lang="en-US" sz="2400" dirty="0">
                <a:effectLst/>
              </a:rPr>
              <a:t> de </a:t>
            </a:r>
            <a:r>
              <a:rPr lang="en-US" sz="2400" dirty="0" err="1">
                <a:effectLst/>
              </a:rPr>
              <a:t>formación</a:t>
            </a:r>
            <a:r>
              <a:rPr lang="en-US" sz="2400" dirty="0">
                <a:effectLst/>
              </a:rPr>
              <a:t> de hairpins, </a:t>
            </a:r>
            <a:r>
              <a:rPr lang="en-US" sz="2400" dirty="0" err="1">
                <a:effectLst/>
              </a:rPr>
              <a:t>homodímeros</a:t>
            </a:r>
            <a:r>
              <a:rPr lang="en-US" sz="2400" dirty="0">
                <a:effectLst/>
              </a:rPr>
              <a:t> y </a:t>
            </a:r>
            <a:r>
              <a:rPr lang="en-US" sz="2400" dirty="0" err="1">
                <a:effectLst/>
              </a:rPr>
              <a:t>heterodímeros</a:t>
            </a:r>
            <a:r>
              <a:rPr lang="en-US" sz="2400" dirty="0">
                <a:effectLst/>
              </a:rPr>
              <a:t> entre el </a:t>
            </a:r>
            <a:r>
              <a:rPr lang="en-US" sz="2400" dirty="0" err="1">
                <a:effectLst/>
              </a:rPr>
              <a:t>cebador</a:t>
            </a:r>
            <a:r>
              <a:rPr lang="en-US" sz="2400" dirty="0">
                <a:effectLst/>
              </a:rPr>
              <a:t> forward y el reverse. </a:t>
            </a:r>
            <a:r>
              <a:rPr lang="en-US" sz="2400" dirty="0" err="1">
                <a:effectLst/>
              </a:rPr>
              <a:t>Presente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las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estructuras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más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estables</a:t>
            </a:r>
            <a:r>
              <a:rPr lang="en-US" sz="2400" dirty="0">
                <a:effectLst/>
              </a:rPr>
              <a:t> y los ΔG para </a:t>
            </a:r>
            <a:r>
              <a:rPr lang="en-US" sz="2400" dirty="0" err="1">
                <a:effectLst/>
              </a:rPr>
              <a:t>cada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cebador</a:t>
            </a:r>
            <a:r>
              <a:rPr lang="en-US" sz="2400" dirty="0">
                <a:effectLst/>
              </a:rPr>
              <a:t> en </a:t>
            </a:r>
            <a:r>
              <a:rPr lang="en-US" sz="2400" dirty="0" err="1">
                <a:effectLst/>
              </a:rPr>
              <a:t>este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análisis</a:t>
            </a:r>
            <a:r>
              <a:rPr lang="en-US" sz="2400" dirty="0">
                <a:effectLst/>
              </a:rPr>
              <a:t>. De </a:t>
            </a:r>
            <a:r>
              <a:rPr lang="en-US" sz="2400" dirty="0" err="1">
                <a:effectLst/>
              </a:rPr>
              <a:t>acuerdo</a:t>
            </a:r>
            <a:r>
              <a:rPr lang="en-US" sz="2400" dirty="0">
                <a:effectLst/>
              </a:rPr>
              <a:t> con los </a:t>
            </a:r>
            <a:r>
              <a:rPr lang="en-US" sz="2400" dirty="0" err="1">
                <a:effectLst/>
              </a:rPr>
              <a:t>resultados</a:t>
            </a:r>
            <a:r>
              <a:rPr lang="en-US" sz="2400" dirty="0">
                <a:effectLst/>
              </a:rPr>
              <a:t> del </a:t>
            </a:r>
            <a:r>
              <a:rPr lang="en-US" sz="2400" dirty="0" err="1">
                <a:effectLst/>
              </a:rPr>
              <a:t>análisis</a:t>
            </a:r>
            <a:r>
              <a:rPr lang="en-US" sz="2400" dirty="0">
                <a:effectLst/>
              </a:rPr>
              <a:t>, ¿</a:t>
            </a:r>
            <a:r>
              <a:rPr lang="en-US" sz="2400" dirty="0" err="1">
                <a:effectLst/>
              </a:rPr>
              <a:t>utilizaría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este</a:t>
            </a:r>
            <a:r>
              <a:rPr lang="en-US" sz="2400" dirty="0">
                <a:effectLst/>
              </a:rPr>
              <a:t> par de </a:t>
            </a:r>
            <a:r>
              <a:rPr lang="en-US" sz="2400" dirty="0" err="1">
                <a:effectLst/>
              </a:rPr>
              <a:t>cebadores</a:t>
            </a:r>
            <a:r>
              <a:rPr lang="en-US" sz="2400" dirty="0">
                <a:effectLst/>
              </a:rPr>
              <a:t> para </a:t>
            </a:r>
            <a:r>
              <a:rPr lang="en-US" sz="2400" dirty="0" err="1">
                <a:effectLst/>
              </a:rPr>
              <a:t>realizar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esta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amplificación</a:t>
            </a:r>
            <a:r>
              <a:rPr lang="en-US" sz="2400" dirty="0">
                <a:effectLst/>
              </a:rPr>
              <a:t>? </a:t>
            </a:r>
            <a:r>
              <a:rPr lang="en-US" sz="2400" dirty="0" err="1">
                <a:effectLst/>
              </a:rPr>
              <a:t>Explique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su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contestación</a:t>
            </a:r>
            <a:r>
              <a:rPr lang="en-US" sz="2400" dirty="0">
                <a:effectLst/>
              </a:rPr>
              <a:t>. 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197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1F61A6-F285-E142-8E1F-CD0293CE9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905998" cy="1066800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introducción</a:t>
            </a:r>
            <a:endParaRPr lang="en-US" sz="4000" dirty="0"/>
          </a:p>
        </p:txBody>
      </p:sp>
      <p:pic>
        <p:nvPicPr>
          <p:cNvPr id="4" name="Picture 6" descr="mage result for upr arecibo">
            <a:extLst>
              <a:ext uri="{FF2B5EF4-FFF2-40B4-BE49-F238E27FC236}">
                <a16:creationId xmlns:a16="http://schemas.microsoft.com/office/drawing/2014/main" xmlns="" id="{1C9ABA51-15D7-2746-BAFA-BF75B7401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106680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472629A-6278-224B-939C-A131CDCD7333}"/>
              </a:ext>
            </a:extLst>
          </p:cNvPr>
          <p:cNvSpPr/>
          <p:nvPr/>
        </p:nvSpPr>
        <p:spPr>
          <a:xfrm>
            <a:off x="392601" y="989609"/>
            <a:ext cx="8446599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en-US" sz="3200" b="1" dirty="0" smtClean="0"/>
              <a:t>PCR </a:t>
            </a:r>
            <a:r>
              <a:rPr lang="mr-IN" altLang="en-US" sz="3200" b="1" dirty="0" smtClean="0"/>
              <a:t>–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Desarrollada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por</a:t>
            </a:r>
            <a:r>
              <a:rPr lang="en-US" altLang="en-US" sz="3200" b="1" dirty="0" smtClean="0"/>
              <a:t> Cetus Corp, 1985 </a:t>
            </a:r>
          </a:p>
          <a:p>
            <a:pPr marL="457200" indent="-457200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en-US" sz="3200" dirty="0" err="1" smtClean="0"/>
              <a:t>S</a:t>
            </a:r>
            <a:r>
              <a:rPr lang="en-US" altLang="en-US" sz="3200" dirty="0" err="1" smtClean="0"/>
              <a:t>íntesis</a:t>
            </a:r>
            <a:r>
              <a:rPr lang="en-US" altLang="en-US" sz="3200" dirty="0" smtClean="0"/>
              <a:t> de miles de </a:t>
            </a:r>
            <a:r>
              <a:rPr lang="en-US" altLang="en-US" sz="3200" dirty="0" err="1" smtClean="0"/>
              <a:t>copias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fragmentos</a:t>
            </a:r>
            <a:endParaRPr lang="en-US" altLang="en-US" sz="3200" dirty="0" smtClean="0"/>
          </a:p>
          <a:p>
            <a:pPr marL="457200" indent="-457200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en-US" sz="3200" dirty="0" err="1" smtClean="0"/>
              <a:t>Cantidades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extremadamente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pequeñas</a:t>
            </a:r>
            <a:endParaRPr lang="en-US" altLang="en-US" sz="3200" dirty="0" smtClean="0"/>
          </a:p>
          <a:p>
            <a:pPr marL="457200" indent="-457200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en-US" sz="3200" dirty="0" err="1" smtClean="0"/>
              <a:t>Replicación</a:t>
            </a:r>
            <a:r>
              <a:rPr lang="en-US" altLang="en-US" sz="3200" dirty="0" smtClean="0"/>
              <a:t> </a:t>
            </a:r>
            <a:r>
              <a:rPr lang="en-US" altLang="en-US" sz="3200" i="1" dirty="0" smtClean="0"/>
              <a:t>in vitro</a:t>
            </a:r>
          </a:p>
          <a:p>
            <a:pPr marL="457200" indent="-457200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en-US" sz="3200" dirty="0" err="1" smtClean="0"/>
              <a:t>Repeticiones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cícilicas</a:t>
            </a:r>
            <a:endParaRPr lang="en-US" altLang="en-US" sz="3200" dirty="0" smtClean="0"/>
          </a:p>
          <a:p>
            <a:pPr marL="457200" indent="-457200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en-US" sz="3200" dirty="0" err="1" smtClean="0"/>
              <a:t>Detectado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por</a:t>
            </a:r>
            <a:r>
              <a:rPr lang="en-US" altLang="en-US" sz="3200" dirty="0" smtClean="0"/>
              <a:t>:</a:t>
            </a:r>
          </a:p>
          <a:p>
            <a:pPr marL="457200" indent="-457200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en-US" sz="3200" dirty="0" err="1" smtClean="0"/>
              <a:t>Agarosa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convencional</a:t>
            </a:r>
            <a:endParaRPr lang="en-US" altLang="en-US" sz="3200" dirty="0" smtClean="0"/>
          </a:p>
          <a:p>
            <a:pPr marL="457200" indent="-457200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en-US" sz="3200" dirty="0" err="1" smtClean="0"/>
              <a:t>Fluorocromos</a:t>
            </a:r>
            <a:r>
              <a:rPr lang="en-US" altLang="en-US" sz="3200" dirty="0" smtClean="0"/>
              <a:t> en los </a:t>
            </a:r>
            <a:r>
              <a:rPr lang="en-US" altLang="en-US" sz="3200" dirty="0" err="1" smtClean="0"/>
              <a:t>dNTPs</a:t>
            </a:r>
            <a:endParaRPr lang="en-US" altLang="en-US" sz="3200" dirty="0" smtClean="0"/>
          </a:p>
          <a:p>
            <a:pPr marL="457200" indent="-457200">
              <a:lnSpc>
                <a:spcPct val="90000"/>
              </a:lnSpc>
              <a:buFont typeface="Arial" charset="0"/>
              <a:buChar char="•"/>
              <a:defRPr/>
            </a:pPr>
            <a:endParaRPr lang="en-US" altLang="en-US" sz="3200" dirty="0"/>
          </a:p>
          <a:p>
            <a:pPr marL="457200" indent="-457200">
              <a:lnSpc>
                <a:spcPct val="90000"/>
              </a:lnSpc>
              <a:buFont typeface="Arial" charset="0"/>
              <a:buChar char="•"/>
              <a:defRPr/>
            </a:pPr>
            <a:endParaRPr lang="en-US" altLang="en-US" sz="3200" dirty="0" smtClean="0"/>
          </a:p>
        </p:txBody>
      </p:sp>
      <p:pic>
        <p:nvPicPr>
          <p:cNvPr id="1026" name="Picture 2" descr="mage result for Kary mullis pc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305" y="764233"/>
            <a:ext cx="3480397" cy="464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411011" y="5426533"/>
            <a:ext cx="24817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en-US" sz="2400" b="1" dirty="0" err="1"/>
              <a:t>Kary</a:t>
            </a:r>
            <a:r>
              <a:rPr lang="en-US" altLang="en-US" sz="2400" b="1" dirty="0"/>
              <a:t> </a:t>
            </a:r>
            <a:r>
              <a:rPr lang="en-US" altLang="en-US" sz="2400" b="1" dirty="0" smtClean="0"/>
              <a:t>Mullis</a:t>
            </a:r>
          </a:p>
          <a:p>
            <a:pPr algn="ctr"/>
            <a:r>
              <a:rPr lang="en-US" altLang="en-US" sz="2400" b="1" dirty="0" smtClean="0"/>
              <a:t>Nobel  </a:t>
            </a:r>
            <a:r>
              <a:rPr lang="en-US" altLang="en-US" sz="2400" b="1" dirty="0" err="1" smtClean="0"/>
              <a:t>qu</a:t>
            </a:r>
            <a:r>
              <a:rPr lang="en-US" altLang="en-US" sz="2400" b="1" dirty="0" err="1" smtClean="0"/>
              <a:t>ímica</a:t>
            </a:r>
            <a:endParaRPr lang="en-US" altLang="en-US" sz="2400" b="1" dirty="0" smtClean="0"/>
          </a:p>
          <a:p>
            <a:pPr algn="ctr"/>
            <a:r>
              <a:rPr lang="en-US" altLang="en-US" sz="2400" b="1" dirty="0" smtClean="0"/>
              <a:t>1993</a:t>
            </a:r>
          </a:p>
        </p:txBody>
      </p:sp>
    </p:spTree>
    <p:extLst>
      <p:ext uri="{BB962C8B-B14F-4D97-AF65-F5344CB8AC3E}">
        <p14:creationId xmlns:p14="http://schemas.microsoft.com/office/powerpoint/2010/main" val="21608091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F2FA07-084D-D94F-AAC3-B75E85CC3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813" y="0"/>
            <a:ext cx="9905998" cy="1001486"/>
          </a:xfrm>
        </p:spPr>
        <p:txBody>
          <a:bodyPr/>
          <a:lstStyle/>
          <a:p>
            <a:r>
              <a:rPr lang="en-US" smtClean="0"/>
              <a:t>Preguntas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345" y="1175658"/>
            <a:ext cx="11255828" cy="5203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effectLst/>
              </a:rPr>
              <a:t>3. </a:t>
            </a:r>
            <a:r>
              <a:rPr lang="en-US" sz="2400" dirty="0" err="1">
                <a:effectLst/>
              </a:rPr>
              <a:t>Diseñe</a:t>
            </a:r>
            <a:r>
              <a:rPr lang="en-US" sz="2400" dirty="0">
                <a:effectLst/>
              </a:rPr>
              <a:t> un </a:t>
            </a:r>
            <a:r>
              <a:rPr lang="en-US" sz="2400" dirty="0" err="1">
                <a:effectLst/>
              </a:rPr>
              <a:t>programa</a:t>
            </a:r>
            <a:r>
              <a:rPr lang="en-US" sz="2400" dirty="0">
                <a:effectLst/>
              </a:rPr>
              <a:t> de PCR para </a:t>
            </a:r>
            <a:r>
              <a:rPr lang="en-US" sz="2400" dirty="0" err="1">
                <a:effectLst/>
              </a:rPr>
              <a:t>sus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cebadores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que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incluya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las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temperaturas</a:t>
            </a:r>
            <a:r>
              <a:rPr lang="en-US" sz="2400" dirty="0">
                <a:effectLst/>
              </a:rPr>
              <a:t> y </a:t>
            </a:r>
            <a:r>
              <a:rPr lang="en-US" sz="2400" dirty="0" err="1">
                <a:effectLst/>
              </a:rPr>
              <a:t>tiempos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adecuados</a:t>
            </a:r>
            <a:r>
              <a:rPr lang="en-US" sz="2400" dirty="0">
                <a:effectLst/>
              </a:rPr>
              <a:t> para </a:t>
            </a:r>
            <a:r>
              <a:rPr lang="en-US" sz="2400" dirty="0" err="1">
                <a:effectLst/>
              </a:rPr>
              <a:t>completar</a:t>
            </a:r>
            <a:r>
              <a:rPr lang="en-US" sz="2400" dirty="0">
                <a:effectLst/>
              </a:rPr>
              <a:t> el </a:t>
            </a:r>
            <a:r>
              <a:rPr lang="en-US" sz="2400" dirty="0" err="1">
                <a:effectLst/>
              </a:rPr>
              <a:t>proceso</a:t>
            </a:r>
            <a:r>
              <a:rPr lang="en-US" sz="2400" dirty="0">
                <a:effectLst/>
              </a:rPr>
              <a:t>. ¿De </a:t>
            </a:r>
            <a:r>
              <a:rPr lang="en-US" sz="2400" dirty="0" err="1">
                <a:effectLst/>
              </a:rPr>
              <a:t>que</a:t>
            </a:r>
            <a:r>
              <a:rPr lang="en-US" sz="2400" dirty="0">
                <a:effectLst/>
              </a:rPr>
              <a:t>́ </a:t>
            </a:r>
            <a:r>
              <a:rPr lang="en-US" sz="2400" dirty="0" err="1">
                <a:effectLst/>
              </a:rPr>
              <a:t>tamaño</a:t>
            </a:r>
            <a:r>
              <a:rPr lang="en-US" sz="2400" dirty="0">
                <a:effectLst/>
              </a:rPr>
              <a:t> se </a:t>
            </a:r>
            <a:r>
              <a:rPr lang="en-US" sz="2400" dirty="0" err="1">
                <a:effectLst/>
              </a:rPr>
              <a:t>esperaría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fuera</a:t>
            </a:r>
            <a:r>
              <a:rPr lang="en-US" sz="2400" dirty="0">
                <a:effectLst/>
              </a:rPr>
              <a:t> el </a:t>
            </a:r>
            <a:r>
              <a:rPr lang="en-US" sz="2400" dirty="0" err="1">
                <a:effectLst/>
              </a:rPr>
              <a:t>producto</a:t>
            </a:r>
            <a:r>
              <a:rPr lang="en-US" sz="2400" dirty="0">
                <a:effectLst/>
              </a:rPr>
              <a:t> de la </a:t>
            </a:r>
            <a:r>
              <a:rPr lang="en-US" sz="2400" dirty="0" err="1">
                <a:effectLst/>
              </a:rPr>
              <a:t>reacción</a:t>
            </a:r>
            <a:r>
              <a:rPr lang="en-US" sz="2400" dirty="0">
                <a:effectLst/>
              </a:rPr>
              <a:t> de </a:t>
            </a:r>
            <a:r>
              <a:rPr lang="en-US" sz="2400" dirty="0" err="1">
                <a:effectLst/>
              </a:rPr>
              <a:t>amplificación</a:t>
            </a:r>
            <a:r>
              <a:rPr lang="en-US" sz="2400" dirty="0">
                <a:effectLst/>
              </a:rPr>
              <a:t>? </a:t>
            </a:r>
            <a:endParaRPr lang="en-US" sz="2400" dirty="0"/>
          </a:p>
          <a:p>
            <a:r>
              <a:rPr lang="en-US" sz="2400" dirty="0" err="1">
                <a:effectLst/>
              </a:rPr>
              <a:t>Tamaño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producto</a:t>
            </a:r>
            <a:r>
              <a:rPr lang="en-US" sz="2400" dirty="0">
                <a:effectLst/>
              </a:rPr>
              <a:t>___________________ </a:t>
            </a:r>
            <a:endParaRPr lang="en-US" sz="2400" dirty="0" smtClean="0">
              <a:effectLst/>
            </a:endParaRPr>
          </a:p>
          <a:p>
            <a:endParaRPr lang="en-US" sz="2400" dirty="0">
              <a:effectLst/>
            </a:endParaRPr>
          </a:p>
          <a:p>
            <a:endParaRPr lang="en-US" sz="2400" dirty="0" smtClean="0">
              <a:effectLst/>
            </a:endParaRPr>
          </a:p>
          <a:p>
            <a:endParaRPr lang="en-US" sz="2400" dirty="0" smtClean="0">
              <a:effectLst/>
            </a:endParaRPr>
          </a:p>
          <a:p>
            <a:endParaRPr lang="en-US" sz="2400" dirty="0" smtClean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>
                <a:effectLst/>
              </a:rPr>
              <a:t>4. El EDTA </a:t>
            </a:r>
            <a:r>
              <a:rPr lang="en-US" sz="2400" dirty="0" smtClean="0">
                <a:effectLst/>
              </a:rPr>
              <a:t>(</a:t>
            </a:r>
            <a:r>
              <a:rPr lang="en-US" sz="2400" dirty="0" err="1">
                <a:effectLst/>
              </a:rPr>
              <a:t>Ethylenediaminetetraacetic</a:t>
            </a:r>
            <a:r>
              <a:rPr lang="en-US" sz="2400" dirty="0">
                <a:effectLst/>
              </a:rPr>
              <a:t> </a:t>
            </a:r>
            <a:r>
              <a:rPr lang="en-US" sz="2400" dirty="0" smtClean="0">
                <a:effectLst/>
              </a:rPr>
              <a:t>acid) ¿</a:t>
            </a:r>
            <a:r>
              <a:rPr lang="en-US" sz="2400" dirty="0" err="1">
                <a:effectLst/>
              </a:rPr>
              <a:t>Que</a:t>
            </a:r>
            <a:r>
              <a:rPr lang="en-US" sz="2400" dirty="0">
                <a:effectLst/>
              </a:rPr>
              <a:t>́ </a:t>
            </a:r>
            <a:r>
              <a:rPr lang="en-US" sz="2400" dirty="0" err="1">
                <a:effectLst/>
              </a:rPr>
              <a:t>efecto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tiene</a:t>
            </a:r>
            <a:r>
              <a:rPr lang="en-US" sz="2400" dirty="0">
                <a:effectLst/>
              </a:rPr>
              <a:t> en la </a:t>
            </a:r>
            <a:r>
              <a:rPr lang="en-US" sz="2400" dirty="0" err="1">
                <a:effectLst/>
              </a:rPr>
              <a:t>reacción</a:t>
            </a:r>
            <a:r>
              <a:rPr lang="en-US" sz="2400" dirty="0">
                <a:effectLst/>
              </a:rPr>
              <a:t> de PCR? ¿</a:t>
            </a:r>
            <a:r>
              <a:rPr lang="en-US" sz="2400" dirty="0" err="1">
                <a:effectLst/>
              </a:rPr>
              <a:t>Por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que</a:t>
            </a:r>
            <a:r>
              <a:rPr lang="en-US" sz="2400" dirty="0">
                <a:effectLst/>
              </a:rPr>
              <a:t>́?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743" y="2841171"/>
            <a:ext cx="4746078" cy="183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4204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F2FA07-084D-D94F-AAC3-B75E85CC3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0"/>
            <a:ext cx="9905998" cy="990600"/>
          </a:xfrm>
        </p:spPr>
        <p:txBody>
          <a:bodyPr/>
          <a:lstStyle/>
          <a:p>
            <a:r>
              <a:rPr lang="en-US" dirty="0" err="1"/>
              <a:t>referencias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040F445B-37AF-254F-9703-2D5A98A5E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502229"/>
            <a:ext cx="11658599" cy="4180114"/>
          </a:xfrm>
        </p:spPr>
        <p:txBody>
          <a:bodyPr>
            <a:noAutofit/>
          </a:bodyPr>
          <a:lstStyle/>
          <a:p>
            <a:r>
              <a:rPr lang="en-US" dirty="0" err="1" smtClean="0">
                <a:effectLst/>
              </a:rPr>
              <a:t>Genbank</a:t>
            </a: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- http://</a:t>
            </a:r>
            <a:r>
              <a:rPr lang="en-US" dirty="0" err="1">
                <a:effectLst/>
              </a:rPr>
              <a:t>www.ncbi.nlm.nih.gov</a:t>
            </a:r>
            <a:r>
              <a:rPr lang="en-US" dirty="0">
                <a:effectLst/>
              </a:rPr>
              <a:t>/</a:t>
            </a:r>
            <a:r>
              <a:rPr lang="en-US" dirty="0" err="1">
                <a:effectLst/>
              </a:rPr>
              <a:t>genbank</a:t>
            </a:r>
            <a:r>
              <a:rPr lang="en-US" dirty="0">
                <a:effectLst/>
              </a:rPr>
              <a:t>/ </a:t>
            </a:r>
          </a:p>
          <a:p>
            <a:r>
              <a:rPr lang="en-US" dirty="0">
                <a:effectLst/>
              </a:rPr>
              <a:t>Real Time PCR: https://</a:t>
            </a:r>
            <a:r>
              <a:rPr lang="en-US" dirty="0" err="1">
                <a:effectLst/>
              </a:rPr>
              <a:t>www.ncbi.nlm.nih.gov</a:t>
            </a:r>
            <a:r>
              <a:rPr lang="en-US" dirty="0">
                <a:effectLst/>
              </a:rPr>
              <a:t>/probe/docs/</a:t>
            </a:r>
            <a:r>
              <a:rPr lang="en-US" dirty="0" err="1">
                <a:effectLst/>
              </a:rPr>
              <a:t>techqpcr</a:t>
            </a:r>
            <a:r>
              <a:rPr lang="en-US" dirty="0">
                <a:effectLst/>
              </a:rPr>
              <a:t>/ </a:t>
            </a:r>
          </a:p>
          <a:p>
            <a:r>
              <a:rPr lang="en-US" dirty="0">
                <a:effectLst/>
              </a:rPr>
              <a:t>Wilson, K., and Walker, J. (2011) </a:t>
            </a:r>
            <a:r>
              <a:rPr lang="en-US" b="1" dirty="0">
                <a:effectLst/>
              </a:rPr>
              <a:t>Principles and Techniques of Biochemistry and </a:t>
            </a:r>
            <a:endParaRPr lang="en-US" dirty="0">
              <a:effectLst/>
            </a:endParaRPr>
          </a:p>
          <a:p>
            <a:pPr marL="0" indent="0">
              <a:buNone/>
            </a:pPr>
            <a:r>
              <a:rPr lang="en-US" b="1" dirty="0">
                <a:effectLst/>
              </a:rPr>
              <a:t>Molecular Biology </a:t>
            </a:r>
            <a:r>
              <a:rPr lang="en-US" dirty="0">
                <a:effectLst/>
              </a:rPr>
              <a:t>7th Ed. Cambridge </a:t>
            </a:r>
          </a:p>
          <a:p>
            <a:r>
              <a:rPr lang="en-US" dirty="0" err="1">
                <a:effectLst/>
              </a:rPr>
              <a:t>Nicholl</a:t>
            </a:r>
            <a:r>
              <a:rPr lang="en-US" dirty="0">
                <a:effectLst/>
              </a:rPr>
              <a:t> Desmond ST (2008) </a:t>
            </a:r>
            <a:r>
              <a:rPr lang="en-US" b="1" dirty="0">
                <a:effectLst/>
              </a:rPr>
              <a:t>An introduction to Genetic Engineering</a:t>
            </a:r>
            <a:r>
              <a:rPr lang="en-US" dirty="0">
                <a:effectLst/>
              </a:rPr>
              <a:t>, 3rd Ed. Cambridge </a:t>
            </a:r>
          </a:p>
          <a:p>
            <a:r>
              <a:rPr lang="en-US" dirty="0">
                <a:effectLst/>
              </a:rPr>
              <a:t>Kong, F., James, G., Gordon, S., </a:t>
            </a:r>
            <a:r>
              <a:rPr lang="en-US" dirty="0" err="1">
                <a:effectLst/>
              </a:rPr>
              <a:t>Zelynski</a:t>
            </a:r>
            <a:r>
              <a:rPr lang="en-US" dirty="0">
                <a:effectLst/>
              </a:rPr>
              <a:t>, A., Gilbert, G.L. (2001) </a:t>
            </a:r>
            <a:r>
              <a:rPr lang="en-US" b="1" dirty="0">
                <a:effectLst/>
              </a:rPr>
              <a:t>Species specific PCR for </a:t>
            </a:r>
            <a:endParaRPr lang="en-US" dirty="0">
              <a:effectLst/>
            </a:endParaRPr>
          </a:p>
          <a:p>
            <a:r>
              <a:rPr lang="en-US" b="1" dirty="0">
                <a:effectLst/>
              </a:rPr>
              <a:t>identification of common contaminant </a:t>
            </a:r>
            <a:r>
              <a:rPr lang="en-US" b="1" dirty="0" err="1">
                <a:effectLst/>
              </a:rPr>
              <a:t>mollicutes</a:t>
            </a:r>
            <a:r>
              <a:rPr lang="en-US" b="1" dirty="0">
                <a:effectLst/>
              </a:rPr>
              <a:t> in cell culture</a:t>
            </a:r>
            <a:r>
              <a:rPr lang="en-US" dirty="0">
                <a:effectLst/>
              </a:rPr>
              <a:t>, </a:t>
            </a:r>
            <a:r>
              <a:rPr lang="en-US" i="1" dirty="0">
                <a:effectLst/>
              </a:rPr>
              <a:t>Applied and Environmental Microbiology</a:t>
            </a:r>
            <a:r>
              <a:rPr lang="en-US" dirty="0">
                <a:effectLst/>
              </a:rPr>
              <a:t>, 67:7, p3195-3200. 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DNA Learning Center</a:t>
            </a:r>
            <a:r>
              <a:rPr lang="en-US" dirty="0">
                <a:effectLst/>
              </a:rPr>
              <a:t>: PCR </a:t>
            </a:r>
            <a:r>
              <a:rPr lang="en-US" dirty="0" smtClean="0">
                <a:effectLst/>
              </a:rPr>
              <a:t>1- 2 </a:t>
            </a:r>
          </a:p>
          <a:p>
            <a:r>
              <a:rPr lang="en-US" dirty="0" smtClean="0">
                <a:effectLst/>
                <a:hlinkClick r:id="rId3"/>
              </a:rPr>
              <a:t>https</a:t>
            </a:r>
            <a:r>
              <a:rPr lang="en-US" dirty="0">
                <a:effectLst/>
                <a:hlinkClick r:id="rId3"/>
              </a:rPr>
              <a:t>://</a:t>
            </a:r>
            <a:r>
              <a:rPr lang="en-US" dirty="0" smtClean="0">
                <a:effectLst/>
                <a:hlinkClick r:id="rId3"/>
              </a:rPr>
              <a:t>www.dnalc.org/resources/animations/pcr.html</a:t>
            </a:r>
            <a:endParaRPr lang="en-US" dirty="0" smtClean="0">
              <a:effectLst/>
            </a:endParaRPr>
          </a:p>
          <a:p>
            <a:r>
              <a:rPr lang="en-US" dirty="0">
                <a:effectLst/>
                <a:hlinkClick r:id="rId4"/>
              </a:rPr>
              <a:t>https://</a:t>
            </a:r>
            <a:r>
              <a:rPr lang="en-US" dirty="0" smtClean="0">
                <a:effectLst/>
                <a:hlinkClick r:id="rId4"/>
              </a:rPr>
              <a:t>www.dnalc.org/resources/3d/19-polymerase-chain-reaction.html</a:t>
            </a:r>
            <a:endParaRPr lang="en-US" dirty="0" smtClean="0">
              <a:effectLst/>
            </a:endParaRPr>
          </a:p>
          <a:p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11156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1F61A6-F285-E142-8E1F-CD0293CE9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905998" cy="1066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PCR: </a:t>
            </a:r>
            <a:r>
              <a:rPr lang="en-US" sz="4000" dirty="0" err="1" smtClean="0"/>
              <a:t>Aspectos</a:t>
            </a:r>
            <a:r>
              <a:rPr lang="en-US" sz="4000" dirty="0" smtClean="0"/>
              <a:t> </a:t>
            </a:r>
            <a:r>
              <a:rPr lang="en-US" sz="4000" dirty="0" err="1" smtClean="0"/>
              <a:t>b</a:t>
            </a:r>
            <a:r>
              <a:rPr lang="en-US" sz="4000" dirty="0" err="1" smtClean="0"/>
              <a:t>ásicos</a:t>
            </a:r>
            <a:endParaRPr lang="en-US" sz="4000" dirty="0"/>
          </a:p>
        </p:txBody>
      </p:sp>
      <p:pic>
        <p:nvPicPr>
          <p:cNvPr id="4" name="Picture 6" descr="mage result for upr arecibo">
            <a:extLst>
              <a:ext uri="{FF2B5EF4-FFF2-40B4-BE49-F238E27FC236}">
                <a16:creationId xmlns:a16="http://schemas.microsoft.com/office/drawing/2014/main" xmlns="" id="{1C9ABA51-15D7-2746-BAFA-BF75B7401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106680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472629A-6278-224B-939C-A131CDCD7333}"/>
              </a:ext>
            </a:extLst>
          </p:cNvPr>
          <p:cNvSpPr/>
          <p:nvPr/>
        </p:nvSpPr>
        <p:spPr>
          <a:xfrm>
            <a:off x="392601" y="989609"/>
            <a:ext cx="11385742" cy="5576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en-US" sz="3200" b="1" dirty="0" smtClean="0"/>
              <a:t>PCR </a:t>
            </a:r>
            <a:r>
              <a:rPr lang="mr-IN" altLang="en-US" sz="3200" b="1" dirty="0" smtClean="0"/>
              <a:t>–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Que</a:t>
            </a:r>
            <a:r>
              <a:rPr lang="en-US" altLang="en-US" sz="3200" b="1" dirty="0" smtClean="0"/>
              <a:t> se </a:t>
            </a:r>
            <a:r>
              <a:rPr lang="en-US" altLang="en-US" sz="3200" b="1" dirty="0" err="1" smtClean="0"/>
              <a:t>necesita</a:t>
            </a:r>
            <a:r>
              <a:rPr lang="en-US" altLang="en-US" sz="3200" b="1" dirty="0" smtClean="0"/>
              <a:t>?</a:t>
            </a:r>
          </a:p>
          <a:p>
            <a:pPr marL="457200" indent="-457200">
              <a:lnSpc>
                <a:spcPct val="90000"/>
              </a:lnSpc>
              <a:buFontTx/>
              <a:buChar char="-"/>
              <a:defRPr/>
            </a:pPr>
            <a:r>
              <a:rPr lang="en-US" altLang="en-US" sz="2800" dirty="0" smtClean="0"/>
              <a:t>DPDD </a:t>
            </a:r>
            <a:r>
              <a:rPr lang="mr-IN" altLang="en-US" sz="2800" dirty="0" smtClean="0"/>
              <a:t>–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Termoestable</a:t>
            </a:r>
            <a:endParaRPr lang="en-US" altLang="en-US" sz="2800" dirty="0" smtClean="0"/>
          </a:p>
          <a:p>
            <a:pPr marL="457200" indent="-457200">
              <a:lnSpc>
                <a:spcPct val="90000"/>
              </a:lnSpc>
              <a:buFontTx/>
              <a:buChar char="-"/>
              <a:defRPr/>
            </a:pPr>
            <a:r>
              <a:rPr lang="en-US" altLang="en-US" sz="2800" dirty="0" err="1" smtClean="0"/>
              <a:t>dNTPs</a:t>
            </a:r>
            <a:r>
              <a:rPr lang="en-US" altLang="en-US" sz="2800" dirty="0" smtClean="0"/>
              <a:t> </a:t>
            </a:r>
            <a:r>
              <a:rPr lang="mr-IN" altLang="en-US" sz="2800" dirty="0" smtClean="0"/>
              <a:t>–</a:t>
            </a:r>
            <a:r>
              <a:rPr lang="en-US" altLang="en-US" sz="2800" dirty="0" smtClean="0"/>
              <a:t> [</a:t>
            </a:r>
            <a:r>
              <a:rPr lang="en-US" altLang="en-US" sz="2800" dirty="0" err="1" smtClean="0"/>
              <a:t>equimolar</a:t>
            </a:r>
            <a:r>
              <a:rPr lang="en-US" altLang="en-US" sz="2800" dirty="0" smtClean="0"/>
              <a:t>]</a:t>
            </a:r>
          </a:p>
          <a:p>
            <a:pPr marL="457200" indent="-457200">
              <a:lnSpc>
                <a:spcPct val="90000"/>
              </a:lnSpc>
              <a:buFontTx/>
              <a:buChar char="-"/>
              <a:defRPr/>
            </a:pPr>
            <a:r>
              <a:rPr lang="en-US" altLang="en-US" sz="2800" dirty="0" err="1" smtClean="0"/>
              <a:t>Hebra</a:t>
            </a:r>
            <a:r>
              <a:rPr lang="en-US" altLang="en-US" sz="2800" dirty="0" smtClean="0"/>
              <a:t> de ADN </a:t>
            </a:r>
            <a:r>
              <a:rPr lang="en-US" altLang="en-US" sz="2800" dirty="0" err="1" smtClean="0"/>
              <a:t>molde</a:t>
            </a:r>
            <a:endParaRPr lang="en-US" altLang="en-US" sz="2800" dirty="0" smtClean="0"/>
          </a:p>
          <a:p>
            <a:pPr marL="457200" indent="-457200">
              <a:lnSpc>
                <a:spcPct val="90000"/>
              </a:lnSpc>
              <a:buFontTx/>
              <a:buChar char="-"/>
              <a:defRPr/>
            </a:pPr>
            <a:r>
              <a:rPr lang="en-US" altLang="en-US" sz="2800" dirty="0" err="1" smtClean="0"/>
              <a:t>Oligonucleótidos</a:t>
            </a:r>
            <a:r>
              <a:rPr lang="en-US" altLang="en-US" sz="2800" dirty="0" smtClean="0"/>
              <a:t> (</a:t>
            </a:r>
            <a:r>
              <a:rPr lang="en-US" altLang="en-US" sz="2800" dirty="0" err="1" smtClean="0"/>
              <a:t>cebadores</a:t>
            </a:r>
            <a:r>
              <a:rPr lang="en-US" altLang="en-US" sz="2800" dirty="0" smtClean="0"/>
              <a:t>)**</a:t>
            </a:r>
          </a:p>
          <a:p>
            <a:pPr marL="914400" lvl="1" indent="-457200">
              <a:lnSpc>
                <a:spcPct val="90000"/>
              </a:lnSpc>
              <a:buFontTx/>
              <a:buChar char="-"/>
              <a:defRPr/>
            </a:pPr>
            <a:r>
              <a:rPr lang="en-US" altLang="en-US" sz="2800" dirty="0" err="1" smtClean="0"/>
              <a:t>Inicio</a:t>
            </a:r>
            <a:r>
              <a:rPr lang="en-US" altLang="en-US" sz="2800" dirty="0" smtClean="0"/>
              <a:t> y final en la </a:t>
            </a:r>
            <a:r>
              <a:rPr lang="en-US" altLang="en-US" sz="2800" dirty="0" err="1" smtClean="0"/>
              <a:t>secuencia</a:t>
            </a:r>
            <a:r>
              <a:rPr lang="en-US" altLang="en-US" sz="2800" dirty="0" smtClean="0"/>
              <a:t> de </a:t>
            </a:r>
            <a:r>
              <a:rPr lang="en-US" altLang="en-US" sz="2800" dirty="0" err="1" smtClean="0"/>
              <a:t>interés</a:t>
            </a:r>
            <a:endParaRPr lang="en-US" altLang="en-US" sz="2800" dirty="0" smtClean="0"/>
          </a:p>
          <a:p>
            <a:pPr marL="914400" lvl="1" indent="-457200">
              <a:lnSpc>
                <a:spcPct val="90000"/>
              </a:lnSpc>
              <a:buFontTx/>
              <a:buChar char="-"/>
              <a:defRPr/>
            </a:pPr>
            <a:r>
              <a:rPr lang="en-US" altLang="en-US" sz="2800" dirty="0" smtClean="0"/>
              <a:t>15-30 </a:t>
            </a:r>
            <a:r>
              <a:rPr lang="en-US" altLang="en-US" sz="2800" dirty="0" err="1" smtClean="0"/>
              <a:t>nucleótidos</a:t>
            </a:r>
            <a:endParaRPr lang="en-US" altLang="en-US" sz="2800" dirty="0" smtClean="0"/>
          </a:p>
          <a:p>
            <a:pPr marL="914400" lvl="1" indent="-457200">
              <a:lnSpc>
                <a:spcPct val="90000"/>
              </a:lnSpc>
              <a:buFontTx/>
              <a:buChar char="-"/>
              <a:defRPr/>
            </a:pPr>
            <a:r>
              <a:rPr lang="en-US" altLang="en-US" sz="2800" dirty="0" err="1" smtClean="0"/>
              <a:t>Complementarios</a:t>
            </a:r>
            <a:r>
              <a:rPr lang="en-US" altLang="en-US" sz="2800" dirty="0" smtClean="0"/>
              <a:t> al 3’ de ADN </a:t>
            </a:r>
            <a:r>
              <a:rPr lang="en-US" altLang="en-US" sz="2800" dirty="0" err="1" smtClean="0"/>
              <a:t>molde</a:t>
            </a:r>
            <a:endParaRPr lang="en-US" altLang="en-US" sz="2800" dirty="0" smtClean="0"/>
          </a:p>
          <a:p>
            <a:pPr marL="914400" lvl="1" indent="-457200">
              <a:lnSpc>
                <a:spcPct val="90000"/>
              </a:lnSpc>
              <a:buFontTx/>
              <a:buChar char="-"/>
              <a:defRPr/>
            </a:pPr>
            <a:r>
              <a:rPr lang="en-US" altLang="en-US" sz="2800" dirty="0" smtClean="0"/>
              <a:t>PLT: </a:t>
            </a:r>
            <a:r>
              <a:rPr lang="en-US" altLang="en-US" sz="2800" dirty="0" err="1" smtClean="0"/>
              <a:t>especificidad</a:t>
            </a:r>
            <a:endParaRPr lang="en-US" altLang="en-US" sz="2800" dirty="0" smtClean="0"/>
          </a:p>
          <a:p>
            <a:pPr marL="457200" indent="-457200">
              <a:lnSpc>
                <a:spcPct val="90000"/>
              </a:lnSpc>
              <a:buFontTx/>
              <a:buChar char="-"/>
              <a:defRPr/>
            </a:pPr>
            <a:r>
              <a:rPr lang="en-US" altLang="en-US" sz="2800" dirty="0" err="1" smtClean="0"/>
              <a:t>Amortiguador</a:t>
            </a:r>
            <a:r>
              <a:rPr lang="en-US" altLang="en-US" sz="2800" dirty="0" smtClean="0"/>
              <a:t> (</a:t>
            </a:r>
            <a:r>
              <a:rPr lang="en-US" altLang="en-US" sz="2800" dirty="0" err="1" smtClean="0"/>
              <a:t>Tris-Hcl</a:t>
            </a:r>
            <a:r>
              <a:rPr lang="en-US" altLang="en-US" sz="2800" dirty="0" smtClean="0"/>
              <a:t>, </a:t>
            </a:r>
            <a:r>
              <a:rPr lang="en-US" altLang="en-US" sz="2800" dirty="0" err="1" smtClean="0"/>
              <a:t>KCl</a:t>
            </a:r>
            <a:r>
              <a:rPr lang="en-US" altLang="en-US" sz="2800" dirty="0" smtClean="0"/>
              <a:t>, Mg+2)</a:t>
            </a:r>
          </a:p>
          <a:p>
            <a:pPr marL="457200" indent="-457200">
              <a:lnSpc>
                <a:spcPct val="90000"/>
              </a:lnSpc>
              <a:buFontTx/>
              <a:buChar char="-"/>
              <a:defRPr/>
            </a:pPr>
            <a:r>
              <a:rPr lang="en-US" sz="2400" dirty="0" smtClean="0"/>
              <a:t>**</a:t>
            </a:r>
            <a:r>
              <a:rPr lang="en-US" sz="2400" dirty="0" err="1" smtClean="0"/>
              <a:t>Algun</a:t>
            </a:r>
            <a:r>
              <a:rPr lang="en-US" sz="2400" dirty="0" smtClean="0"/>
              <a:t> </a:t>
            </a:r>
            <a:r>
              <a:rPr lang="en-US" sz="2400" dirty="0" err="1"/>
              <a:t>conocimiento</a:t>
            </a:r>
            <a:r>
              <a:rPr lang="en-US" sz="2400" dirty="0"/>
              <a:t> de la </a:t>
            </a:r>
            <a:r>
              <a:rPr lang="en-US" sz="2400" dirty="0" err="1"/>
              <a:t>hebra</a:t>
            </a:r>
            <a:r>
              <a:rPr lang="en-US" sz="2400" dirty="0"/>
              <a:t> </a:t>
            </a:r>
            <a:r>
              <a:rPr lang="en-US" sz="2400" dirty="0" err="1"/>
              <a:t>molde</a:t>
            </a:r>
            <a:r>
              <a:rPr lang="en-US" sz="2400" dirty="0"/>
              <a:t> hay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/>
              <a:t>tener</a:t>
            </a:r>
            <a:r>
              <a:rPr lang="en-US" sz="2400" dirty="0"/>
              <a:t> para </a:t>
            </a:r>
            <a:r>
              <a:rPr lang="en-US" sz="2400" dirty="0" err="1"/>
              <a:t>diseñar</a:t>
            </a:r>
            <a:r>
              <a:rPr lang="en-US" sz="2400" dirty="0"/>
              <a:t> los </a:t>
            </a:r>
            <a:r>
              <a:rPr lang="en-US" sz="2400" dirty="0" err="1"/>
              <a:t>cebadores</a:t>
            </a:r>
            <a:endParaRPr lang="en-US" sz="2400" dirty="0"/>
          </a:p>
          <a:p>
            <a:pPr marL="457200" indent="-457200">
              <a:lnSpc>
                <a:spcPct val="90000"/>
              </a:lnSpc>
              <a:buFontTx/>
              <a:buChar char="-"/>
              <a:defRPr/>
            </a:pPr>
            <a:endParaRPr lang="en-US" altLang="en-US" sz="3200" dirty="0"/>
          </a:p>
          <a:p>
            <a:pPr marL="457200" indent="-457200">
              <a:lnSpc>
                <a:spcPct val="90000"/>
              </a:lnSpc>
              <a:buFont typeface="Arial" charset="0"/>
              <a:buChar char="•"/>
              <a:defRPr/>
            </a:pPr>
            <a:endParaRPr lang="en-US" alt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727546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1F61A6-F285-E142-8E1F-CD0293CE9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905998" cy="1066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PCR: </a:t>
            </a:r>
            <a:r>
              <a:rPr lang="en-US" sz="4000" dirty="0" err="1" smtClean="0"/>
              <a:t>Aspectos</a:t>
            </a:r>
            <a:r>
              <a:rPr lang="en-US" sz="4000" dirty="0" smtClean="0"/>
              <a:t> </a:t>
            </a:r>
            <a:r>
              <a:rPr lang="en-US" sz="4000" dirty="0" err="1" smtClean="0"/>
              <a:t>b</a:t>
            </a:r>
            <a:r>
              <a:rPr lang="en-US" sz="4000" dirty="0" err="1" smtClean="0"/>
              <a:t>ásicos</a:t>
            </a:r>
            <a:endParaRPr lang="en-US" sz="4000" dirty="0"/>
          </a:p>
        </p:txBody>
      </p:sp>
      <p:pic>
        <p:nvPicPr>
          <p:cNvPr id="4" name="Picture 6" descr="mage result for upr arecibo">
            <a:extLst>
              <a:ext uri="{FF2B5EF4-FFF2-40B4-BE49-F238E27FC236}">
                <a16:creationId xmlns:a16="http://schemas.microsoft.com/office/drawing/2014/main" xmlns="" id="{1C9ABA51-15D7-2746-BAFA-BF75B7401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106680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472629A-6278-224B-939C-A131CDCD7333}"/>
              </a:ext>
            </a:extLst>
          </p:cNvPr>
          <p:cNvSpPr/>
          <p:nvPr/>
        </p:nvSpPr>
        <p:spPr>
          <a:xfrm>
            <a:off x="392601" y="989609"/>
            <a:ext cx="494139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en-US" sz="3200" b="1" dirty="0" smtClean="0"/>
              <a:t>PCR </a:t>
            </a:r>
            <a:r>
              <a:rPr lang="mr-IN" altLang="en-US" sz="3200" b="1" dirty="0" smtClean="0"/>
              <a:t>–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Amplificaci</a:t>
            </a:r>
            <a:r>
              <a:rPr lang="en-US" altLang="en-US" sz="3200" b="1" dirty="0" err="1" smtClean="0"/>
              <a:t>ón</a:t>
            </a:r>
            <a:endParaRPr lang="en-US" altLang="en-US" sz="3200" b="1" dirty="0" smtClean="0"/>
          </a:p>
          <a:p>
            <a:pPr>
              <a:lnSpc>
                <a:spcPct val="90000"/>
              </a:lnSpc>
              <a:defRPr/>
            </a:pPr>
            <a:endParaRPr lang="en-US" altLang="en-US" sz="3200" b="1" dirty="0" smtClean="0"/>
          </a:p>
          <a:p>
            <a:pPr marL="457200" indent="-457200">
              <a:lnSpc>
                <a:spcPct val="90000"/>
              </a:lnSpc>
              <a:buFontTx/>
              <a:buChar char="-"/>
              <a:defRPr/>
            </a:pPr>
            <a:r>
              <a:rPr lang="en-US" altLang="en-US" sz="3200" dirty="0" smtClean="0"/>
              <a:t>De forma </a:t>
            </a:r>
            <a:r>
              <a:rPr lang="en-US" altLang="en-US" sz="3200" dirty="0" err="1" smtClean="0"/>
              <a:t>cíclica</a:t>
            </a:r>
            <a:endParaRPr lang="en-US" altLang="en-US" sz="3200" dirty="0" smtClean="0"/>
          </a:p>
          <a:p>
            <a:pPr marL="914400" lvl="1" indent="-457200">
              <a:lnSpc>
                <a:spcPct val="90000"/>
              </a:lnSpc>
              <a:buFontTx/>
              <a:buChar char="-"/>
              <a:defRPr/>
            </a:pPr>
            <a:r>
              <a:rPr lang="en-US" altLang="en-US" sz="3200" dirty="0" smtClean="0"/>
              <a:t>10 </a:t>
            </a:r>
            <a:r>
              <a:rPr lang="mr-IN" altLang="en-US" sz="3200" dirty="0" smtClean="0"/>
              <a:t>–</a:t>
            </a:r>
            <a:r>
              <a:rPr lang="en-US" altLang="en-US" sz="3200" dirty="0" smtClean="0"/>
              <a:t> 30 </a:t>
            </a:r>
            <a:r>
              <a:rPr lang="en-US" altLang="en-US" sz="3200" dirty="0" err="1" smtClean="0"/>
              <a:t>veces</a:t>
            </a:r>
            <a:endParaRPr lang="en-US" altLang="en-US" sz="3200" dirty="0" smtClean="0"/>
          </a:p>
          <a:p>
            <a:pPr marL="914400" lvl="1" indent="-457200">
              <a:lnSpc>
                <a:spcPct val="90000"/>
              </a:lnSpc>
              <a:buFontTx/>
              <a:buChar char="-"/>
              <a:defRPr/>
            </a:pPr>
            <a:endParaRPr lang="en-US" altLang="en-US" sz="3200" dirty="0" smtClean="0"/>
          </a:p>
          <a:p>
            <a:pPr marL="457200" indent="-457200">
              <a:lnSpc>
                <a:spcPct val="90000"/>
              </a:lnSpc>
              <a:buFontTx/>
              <a:buChar char="-"/>
              <a:defRPr/>
            </a:pPr>
            <a:r>
              <a:rPr lang="en-US" altLang="en-US" sz="3200" dirty="0" smtClean="0"/>
              <a:t>3 </a:t>
            </a:r>
            <a:r>
              <a:rPr lang="en-US" altLang="en-US" sz="3200" dirty="0" err="1" smtClean="0"/>
              <a:t>etapas</a:t>
            </a:r>
            <a:endParaRPr lang="en-US" altLang="en-US" sz="3200" dirty="0" smtClean="0"/>
          </a:p>
          <a:p>
            <a:pPr marL="914400" lvl="1" indent="-457200">
              <a:lnSpc>
                <a:spcPct val="90000"/>
              </a:lnSpc>
              <a:buFontTx/>
              <a:buChar char="-"/>
              <a:defRPr/>
            </a:pPr>
            <a:r>
              <a:rPr lang="en-US" altLang="en-US" sz="3200" dirty="0" err="1" smtClean="0"/>
              <a:t>Denaturalización</a:t>
            </a:r>
            <a:r>
              <a:rPr lang="en-US" altLang="en-US" sz="3200" dirty="0" smtClean="0"/>
              <a:t> - </a:t>
            </a:r>
          </a:p>
          <a:p>
            <a:pPr marL="914400" lvl="1" indent="-457200">
              <a:lnSpc>
                <a:spcPct val="90000"/>
              </a:lnSpc>
              <a:buFontTx/>
              <a:buChar char="-"/>
              <a:defRPr/>
            </a:pPr>
            <a:r>
              <a:rPr lang="en-US" altLang="en-US" sz="3200" dirty="0" err="1" smtClean="0"/>
              <a:t>Hibridación</a:t>
            </a:r>
            <a:endParaRPr lang="en-US" altLang="en-US" sz="3200" dirty="0" smtClean="0"/>
          </a:p>
          <a:p>
            <a:pPr marL="914400" lvl="1" indent="-457200">
              <a:lnSpc>
                <a:spcPct val="90000"/>
              </a:lnSpc>
              <a:buFontTx/>
              <a:buChar char="-"/>
              <a:defRPr/>
            </a:pPr>
            <a:r>
              <a:rPr lang="en-US" altLang="en-US" sz="3200" dirty="0" err="1" smtClean="0"/>
              <a:t>Extensión</a:t>
            </a:r>
            <a:endParaRPr lang="en-US" altLang="en-US" sz="3200" dirty="0"/>
          </a:p>
          <a:p>
            <a:pPr marL="457200" indent="-457200">
              <a:lnSpc>
                <a:spcPct val="90000"/>
              </a:lnSpc>
              <a:buFont typeface="Arial" charset="0"/>
              <a:buChar char="•"/>
              <a:defRPr/>
            </a:pPr>
            <a:endParaRPr lang="en-US" altLang="en-US" sz="3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461" y="989609"/>
            <a:ext cx="6989909" cy="449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524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1F61A6-F285-E142-8E1F-CD0293CE9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905998" cy="1066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PCR - </a:t>
            </a:r>
            <a:r>
              <a:rPr lang="en-US" sz="4000" dirty="0" err="1" smtClean="0"/>
              <a:t>Denaturalizaci</a:t>
            </a:r>
            <a:r>
              <a:rPr lang="en-US" sz="4000" dirty="0" err="1" smtClean="0"/>
              <a:t>ón</a:t>
            </a:r>
            <a:endParaRPr lang="en-US" sz="4000" dirty="0"/>
          </a:p>
        </p:txBody>
      </p:sp>
      <p:pic>
        <p:nvPicPr>
          <p:cNvPr id="4" name="Picture 6" descr="mage result for upr arecibo">
            <a:extLst>
              <a:ext uri="{FF2B5EF4-FFF2-40B4-BE49-F238E27FC236}">
                <a16:creationId xmlns:a16="http://schemas.microsoft.com/office/drawing/2014/main" xmlns="" id="{1C9ABA51-15D7-2746-BAFA-BF75B7401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106680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472629A-6278-224B-939C-A131CDCD7333}"/>
              </a:ext>
            </a:extLst>
          </p:cNvPr>
          <p:cNvSpPr/>
          <p:nvPr/>
        </p:nvSpPr>
        <p:spPr>
          <a:xfrm>
            <a:off x="479685" y="1001487"/>
            <a:ext cx="7270944" cy="435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err="1" smtClean="0"/>
              <a:t>Reacci</a:t>
            </a:r>
            <a:r>
              <a:rPr lang="en-US" sz="2800" dirty="0" err="1" smtClean="0"/>
              <a:t>ón</a:t>
            </a:r>
            <a:r>
              <a:rPr lang="en-US" sz="2800" dirty="0" smtClean="0"/>
              <a:t> </a:t>
            </a:r>
            <a:r>
              <a:rPr lang="en-US" sz="2800" dirty="0" err="1" smtClean="0"/>
              <a:t>incubada</a:t>
            </a:r>
            <a:r>
              <a:rPr lang="en-US" sz="2800" dirty="0" smtClean="0"/>
              <a:t> a temp&gt;90C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Romper </a:t>
            </a:r>
            <a:r>
              <a:rPr lang="en-US" sz="2800" dirty="0" err="1" smtClean="0"/>
              <a:t>puentes</a:t>
            </a:r>
            <a:r>
              <a:rPr lang="en-US" sz="2800" dirty="0" smtClean="0"/>
              <a:t> H de la </a:t>
            </a:r>
            <a:r>
              <a:rPr lang="en-US" sz="2800" dirty="0" err="1" smtClean="0"/>
              <a:t>doble</a:t>
            </a:r>
            <a:r>
              <a:rPr lang="en-US" sz="2800" dirty="0" smtClean="0"/>
              <a:t> </a:t>
            </a:r>
            <a:r>
              <a:rPr lang="en-US" sz="2800" dirty="0" err="1" smtClean="0"/>
              <a:t>hebra</a:t>
            </a:r>
            <a:endParaRPr lang="en-US" sz="2800" dirty="0" smtClean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err="1" smtClean="0"/>
              <a:t>Separar</a:t>
            </a:r>
            <a:r>
              <a:rPr lang="en-US" sz="2800" dirty="0" smtClean="0"/>
              <a:t> </a:t>
            </a:r>
            <a:r>
              <a:rPr lang="en-US" sz="2800" dirty="0" err="1" smtClean="0"/>
              <a:t>las</a:t>
            </a:r>
            <a:r>
              <a:rPr lang="en-US" sz="2800" dirty="0" smtClean="0"/>
              <a:t> dos </a:t>
            </a:r>
            <a:r>
              <a:rPr lang="en-US" sz="2800" dirty="0" err="1" smtClean="0"/>
              <a:t>hebras</a:t>
            </a:r>
            <a:r>
              <a:rPr lang="en-US" sz="2800" dirty="0" smtClean="0"/>
              <a:t> en 2 SS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err="1" smtClean="0"/>
              <a:t>Cada</a:t>
            </a:r>
            <a:r>
              <a:rPr lang="en-US" sz="2800" dirty="0" smtClean="0"/>
              <a:t> </a:t>
            </a:r>
            <a:r>
              <a:rPr lang="en-US" sz="2800" dirty="0" err="1" smtClean="0"/>
              <a:t>una</a:t>
            </a:r>
            <a:r>
              <a:rPr lang="en-US" sz="2800" dirty="0" smtClean="0"/>
              <a:t> de </a:t>
            </a:r>
            <a:r>
              <a:rPr lang="en-US" sz="2800" dirty="0" err="1" smtClean="0"/>
              <a:t>ellas</a:t>
            </a:r>
            <a:r>
              <a:rPr lang="en-US" sz="2800" dirty="0" smtClean="0"/>
              <a:t> </a:t>
            </a:r>
            <a:r>
              <a:rPr lang="en-US" sz="2800" dirty="0" err="1" smtClean="0"/>
              <a:t>servira</a:t>
            </a:r>
            <a:r>
              <a:rPr lang="en-US" sz="2800" dirty="0" smtClean="0"/>
              <a:t> de </a:t>
            </a:r>
            <a:r>
              <a:rPr lang="en-US" sz="2800" dirty="0" err="1" smtClean="0"/>
              <a:t>molde</a:t>
            </a:r>
            <a:r>
              <a:rPr lang="en-US" sz="2800" dirty="0" smtClean="0"/>
              <a:t> a un </a:t>
            </a:r>
            <a:r>
              <a:rPr lang="en-US" sz="2800" dirty="0" err="1" smtClean="0"/>
              <a:t>cebador</a:t>
            </a:r>
            <a:endParaRPr lang="en-US" sz="2800" dirty="0" smtClean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dirty="0" smtClean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Como </a:t>
            </a:r>
            <a:r>
              <a:rPr lang="en-US" sz="2800" dirty="0" err="1" smtClean="0"/>
              <a:t>afectar</a:t>
            </a:r>
            <a:r>
              <a:rPr lang="en-US" sz="2800" dirty="0" err="1" smtClean="0"/>
              <a:t>á</a:t>
            </a:r>
            <a:r>
              <a:rPr lang="en-US" sz="2800" dirty="0" smtClean="0"/>
              <a:t> el </a:t>
            </a:r>
            <a:r>
              <a:rPr lang="en-US" sz="2800" dirty="0" err="1"/>
              <a:t>c</a:t>
            </a:r>
            <a:r>
              <a:rPr lang="en-US" sz="2800" dirty="0" err="1" smtClean="0"/>
              <a:t>ontenido</a:t>
            </a:r>
            <a:r>
              <a:rPr lang="en-US" sz="2800" dirty="0" smtClean="0"/>
              <a:t> de GC, AT en la </a:t>
            </a:r>
            <a:r>
              <a:rPr lang="en-US" sz="2800" dirty="0" err="1" smtClean="0"/>
              <a:t>doble</a:t>
            </a:r>
            <a:r>
              <a:rPr lang="en-US" sz="2800" dirty="0" smtClean="0"/>
              <a:t> </a:t>
            </a:r>
            <a:r>
              <a:rPr lang="en-US" sz="2800" dirty="0" err="1" smtClean="0"/>
              <a:t>hebra</a:t>
            </a:r>
            <a:r>
              <a:rPr lang="en-US" sz="2800" dirty="0" smtClean="0"/>
              <a:t>? 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351" y="1190370"/>
            <a:ext cx="4285293" cy="394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153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1F61A6-F285-E142-8E1F-CD0293CE9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905998" cy="1066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PCR - </a:t>
            </a:r>
            <a:r>
              <a:rPr lang="en-US" sz="4000" dirty="0" err="1" smtClean="0"/>
              <a:t>hibridaci</a:t>
            </a:r>
            <a:r>
              <a:rPr lang="en-US" sz="4000" dirty="0" err="1" smtClean="0"/>
              <a:t>ón</a:t>
            </a:r>
            <a:endParaRPr lang="en-US" sz="4000" dirty="0"/>
          </a:p>
        </p:txBody>
      </p:sp>
      <p:pic>
        <p:nvPicPr>
          <p:cNvPr id="4" name="Picture 6" descr="mage result for upr arecibo">
            <a:extLst>
              <a:ext uri="{FF2B5EF4-FFF2-40B4-BE49-F238E27FC236}">
                <a16:creationId xmlns:a16="http://schemas.microsoft.com/office/drawing/2014/main" xmlns="" id="{1C9ABA51-15D7-2746-BAFA-BF75B7401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106680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472629A-6278-224B-939C-A131CDCD7333}"/>
              </a:ext>
            </a:extLst>
          </p:cNvPr>
          <p:cNvSpPr/>
          <p:nvPr/>
        </p:nvSpPr>
        <p:spPr>
          <a:xfrm>
            <a:off x="257258" y="952059"/>
            <a:ext cx="11934742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err="1" smtClean="0"/>
              <a:t>Reacci</a:t>
            </a:r>
            <a:r>
              <a:rPr lang="en-US" sz="2800" dirty="0" err="1" smtClean="0"/>
              <a:t>ón</a:t>
            </a:r>
            <a:r>
              <a:rPr lang="en-US" sz="2800" dirty="0" smtClean="0"/>
              <a:t> </a:t>
            </a:r>
            <a:r>
              <a:rPr lang="en-US" sz="2800" dirty="0" err="1" smtClean="0"/>
              <a:t>incubada</a:t>
            </a:r>
            <a:r>
              <a:rPr lang="en-US" sz="2800" dirty="0" smtClean="0"/>
              <a:t> entre 45-65C </a:t>
            </a:r>
            <a:r>
              <a:rPr lang="en-US" sz="2800" dirty="0" err="1" smtClean="0"/>
              <a:t>por</a:t>
            </a:r>
            <a:r>
              <a:rPr lang="en-US" sz="2800" dirty="0" smtClean="0"/>
              <a:t> 30-120 sec</a:t>
            </a:r>
            <a:endParaRPr lang="en-US" sz="2800" dirty="0" smtClean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err="1" smtClean="0"/>
              <a:t>Rehacer</a:t>
            </a:r>
            <a:r>
              <a:rPr lang="en-US" sz="2800" dirty="0" smtClean="0"/>
              <a:t> los enlaces de H entre </a:t>
            </a:r>
            <a:r>
              <a:rPr lang="en-US" sz="2800" dirty="0" err="1" smtClean="0"/>
              <a:t>hebras</a:t>
            </a:r>
            <a:r>
              <a:rPr lang="en-US" sz="2800" dirty="0" smtClean="0"/>
              <a:t> </a:t>
            </a:r>
            <a:r>
              <a:rPr lang="en-US" sz="2800" dirty="0" err="1" smtClean="0"/>
              <a:t>complementarias</a:t>
            </a:r>
            <a:endParaRPr lang="en-US" sz="2800" dirty="0" smtClean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Como hay un </a:t>
            </a:r>
            <a:r>
              <a:rPr lang="en-US" sz="2800" dirty="0" err="1" smtClean="0"/>
              <a:t>exceso</a:t>
            </a:r>
            <a:r>
              <a:rPr lang="en-US" sz="2800" dirty="0" smtClean="0"/>
              <a:t> de </a:t>
            </a:r>
            <a:r>
              <a:rPr lang="en-US" sz="2800" dirty="0" err="1" smtClean="0"/>
              <a:t>cebadores</a:t>
            </a:r>
            <a:r>
              <a:rPr lang="en-US" sz="2800" dirty="0" smtClean="0"/>
              <a:t>, la P de </a:t>
            </a:r>
            <a:r>
              <a:rPr lang="en-US" sz="2800" dirty="0" err="1" smtClean="0"/>
              <a:t>formar</a:t>
            </a:r>
            <a:r>
              <a:rPr lang="en-US" sz="2800" dirty="0" smtClean="0"/>
              <a:t> </a:t>
            </a:r>
            <a:r>
              <a:rPr lang="en-US" sz="2800" dirty="0" err="1" smtClean="0"/>
              <a:t>una</a:t>
            </a:r>
            <a:r>
              <a:rPr lang="en-US" sz="2800" dirty="0" smtClean="0"/>
              <a:t> DS entre </a:t>
            </a:r>
            <a:r>
              <a:rPr lang="en-US" sz="2800" dirty="0" err="1" smtClean="0"/>
              <a:t>ellos</a:t>
            </a:r>
            <a:r>
              <a:rPr lang="en-US" sz="2800" dirty="0" smtClean="0"/>
              <a:t> y un SS </a:t>
            </a:r>
            <a:r>
              <a:rPr lang="en-US" sz="2800" dirty="0" err="1" smtClean="0"/>
              <a:t>es</a:t>
            </a:r>
            <a:r>
              <a:rPr lang="en-US" sz="2800" dirty="0" smtClean="0"/>
              <a:t> mas </a:t>
            </a:r>
            <a:r>
              <a:rPr lang="en-US" sz="2800" dirty="0" err="1" smtClean="0"/>
              <a:t>alta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entre dos SS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32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Como </a:t>
            </a:r>
            <a:r>
              <a:rPr lang="en-US" sz="2400" dirty="0" err="1"/>
              <a:t>afectará</a:t>
            </a:r>
            <a:r>
              <a:rPr lang="en-US" sz="2400" dirty="0"/>
              <a:t> el </a:t>
            </a:r>
            <a:r>
              <a:rPr lang="en-US" sz="2400" dirty="0" err="1"/>
              <a:t>contenido</a:t>
            </a:r>
            <a:r>
              <a:rPr lang="en-US" sz="2400" dirty="0"/>
              <a:t> de GC, AT en </a:t>
            </a:r>
            <a:r>
              <a:rPr lang="en-US" sz="2400" dirty="0" smtClean="0"/>
              <a:t>los </a:t>
            </a:r>
            <a:r>
              <a:rPr lang="en-US" sz="2400" dirty="0" err="1" smtClean="0"/>
              <a:t>cebadores</a:t>
            </a:r>
            <a:r>
              <a:rPr lang="en-US" sz="2400" dirty="0" smtClean="0"/>
              <a:t>? 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3200" dirty="0"/>
          </a:p>
        </p:txBody>
      </p:sp>
      <p:pic>
        <p:nvPicPr>
          <p:cNvPr id="6146" name="Picture 2" descr="mage result for hibridacion in pc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9" t="13716" r="11265" b="41072"/>
          <a:stretch/>
        </p:blipFill>
        <p:spPr bwMode="auto">
          <a:xfrm>
            <a:off x="3004457" y="4315759"/>
            <a:ext cx="6475849" cy="245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874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1F61A6-F285-E142-8E1F-CD0293CE9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905998" cy="1066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PCR - </a:t>
            </a:r>
            <a:r>
              <a:rPr lang="en-US" sz="4000" dirty="0" err="1" smtClean="0"/>
              <a:t>extenci</a:t>
            </a:r>
            <a:r>
              <a:rPr lang="en-US" sz="4000" dirty="0" err="1" smtClean="0"/>
              <a:t>ón</a:t>
            </a:r>
            <a:endParaRPr lang="en-US" sz="4000" dirty="0"/>
          </a:p>
        </p:txBody>
      </p:sp>
      <p:pic>
        <p:nvPicPr>
          <p:cNvPr id="4" name="Picture 6" descr="mage result for upr arecibo">
            <a:extLst>
              <a:ext uri="{FF2B5EF4-FFF2-40B4-BE49-F238E27FC236}">
                <a16:creationId xmlns:a16="http://schemas.microsoft.com/office/drawing/2014/main" xmlns="" id="{1C9ABA51-15D7-2746-BAFA-BF75B7401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106680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472629A-6278-224B-939C-A131CDCD7333}"/>
              </a:ext>
            </a:extLst>
          </p:cNvPr>
          <p:cNvSpPr/>
          <p:nvPr/>
        </p:nvSpPr>
        <p:spPr>
          <a:xfrm>
            <a:off x="170173" y="725388"/>
            <a:ext cx="627417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err="1" smtClean="0"/>
              <a:t>Extenci</a:t>
            </a:r>
            <a:r>
              <a:rPr lang="en-US" sz="2800" dirty="0" err="1" smtClean="0"/>
              <a:t>ón</a:t>
            </a:r>
            <a:r>
              <a:rPr lang="en-US" sz="2800" dirty="0" smtClean="0"/>
              <a:t> </a:t>
            </a:r>
            <a:r>
              <a:rPr lang="en-US" sz="2800" dirty="0" err="1" smtClean="0"/>
              <a:t>enzimática</a:t>
            </a:r>
            <a:r>
              <a:rPr lang="en-US" sz="2800" dirty="0" smtClean="0"/>
              <a:t> de los </a:t>
            </a:r>
            <a:r>
              <a:rPr lang="en-US" sz="2800" dirty="0" err="1" smtClean="0"/>
              <a:t>cebadores</a:t>
            </a:r>
            <a:endParaRPr lang="en-US" sz="2800" dirty="0" smtClean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DPDD </a:t>
            </a:r>
            <a:r>
              <a:rPr lang="mr-IN" sz="2800" dirty="0" smtClean="0"/>
              <a:t>–</a:t>
            </a:r>
            <a:r>
              <a:rPr lang="en-US" sz="2800" dirty="0" smtClean="0"/>
              <a:t> </a:t>
            </a:r>
            <a:r>
              <a:rPr lang="en-US" sz="2800" dirty="0" err="1" smtClean="0"/>
              <a:t>termoresistente</a:t>
            </a:r>
            <a:endParaRPr lang="en-US" sz="2800" dirty="0" smtClean="0"/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err="1" smtClean="0"/>
              <a:t>Taq</a:t>
            </a:r>
            <a:r>
              <a:rPr lang="en-US" sz="2800" dirty="0" smtClean="0"/>
              <a:t> </a:t>
            </a:r>
            <a:r>
              <a:rPr lang="en-US" sz="2800" dirty="0" err="1"/>
              <a:t>polimerasa</a:t>
            </a:r>
            <a:r>
              <a:rPr lang="en-US" sz="2800" dirty="0"/>
              <a:t> </a:t>
            </a:r>
            <a:r>
              <a:rPr lang="mr-IN" sz="2800" dirty="0"/>
              <a:t>–</a:t>
            </a:r>
            <a:r>
              <a:rPr lang="en-US" sz="2800" dirty="0"/>
              <a:t> </a:t>
            </a:r>
            <a:r>
              <a:rPr lang="en-US" sz="2800" i="1" dirty="0" err="1"/>
              <a:t>Termophilus</a:t>
            </a:r>
            <a:r>
              <a:rPr lang="en-US" sz="2800" i="1" dirty="0"/>
              <a:t> </a:t>
            </a:r>
            <a:r>
              <a:rPr lang="en-US" sz="2800" i="1" dirty="0" err="1" smtClean="0"/>
              <a:t>aquaticus</a:t>
            </a:r>
            <a:endParaRPr lang="en-US" sz="2800" dirty="0" smtClean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err="1" smtClean="0"/>
              <a:t>Temperatura</a:t>
            </a:r>
            <a:r>
              <a:rPr lang="en-US" sz="2800" dirty="0" smtClean="0"/>
              <a:t> de &gt;70 </a:t>
            </a:r>
            <a:r>
              <a:rPr lang="en-US" sz="2800" dirty="0" err="1" smtClean="0"/>
              <a:t>por</a:t>
            </a:r>
            <a:r>
              <a:rPr lang="en-US" sz="2800" dirty="0" smtClean="0"/>
              <a:t> 6-18- sec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err="1" smtClean="0"/>
              <a:t>Síntesis</a:t>
            </a:r>
            <a:r>
              <a:rPr lang="en-US" sz="2800" dirty="0" smtClean="0"/>
              <a:t> de </a:t>
            </a:r>
            <a:r>
              <a:rPr lang="en-US" sz="2800" dirty="0" err="1" smtClean="0"/>
              <a:t>cadena</a:t>
            </a:r>
            <a:r>
              <a:rPr lang="en-US" sz="2800" dirty="0" smtClean="0"/>
              <a:t> </a:t>
            </a:r>
            <a:r>
              <a:rPr lang="en-US" sz="2800" dirty="0" err="1" smtClean="0"/>
              <a:t>complementaria</a:t>
            </a:r>
            <a:r>
              <a:rPr lang="en-US" sz="2800" dirty="0" smtClean="0"/>
              <a:t> a la DS </a:t>
            </a:r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err="1" smtClean="0"/>
              <a:t>comienza</a:t>
            </a:r>
            <a:r>
              <a:rPr lang="en-US" sz="2800" dirty="0" smtClean="0"/>
              <a:t> con los </a:t>
            </a:r>
            <a:r>
              <a:rPr lang="en-US" sz="2800" dirty="0" err="1" smtClean="0"/>
              <a:t>cebadores</a:t>
            </a:r>
            <a:endParaRPr lang="en-US" sz="2800" dirty="0" smtClean="0"/>
          </a:p>
          <a:p>
            <a:pPr marL="457200" indent="-457200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800" dirty="0" smtClean="0"/>
              <a:t>20-40 </a:t>
            </a:r>
            <a:r>
              <a:rPr lang="en-US" sz="2800" dirty="0" err="1" smtClean="0"/>
              <a:t>ciclos</a:t>
            </a:r>
            <a:endParaRPr lang="en-US" sz="2800" dirty="0" smtClean="0"/>
          </a:p>
          <a:p>
            <a:pPr marL="457200" indent="-457200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800" dirty="0" err="1" smtClean="0"/>
              <a:t>Cada</a:t>
            </a:r>
            <a:r>
              <a:rPr lang="en-US" sz="2800" dirty="0" smtClean="0"/>
              <a:t> </a:t>
            </a:r>
            <a:r>
              <a:rPr lang="en-US" sz="2800" dirty="0" err="1" smtClean="0"/>
              <a:t>vez</a:t>
            </a:r>
            <a:r>
              <a:rPr lang="en-US" sz="2800" dirty="0" smtClean="0"/>
              <a:t> mas </a:t>
            </a:r>
            <a:r>
              <a:rPr lang="en-US" sz="2800" dirty="0" err="1" smtClean="0"/>
              <a:t>moldes</a:t>
            </a:r>
            <a:r>
              <a:rPr lang="en-US" sz="2800" dirty="0" smtClean="0"/>
              <a:t>, </a:t>
            </a:r>
            <a:r>
              <a:rPr lang="en-US" sz="2800" dirty="0" err="1" smtClean="0"/>
              <a:t>cada</a:t>
            </a:r>
            <a:r>
              <a:rPr lang="en-US" sz="2800" dirty="0" smtClean="0"/>
              <a:t> </a:t>
            </a:r>
            <a:r>
              <a:rPr lang="en-US" sz="2800" dirty="0" err="1" smtClean="0"/>
              <a:t>vez</a:t>
            </a:r>
            <a:r>
              <a:rPr lang="en-US" sz="2800" dirty="0" smtClean="0"/>
              <a:t> mas </a:t>
            </a:r>
            <a:r>
              <a:rPr lang="en-US" sz="2800" dirty="0" err="1" smtClean="0"/>
              <a:t>amplicones</a:t>
            </a:r>
            <a:r>
              <a:rPr lang="en-US" sz="2800" dirty="0" smtClean="0"/>
              <a:t>!</a:t>
            </a:r>
          </a:p>
          <a:p>
            <a:pPr marL="457200" indent="-457200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800" dirty="0" err="1" smtClean="0"/>
              <a:t>Acumulacion</a:t>
            </a:r>
            <a:r>
              <a:rPr lang="en-US" sz="2800" dirty="0" smtClean="0"/>
              <a:t> </a:t>
            </a:r>
            <a:r>
              <a:rPr lang="en-US" sz="2800" dirty="0" err="1" smtClean="0"/>
              <a:t>exponencial</a:t>
            </a:r>
            <a:r>
              <a:rPr lang="en-US" sz="2800" dirty="0" smtClean="0"/>
              <a:t>,     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 </a:t>
            </a:r>
            <a:r>
              <a:rPr lang="en-US" sz="2800" dirty="0" smtClean="0"/>
              <a:t>         1x10^6 </a:t>
            </a:r>
            <a:r>
              <a:rPr lang="en-US" sz="2800" dirty="0" err="1" smtClean="0"/>
              <a:t>copias</a:t>
            </a:r>
            <a:r>
              <a:rPr lang="en-US" sz="2800" dirty="0" smtClean="0"/>
              <a:t> en 3 </a:t>
            </a:r>
            <a:r>
              <a:rPr lang="en-US" sz="2800" dirty="0" err="1" smtClean="0"/>
              <a:t>hrs</a:t>
            </a:r>
            <a:endParaRPr lang="en-US" sz="2800" dirty="0" smtClean="0"/>
          </a:p>
        </p:txBody>
      </p:sp>
      <p:pic>
        <p:nvPicPr>
          <p:cNvPr id="7170" name="Picture 2" descr="mage result for extension in pc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42" r="11106" b="4299"/>
          <a:stretch/>
        </p:blipFill>
        <p:spPr bwMode="auto">
          <a:xfrm>
            <a:off x="5856514" y="71001"/>
            <a:ext cx="6253469" cy="234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86" y="2487630"/>
            <a:ext cx="3657600" cy="42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152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1F61A6-F285-E142-8E1F-CD0293CE9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82" y="0"/>
            <a:ext cx="9905998" cy="1066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PCR </a:t>
            </a:r>
            <a:r>
              <a:rPr lang="mr-IN" sz="4000" dirty="0" smtClean="0"/>
              <a:t>–</a:t>
            </a:r>
            <a:r>
              <a:rPr lang="en-US" sz="4000" dirty="0" smtClean="0"/>
              <a:t> </a:t>
            </a:r>
            <a:r>
              <a:rPr lang="en-US" sz="4000" dirty="0" err="1" smtClean="0"/>
              <a:t>Diseno</a:t>
            </a:r>
            <a:r>
              <a:rPr lang="en-US" sz="4000" dirty="0" smtClean="0"/>
              <a:t> de </a:t>
            </a:r>
            <a:r>
              <a:rPr lang="en-US" sz="4000" dirty="0" err="1" smtClean="0"/>
              <a:t>cebadores</a:t>
            </a:r>
            <a:endParaRPr lang="en-US" sz="4000" dirty="0"/>
          </a:p>
        </p:txBody>
      </p:sp>
      <p:pic>
        <p:nvPicPr>
          <p:cNvPr id="4" name="Picture 6" descr="mage result for upr arecibo">
            <a:extLst>
              <a:ext uri="{FF2B5EF4-FFF2-40B4-BE49-F238E27FC236}">
                <a16:creationId xmlns:a16="http://schemas.microsoft.com/office/drawing/2014/main" xmlns="" id="{1C9ABA51-15D7-2746-BAFA-BF75B7401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106680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472629A-6278-224B-939C-A131CDCD7333}"/>
              </a:ext>
            </a:extLst>
          </p:cNvPr>
          <p:cNvSpPr/>
          <p:nvPr/>
        </p:nvSpPr>
        <p:spPr>
          <a:xfrm>
            <a:off x="170173" y="834243"/>
            <a:ext cx="6274170" cy="513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Se </a:t>
            </a:r>
            <a:r>
              <a:rPr lang="en-US" sz="2800" dirty="0" err="1" smtClean="0"/>
              <a:t>dise</a:t>
            </a:r>
            <a:r>
              <a:rPr lang="en-US" sz="2800" dirty="0" err="1" smtClean="0"/>
              <a:t>ñan</a:t>
            </a:r>
            <a:r>
              <a:rPr lang="en-US" sz="2800" dirty="0" smtClean="0"/>
              <a:t> con </a:t>
            </a:r>
            <a:r>
              <a:rPr lang="en-US" sz="2800" dirty="0" err="1" smtClean="0"/>
              <a:t>información</a:t>
            </a:r>
            <a:r>
              <a:rPr lang="en-US" sz="2800" dirty="0" smtClean="0"/>
              <a:t> </a:t>
            </a:r>
            <a:r>
              <a:rPr lang="en-US" sz="2800" dirty="0" err="1" smtClean="0"/>
              <a:t>reportada</a:t>
            </a:r>
            <a:r>
              <a:rPr lang="en-US" sz="2800" dirty="0" smtClean="0"/>
              <a:t> y </a:t>
            </a:r>
            <a:r>
              <a:rPr lang="en-US" sz="2800" dirty="0" err="1" smtClean="0"/>
              <a:t>encontrada</a:t>
            </a:r>
            <a:r>
              <a:rPr lang="en-US" sz="2800" dirty="0" smtClean="0"/>
              <a:t> en </a:t>
            </a:r>
            <a:r>
              <a:rPr lang="en-US" sz="2800" dirty="0" err="1" smtClean="0"/>
              <a:t>bancos</a:t>
            </a:r>
            <a:r>
              <a:rPr lang="en-US" sz="2800" dirty="0" smtClean="0"/>
              <a:t> de </a:t>
            </a:r>
            <a:r>
              <a:rPr lang="en-US" sz="2800" dirty="0" err="1" smtClean="0"/>
              <a:t>datos</a:t>
            </a:r>
            <a:endParaRPr lang="en-US" sz="2800" dirty="0" smtClean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err="1" smtClean="0"/>
              <a:t>Deducirlos</a:t>
            </a:r>
            <a:r>
              <a:rPr lang="en-US" sz="2800" dirty="0" smtClean="0"/>
              <a:t> </a:t>
            </a:r>
            <a:r>
              <a:rPr lang="en-US" sz="2800" dirty="0" err="1" smtClean="0"/>
              <a:t>por</a:t>
            </a:r>
            <a:r>
              <a:rPr lang="en-US" sz="2800" dirty="0" smtClean="0"/>
              <a:t> </a:t>
            </a:r>
            <a:r>
              <a:rPr lang="en-US" sz="2800" dirty="0" err="1" smtClean="0"/>
              <a:t>traducción</a:t>
            </a:r>
            <a:r>
              <a:rPr lang="en-US" sz="2800" dirty="0" smtClean="0"/>
              <a:t> a la </a:t>
            </a:r>
            <a:r>
              <a:rPr lang="en-US" sz="2800" dirty="0" err="1" smtClean="0"/>
              <a:t>inversa</a:t>
            </a:r>
            <a:endParaRPr lang="en-US" sz="2800" dirty="0" smtClean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Deben </a:t>
            </a:r>
            <a:r>
              <a:rPr lang="en-US" sz="2800" dirty="0" err="1" smtClean="0"/>
              <a:t>ser</a:t>
            </a:r>
            <a:r>
              <a:rPr lang="en-US" sz="2800" dirty="0" smtClean="0"/>
              <a:t> 50% GC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A mayor GC content mayor temp de </a:t>
            </a:r>
            <a:r>
              <a:rPr lang="en-US" sz="2800" dirty="0" err="1" smtClean="0"/>
              <a:t>hibridación</a:t>
            </a:r>
            <a:endParaRPr lang="en-US" sz="2800" dirty="0" smtClean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err="1" smtClean="0"/>
              <a:t>Puentes</a:t>
            </a:r>
            <a:r>
              <a:rPr lang="en-US" sz="2800" dirty="0" smtClean="0"/>
              <a:t> H 3 vs 2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err="1" smtClean="0"/>
              <a:t>Evitar</a:t>
            </a:r>
            <a:r>
              <a:rPr lang="en-US" sz="2800" dirty="0" smtClean="0"/>
              <a:t> la </a:t>
            </a:r>
            <a:r>
              <a:rPr lang="en-US" sz="2800" dirty="0" err="1" smtClean="0"/>
              <a:t>complementaridad</a:t>
            </a:r>
            <a:r>
              <a:rPr lang="en-US" sz="2800" dirty="0" smtClean="0"/>
              <a:t> entre </a:t>
            </a:r>
            <a:r>
              <a:rPr lang="en-US" sz="2800" dirty="0" err="1" smtClean="0"/>
              <a:t>ellos</a:t>
            </a:r>
            <a:endParaRPr lang="en-US" sz="2800" dirty="0" smtClean="0"/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err="1" smtClean="0"/>
              <a:t>Homodimeros</a:t>
            </a:r>
            <a:endParaRPr lang="en-US" sz="2800" dirty="0" smtClean="0"/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Hairpins loops</a:t>
            </a:r>
          </a:p>
        </p:txBody>
      </p:sp>
      <p:pic>
        <p:nvPicPr>
          <p:cNvPr id="8194" name="Picture 2" descr="mage result for GC content formu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057" y="1066800"/>
            <a:ext cx="6037943" cy="452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3529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{9B41B094-141C-174E-A65D-BC67FB1340DB}tf10001063</Template>
  <TotalTime>439</TotalTime>
  <Words>1725</Words>
  <Application>Microsoft Macintosh PowerPoint</Application>
  <PresentationFormat>Widescreen</PresentationFormat>
  <Paragraphs>317</Paragraphs>
  <Slides>31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Calibri</vt:lpstr>
      <vt:lpstr>Century Gothic</vt:lpstr>
      <vt:lpstr>Mangal</vt:lpstr>
      <vt:lpstr>ＭＳ Ｐゴシック</vt:lpstr>
      <vt:lpstr>Arial</vt:lpstr>
      <vt:lpstr>Courier New</vt:lpstr>
      <vt:lpstr>Times New Roman</vt:lpstr>
      <vt:lpstr>Mesh</vt:lpstr>
      <vt:lpstr>Lab 6 Identificación de Mycoplasma spp mediante la reacción en cadena de la polimerasa (PCR) :Diseño de cebadores.* </vt:lpstr>
      <vt:lpstr>Objetivos</vt:lpstr>
      <vt:lpstr>introducción</vt:lpstr>
      <vt:lpstr>PCR: Aspectos básicos</vt:lpstr>
      <vt:lpstr>PCR: Aspectos básicos</vt:lpstr>
      <vt:lpstr>PCR - Denaturalización</vt:lpstr>
      <vt:lpstr>PCR - hibridación</vt:lpstr>
      <vt:lpstr>PCR - extención</vt:lpstr>
      <vt:lpstr>PCR – Diseno de cebadores</vt:lpstr>
      <vt:lpstr>Diseño cuidadoso: Evitar las secuencias repetidas</vt:lpstr>
      <vt:lpstr>Diseño cuidadoso: Evitar las secuencias repetidas</vt:lpstr>
      <vt:lpstr>Diseño cuidadoso: Evitar las secuencias repetidas</vt:lpstr>
      <vt:lpstr>PCR – DPDD - Termoestables</vt:lpstr>
      <vt:lpstr>PCR – otros componentes</vt:lpstr>
      <vt:lpstr>PCR – otros componentes</vt:lpstr>
      <vt:lpstr>PCR - Aplicaciones</vt:lpstr>
      <vt:lpstr>PCR Aplicación</vt:lpstr>
      <vt:lpstr>Aplicación transcripción al reversoRT-PCR LINK</vt:lpstr>
      <vt:lpstr>Objetivo Deteccion de mycoplasma spp</vt:lpstr>
      <vt:lpstr>Objetivo</vt:lpstr>
      <vt:lpstr>Materiales y Equipo </vt:lpstr>
      <vt:lpstr>procedimiento </vt:lpstr>
      <vt:lpstr>procedimiento </vt:lpstr>
      <vt:lpstr>procedimiento </vt:lpstr>
      <vt:lpstr>procedimiento </vt:lpstr>
      <vt:lpstr>Resultados</vt:lpstr>
      <vt:lpstr>Preguntas</vt:lpstr>
      <vt:lpstr>Preguntas</vt:lpstr>
      <vt:lpstr>Preguntas</vt:lpstr>
      <vt:lpstr>Preguntas</vt:lpstr>
      <vt:lpstr>referencias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5 Secuenciación de ADN y Bioinformática </dc:title>
  <dc:creator>JOSE A. CARDE SERRANO</dc:creator>
  <cp:lastModifiedBy>Microsoft Office User</cp:lastModifiedBy>
  <cp:revision>44</cp:revision>
  <dcterms:created xsi:type="dcterms:W3CDTF">2019-02-17T23:12:43Z</dcterms:created>
  <dcterms:modified xsi:type="dcterms:W3CDTF">2019-02-24T22:15:53Z</dcterms:modified>
</cp:coreProperties>
</file>