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98" r:id="rId2"/>
    <p:sldId id="397" r:id="rId3"/>
    <p:sldId id="395" r:id="rId4"/>
    <p:sldId id="394" r:id="rId5"/>
    <p:sldId id="396" r:id="rId6"/>
    <p:sldId id="413" r:id="rId7"/>
    <p:sldId id="415" r:id="rId8"/>
    <p:sldId id="416" r:id="rId9"/>
    <p:sldId id="417" r:id="rId10"/>
    <p:sldId id="418" r:id="rId11"/>
    <p:sldId id="419" r:id="rId12"/>
    <p:sldId id="421" r:id="rId13"/>
    <p:sldId id="422" r:id="rId14"/>
    <p:sldId id="420" r:id="rId15"/>
    <p:sldId id="423" r:id="rId16"/>
    <p:sldId id="424" r:id="rId17"/>
    <p:sldId id="425" r:id="rId18"/>
    <p:sldId id="427" r:id="rId19"/>
    <p:sldId id="428" r:id="rId20"/>
    <p:sldId id="429" r:id="rId21"/>
    <p:sldId id="431" r:id="rId22"/>
    <p:sldId id="432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33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0134"/>
  </p:normalViewPr>
  <p:slideViewPr>
    <p:cSldViewPr snapToGrid="0" snapToObjects="1">
      <p:cViewPr>
        <p:scale>
          <a:sx n="95" d="100"/>
          <a:sy n="95" d="100"/>
        </p:scale>
        <p:origin x="-59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AF5-2BC1-6240-A3F3-09DCAF9A9959}" type="datetimeFigureOut">
              <a:rPr lang="en-US" smtClean="0"/>
              <a:t>11/4/18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17E3-100D-5549-841F-83E5D919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7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7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5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77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08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F679C4-838A-A54F-96DE-4CB402176AFC}" type="slidenum">
              <a:rPr lang="en-US" sz="1200" b="0">
                <a:solidFill>
                  <a:srgbClr val="000000"/>
                </a:solidFill>
                <a:latin typeface="Times" charset="0"/>
              </a:rPr>
              <a:pPr/>
              <a:t>3</a:t>
            </a:fld>
            <a:endParaRPr lang="en-US" sz="12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EE67A2-F42F-374C-B17B-FE7A58ACB67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67F42A-ABFF-9C48-9764-9A0F27424D9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 de estiramiento Patelar -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551A66-6291-B040-BD35-BC68DC0BD22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DF197-AD2C-AC47-9EC7-324C9A0DB2B5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F45764-0DB9-C14F-ABC4-9F6E3411F7B2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0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7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6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hland-science-museum.org/explore-the-science/interactives/brain-anatomy" TargetMode="External"/><Relationship Id="rId4" Type="http://schemas.openxmlformats.org/officeDocument/2006/relationships/hyperlink" Target="http://www.brainfacts.org/3d-brain%23intro=true" TargetMode="External"/><Relationship Id="rId5" Type="http://schemas.openxmlformats.org/officeDocument/2006/relationships/hyperlink" Target="https://www.dnalc.org/resources/3dbrain.html" TargetMode="External"/><Relationship Id="rId6" Type="http://schemas.openxmlformats.org/officeDocument/2006/relationships/hyperlink" Target="https://www.flickr.com/photos/nihgov/2439724051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1397145"/>
            <a:ext cx="656551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Anatomía</a:t>
            </a:r>
            <a:r>
              <a:rPr lang="en-US" dirty="0"/>
              <a:t> </a:t>
            </a:r>
            <a:r>
              <a:rPr lang="en-US" dirty="0" smtClean="0"/>
              <a:t>Sistema </a:t>
            </a:r>
            <a:r>
              <a:rPr lang="en-US" dirty="0" err="1" smtClean="0"/>
              <a:t>Nervioso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17 -</a:t>
            </a:r>
            <a:r>
              <a:rPr lang="en-US" dirty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Craneales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21 - </a:t>
            </a:r>
            <a:r>
              <a:rPr lang="en-US" b="1" dirty="0" err="1" smtClean="0">
                <a:solidFill>
                  <a:srgbClr val="FF0000"/>
                </a:solidFill>
              </a:rPr>
              <a:t>Reflejos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4266723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35726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Clasificación</a:t>
            </a:r>
            <a:endParaRPr lang="en-US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94352" y="979897"/>
            <a:ext cx="11292849" cy="543694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Desarrollo</a:t>
            </a:r>
            <a:endParaRPr lang="en-US" b="1" dirty="0" smtClean="0"/>
          </a:p>
          <a:p>
            <a:pPr lvl="1"/>
            <a:r>
              <a:rPr lang="en-US" b="1" dirty="0" err="1" smtClean="0"/>
              <a:t>Innatos</a:t>
            </a:r>
            <a:endParaRPr lang="en-US" b="1" dirty="0" smtClean="0"/>
          </a:p>
          <a:p>
            <a:pPr lvl="2"/>
            <a:r>
              <a:rPr lang="en-US" sz="2400" dirty="0" err="1" smtClean="0"/>
              <a:t>Desarrollados</a:t>
            </a:r>
            <a:r>
              <a:rPr lang="en-US" sz="2400" dirty="0" smtClean="0"/>
              <a:t> antes de </a:t>
            </a:r>
            <a:r>
              <a:rPr lang="en-US" sz="2400" dirty="0" err="1" smtClean="0"/>
              <a:t>nacer</a:t>
            </a:r>
            <a:endParaRPr lang="en-US" sz="2400" dirty="0" smtClean="0"/>
          </a:p>
          <a:p>
            <a:pPr lvl="1"/>
            <a:r>
              <a:rPr lang="en-US" b="1" dirty="0" err="1" smtClean="0"/>
              <a:t>Adquiridos</a:t>
            </a:r>
            <a:endParaRPr lang="en-US" b="1" dirty="0" smtClean="0"/>
          </a:p>
          <a:p>
            <a:pPr lvl="2"/>
            <a:r>
              <a:rPr lang="en-US" sz="2400" dirty="0" err="1" smtClean="0"/>
              <a:t>Patrones</a:t>
            </a:r>
            <a:r>
              <a:rPr lang="en-US" sz="2400" dirty="0" smtClean="0"/>
              <a:t> </a:t>
            </a:r>
            <a:r>
              <a:rPr lang="en-US" sz="2400" dirty="0" err="1" smtClean="0"/>
              <a:t>aprendidos</a:t>
            </a:r>
            <a:r>
              <a:rPr lang="en-US" sz="2400" dirty="0" smtClean="0"/>
              <a:t>, </a:t>
            </a:r>
            <a:r>
              <a:rPr lang="en-US" sz="2400" dirty="0" err="1" smtClean="0"/>
              <a:t>entrenamiento</a:t>
            </a:r>
            <a:endParaRPr lang="en-US" sz="2400" dirty="0" smtClean="0"/>
          </a:p>
          <a:p>
            <a:pPr lvl="2"/>
            <a:r>
              <a:rPr lang="en-US" sz="2400" dirty="0" err="1" smtClean="0"/>
              <a:t>R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pidos</a:t>
            </a:r>
            <a:r>
              <a:rPr lang="en-US" sz="2400" dirty="0" smtClean="0"/>
              <a:t> </a:t>
            </a:r>
            <a:r>
              <a:rPr lang="en-US" sz="2400" dirty="0" err="1" smtClean="0"/>
              <a:t>automáticos</a:t>
            </a:r>
            <a:endParaRPr lang="en-US" sz="2400" dirty="0" smtClean="0"/>
          </a:p>
          <a:p>
            <a:r>
              <a:rPr lang="en-US" b="1" dirty="0" err="1"/>
              <a:t>Respuesta</a:t>
            </a:r>
            <a:r>
              <a:rPr lang="en-US" b="1" dirty="0"/>
              <a:t> </a:t>
            </a:r>
            <a:r>
              <a:rPr lang="en-US" b="1" dirty="0" err="1"/>
              <a:t>motora</a:t>
            </a:r>
            <a:endParaRPr lang="en-US" b="1" dirty="0"/>
          </a:p>
          <a:p>
            <a:pPr lvl="1"/>
            <a:r>
              <a:rPr lang="en-US" dirty="0"/>
              <a:t>En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, en </a:t>
            </a:r>
            <a:r>
              <a:rPr lang="en-US" dirty="0" err="1"/>
              <a:t>activar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:</a:t>
            </a:r>
          </a:p>
          <a:p>
            <a:pPr lvl="2"/>
            <a:r>
              <a:rPr lang="en-US" sz="2400" b="1" dirty="0" err="1" smtClean="0"/>
              <a:t>Somáticos</a:t>
            </a:r>
            <a:endParaRPr lang="en-US" sz="2400" b="1" dirty="0"/>
          </a:p>
          <a:p>
            <a:pPr lvl="3"/>
            <a:r>
              <a:rPr lang="en-US" sz="2400" dirty="0"/>
              <a:t>Control </a:t>
            </a:r>
            <a:r>
              <a:rPr lang="en-US" sz="2400" dirty="0" err="1"/>
              <a:t>involuntario</a:t>
            </a:r>
            <a:r>
              <a:rPr lang="en-US" sz="2400" dirty="0"/>
              <a:t> del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smtClean="0"/>
              <a:t>neuromuscular</a:t>
            </a:r>
            <a:endParaRPr lang="en-US" sz="2400" dirty="0"/>
          </a:p>
          <a:p>
            <a:pPr lvl="4"/>
            <a:r>
              <a:rPr lang="en-US" sz="2400" dirty="0" err="1"/>
              <a:t>Piel</a:t>
            </a:r>
            <a:r>
              <a:rPr lang="en-US" sz="2400" dirty="0"/>
              <a:t>, </a:t>
            </a:r>
            <a:r>
              <a:rPr lang="en-US" sz="2400" dirty="0" err="1"/>
              <a:t>mucosas</a:t>
            </a:r>
            <a:r>
              <a:rPr lang="en-US" sz="2400" dirty="0"/>
              <a:t>, </a:t>
            </a:r>
            <a:r>
              <a:rPr lang="en-US" sz="2400" dirty="0" err="1"/>
              <a:t>tendones</a:t>
            </a:r>
            <a:r>
              <a:rPr lang="en-US" sz="2400" dirty="0"/>
              <a:t>, </a:t>
            </a:r>
            <a:r>
              <a:rPr lang="en-US" sz="2400" dirty="0" err="1"/>
              <a:t>estiramientos</a:t>
            </a:r>
            <a:r>
              <a:rPr lang="en-US" sz="2400" dirty="0"/>
              <a:t>, </a:t>
            </a:r>
            <a:r>
              <a:rPr lang="en-US" sz="2400" dirty="0" err="1"/>
              <a:t>patelar</a:t>
            </a:r>
            <a:endParaRPr lang="en-US" sz="2400" dirty="0"/>
          </a:p>
          <a:p>
            <a:pPr lvl="2"/>
            <a:r>
              <a:rPr lang="en-US" sz="2400" b="1" dirty="0" err="1"/>
              <a:t>Viscerales</a:t>
            </a:r>
            <a:r>
              <a:rPr lang="en-US" sz="2400" dirty="0"/>
              <a:t> (</a:t>
            </a:r>
            <a:r>
              <a:rPr lang="en-US" sz="2400" i="1" dirty="0" err="1" smtClean="0"/>
              <a:t>autonómic</a:t>
            </a:r>
            <a:r>
              <a:rPr lang="en-US" sz="2400" dirty="0" err="1" smtClean="0"/>
              <a:t>os</a:t>
            </a:r>
            <a:r>
              <a:rPr lang="en-US" sz="2400" dirty="0"/>
              <a:t>)</a:t>
            </a:r>
          </a:p>
          <a:p>
            <a:pPr lvl="3"/>
            <a:r>
              <a:rPr lang="en-US" sz="2400" dirty="0" err="1"/>
              <a:t>Controla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fuera</a:t>
            </a:r>
            <a:r>
              <a:rPr lang="en-US" sz="2400" dirty="0"/>
              <a:t> del muscular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58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Clasificación</a:t>
            </a:r>
            <a:endParaRPr lang="en-US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64385"/>
            <a:ext cx="11582400" cy="4959275"/>
          </a:xfrm>
        </p:spPr>
        <p:txBody>
          <a:bodyPr/>
          <a:lstStyle/>
          <a:p>
            <a:r>
              <a:rPr lang="en-US" b="1" dirty="0" err="1" smtClean="0"/>
              <a:t>Complejidad</a:t>
            </a:r>
            <a:r>
              <a:rPr lang="en-US" b="1" dirty="0" smtClean="0"/>
              <a:t> del </a:t>
            </a:r>
            <a:r>
              <a:rPr lang="en-US" b="1" dirty="0" err="1" smtClean="0"/>
              <a:t>circuito</a:t>
            </a:r>
            <a:r>
              <a:rPr lang="en-US" b="1" dirty="0" smtClean="0"/>
              <a:t> neural</a:t>
            </a:r>
          </a:p>
          <a:p>
            <a:pPr lvl="1"/>
            <a:r>
              <a:rPr lang="en-US" b="1" dirty="0" err="1" smtClean="0"/>
              <a:t>Monosinápticos</a:t>
            </a:r>
            <a:endParaRPr lang="en-US" b="1" dirty="0" smtClean="0"/>
          </a:p>
          <a:p>
            <a:pPr lvl="2"/>
            <a:r>
              <a:rPr lang="en-US" sz="2400" dirty="0" err="1" smtClean="0"/>
              <a:t>Neurona</a:t>
            </a:r>
            <a:r>
              <a:rPr lang="en-US" sz="2400" dirty="0" smtClean="0"/>
              <a:t> sensorial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Neurona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motora</a:t>
            </a:r>
            <a:endParaRPr lang="en-US" sz="2400" dirty="0" smtClean="0"/>
          </a:p>
          <a:p>
            <a:pPr lvl="1"/>
            <a:r>
              <a:rPr lang="en-US" b="1" dirty="0" err="1" smtClean="0"/>
              <a:t>Polisinápticos</a:t>
            </a:r>
            <a:endParaRPr lang="en-US" b="1" dirty="0" smtClean="0"/>
          </a:p>
          <a:p>
            <a:pPr lvl="2"/>
            <a:r>
              <a:rPr lang="en-US" sz="2400" dirty="0" smtClean="0"/>
              <a:t>Al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interneurona</a:t>
            </a:r>
            <a:r>
              <a:rPr lang="en-US" sz="2400" dirty="0" smtClean="0"/>
              <a:t> entre la sensorial y la </a:t>
            </a:r>
            <a:r>
              <a:rPr lang="en-US" sz="2400" dirty="0" err="1" smtClean="0"/>
              <a:t>motora</a:t>
            </a:r>
            <a:endParaRPr lang="en-US" sz="2400" dirty="0" smtClean="0"/>
          </a:p>
          <a:p>
            <a:r>
              <a:rPr lang="en-US" b="1" dirty="0" smtClean="0"/>
              <a:t>Lugar de </a:t>
            </a:r>
            <a:r>
              <a:rPr lang="en-US" b="1" dirty="0" err="1" smtClean="0"/>
              <a:t>procesamiento</a:t>
            </a:r>
            <a:endParaRPr lang="en-US" b="1" dirty="0"/>
          </a:p>
          <a:p>
            <a:pPr lvl="1"/>
            <a:r>
              <a:rPr lang="en-US" b="1" dirty="0" err="1" smtClean="0"/>
              <a:t>Espinales</a:t>
            </a:r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 smtClean="0"/>
              <a:t>S</a:t>
            </a:r>
            <a:r>
              <a:rPr lang="en-US" sz="2400" dirty="0" smtClean="0"/>
              <a:t>e </a:t>
            </a:r>
            <a:r>
              <a:rPr lang="en-US" sz="2400" dirty="0" err="1" smtClean="0"/>
              <a:t>procesan</a:t>
            </a:r>
            <a:r>
              <a:rPr lang="en-US" sz="2400" dirty="0" smtClean="0"/>
              <a:t> </a:t>
            </a:r>
            <a:r>
              <a:rPr lang="en-US" sz="2400" dirty="0" smtClean="0"/>
              <a:t>en el </a:t>
            </a:r>
            <a:r>
              <a:rPr lang="en-US" sz="2400" dirty="0" err="1" smtClean="0"/>
              <a:t>cordón</a:t>
            </a:r>
            <a:r>
              <a:rPr lang="en-US" sz="2400" dirty="0" smtClean="0"/>
              <a:t> </a:t>
            </a:r>
            <a:r>
              <a:rPr lang="en-US" sz="2400" dirty="0" err="1" smtClean="0"/>
              <a:t>espinal</a:t>
            </a:r>
            <a:endParaRPr lang="en-US" sz="2400" dirty="0"/>
          </a:p>
          <a:p>
            <a:pPr lvl="1"/>
            <a:r>
              <a:rPr lang="en-US" b="1" dirty="0" err="1" smtClean="0"/>
              <a:t>Craneales</a:t>
            </a:r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sz="2400" dirty="0" smtClean="0"/>
              <a:t>Se </a:t>
            </a:r>
            <a:r>
              <a:rPr lang="en-US" sz="2400" dirty="0" err="1" smtClean="0"/>
              <a:t>procesan</a:t>
            </a:r>
            <a:r>
              <a:rPr lang="en-US" sz="2400" dirty="0" smtClean="0"/>
              <a:t> </a:t>
            </a:r>
            <a:r>
              <a:rPr lang="en-US" sz="2400" dirty="0" smtClean="0"/>
              <a:t>en el </a:t>
            </a:r>
            <a:r>
              <a:rPr lang="en-US" sz="2400" dirty="0" err="1" smtClean="0"/>
              <a:t>cerebro</a:t>
            </a:r>
            <a:endParaRPr lang="en-US" sz="2400" dirty="0"/>
          </a:p>
          <a:p>
            <a:pPr lvl="2"/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73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516" y="0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Espinales</a:t>
            </a:r>
            <a:endParaRPr lang="en-US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97569" y="1325563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err="1" smtClean="0"/>
              <a:t>Aumentan</a:t>
            </a:r>
            <a:r>
              <a:rPr lang="en-US" sz="2800" dirty="0" smtClean="0"/>
              <a:t> en </a:t>
            </a:r>
            <a:r>
              <a:rPr lang="en-US" sz="2800" dirty="0" err="1" smtClean="0"/>
              <a:t>nivel</a:t>
            </a:r>
            <a:r>
              <a:rPr lang="en-US" sz="2800" dirty="0" smtClean="0"/>
              <a:t> de </a:t>
            </a:r>
            <a:r>
              <a:rPr lang="en-US" sz="2800" dirty="0" err="1" smtClean="0"/>
              <a:t>complejidad</a:t>
            </a:r>
            <a:endParaRPr lang="en-US" sz="2800" dirty="0" smtClean="0"/>
          </a:p>
          <a:p>
            <a:pPr lvl="2"/>
            <a:r>
              <a:rPr lang="en-US" sz="2400" b="1" dirty="0" err="1" smtClean="0"/>
              <a:t>Monosin</a:t>
            </a:r>
            <a:r>
              <a:rPr lang="en-US" sz="2400" b="1" dirty="0" err="1" smtClean="0"/>
              <a:t>á</a:t>
            </a:r>
            <a:r>
              <a:rPr lang="en-US" sz="2400" b="1" dirty="0" err="1" smtClean="0"/>
              <a:t>pticos</a:t>
            </a:r>
            <a:endParaRPr lang="en-US" sz="2400" b="1" dirty="0" smtClean="0"/>
          </a:p>
          <a:p>
            <a:pPr lvl="2"/>
            <a:r>
              <a:rPr lang="en-US" sz="2400" b="1" dirty="0" err="1" smtClean="0"/>
              <a:t>Polisin</a:t>
            </a:r>
            <a:r>
              <a:rPr lang="en-US" sz="2400" b="1" dirty="0" err="1" smtClean="0"/>
              <a:t>á</a:t>
            </a:r>
            <a:r>
              <a:rPr lang="en-US" sz="2400" b="1" dirty="0" err="1" smtClean="0"/>
              <a:t>pticos</a:t>
            </a:r>
            <a:endParaRPr lang="en-US" sz="2400" b="1" dirty="0" smtClean="0"/>
          </a:p>
          <a:p>
            <a:pPr lvl="3"/>
            <a:r>
              <a:rPr lang="en-US" sz="2400" b="1" dirty="0" err="1" smtClean="0"/>
              <a:t>Intersegmentarios</a:t>
            </a:r>
            <a:r>
              <a:rPr lang="en-US" sz="2400" b="1" dirty="0" smtClean="0"/>
              <a:t> </a:t>
            </a:r>
          </a:p>
          <a:p>
            <a:pPr lvl="3"/>
            <a:r>
              <a:rPr lang="en-US" sz="2400" dirty="0" err="1" smtClean="0"/>
              <a:t>Varios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segmentos</a:t>
            </a:r>
            <a:endParaRPr lang="en-US" sz="2400" dirty="0" smtClean="0"/>
          </a:p>
          <a:p>
            <a:pPr lvl="3"/>
            <a:r>
              <a:rPr lang="en-US" sz="2400" dirty="0" err="1" smtClean="0"/>
              <a:t>Respuestas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varian</a:t>
            </a:r>
            <a:r>
              <a:rPr lang="en-US" sz="2400" dirty="0" smtClean="0"/>
              <a:t> en </a:t>
            </a:r>
            <a:r>
              <a:rPr lang="en-US" sz="2400" dirty="0" err="1" smtClean="0"/>
              <a:t>complejidad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795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147" y="17546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Espinales</a:t>
            </a:r>
            <a:endParaRPr lang="en-US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52094" y="1343109"/>
            <a:ext cx="10515600" cy="4351338"/>
          </a:xfrm>
        </p:spPr>
        <p:txBody>
          <a:bodyPr/>
          <a:lstStyle/>
          <a:p>
            <a:r>
              <a:rPr lang="en-US" b="1" dirty="0" err="1" smtClean="0"/>
              <a:t>Monosin</a:t>
            </a:r>
            <a:r>
              <a:rPr lang="en-US" b="1" dirty="0" err="1" smtClean="0"/>
              <a:t>á</a:t>
            </a:r>
            <a:r>
              <a:rPr lang="en-US" b="1" dirty="0" err="1" smtClean="0"/>
              <a:t>pticos</a:t>
            </a:r>
            <a:endParaRPr lang="en-US" b="1" dirty="0" smtClean="0"/>
          </a:p>
          <a:p>
            <a:pPr lvl="1"/>
            <a:r>
              <a:rPr lang="en-US" dirty="0" smtClean="0"/>
              <a:t>De </a:t>
            </a:r>
            <a:r>
              <a:rPr lang="en-US" b="1" dirty="0" err="1" smtClean="0"/>
              <a:t>Estiramientos</a:t>
            </a:r>
            <a:endParaRPr lang="en-US" b="1" dirty="0" smtClean="0"/>
          </a:p>
          <a:p>
            <a:pPr lvl="1"/>
            <a:r>
              <a:rPr lang="en-US" dirty="0" smtClean="0"/>
              <a:t>De sensorial a </a:t>
            </a:r>
            <a:r>
              <a:rPr lang="en-US" dirty="0" err="1" smtClean="0"/>
              <a:t>motora</a:t>
            </a:r>
            <a:endParaRPr lang="en-US" dirty="0" smtClean="0"/>
          </a:p>
          <a:p>
            <a:pPr lvl="1"/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retraso</a:t>
            </a:r>
            <a:endParaRPr lang="en-US" dirty="0" smtClean="0"/>
          </a:p>
          <a:p>
            <a:pPr lvl="1"/>
            <a:r>
              <a:rPr lang="en-US" dirty="0" smtClean="0"/>
              <a:t>Receptor : </a:t>
            </a:r>
            <a:r>
              <a:rPr lang="en-US" dirty="0" err="1" smtClean="0"/>
              <a:t>huso</a:t>
            </a:r>
            <a:r>
              <a:rPr lang="en-US" dirty="0" smtClean="0"/>
              <a:t> muscular</a:t>
            </a:r>
          </a:p>
        </p:txBody>
      </p:sp>
    </p:spTree>
    <p:extLst>
      <p:ext uri="{BB962C8B-B14F-4D97-AF65-F5344CB8AC3E}">
        <p14:creationId xmlns:p14="http://schemas.microsoft.com/office/powerpoint/2010/main" val="390209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"/>
          <a:stretch/>
        </p:blipFill>
        <p:spPr>
          <a:xfrm>
            <a:off x="398272" y="1705407"/>
            <a:ext cx="11395456" cy="33347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13-15 The Classification of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319" y="4300537"/>
            <a:ext cx="1740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Learned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71" y="3449685"/>
            <a:ext cx="32963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Control skeletal muscle contractions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2226" y="3602076"/>
            <a:ext cx="3486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Include superficial and stretch reflexes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9716" y="3432253"/>
            <a:ext cx="1883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One synapse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2256" y="3134855"/>
            <a:ext cx="1850009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Spinal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4926" y="4002700"/>
            <a:ext cx="198827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Cranial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8902" y="3138589"/>
            <a:ext cx="198827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Monosynaptic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1939" y="4015715"/>
            <a:ext cx="1622199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Polysynaptic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128" y="3134854"/>
            <a:ext cx="1988273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Somatic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3735" y="4015715"/>
            <a:ext cx="3302727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Visceral (Autonomic) Reflexes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444" y="3104908"/>
            <a:ext cx="2522411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Innate Reflexes 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925" y="4008359"/>
            <a:ext cx="2522411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Acquired Reflexes 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474" y="1773712"/>
            <a:ext cx="1150341" cy="25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Reflexes </a:t>
            </a:r>
            <a:endParaRPr lang="en-US" sz="107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6056" y="2153658"/>
            <a:ext cx="1841569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can be classified by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0548" y="2523143"/>
            <a:ext cx="1393625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1483" y="2523143"/>
            <a:ext cx="1027812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639" y="2523143"/>
            <a:ext cx="1952917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complexity of circuit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87515" y="2523143"/>
            <a:ext cx="1446307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b="1" dirty="0">
                <a:solidFill>
                  <a:srgbClr val="565656"/>
                </a:solidFill>
                <a:ea typeface="ＭＳ Ｐゴシック" charset="0"/>
                <a:cs typeface="Arial" panose="020B0604020202020204" pitchFamily="34" charset="0"/>
              </a:rPr>
              <a:t>processing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525" y="4304704"/>
            <a:ext cx="3486881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Control actions of smooth and cardiac</a:t>
            </a:r>
            <a:b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muscles, glands, and adipose tissue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6061" y="4306925"/>
            <a:ext cx="2549815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Multiple synapses</a:t>
            </a:r>
            <a:b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(two to several hundred)</a:t>
            </a:r>
          </a:p>
        </p:txBody>
      </p:sp>
      <p:grpSp>
        <p:nvGrpSpPr>
          <p:cNvPr id="9219" name="Group 9218"/>
          <p:cNvGrpSpPr/>
          <p:nvPr/>
        </p:nvGrpSpPr>
        <p:grpSpPr>
          <a:xfrm>
            <a:off x="9609136" y="4295178"/>
            <a:ext cx="1649945" cy="388269"/>
            <a:chOff x="7206851" y="4295177"/>
            <a:chExt cx="1237459" cy="388269"/>
          </a:xfrm>
        </p:grpSpPr>
        <p:sp>
          <p:nvSpPr>
            <p:cNvPr id="12" name="TextBox 11"/>
            <p:cNvSpPr txBox="1"/>
            <p:nvPr/>
          </p:nvSpPr>
          <p:spPr>
            <a:xfrm>
              <a:off x="7206851" y="4295177"/>
              <a:ext cx="123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000000"/>
                  </a:solidFill>
                  <a:latin typeface="Arial Black" panose="020B0A04020102020204" pitchFamily="34" charset="0"/>
                  <a:ea typeface="ＭＳ Ｐゴシック" charset="0"/>
                  <a:cs typeface="Arial" panose="020B0604020202020204" pitchFamily="34" charset="0"/>
                </a:rPr>
                <a:t>• </a:t>
              </a:r>
              <a:r>
                <a:rPr lang="en-US" sz="970" b="1" dirty="0">
                  <a:solidFill>
                    <a:srgbClr val="000000"/>
                  </a:solidFill>
                  <a:ea typeface="ＭＳ Ｐゴシック" charset="0"/>
                  <a:cs typeface="Arial" panose="020B0604020202020204" pitchFamily="34" charset="0"/>
                </a:rPr>
                <a:t>Processing in</a:t>
              </a:r>
            </a:p>
          </p:txBody>
        </p:sp>
        <p:sp>
          <p:nvSpPr>
            <p:cNvPr id="9218" name="Rectangle 9217"/>
            <p:cNvSpPr/>
            <p:nvPr/>
          </p:nvSpPr>
          <p:spPr>
            <a:xfrm>
              <a:off x="7317110" y="4441841"/>
              <a:ext cx="491225" cy="241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70" b="1" dirty="0">
                  <a:solidFill>
                    <a:srgbClr val="000000"/>
                  </a:solidFill>
                  <a:ea typeface="ＭＳ Ｐゴシック" charset="0"/>
                  <a:cs typeface="Arial" panose="020B0604020202020204" pitchFamily="34" charset="0"/>
                </a:rPr>
                <a:t>the brain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0329" y="3424237"/>
            <a:ext cx="174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Genetically</a:t>
            </a:r>
            <a:b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determined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2256" y="3427367"/>
            <a:ext cx="1649945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Processing in</a:t>
            </a:r>
            <a:b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9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 spinal cord</a:t>
            </a:r>
          </a:p>
        </p:txBody>
      </p:sp>
    </p:spTree>
    <p:extLst>
      <p:ext uri="{BB962C8B-B14F-4D97-AF65-F5344CB8AC3E}">
        <p14:creationId xmlns:p14="http://schemas.microsoft.com/office/powerpoint/2010/main" val="56708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398272" y="640081"/>
            <a:ext cx="11395456" cy="54035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13-14 Spinal Reflexes (Part </a:t>
            </a:r>
            <a:r>
              <a:rPr lang="en-US" sz="2000" b="1" dirty="0" smtClean="0">
                <a:latin typeface="Arial" charset="0"/>
              </a:rPr>
              <a:t>2 </a:t>
            </a:r>
            <a:r>
              <a:rPr lang="en-US" sz="2000" b="1" dirty="0">
                <a:latin typeface="Arial" charset="0"/>
              </a:rPr>
              <a:t>of 4).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211" y="4779383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6321" y="1492745"/>
            <a:ext cx="142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REFLEX ARC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070" y="1565297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Stimulus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5411" y="862045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Stretch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9959" y="630556"/>
            <a:ext cx="1523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Receptor (muscle spindle)</a:t>
            </a:r>
          </a:p>
        </p:txBody>
      </p:sp>
      <p:sp>
        <p:nvSpPr>
          <p:cNvPr id="10" name="TextBox 9"/>
          <p:cNvSpPr txBox="1"/>
          <p:nvPr/>
        </p:nvSpPr>
        <p:spPr>
          <a:xfrm rot="21362590">
            <a:off x="3534907" y="2740701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Contraction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3479" y="2683562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Effector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1716" y="923212"/>
            <a:ext cx="1523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Spinal cord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2307" y="4760334"/>
            <a:ext cx="1953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neuron (stimulated)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2307" y="5189673"/>
            <a:ext cx="1953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(stimulated)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7569" y="4577719"/>
            <a:ext cx="962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KEY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5448302" y="2863097"/>
            <a:ext cx="185028" cy="1461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564941" y="2870941"/>
            <a:ext cx="369260" cy="1145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21"/>
          <p:cNvSpPr/>
          <p:nvPr/>
        </p:nvSpPr>
        <p:spPr bwMode="auto">
          <a:xfrm>
            <a:off x="3219451" y="762001"/>
            <a:ext cx="1371600" cy="404813"/>
          </a:xfrm>
          <a:custGeom>
            <a:avLst/>
            <a:gdLst>
              <a:gd name="connsiteX0" fmla="*/ 1028700 w 1028700"/>
              <a:gd name="connsiteY0" fmla="*/ 0 h 404813"/>
              <a:gd name="connsiteX1" fmla="*/ 442912 w 1028700"/>
              <a:gd name="connsiteY1" fmla="*/ 0 h 404813"/>
              <a:gd name="connsiteX2" fmla="*/ 0 w 1028700"/>
              <a:gd name="connsiteY2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404813">
                <a:moveTo>
                  <a:pt x="1028700" y="0"/>
                </a:moveTo>
                <a:lnTo>
                  <a:pt x="442912" y="0"/>
                </a:lnTo>
                <a:lnTo>
                  <a:pt x="0" y="40481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702300" y="776289"/>
            <a:ext cx="660400" cy="733425"/>
          </a:xfrm>
          <a:custGeom>
            <a:avLst/>
            <a:gdLst>
              <a:gd name="connsiteX0" fmla="*/ 0 w 495300"/>
              <a:gd name="connsiteY0" fmla="*/ 0 h 733425"/>
              <a:gd name="connsiteX1" fmla="*/ 147638 w 495300"/>
              <a:gd name="connsiteY1" fmla="*/ 0 h 733425"/>
              <a:gd name="connsiteX2" fmla="*/ 495300 w 49530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733425">
                <a:moveTo>
                  <a:pt x="0" y="0"/>
                </a:moveTo>
                <a:lnTo>
                  <a:pt x="147638" y="0"/>
                </a:lnTo>
                <a:lnTo>
                  <a:pt x="495300" y="73342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7850518">
            <a:off x="1722039" y="4898556"/>
            <a:ext cx="171450" cy="5009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6742742">
            <a:off x="1647968" y="1529971"/>
            <a:ext cx="171450" cy="5009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/>
        </p:blipFill>
        <p:spPr>
          <a:xfrm>
            <a:off x="1767840" y="137161"/>
            <a:ext cx="8656320" cy="636365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1800" b="1" dirty="0">
                <a:latin typeface="Arial" charset="0"/>
              </a:rPr>
              <a:t>Figure 13-16 A </a:t>
            </a:r>
            <a:r>
              <a:rPr lang="en-US" sz="2200" b="1" dirty="0">
                <a:latin typeface="Arial" charset="0"/>
              </a:rPr>
              <a:t>Muscle </a:t>
            </a:r>
            <a:r>
              <a:rPr lang="en-US" sz="1800" b="1" dirty="0">
                <a:latin typeface="Arial" charset="0"/>
              </a:rPr>
              <a:t>Spindle.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8313" y="1779974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Extrafusal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fiber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373" y="2727990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3850" y="3506838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Intrafusal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fiber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611" y="3993870"/>
            <a:ext cx="174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Muscle spindle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719" y="4571493"/>
            <a:ext cx="1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Gamma efferent from CNS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8477" y="89454"/>
            <a:ext cx="1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Gamma efferent from CNS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1134" y="2020454"/>
            <a:ext cx="1661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To CNS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68462" y="1938352"/>
            <a:ext cx="22751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3014800" y="2481264"/>
            <a:ext cx="2827200" cy="962025"/>
            <a:chOff x="2261100" y="2481263"/>
            <a:chExt cx="2120400" cy="962025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2261100" y="2895615"/>
              <a:ext cx="170635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11"/>
            <p:cNvSpPr/>
            <p:nvPr/>
          </p:nvSpPr>
          <p:spPr bwMode="auto">
            <a:xfrm>
              <a:off x="3595688" y="2481263"/>
              <a:ext cx="785812" cy="962025"/>
            </a:xfrm>
            <a:custGeom>
              <a:avLst/>
              <a:gdLst>
                <a:gd name="connsiteX0" fmla="*/ 785812 w 785812"/>
                <a:gd name="connsiteY0" fmla="*/ 0 h 962025"/>
                <a:gd name="connsiteX1" fmla="*/ 657225 w 785812"/>
                <a:gd name="connsiteY1" fmla="*/ 0 h 962025"/>
                <a:gd name="connsiteX2" fmla="*/ 0 w 785812"/>
                <a:gd name="connsiteY2" fmla="*/ 957262 h 962025"/>
                <a:gd name="connsiteX3" fmla="*/ 138112 w 785812"/>
                <a:gd name="connsiteY3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2" h="962025">
                  <a:moveTo>
                    <a:pt x="785812" y="0"/>
                  </a:moveTo>
                  <a:lnTo>
                    <a:pt x="657225" y="0"/>
                  </a:lnTo>
                  <a:lnTo>
                    <a:pt x="0" y="957262"/>
                  </a:lnTo>
                  <a:lnTo>
                    <a:pt x="138112" y="9620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3014800" y="3662397"/>
            <a:ext cx="19826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8" idx="0"/>
          </p:cNvCxnSpPr>
          <p:nvPr/>
        </p:nvCxnSpPr>
        <p:spPr bwMode="auto">
          <a:xfrm>
            <a:off x="7575545" y="3984345"/>
            <a:ext cx="11707" cy="5871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8417785" y="753593"/>
            <a:ext cx="67577" cy="999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18" y="4010406"/>
            <a:ext cx="2633477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937" y="17546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Espinales</a:t>
            </a:r>
            <a:r>
              <a:rPr lang="en-US" dirty="0" smtClean="0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3109"/>
            <a:ext cx="10515600" cy="4351338"/>
          </a:xfrm>
        </p:spPr>
        <p:txBody>
          <a:bodyPr/>
          <a:lstStyle/>
          <a:p>
            <a:r>
              <a:rPr lang="en-US" b="1" dirty="0" err="1" smtClean="0"/>
              <a:t>Posturales</a:t>
            </a:r>
            <a:endParaRPr lang="en-US" b="1" dirty="0" smtClean="0"/>
          </a:p>
          <a:p>
            <a:pPr lvl="1"/>
            <a:r>
              <a:rPr lang="en-US" dirty="0" err="1" smtClean="0"/>
              <a:t>Estiramientos</a:t>
            </a:r>
            <a:endParaRPr lang="en-US" dirty="0" smtClean="0"/>
          </a:p>
          <a:p>
            <a:pPr lvl="1"/>
            <a:r>
              <a:rPr lang="en-US" dirty="0" err="1" smtClean="0"/>
              <a:t>Postura</a:t>
            </a:r>
            <a:r>
              <a:rPr lang="en-US" dirty="0" smtClean="0"/>
              <a:t> </a:t>
            </a:r>
            <a:r>
              <a:rPr lang="en-US" dirty="0" err="1" smtClean="0"/>
              <a:t>erecta</a:t>
            </a:r>
            <a:endParaRPr lang="en-US" dirty="0" smtClean="0"/>
          </a:p>
          <a:p>
            <a:pPr lvl="1"/>
            <a:r>
              <a:rPr lang="en-US" dirty="0" err="1" smtClean="0"/>
              <a:t>Músculos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estiran</a:t>
            </a:r>
            <a:r>
              <a:rPr lang="en-US" dirty="0" smtClean="0"/>
              <a:t> </a:t>
            </a:r>
            <a:r>
              <a:rPr lang="en-US" dirty="0" err="1" smtClean="0"/>
              <a:t>reaccionan</a:t>
            </a:r>
            <a:r>
              <a:rPr lang="en-US" dirty="0" smtClean="0"/>
              <a:t> </a:t>
            </a:r>
            <a:r>
              <a:rPr lang="en-US" dirty="0" err="1" smtClean="0"/>
              <a:t>contrayéndose</a:t>
            </a:r>
            <a:r>
              <a:rPr lang="en-US" dirty="0" smtClean="0"/>
              <a:t> y se </a:t>
            </a:r>
            <a:r>
              <a:rPr lang="en-US" dirty="0" err="1" smtClean="0"/>
              <a:t>mantiene</a:t>
            </a:r>
            <a:r>
              <a:rPr lang="en-US" dirty="0" smtClean="0"/>
              <a:t> un balance</a:t>
            </a:r>
          </a:p>
          <a:p>
            <a:pPr lvl="1"/>
            <a:r>
              <a:rPr lang="en-US" dirty="0" err="1" smtClean="0"/>
              <a:t>Tensión</a:t>
            </a:r>
            <a:r>
              <a:rPr lang="en-US" dirty="0" smtClean="0"/>
              <a:t> </a:t>
            </a:r>
            <a:r>
              <a:rPr lang="en-US" dirty="0" err="1" smtClean="0"/>
              <a:t>acumulada</a:t>
            </a:r>
            <a:r>
              <a:rPr lang="en-US" dirty="0" smtClean="0"/>
              <a:t>, </a:t>
            </a:r>
            <a:r>
              <a:rPr lang="en-US" dirty="0" err="1" smtClean="0"/>
              <a:t>fatiga</a:t>
            </a:r>
            <a:r>
              <a:rPr lang="en-US" dirty="0" smtClean="0"/>
              <a:t> muscular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37245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/>
              <a:t>Polisinapticos</a:t>
            </a:r>
            <a:endParaRPr lang="en-US" sz="2400" b="1" dirty="0"/>
          </a:p>
          <a:p>
            <a:pPr marL="800100" lvl="1" indent="-342900">
              <a:buFont typeface="Arial"/>
              <a:buChar char="•"/>
            </a:pPr>
            <a:r>
              <a:rPr lang="en-US" sz="2400" dirty="0" err="1"/>
              <a:t>Complicados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err="1"/>
              <a:t>Interneuronas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Balance entre EPSP e IPSP</a:t>
            </a:r>
          </a:p>
        </p:txBody>
      </p:sp>
    </p:spTree>
    <p:extLst>
      <p:ext uri="{BB962C8B-B14F-4D97-AF65-F5344CB8AC3E}">
        <p14:creationId xmlns:p14="http://schemas.microsoft.com/office/powerpoint/2010/main" val="328241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57"/>
            <a:ext cx="10515600" cy="1325563"/>
          </a:xfrm>
        </p:spPr>
        <p:txBody>
          <a:bodyPr/>
          <a:lstStyle/>
          <a:p>
            <a:r>
              <a:rPr lang="en-US" dirty="0" smtClean="0"/>
              <a:t>13-7 </a:t>
            </a:r>
            <a:r>
              <a:rPr lang="en-US" dirty="0" err="1" smtClean="0"/>
              <a:t>Espinal</a:t>
            </a:r>
            <a:endParaRPr lang="en-US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204493"/>
            <a:ext cx="11052593" cy="4959275"/>
          </a:xfrm>
        </p:spPr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Retirada</a:t>
            </a:r>
            <a:endParaRPr lang="en-US" b="1" dirty="0" smtClean="0"/>
          </a:p>
          <a:p>
            <a:pPr lvl="1"/>
            <a:r>
              <a:rPr lang="en-US" dirty="0" err="1" smtClean="0"/>
              <a:t>Alejar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del </a:t>
            </a:r>
            <a:r>
              <a:rPr lang="en-US" dirty="0" err="1" smtClean="0"/>
              <a:t>cuerpo</a:t>
            </a:r>
            <a:r>
              <a:rPr lang="en-US" dirty="0" smtClean="0"/>
              <a:t> del </a:t>
            </a:r>
            <a:r>
              <a:rPr lang="en-US" dirty="0" err="1" smtClean="0"/>
              <a:t>lugar</a:t>
            </a:r>
            <a:r>
              <a:rPr lang="en-US" dirty="0" smtClean="0"/>
              <a:t> del </a:t>
            </a:r>
            <a:r>
              <a:rPr lang="en-US" dirty="0" err="1" smtClean="0"/>
              <a:t>estimulo</a:t>
            </a:r>
            <a:endParaRPr lang="en-US" dirty="0" smtClean="0"/>
          </a:p>
          <a:p>
            <a:pPr lvl="2"/>
            <a:r>
              <a:rPr lang="en-US" sz="2400" dirty="0" smtClean="0"/>
              <a:t>Flexor </a:t>
            </a:r>
            <a:endParaRPr lang="en-US" sz="2400" b="1" dirty="0" smtClean="0"/>
          </a:p>
          <a:p>
            <a:pPr lvl="3"/>
            <a:r>
              <a:rPr lang="en-US" sz="2400" dirty="0" err="1" smtClean="0"/>
              <a:t>Retirar</a:t>
            </a:r>
            <a:r>
              <a:rPr lang="en-US" sz="2400" dirty="0" smtClean="0"/>
              <a:t> la </a:t>
            </a:r>
            <a:r>
              <a:rPr lang="en-US" sz="2400" dirty="0" err="1" smtClean="0"/>
              <a:t>mano</a:t>
            </a:r>
            <a:r>
              <a:rPr lang="en-US" sz="2400" dirty="0" smtClean="0"/>
              <a:t> de </a:t>
            </a:r>
            <a:r>
              <a:rPr lang="en-US" sz="2400" dirty="0" err="1" smtClean="0"/>
              <a:t>algo</a:t>
            </a:r>
            <a:r>
              <a:rPr lang="en-US" sz="2400" dirty="0" smtClean="0"/>
              <a:t> </a:t>
            </a:r>
            <a:r>
              <a:rPr lang="en-US" sz="2400" dirty="0" err="1" smtClean="0"/>
              <a:t>caliente</a:t>
            </a:r>
            <a:endParaRPr lang="en-US" sz="2400" dirty="0" smtClean="0"/>
          </a:p>
          <a:p>
            <a:pPr lvl="1"/>
            <a:r>
              <a:rPr lang="en-US" dirty="0" err="1" smtClean="0"/>
              <a:t>Fuerza</a:t>
            </a:r>
            <a:r>
              <a:rPr lang="en-US" dirty="0" smtClean="0"/>
              <a:t> y </a:t>
            </a:r>
            <a:r>
              <a:rPr lang="en-US" dirty="0" err="1" smtClean="0"/>
              <a:t>duración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endParaRPr lang="en-US" dirty="0" smtClean="0"/>
          </a:p>
          <a:p>
            <a:pPr lvl="3"/>
            <a:r>
              <a:rPr lang="en-US" sz="2400" dirty="0" err="1" smtClean="0"/>
              <a:t>Depende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intensidad</a:t>
            </a:r>
            <a:r>
              <a:rPr lang="en-US" sz="2400" dirty="0" smtClean="0"/>
              <a:t> del </a:t>
            </a:r>
            <a:r>
              <a:rPr lang="en-US" sz="2400" dirty="0" err="1" smtClean="0"/>
              <a:t>estimulo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8000" y="4267201"/>
            <a:ext cx="1046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i="1" dirty="0" err="1" smtClean="0"/>
              <a:t>Ipsilaterales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vs</a:t>
            </a:r>
            <a:r>
              <a:rPr lang="en-US" sz="2400" b="1" i="1" dirty="0" smtClean="0"/>
              <a:t> Contralateral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5892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"/>
          <a:stretch/>
        </p:blipFill>
        <p:spPr>
          <a:xfrm>
            <a:off x="398272" y="1152144"/>
            <a:ext cx="11395456" cy="44056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13-14 Spinal Reflexes (Part </a:t>
            </a:r>
            <a:r>
              <a:rPr lang="en-US" sz="2400" b="1" dirty="0" smtClean="0">
                <a:latin typeface="Arial" charset="0"/>
              </a:rPr>
              <a:t>3 </a:t>
            </a:r>
            <a:r>
              <a:rPr lang="en-US" sz="2400" b="1" dirty="0">
                <a:latin typeface="Arial" charset="0"/>
              </a:rPr>
              <a:t>of 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6650" y="3025588"/>
            <a:ext cx="1523341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Painful stimulus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7875" y="3368488"/>
            <a:ext cx="152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Flexors stimulated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03" y="4158680"/>
            <a:ext cx="152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Extensors inhibited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4192" y="1152144"/>
            <a:ext cx="3865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Distribution within gray horns to other segments of the spinal cord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5911" y="5410200"/>
            <a:ext cx="1046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 err="1"/>
              <a:t>Ipsilateral</a:t>
            </a:r>
            <a:r>
              <a:rPr lang="en-US" b="1" dirty="0" err="1"/>
              <a:t>es</a:t>
            </a:r>
            <a:endParaRPr lang="en-US" b="1" dirty="0"/>
          </a:p>
          <a:p>
            <a:pPr lvl="1"/>
            <a:r>
              <a:rPr lang="en-US" dirty="0" err="1"/>
              <a:t>Ocurren</a:t>
            </a:r>
            <a:r>
              <a:rPr lang="en-US" dirty="0"/>
              <a:t> en el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ocurre</a:t>
            </a:r>
            <a:r>
              <a:rPr lang="en-US" dirty="0"/>
              <a:t> el </a:t>
            </a:r>
            <a:r>
              <a:rPr lang="en-US" dirty="0" err="1"/>
              <a:t>estimulo</a:t>
            </a:r>
            <a:endParaRPr lang="en-US" dirty="0"/>
          </a:p>
          <a:p>
            <a:pPr lvl="2"/>
            <a:r>
              <a:rPr lang="en-US" dirty="0" err="1"/>
              <a:t>Estiramiento</a:t>
            </a:r>
            <a:r>
              <a:rPr lang="en-US" dirty="0"/>
              <a:t>, </a:t>
            </a:r>
            <a:r>
              <a:rPr lang="en-US" dirty="0" err="1"/>
              <a:t>tendones</a:t>
            </a:r>
            <a:r>
              <a:rPr lang="en-US" dirty="0"/>
              <a:t>, de </a:t>
            </a:r>
            <a:r>
              <a:rPr lang="en-US" dirty="0" err="1"/>
              <a:t>retirada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5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44293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Objetivos</a:t>
            </a:r>
            <a:endParaRPr lang="en-US" dirty="0">
              <a:latin typeface="Arial" charset="0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101553"/>
            <a:ext cx="11051117" cy="5262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Definir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reflejo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arco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reflejo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Establecer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diferencias</a:t>
            </a:r>
            <a:r>
              <a:rPr lang="en-US" dirty="0" smtClean="0">
                <a:ea typeface="+mn-ea"/>
              </a:rPr>
              <a:t> entre </a:t>
            </a:r>
            <a:r>
              <a:rPr lang="en-US" dirty="0" err="1" smtClean="0">
                <a:ea typeface="+mn-ea"/>
              </a:rPr>
              <a:t>reflejo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somatico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autonomo</a:t>
            </a: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Explicar</a:t>
            </a:r>
            <a:r>
              <a:rPr lang="en-US" dirty="0" smtClean="0">
                <a:ea typeface="+mn-ea"/>
              </a:rPr>
              <a:t> la </a:t>
            </a:r>
            <a:r>
              <a:rPr lang="en-US" dirty="0" err="1" smtClean="0">
                <a:ea typeface="+mn-ea"/>
              </a:rPr>
              <a:t>importancia</a:t>
            </a:r>
            <a:r>
              <a:rPr lang="en-US" dirty="0" smtClean="0">
                <a:ea typeface="+mn-ea"/>
              </a:rPr>
              <a:t> de los </a:t>
            </a:r>
            <a:r>
              <a:rPr lang="en-US" dirty="0" err="1" smtClean="0">
                <a:ea typeface="+mn-ea"/>
              </a:rPr>
              <a:t>reflejos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para</a:t>
            </a:r>
            <a:r>
              <a:rPr lang="en-US" dirty="0" smtClean="0">
                <a:ea typeface="+mn-ea"/>
              </a:rPr>
              <a:t> el </a:t>
            </a:r>
            <a:r>
              <a:rPr lang="en-US" dirty="0" err="1" smtClean="0">
                <a:ea typeface="+mn-ea"/>
              </a:rPr>
              <a:t>examen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fisico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/>
              <a:t>Nombrar</a:t>
            </a:r>
            <a:r>
              <a:rPr lang="en-US" dirty="0" smtClean="0"/>
              <a:t>, </a:t>
            </a:r>
            <a:r>
              <a:rPr lang="en-US" dirty="0" err="1" smtClean="0"/>
              <a:t>identificar</a:t>
            </a:r>
            <a:r>
              <a:rPr lang="en-US" dirty="0" smtClean="0"/>
              <a:t> y </a:t>
            </a:r>
            <a:r>
              <a:rPr lang="en-US" dirty="0" err="1" smtClean="0"/>
              <a:t>describir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y </a:t>
            </a:r>
            <a:r>
              <a:rPr lang="en-US" dirty="0" err="1" smtClean="0"/>
              <a:t>funciones</a:t>
            </a:r>
            <a:r>
              <a:rPr lang="en-US" dirty="0" smtClean="0"/>
              <a:t> del </a:t>
            </a:r>
            <a:r>
              <a:rPr lang="en-US" dirty="0" err="1" smtClean="0"/>
              <a:t>arco</a:t>
            </a:r>
            <a:r>
              <a:rPr lang="en-US" dirty="0" smtClean="0"/>
              <a:t> </a:t>
            </a:r>
            <a:r>
              <a:rPr lang="en-US" dirty="0" err="1" smtClean="0"/>
              <a:t>reflejo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>
                <a:ea typeface="+mn-ea"/>
              </a:rPr>
              <a:t>Describir</a:t>
            </a:r>
            <a:r>
              <a:rPr lang="en-US" dirty="0" smtClean="0">
                <a:ea typeface="+mn-ea"/>
              </a:rPr>
              <a:t> y </a:t>
            </a:r>
            <a:r>
              <a:rPr lang="en-US" dirty="0" err="1" smtClean="0">
                <a:ea typeface="+mn-ea"/>
              </a:rPr>
              <a:t>discutir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distintos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tipos</a:t>
            </a:r>
            <a:r>
              <a:rPr lang="en-US" dirty="0" smtClean="0">
                <a:ea typeface="+mn-ea"/>
              </a:rPr>
              <a:t> de </a:t>
            </a:r>
            <a:r>
              <a:rPr lang="en-US" dirty="0" err="1" smtClean="0">
                <a:ea typeface="+mn-ea"/>
              </a:rPr>
              <a:t>reflejos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tanto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funcional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como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clinicamente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 los </a:t>
            </a:r>
            <a:r>
              <a:rPr lang="en-US" dirty="0" err="1" smtClean="0"/>
              <a:t>reflejos</a:t>
            </a:r>
            <a:r>
              <a:rPr lang="en-US" dirty="0" smtClean="0"/>
              <a:t> </a:t>
            </a:r>
            <a:r>
              <a:rPr lang="en-US" dirty="0" err="1" smtClean="0"/>
              <a:t>mediados</a:t>
            </a:r>
            <a:r>
              <a:rPr lang="en-US" dirty="0" smtClean="0"/>
              <a:t> en la </a:t>
            </a:r>
            <a:r>
              <a:rPr lang="en-US" dirty="0" err="1" smtClean="0"/>
              <a:t>columna</a:t>
            </a:r>
            <a:r>
              <a:rPr lang="en-US" dirty="0" smtClean="0"/>
              <a:t> son mas </a:t>
            </a:r>
            <a:r>
              <a:rPr lang="en-US" dirty="0" err="1" smtClean="0"/>
              <a:t>rapidos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involucran</a:t>
            </a:r>
            <a:r>
              <a:rPr lang="en-US" dirty="0" smtClean="0"/>
              <a:t> los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superiores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0" algn="l"/>
              </a:tabLst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7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"/>
          <a:stretch/>
        </p:blipFill>
        <p:spPr>
          <a:xfrm>
            <a:off x="398272" y="798576"/>
            <a:ext cx="11395456" cy="50878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13-14 Spinal Reflexes (Part </a:t>
            </a:r>
            <a:r>
              <a:rPr lang="en-US" sz="2400" b="1" dirty="0" smtClean="0">
                <a:latin typeface="Arial" charset="0"/>
              </a:rPr>
              <a:t>4 </a:t>
            </a:r>
            <a:r>
              <a:rPr lang="en-US" sz="2400" b="1" dirty="0">
                <a:latin typeface="Arial" charset="0"/>
              </a:rPr>
              <a:t>of 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2176" y="3972294"/>
            <a:ext cx="1523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Flexors stimulated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3831" y="3601809"/>
            <a:ext cx="1523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Extensors inhibited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6610" y="4289049"/>
            <a:ext cx="1675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Flexors inhibited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9648" y="3950237"/>
            <a:ext cx="214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Extensors stimulated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0722" y="5545217"/>
            <a:ext cx="1523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Painful stimulus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282" y="4683636"/>
            <a:ext cx="1740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neuron (stimulated)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282" y="5070091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Excitatory interneuron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282" y="5440644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(stimulated)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596" y="4683636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(inhibited)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7102" y="5070091"/>
            <a:ext cx="141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Inhibitory interneuron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022" y="4494168"/>
            <a:ext cx="8142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7300" y="782674"/>
            <a:ext cx="2860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To motor neurons in other segments of the spinal cord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8178800" y="3733801"/>
            <a:ext cx="254000" cy="161925"/>
          </a:xfrm>
          <a:custGeom>
            <a:avLst/>
            <a:gdLst>
              <a:gd name="connsiteX0" fmla="*/ 0 w 190500"/>
              <a:gd name="connsiteY0" fmla="*/ 0 h 161925"/>
              <a:gd name="connsiteX1" fmla="*/ 90488 w 190500"/>
              <a:gd name="connsiteY1" fmla="*/ 0 h 161925"/>
              <a:gd name="connsiteX2" fmla="*/ 190500 w 1905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161925">
                <a:moveTo>
                  <a:pt x="0" y="0"/>
                </a:moveTo>
                <a:lnTo>
                  <a:pt x="90488" y="0"/>
                </a:lnTo>
                <a:lnTo>
                  <a:pt x="190500" y="16192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8097414" y="4119567"/>
            <a:ext cx="544933" cy="75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8950329" y="4064793"/>
            <a:ext cx="949324" cy="2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 bwMode="auto">
          <a:xfrm>
            <a:off x="9340851" y="4224339"/>
            <a:ext cx="596900" cy="185737"/>
          </a:xfrm>
          <a:custGeom>
            <a:avLst/>
            <a:gdLst>
              <a:gd name="connsiteX0" fmla="*/ 447675 w 447675"/>
              <a:gd name="connsiteY0" fmla="*/ 185737 h 185737"/>
              <a:gd name="connsiteX1" fmla="*/ 345281 w 447675"/>
              <a:gd name="connsiteY1" fmla="*/ 185737 h 185737"/>
              <a:gd name="connsiteX2" fmla="*/ 0 w 447675"/>
              <a:gd name="connsiteY2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185737">
                <a:moveTo>
                  <a:pt x="447675" y="185737"/>
                </a:moveTo>
                <a:lnTo>
                  <a:pt x="345281" y="185737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5400000">
            <a:off x="8601557" y="4089088"/>
            <a:ext cx="53302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5400000" flipV="1">
            <a:off x="8397102" y="3866652"/>
            <a:ext cx="45719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rot="16200000">
            <a:off x="8926852" y="4036694"/>
            <a:ext cx="53302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rot="5400000">
            <a:off x="9340164" y="4198232"/>
            <a:ext cx="53302" cy="60959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89" y="3048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b="1" dirty="0" err="1"/>
              <a:t>Reflejo</a:t>
            </a:r>
            <a:r>
              <a:rPr lang="en-US" sz="2400" b="1" dirty="0"/>
              <a:t> extensor </a:t>
            </a:r>
            <a:r>
              <a:rPr lang="en-US" sz="2400" b="1" dirty="0" err="1"/>
              <a:t>cruzado</a:t>
            </a:r>
            <a:endParaRPr lang="en-US" sz="2400" b="1" dirty="0"/>
          </a:p>
          <a:p>
            <a:pPr lvl="2"/>
            <a:r>
              <a:rPr lang="en-US" sz="2400" b="1" i="1" dirty="0"/>
              <a:t>Contralateral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En el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opuesto</a:t>
            </a:r>
            <a:r>
              <a:rPr lang="en-US" sz="2400" dirty="0"/>
              <a:t> al </a:t>
            </a:r>
            <a:r>
              <a:rPr lang="en-US" sz="2400" dirty="0" err="1"/>
              <a:t>estímulo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 err="1"/>
              <a:t>Simultaneo</a:t>
            </a:r>
            <a:r>
              <a:rPr lang="en-US" sz="2400" dirty="0"/>
              <a:t> </a:t>
            </a:r>
            <a:r>
              <a:rPr lang="en-US" sz="2400" dirty="0" err="1"/>
              <a:t>coordinado</a:t>
            </a:r>
            <a:r>
              <a:rPr lang="en-US" sz="2400" dirty="0"/>
              <a:t> con flexor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Flexor </a:t>
            </a:r>
            <a:r>
              <a:rPr lang="en-US" sz="2400" dirty="0" err="1"/>
              <a:t>recoje</a:t>
            </a:r>
            <a:r>
              <a:rPr lang="en-US" sz="2400" dirty="0"/>
              <a:t> la </a:t>
            </a:r>
            <a:r>
              <a:rPr lang="en-US" sz="2400" dirty="0" err="1"/>
              <a:t>pierna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Extensor </a:t>
            </a:r>
            <a:r>
              <a:rPr lang="en-US" sz="2400" dirty="0" err="1"/>
              <a:t>estira</a:t>
            </a:r>
            <a:r>
              <a:rPr lang="en-US" sz="2400" dirty="0"/>
              <a:t> la </a:t>
            </a:r>
            <a:r>
              <a:rPr lang="en-US" sz="2400" dirty="0" err="1"/>
              <a:t>otra</a:t>
            </a:r>
            <a:r>
              <a:rPr lang="en-US" sz="2400" dirty="0"/>
              <a:t> </a:t>
            </a:r>
            <a:r>
              <a:rPr lang="en-US" sz="2400" dirty="0" err="1"/>
              <a:t>pierna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Para </a:t>
            </a:r>
            <a:r>
              <a:rPr lang="en-US" sz="2400" dirty="0" err="1"/>
              <a:t>sostener</a:t>
            </a:r>
            <a:r>
              <a:rPr lang="en-US" sz="2400" dirty="0"/>
              <a:t> el peso</a:t>
            </a:r>
          </a:p>
        </p:txBody>
      </p:sp>
    </p:spTree>
    <p:extLst>
      <p:ext uri="{BB962C8B-B14F-4D97-AF65-F5344CB8AC3E}">
        <p14:creationId xmlns:p14="http://schemas.microsoft.com/office/powerpoint/2010/main" val="294002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/>
        </p:blipFill>
        <p:spPr>
          <a:xfrm>
            <a:off x="419023" y="969265"/>
            <a:ext cx="6006592" cy="471716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7837" y="37432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</a:t>
            </a:r>
            <a:r>
              <a:rPr lang="en-US" sz="2400" b="1" dirty="0" smtClean="0">
                <a:latin typeface="Arial" charset="0"/>
              </a:rPr>
              <a:t>17a </a:t>
            </a:r>
            <a:r>
              <a:rPr lang="en-US" sz="2400" b="1" dirty="0">
                <a:latin typeface="Arial" charset="0"/>
              </a:rPr>
              <a:t>The Babinski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8627" y="609600"/>
            <a:ext cx="657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 plantar reflex (</a:t>
            </a: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negative Babinski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reflex), a curling of the toes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normal </a:t>
            </a: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in healthy adults.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538" y="5971492"/>
            <a:ext cx="876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El </a:t>
            </a:r>
            <a:r>
              <a:rPr lang="en-US" sz="3600" dirty="0" err="1"/>
              <a:t>Cerebro</a:t>
            </a:r>
            <a:r>
              <a:rPr lang="en-US" sz="3600" dirty="0"/>
              <a:t>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alterar</a:t>
            </a:r>
            <a:r>
              <a:rPr lang="en-US" sz="3600" dirty="0"/>
              <a:t> los </a:t>
            </a:r>
            <a:r>
              <a:rPr lang="en-US" sz="3600" dirty="0" err="1"/>
              <a:t>reflejos</a:t>
            </a:r>
            <a:r>
              <a:rPr lang="en-US" sz="3600" dirty="0"/>
              <a:t> </a:t>
            </a:r>
            <a:r>
              <a:rPr lang="en-US" sz="3600" dirty="0" err="1"/>
              <a:t>espinales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668210" y="1368109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/>
              <a:t>Flexion plantar (-Babinski)</a:t>
            </a:r>
            <a:endParaRPr lang="en-US" sz="3600" b="1" i="1" dirty="0"/>
          </a:p>
          <a:p>
            <a:pPr lvl="1"/>
            <a:r>
              <a:rPr lang="en-US" sz="2800" dirty="0" err="1" smtClean="0"/>
              <a:t>Anormal</a:t>
            </a:r>
            <a:r>
              <a:rPr lang="en-US" sz="2800" dirty="0" smtClean="0"/>
              <a:t> </a:t>
            </a:r>
            <a:r>
              <a:rPr lang="en-US" sz="2800" dirty="0"/>
              <a:t>en </a:t>
            </a:r>
            <a:r>
              <a:rPr lang="en-US" sz="2800" dirty="0" err="1"/>
              <a:t>infante</a:t>
            </a:r>
            <a:endParaRPr lang="en-US" sz="2800" dirty="0"/>
          </a:p>
          <a:p>
            <a:pPr lvl="1"/>
            <a:r>
              <a:rPr lang="en-US" sz="2800" dirty="0"/>
              <a:t>N</a:t>
            </a:r>
            <a:r>
              <a:rPr lang="en-US" sz="2800" dirty="0" smtClean="0"/>
              <a:t>ormal </a:t>
            </a:r>
            <a:r>
              <a:rPr lang="en-US" sz="2800" dirty="0"/>
              <a:t>en </a:t>
            </a:r>
            <a:r>
              <a:rPr lang="en-US" sz="2800" dirty="0" err="1"/>
              <a:t>adulto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28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"/>
          <a:stretch/>
        </p:blipFill>
        <p:spPr>
          <a:xfrm>
            <a:off x="224804" y="1288663"/>
            <a:ext cx="4844288" cy="449351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99048" y="200527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400" b="1" dirty="0">
                <a:latin typeface="Arial" charset="0"/>
              </a:rPr>
              <a:t>Figure 13-</a:t>
            </a:r>
            <a:r>
              <a:rPr lang="en-US" sz="2400" b="1" dirty="0" smtClean="0">
                <a:latin typeface="Arial" charset="0"/>
              </a:rPr>
              <a:t>17b </a:t>
            </a:r>
            <a:r>
              <a:rPr lang="en-US" sz="2400" b="1" dirty="0">
                <a:latin typeface="Arial" charset="0"/>
              </a:rPr>
              <a:t>The Babinski Reflexes.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884" y="4117445"/>
            <a:ext cx="73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 Babinski sign (</a:t>
            </a:r>
            <a:r>
              <a:rPr lang="en-US" sz="1800" b="1" dirty="0">
                <a:solidFill>
                  <a:srgbClr val="008000"/>
                </a:solidFill>
                <a:ea typeface="ＭＳ Ｐゴシック" charset="0"/>
                <a:cs typeface="Arial" panose="020B0604020202020204" pitchFamily="34" charset="0"/>
              </a:rPr>
              <a:t>positive Babinski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reflex) occurs in the absence of descending inhibition. </a:t>
            </a:r>
            <a:r>
              <a:rPr lang="en-US" sz="18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It is normal in infants, but pathological in adults.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1474" y="11809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/>
              <a:t>Babinski +</a:t>
            </a:r>
            <a:endParaRPr lang="en-US" sz="3600" b="1" i="1" dirty="0"/>
          </a:p>
          <a:p>
            <a:pPr lvl="1"/>
            <a:r>
              <a:rPr lang="en-US" sz="2800" dirty="0"/>
              <a:t>Normal en </a:t>
            </a:r>
            <a:r>
              <a:rPr lang="en-US" sz="2800" dirty="0" err="1"/>
              <a:t>infante</a:t>
            </a:r>
            <a:endParaRPr lang="en-US" sz="2800" dirty="0"/>
          </a:p>
          <a:p>
            <a:pPr lvl="1"/>
            <a:r>
              <a:rPr lang="en-US" sz="2800" dirty="0" err="1"/>
              <a:t>Anormal</a:t>
            </a:r>
            <a:r>
              <a:rPr lang="en-US" sz="2800" dirty="0"/>
              <a:t> en </a:t>
            </a:r>
            <a:r>
              <a:rPr lang="en-US" sz="2800" dirty="0" err="1"/>
              <a:t>adulto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indicar</a:t>
            </a:r>
            <a:r>
              <a:rPr lang="en-US" sz="2800" dirty="0"/>
              <a:t> </a:t>
            </a:r>
            <a:r>
              <a:rPr lang="en-US" sz="2800" dirty="0" err="1"/>
              <a:t>daño</a:t>
            </a:r>
            <a:r>
              <a:rPr lang="en-US" sz="2800" dirty="0"/>
              <a:t> al SNC en </a:t>
            </a:r>
            <a:r>
              <a:rPr lang="en-US" sz="2800" dirty="0" err="1"/>
              <a:t>adultos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13538" y="5971492"/>
            <a:ext cx="8767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El </a:t>
            </a:r>
            <a:r>
              <a:rPr lang="en-US" sz="3600" dirty="0" err="1"/>
              <a:t>Cerebro</a:t>
            </a:r>
            <a:r>
              <a:rPr lang="en-US" sz="3600" dirty="0"/>
              <a:t>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alterar</a:t>
            </a:r>
            <a:r>
              <a:rPr lang="en-US" sz="3600" dirty="0"/>
              <a:t> los </a:t>
            </a:r>
            <a:r>
              <a:rPr lang="en-US" sz="3600" dirty="0" err="1"/>
              <a:t>reflejos</a:t>
            </a:r>
            <a:r>
              <a:rPr lang="en-US" sz="3600" dirty="0"/>
              <a:t> </a:t>
            </a:r>
            <a:r>
              <a:rPr lang="en-US" sz="3600" dirty="0" err="1"/>
              <a:t>espinales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54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1371601"/>
            <a:ext cx="111760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Respuestas rápidas y automáticas a un estímulo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Permiten hacer ajustes rápidos PLT: homeostasis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Receptor - integrador - efector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Reflejos neurales; compuestos por: receptor periferal- fibras sensoriales - SNC - fibras motoras - efectores periferales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Reflejos endocrinos - la respuesta es vía mensajeros químicos</a:t>
            </a:r>
          </a:p>
        </p:txBody>
      </p:sp>
    </p:spTree>
    <p:extLst>
      <p:ext uri="{BB962C8B-B14F-4D97-AF65-F5344CB8AC3E}">
        <p14:creationId xmlns:p14="http://schemas.microsoft.com/office/powerpoint/2010/main" val="233597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Arco Reflejo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Reflejo mas simple: desde receptor a efector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Llega estímulo al Receptor  - 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Neurona Sensorial - potencial de acción, vía raiz dorsal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Procesamiento, integración, - SNC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simples - neurona S a neurona M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Complejos - varias interneuronas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Neurona Motora - potencial de acción, vía raiz ventral</a:t>
            </a:r>
          </a:p>
          <a:p>
            <a:pPr lvl="1">
              <a:spcBef>
                <a:spcPct val="50000"/>
              </a:spcBef>
              <a:buFont typeface="Times" charset="0"/>
              <a:buAutoNum type="arabicPeriod"/>
            </a:pPr>
            <a:r>
              <a:rPr lang="en-US"/>
              <a:t>Respuesta al Efector - músculos, glándulas</a:t>
            </a:r>
          </a:p>
          <a:p>
            <a:pPr lvl="1">
              <a:spcBef>
                <a:spcPct val="50000"/>
              </a:spcBef>
              <a:buFont typeface="Times" charset="0"/>
              <a:buNone/>
            </a:pPr>
            <a:r>
              <a:rPr lang="en-US"/>
              <a:t>Feedback Negativo!!</a:t>
            </a:r>
          </a:p>
        </p:txBody>
      </p:sp>
    </p:spTree>
    <p:extLst>
      <p:ext uri="{BB962C8B-B14F-4D97-AF65-F5344CB8AC3E}">
        <p14:creationId xmlns:p14="http://schemas.microsoft.com/office/powerpoint/2010/main" val="26044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1314EventsNeural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447675"/>
            <a:ext cx="1138978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13-14, p. 440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406400" y="54102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Reflejo Simple: para </a:t>
            </a:r>
            <a:r>
              <a:rPr lang="ja-JP" altLang="en-US"/>
              <a:t>“</a:t>
            </a:r>
            <a:r>
              <a:rPr lang="en-US"/>
              <a:t>quitar la mano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Clasificación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Se clasifican en base a: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Su Desarrollo	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La naturaleza de la respuesta motora resultante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La complejidad del circuito neural involucrado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El lugar donde se procesa la informacion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Estas clasificaciones no son mutuamente exclusivas sino formas de describir un reflejo</a:t>
            </a:r>
          </a:p>
        </p:txBody>
      </p:sp>
    </p:spTree>
    <p:extLst>
      <p:ext uri="{BB962C8B-B14F-4D97-AF65-F5344CB8AC3E}">
        <p14:creationId xmlns:p14="http://schemas.microsoft.com/office/powerpoint/2010/main" val="223218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Desarrollo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Innatos </a:t>
            </a:r>
            <a:r>
              <a:rPr lang="en-US" sz="2000"/>
              <a:t>- conecciones que se forman durante el desarrollo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Programadas genéticamente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Secuencia predecible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Parpadear, sacar la mano de algo caliente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Adquiridos</a:t>
            </a:r>
            <a:r>
              <a:rPr lang="en-US" sz="2000"/>
              <a:t> - aprendidos,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Automáticos, perfeccionados por práctica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Frenar un carro, ajustar una posición 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No esta clara la diferencia entre ellos:</a:t>
            </a:r>
            <a:endParaRPr lang="en-US" sz="2000"/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Ej: algunos aprendemos unas cosas mejor que otras, PLT puede ser por base genética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9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Naturaleza del Reflejo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Somáticos </a:t>
            </a:r>
            <a:r>
              <a:rPr lang="en-US" sz="2000"/>
              <a:t>- mecanismo de control involuntario para músculos esqueléticos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Superficiales - en la piel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 sz="2000"/>
              <a:t>De Estiramiento - por alargamiento de tendón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Patelar, Posturales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Sus movimientos son bruscos no precisos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Para que existen si los mismos músculos los controlamos voluntariamente?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Vitales porque son inmediatos para emergencias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en-US" sz="2000"/>
              <a:t>Decidir y coordinar toma tiempo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/>
              <a:t>Viscerales</a:t>
            </a:r>
            <a:r>
              <a:rPr lang="en-US" sz="2000"/>
              <a:t> - autónomos; controlan otros sistemas (Cap 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Complejidad del circuito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b="1"/>
              <a:t>Monosinápticos </a:t>
            </a:r>
            <a:r>
              <a:rPr lang="en-US"/>
              <a:t>- una neurona sensorial y una neurona motora que hace las veces tambien de procesamiento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b="1"/>
              <a:t>Polisinápticos</a:t>
            </a:r>
            <a:r>
              <a:rPr lang="en-US"/>
              <a:t> - mas de dos neuronas, Ej interneurona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Mas complejos, porque pueden activar mas músculos o grupos musculares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Lugar de Procesamiento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Espinales - procesados en el cordón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Craneales - procesados en el cerebro</a:t>
            </a:r>
          </a:p>
        </p:txBody>
      </p:sp>
    </p:spTree>
    <p:extLst>
      <p:ext uri="{BB962C8B-B14F-4D97-AF65-F5344CB8AC3E}">
        <p14:creationId xmlns:p14="http://schemas.microsoft.com/office/powerpoint/2010/main" val="106738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 descr="table_14_05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"/>
          <a:stretch>
            <a:fillRect/>
          </a:stretch>
        </p:blipFill>
        <p:spPr bwMode="auto">
          <a:xfrm>
            <a:off x="397934" y="1725613"/>
            <a:ext cx="1139613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Table 14-5 Cranial Reflexes.</a:t>
            </a:r>
          </a:p>
        </p:txBody>
      </p:sp>
    </p:spTree>
    <p:extLst>
      <p:ext uri="{BB962C8B-B14F-4D97-AF65-F5344CB8AC3E}">
        <p14:creationId xmlns:p14="http://schemas.microsoft.com/office/powerpoint/2010/main" val="12457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9600" y="1066801"/>
            <a:ext cx="1117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Lugar de Procesamiento - Espinales - procesados en el cordon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Monosinapticos - respuestas rapidas y consistentes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Poco retraso entre estimulo y respuesta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Estimulo: estiramiento: (patelar, cuadriceps femoral, huso muscular)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Respuesta: Acortamiento (cuadriceps femoral)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Polisinapticos-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Mas complejos por la interneurona que pueden controlar grupos de musculos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13-15, p. 441</a:t>
            </a:r>
          </a:p>
        </p:txBody>
      </p:sp>
      <p:pic>
        <p:nvPicPr>
          <p:cNvPr id="70659" name="Picture 3" descr="1315Stratch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381001"/>
            <a:ext cx="11381316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1317Flexor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" y="587375"/>
            <a:ext cx="11982449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13-17, p. 444</a:t>
            </a:r>
          </a:p>
        </p:txBody>
      </p:sp>
    </p:spTree>
    <p:extLst>
      <p:ext uri="{BB962C8B-B14F-4D97-AF65-F5344CB8AC3E}">
        <p14:creationId xmlns:p14="http://schemas.microsoft.com/office/powerpoint/2010/main" val="384403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Clasificación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1176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Lugar de Procesamiento - Espinales - procesados en el cordon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Polisinápticos-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/>
              <a:t>Mas complejos por la interneurona que pueden controlar grupos de musculos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Withdrawal -  de flexión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Inhibición reciproca- flexor vs extensor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Reflejos extensores cruzados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Ipsilaterales - sensorial y motor por el mismo lado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Contralaterales - sensorial por un lado, motor por otro lado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1318CrossExten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27014"/>
            <a:ext cx="1172421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13-18, p. 444</a:t>
            </a:r>
          </a:p>
        </p:txBody>
      </p:sp>
    </p:spTree>
    <p:extLst>
      <p:ext uri="{BB962C8B-B14F-4D97-AF65-F5344CB8AC3E}">
        <p14:creationId xmlns:p14="http://schemas.microsoft.com/office/powerpoint/2010/main" val="334757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Reflejos: Integración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9600" y="1066801"/>
            <a:ext cx="11176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Ocurren automáticos sin instrucciones de centros superiores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Procesamiento en centros superiores pueden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Inhibir - IPSPs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Facilitar - EPSPs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Centros superiores </a:t>
            </a:r>
            <a:r>
              <a:rPr lang="ja-JP" altLang="en-US"/>
              <a:t>“</a:t>
            </a:r>
            <a:r>
              <a:rPr lang="en-US"/>
              <a:t>afinan</a:t>
            </a:r>
            <a:r>
              <a:rPr lang="ja-JP" altLang="en-US"/>
              <a:t>”</a:t>
            </a:r>
            <a:r>
              <a:rPr lang="en-US"/>
              <a:t> patrones preexistentes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en-US"/>
              <a:t>Caminar, correr, saltar</a:t>
            </a:r>
          </a:p>
        </p:txBody>
      </p:sp>
    </p:spTree>
    <p:extLst>
      <p:ext uri="{BB962C8B-B14F-4D97-AF65-F5344CB8AC3E}">
        <p14:creationId xmlns:p14="http://schemas.microsoft.com/office/powerpoint/2010/main" val="101468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6613526"/>
            <a:ext cx="1211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Fig. 13-19, p. 446</a:t>
            </a:r>
          </a:p>
        </p:txBody>
      </p:sp>
      <p:pic>
        <p:nvPicPr>
          <p:cNvPr id="78851" name="Picture 3" descr="1319Babinski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138131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09600" y="304801"/>
            <a:ext cx="1117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Reflejos: Diagnóstico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Plantar - Babinski negativo - en adultos</a:t>
            </a:r>
          </a:p>
          <a:p>
            <a:pPr>
              <a:spcBef>
                <a:spcPct val="50000"/>
              </a:spcBef>
            </a:pPr>
            <a:r>
              <a:rPr lang="en-US"/>
              <a:t>Babinski positivo - en ninos, desaparece </a:t>
            </a:r>
          </a:p>
          <a:p>
            <a:pPr>
              <a:spcBef>
                <a:spcPct val="50000"/>
              </a:spcBef>
            </a:pPr>
            <a:r>
              <a:rPr lang="en-US"/>
              <a:t>	si regresa en adultos</a:t>
            </a:r>
          </a:p>
        </p:txBody>
      </p:sp>
    </p:spTree>
    <p:extLst>
      <p:ext uri="{BB962C8B-B14F-4D97-AF65-F5344CB8AC3E}">
        <p14:creationId xmlns:p14="http://schemas.microsoft.com/office/powerpoint/2010/main" val="11185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1EE872-5037-3D48-A3DC-7FB04A05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42D816-2223-884D-989E-7DAA6599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Brain Anatomy </a:t>
            </a:r>
            <a:r>
              <a:rPr lang="mr-IN" b="1" dirty="0" smtClean="0"/>
              <a:t>–</a:t>
            </a:r>
            <a:r>
              <a:rPr lang="en-US" b="1" dirty="0" smtClean="0"/>
              <a:t> Koshland Science Museum</a:t>
            </a:r>
            <a:endParaRPr lang="en-US" b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www.koshland-science-museum.org/explore-the-science/interactives/brain-anatomy</a:t>
            </a:r>
            <a:endParaRPr lang="en-US" dirty="0" smtClean="0"/>
          </a:p>
          <a:p>
            <a:r>
              <a:rPr lang="en-US" b="1" dirty="0" smtClean="0"/>
              <a:t>Brain </a:t>
            </a:r>
            <a:r>
              <a:rPr lang="en-US" b="1" dirty="0" err="1" smtClean="0"/>
              <a:t>Facts.org</a:t>
            </a:r>
            <a:r>
              <a:rPr lang="en-US" b="1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www.brainfacts.org/3d-brain#intro=true</a:t>
            </a:r>
            <a:endParaRPr lang="en-US" dirty="0" smtClean="0"/>
          </a:p>
          <a:p>
            <a:r>
              <a:rPr lang="en-US" b="1" dirty="0" smtClean="0"/>
              <a:t>3D Brain App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www.dnalc.org/resources/3dbrain.html</a:t>
            </a:r>
            <a:endParaRPr lang="en-US" dirty="0" smtClean="0"/>
          </a:p>
          <a:p>
            <a:r>
              <a:rPr lang="en-US" b="1" dirty="0" err="1" smtClean="0"/>
              <a:t>Brin</a:t>
            </a:r>
            <a:r>
              <a:rPr lang="en-US" b="1" dirty="0" smtClean="0"/>
              <a:t> Gallery </a:t>
            </a:r>
            <a:r>
              <a:rPr lang="mr-IN" b="1" dirty="0" smtClean="0"/>
              <a:t>–</a:t>
            </a:r>
            <a:r>
              <a:rPr lang="en-US" b="1" dirty="0" smtClean="0"/>
              <a:t> NIH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www.flickr.com/photos/nihgov/24397240512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63" y="17546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Reflejos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223253" y="1010152"/>
            <a:ext cx="10515600" cy="156995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Arial" charset="0"/>
              </a:rPr>
              <a:t>Arcos </a:t>
            </a:r>
            <a:r>
              <a:rPr lang="en-US" dirty="0" err="1" smtClean="0">
                <a:latin typeface="Arial" charset="0"/>
              </a:rPr>
              <a:t>reflejos</a:t>
            </a:r>
            <a:r>
              <a:rPr lang="en-US" dirty="0" smtClean="0">
                <a:latin typeface="Arial" charset="0"/>
              </a:rPr>
              <a:t> mono y </a:t>
            </a:r>
            <a:r>
              <a:rPr lang="en-US" dirty="0" err="1" smtClean="0">
                <a:latin typeface="Arial" charset="0"/>
              </a:rPr>
              <a:t>polisinápticos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Arial" charset="0"/>
              </a:rPr>
              <a:t>Nervios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pueden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mixtos</a:t>
            </a:r>
            <a:r>
              <a:rPr lang="en-US" dirty="0" smtClean="0">
                <a:latin typeface="Arial" charset="0"/>
              </a:rPr>
              <a:t>, PLT </a:t>
            </a:r>
            <a:r>
              <a:rPr lang="en-US" dirty="0" err="1" smtClean="0">
                <a:latin typeface="Arial" charset="0"/>
              </a:rPr>
              <a:t>fibras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sensoriales</a:t>
            </a:r>
            <a:r>
              <a:rPr lang="en-US" dirty="0" smtClean="0">
                <a:latin typeface="Arial" charset="0"/>
              </a:rPr>
              <a:t> y </a:t>
            </a:r>
            <a:r>
              <a:rPr lang="en-US" dirty="0" err="1" smtClean="0">
                <a:latin typeface="Arial" charset="0"/>
              </a:rPr>
              <a:t>motoras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Arial" charset="0"/>
              </a:rPr>
              <a:t>Utilidad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clínica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de </a:t>
            </a:r>
            <a:r>
              <a:rPr lang="en-US" dirty="0" err="1" smtClean="0">
                <a:latin typeface="Arial" charset="0"/>
              </a:rPr>
              <a:t>evaluar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estos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nervios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para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diagn</a:t>
            </a:r>
            <a:r>
              <a:rPr lang="en-US" dirty="0" err="1" smtClean="0">
                <a:latin typeface="Arial" charset="0"/>
              </a:rPr>
              <a:t>ósgtico</a:t>
            </a:r>
            <a:r>
              <a:rPr lang="en-US" dirty="0" smtClean="0">
                <a:latin typeface="Arial" charset="0"/>
              </a:rPr>
              <a:t> de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daños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cerebrales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38335"/>
              </p:ext>
            </p:extLst>
          </p:nvPr>
        </p:nvGraphicFramePr>
        <p:xfrm>
          <a:off x="949156" y="2631350"/>
          <a:ext cx="10123906" cy="307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476"/>
                <a:gridCol w="8038430"/>
              </a:tblGrid>
              <a:tr h="4864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0" dirty="0" err="1" smtClean="0"/>
                        <a:t>úmero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Prueba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en-US" dirty="0" err="1" smtClean="0"/>
                        <a:t>Olfatorio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Distinguir</a:t>
                      </a:r>
                      <a:r>
                        <a:rPr lang="en-US" baseline="0" dirty="0" smtClean="0"/>
                        <a:t> entre aromas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canela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vainilla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II 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Eye chart,</a:t>
                      </a:r>
                      <a:r>
                        <a:rPr lang="en-US" baseline="0" dirty="0" smtClean="0"/>
                        <a:t> campo de </a:t>
                      </a:r>
                      <a:r>
                        <a:rPr lang="en-US" baseline="0" dirty="0" err="1" smtClean="0"/>
                        <a:t>visi</a:t>
                      </a:r>
                      <a:r>
                        <a:rPr lang="en-US" baseline="0" dirty="0" err="1" smtClean="0"/>
                        <a:t>ón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dedo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rotado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frente</a:t>
                      </a:r>
                      <a:r>
                        <a:rPr lang="en-US" baseline="0" dirty="0" smtClean="0"/>
                        <a:t> al </a:t>
                      </a:r>
                      <a:r>
                        <a:rPr lang="en-US" baseline="0" dirty="0" err="1" smtClean="0"/>
                        <a:t>ojo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oftalmoscopio</a:t>
                      </a:r>
                      <a:r>
                        <a:rPr lang="en-US" baseline="0" dirty="0" smtClean="0"/>
                        <a:t>, 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III </a:t>
                      </a:r>
                      <a:r>
                        <a:rPr lang="en-US" dirty="0" err="1" smtClean="0"/>
                        <a:t>Oculomotor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Tamano</a:t>
                      </a:r>
                      <a:r>
                        <a:rPr lang="en-US" dirty="0" smtClean="0"/>
                        <a:t> de la </a:t>
                      </a:r>
                      <a:r>
                        <a:rPr lang="en-US" dirty="0" err="1" smtClean="0"/>
                        <a:t>pupila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luz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convergencia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seguir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objetos</a:t>
                      </a:r>
                      <a:r>
                        <a:rPr lang="en-US" baseline="0" dirty="0" smtClean="0"/>
                        <a:t>  con ambos </a:t>
                      </a:r>
                      <a:r>
                        <a:rPr lang="en-US" baseline="0" dirty="0" err="1" smtClean="0"/>
                        <a:t>ojos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IV </a:t>
                      </a:r>
                      <a:r>
                        <a:rPr lang="en-US" dirty="0" err="1" smtClean="0"/>
                        <a:t>Troclear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 con el III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 </a:t>
                      </a:r>
                      <a:r>
                        <a:rPr lang="en-US" dirty="0" err="1" smtClean="0"/>
                        <a:t>Trigemino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Sensaciones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dolor, temp, </a:t>
                      </a:r>
                      <a:r>
                        <a:rPr lang="en-US" baseline="0" dirty="0" err="1" smtClean="0"/>
                        <a:t>tacto</a:t>
                      </a:r>
                      <a:r>
                        <a:rPr lang="en-US" baseline="0" dirty="0" smtClean="0"/>
                        <a:t> (metal). </a:t>
                      </a:r>
                      <a:r>
                        <a:rPr lang="en-US" baseline="0" dirty="0" err="1" smtClean="0"/>
                        <a:t>Reflejo</a:t>
                      </a:r>
                      <a:r>
                        <a:rPr lang="en-US" baseline="0" dirty="0" smtClean="0"/>
                        <a:t> corneal con </a:t>
                      </a:r>
                      <a:r>
                        <a:rPr lang="en-US" baseline="0" dirty="0" err="1" smtClean="0"/>
                        <a:t>algod</a:t>
                      </a:r>
                      <a:r>
                        <a:rPr lang="en-US" baseline="0" dirty="0" err="1" smtClean="0"/>
                        <a:t>ón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Abrir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boca</a:t>
                      </a:r>
                      <a:r>
                        <a:rPr lang="en-US" baseline="0" dirty="0" smtClean="0"/>
                        <a:t> con </a:t>
                      </a:r>
                      <a:r>
                        <a:rPr lang="en-US" baseline="0" dirty="0" err="1" smtClean="0"/>
                        <a:t>restistencia</a:t>
                      </a:r>
                      <a:r>
                        <a:rPr lang="en-US" baseline="0" dirty="0" smtClean="0"/>
                        <a:t>, mover </a:t>
                      </a:r>
                      <a:r>
                        <a:rPr lang="en-US" baseline="0" dirty="0" err="1" smtClean="0"/>
                        <a:t>mandibula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hacia</a:t>
                      </a:r>
                      <a:r>
                        <a:rPr lang="en-US" baseline="0" dirty="0" smtClean="0"/>
                        <a:t> los </a:t>
                      </a:r>
                      <a:r>
                        <a:rPr lang="en-US" baseline="0" dirty="0" err="1" smtClean="0"/>
                        <a:t>lados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63" y="17546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14-10 </a:t>
            </a:r>
            <a:r>
              <a:rPr lang="en-US" dirty="0" err="1">
                <a:latin typeface="Arial" charset="0"/>
              </a:rPr>
              <a:t>Reflejos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Craneales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74126"/>
              </p:ext>
            </p:extLst>
          </p:nvPr>
        </p:nvGraphicFramePr>
        <p:xfrm>
          <a:off x="557461" y="1120719"/>
          <a:ext cx="11180012" cy="419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223"/>
                <a:gridCol w="8555789"/>
              </a:tblGrid>
              <a:tr h="4864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0" dirty="0" err="1" smtClean="0"/>
                        <a:t>úmero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Prueba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VI </a:t>
                      </a:r>
                      <a:r>
                        <a:rPr lang="en-US" dirty="0" err="1" smtClean="0"/>
                        <a:t>Abducens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 el III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VII Facial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 </a:t>
                      </a:r>
                      <a:r>
                        <a:rPr lang="en-US" dirty="0" err="1" smtClean="0"/>
                        <a:t>anteriores</a:t>
                      </a:r>
                      <a:r>
                        <a:rPr lang="en-US" dirty="0" smtClean="0"/>
                        <a:t> de la </a:t>
                      </a:r>
                      <a:r>
                        <a:rPr lang="en-US" dirty="0" err="1" smtClean="0"/>
                        <a:t>lengua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sabor</a:t>
                      </a:r>
                      <a:r>
                        <a:rPr lang="en-US" baseline="0" dirty="0" smtClean="0"/>
                        <a:t>;  </a:t>
                      </a:r>
                      <a:r>
                        <a:rPr lang="en-US" baseline="0" dirty="0" err="1" smtClean="0"/>
                        <a:t>Simetria</a:t>
                      </a:r>
                      <a:r>
                        <a:rPr lang="en-US" baseline="0" dirty="0" smtClean="0"/>
                        <a:t> facial: </a:t>
                      </a:r>
                      <a:r>
                        <a:rPr lang="en-US" baseline="0" dirty="0" err="1" smtClean="0"/>
                        <a:t>ojos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cerrados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sonrisa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silvar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Lagrimeo</a:t>
                      </a:r>
                      <a:r>
                        <a:rPr lang="en-US" baseline="0" dirty="0" smtClean="0"/>
                        <a:t> con </a:t>
                      </a:r>
                      <a:r>
                        <a:rPr lang="en-US" baseline="0" dirty="0" err="1" smtClean="0"/>
                        <a:t>amonia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VIII </a:t>
                      </a:r>
                      <a:r>
                        <a:rPr lang="en-US" dirty="0" err="1" smtClean="0"/>
                        <a:t>Vestibulococlear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Tenedor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afinacion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conducci</a:t>
                      </a:r>
                      <a:r>
                        <a:rPr lang="en-US" baseline="0" dirty="0" err="1" smtClean="0"/>
                        <a:t>ón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aire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hueso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IX </a:t>
                      </a:r>
                      <a:r>
                        <a:rPr lang="en-US" dirty="0" err="1" smtClean="0"/>
                        <a:t>Glosofaringeo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Depresor</a:t>
                      </a:r>
                      <a:r>
                        <a:rPr lang="en-US" dirty="0" smtClean="0"/>
                        <a:t> lingual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posicion</a:t>
                      </a:r>
                      <a:r>
                        <a:rPr lang="en-US" baseline="0" dirty="0" smtClean="0"/>
                        <a:t> de uvula, gaging reflex, </a:t>
                      </a:r>
                      <a:r>
                        <a:rPr lang="en-US" baseline="0" dirty="0" err="1" smtClean="0"/>
                        <a:t>hablar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toser</a:t>
                      </a:r>
                      <a:r>
                        <a:rPr lang="en-US" baseline="0" dirty="0" smtClean="0"/>
                        <a:t> a la </a:t>
                      </a:r>
                      <a:r>
                        <a:rPr lang="en-US" baseline="0" dirty="0" err="1" smtClean="0"/>
                        <a:t>vez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sabor</a:t>
                      </a:r>
                      <a:r>
                        <a:rPr lang="en-US" baseline="0" dirty="0" smtClean="0"/>
                        <a:t> en el 1/3 posterior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X </a:t>
                      </a:r>
                      <a:r>
                        <a:rPr lang="en-US" dirty="0" err="1" smtClean="0"/>
                        <a:t>Vago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Como el IX (</a:t>
                      </a:r>
                      <a:r>
                        <a:rPr lang="en-US" dirty="0" err="1" smtClean="0"/>
                        <a:t>boca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garganta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XI </a:t>
                      </a:r>
                      <a:r>
                        <a:rPr lang="en-US" dirty="0" err="1" smtClean="0"/>
                        <a:t>Accesorio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Girar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cuello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levantar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hombros</a:t>
                      </a:r>
                      <a:r>
                        <a:rPr lang="en-US" baseline="0" dirty="0" smtClean="0"/>
                        <a:t> contra </a:t>
                      </a:r>
                      <a:r>
                        <a:rPr lang="en-US" baseline="0" dirty="0" err="1" smtClean="0"/>
                        <a:t>resistencia</a:t>
                      </a:r>
                      <a:endParaRPr lang="en-US" dirty="0"/>
                    </a:p>
                  </a:txBody>
                  <a:tcPr/>
                </a:tc>
              </a:tr>
              <a:tr h="486462">
                <a:tc>
                  <a:txBody>
                    <a:bodyPr/>
                    <a:lstStyle/>
                    <a:p>
                      <a:r>
                        <a:rPr lang="en-US" dirty="0" smtClean="0"/>
                        <a:t>XII </a:t>
                      </a:r>
                      <a:r>
                        <a:rPr lang="en-US" dirty="0" err="1" smtClean="0"/>
                        <a:t>Hipogloso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Sacar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esconder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lengua</a:t>
                      </a:r>
                      <a:r>
                        <a:rPr lang="en-US" dirty="0" smtClean="0"/>
                        <a:t>, sin </a:t>
                      </a:r>
                      <a:r>
                        <a:rPr lang="en-US" dirty="0" err="1" smtClean="0"/>
                        <a:t>desviaciones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3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252" y="4182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endParaRPr 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94352" y="1066800"/>
            <a:ext cx="11052593" cy="4959275"/>
          </a:xfrm>
        </p:spPr>
        <p:txBody>
          <a:bodyPr/>
          <a:lstStyle/>
          <a:p>
            <a:r>
              <a:rPr lang="en-US" b="1" dirty="0" err="1" smtClean="0"/>
              <a:t>Reflejos</a:t>
            </a:r>
            <a:endParaRPr lang="en-US" b="1" dirty="0" smtClean="0"/>
          </a:p>
          <a:p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r>
              <a:rPr lang="en-US" dirty="0" err="1"/>
              <a:t>rápidas</a:t>
            </a:r>
            <a:r>
              <a:rPr lang="en-US" dirty="0"/>
              <a:t>, y </a:t>
            </a:r>
            <a:r>
              <a:rPr lang="en-US" dirty="0" err="1"/>
              <a:t>automáticas</a:t>
            </a:r>
            <a:r>
              <a:rPr lang="en-US" dirty="0"/>
              <a:t> a un </a:t>
            </a:r>
            <a:r>
              <a:rPr lang="en-US" dirty="0" err="1"/>
              <a:t>estímulo</a:t>
            </a:r>
            <a:r>
              <a:rPr lang="en-US" dirty="0"/>
              <a:t> </a:t>
            </a:r>
            <a:r>
              <a:rPr lang="en-US" dirty="0" err="1" smtClean="0"/>
              <a:t>específico</a:t>
            </a:r>
            <a:endParaRPr lang="en-US" dirty="0" smtClean="0"/>
          </a:p>
          <a:p>
            <a:r>
              <a:rPr lang="en-US" dirty="0" err="1" smtClean="0"/>
              <a:t>Coordinadas</a:t>
            </a:r>
            <a:r>
              <a:rPr lang="en-US" dirty="0" smtClean="0"/>
              <a:t> en el </a:t>
            </a:r>
            <a:r>
              <a:rPr lang="en-US" dirty="0" err="1" smtClean="0"/>
              <a:t>cord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/>
          </a:p>
          <a:p>
            <a:pPr lvl="1"/>
            <a:r>
              <a:rPr lang="en-US" b="1" dirty="0"/>
              <a:t>1:1 </a:t>
            </a:r>
            <a:r>
              <a:rPr lang="en-US" dirty="0"/>
              <a:t>- Un </a:t>
            </a:r>
            <a:r>
              <a:rPr lang="en-US" dirty="0" err="1"/>
              <a:t>reflejo</a:t>
            </a:r>
            <a:r>
              <a:rPr lang="en-US" dirty="0"/>
              <a:t> produce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motora</a:t>
            </a:r>
            <a:endParaRPr lang="en-US" dirty="0"/>
          </a:p>
          <a:p>
            <a:pPr lvl="1"/>
            <a:r>
              <a:rPr lang="en-US" b="1" dirty="0"/>
              <a:t>Arco </a:t>
            </a:r>
            <a:r>
              <a:rPr lang="en-US" b="1" dirty="0" err="1"/>
              <a:t>reflejo</a:t>
            </a:r>
            <a:endParaRPr lang="en-US" b="1" dirty="0"/>
          </a:p>
          <a:p>
            <a:pPr lvl="2"/>
            <a:r>
              <a:rPr lang="en-US" sz="2400" dirty="0"/>
              <a:t>La </a:t>
            </a:r>
            <a:r>
              <a:rPr lang="en-US" sz="2400" dirty="0" err="1"/>
              <a:t>ruta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la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viaja</a:t>
            </a:r>
            <a:r>
              <a:rPr lang="en-US" sz="2400" dirty="0"/>
              <a:t> de un </a:t>
            </a:r>
            <a:r>
              <a:rPr lang="en-US" sz="2400" dirty="0" err="1"/>
              <a:t>reflejo</a:t>
            </a:r>
            <a:r>
              <a:rPr lang="en-US" sz="2400" dirty="0"/>
              <a:t> simple</a:t>
            </a:r>
          </a:p>
          <a:p>
            <a:pPr lvl="2"/>
            <a:r>
              <a:rPr lang="en-US" sz="2400" i="1" dirty="0"/>
              <a:t>Receptor </a:t>
            </a:r>
            <a:r>
              <a:rPr lang="en-US" sz="2400" i="1" dirty="0">
                <a:sym typeface="Wingdings"/>
              </a:rPr>
              <a:t> </a:t>
            </a:r>
            <a:r>
              <a:rPr lang="en-US" sz="2400" i="1" dirty="0" err="1"/>
              <a:t>efector</a:t>
            </a:r>
            <a:endParaRPr lang="en-US" sz="2400" i="1" dirty="0"/>
          </a:p>
          <a:p>
            <a:pPr lvl="2"/>
            <a:r>
              <a:rPr lang="en-US" dirty="0" err="1"/>
              <a:t>Generalmente</a:t>
            </a:r>
            <a:r>
              <a:rPr lang="en-US" dirty="0"/>
              <a:t> </a:t>
            </a:r>
            <a:r>
              <a:rPr lang="en-US" dirty="0" err="1"/>
              <a:t>retroalimentación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, se </a:t>
            </a:r>
            <a:r>
              <a:rPr lang="en-US" dirty="0" err="1"/>
              <a:t>oponen</a:t>
            </a:r>
            <a:r>
              <a:rPr lang="en-US" dirty="0"/>
              <a:t> al </a:t>
            </a:r>
            <a:r>
              <a:rPr lang="en-US" dirty="0" err="1"/>
              <a:t>estímulo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48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25"/>
            <a:ext cx="10515600" cy="1325563"/>
          </a:xfrm>
        </p:spPr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endParaRPr lang="en-US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11480800" cy="4959275"/>
          </a:xfrm>
        </p:spPr>
        <p:txBody>
          <a:bodyPr>
            <a:normAutofit/>
          </a:bodyPr>
          <a:lstStyle/>
          <a:p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reflejo</a:t>
            </a:r>
            <a:r>
              <a:rPr lang="en-US" dirty="0" smtClean="0"/>
              <a:t> </a:t>
            </a:r>
          </a:p>
          <a:p>
            <a:pPr lvl="1"/>
            <a:r>
              <a:rPr lang="en-US" sz="2800" b="1" i="1" dirty="0" err="1" smtClean="0"/>
              <a:t>Llega</a:t>
            </a:r>
            <a:r>
              <a:rPr lang="en-US" sz="2800" b="1" i="1" dirty="0" smtClean="0"/>
              <a:t> el </a:t>
            </a:r>
            <a:r>
              <a:rPr lang="en-US" sz="2800" b="1" i="1" dirty="0" err="1" smtClean="0"/>
              <a:t>estímulo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activa</a:t>
            </a:r>
            <a:r>
              <a:rPr lang="en-US" sz="2800" b="1" i="1" dirty="0" smtClean="0"/>
              <a:t> el receptor</a:t>
            </a:r>
          </a:p>
          <a:p>
            <a:pPr lvl="2"/>
            <a:r>
              <a:rPr lang="en-US" sz="2400" dirty="0" err="1" smtClean="0"/>
              <a:t>Estímulo</a:t>
            </a:r>
            <a:r>
              <a:rPr lang="en-US" sz="2400" dirty="0" smtClean="0"/>
              <a:t> </a:t>
            </a:r>
            <a:r>
              <a:rPr lang="en-US" sz="2400" dirty="0" err="1" smtClean="0"/>
              <a:t>cambio</a:t>
            </a:r>
            <a:r>
              <a:rPr lang="en-US" sz="2400" dirty="0" smtClean="0"/>
              <a:t> </a:t>
            </a:r>
            <a:r>
              <a:rPr lang="en-US" sz="2400" dirty="0" err="1" smtClean="0"/>
              <a:t>químico</a:t>
            </a:r>
            <a:r>
              <a:rPr lang="en-US" sz="2400" dirty="0" smtClean="0"/>
              <a:t> o </a:t>
            </a:r>
            <a:r>
              <a:rPr lang="en-US" sz="2400" dirty="0" err="1" smtClean="0"/>
              <a:t>físico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Activación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neurona</a:t>
            </a:r>
            <a:r>
              <a:rPr lang="en-US" sz="2800" b="1" i="1" dirty="0" smtClean="0"/>
              <a:t> sensorial</a:t>
            </a:r>
          </a:p>
          <a:p>
            <a:pPr lvl="2"/>
            <a:r>
              <a:rPr lang="en-US" sz="2400" dirty="0" err="1" smtClean="0"/>
              <a:t>Depolarización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grado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Procesamiento</a:t>
            </a:r>
            <a:r>
              <a:rPr lang="en-US" sz="2800" b="1" i="1" dirty="0" smtClean="0"/>
              <a:t> en </a:t>
            </a:r>
            <a:r>
              <a:rPr lang="en-US" sz="2800" b="1" i="1" dirty="0" err="1" smtClean="0"/>
              <a:t>neurona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postsináptica</a:t>
            </a:r>
            <a:r>
              <a:rPr lang="en-US" sz="2800" b="1" i="1" dirty="0" smtClean="0"/>
              <a:t> </a:t>
            </a:r>
          </a:p>
          <a:p>
            <a:pPr lvl="2"/>
            <a:r>
              <a:rPr lang="en-US" sz="2400" dirty="0" err="1" smtClean="0"/>
              <a:t>Liberación</a:t>
            </a:r>
            <a:r>
              <a:rPr lang="en-US" sz="2400" dirty="0" smtClean="0"/>
              <a:t> de NTs de la </a:t>
            </a:r>
            <a:r>
              <a:rPr lang="en-US" sz="2400" dirty="0" err="1" smtClean="0"/>
              <a:t>presináptica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Activación</a:t>
            </a:r>
            <a:r>
              <a:rPr lang="en-US" sz="2800" b="1" i="1" dirty="0" smtClean="0"/>
              <a:t> de la </a:t>
            </a:r>
            <a:r>
              <a:rPr lang="en-US" sz="2800" b="1" i="1" dirty="0" err="1" smtClean="0"/>
              <a:t>neurona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motora</a:t>
            </a:r>
            <a:endParaRPr lang="en-US" sz="2800" b="1" i="1" dirty="0" smtClean="0"/>
          </a:p>
          <a:p>
            <a:pPr lvl="2"/>
            <a:r>
              <a:rPr lang="en-US" sz="2400" dirty="0" err="1" smtClean="0"/>
              <a:t>Potencial</a:t>
            </a:r>
            <a:r>
              <a:rPr lang="en-US" sz="2400" dirty="0" smtClean="0"/>
              <a:t> de </a:t>
            </a:r>
            <a:r>
              <a:rPr lang="en-US" sz="2400" dirty="0" err="1" smtClean="0"/>
              <a:t>acción</a:t>
            </a:r>
            <a:endParaRPr lang="en-US" sz="2400" dirty="0" smtClean="0"/>
          </a:p>
          <a:p>
            <a:pPr lvl="1"/>
            <a:r>
              <a:rPr lang="en-US" sz="2800" b="1" i="1" dirty="0" err="1" smtClean="0"/>
              <a:t>Respuesta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efector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periferal</a:t>
            </a:r>
            <a:r>
              <a:rPr lang="en-US" sz="2800" b="1" i="1" dirty="0" smtClean="0"/>
              <a:t> </a:t>
            </a:r>
          </a:p>
          <a:p>
            <a:pPr lvl="2"/>
            <a:r>
              <a:rPr lang="en-US" sz="2400" dirty="0" err="1" smtClean="0"/>
              <a:t>Activada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NTs</a:t>
            </a:r>
          </a:p>
        </p:txBody>
      </p:sp>
    </p:spTree>
    <p:extLst>
      <p:ext uri="{BB962C8B-B14F-4D97-AF65-F5344CB8AC3E}">
        <p14:creationId xmlns:p14="http://schemas.microsoft.com/office/powerpoint/2010/main" val="14581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"/>
          <a:stretch/>
        </p:blipFill>
        <p:spPr>
          <a:xfrm>
            <a:off x="398272" y="1341121"/>
            <a:ext cx="11395456" cy="400240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7518" y="0"/>
            <a:ext cx="7531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2000" b="1" dirty="0">
                <a:latin typeface="Arial" charset="0"/>
              </a:rPr>
              <a:t>Figure 13-14 Spinal </a:t>
            </a:r>
            <a:r>
              <a:rPr lang="en-US" sz="2000" b="1" dirty="0" smtClean="0">
                <a:latin typeface="Arial" charset="0"/>
              </a:rPr>
              <a:t>Reflexes</a:t>
            </a:r>
            <a:r>
              <a:rPr lang="en-US" sz="2000" b="1" dirty="0">
                <a:latin typeface="Arial" charset="0"/>
              </a:rPr>
              <a:t> (Part 1 of </a:t>
            </a:r>
            <a:r>
              <a:rPr lang="en-US" sz="2000" b="1" dirty="0" smtClean="0">
                <a:latin typeface="Arial" charset="0"/>
              </a:rPr>
              <a:t>4).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858" y="1590897"/>
            <a:ext cx="1466743" cy="40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Arrival of stimulus and activation of receptor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895" y="1590896"/>
            <a:ext cx="1469972" cy="40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Activation of a sensory neuron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5525" y="1480740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Dorsal root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1028" y="1578197"/>
            <a:ext cx="1380569" cy="56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Sensation relayed to the brain by axon collaterals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1614" y="2296800"/>
            <a:ext cx="1380569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Spinal 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861" y="3107745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Receptor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9194" y="3252214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Stimulus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3194" y="3918964"/>
            <a:ext cx="1063572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Effector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961" y="3714293"/>
            <a:ext cx="1990832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Response by a peripheral effector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5308" y="4234993"/>
            <a:ext cx="1778505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Activation of a motor neuron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1688" y="3888195"/>
            <a:ext cx="1427641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Ventral root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5313" y="2760002"/>
            <a:ext cx="142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REFLEX ARC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78245" y="3889209"/>
            <a:ext cx="861735" cy="2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4563" y="4063433"/>
            <a:ext cx="1692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Sensory neuron (stimulated</a:t>
            </a:r>
            <a:r>
              <a:rPr lang="en-US" sz="103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66257" y="4439321"/>
            <a:ext cx="169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Excitatory interneuron</a:t>
            </a:r>
            <a:endParaRPr lang="en-US" sz="103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4563" y="4787577"/>
            <a:ext cx="169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Motor neuron (stimulated)</a:t>
            </a:r>
            <a:endParaRPr lang="en-US" sz="103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7257" y="2668146"/>
            <a:ext cx="138056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Information processing in the CNS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41477" y="2475172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0335" y="1414297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0530" y="4025334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811" y="3528453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3053" y="1405366"/>
            <a:ext cx="47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734075" y="4065995"/>
            <a:ext cx="3395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8" y="3580735"/>
            <a:ext cx="227584" cy="356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53" y="1851516"/>
            <a:ext cx="276352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13-6 </a:t>
            </a:r>
            <a:r>
              <a:rPr lang="en-US" dirty="0" err="1" smtClean="0"/>
              <a:t>Reflejos</a:t>
            </a:r>
            <a:r>
              <a:rPr lang="en-US" dirty="0" smtClean="0"/>
              <a:t>: </a:t>
            </a:r>
            <a:r>
              <a:rPr lang="en-US" dirty="0" err="1" smtClean="0"/>
              <a:t>Clasificación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clasifican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Desarrollo</a:t>
            </a:r>
            <a:r>
              <a:rPr lang="en-US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temprano</a:t>
            </a:r>
            <a:r>
              <a:rPr lang="en-US" sz="2800" dirty="0" smtClean="0"/>
              <a:t> o </a:t>
            </a:r>
            <a:r>
              <a:rPr lang="en-US" sz="2800" dirty="0" err="1" smtClean="0"/>
              <a:t>tard</a:t>
            </a:r>
            <a:r>
              <a:rPr lang="en-US" sz="2800" dirty="0" err="1" smtClean="0"/>
              <a:t>ío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Respuesta</a:t>
            </a:r>
            <a:r>
              <a:rPr lang="en-US" sz="2800" dirty="0" smtClean="0"/>
              <a:t> </a:t>
            </a:r>
            <a:r>
              <a:rPr lang="en-US" sz="2800" dirty="0" err="1" smtClean="0"/>
              <a:t>motora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activa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Complejidad</a:t>
            </a:r>
            <a:r>
              <a:rPr lang="en-US" sz="2800" dirty="0" smtClean="0"/>
              <a:t> del </a:t>
            </a:r>
            <a:r>
              <a:rPr lang="en-US" sz="2800" dirty="0" err="1" smtClean="0"/>
              <a:t>circuito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poli</a:t>
            </a:r>
            <a:r>
              <a:rPr lang="en-US" sz="2800" dirty="0" smtClean="0"/>
              <a:t> o mono 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Lugar de </a:t>
            </a:r>
            <a:r>
              <a:rPr lang="en-US" sz="2800" dirty="0" err="1" smtClean="0"/>
              <a:t>procesamiento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SNC, </a:t>
            </a:r>
            <a:r>
              <a:rPr lang="en-US" sz="2800" dirty="0" err="1" smtClean="0"/>
              <a:t>Cord</a:t>
            </a:r>
            <a:r>
              <a:rPr lang="en-US" sz="2800" dirty="0" err="1" smtClean="0"/>
              <a:t>ón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6146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1745</Words>
  <Application>Microsoft Macintosh PowerPoint</Application>
  <PresentationFormat>Custom</PresentationFormat>
  <Paragraphs>357</Paragraphs>
  <Slides>37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Anatomía Sistema Nervioso 17 - Nervios Craneales 21 - Reflejos</vt:lpstr>
      <vt:lpstr>Objetivos</vt:lpstr>
      <vt:lpstr>Table 14-5 Cranial Reflexes.</vt:lpstr>
      <vt:lpstr>14-10 Reflejos Craneales</vt:lpstr>
      <vt:lpstr>14-10 Reflejos Craneales</vt:lpstr>
      <vt:lpstr>13-6 Reflejos</vt:lpstr>
      <vt:lpstr>13-6 Reflejos</vt:lpstr>
      <vt:lpstr>Figure 13-14 Spinal Reflexes (Part 1 of 4).</vt:lpstr>
      <vt:lpstr>13-6 Reflejos: Clasificación</vt:lpstr>
      <vt:lpstr>13-6 Reflejos Clasificación</vt:lpstr>
      <vt:lpstr>13-6 Reflejos Clasificación</vt:lpstr>
      <vt:lpstr>13-7 Espinales</vt:lpstr>
      <vt:lpstr>13-7 Espinales</vt:lpstr>
      <vt:lpstr>Figure 13-15 The Classification of Reflexes.</vt:lpstr>
      <vt:lpstr>Figure 13-14 Spinal Reflexes (Part 2 of 4).</vt:lpstr>
      <vt:lpstr>Figure 13-16 A Muscle Spindle.</vt:lpstr>
      <vt:lpstr>13-7 Espinales </vt:lpstr>
      <vt:lpstr>13-7 Espinal</vt:lpstr>
      <vt:lpstr>Figure 13-14 Spinal Reflexes (Part 3 of 4).</vt:lpstr>
      <vt:lpstr>Figure 13-14 Spinal Reflexes (Part 4 of 4).</vt:lpstr>
      <vt:lpstr>Figure 13-17a The Babinski Reflexes.</vt:lpstr>
      <vt:lpstr>Figure 13-17b The Babinski Reflexes.</vt:lpstr>
      <vt:lpstr>Reflejos</vt:lpstr>
      <vt:lpstr>Arco Reflejo </vt:lpstr>
      <vt:lpstr>PowerPoint Presentation</vt:lpstr>
      <vt:lpstr>Reflejos: Clasificación</vt:lpstr>
      <vt:lpstr>Reflejos: Clasificacion</vt:lpstr>
      <vt:lpstr>Reflejos: Clasificacion</vt:lpstr>
      <vt:lpstr>Reflejos: Clasificacion</vt:lpstr>
      <vt:lpstr>Reflejos: Clasificacion</vt:lpstr>
      <vt:lpstr>PowerPoint Presentation</vt:lpstr>
      <vt:lpstr>PowerPoint Presentation</vt:lpstr>
      <vt:lpstr>Reflejos: Clasificación</vt:lpstr>
      <vt:lpstr>PowerPoint Presentation</vt:lpstr>
      <vt:lpstr>Reflejos: Integración</vt:lpstr>
      <vt:lpstr>PowerPoint Presentation</vt:lpstr>
      <vt:lpstr>Referencias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Jose Carde</cp:lastModifiedBy>
  <cp:revision>231</cp:revision>
  <dcterms:created xsi:type="dcterms:W3CDTF">2018-08-14T15:00:00Z</dcterms:created>
  <dcterms:modified xsi:type="dcterms:W3CDTF">2018-11-04T23:25:11Z</dcterms:modified>
</cp:coreProperties>
</file>