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859" r:id="rId2"/>
    <p:sldMasterId id="2147483744" r:id="rId3"/>
    <p:sldMasterId id="2147483780" r:id="rId4"/>
    <p:sldMasterId id="2147483838" r:id="rId5"/>
    <p:sldMasterId id="2147483713" r:id="rId6"/>
    <p:sldMasterId id="2147483674" r:id="rId7"/>
    <p:sldMasterId id="2147483897" r:id="rId8"/>
    <p:sldMasterId id="2147483960" r:id="rId9"/>
  </p:sldMasterIdLst>
  <p:notesMasterIdLst>
    <p:notesMasterId r:id="rId75"/>
  </p:notesMasterIdLst>
  <p:handoutMasterIdLst>
    <p:handoutMasterId r:id="rId76"/>
  </p:handoutMasterIdLst>
  <p:sldIdLst>
    <p:sldId id="273" r:id="rId10"/>
    <p:sldId id="759" r:id="rId11"/>
    <p:sldId id="761" r:id="rId12"/>
    <p:sldId id="760" r:id="rId13"/>
    <p:sldId id="763" r:id="rId14"/>
    <p:sldId id="764" r:id="rId15"/>
    <p:sldId id="765" r:id="rId16"/>
    <p:sldId id="766" r:id="rId17"/>
    <p:sldId id="767" r:id="rId18"/>
    <p:sldId id="769" r:id="rId19"/>
    <p:sldId id="770" r:id="rId20"/>
    <p:sldId id="771" r:id="rId21"/>
    <p:sldId id="772" r:id="rId22"/>
    <p:sldId id="773" r:id="rId23"/>
    <p:sldId id="774" r:id="rId24"/>
    <p:sldId id="775" r:id="rId25"/>
    <p:sldId id="776" r:id="rId26"/>
    <p:sldId id="777" r:id="rId27"/>
    <p:sldId id="778" r:id="rId28"/>
    <p:sldId id="779" r:id="rId29"/>
    <p:sldId id="780" r:id="rId30"/>
    <p:sldId id="781" r:id="rId31"/>
    <p:sldId id="783" r:id="rId32"/>
    <p:sldId id="784" r:id="rId33"/>
    <p:sldId id="785" r:id="rId34"/>
    <p:sldId id="786" r:id="rId35"/>
    <p:sldId id="787" r:id="rId36"/>
    <p:sldId id="788" r:id="rId37"/>
    <p:sldId id="789" r:id="rId38"/>
    <p:sldId id="790" r:id="rId39"/>
    <p:sldId id="793" r:id="rId40"/>
    <p:sldId id="794" r:id="rId41"/>
    <p:sldId id="795" r:id="rId42"/>
    <p:sldId id="796" r:id="rId43"/>
    <p:sldId id="797" r:id="rId44"/>
    <p:sldId id="798" r:id="rId45"/>
    <p:sldId id="811" r:id="rId46"/>
    <p:sldId id="812" r:id="rId47"/>
    <p:sldId id="799" r:id="rId48"/>
    <p:sldId id="800" r:id="rId49"/>
    <p:sldId id="814" r:id="rId50"/>
    <p:sldId id="801" r:id="rId51"/>
    <p:sldId id="669" r:id="rId52"/>
    <p:sldId id="670" r:id="rId53"/>
    <p:sldId id="813" r:id="rId54"/>
    <p:sldId id="802" r:id="rId55"/>
    <p:sldId id="815" r:id="rId56"/>
    <p:sldId id="816" r:id="rId57"/>
    <p:sldId id="657" r:id="rId58"/>
    <p:sldId id="658" r:id="rId59"/>
    <p:sldId id="659" r:id="rId60"/>
    <p:sldId id="660" r:id="rId61"/>
    <p:sldId id="661" r:id="rId62"/>
    <p:sldId id="662" r:id="rId63"/>
    <p:sldId id="663" r:id="rId64"/>
    <p:sldId id="664" r:id="rId65"/>
    <p:sldId id="665" r:id="rId66"/>
    <p:sldId id="803" r:id="rId67"/>
    <p:sldId id="804" r:id="rId68"/>
    <p:sldId id="805" r:id="rId69"/>
    <p:sldId id="806" r:id="rId70"/>
    <p:sldId id="807" r:id="rId71"/>
    <p:sldId id="808" r:id="rId72"/>
    <p:sldId id="809" r:id="rId73"/>
    <p:sldId id="810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8">
          <p15:clr>
            <a:srgbClr val="A4A3A4"/>
          </p15:clr>
        </p15:guide>
        <p15:guide id="2" orient="horz" pos="3600">
          <p15:clr>
            <a:srgbClr val="A4A3A4"/>
          </p15:clr>
        </p15:guide>
        <p15:guide id="3" orient="horz" pos="912" userDrawn="1">
          <p15:clr>
            <a:srgbClr val="A4A3A4"/>
          </p15:clr>
        </p15:guide>
        <p15:guide id="4" orient="horz" pos="3360">
          <p15:clr>
            <a:srgbClr val="A4A3A4"/>
          </p15:clr>
        </p15:guide>
        <p15:guide id="5" pos="5616">
          <p15:clr>
            <a:srgbClr val="A4A3A4"/>
          </p15:clr>
        </p15:guide>
        <p15:guide id="6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0000"/>
    <a:srgbClr val="214E91"/>
    <a:srgbClr val="085367"/>
    <a:srgbClr val="6A6A6A"/>
    <a:srgbClr val="E66618"/>
    <a:srgbClr val="307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 autoAdjust="0"/>
    <p:restoredTop sz="85930" autoAdjust="0"/>
  </p:normalViewPr>
  <p:slideViewPr>
    <p:cSldViewPr>
      <p:cViewPr varScale="1">
        <p:scale>
          <a:sx n="51" d="100"/>
          <a:sy n="51" d="100"/>
        </p:scale>
        <p:origin x="608" y="184"/>
      </p:cViewPr>
      <p:guideLst>
        <p:guide orient="horz" pos="3408"/>
        <p:guide orient="horz" pos="3600"/>
        <p:guide orient="horz" pos="912"/>
        <p:guide orient="horz" pos="3360"/>
        <p:guide pos="5616"/>
        <p:guide pos="432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4CCBF-31CF-4FCA-A5B4-50142834420A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95618-5249-4F12-80E4-2F3A0FD1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10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4B720-C9F6-4BFC-BC5C-B1B8D70204DA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03D02-7E89-4EBF-B123-9C334E1BF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04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03D02-7E89-4EBF-B123-9C334E1BFE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55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6713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98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8446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7110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3D02-7E89-4EBF-B123-9C334E1BFEF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42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03D02-7E89-4EBF-B123-9C334E1BFE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7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5183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300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012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276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4586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4962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53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748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429000"/>
            <a:ext cx="561594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530" y="4114800"/>
            <a:ext cx="5615940" cy="685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15602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581400"/>
            <a:ext cx="561594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6916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436620" y="3581400"/>
            <a:ext cx="569976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761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A6A6A"/>
                </a:solidFill>
                <a:latin typeface="Arum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23552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229479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277509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480"/>
              </a:spcBef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41386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695569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6056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8010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Six Content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39762"/>
          </a:xfrm>
          <a:prstGeom prst="rect">
            <a:avLst/>
          </a:prstGeom>
        </p:spPr>
        <p:txBody>
          <a:bodyPr/>
          <a:lstStyle>
            <a:lvl1pPr>
              <a:defRPr lang="en-US" sz="36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sz="quarter" idx="12"/>
          </p:nvPr>
        </p:nvSpPr>
        <p:spPr>
          <a:xfrm>
            <a:off x="533400" y="1066800"/>
            <a:ext cx="8153400" cy="838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2011680"/>
            <a:ext cx="8153400" cy="762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533400" y="2880360"/>
            <a:ext cx="8153400" cy="6858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/>
          </p:nvPr>
        </p:nvSpPr>
        <p:spPr>
          <a:xfrm>
            <a:off x="533400" y="3672840"/>
            <a:ext cx="8153400" cy="838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533400" y="4617720"/>
            <a:ext cx="8153400" cy="9144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533400" y="5638800"/>
            <a:ext cx="8153400" cy="762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1" name="Photo Credit"/>
          <p:cNvSpPr>
            <a:spLocks noGrp="1"/>
          </p:cNvSpPr>
          <p:nvPr>
            <p:ph type="body" sz="quarter" idx="16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562023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12 Content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39762"/>
          </a:xfrm>
          <a:prstGeom prst="rect">
            <a:avLst/>
          </a:prstGeom>
        </p:spPr>
        <p:txBody>
          <a:bodyPr/>
          <a:lstStyle>
            <a:lvl1pPr>
              <a:defRPr lang="en-US" sz="36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sz="quarter" idx="12"/>
          </p:nvPr>
        </p:nvSpPr>
        <p:spPr>
          <a:xfrm>
            <a:off x="159416" y="10668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159416" y="19812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159416" y="28956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/>
          </p:nvPr>
        </p:nvSpPr>
        <p:spPr>
          <a:xfrm>
            <a:off x="159416" y="38100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159416" y="47244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159416" y="56388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7"/>
          <p:cNvSpPr>
            <a:spLocks noGrp="1"/>
          </p:cNvSpPr>
          <p:nvPr>
            <p:ph sz="quarter" idx="18"/>
          </p:nvPr>
        </p:nvSpPr>
        <p:spPr>
          <a:xfrm>
            <a:off x="4800600" y="10668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 dirty="0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9"/>
          </p:nvPr>
        </p:nvSpPr>
        <p:spPr>
          <a:xfrm>
            <a:off x="4800600" y="19812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1" name="Content Placeholder 9"/>
          <p:cNvSpPr>
            <a:spLocks noGrp="1"/>
          </p:cNvSpPr>
          <p:nvPr>
            <p:ph sz="quarter" idx="20"/>
          </p:nvPr>
        </p:nvSpPr>
        <p:spPr>
          <a:xfrm>
            <a:off x="4800600" y="28956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3" name="Content Placeholder 10"/>
          <p:cNvSpPr>
            <a:spLocks noGrp="1"/>
          </p:cNvSpPr>
          <p:nvPr>
            <p:ph sz="quarter" idx="21"/>
          </p:nvPr>
        </p:nvSpPr>
        <p:spPr>
          <a:xfrm>
            <a:off x="4800600" y="38100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5" name="Content Placeholder 11"/>
          <p:cNvSpPr>
            <a:spLocks noGrp="1"/>
          </p:cNvSpPr>
          <p:nvPr>
            <p:ph sz="quarter" idx="22"/>
          </p:nvPr>
        </p:nvSpPr>
        <p:spPr>
          <a:xfrm>
            <a:off x="4800600" y="47244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7" name="Content Placeholder 12"/>
          <p:cNvSpPr>
            <a:spLocks noGrp="1"/>
          </p:cNvSpPr>
          <p:nvPr>
            <p:ph sz="quarter" idx="23"/>
          </p:nvPr>
        </p:nvSpPr>
        <p:spPr>
          <a:xfrm>
            <a:off x="4800600" y="56388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7512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1" name="Photo Credit"/>
          <p:cNvSpPr>
            <a:spLocks noGrp="1"/>
          </p:cNvSpPr>
          <p:nvPr>
            <p:ph type="body" sz="quarter" idx="16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98054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/>
          <p:cNvSpPr>
            <a:spLocks noGrp="1"/>
          </p:cNvSpPr>
          <p:nvPr>
            <p:ph type="title"/>
          </p:nvPr>
        </p:nvSpPr>
        <p:spPr>
          <a:xfrm>
            <a:off x="-1" y="228600"/>
            <a:ext cx="9144001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55320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118797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wo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5612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55320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2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87407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436620" y="3581400"/>
            <a:ext cx="569976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36620" y="4260273"/>
            <a:ext cx="5699760" cy="6927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480686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41910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4645025" y="41910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01980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587377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Content with Lef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57201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457201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357505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Jump Link"/>
          <p:cNvSpPr>
            <a:spLocks noGrp="1"/>
          </p:cNvSpPr>
          <p:nvPr>
            <p:ph type="body" sz="quarter" idx="13" hasCustomPrompt="1"/>
          </p:nvPr>
        </p:nvSpPr>
        <p:spPr>
          <a:xfrm>
            <a:off x="4999894" y="6488875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8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975049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Content with Righ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5678487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5678487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1908587" y="6488875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491004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1828800" y="5253037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1828800" y="5895975"/>
            <a:ext cx="5486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idx="1"/>
          </p:nvPr>
        </p:nvSpPr>
        <p:spPr>
          <a:xfrm>
            <a:off x="1028700" y="128650"/>
            <a:ext cx="7086600" cy="4944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357063" y="510540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32661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-2251" y="228600"/>
            <a:ext cx="9172252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Media Placeholder 1"/>
          <p:cNvSpPr>
            <a:spLocks noGrp="1"/>
          </p:cNvSpPr>
          <p:nvPr>
            <p:ph type="media" sz="quarter" idx="11"/>
          </p:nvPr>
        </p:nvSpPr>
        <p:spPr>
          <a:xfrm>
            <a:off x="0" y="1066799"/>
            <a:ext cx="9144000" cy="5315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Video Credit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Video Credit Here</a:t>
            </a:r>
          </a:p>
        </p:txBody>
      </p:sp>
    </p:spTree>
    <p:extLst>
      <p:ext uri="{BB962C8B-B14F-4D97-AF65-F5344CB8AC3E}">
        <p14:creationId xmlns:p14="http://schemas.microsoft.com/office/powerpoint/2010/main" val="19874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  <p15:guide id="3" pos="513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467512" y="655320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862655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362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3810000"/>
            <a:ext cx="8229600" cy="2362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4" hasCustomPrompt="1"/>
          </p:nvPr>
        </p:nvSpPr>
        <p:spPr>
          <a:xfrm>
            <a:off x="3465576" y="6553200"/>
            <a:ext cx="2212848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3" name="Photo Credit"/>
          <p:cNvSpPr>
            <a:spLocks noGrp="1"/>
          </p:cNvSpPr>
          <p:nvPr>
            <p:ph type="body" sz="quarter" idx="15" hasCustomPrompt="1"/>
          </p:nvPr>
        </p:nvSpPr>
        <p:spPr>
          <a:xfrm>
            <a:off x="6473952" y="6705599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70476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524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3048000"/>
            <a:ext cx="8229600" cy="1600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4"/>
          </p:nvPr>
        </p:nvSpPr>
        <p:spPr>
          <a:xfrm>
            <a:off x="457200" y="4800600"/>
            <a:ext cx="8229600" cy="1600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5" hasCustomPrompt="1"/>
          </p:nvPr>
        </p:nvSpPr>
        <p:spPr>
          <a:xfrm>
            <a:off x="3465576" y="6553200"/>
            <a:ext cx="2212848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4" name="Photo Credit"/>
          <p:cNvSpPr>
            <a:spLocks noGrp="1"/>
          </p:cNvSpPr>
          <p:nvPr>
            <p:ph type="body" sz="quarter" idx="16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102806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06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2514600"/>
            <a:ext cx="8229600" cy="106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4"/>
          </p:nvPr>
        </p:nvSpPr>
        <p:spPr>
          <a:xfrm>
            <a:off x="457200" y="3810000"/>
            <a:ext cx="8229600" cy="106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5"/>
          </p:nvPr>
        </p:nvSpPr>
        <p:spPr>
          <a:xfrm>
            <a:off x="457200" y="5029200"/>
            <a:ext cx="8229600" cy="106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6" hasCustomPrompt="1"/>
          </p:nvPr>
        </p:nvSpPr>
        <p:spPr>
          <a:xfrm>
            <a:off x="3465576" y="6553200"/>
            <a:ext cx="2212848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4" name="Photo Credit"/>
          <p:cNvSpPr>
            <a:spLocks noGrp="1"/>
          </p:cNvSpPr>
          <p:nvPr>
            <p:ph type="body" sz="quarter" idx="17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588451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217932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4"/>
          </p:nvPr>
        </p:nvSpPr>
        <p:spPr>
          <a:xfrm>
            <a:off x="457200" y="306324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5"/>
          </p:nvPr>
        </p:nvSpPr>
        <p:spPr>
          <a:xfrm>
            <a:off x="457200" y="394716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"/>
          <p:cNvSpPr>
            <a:spLocks noGrp="1"/>
          </p:cNvSpPr>
          <p:nvPr>
            <p:ph idx="16"/>
          </p:nvPr>
        </p:nvSpPr>
        <p:spPr>
          <a:xfrm>
            <a:off x="457200" y="483108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17"/>
          </p:nvPr>
        </p:nvSpPr>
        <p:spPr>
          <a:xfrm>
            <a:off x="457200" y="571500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8" hasCustomPrompt="1"/>
          </p:nvPr>
        </p:nvSpPr>
        <p:spPr>
          <a:xfrm>
            <a:off x="3465576" y="6553200"/>
            <a:ext cx="2212848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6" name="Photo Credit"/>
          <p:cNvSpPr>
            <a:spLocks noGrp="1"/>
          </p:cNvSpPr>
          <p:nvPr>
            <p:ph type="body" sz="quarter" idx="19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510726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-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581400"/>
            <a:ext cx="561594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33682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214E9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663440" y="129540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4"/>
          </p:nvPr>
        </p:nvSpPr>
        <p:spPr>
          <a:xfrm>
            <a:off x="457200" y="214884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5"/>
          </p:nvPr>
        </p:nvSpPr>
        <p:spPr>
          <a:xfrm>
            <a:off x="4663440" y="214884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"/>
          <p:cNvSpPr>
            <a:spLocks noGrp="1"/>
          </p:cNvSpPr>
          <p:nvPr>
            <p:ph idx="16"/>
          </p:nvPr>
        </p:nvSpPr>
        <p:spPr>
          <a:xfrm>
            <a:off x="457200" y="300228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17"/>
          </p:nvPr>
        </p:nvSpPr>
        <p:spPr>
          <a:xfrm>
            <a:off x="4663440" y="300228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Jump Link"/>
          <p:cNvSpPr>
            <a:spLocks noGrp="1"/>
          </p:cNvSpPr>
          <p:nvPr>
            <p:ph type="body" sz="quarter" idx="18" hasCustomPrompt="1"/>
          </p:nvPr>
        </p:nvSpPr>
        <p:spPr>
          <a:xfrm>
            <a:off x="3465576" y="6553200"/>
            <a:ext cx="2212848" cy="1005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idx="20"/>
          </p:nvPr>
        </p:nvSpPr>
        <p:spPr>
          <a:xfrm>
            <a:off x="457200" y="385572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"/>
          <p:cNvSpPr>
            <a:spLocks noGrp="1"/>
          </p:cNvSpPr>
          <p:nvPr>
            <p:ph idx="21"/>
          </p:nvPr>
        </p:nvSpPr>
        <p:spPr>
          <a:xfrm>
            <a:off x="4663440" y="385572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"/>
          <p:cNvSpPr>
            <a:spLocks noGrp="1"/>
          </p:cNvSpPr>
          <p:nvPr>
            <p:ph idx="22"/>
          </p:nvPr>
        </p:nvSpPr>
        <p:spPr>
          <a:xfrm>
            <a:off x="457200" y="470916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"/>
          <p:cNvSpPr>
            <a:spLocks noGrp="1"/>
          </p:cNvSpPr>
          <p:nvPr>
            <p:ph idx="23"/>
          </p:nvPr>
        </p:nvSpPr>
        <p:spPr>
          <a:xfrm>
            <a:off x="4663440" y="470916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"/>
          <p:cNvSpPr>
            <a:spLocks noGrp="1"/>
          </p:cNvSpPr>
          <p:nvPr>
            <p:ph idx="24"/>
          </p:nvPr>
        </p:nvSpPr>
        <p:spPr>
          <a:xfrm>
            <a:off x="457200" y="556260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"/>
          <p:cNvSpPr>
            <a:spLocks noGrp="1"/>
          </p:cNvSpPr>
          <p:nvPr>
            <p:ph idx="25"/>
          </p:nvPr>
        </p:nvSpPr>
        <p:spPr>
          <a:xfrm>
            <a:off x="4663440" y="5562600"/>
            <a:ext cx="402336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>
              <a:spcBef>
                <a:spcPts val="1200"/>
              </a:spcBef>
              <a:spcAft>
                <a:spcPts val="600"/>
              </a:spcAft>
              <a:buClr>
                <a:srgbClr val="B60000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>
              <a:spcBef>
                <a:spcPts val="1200"/>
              </a:spcBef>
              <a:spcAft>
                <a:spcPts val="600"/>
              </a:spcAft>
              <a:buClr>
                <a:srgbClr val="085367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>
              <a:spcBef>
                <a:spcPts val="1200"/>
              </a:spcBef>
              <a:spcAft>
                <a:spcPts val="600"/>
              </a:spcAft>
              <a:buClr>
                <a:srgbClr val="663F78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26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lIns="0" tIns="0" rIns="4572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38164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/>
          <p:cNvSpPr>
            <a:spLocks noGrp="1"/>
          </p:cNvSpPr>
          <p:nvPr>
            <p:ph type="title"/>
          </p:nvPr>
        </p:nvSpPr>
        <p:spPr>
          <a:xfrm>
            <a:off x="-1" y="228600"/>
            <a:ext cx="9144001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357063" y="652945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319401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wo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273243" y="652945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2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750556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41910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4645025" y="41910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Jump Link"/>
          <p:cNvSpPr>
            <a:spLocks noGrp="1"/>
          </p:cNvSpPr>
          <p:nvPr>
            <p:ph type="body" sz="quarter" idx="16" hasCustomPrompt="1"/>
          </p:nvPr>
        </p:nvSpPr>
        <p:spPr>
          <a:xfrm>
            <a:off x="3357063" y="599605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20792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Content with Lef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57201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457201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357505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5026437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8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485390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Content with Righ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5678487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5678487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1908587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916435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1828800" y="5253037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1828800" y="5895975"/>
            <a:ext cx="5486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idx="1"/>
          </p:nvPr>
        </p:nvSpPr>
        <p:spPr>
          <a:xfrm>
            <a:off x="1028700" y="128650"/>
            <a:ext cx="7086600" cy="4944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Jump Link"/>
          <p:cNvSpPr>
            <a:spLocks noGrp="1"/>
          </p:cNvSpPr>
          <p:nvPr>
            <p:ph type="body" sz="quarter" idx="16" hasCustomPrompt="1"/>
          </p:nvPr>
        </p:nvSpPr>
        <p:spPr>
          <a:xfrm>
            <a:off x="3467512" y="50816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157950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-2251" y="228600"/>
            <a:ext cx="9172252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0" y="1066799"/>
            <a:ext cx="9144000" cy="5315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Video Credit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Video Credit Here</a:t>
            </a:r>
          </a:p>
        </p:txBody>
      </p:sp>
    </p:spTree>
    <p:extLst>
      <p:ext uri="{BB962C8B-B14F-4D97-AF65-F5344CB8AC3E}">
        <p14:creationId xmlns:p14="http://schemas.microsoft.com/office/powerpoint/2010/main" val="246929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  <p15:guide id="3" pos="513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88768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429000"/>
            <a:ext cx="51054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4114800"/>
            <a:ext cx="51054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04973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-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436620" y="3581400"/>
            <a:ext cx="569976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833503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33800" y="4260273"/>
            <a:ext cx="5181600" cy="6927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3848148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581400"/>
            <a:ext cx="51054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69168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7617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agline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A6A6A"/>
                </a:solidFill>
                <a:latin typeface="Arum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235527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agline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2294791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agline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277509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480"/>
              </a:spcBef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41386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695569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&amp; Subtitle Left1_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429000"/>
            <a:ext cx="51054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4114800"/>
            <a:ext cx="51054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049732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&amp; Subtitle Left1_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33800" y="4260273"/>
            <a:ext cx="5181600" cy="6927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3848148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581400"/>
            <a:ext cx="51054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69168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761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A6A6A"/>
                </a:solidFill>
                <a:latin typeface="Arum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638800" y="381000"/>
            <a:ext cx="3276600" cy="5638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0" y="6771640"/>
            <a:ext cx="9144000" cy="91440"/>
          </a:xfrm>
          <a:prstGeom prst="rect">
            <a:avLst/>
          </a:prstGeom>
        </p:spPr>
        <p:txBody>
          <a:bodyPr lIns="45720" rIns="45720" anchor="ctr"/>
          <a:lstStyle>
            <a:lvl1pPr algn="l">
              <a:defRPr sz="80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992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A6A6A"/>
                </a:solidFill>
                <a:latin typeface="Arum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2355271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229479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277509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480"/>
              </a:spcBef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41386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6955695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1066800" y="1524000"/>
            <a:ext cx="7048500" cy="1470025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1066800" y="29718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887237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ue Slide 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722313" y="2643186"/>
            <a:ext cx="7202487" cy="1362075"/>
          </a:xfrm>
          <a:prstGeom prst="rect">
            <a:avLst/>
          </a:prstGeom>
        </p:spPr>
        <p:txBody>
          <a:bodyPr anchor="t"/>
          <a:lstStyle>
            <a:lvl1pPr algn="l">
              <a:defRPr sz="44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722313" y="1143000"/>
            <a:ext cx="7202487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3150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_Appendix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1066800"/>
            <a:ext cx="8229600" cy="556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6294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70175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_Appendix_2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1600200"/>
            <a:ext cx="40386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11797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48200" y="1600200"/>
            <a:ext cx="41148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3949214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_Appendix_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7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648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7338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7200" y="43434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7338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648200" y="43434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3656260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r Footer_Appendix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990600"/>
            <a:ext cx="8229600" cy="5410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3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r Footer_Appendix_2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1600200"/>
            <a:ext cx="40386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11797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48200" y="1600200"/>
            <a:ext cx="41148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3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109974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755641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r Footer_Appendix_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7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648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6576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7200" y="42672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6576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648200" y="42672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311237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277509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480"/>
              </a:spcBef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41386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30741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429000"/>
            <a:ext cx="561594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530" y="4114800"/>
            <a:ext cx="561594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0497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436620" y="3581400"/>
            <a:ext cx="569976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36620" y="4260273"/>
            <a:ext cx="5699760" cy="6927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38481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gif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H Logo" descr="Logo: McGraw-Hill Education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" cy="762000"/>
          </a:xfrm>
          <a:prstGeom prst="rect">
            <a:avLst/>
          </a:prstGeom>
        </p:spPr>
      </p:pic>
      <p:sp>
        <p:nvSpPr>
          <p:cNvPr id="13" name="Red Bar"/>
          <p:cNvSpPr/>
          <p:nvPr userDrawn="1"/>
        </p:nvSpPr>
        <p:spPr>
          <a:xfrm>
            <a:off x="0" y="6248400"/>
            <a:ext cx="9144000" cy="503767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2" name="MH Tagline" descr="Tagline: Because learning changes everything.™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" y="6351925"/>
            <a:ext cx="3223119" cy="2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3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33" r:id="rId5"/>
    <p:sldLayoutId id="2147483734" r:id="rId6"/>
    <p:sldLayoutId id="2147483914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H Logo" descr="Logo: McGraw-Hill Education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" cy="762000"/>
          </a:xfrm>
          <a:prstGeom prst="rect">
            <a:avLst/>
          </a:prstGeom>
        </p:spPr>
      </p:pic>
      <p:pic>
        <p:nvPicPr>
          <p:cNvPr id="2" name="MH Tagline" descr="Tag line: Because learning changes everything™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7775"/>
            <a:ext cx="33718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5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pyright" descr="©McGraw-Hill Education"/>
          <p:cNvSpPr txBox="1">
            <a:spLocks/>
          </p:cNvSpPr>
          <p:nvPr userDrawn="1"/>
        </p:nvSpPr>
        <p:spPr>
          <a:xfrm>
            <a:off x="0" y="6705600"/>
            <a:ext cx="137160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rgbClr val="6A6A6A"/>
                </a:solidFill>
                <a:effectLst/>
                <a:latin typeface="+mn-lt"/>
                <a:ea typeface="+mn-ea"/>
                <a:cs typeface="+mn-cs"/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119257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896" r:id="rId2"/>
    <p:sldLayoutId id="2147483965" r:id="rId3"/>
    <p:sldLayoutId id="2147483753" r:id="rId4"/>
    <p:sldLayoutId id="2147483908" r:id="rId5"/>
    <p:sldLayoutId id="2147483950" r:id="rId6"/>
    <p:sldLayoutId id="2147483757" r:id="rId7"/>
    <p:sldLayoutId id="2147483877" r:id="rId8"/>
    <p:sldLayoutId id="2147483761" r:id="rId9"/>
    <p:sldLayoutId id="214748380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d Bar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Copyright" descr="©McGraw-Hill Education&#10;"/>
          <p:cNvSpPr txBox="1">
            <a:spLocks/>
          </p:cNvSpPr>
          <p:nvPr userDrawn="1"/>
        </p:nvSpPr>
        <p:spPr>
          <a:xfrm>
            <a:off x="0" y="6705600"/>
            <a:ext cx="155448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2019 McGraw-Hill Education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686800" y="0"/>
            <a:ext cx="457200" cy="3657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13B531D6-C057-4D72-ACFC-846878A09338}" type="slidenum">
              <a:rPr lang="en-US" sz="1400" smtClean="0"/>
              <a:pPr algn="ctr"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8330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7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pyright" descr="©McGraw-Hill Education&#10;"/>
          <p:cNvSpPr txBox="1"/>
          <p:nvPr userDrawn="1"/>
        </p:nvSpPr>
        <p:spPr>
          <a:xfrm>
            <a:off x="0" y="6642556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6A6A6A"/>
                </a:solidFill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85764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Vectipede Rg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d bar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Copyright" descr="©McGraw-Hill Education."/>
          <p:cNvSpPr txBox="1"/>
          <p:nvPr userDrawn="1"/>
        </p:nvSpPr>
        <p:spPr>
          <a:xfrm>
            <a:off x="0" y="6629400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52010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Vectipede Rg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70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MH BG Image"/>
          <p:cNvPicPr>
            <a:picLocks noChangeAspect="1"/>
          </p:cNvPicPr>
          <p:nvPr userDrawn="1"/>
        </p:nvPicPr>
        <p:blipFill rotWithShape="1">
          <a:blip r:embed="rId4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44" b="27282"/>
          <a:stretch/>
        </p:blipFill>
        <p:spPr>
          <a:xfrm>
            <a:off x="461821" y="1943668"/>
            <a:ext cx="8682180" cy="4914333"/>
          </a:xfrm>
          <a:prstGeom prst="rect">
            <a:avLst/>
          </a:prstGeom>
        </p:spPr>
      </p:pic>
      <p:sp>
        <p:nvSpPr>
          <p:cNvPr id="8" name="Copyright" descr="©McGraw-Hill Education"/>
          <p:cNvSpPr txBox="1"/>
          <p:nvPr userDrawn="1"/>
        </p:nvSpPr>
        <p:spPr>
          <a:xfrm>
            <a:off x="0" y="6629400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26361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6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pyright" descr="©McGraw-Hill Education"/>
          <p:cNvSpPr txBox="1">
            <a:spLocks/>
          </p:cNvSpPr>
          <p:nvPr userDrawn="1"/>
        </p:nvSpPr>
        <p:spPr>
          <a:xfrm>
            <a:off x="0" y="6705600"/>
            <a:ext cx="137160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rgbClr val="6A6A6A"/>
                </a:solidFill>
                <a:effectLst/>
                <a:latin typeface="+mn-lt"/>
                <a:ea typeface="+mn-ea"/>
                <a:cs typeface="+mn-cs"/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78273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6" r:id="rId2"/>
    <p:sldLayoutId id="2147483755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d Bar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Copyright" descr="©McGraw-Hill Education"/>
          <p:cNvSpPr txBox="1">
            <a:spLocks/>
          </p:cNvSpPr>
          <p:nvPr userDrawn="1"/>
        </p:nvSpPr>
        <p:spPr>
          <a:xfrm>
            <a:off x="0" y="6705600"/>
            <a:ext cx="137160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236652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1143000"/>
            <a:ext cx="4572000" cy="2590800"/>
          </a:xfrm>
        </p:spPr>
        <p:txBody>
          <a:bodyPr/>
          <a:lstStyle/>
          <a:p>
            <a:r>
              <a:rPr lang="en-US" sz="5000" b="1" spc="100" dirty="0">
                <a:solidFill>
                  <a:srgbClr val="214E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Anatomy &amp; Physiology</a:t>
            </a:r>
            <a:br>
              <a:rPr lang="en-US" sz="5000" b="1" spc="1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0" spc="100" dirty="0">
                <a:solidFill>
                  <a:srgbClr val="0853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INTEGRATIVE APPROACH</a:t>
            </a:r>
            <a:br>
              <a:rPr lang="en-US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0" dirty="0">
                <a:solidFill>
                  <a:srgbClr val="0853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Edition</a:t>
            </a:r>
          </a:p>
        </p:txBody>
      </p:sp>
      <p:sp>
        <p:nvSpPr>
          <p:cNvPr id="2" name="Subtitle 2"/>
          <p:cNvSpPr>
            <a:spLocks noGrp="1"/>
          </p:cNvSpPr>
          <p:nvPr>
            <p:ph type="subTitle" idx="1"/>
          </p:nvPr>
        </p:nvSpPr>
        <p:spPr>
          <a:xfrm>
            <a:off x="0" y="4343400"/>
            <a:ext cx="4572000" cy="1219200"/>
          </a:xfrm>
        </p:spPr>
        <p:txBody>
          <a:bodyPr/>
          <a:lstStyle/>
          <a:p>
            <a:r>
              <a:rPr lang="en-US" sz="2500" dirty="0">
                <a:solidFill>
                  <a:schemeClr val="tx1"/>
                </a:solidFill>
                <a:latin typeface="ArumSans Lt" pitchFamily="18" charset="0"/>
              </a:rPr>
              <a:t>Michael P. McKinley</a:t>
            </a:r>
          </a:p>
          <a:p>
            <a:r>
              <a:rPr lang="en-US" sz="2500" dirty="0">
                <a:solidFill>
                  <a:schemeClr val="tx1"/>
                </a:solidFill>
                <a:latin typeface="ArumSans Lt" pitchFamily="18" charset="0"/>
              </a:rPr>
              <a:t>Valerie Dean </a:t>
            </a:r>
            <a:r>
              <a:rPr lang="en-US" sz="2500" dirty="0" err="1">
                <a:solidFill>
                  <a:schemeClr val="tx1"/>
                </a:solidFill>
                <a:latin typeface="ArumSans Lt" pitchFamily="18" charset="0"/>
              </a:rPr>
              <a:t>O’Loughlin</a:t>
            </a:r>
            <a:endParaRPr lang="en-US" sz="2500" dirty="0">
              <a:solidFill>
                <a:schemeClr val="tx1"/>
              </a:solidFill>
              <a:latin typeface="ArumSans Lt" pitchFamily="18" charset="0"/>
            </a:endParaRPr>
          </a:p>
          <a:p>
            <a:r>
              <a:rPr lang="en-US" sz="2500" dirty="0">
                <a:solidFill>
                  <a:schemeClr val="tx1"/>
                </a:solidFill>
                <a:latin typeface="ArumSans Lt" pitchFamily="18" charset="0"/>
              </a:rPr>
              <a:t>Theresa Stouter </a:t>
            </a:r>
            <a:r>
              <a:rPr lang="en-US" sz="2500" dirty="0" err="1">
                <a:solidFill>
                  <a:schemeClr val="tx1"/>
                </a:solidFill>
                <a:latin typeface="ArumSans Lt" pitchFamily="18" charset="0"/>
              </a:rPr>
              <a:t>Bidle</a:t>
            </a:r>
            <a:endParaRPr lang="en-US" sz="2500" dirty="0">
              <a:solidFill>
                <a:schemeClr val="tx1"/>
              </a:solidFill>
              <a:latin typeface="ArumSans Lt" pitchFamily="18" charset="0"/>
            </a:endParaRPr>
          </a:p>
        </p:txBody>
      </p:sp>
      <p:pic>
        <p:nvPicPr>
          <p:cNvPr id="8" name="Picture 3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41" y="228599"/>
            <a:ext cx="4317359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5800" y="5945555"/>
            <a:ext cx="7772400" cy="215444"/>
          </a:xfrm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1400" b="1" dirty="0">
                <a:solidFill>
                  <a:srgbClr val="000000"/>
                </a:solidFill>
              </a:rPr>
              <a:t>See separate PowerPoint slides for all figures and tables pre-inserted into PowerPoint without notes.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0" y="6771640"/>
            <a:ext cx="9144000" cy="91440"/>
          </a:xfrm>
        </p:spPr>
        <p:txBody>
          <a:bodyPr/>
          <a:lstStyle/>
          <a:p>
            <a:pPr lvl="0"/>
            <a:r>
              <a:rPr lang="en-US" dirty="0"/>
              <a:t>© 2019 McGraw-Hill Education. All rights reserved. Authorized only for instructor use in the classroom.  No reproduction or further distribution permitted without the prior written consent of McGraw-Hill Education.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64CDB0-4962-2742-8B33-C70EB753809E}"/>
              </a:ext>
            </a:extLst>
          </p:cNvPr>
          <p:cNvSpPr txBox="1"/>
          <p:nvPr/>
        </p:nvSpPr>
        <p:spPr>
          <a:xfrm>
            <a:off x="838200" y="3689067"/>
            <a:ext cx="3139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Sistema </a:t>
            </a:r>
            <a:r>
              <a:rPr lang="en-US" sz="3200" b="1" dirty="0" err="1">
                <a:solidFill>
                  <a:srgbClr val="002060"/>
                </a:solidFill>
              </a:rPr>
              <a:t>Nervioso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68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12.8b Que </a:t>
            </a:r>
            <a:r>
              <a:rPr lang="en-US" dirty="0" err="1"/>
              <a:t>pasa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Segmento</a:t>
            </a:r>
            <a:r>
              <a:rPr lang="en-US" dirty="0"/>
              <a:t> </a:t>
            </a:r>
            <a:r>
              <a:rPr lang="en-US" dirty="0" err="1"/>
              <a:t>Inicial</a:t>
            </a:r>
            <a:r>
              <a:rPr lang="en-US" dirty="0"/>
              <a:t>? </a:t>
            </a:r>
            <a:r>
              <a:rPr lang="en-US" sz="1500" dirty="0"/>
              <a:t>1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91600" cy="5303520"/>
          </a:xfrm>
        </p:spPr>
        <p:txBody>
          <a:bodyPr/>
          <a:lstStyle/>
          <a:p>
            <a:r>
              <a:rPr lang="en-US" altLang="en-US" sz="3000" b="1" dirty="0" err="1">
                <a:cs typeface="Times New Roman" pitchFamily="18" charset="0"/>
              </a:rPr>
              <a:t>Sumación</a:t>
            </a:r>
            <a:r>
              <a:rPr lang="en-US" altLang="en-US" sz="3000" b="1" dirty="0">
                <a:cs typeface="Times New Roman" pitchFamily="18" charset="0"/>
              </a:rPr>
              <a:t> de los </a:t>
            </a:r>
            <a:r>
              <a:rPr lang="en-US" altLang="en-US" sz="3000" dirty="0">
                <a:cs typeface="Times New Roman" pitchFamily="18" charset="0"/>
              </a:rPr>
              <a:t> EPSPs y  IPSPs, </a:t>
            </a:r>
            <a:r>
              <a:rPr lang="en-US" altLang="en-US" sz="3000" dirty="0" err="1">
                <a:cs typeface="Times New Roman" pitchFamily="18" charset="0"/>
              </a:rPr>
              <a:t>en</a:t>
            </a:r>
            <a:r>
              <a:rPr lang="en-US" altLang="en-US" sz="3000" dirty="0">
                <a:cs typeface="Times New Roman" pitchFamily="18" charset="0"/>
              </a:rPr>
              <a:t> el </a:t>
            </a:r>
            <a:r>
              <a:rPr lang="en-US" altLang="en-US" sz="3000" dirty="0" err="1">
                <a:cs typeface="Times New Roman" pitchFamily="18" charset="0"/>
              </a:rPr>
              <a:t>promontorio</a:t>
            </a:r>
            <a:r>
              <a:rPr lang="en-US" altLang="en-US" sz="3000" dirty="0">
                <a:cs typeface="Times New Roman" pitchFamily="18" charset="0"/>
              </a:rPr>
              <a:t> </a:t>
            </a:r>
            <a:r>
              <a:rPr lang="en-US" altLang="en-US" sz="3000" dirty="0" err="1">
                <a:cs typeface="Times New Roman" pitchFamily="18" charset="0"/>
              </a:rPr>
              <a:t>axónico</a:t>
            </a:r>
            <a:endParaRPr lang="en-US" altLang="en-US" sz="3000" b="1" dirty="0">
              <a:cs typeface="Times New Roman" pitchFamily="18" charset="0"/>
            </a:endParaRPr>
          </a:p>
          <a:p>
            <a:pPr lvl="1"/>
            <a:r>
              <a:rPr lang="en-US" altLang="en-US" sz="2600" dirty="0" err="1">
                <a:cs typeface="Times New Roman" pitchFamily="18" charset="0"/>
              </a:rPr>
              <a:t>Cambios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en</a:t>
            </a:r>
            <a:r>
              <a:rPr lang="en-US" altLang="en-US" sz="2600" dirty="0">
                <a:cs typeface="Times New Roman" pitchFamily="18" charset="0"/>
              </a:rPr>
              <a:t> V </a:t>
            </a:r>
            <a:r>
              <a:rPr lang="en-US" altLang="en-US" sz="2600" dirty="0" err="1">
                <a:cs typeface="Times New Roman" pitchFamily="18" charset="0"/>
              </a:rPr>
              <a:t>entres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dendritas</a:t>
            </a:r>
            <a:r>
              <a:rPr lang="en-US" altLang="en-US" sz="2600" dirty="0">
                <a:cs typeface="Times New Roman" pitchFamily="18" charset="0"/>
              </a:rPr>
              <a:t> y soma son </a:t>
            </a:r>
            <a:r>
              <a:rPr lang="en-US" altLang="en-US" sz="2600" dirty="0" err="1">
                <a:cs typeface="Times New Roman" pitchFamily="18" charset="0"/>
              </a:rPr>
              <a:t>sumados</a:t>
            </a:r>
            <a:endParaRPr lang="en-US" altLang="en-US" sz="2600" dirty="0">
              <a:cs typeface="Times New Roman" pitchFamily="18" charset="0"/>
            </a:endParaRPr>
          </a:p>
          <a:p>
            <a:pPr lvl="1"/>
            <a:r>
              <a:rPr lang="en-US" altLang="en-US" sz="2600" dirty="0">
                <a:cs typeface="Times New Roman" pitchFamily="18" charset="0"/>
              </a:rPr>
              <a:t>La </a:t>
            </a:r>
            <a:r>
              <a:rPr lang="en-US" altLang="en-US" sz="2600" dirty="0" err="1">
                <a:cs typeface="Times New Roman" pitchFamily="18" charset="0"/>
              </a:rPr>
              <a:t>sumatoria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puede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resultar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en</a:t>
            </a:r>
            <a:r>
              <a:rPr lang="en-US" altLang="en-US" sz="2600" dirty="0">
                <a:cs typeface="Times New Roman" pitchFamily="18" charset="0"/>
              </a:rPr>
              <a:t> un V que </a:t>
            </a:r>
            <a:r>
              <a:rPr lang="en-US" altLang="en-US" sz="2600" dirty="0" err="1">
                <a:cs typeface="Times New Roman" pitchFamily="18" charset="0"/>
              </a:rPr>
              <a:t>alcance</a:t>
            </a:r>
            <a:r>
              <a:rPr lang="en-US" altLang="en-US" sz="2600" dirty="0">
                <a:cs typeface="Times New Roman" pitchFamily="18" charset="0"/>
              </a:rPr>
              <a:t> el </a:t>
            </a:r>
            <a:r>
              <a:rPr lang="en-US" altLang="en-US" sz="2600" b="1" dirty="0">
                <a:cs typeface="Times New Roman" pitchFamily="18" charset="0"/>
              </a:rPr>
              <a:t>umbral</a:t>
            </a:r>
          </a:p>
          <a:p>
            <a:pPr lvl="2"/>
            <a:r>
              <a:rPr lang="en-US" altLang="en-US" sz="2200" dirty="0">
                <a:cs typeface="Times New Roman" pitchFamily="18" charset="0"/>
              </a:rPr>
              <a:t>Umbral es el V </a:t>
            </a:r>
            <a:r>
              <a:rPr lang="en-US" altLang="en-US" sz="2200" dirty="0" err="1">
                <a:cs typeface="Times New Roman" pitchFamily="18" charset="0"/>
              </a:rPr>
              <a:t>mínimo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necesario</a:t>
            </a:r>
            <a:r>
              <a:rPr lang="en-US" altLang="en-US" sz="2200" dirty="0">
                <a:cs typeface="Times New Roman" pitchFamily="18" charset="0"/>
              </a:rPr>
              <a:t> para un </a:t>
            </a:r>
            <a:r>
              <a:rPr lang="en-US" altLang="en-US" sz="2200" dirty="0" err="1">
                <a:cs typeface="Times New Roman" pitchFamily="18" charset="0"/>
              </a:rPr>
              <a:t>potencial</a:t>
            </a:r>
            <a:r>
              <a:rPr lang="en-US" altLang="en-US" sz="2200" dirty="0">
                <a:cs typeface="Times New Roman" pitchFamily="18" charset="0"/>
              </a:rPr>
              <a:t> de </a:t>
            </a:r>
            <a:r>
              <a:rPr lang="en-US" altLang="en-US" sz="2200" dirty="0" err="1">
                <a:cs typeface="Times New Roman" pitchFamily="18" charset="0"/>
              </a:rPr>
              <a:t>acción</a:t>
            </a:r>
            <a:endParaRPr lang="en-US" altLang="en-US" sz="2200" dirty="0">
              <a:cs typeface="Times New Roman" pitchFamily="18" charset="0"/>
            </a:endParaRPr>
          </a:p>
          <a:p>
            <a:pPr lvl="2"/>
            <a:r>
              <a:rPr lang="en-US" altLang="en-US" sz="2200" dirty="0" err="1">
                <a:cs typeface="Times New Roman" pitchFamily="18" charset="0"/>
              </a:rPr>
              <a:t>Tipicamente</a:t>
            </a:r>
            <a:r>
              <a:rPr lang="en-US" altLang="en-US" sz="2200" dirty="0">
                <a:cs typeface="Times New Roman" pitchFamily="18" charset="0"/>
              </a:rPr>
              <a:t> , </a:t>
            </a:r>
            <a:r>
              <a:rPr lang="en-US" altLang="en-US" sz="2200" b="1" dirty="0">
                <a:cs typeface="Times New Roman" pitchFamily="18" charset="0"/>
              </a:rPr>
              <a:t>–55 mV</a:t>
            </a:r>
            <a:r>
              <a:rPr lang="en-US" altLang="en-US" sz="2200" dirty="0">
                <a:cs typeface="Times New Roman" pitchFamily="18" charset="0"/>
              </a:rPr>
              <a:t> a -60 mV</a:t>
            </a:r>
          </a:p>
          <a:p>
            <a:pPr lvl="2"/>
            <a:r>
              <a:rPr lang="en-US" altLang="en-US" sz="2200" dirty="0">
                <a:cs typeface="Times New Roman" pitchFamily="18" charset="0"/>
              </a:rPr>
              <a:t>Hay que </a:t>
            </a:r>
            <a:r>
              <a:rPr lang="en-US" altLang="en-US" sz="2200" dirty="0" err="1">
                <a:cs typeface="Times New Roman" pitchFamily="18" charset="0"/>
              </a:rPr>
              <a:t>sumar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varios</a:t>
            </a:r>
            <a:r>
              <a:rPr lang="en-US" altLang="en-US" sz="2200" dirty="0">
                <a:cs typeface="Times New Roman" pitchFamily="18" charset="0"/>
              </a:rPr>
              <a:t> EPSPs para </a:t>
            </a:r>
            <a:r>
              <a:rPr lang="en-US" altLang="en-US" sz="2200" dirty="0" err="1">
                <a:cs typeface="Times New Roman" pitchFamily="18" charset="0"/>
              </a:rPr>
              <a:t>alcanzar</a:t>
            </a:r>
            <a:r>
              <a:rPr lang="en-US" altLang="en-US" sz="2200" dirty="0">
                <a:cs typeface="Times New Roman" pitchFamily="18" charset="0"/>
              </a:rPr>
              <a:t> el umbral </a:t>
            </a:r>
          </a:p>
          <a:p>
            <a:pPr lvl="1"/>
            <a:r>
              <a:rPr lang="en-US" altLang="en-US" sz="2600" dirty="0">
                <a:cs typeface="Times New Roman" pitchFamily="18" charset="0"/>
              </a:rPr>
              <a:t>Si se </a:t>
            </a:r>
            <a:r>
              <a:rPr lang="en-US" altLang="en-US" sz="2600" dirty="0" err="1">
                <a:cs typeface="Times New Roman" pitchFamily="18" charset="0"/>
              </a:rPr>
              <a:t>alcanza</a:t>
            </a:r>
            <a:r>
              <a:rPr lang="en-US" altLang="en-US" sz="2600" dirty="0">
                <a:cs typeface="Times New Roman" pitchFamily="18" charset="0"/>
              </a:rPr>
              <a:t>, </a:t>
            </a:r>
            <a:r>
              <a:rPr lang="en-US" altLang="en-US" sz="2600" dirty="0" err="1">
                <a:cs typeface="Times New Roman" pitchFamily="18" charset="0"/>
              </a:rPr>
              <a:t>en</a:t>
            </a:r>
            <a:r>
              <a:rPr lang="en-US" altLang="en-US" sz="2600" dirty="0">
                <a:cs typeface="Times New Roman" pitchFamily="18" charset="0"/>
              </a:rPr>
              <a:t> el </a:t>
            </a:r>
            <a:r>
              <a:rPr lang="en-US" altLang="en-US" sz="2600" dirty="0" err="1">
                <a:cs typeface="Times New Roman" pitchFamily="18" charset="0"/>
              </a:rPr>
              <a:t>promontorio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axónico</a:t>
            </a:r>
            <a:r>
              <a:rPr lang="en-US" altLang="en-US" sz="2600" dirty="0">
                <a:cs typeface="Times New Roman" pitchFamily="18" charset="0"/>
              </a:rPr>
              <a:t> (</a:t>
            </a:r>
            <a:r>
              <a:rPr lang="en-US" altLang="en-US" sz="2600" dirty="0" err="1">
                <a:cs typeface="Times New Roman" pitchFamily="18" charset="0"/>
              </a:rPr>
              <a:t>segmento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inicial</a:t>
            </a:r>
            <a:r>
              <a:rPr lang="en-US" altLang="en-US" sz="2600" dirty="0">
                <a:cs typeface="Times New Roman" pitchFamily="18" charset="0"/>
              </a:rPr>
              <a:t>)</a:t>
            </a:r>
          </a:p>
          <a:p>
            <a:pPr lvl="2"/>
            <a:r>
              <a:rPr lang="en-US" altLang="en-US" sz="2200" dirty="0">
                <a:cs typeface="Times New Roman" pitchFamily="18" charset="0"/>
              </a:rPr>
              <a:t>Canales </a:t>
            </a:r>
            <a:r>
              <a:rPr lang="en-US" altLang="en-US" sz="2200" dirty="0" err="1">
                <a:cs typeface="Times New Roman" pitchFamily="18" charset="0"/>
              </a:rPr>
              <a:t>dependientes</a:t>
            </a:r>
            <a:r>
              <a:rPr lang="en-US" altLang="en-US" sz="2200" dirty="0">
                <a:cs typeface="Times New Roman" pitchFamily="18" charset="0"/>
              </a:rPr>
              <a:t> de V </a:t>
            </a:r>
            <a:r>
              <a:rPr lang="en-US" altLang="en-US" sz="2200" dirty="0" err="1">
                <a:cs typeface="Times New Roman" pitchFamily="18" charset="0"/>
              </a:rPr>
              <a:t>abrirán</a:t>
            </a:r>
            <a:endParaRPr lang="en-US" altLang="en-US" sz="2200" dirty="0">
              <a:cs typeface="Times New Roman" pitchFamily="18" charset="0"/>
            </a:endParaRPr>
          </a:p>
          <a:p>
            <a:pPr lvl="2"/>
            <a:r>
              <a:rPr lang="en-US" altLang="en-US" sz="2200" dirty="0">
                <a:cs typeface="Times New Roman" pitchFamily="18" charset="0"/>
              </a:rPr>
              <a:t>Se </a:t>
            </a:r>
            <a:r>
              <a:rPr lang="en-US" altLang="en-US" sz="2200" dirty="0" err="1">
                <a:cs typeface="Times New Roman" pitchFamily="18" charset="0"/>
              </a:rPr>
              <a:t>producrirá</a:t>
            </a:r>
            <a:r>
              <a:rPr lang="en-US" altLang="en-US" sz="2200" dirty="0">
                <a:cs typeface="Times New Roman" pitchFamily="18" charset="0"/>
              </a:rPr>
              <a:t> un </a:t>
            </a:r>
            <a:r>
              <a:rPr lang="en-US" altLang="en-US" sz="2200" dirty="0" err="1">
                <a:cs typeface="Times New Roman" pitchFamily="18" charset="0"/>
              </a:rPr>
              <a:t>potencial</a:t>
            </a:r>
            <a:r>
              <a:rPr lang="en-US" altLang="en-US" sz="2200" dirty="0">
                <a:cs typeface="Times New Roman" pitchFamily="18" charset="0"/>
              </a:rPr>
              <a:t> de </a:t>
            </a:r>
            <a:r>
              <a:rPr lang="en-US" altLang="en-US" sz="2200" dirty="0" err="1">
                <a:cs typeface="Times New Roman" pitchFamily="18" charset="0"/>
              </a:rPr>
              <a:t>acción</a:t>
            </a:r>
            <a:r>
              <a:rPr lang="en-US" altLang="en-US" sz="2200" dirty="0">
                <a:cs typeface="Times New Roman" pitchFamily="18" charset="0"/>
              </a:rPr>
              <a:t>: </a:t>
            </a:r>
            <a:r>
              <a:rPr lang="en-US" altLang="en-US" sz="2200" dirty="0" err="1">
                <a:cs typeface="Times New Roman" pitchFamily="18" charset="0"/>
              </a:rPr>
              <a:t>Todo</a:t>
            </a:r>
            <a:r>
              <a:rPr lang="en-US" altLang="en-US" sz="2200" dirty="0">
                <a:cs typeface="Times New Roman" pitchFamily="18" charset="0"/>
              </a:rPr>
              <a:t> o Nada</a:t>
            </a:r>
          </a:p>
        </p:txBody>
      </p:sp>
    </p:spTree>
    <p:extLst>
      <p:ext uri="{BB962C8B-B14F-4D97-AF65-F5344CB8AC3E}">
        <p14:creationId xmlns:p14="http://schemas.microsoft.com/office/powerpoint/2010/main" val="1330702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Sumación</a:t>
            </a:r>
            <a:r>
              <a:rPr lang="en-US" dirty="0"/>
              <a:t> </a:t>
            </a:r>
            <a:r>
              <a:rPr lang="en-US" dirty="0" err="1"/>
              <a:t>Espacial</a:t>
            </a:r>
            <a:endParaRPr lang="en-US" sz="1500" dirty="0"/>
          </a:p>
        </p:txBody>
      </p:sp>
      <p:pic>
        <p:nvPicPr>
          <p:cNvPr id="6" name="Picture 2" descr="Spatial summation involves two or more presynaptic neurons stimulating the postsynaptic neuron within a given time period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990600"/>
            <a:ext cx="7971636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57200" y="6172200"/>
            <a:ext cx="219456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12.17a,c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1F8347-143C-D049-8505-71276322BBF2}"/>
              </a:ext>
            </a:extLst>
          </p:cNvPr>
          <p:cNvSpPr/>
          <p:nvPr/>
        </p:nvSpPr>
        <p:spPr>
          <a:xfrm>
            <a:off x="2982686" y="5276671"/>
            <a:ext cx="586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en-US" sz="2400" b="1" dirty="0" err="1">
                <a:cs typeface="Times New Roman" pitchFamily="18" charset="0"/>
              </a:rPr>
              <a:t>Sumación</a:t>
            </a:r>
            <a:r>
              <a:rPr lang="en-US" altLang="en-US" sz="2400" b="1" dirty="0">
                <a:cs typeface="Times New Roman" pitchFamily="18" charset="0"/>
              </a:rPr>
              <a:t> especial</a:t>
            </a:r>
          </a:p>
          <a:p>
            <a:pPr lvl="1"/>
            <a:r>
              <a:rPr lang="en-US" altLang="en-US" sz="2400" dirty="0">
                <a:cs typeface="Times New Roman" pitchFamily="18" charset="0"/>
              </a:rPr>
              <a:t>NT </a:t>
            </a:r>
            <a:r>
              <a:rPr lang="en-US" altLang="en-US" sz="2400" dirty="0" err="1">
                <a:cs typeface="Times New Roman" pitchFamily="18" charset="0"/>
              </a:rPr>
              <a:t>llegan</a:t>
            </a:r>
            <a:r>
              <a:rPr lang="en-US" altLang="en-US" sz="2400" dirty="0">
                <a:cs typeface="Times New Roman" pitchFamily="18" charset="0"/>
              </a:rPr>
              <a:t> a multiples </a:t>
            </a:r>
            <a:r>
              <a:rPr lang="en-US" altLang="en-US" sz="2400" b="1" dirty="0" err="1">
                <a:solidFill>
                  <a:srgbClr val="C00000"/>
                </a:solidFill>
                <a:cs typeface="Times New Roman" pitchFamily="18" charset="0"/>
              </a:rPr>
              <a:t>lugares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receptivos</a:t>
            </a:r>
            <a:r>
              <a:rPr lang="en-US" altLang="en-US" sz="2400" dirty="0">
                <a:cs typeface="Times New Roman" pitchFamily="18" charset="0"/>
              </a:rPr>
              <a:t> Se </a:t>
            </a:r>
            <a:r>
              <a:rPr lang="en-US" altLang="en-US" sz="2400" dirty="0" err="1">
                <a:cs typeface="Times New Roman" pitchFamily="18" charset="0"/>
              </a:rPr>
              <a:t>generan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múltiples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potenciales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posS</a:t>
            </a:r>
            <a:endParaRPr lang="en-US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15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Sumación</a:t>
            </a:r>
            <a:r>
              <a:rPr lang="en-US" dirty="0"/>
              <a:t> Temporal</a:t>
            </a:r>
            <a:endParaRPr lang="en-US" sz="1500" dirty="0"/>
          </a:p>
        </p:txBody>
      </p:sp>
      <p:pic>
        <p:nvPicPr>
          <p:cNvPr id="8" name="Picture 2" descr="Temporal summation involves a single presynaptic neuron rapidly stimulating the postsynaptic neuron in a given time period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857" y="990600"/>
            <a:ext cx="7973567" cy="442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57200" y="6172200"/>
            <a:ext cx="219456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12.17a,c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F8F0E8-7514-A348-887D-ED71A2AC908D}"/>
              </a:ext>
            </a:extLst>
          </p:cNvPr>
          <p:cNvSpPr/>
          <p:nvPr/>
        </p:nvSpPr>
        <p:spPr>
          <a:xfrm>
            <a:off x="2819400" y="5024668"/>
            <a:ext cx="6492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en-US" sz="2400" b="1" dirty="0" err="1">
                <a:cs typeface="Times New Roman" pitchFamily="18" charset="0"/>
              </a:rPr>
              <a:t>Sumación</a:t>
            </a:r>
            <a:r>
              <a:rPr lang="en-US" altLang="en-US" sz="2400" b="1" dirty="0">
                <a:cs typeface="Times New Roman" pitchFamily="18" charset="0"/>
              </a:rPr>
              <a:t> Temporal</a:t>
            </a:r>
          </a:p>
          <a:p>
            <a:pPr lvl="1"/>
            <a:r>
              <a:rPr lang="en-US" altLang="en-US" sz="2400" dirty="0">
                <a:cs typeface="Times New Roman" pitchFamily="18" charset="0"/>
              </a:rPr>
              <a:t>Solo una </a:t>
            </a:r>
            <a:r>
              <a:rPr lang="en-US" altLang="en-US" sz="2400" dirty="0" err="1">
                <a:cs typeface="Times New Roman" pitchFamily="18" charset="0"/>
              </a:rPr>
              <a:t>neurona</a:t>
            </a:r>
            <a:r>
              <a:rPr lang="en-US" altLang="en-US" sz="2400" dirty="0">
                <a:cs typeface="Times New Roman" pitchFamily="18" charset="0"/>
              </a:rPr>
              <a:t> press libera NT </a:t>
            </a:r>
            <a:r>
              <a:rPr lang="en-US" altLang="en-US" sz="2400" dirty="0" err="1">
                <a:cs typeface="Times New Roman" pitchFamily="18" charset="0"/>
              </a:rPr>
              <a:t>pero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repetitivamente</a:t>
            </a:r>
            <a:endParaRPr lang="en-US" altLang="en-US" sz="2400" dirty="0">
              <a:cs typeface="Times New Roman" pitchFamily="18" charset="0"/>
            </a:endParaRPr>
          </a:p>
          <a:p>
            <a:pPr lvl="1"/>
            <a:r>
              <a:rPr lang="en-US" altLang="en-US" sz="2400" dirty="0" err="1">
                <a:cs typeface="Times New Roman" pitchFamily="18" charset="0"/>
              </a:rPr>
              <a:t>Produciendo</a:t>
            </a:r>
            <a:r>
              <a:rPr lang="en-US" altLang="en-US" sz="2400" dirty="0">
                <a:cs typeface="Times New Roman" pitchFamily="18" charset="0"/>
              </a:rPr>
              <a:t> multiples EPSPs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corto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Times New Roman" pitchFamily="18" charset="0"/>
              </a:rPr>
              <a:t>tiempo</a:t>
            </a:r>
            <a:endParaRPr lang="en-US" altLang="en-US" sz="24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86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12.8b </a:t>
            </a:r>
            <a:r>
              <a:rPr lang="en-US" dirty="0" err="1"/>
              <a:t>Segmento</a:t>
            </a:r>
            <a:r>
              <a:rPr lang="en-US" dirty="0"/>
              <a:t> Inicial</a:t>
            </a:r>
            <a:r>
              <a:rPr lang="en-US" sz="1500" dirty="0"/>
              <a:t>3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95360" cy="530352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altLang="en-US" sz="3000" b="1" dirty="0">
                <a:cs typeface="Times New Roman" pitchFamily="18" charset="0"/>
              </a:rPr>
              <a:t>Ley de </a:t>
            </a:r>
            <a:r>
              <a:rPr lang="en-US" altLang="en-US" sz="3000" b="1" dirty="0" err="1">
                <a:cs typeface="Times New Roman" pitchFamily="18" charset="0"/>
              </a:rPr>
              <a:t>Todo</a:t>
            </a:r>
            <a:r>
              <a:rPr lang="en-US" altLang="en-US" sz="3000" b="1" dirty="0">
                <a:cs typeface="Times New Roman" pitchFamily="18" charset="0"/>
              </a:rPr>
              <a:t> o Nada</a:t>
            </a:r>
            <a:endParaRPr lang="en-US" altLang="en-US" sz="3000" i="1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600" b="1" dirty="0">
                <a:cs typeface="Times New Roman" pitchFamily="18" charset="0"/>
              </a:rPr>
              <a:t>Si se </a:t>
            </a:r>
            <a:r>
              <a:rPr lang="en-US" altLang="en-US" sz="2600" dirty="0" err="1">
                <a:cs typeface="Times New Roman" pitchFamily="18" charset="0"/>
              </a:rPr>
              <a:t>alcanza</a:t>
            </a:r>
            <a:r>
              <a:rPr lang="en-US" altLang="en-US" sz="2600" dirty="0">
                <a:cs typeface="Times New Roman" pitchFamily="18" charset="0"/>
              </a:rPr>
              <a:t> el umbral, un </a:t>
            </a:r>
            <a:r>
              <a:rPr lang="en-US" altLang="en-US" sz="2600" dirty="0" err="1">
                <a:cs typeface="Times New Roman" pitchFamily="18" charset="0"/>
              </a:rPr>
              <a:t>potencial</a:t>
            </a:r>
            <a:r>
              <a:rPr lang="en-US" altLang="en-US" sz="2600" dirty="0">
                <a:cs typeface="Times New Roman" pitchFamily="18" charset="0"/>
              </a:rPr>
              <a:t> de </a:t>
            </a:r>
            <a:r>
              <a:rPr lang="en-US" altLang="en-US" sz="2600" dirty="0" err="1">
                <a:cs typeface="Times New Roman" pitchFamily="18" charset="0"/>
              </a:rPr>
              <a:t>accion</a:t>
            </a:r>
            <a:r>
              <a:rPr lang="en-US" altLang="en-US" sz="2600" dirty="0">
                <a:cs typeface="Times New Roman" pitchFamily="18" charset="0"/>
              </a:rPr>
              <a:t> es </a:t>
            </a:r>
            <a:r>
              <a:rPr lang="en-US" altLang="en-US" sz="2600" dirty="0" err="1">
                <a:cs typeface="Times New Roman" pitchFamily="18" charset="0"/>
              </a:rPr>
              <a:t>generado</a:t>
            </a:r>
            <a:r>
              <a:rPr lang="en-US" altLang="en-US" sz="2600" dirty="0">
                <a:cs typeface="Times New Roman" pitchFamily="18" charset="0"/>
              </a:rPr>
              <a:t> y </a:t>
            </a:r>
            <a:r>
              <a:rPr lang="en-US" altLang="en-US" sz="2600" dirty="0" err="1">
                <a:cs typeface="Times New Roman" pitchFamily="18" charset="0"/>
              </a:rPr>
              <a:t>propagado</a:t>
            </a:r>
            <a:r>
              <a:rPr lang="en-US" altLang="en-US" sz="2600" dirty="0">
                <a:cs typeface="Times New Roman" pitchFamily="18" charset="0"/>
              </a:rPr>
              <a:t> a lo largo del axon sin Perdida de </a:t>
            </a:r>
            <a:r>
              <a:rPr lang="en-US" altLang="en-US" sz="2600" dirty="0" err="1">
                <a:cs typeface="Times New Roman" pitchFamily="18" charset="0"/>
              </a:rPr>
              <a:t>intensidad</a:t>
            </a:r>
            <a:endParaRPr lang="en-US" altLang="en-US" sz="26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600" b="1" dirty="0">
                <a:cs typeface="Times New Roman" pitchFamily="18" charset="0"/>
              </a:rPr>
              <a:t>Si no </a:t>
            </a:r>
            <a:r>
              <a:rPr lang="en-US" altLang="en-US" sz="2600" dirty="0">
                <a:cs typeface="Times New Roman" pitchFamily="18" charset="0"/>
              </a:rPr>
              <a:t>se </a:t>
            </a:r>
            <a:r>
              <a:rPr lang="en-US" altLang="en-US" sz="2600" dirty="0" err="1">
                <a:cs typeface="Times New Roman" pitchFamily="18" charset="0"/>
              </a:rPr>
              <a:t>alcanza</a:t>
            </a:r>
            <a:r>
              <a:rPr lang="en-US" altLang="en-US" sz="2600" dirty="0">
                <a:cs typeface="Times New Roman" pitchFamily="18" charset="0"/>
              </a:rPr>
              <a:t> el umbral, los </a:t>
            </a:r>
            <a:r>
              <a:rPr lang="en-US" altLang="en-US" sz="2600" dirty="0" err="1">
                <a:cs typeface="Times New Roman" pitchFamily="18" charset="0"/>
              </a:rPr>
              <a:t>canales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quimicos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abrieron</a:t>
            </a:r>
            <a:r>
              <a:rPr lang="en-US" altLang="en-US" sz="2600" dirty="0">
                <a:cs typeface="Times New Roman" pitchFamily="18" charset="0"/>
              </a:rPr>
              <a:t>, </a:t>
            </a:r>
            <a:r>
              <a:rPr lang="en-US" altLang="en-US" sz="2600" dirty="0" err="1">
                <a:cs typeface="Times New Roman" pitchFamily="18" charset="0"/>
              </a:rPr>
              <a:t>algunos</a:t>
            </a:r>
            <a:r>
              <a:rPr lang="en-US" altLang="en-US" sz="2600" dirty="0">
                <a:cs typeface="Times New Roman" pitchFamily="18" charset="0"/>
              </a:rPr>
              <a:t>, </a:t>
            </a:r>
            <a:r>
              <a:rPr lang="en-US" altLang="en-US" sz="2600" dirty="0" err="1">
                <a:cs typeface="Times New Roman" pitchFamily="18" charset="0"/>
              </a:rPr>
              <a:t>pero</a:t>
            </a:r>
            <a:r>
              <a:rPr lang="en-US" altLang="en-US" sz="2600" dirty="0">
                <a:cs typeface="Times New Roman" pitchFamily="18" charset="0"/>
              </a:rPr>
              <a:t> los de V no </a:t>
            </a:r>
            <a:r>
              <a:rPr lang="en-US" altLang="en-US" sz="2600" dirty="0" err="1">
                <a:cs typeface="Times New Roman" pitchFamily="18" charset="0"/>
              </a:rPr>
              <a:t>abren</a:t>
            </a:r>
            <a:r>
              <a:rPr lang="en-US" altLang="en-US" sz="2600" dirty="0">
                <a:cs typeface="Times New Roman" pitchFamily="18" charset="0"/>
              </a:rPr>
              <a:t>, PLT no hay </a:t>
            </a:r>
            <a:r>
              <a:rPr lang="en-US" altLang="en-US" sz="2600" dirty="0" err="1">
                <a:cs typeface="Times New Roman" pitchFamily="18" charset="0"/>
              </a:rPr>
              <a:t>potencial</a:t>
            </a:r>
            <a:r>
              <a:rPr lang="en-US" altLang="en-US" sz="2600" dirty="0">
                <a:cs typeface="Times New Roman" pitchFamily="18" charset="0"/>
              </a:rPr>
              <a:t> de </a:t>
            </a:r>
            <a:r>
              <a:rPr lang="en-US" altLang="en-US" sz="2600" dirty="0" err="1">
                <a:cs typeface="Times New Roman" pitchFamily="18" charset="0"/>
              </a:rPr>
              <a:t>acción</a:t>
            </a:r>
            <a:endParaRPr lang="en-US" altLang="en-US" sz="26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600" dirty="0">
                <a:cs typeface="Times New Roman" pitchFamily="18" charset="0"/>
              </a:rPr>
              <a:t>La </a:t>
            </a:r>
            <a:r>
              <a:rPr lang="en-US" altLang="en-US" sz="2600" dirty="0" err="1">
                <a:cs typeface="Times New Roman" pitchFamily="18" charset="0"/>
              </a:rPr>
              <a:t>respuesta</a:t>
            </a:r>
            <a:r>
              <a:rPr lang="en-US" altLang="en-US" sz="2600" dirty="0">
                <a:cs typeface="Times New Roman" pitchFamily="18" charset="0"/>
              </a:rPr>
              <a:t> sera de la </a:t>
            </a:r>
            <a:r>
              <a:rPr lang="en-US" altLang="en-US" sz="2600" dirty="0" err="1">
                <a:cs typeface="Times New Roman" pitchFamily="18" charset="0"/>
              </a:rPr>
              <a:t>misma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intensidad</a:t>
            </a:r>
            <a:r>
              <a:rPr lang="en-US" altLang="en-US" sz="2600" dirty="0">
                <a:cs typeface="Times New Roman" pitchFamily="18" charset="0"/>
              </a:rPr>
              <a:t> </a:t>
            </a: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n-US" altLang="en-US" dirty="0">
                <a:cs typeface="Times New Roman" pitchFamily="18" charset="0"/>
              </a:rPr>
              <a:t>No </a:t>
            </a:r>
            <a:r>
              <a:rPr lang="en-US" altLang="en-US" dirty="0" err="1">
                <a:cs typeface="Times New Roman" pitchFamily="18" charset="0"/>
              </a:rPr>
              <a:t>importa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si</a:t>
            </a:r>
            <a:r>
              <a:rPr lang="en-US" altLang="en-US" dirty="0">
                <a:cs typeface="Times New Roman" pitchFamily="18" charset="0"/>
              </a:rPr>
              <a:t> el </a:t>
            </a:r>
            <a:r>
              <a:rPr lang="en-US" altLang="en-US" dirty="0" err="1">
                <a:cs typeface="Times New Roman" pitchFamily="18" charset="0"/>
              </a:rPr>
              <a:t>potencial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grado</a:t>
            </a:r>
            <a:r>
              <a:rPr lang="en-US" altLang="en-US" dirty="0">
                <a:cs typeface="Times New Roman" pitchFamily="18" charset="0"/>
              </a:rPr>
              <a:t> es +10 o de +20</a:t>
            </a:r>
          </a:p>
        </p:txBody>
      </p:sp>
    </p:spTree>
    <p:extLst>
      <p:ext uri="{BB962C8B-B14F-4D97-AF65-F5344CB8AC3E}">
        <p14:creationId xmlns:p14="http://schemas.microsoft.com/office/powerpoint/2010/main" val="170756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12.8c </a:t>
            </a:r>
            <a:r>
              <a:rPr lang="en-US" dirty="0" err="1"/>
              <a:t>Segmento</a:t>
            </a:r>
            <a:r>
              <a:rPr lang="en-US" dirty="0"/>
              <a:t> Conductivo</a:t>
            </a:r>
            <a:r>
              <a:rPr lang="en-US" sz="1500" dirty="0"/>
              <a:t>1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95360" cy="530352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sz="2800" dirty="0">
                <a:cs typeface="Times New Roman" pitchFamily="18" charset="0"/>
              </a:rPr>
              <a:t>El axon conduce el </a:t>
            </a:r>
            <a:r>
              <a:rPr lang="en-US" altLang="en-US" sz="2800" dirty="0" err="1">
                <a:cs typeface="Times New Roman" pitchFamily="18" charset="0"/>
              </a:rPr>
              <a:t>potencial</a:t>
            </a:r>
            <a:r>
              <a:rPr lang="en-US" altLang="en-US" sz="2800" dirty="0">
                <a:cs typeface="Times New Roman" pitchFamily="18" charset="0"/>
              </a:rPr>
              <a:t> de axon</a:t>
            </a:r>
          </a:p>
          <a:p>
            <a:pPr>
              <a:spcBef>
                <a:spcPts val="600"/>
              </a:spcBef>
            </a:pPr>
            <a:r>
              <a:rPr lang="en-US" altLang="en-US" sz="2800" dirty="0" err="1">
                <a:cs typeface="Times New Roman" pitchFamily="18" charset="0"/>
              </a:rPr>
              <a:t>Potencial</a:t>
            </a:r>
            <a:r>
              <a:rPr lang="en-US" altLang="en-US" sz="2800" dirty="0">
                <a:cs typeface="Times New Roman" pitchFamily="18" charset="0"/>
              </a:rPr>
              <a:t> de </a:t>
            </a:r>
            <a:r>
              <a:rPr lang="en-US" altLang="en-US" sz="2800" dirty="0" err="1">
                <a:cs typeface="Times New Roman" pitchFamily="18" charset="0"/>
              </a:rPr>
              <a:t>acción</a:t>
            </a:r>
            <a:r>
              <a:rPr lang="en-US" altLang="en-US" sz="2800" dirty="0">
                <a:cs typeface="Times New Roman" pitchFamily="18" charset="0"/>
              </a:rPr>
              <a:t> involucre </a:t>
            </a:r>
            <a:r>
              <a:rPr lang="en-US" altLang="en-US" sz="2800" b="1" dirty="0" err="1">
                <a:cs typeface="Times New Roman" pitchFamily="18" charset="0"/>
              </a:rPr>
              <a:t>depolarización</a:t>
            </a:r>
            <a:r>
              <a:rPr lang="en-US" altLang="en-US" sz="2800" b="1" dirty="0">
                <a:cs typeface="Times New Roman" pitchFamily="18" charset="0"/>
              </a:rPr>
              <a:t> y </a:t>
            </a:r>
            <a:r>
              <a:rPr lang="en-US" altLang="en-US" sz="2800" b="1" dirty="0" err="1">
                <a:cs typeface="Times New Roman" pitchFamily="18" charset="0"/>
              </a:rPr>
              <a:t>repolarización</a:t>
            </a:r>
            <a:endParaRPr lang="en-US" altLang="en-US" sz="28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sz="2400" b="1" dirty="0" err="1">
                <a:cs typeface="Times New Roman" pitchFamily="18" charset="0"/>
              </a:rPr>
              <a:t>Depolarización</a:t>
            </a:r>
            <a:r>
              <a:rPr lang="en-US" altLang="en-US" sz="2400" dirty="0">
                <a:cs typeface="Times New Roman" pitchFamily="18" charset="0"/>
              </a:rPr>
              <a:t> – </a:t>
            </a:r>
            <a:r>
              <a:rPr lang="en-US" altLang="en-US" sz="2400" dirty="0" err="1">
                <a:cs typeface="Times New Roman" pitchFamily="18" charset="0"/>
              </a:rPr>
              <a:t>ganacia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cargas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positivas</a:t>
            </a:r>
            <a:r>
              <a:rPr lang="en-US" altLang="en-US" sz="2400" dirty="0">
                <a:cs typeface="Times New Roman" pitchFamily="18" charset="0"/>
              </a:rPr>
              <a:t> por la entrada de Na+ por los </a:t>
            </a:r>
            <a:r>
              <a:rPr lang="en-US" altLang="en-US" sz="2400" dirty="0" err="1">
                <a:cs typeface="Times New Roman" pitchFamily="18" charset="0"/>
              </a:rPr>
              <a:t>canales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dependientes</a:t>
            </a:r>
            <a:r>
              <a:rPr lang="en-US" altLang="en-US" sz="2400" dirty="0">
                <a:cs typeface="Times New Roman" pitchFamily="18" charset="0"/>
              </a:rPr>
              <a:t> de V (-60mV)</a:t>
            </a:r>
          </a:p>
          <a:p>
            <a:pPr lvl="1">
              <a:spcBef>
                <a:spcPts val="600"/>
              </a:spcBef>
            </a:pPr>
            <a:r>
              <a:rPr lang="en-US" altLang="en-US" sz="2400" b="1" dirty="0" err="1">
                <a:cs typeface="Times New Roman" pitchFamily="18" charset="0"/>
              </a:rPr>
              <a:t>Repolarización</a:t>
            </a:r>
            <a:r>
              <a:rPr lang="en-US" altLang="en-US" sz="2400" dirty="0">
                <a:cs typeface="Times New Roman" pitchFamily="18" charset="0"/>
              </a:rPr>
              <a:t> – </a:t>
            </a:r>
            <a:r>
              <a:rPr lang="en-US" altLang="en-US" sz="2400" dirty="0" err="1">
                <a:cs typeface="Times New Roman" pitchFamily="18" charset="0"/>
              </a:rPr>
              <a:t>regreso</a:t>
            </a:r>
            <a:r>
              <a:rPr lang="en-US" altLang="en-US" sz="2400" dirty="0">
                <a:cs typeface="Times New Roman" pitchFamily="18" charset="0"/>
              </a:rPr>
              <a:t> a </a:t>
            </a:r>
            <a:r>
              <a:rPr lang="en-US" altLang="en-US" sz="2400" dirty="0" err="1">
                <a:cs typeface="Times New Roman" pitchFamily="18" charset="0"/>
              </a:rPr>
              <a:t>carga</a:t>
            </a:r>
            <a:r>
              <a:rPr lang="en-US" altLang="en-US" sz="2400" dirty="0">
                <a:cs typeface="Times New Roman" pitchFamily="18" charset="0"/>
              </a:rPr>
              <a:t> negative por la </a:t>
            </a:r>
            <a:r>
              <a:rPr lang="en-US" altLang="en-US" sz="2400" dirty="0" err="1">
                <a:cs typeface="Times New Roman" pitchFamily="18" charset="0"/>
              </a:rPr>
              <a:t>salida</a:t>
            </a:r>
            <a:r>
              <a:rPr lang="en-US" altLang="en-US" sz="2400" dirty="0">
                <a:cs typeface="Times New Roman" pitchFamily="18" charset="0"/>
              </a:rPr>
              <a:t> de K+ al </a:t>
            </a:r>
            <a:r>
              <a:rPr lang="en-US" altLang="en-US" sz="2400" dirty="0" err="1">
                <a:cs typeface="Times New Roman" pitchFamily="18" charset="0"/>
              </a:rPr>
              <a:t>abrirse</a:t>
            </a:r>
            <a:r>
              <a:rPr lang="en-US" altLang="en-US" sz="2400" dirty="0">
                <a:cs typeface="Times New Roman" pitchFamily="18" charset="0"/>
              </a:rPr>
              <a:t> sus </a:t>
            </a:r>
            <a:r>
              <a:rPr lang="en-US" altLang="en-US" sz="2400" dirty="0" err="1">
                <a:cs typeface="Times New Roman" pitchFamily="18" charset="0"/>
              </a:rPr>
              <a:t>canales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dependientes</a:t>
            </a:r>
            <a:r>
              <a:rPr lang="en-US" altLang="en-US" sz="2400" dirty="0">
                <a:cs typeface="Times New Roman" pitchFamily="18" charset="0"/>
              </a:rPr>
              <a:t> de V (+30mV)</a:t>
            </a:r>
          </a:p>
          <a:p>
            <a:pPr>
              <a:spcBef>
                <a:spcPts val="600"/>
              </a:spcBef>
            </a:pPr>
            <a:r>
              <a:rPr lang="en-US" altLang="en-US" sz="2800" dirty="0" err="1">
                <a:cs typeface="Times New Roman" pitchFamily="18" charset="0"/>
              </a:rPr>
              <a:t>Potencial</a:t>
            </a:r>
            <a:r>
              <a:rPr lang="en-US" altLang="en-US" sz="2800" dirty="0">
                <a:cs typeface="Times New Roman" pitchFamily="18" charset="0"/>
              </a:rPr>
              <a:t> de </a:t>
            </a:r>
            <a:r>
              <a:rPr lang="en-US" altLang="en-US" sz="2800" dirty="0" err="1">
                <a:cs typeface="Times New Roman" pitchFamily="18" charset="0"/>
              </a:rPr>
              <a:t>acción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llega</a:t>
            </a:r>
            <a:r>
              <a:rPr lang="en-US" altLang="en-US" sz="2800" dirty="0">
                <a:cs typeface="Times New Roman" pitchFamily="18" charset="0"/>
              </a:rPr>
              <a:t> hasta el segment </a:t>
            </a:r>
            <a:r>
              <a:rPr lang="en-US" altLang="en-US" sz="2800" dirty="0" err="1">
                <a:cs typeface="Times New Roman" pitchFamily="18" charset="0"/>
              </a:rPr>
              <a:t>transmisivo</a:t>
            </a:r>
            <a:endParaRPr lang="en-US" altLang="en-US" sz="28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sz="2400" dirty="0">
                <a:cs typeface="Times New Roman" pitchFamily="18" charset="0"/>
              </a:rPr>
              <a:t>Canales </a:t>
            </a:r>
            <a:r>
              <a:rPr lang="en-US" altLang="en-US" sz="2400" dirty="0" err="1">
                <a:cs typeface="Times New Roman" pitchFamily="18" charset="0"/>
              </a:rPr>
              <a:t>dependientes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voltaje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siguen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abriendo</a:t>
            </a:r>
            <a:r>
              <a:rPr lang="en-US" altLang="en-US" sz="2400" dirty="0">
                <a:cs typeface="Times New Roman" pitchFamily="18" charset="0"/>
              </a:rPr>
              <a:t> y </a:t>
            </a:r>
            <a:r>
              <a:rPr lang="en-US" altLang="en-US" sz="2400" dirty="0" err="1">
                <a:cs typeface="Times New Roman" pitchFamily="18" charset="0"/>
              </a:rPr>
              <a:t>cerrando</a:t>
            </a:r>
            <a:r>
              <a:rPr lang="en-US" altLang="en-US" sz="2400" dirty="0">
                <a:cs typeface="Times New Roman" pitchFamily="18" charset="0"/>
              </a:rPr>
              <a:t> a lo largo de </a:t>
            </a:r>
            <a:r>
              <a:rPr lang="en-US" altLang="en-US" sz="2400" dirty="0" err="1">
                <a:cs typeface="Times New Roman" pitchFamily="18" charset="0"/>
              </a:rPr>
              <a:t>todo</a:t>
            </a:r>
            <a:r>
              <a:rPr lang="en-US" altLang="en-US" sz="2400" dirty="0">
                <a:cs typeface="Times New Roman" pitchFamily="18" charset="0"/>
              </a:rPr>
              <a:t> el axolemma</a:t>
            </a:r>
          </a:p>
          <a:p>
            <a:pPr lvl="1">
              <a:spcBef>
                <a:spcPts val="600"/>
              </a:spcBef>
            </a:pPr>
            <a:r>
              <a:rPr lang="en-US" altLang="en-US" sz="2400" dirty="0">
                <a:cs typeface="Times New Roman" pitchFamily="18" charset="0"/>
              </a:rPr>
              <a:t>Lo que se </a:t>
            </a:r>
            <a:r>
              <a:rPr lang="en-US" altLang="en-US" sz="2400" dirty="0" err="1">
                <a:cs typeface="Times New Roman" pitchFamily="18" charset="0"/>
              </a:rPr>
              <a:t>propaga</a:t>
            </a:r>
            <a:r>
              <a:rPr lang="en-US" altLang="en-US" sz="2400" dirty="0">
                <a:cs typeface="Times New Roman" pitchFamily="18" charset="0"/>
              </a:rPr>
              <a:t> se llama una </a:t>
            </a:r>
            <a:r>
              <a:rPr lang="en-US" altLang="en-US" sz="2400" b="1" dirty="0" err="1">
                <a:cs typeface="Times New Roman" pitchFamily="18" charset="0"/>
              </a:rPr>
              <a:t>señal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nerviosa</a:t>
            </a:r>
            <a:endParaRPr lang="en-US" altLang="en-US" sz="2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09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 se genera un </a:t>
            </a:r>
            <a:r>
              <a:rPr lang="en-US" dirty="0" err="1"/>
              <a:t>potencial</a:t>
            </a:r>
            <a:r>
              <a:rPr lang="en-US" dirty="0"/>
              <a:t> de acción</a:t>
            </a:r>
            <a:r>
              <a:rPr lang="en-US" sz="1500" dirty="0"/>
              <a:t>1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582238"/>
            <a:ext cx="4038600" cy="4800600"/>
          </a:xfrm>
        </p:spPr>
        <p:txBody>
          <a:bodyPr/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Depolarización</a:t>
            </a:r>
            <a:endParaRPr lang="en-US" sz="28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err="1">
                <a:cs typeface="Times New Roman" panose="02020603050405020304" pitchFamily="18" charset="0"/>
              </a:rPr>
              <a:t>En</a:t>
            </a:r>
            <a:r>
              <a:rPr lang="en-US" sz="2800" dirty="0">
                <a:cs typeface="Times New Roman" panose="02020603050405020304" pitchFamily="18" charset="0"/>
              </a:rPr>
              <a:t> RMP, </a:t>
            </a:r>
            <a:r>
              <a:rPr lang="en-US" sz="2800" dirty="0" err="1">
                <a:cs typeface="Times New Roman" panose="02020603050405020304" pitchFamily="18" charset="0"/>
              </a:rPr>
              <a:t>canales</a:t>
            </a:r>
            <a:r>
              <a:rPr lang="en-US" sz="2800" dirty="0">
                <a:cs typeface="Times New Roman" panose="02020603050405020304" pitchFamily="18" charset="0"/>
              </a:rPr>
              <a:t> de V </a:t>
            </a:r>
            <a:r>
              <a:rPr lang="en-US" sz="2800" dirty="0" err="1">
                <a:cs typeface="Times New Roman" panose="02020603050405020304" pitchFamily="18" charset="0"/>
              </a:rPr>
              <a:t>estan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cerrados</a:t>
            </a:r>
            <a:r>
              <a:rPr lang="en-US" sz="2800" dirty="0">
                <a:cs typeface="Times New Roman" panose="02020603050405020304" pitchFamily="18" charset="0"/>
              </a:rPr>
              <a:t> voltage-gated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err="1">
                <a:cs typeface="Times New Roman" panose="02020603050405020304" pitchFamily="18" charset="0"/>
              </a:rPr>
              <a:t>Según</a:t>
            </a:r>
            <a:r>
              <a:rPr lang="en-US" sz="2800" dirty="0">
                <a:cs typeface="Times New Roman" panose="02020603050405020304" pitchFamily="18" charset="0"/>
              </a:rPr>
              <a:t> Na</a:t>
            </a:r>
            <a:r>
              <a:rPr lang="en-US" sz="2800" baseline="30000" dirty="0">
                <a:cs typeface="Times New Roman" panose="02020603050405020304" pitchFamily="18" charset="0"/>
              </a:rPr>
              <a:t>+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entra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desde</a:t>
            </a:r>
            <a:r>
              <a:rPr lang="en-US" sz="2800" dirty="0">
                <a:cs typeface="Times New Roman" panose="02020603050405020304" pitchFamily="18" charset="0"/>
              </a:rPr>
              <a:t> los </a:t>
            </a:r>
            <a:r>
              <a:rPr lang="en-US" sz="2800" dirty="0" err="1">
                <a:cs typeface="Times New Roman" panose="02020603050405020304" pitchFamily="18" charset="0"/>
              </a:rPr>
              <a:t>canales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quimicos</a:t>
            </a:r>
            <a:r>
              <a:rPr lang="en-US" sz="2800" dirty="0">
                <a:cs typeface="Times New Roman" panose="02020603050405020304" pitchFamily="18" charset="0"/>
              </a:rPr>
              <a:t>, el V </a:t>
            </a:r>
            <a:r>
              <a:rPr lang="en-US" sz="2800" dirty="0" err="1">
                <a:cs typeface="Times New Roman" panose="02020603050405020304" pitchFamily="18" charset="0"/>
              </a:rPr>
              <a:t>va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cs typeface="Times New Roman" panose="02020603050405020304" pitchFamily="18" charset="0"/>
              </a:rPr>
              <a:t>cambiando</a:t>
            </a:r>
            <a:r>
              <a:rPr lang="en-US" sz="2800" dirty="0"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cs typeface="Times New Roman" panose="02020603050405020304" pitchFamily="18" charset="0"/>
              </a:rPr>
              <a:t>abriendo</a:t>
            </a:r>
            <a:r>
              <a:rPr lang="en-US" sz="2800" dirty="0">
                <a:cs typeface="Times New Roman" panose="02020603050405020304" pitchFamily="18" charset="0"/>
              </a:rPr>
              <a:t> los de V</a:t>
            </a:r>
          </a:p>
        </p:txBody>
      </p:sp>
      <p:pic>
        <p:nvPicPr>
          <p:cNvPr id="9" name="Picture 3" descr="An action potential begins with the opening of voltage-gated Na+ channels.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" r="50697" b="47950"/>
          <a:stretch/>
        </p:blipFill>
        <p:spPr bwMode="auto">
          <a:xfrm>
            <a:off x="4495800" y="931886"/>
            <a:ext cx="4495800" cy="564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4"/>
          <p:cNvSpPr>
            <a:spLocks noGrp="1"/>
          </p:cNvSpPr>
          <p:nvPr>
            <p:ph idx="14"/>
          </p:nvPr>
        </p:nvSpPr>
        <p:spPr>
          <a:xfrm>
            <a:off x="457200" y="6172200"/>
            <a:ext cx="266700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12.18a (steps 1-2)</a:t>
            </a:r>
          </a:p>
        </p:txBody>
      </p:sp>
    </p:spTree>
    <p:extLst>
      <p:ext uri="{BB962C8B-B14F-4D97-AF65-F5344CB8AC3E}">
        <p14:creationId xmlns:p14="http://schemas.microsoft.com/office/powerpoint/2010/main" val="2131176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 se genera un </a:t>
            </a:r>
            <a:r>
              <a:rPr lang="en-US" dirty="0" err="1"/>
              <a:t>potencial</a:t>
            </a:r>
            <a:r>
              <a:rPr lang="en-US" dirty="0"/>
              <a:t> de acción?</a:t>
            </a:r>
            <a:r>
              <a:rPr lang="en-US" sz="1500" dirty="0"/>
              <a:t>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267200" cy="4800600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2600" dirty="0">
                <a:cs typeface="Times New Roman" panose="02020603050405020304" pitchFamily="18" charset="0"/>
              </a:rPr>
              <a:t>Na</a:t>
            </a:r>
            <a:r>
              <a:rPr lang="en-US" sz="2600" baseline="30000" dirty="0">
                <a:cs typeface="Times New Roman" panose="02020603050405020304" pitchFamily="18" charset="0"/>
              </a:rPr>
              <a:t>+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entra</a:t>
            </a:r>
            <a:r>
              <a:rPr lang="en-US" sz="2600" dirty="0">
                <a:cs typeface="Times New Roman" panose="02020603050405020304" pitchFamily="18" charset="0"/>
              </a:rPr>
              <a:t> al </a:t>
            </a:r>
            <a:r>
              <a:rPr lang="en-US" sz="2600" dirty="0" err="1">
                <a:cs typeface="Times New Roman" panose="02020603050405020304" pitchFamily="18" charset="0"/>
              </a:rPr>
              <a:t>axoplasma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cambiando</a:t>
            </a:r>
            <a:r>
              <a:rPr lang="en-US" sz="2600" dirty="0">
                <a:cs typeface="Times New Roman" panose="02020603050405020304" pitchFamily="18" charset="0"/>
              </a:rPr>
              <a:t> el </a:t>
            </a:r>
            <a:r>
              <a:rPr lang="en-US" sz="2600" dirty="0" err="1">
                <a:cs typeface="Times New Roman" panose="02020603050405020304" pitchFamily="18" charset="0"/>
              </a:rPr>
              <a:t>potencial</a:t>
            </a:r>
            <a:r>
              <a:rPr lang="en-US" sz="2600" dirty="0">
                <a:cs typeface="Times New Roman" panose="02020603050405020304" pitchFamily="18" charset="0"/>
              </a:rPr>
              <a:t> del </a:t>
            </a:r>
            <a:r>
              <a:rPr lang="en-US" sz="2600" dirty="0" err="1">
                <a:cs typeface="Times New Roman" panose="02020603050405020304" pitchFamily="18" charset="0"/>
              </a:rPr>
              <a:t>axolema</a:t>
            </a:r>
            <a:r>
              <a:rPr lang="en-US" sz="2600" dirty="0">
                <a:cs typeface="Times New Roman" panose="02020603050405020304" pitchFamily="18" charset="0"/>
              </a:rPr>
              <a:t> a </a:t>
            </a:r>
            <a:r>
              <a:rPr lang="en-US" sz="2600" dirty="0" err="1">
                <a:cs typeface="Times New Roman" panose="02020603050405020304" pitchFamily="18" charset="0"/>
              </a:rPr>
              <a:t>positivo</a:t>
            </a:r>
            <a:endParaRPr lang="en-US" sz="2600" dirty="0"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2600" dirty="0">
                <a:cs typeface="Times New Roman" panose="02020603050405020304" pitchFamily="18" charset="0"/>
              </a:rPr>
              <a:t>Canales de Na</a:t>
            </a:r>
            <a:r>
              <a:rPr lang="en-US" sz="2600" baseline="30000" dirty="0">
                <a:cs typeface="Times New Roman" panose="02020603050405020304" pitchFamily="18" charset="0"/>
              </a:rPr>
              <a:t>+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cierran</a:t>
            </a:r>
            <a:r>
              <a:rPr lang="en-US" sz="2600" dirty="0">
                <a:cs typeface="Times New Roman" panose="02020603050405020304" pitchFamily="18" charset="0"/>
              </a:rPr>
              <a:t>, se </a:t>
            </a:r>
            <a:r>
              <a:rPr lang="en-US" sz="2600" dirty="0" err="1">
                <a:cs typeface="Times New Roman" panose="02020603050405020304" pitchFamily="18" charset="0"/>
              </a:rPr>
              <a:t>inactivan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temporeramente</a:t>
            </a:r>
            <a:r>
              <a:rPr lang="en-US" sz="2600" dirty="0">
                <a:cs typeface="Times New Roman" panose="02020603050405020304" pitchFamily="18" charset="0"/>
              </a:rPr>
              <a:t> (30mV)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600" dirty="0" err="1">
                <a:cs typeface="Times New Roman" panose="02020603050405020304" pitchFamily="18" charset="0"/>
              </a:rPr>
              <a:t>Eventos</a:t>
            </a:r>
            <a:r>
              <a:rPr lang="en-US" sz="2600" dirty="0">
                <a:cs typeface="Times New Roman" panose="02020603050405020304" pitchFamily="18" charset="0"/>
              </a:rPr>
              <a:t> que se </a:t>
            </a:r>
            <a:r>
              <a:rPr lang="en-US" sz="2600" dirty="0" err="1">
                <a:cs typeface="Times New Roman" panose="02020603050405020304" pitchFamily="18" charset="0"/>
              </a:rPr>
              <a:t>repiten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en</a:t>
            </a:r>
            <a:r>
              <a:rPr lang="en-US" sz="2600" dirty="0">
                <a:cs typeface="Times New Roman" panose="02020603050405020304" pitchFamily="18" charset="0"/>
              </a:rPr>
              <a:t> regions </a:t>
            </a:r>
            <a:r>
              <a:rPr lang="en-US" sz="2600" dirty="0" err="1">
                <a:cs typeface="Times New Roman" panose="02020603050405020304" pitchFamily="18" charset="0"/>
              </a:rPr>
              <a:t>adyacentes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segun</a:t>
            </a:r>
            <a:r>
              <a:rPr lang="en-US" sz="2600" dirty="0">
                <a:cs typeface="Times New Roman" panose="02020603050405020304" pitchFamily="18" charset="0"/>
              </a:rPr>
              <a:t> se </a:t>
            </a:r>
            <a:r>
              <a:rPr lang="en-US" sz="2600" dirty="0" err="1">
                <a:cs typeface="Times New Roman" panose="02020603050405020304" pitchFamily="18" charset="0"/>
              </a:rPr>
              <a:t>desplaza</a:t>
            </a:r>
            <a:r>
              <a:rPr lang="en-US" sz="2600" dirty="0">
                <a:cs typeface="Times New Roman" panose="02020603050405020304" pitchFamily="18" charset="0"/>
              </a:rPr>
              <a:t> el </a:t>
            </a:r>
            <a:r>
              <a:rPr lang="en-US" sz="2600" dirty="0" err="1">
                <a:cs typeface="Times New Roman" panose="02020603050405020304" pitchFamily="18" charset="0"/>
              </a:rPr>
              <a:t>potencial</a:t>
            </a:r>
            <a:r>
              <a:rPr lang="en-US" sz="2600" dirty="0">
                <a:cs typeface="Times New Roman" panose="02020603050405020304" pitchFamily="18" charset="0"/>
              </a:rPr>
              <a:t> de </a:t>
            </a:r>
            <a:r>
              <a:rPr lang="en-US" sz="2600" dirty="0" err="1">
                <a:cs typeface="Times New Roman" panose="02020603050405020304" pitchFamily="18" charset="0"/>
              </a:rPr>
              <a:t>acción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hacia</a:t>
            </a:r>
            <a:r>
              <a:rPr lang="en-US" sz="2600" dirty="0">
                <a:cs typeface="Times New Roman" panose="02020603050405020304" pitchFamily="18" charset="0"/>
              </a:rPr>
              <a:t> el </a:t>
            </a:r>
            <a:r>
              <a:rPr lang="en-US" sz="2600" dirty="0" err="1">
                <a:cs typeface="Times New Roman" panose="02020603050405020304" pitchFamily="18" charset="0"/>
              </a:rPr>
              <a:t>bulbo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sináptico</a:t>
            </a:r>
            <a:endParaRPr lang="en-US" sz="2600" dirty="0">
              <a:cs typeface="Times New Roman" panose="02020603050405020304" pitchFamily="18" charset="0"/>
            </a:endParaRPr>
          </a:p>
        </p:txBody>
      </p:sp>
      <p:pic>
        <p:nvPicPr>
          <p:cNvPr id="10" name="Picture 3" descr="The opening of voltage-gated Na+ channels allows Na+ to enter the cell, causing a rapid depolarization.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30" r="51180" b="6977"/>
          <a:stretch/>
        </p:blipFill>
        <p:spPr bwMode="auto">
          <a:xfrm>
            <a:off x="4785360" y="1295400"/>
            <a:ext cx="420624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4"/>
          <p:cNvSpPr>
            <a:spLocks noGrp="1"/>
          </p:cNvSpPr>
          <p:nvPr>
            <p:ph idx="14"/>
          </p:nvPr>
        </p:nvSpPr>
        <p:spPr>
          <a:xfrm>
            <a:off x="457200" y="6172200"/>
            <a:ext cx="266700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12.18a (steps 3-4)</a:t>
            </a:r>
          </a:p>
        </p:txBody>
      </p:sp>
    </p:spTree>
    <p:extLst>
      <p:ext uri="{BB962C8B-B14F-4D97-AF65-F5344CB8AC3E}">
        <p14:creationId xmlns:p14="http://schemas.microsoft.com/office/powerpoint/2010/main" val="979602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Times New Roman" pitchFamily="18" charset="0"/>
              </a:rPr>
              <a:t>Como se genera un </a:t>
            </a:r>
            <a:r>
              <a:rPr lang="en-US" altLang="en-US" dirty="0" err="1">
                <a:cs typeface="Times New Roman" pitchFamily="18" charset="0"/>
              </a:rPr>
              <a:t>potencial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acción</a:t>
            </a:r>
            <a:r>
              <a:rPr lang="en-US" altLang="en-US" dirty="0">
                <a:cs typeface="Times New Roman" pitchFamily="18" charset="0"/>
              </a:rPr>
              <a:t>? </a:t>
            </a:r>
            <a:endParaRPr lang="en-US" sz="15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7640" y="1295400"/>
            <a:ext cx="4709160" cy="4572000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Repolarización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n-US" sz="2600" dirty="0">
                <a:cs typeface="Times New Roman" panose="02020603050405020304" pitchFamily="18" charset="0"/>
              </a:rPr>
              <a:t>A los 30mV, la </a:t>
            </a:r>
            <a:r>
              <a:rPr lang="en-US" sz="2600" dirty="0" err="1">
                <a:cs typeface="Times New Roman" panose="02020603050405020304" pitchFamily="18" charset="0"/>
              </a:rPr>
              <a:t>depolarización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también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abre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canales</a:t>
            </a:r>
            <a:r>
              <a:rPr lang="en-US" sz="2600" dirty="0">
                <a:cs typeface="Times New Roman" panose="02020603050405020304" pitchFamily="18" charset="0"/>
              </a:rPr>
              <a:t> de K+, y </a:t>
            </a:r>
            <a:r>
              <a:rPr lang="en-US" sz="2600" dirty="0" err="1">
                <a:cs typeface="Times New Roman" panose="02020603050405020304" pitchFamily="18" charset="0"/>
              </a:rPr>
              <a:t>este</a:t>
            </a:r>
            <a:r>
              <a:rPr lang="en-US" sz="2600" dirty="0">
                <a:cs typeface="Times New Roman" panose="02020603050405020304" pitchFamily="18" charset="0"/>
              </a:rPr>
              <a:t> sale </a:t>
            </a:r>
            <a:r>
              <a:rPr lang="en-US" sz="2600" dirty="0" err="1">
                <a:cs typeface="Times New Roman" panose="02020603050405020304" pitchFamily="18" charset="0"/>
              </a:rPr>
              <a:t>cambiando</a:t>
            </a:r>
            <a:r>
              <a:rPr lang="en-US" sz="2600" dirty="0">
                <a:cs typeface="Times New Roman" panose="02020603050405020304" pitchFamily="18" charset="0"/>
              </a:rPr>
              <a:t> el </a:t>
            </a:r>
            <a:r>
              <a:rPr lang="en-US" sz="2600" dirty="0" err="1">
                <a:cs typeface="Times New Roman" panose="02020603050405020304" pitchFamily="18" charset="0"/>
              </a:rPr>
              <a:t>potencial</a:t>
            </a:r>
            <a:r>
              <a:rPr lang="en-US" sz="2600" dirty="0">
                <a:cs typeface="Times New Roman" panose="02020603050405020304" pitchFamily="18" charset="0"/>
              </a:rPr>
              <a:t> de </a:t>
            </a:r>
            <a:r>
              <a:rPr lang="en-US" sz="2600" dirty="0" err="1">
                <a:cs typeface="Times New Roman" panose="02020603050405020304" pitchFamily="18" charset="0"/>
              </a:rPr>
              <a:t>membrana</a:t>
            </a:r>
            <a:r>
              <a:rPr lang="en-US" sz="2600" dirty="0">
                <a:cs typeface="Times New Roman" panose="02020603050405020304" pitchFamily="18" charset="0"/>
              </a:rPr>
              <a:t> a </a:t>
            </a:r>
            <a:r>
              <a:rPr lang="en-US" sz="2600" dirty="0" err="1">
                <a:cs typeface="Times New Roman" panose="02020603050405020304" pitchFamily="18" charset="0"/>
              </a:rPr>
              <a:t>negativo</a:t>
            </a:r>
            <a:endParaRPr lang="en-US" sz="2600" dirty="0">
              <a:cs typeface="Times New Roman" panose="02020603050405020304" pitchFamily="18" charset="0"/>
            </a:endParaRP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endParaRPr lang="en-US" sz="2600" dirty="0">
              <a:cs typeface="Times New Roman" panose="02020603050405020304" pitchFamily="18" charset="0"/>
            </a:endParaRPr>
          </a:p>
          <a:p>
            <a:pPr marL="457200" indent="-457200">
              <a:spcBef>
                <a:spcPts val="40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n-US" sz="2600" dirty="0">
                <a:cs typeface="Times New Roman" panose="02020603050405020304" pitchFamily="18" charset="0"/>
              </a:rPr>
              <a:t>Canales de K</a:t>
            </a:r>
            <a:r>
              <a:rPr lang="en-US" sz="2600" baseline="30000" dirty="0">
                <a:cs typeface="Times New Roman" panose="02020603050405020304" pitchFamily="18" charset="0"/>
              </a:rPr>
              <a:t>+</a:t>
            </a:r>
            <a:r>
              <a:rPr lang="en-US" sz="2600" dirty="0">
                <a:cs typeface="Times New Roman" panose="02020603050405020304" pitchFamily="18" charset="0"/>
              </a:rPr>
              <a:t> se </a:t>
            </a:r>
            <a:r>
              <a:rPr lang="en-US" sz="2600" dirty="0" err="1">
                <a:cs typeface="Times New Roman" panose="02020603050405020304" pitchFamily="18" charset="0"/>
              </a:rPr>
              <a:t>tardan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en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cerrar</a:t>
            </a:r>
            <a:r>
              <a:rPr lang="en-US" sz="2600" dirty="0">
                <a:cs typeface="Times New Roman" panose="02020603050405020304" pitchFamily="18" charset="0"/>
              </a:rPr>
              <a:t> mas </a:t>
            </a:r>
            <a:r>
              <a:rPr lang="en-US" sz="2600" dirty="0" err="1">
                <a:cs typeface="Times New Roman" panose="02020603050405020304" pitchFamily="18" charset="0"/>
              </a:rPr>
              <a:t>tiempo</a:t>
            </a:r>
            <a:r>
              <a:rPr lang="en-US" sz="2600" dirty="0">
                <a:cs typeface="Times New Roman" panose="02020603050405020304" pitchFamily="18" charset="0"/>
              </a:rPr>
              <a:t> PLT mas K+ sale hacienda el RMP </a:t>
            </a:r>
            <a:r>
              <a:rPr lang="en-US" sz="2600" dirty="0" err="1">
                <a:cs typeface="Times New Roman" panose="02020603050405020304" pitchFamily="18" charset="0"/>
              </a:rPr>
              <a:t>temporalmente</a:t>
            </a:r>
            <a:r>
              <a:rPr lang="en-US" sz="2600" dirty="0">
                <a:cs typeface="Times New Roman" panose="02020603050405020304" pitchFamily="18" charset="0"/>
              </a:rPr>
              <a:t> mas </a:t>
            </a:r>
            <a:r>
              <a:rPr lang="en-US" sz="2600" dirty="0" err="1">
                <a:cs typeface="Times New Roman" panose="02020603050405020304" pitchFamily="18" charset="0"/>
              </a:rPr>
              <a:t>negativo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hiperpolarización</a:t>
            </a:r>
            <a:r>
              <a:rPr lang="en-US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) -90mV</a:t>
            </a:r>
          </a:p>
        </p:txBody>
      </p:sp>
      <p:pic>
        <p:nvPicPr>
          <p:cNvPr id="9" name="Picture 3" descr="By the time voltage-gated Na+ channels close, voltage-gated K+ channels are fully open and K+ can exit the cell, causing repolarization.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2" t="29071" b="27280"/>
          <a:stretch/>
        </p:blipFill>
        <p:spPr bwMode="auto">
          <a:xfrm>
            <a:off x="4953000" y="1188720"/>
            <a:ext cx="4023360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4"/>
          <p:cNvSpPr>
            <a:spLocks noGrp="1"/>
          </p:cNvSpPr>
          <p:nvPr>
            <p:ph idx="14"/>
          </p:nvPr>
        </p:nvSpPr>
        <p:spPr>
          <a:xfrm>
            <a:off x="457200" y="6172200"/>
            <a:ext cx="266700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12.18b (steps 5-6)</a:t>
            </a:r>
          </a:p>
        </p:txBody>
      </p:sp>
    </p:spTree>
    <p:extLst>
      <p:ext uri="{BB962C8B-B14F-4D97-AF65-F5344CB8AC3E}">
        <p14:creationId xmlns:p14="http://schemas.microsoft.com/office/powerpoint/2010/main" val="1329755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Times New Roman" pitchFamily="18" charset="0"/>
              </a:rPr>
              <a:t>Como se genera el </a:t>
            </a:r>
            <a:r>
              <a:rPr lang="en-US" altLang="en-US" dirty="0" err="1">
                <a:cs typeface="Times New Roman" pitchFamily="18" charset="0"/>
              </a:rPr>
              <a:t>potencial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acción</a:t>
            </a:r>
            <a:r>
              <a:rPr lang="en-US" altLang="en-US" dirty="0">
                <a:cs typeface="Times New Roman" pitchFamily="18" charset="0"/>
              </a:rPr>
              <a:t>?</a:t>
            </a:r>
            <a:endParaRPr lang="en-US" sz="15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733800" cy="4800600"/>
          </a:xfrm>
        </p:spPr>
        <p:txBody>
          <a:bodyPr/>
          <a:lstStyle/>
          <a:p>
            <a:pPr marL="457200" indent="-457200">
              <a:buFont typeface="+mj-lt"/>
              <a:buAutoNum type="arabicPeriod" startAt="7"/>
              <a:defRPr/>
            </a:pPr>
            <a:r>
              <a:rPr lang="en-US" sz="2600" dirty="0" err="1">
                <a:cs typeface="Times New Roman" panose="02020603050405020304" pitchFamily="18" charset="0"/>
              </a:rPr>
              <a:t>Eventualmente</a:t>
            </a:r>
            <a:r>
              <a:rPr lang="en-US" sz="2600" dirty="0">
                <a:cs typeface="Times New Roman" panose="02020603050405020304" pitchFamily="18" charset="0"/>
              </a:rPr>
              <a:t>  los </a:t>
            </a:r>
            <a:r>
              <a:rPr lang="en-US" sz="2600" dirty="0" err="1">
                <a:cs typeface="Times New Roman" panose="02020603050405020304" pitchFamily="18" charset="0"/>
              </a:rPr>
              <a:t>canales</a:t>
            </a:r>
            <a:r>
              <a:rPr lang="en-US" sz="2600" dirty="0">
                <a:cs typeface="Times New Roman" panose="02020603050405020304" pitchFamily="18" charset="0"/>
              </a:rPr>
              <a:t> de K+ </a:t>
            </a:r>
            <a:r>
              <a:rPr lang="en-US" sz="2600" dirty="0" err="1">
                <a:cs typeface="Times New Roman" panose="02020603050405020304" pitchFamily="18" charset="0"/>
              </a:rPr>
              <a:t>cierran</a:t>
            </a:r>
            <a:r>
              <a:rPr lang="en-US" sz="2600" dirty="0">
                <a:cs typeface="Times New Roman" panose="02020603050405020304" pitchFamily="18" charset="0"/>
              </a:rPr>
              <a:t> y el RPM se </a:t>
            </a:r>
            <a:r>
              <a:rPr lang="en-US" sz="2600" dirty="0" err="1">
                <a:cs typeface="Times New Roman" panose="02020603050405020304" pitchFamily="18" charset="0"/>
              </a:rPr>
              <a:t>reestablece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cs typeface="Times New Roman" panose="02020603050405020304" pitchFamily="18" charset="0"/>
              </a:rPr>
              <a:t>en</a:t>
            </a:r>
            <a:r>
              <a:rPr lang="en-US" sz="2600" dirty="0">
                <a:cs typeface="Times New Roman" panose="02020603050405020304" pitchFamily="18" charset="0"/>
              </a:rPr>
              <a:t> los </a:t>
            </a:r>
            <a:r>
              <a:rPr lang="en-US" sz="2600" b="1" dirty="0">
                <a:cs typeface="Times New Roman" panose="02020603050405020304" pitchFamily="18" charset="0"/>
              </a:rPr>
              <a:t>-70mv</a:t>
            </a:r>
          </a:p>
          <a:p>
            <a:pPr>
              <a:defRPr/>
            </a:pPr>
            <a:r>
              <a:rPr lang="en-US" altLang="en-US" sz="2600" dirty="0" err="1">
                <a:cs typeface="Times New Roman" pitchFamily="18" charset="0"/>
              </a:rPr>
              <a:t>Eventos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repetitivos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ocurren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en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segmentos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adyacentes</a:t>
            </a:r>
            <a:r>
              <a:rPr lang="en-US" altLang="en-US" sz="2600" dirty="0">
                <a:cs typeface="Times New Roman" pitchFamily="18" charset="0"/>
              </a:rPr>
              <a:t> hasta </a:t>
            </a:r>
            <a:r>
              <a:rPr lang="en-US" altLang="en-US" sz="2600" dirty="0" err="1">
                <a:cs typeface="Times New Roman" pitchFamily="18" charset="0"/>
              </a:rPr>
              <a:t>llegar</a:t>
            </a:r>
            <a:r>
              <a:rPr lang="en-US" altLang="en-US" sz="2600" dirty="0">
                <a:cs typeface="Times New Roman" pitchFamily="18" charset="0"/>
              </a:rPr>
              <a:t> al </a:t>
            </a:r>
            <a:r>
              <a:rPr lang="en-US" altLang="en-US" sz="2600" dirty="0" err="1">
                <a:cs typeface="Times New Roman" pitchFamily="18" charset="0"/>
              </a:rPr>
              <a:t>bulbo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sináptico</a:t>
            </a:r>
            <a:endParaRPr lang="en-US" altLang="en-US" sz="2600" dirty="0">
              <a:cs typeface="Times New Roman" pitchFamily="18" charset="0"/>
            </a:endParaRPr>
          </a:p>
        </p:txBody>
      </p:sp>
      <p:pic>
        <p:nvPicPr>
          <p:cNvPr id="10" name="Picture 3" descr="As voltage-gated K+ channels close, the resting membrane potential is reestablished.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1" t="72553" b="6862"/>
          <a:stretch/>
        </p:blipFill>
        <p:spPr bwMode="auto">
          <a:xfrm>
            <a:off x="4142878" y="1990343"/>
            <a:ext cx="5001122" cy="287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4"/>
          <p:cNvSpPr>
            <a:spLocks noGrp="1"/>
          </p:cNvSpPr>
          <p:nvPr>
            <p:ph idx="14"/>
          </p:nvPr>
        </p:nvSpPr>
        <p:spPr>
          <a:xfrm>
            <a:off x="457200" y="6248400"/>
            <a:ext cx="266700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12.18b (step 7)</a:t>
            </a:r>
          </a:p>
        </p:txBody>
      </p:sp>
    </p:spTree>
    <p:extLst>
      <p:ext uri="{BB962C8B-B14F-4D97-AF65-F5344CB8AC3E}">
        <p14:creationId xmlns:p14="http://schemas.microsoft.com/office/powerpoint/2010/main" val="1833138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 err="1"/>
              <a:t>Potencial</a:t>
            </a:r>
            <a:r>
              <a:rPr lang="en-US" dirty="0"/>
              <a:t> de </a:t>
            </a:r>
            <a:r>
              <a:rPr lang="en-US" dirty="0" err="1"/>
              <a:t>Acción</a:t>
            </a:r>
            <a:r>
              <a:rPr lang="en-US" dirty="0"/>
              <a:t> - </a:t>
            </a:r>
            <a:r>
              <a:rPr lang="en-US" dirty="0" err="1"/>
              <a:t>Resumen</a:t>
            </a:r>
            <a:r>
              <a:rPr lang="en-US" dirty="0"/>
              <a:t> </a:t>
            </a:r>
            <a:endParaRPr lang="en-US" sz="1500" dirty="0"/>
          </a:p>
        </p:txBody>
      </p:sp>
      <p:pic>
        <p:nvPicPr>
          <p:cNvPr id="6" name="Picture 2" descr="A tracing of the membrane voltage changes associated with an action potential is shown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369802"/>
            <a:ext cx="8534400" cy="411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324600" y="967031"/>
            <a:ext cx="219456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9BFCC0-FF6B-BC4D-9525-51A8DFE6FFA3}"/>
              </a:ext>
            </a:extLst>
          </p:cNvPr>
          <p:cNvSpPr txBox="1"/>
          <p:nvPr/>
        </p:nvSpPr>
        <p:spPr>
          <a:xfrm>
            <a:off x="838200" y="5425543"/>
            <a:ext cx="7150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Polarización</a:t>
            </a:r>
            <a:r>
              <a:rPr lang="en-US" sz="2800" b="1" dirty="0"/>
              <a:t> – </a:t>
            </a:r>
            <a:r>
              <a:rPr lang="en-US" sz="2800" b="1" dirty="0" err="1"/>
              <a:t>Depolarización</a:t>
            </a:r>
            <a:r>
              <a:rPr lang="en-US" sz="2800" b="1" dirty="0"/>
              <a:t> – </a:t>
            </a:r>
            <a:r>
              <a:rPr lang="en-US" sz="2800" b="1" dirty="0" err="1"/>
              <a:t>Repolarización</a:t>
            </a:r>
            <a:r>
              <a:rPr lang="en-US" sz="2800" b="1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EF5763-99CA-DA45-AE48-37D503EF34F4}"/>
              </a:ext>
            </a:extLst>
          </p:cNvPr>
          <p:cNvSpPr txBox="1"/>
          <p:nvPr/>
        </p:nvSpPr>
        <p:spPr>
          <a:xfrm>
            <a:off x="1676400" y="5948763"/>
            <a:ext cx="5020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Canales? </a:t>
            </a:r>
            <a:r>
              <a:rPr lang="en-US" sz="2400" dirty="0" err="1"/>
              <a:t>Voltajes</a:t>
            </a:r>
            <a:r>
              <a:rPr lang="en-US" sz="2400" dirty="0"/>
              <a:t>? </a:t>
            </a:r>
            <a:r>
              <a:rPr lang="en-US" sz="2400" dirty="0" err="1"/>
              <a:t>Gradientes</a:t>
            </a:r>
            <a:r>
              <a:rPr lang="en-US" sz="2400" dirty="0"/>
              <a:t>? </a:t>
            </a:r>
            <a:r>
              <a:rPr lang="en-US" sz="2400" dirty="0" err="1"/>
              <a:t>Iones</a:t>
            </a:r>
            <a:r>
              <a:rPr lang="en-US" sz="2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30014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solidFill>
                  <a:srgbClr val="B60000"/>
                </a:solidFill>
              </a:rPr>
              <a:t>12.8 </a:t>
            </a:r>
            <a:r>
              <a:rPr lang="en-US" altLang="en-US" sz="3600" b="0" dirty="0" err="1">
                <a:solidFill>
                  <a:srgbClr val="B60000"/>
                </a:solidFill>
                <a:cs typeface="Times New Roman" pitchFamily="18" charset="0"/>
              </a:rPr>
              <a:t>Objetivos</a:t>
            </a:r>
            <a:r>
              <a:rPr lang="en-US" altLang="en-US" sz="1500" b="0" dirty="0">
                <a:solidFill>
                  <a:srgbClr val="B60000"/>
                </a:solidFill>
                <a:cs typeface="Times New Roman" pitchFamily="18" charset="0"/>
              </a:rPr>
              <a:t> 1</a:t>
            </a:r>
            <a:endParaRPr lang="en-US" sz="1500" b="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4038600"/>
          </a:xfrm>
        </p:spPr>
        <p:txBody>
          <a:bodyPr/>
          <a:lstStyle/>
          <a:p>
            <a:r>
              <a:rPr lang="en-US" altLang="en-US" sz="2600" dirty="0">
                <a:cs typeface="Times New Roman" pitchFamily="18" charset="0"/>
              </a:rPr>
              <a:t>- </a:t>
            </a:r>
            <a:r>
              <a:rPr lang="en-US" altLang="en-US" sz="2600" dirty="0" err="1">
                <a:cs typeface="Times New Roman" pitchFamily="18" charset="0"/>
              </a:rPr>
              <a:t>Descripción</a:t>
            </a:r>
            <a:r>
              <a:rPr lang="en-US" altLang="en-US" sz="2600" dirty="0">
                <a:cs typeface="Times New Roman" pitchFamily="18" charset="0"/>
              </a:rPr>
              <a:t> de </a:t>
            </a:r>
            <a:r>
              <a:rPr lang="en-US" altLang="en-US" sz="2600" dirty="0" err="1">
                <a:cs typeface="Times New Roman" pitchFamily="18" charset="0"/>
              </a:rPr>
              <a:t>potencial</a:t>
            </a:r>
            <a:r>
              <a:rPr lang="en-US" altLang="en-US" sz="2600" dirty="0">
                <a:cs typeface="Times New Roman" pitchFamily="18" charset="0"/>
              </a:rPr>
              <a:t> pos-</a:t>
            </a:r>
            <a:r>
              <a:rPr lang="en-US" altLang="en-US" sz="2600" dirty="0" err="1">
                <a:cs typeface="Times New Roman" pitchFamily="18" charset="0"/>
              </a:rPr>
              <a:t>sináptico</a:t>
            </a:r>
            <a:endParaRPr lang="en-US" altLang="en-US" sz="2600" dirty="0">
              <a:cs typeface="Times New Roman" pitchFamily="18" charset="0"/>
            </a:endParaRPr>
          </a:p>
          <a:p>
            <a:r>
              <a:rPr lang="en-US" altLang="en-US" sz="2600" dirty="0">
                <a:cs typeface="Times New Roman" pitchFamily="18" charset="0"/>
              </a:rPr>
              <a:t>- </a:t>
            </a:r>
            <a:r>
              <a:rPr lang="en-US" altLang="en-US" sz="2600" dirty="0" err="1">
                <a:cs typeface="Times New Roman" pitchFamily="18" charset="0"/>
              </a:rPr>
              <a:t>Comparar</a:t>
            </a:r>
            <a:r>
              <a:rPr lang="en-US" altLang="en-US" sz="2600" dirty="0">
                <a:cs typeface="Times New Roman" pitchFamily="18" charset="0"/>
              </a:rPr>
              <a:t> y </a:t>
            </a:r>
            <a:r>
              <a:rPr lang="en-US" altLang="en-US" sz="2600" dirty="0" err="1">
                <a:cs typeface="Times New Roman" pitchFamily="18" charset="0"/>
              </a:rPr>
              <a:t>contrastar</a:t>
            </a:r>
            <a:r>
              <a:rPr lang="en-US" altLang="en-US" sz="2600" dirty="0">
                <a:cs typeface="Times New Roman" pitchFamily="18" charset="0"/>
              </a:rPr>
              <a:t> la </a:t>
            </a:r>
            <a:r>
              <a:rPr lang="en-US" altLang="en-US" sz="2600" dirty="0" err="1">
                <a:cs typeface="Times New Roman" pitchFamily="18" charset="0"/>
              </a:rPr>
              <a:t>acción</a:t>
            </a:r>
            <a:r>
              <a:rPr lang="en-US" altLang="en-US" sz="2600" dirty="0">
                <a:cs typeface="Times New Roman" pitchFamily="18" charset="0"/>
              </a:rPr>
              <a:t> de los NTs para </a:t>
            </a:r>
            <a:r>
              <a:rPr lang="en-US" altLang="en-US" sz="2600" dirty="0" err="1">
                <a:cs typeface="Times New Roman" pitchFamily="18" charset="0"/>
              </a:rPr>
              <a:t>desarrollar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potenciales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grados</a:t>
            </a:r>
            <a:r>
              <a:rPr lang="en-US" altLang="en-US" sz="2600" dirty="0">
                <a:cs typeface="Times New Roman" pitchFamily="18" charset="0"/>
              </a:rPr>
              <a:t> (</a:t>
            </a:r>
            <a:r>
              <a:rPr lang="en-US" altLang="en-US" sz="2600" dirty="0" err="1">
                <a:cs typeface="Times New Roman" pitchFamily="18" charset="0"/>
              </a:rPr>
              <a:t>excitadores</a:t>
            </a:r>
            <a:r>
              <a:rPr lang="en-US" altLang="en-US" sz="2600" dirty="0">
                <a:cs typeface="Times New Roman" pitchFamily="18" charset="0"/>
              </a:rPr>
              <a:t> o </a:t>
            </a:r>
            <a:r>
              <a:rPr lang="en-US" altLang="en-US" sz="2600" dirty="0" err="1">
                <a:cs typeface="Times New Roman" pitchFamily="18" charset="0"/>
              </a:rPr>
              <a:t>inhibidores</a:t>
            </a:r>
            <a:r>
              <a:rPr lang="en-US" altLang="en-US" sz="2600" dirty="0">
                <a:cs typeface="Times New Roman" pitchFamily="18" charset="0"/>
              </a:rPr>
              <a:t>)</a:t>
            </a:r>
          </a:p>
          <a:p>
            <a:r>
              <a:rPr lang="en-US" altLang="en-US" sz="2600" dirty="0">
                <a:cs typeface="Times New Roman" pitchFamily="18" charset="0"/>
              </a:rPr>
              <a:t>- </a:t>
            </a:r>
            <a:r>
              <a:rPr lang="en-US" altLang="en-US" sz="2600" dirty="0" err="1">
                <a:cs typeface="Times New Roman" pitchFamily="18" charset="0"/>
              </a:rPr>
              <a:t>Identificar</a:t>
            </a:r>
            <a:r>
              <a:rPr lang="en-US" altLang="en-US" sz="2600" dirty="0">
                <a:cs typeface="Times New Roman" pitchFamily="18" charset="0"/>
              </a:rPr>
              <a:t> y </a:t>
            </a:r>
            <a:r>
              <a:rPr lang="en-US" altLang="en-US" sz="2600" dirty="0" err="1">
                <a:cs typeface="Times New Roman" pitchFamily="18" charset="0"/>
              </a:rPr>
              <a:t>explicar</a:t>
            </a:r>
            <a:r>
              <a:rPr lang="en-US" altLang="en-US" sz="2600" dirty="0">
                <a:cs typeface="Times New Roman" pitchFamily="18" charset="0"/>
              </a:rPr>
              <a:t> la </a:t>
            </a:r>
            <a:r>
              <a:rPr lang="en-US" altLang="en-US" sz="2600" dirty="0" err="1">
                <a:cs typeface="Times New Roman" pitchFamily="18" charset="0"/>
              </a:rPr>
              <a:t>representación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gráfica</a:t>
            </a:r>
            <a:r>
              <a:rPr lang="en-US" altLang="en-US" sz="2600" dirty="0">
                <a:cs typeface="Times New Roman" pitchFamily="18" charset="0"/>
              </a:rPr>
              <a:t> de los </a:t>
            </a:r>
            <a:r>
              <a:rPr lang="en-US" altLang="en-US" sz="2600" dirty="0" err="1">
                <a:cs typeface="Times New Roman" pitchFamily="18" charset="0"/>
              </a:rPr>
              <a:t>potenciales</a:t>
            </a:r>
            <a:r>
              <a:rPr lang="en-US" altLang="en-US" sz="2600" dirty="0">
                <a:cs typeface="Times New Roman" pitchFamily="18" charset="0"/>
              </a:rPr>
              <a:t> pos </a:t>
            </a:r>
            <a:r>
              <a:rPr lang="en-US" altLang="en-US" sz="2600" dirty="0" err="1">
                <a:cs typeface="Times New Roman" pitchFamily="18" charset="0"/>
              </a:rPr>
              <a:t>sinápticos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exitadores</a:t>
            </a:r>
            <a:r>
              <a:rPr lang="en-US" altLang="en-US" sz="2600" dirty="0">
                <a:cs typeface="Times New Roman" pitchFamily="18" charset="0"/>
              </a:rPr>
              <a:t> e </a:t>
            </a:r>
            <a:r>
              <a:rPr lang="en-US" altLang="en-US" sz="2600" dirty="0" err="1">
                <a:cs typeface="Times New Roman" pitchFamily="18" charset="0"/>
              </a:rPr>
              <a:t>inhibidores</a:t>
            </a:r>
            <a:r>
              <a:rPr lang="en-US" altLang="en-US" sz="2600" dirty="0">
                <a:cs typeface="Times New Roman" pitchFamily="18" charset="0"/>
              </a:rPr>
              <a:t> EPSP y los  IPSP.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en-US" sz="2600" dirty="0">
                <a:cs typeface="Times New Roman" pitchFamily="18" charset="0"/>
              </a:rPr>
              <a:t>- </a:t>
            </a:r>
            <a:r>
              <a:rPr lang="en-US" altLang="en-US" sz="2600" dirty="0" err="1">
                <a:cs typeface="Times New Roman" pitchFamily="18" charset="0"/>
              </a:rPr>
              <a:t>Identificar</a:t>
            </a:r>
            <a:r>
              <a:rPr lang="en-US" altLang="en-US" sz="2600" dirty="0">
                <a:cs typeface="Times New Roman" pitchFamily="18" charset="0"/>
              </a:rPr>
              <a:t> y describer un </a:t>
            </a:r>
            <a:r>
              <a:rPr lang="en-US" altLang="en-US" sz="2600" dirty="0" err="1">
                <a:cs typeface="Times New Roman" pitchFamily="18" charset="0"/>
              </a:rPr>
              <a:t>potencial</a:t>
            </a:r>
            <a:r>
              <a:rPr lang="en-US" altLang="en-US" sz="2600" dirty="0">
                <a:cs typeface="Times New Roman" pitchFamily="18" charset="0"/>
              </a:rPr>
              <a:t> de </a:t>
            </a:r>
            <a:r>
              <a:rPr lang="en-US" altLang="en-US" sz="2600" dirty="0" err="1">
                <a:cs typeface="Times New Roman" pitchFamily="18" charset="0"/>
              </a:rPr>
              <a:t>acción</a:t>
            </a:r>
            <a:endParaRPr lang="en-US" altLang="en-US" sz="26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altLang="en-US" sz="26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en-US" sz="2600" dirty="0">
                <a:cs typeface="Times New Roman" pitchFamily="18" charset="0"/>
              </a:rPr>
              <a:t>- </a:t>
            </a:r>
            <a:r>
              <a:rPr lang="en-US" altLang="en-US" sz="2600" dirty="0" err="1">
                <a:cs typeface="Times New Roman" pitchFamily="18" charset="0"/>
              </a:rPr>
              <a:t>Explicar</a:t>
            </a:r>
            <a:r>
              <a:rPr lang="en-US" altLang="en-US" sz="2600" dirty="0">
                <a:cs typeface="Times New Roman" pitchFamily="18" charset="0"/>
              </a:rPr>
              <a:t> la </a:t>
            </a:r>
            <a:r>
              <a:rPr lang="en-US" altLang="en-US" sz="2600" dirty="0" err="1">
                <a:cs typeface="Times New Roman" pitchFamily="18" charset="0"/>
              </a:rPr>
              <a:t>propagación</a:t>
            </a:r>
            <a:r>
              <a:rPr lang="en-US" altLang="en-US" sz="2600" dirty="0">
                <a:cs typeface="Times New Roman" pitchFamily="18" charset="0"/>
              </a:rPr>
              <a:t> de un </a:t>
            </a:r>
            <a:r>
              <a:rPr lang="en-US" altLang="en-US" sz="2600" dirty="0" err="1">
                <a:cs typeface="Times New Roman" pitchFamily="18" charset="0"/>
              </a:rPr>
              <a:t>potencial</a:t>
            </a:r>
            <a:r>
              <a:rPr lang="en-US" altLang="en-US" sz="2600" dirty="0">
                <a:cs typeface="Times New Roman" pitchFamily="18" charset="0"/>
              </a:rPr>
              <a:t> de </a:t>
            </a:r>
            <a:r>
              <a:rPr lang="en-US" altLang="en-US" sz="2600" dirty="0" err="1">
                <a:cs typeface="Times New Roman" pitchFamily="18" charset="0"/>
              </a:rPr>
              <a:t>acción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en</a:t>
            </a:r>
            <a:r>
              <a:rPr lang="en-US" altLang="en-US" sz="2600" dirty="0">
                <a:cs typeface="Times New Roman" pitchFamily="18" charset="0"/>
              </a:rPr>
              <a:t> axons </a:t>
            </a:r>
            <a:r>
              <a:rPr lang="en-US" altLang="en-US" sz="2600" dirty="0" err="1">
                <a:cs typeface="Times New Roman" pitchFamily="18" charset="0"/>
              </a:rPr>
              <a:t>mielinados</a:t>
            </a:r>
            <a:r>
              <a:rPr lang="en-US" altLang="en-US" sz="2600" dirty="0">
                <a:cs typeface="Times New Roman" pitchFamily="18" charset="0"/>
              </a:rPr>
              <a:t> y no </a:t>
            </a:r>
            <a:r>
              <a:rPr lang="en-US" altLang="en-US" sz="2600" dirty="0" err="1">
                <a:cs typeface="Times New Roman" pitchFamily="18" charset="0"/>
              </a:rPr>
              <a:t>mielinados</a:t>
            </a:r>
            <a:endParaRPr lang="en-US" altLang="en-US" sz="2600" dirty="0"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altLang="en-US" sz="2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577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12.8c </a:t>
            </a:r>
            <a:r>
              <a:rPr lang="en-US" dirty="0" err="1"/>
              <a:t>Segmento</a:t>
            </a:r>
            <a:r>
              <a:rPr lang="en-US" dirty="0"/>
              <a:t> Conductivo</a:t>
            </a:r>
            <a:r>
              <a:rPr lang="en-US" sz="1500" dirty="0"/>
              <a:t>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4320" y="1103811"/>
            <a:ext cx="8869680" cy="530352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altLang="en-US" sz="3000" b="1" dirty="0" err="1">
                <a:cs typeface="Times New Roman" pitchFamily="18" charset="0"/>
              </a:rPr>
              <a:t>Periodos</a:t>
            </a:r>
            <a:r>
              <a:rPr lang="en-US" altLang="en-US" sz="3000" b="1" dirty="0">
                <a:cs typeface="Times New Roman" pitchFamily="18" charset="0"/>
              </a:rPr>
              <a:t> </a:t>
            </a:r>
            <a:r>
              <a:rPr lang="en-US" altLang="en-US" sz="3000" b="1" dirty="0" err="1">
                <a:cs typeface="Times New Roman" pitchFamily="18" charset="0"/>
              </a:rPr>
              <a:t>Refractorios</a:t>
            </a:r>
            <a:endParaRPr lang="en-US" altLang="en-US" sz="3000" b="1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altLang="en-US" sz="2600" dirty="0" err="1">
                <a:cs typeface="Times New Roman" pitchFamily="18" charset="0"/>
              </a:rPr>
              <a:t>Periodo</a:t>
            </a:r>
            <a:r>
              <a:rPr lang="en-US" altLang="en-US" sz="2600" dirty="0">
                <a:cs typeface="Times New Roman" pitchFamily="18" charset="0"/>
              </a:rPr>
              <a:t> de </a:t>
            </a:r>
            <a:r>
              <a:rPr lang="en-US" altLang="en-US" sz="2600" dirty="0" err="1">
                <a:cs typeface="Times New Roman" pitchFamily="18" charset="0"/>
              </a:rPr>
              <a:t>tiempo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luego</a:t>
            </a:r>
            <a:r>
              <a:rPr lang="en-US" altLang="en-US" sz="2600" dirty="0">
                <a:cs typeface="Times New Roman" pitchFamily="18" charset="0"/>
              </a:rPr>
              <a:t> de </a:t>
            </a:r>
            <a:r>
              <a:rPr lang="en-US" altLang="en-US" sz="2600" dirty="0" err="1">
                <a:cs typeface="Times New Roman" pitchFamily="18" charset="0"/>
              </a:rPr>
              <a:t>iniciado</a:t>
            </a:r>
            <a:r>
              <a:rPr lang="en-US" altLang="en-US" sz="2600" dirty="0">
                <a:cs typeface="Times New Roman" pitchFamily="18" charset="0"/>
              </a:rPr>
              <a:t> un PA, </a:t>
            </a:r>
            <a:r>
              <a:rPr lang="en-US" altLang="en-US" sz="2600" dirty="0" err="1">
                <a:cs typeface="Times New Roman" pitchFamily="18" charset="0"/>
              </a:rPr>
              <a:t>durante</a:t>
            </a:r>
            <a:r>
              <a:rPr lang="en-US" altLang="en-US" sz="2600" dirty="0">
                <a:cs typeface="Times New Roman" pitchFamily="18" charset="0"/>
              </a:rPr>
              <a:t> el </a:t>
            </a:r>
            <a:r>
              <a:rPr lang="en-US" altLang="en-US" sz="2600" dirty="0" err="1">
                <a:cs typeface="Times New Roman" pitchFamily="18" charset="0"/>
              </a:rPr>
              <a:t>cual</a:t>
            </a:r>
            <a:r>
              <a:rPr lang="en-US" altLang="en-US" sz="2600" dirty="0">
                <a:cs typeface="Times New Roman" pitchFamily="18" charset="0"/>
              </a:rPr>
              <a:t> es </a:t>
            </a:r>
            <a:r>
              <a:rPr lang="en-US" altLang="en-US" sz="2600" dirty="0" err="1">
                <a:cs typeface="Times New Roman" pitchFamily="18" charset="0"/>
              </a:rPr>
              <a:t>imposible</a:t>
            </a:r>
            <a:r>
              <a:rPr lang="en-US" altLang="en-US" sz="2600" dirty="0">
                <a:cs typeface="Times New Roman" pitchFamily="18" charset="0"/>
              </a:rPr>
              <a:t> o </a:t>
            </a:r>
            <a:r>
              <a:rPr lang="en-US" altLang="en-US" sz="2600" dirty="0" err="1">
                <a:cs typeface="Times New Roman" pitchFamily="18" charset="0"/>
              </a:rPr>
              <a:t>dificil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comenzar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otro</a:t>
            </a:r>
            <a:endParaRPr lang="en-US" altLang="en-US" sz="2600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altLang="en-US" sz="2600" b="1" dirty="0" err="1">
                <a:cs typeface="Times New Roman" pitchFamily="18" charset="0"/>
              </a:rPr>
              <a:t>Absoluto</a:t>
            </a:r>
            <a:r>
              <a:rPr lang="en-US" altLang="en-US" sz="2600" b="1" dirty="0">
                <a:cs typeface="Times New Roman" pitchFamily="18" charset="0"/>
              </a:rPr>
              <a:t> </a:t>
            </a:r>
            <a:r>
              <a:rPr lang="en-US" altLang="en-US" sz="2600" dirty="0">
                <a:cs typeface="Times New Roman" pitchFamily="18" charset="0"/>
              </a:rPr>
              <a:t>(~ 1 </a:t>
            </a:r>
            <a:r>
              <a:rPr lang="en-US" altLang="en-US" sz="2600" dirty="0" err="1">
                <a:cs typeface="Times New Roman" pitchFamily="18" charset="0"/>
              </a:rPr>
              <a:t>ms</a:t>
            </a:r>
            <a:r>
              <a:rPr lang="en-US" altLang="en-US" sz="2600" dirty="0">
                <a:cs typeface="Times New Roman" pitchFamily="18" charset="0"/>
              </a:rPr>
              <a:t>)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US" altLang="en-US" sz="2200" dirty="0" err="1">
                <a:cs typeface="Times New Roman" pitchFamily="18" charset="0"/>
              </a:rPr>
              <a:t>Ningun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estimulo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podra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iniciar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otro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potencial</a:t>
            </a:r>
            <a:r>
              <a:rPr lang="en-US" altLang="en-US" sz="2200" dirty="0">
                <a:cs typeface="Times New Roman" pitchFamily="18" charset="0"/>
              </a:rPr>
              <a:t> de </a:t>
            </a:r>
            <a:r>
              <a:rPr lang="en-US" altLang="en-US" sz="2200" dirty="0" err="1">
                <a:cs typeface="Times New Roman" pitchFamily="18" charset="0"/>
              </a:rPr>
              <a:t>acción</a:t>
            </a:r>
            <a:r>
              <a:rPr lang="en-US" altLang="en-US" sz="2200" dirty="0">
                <a:cs typeface="Times New Roman" pitchFamily="18" charset="0"/>
              </a:rPr>
              <a:t> 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US" altLang="en-US" sz="2200" dirty="0">
                <a:cs typeface="Times New Roman" pitchFamily="18" charset="0"/>
              </a:rPr>
              <a:t>Canales de Na</a:t>
            </a:r>
            <a:r>
              <a:rPr lang="en-US" altLang="en-US" sz="2200" baseline="30000" dirty="0">
                <a:cs typeface="Times New Roman" pitchFamily="18" charset="0"/>
              </a:rPr>
              <a:t>+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estan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abiertos</a:t>
            </a:r>
            <a:r>
              <a:rPr lang="en-US" altLang="en-US" sz="2200" dirty="0">
                <a:cs typeface="Times New Roman" pitchFamily="18" charset="0"/>
              </a:rPr>
              <a:t>, no se </a:t>
            </a:r>
            <a:r>
              <a:rPr lang="en-US" altLang="en-US" sz="2200" dirty="0" err="1">
                <a:cs typeface="Times New Roman" pitchFamily="18" charset="0"/>
              </a:rPr>
              <a:t>pueden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abrir</a:t>
            </a:r>
            <a:r>
              <a:rPr lang="en-US" altLang="en-US" sz="2200" dirty="0">
                <a:cs typeface="Times New Roman" pitchFamily="18" charset="0"/>
              </a:rPr>
              <a:t> mas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US" altLang="en-US" sz="2200" dirty="0" err="1">
                <a:cs typeface="Times New Roman" pitchFamily="18" charset="0"/>
              </a:rPr>
              <a:t>Asegurando</a:t>
            </a:r>
            <a:r>
              <a:rPr lang="en-US" altLang="en-US" sz="2200" dirty="0">
                <a:cs typeface="Times New Roman" pitchFamily="18" charset="0"/>
              </a:rPr>
              <a:t> que el </a:t>
            </a:r>
            <a:r>
              <a:rPr lang="en-US" altLang="en-US" sz="2200" dirty="0" err="1">
                <a:cs typeface="Times New Roman" pitchFamily="18" charset="0"/>
              </a:rPr>
              <a:t>potencial</a:t>
            </a:r>
            <a:r>
              <a:rPr lang="en-US" altLang="en-US" sz="2200" dirty="0">
                <a:cs typeface="Times New Roman" pitchFamily="18" charset="0"/>
              </a:rPr>
              <a:t> se </a:t>
            </a:r>
            <a:r>
              <a:rPr lang="en-US" altLang="en-US" sz="2200" dirty="0" err="1">
                <a:cs typeface="Times New Roman" pitchFamily="18" charset="0"/>
              </a:rPr>
              <a:t>mueva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hacia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telodendrias</a:t>
            </a:r>
            <a:endParaRPr lang="en-US" altLang="en-US" sz="2200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altLang="en-US" sz="2600" b="1" dirty="0" err="1">
                <a:cs typeface="Times New Roman" pitchFamily="18" charset="0"/>
              </a:rPr>
              <a:t>Relativo</a:t>
            </a:r>
            <a:r>
              <a:rPr lang="en-US" altLang="en-US" sz="2600" b="1" dirty="0">
                <a:cs typeface="Times New Roman" pitchFamily="18" charset="0"/>
              </a:rPr>
              <a:t> </a:t>
            </a:r>
            <a:r>
              <a:rPr lang="en-US" altLang="en-US" sz="2600" dirty="0">
                <a:cs typeface="Times New Roman" pitchFamily="18" charset="0"/>
              </a:rPr>
              <a:t>(</a:t>
            </a:r>
            <a:r>
              <a:rPr lang="en-US" altLang="en-US" sz="2600" dirty="0" err="1">
                <a:cs typeface="Times New Roman" pitchFamily="18" charset="0"/>
              </a:rPr>
              <a:t>inmediatamente</a:t>
            </a:r>
            <a:r>
              <a:rPr lang="en-US" altLang="en-US" sz="2600" dirty="0">
                <a:cs typeface="Times New Roman" pitchFamily="18" charset="0"/>
              </a:rPr>
              <a:t> del </a:t>
            </a:r>
            <a:r>
              <a:rPr lang="en-US" altLang="en-US" sz="2600" dirty="0" err="1">
                <a:cs typeface="Times New Roman" pitchFamily="18" charset="0"/>
              </a:rPr>
              <a:t>absoluto</a:t>
            </a:r>
            <a:r>
              <a:rPr lang="en-US" altLang="en-US" sz="2600" dirty="0">
                <a:cs typeface="Times New Roman" pitchFamily="18" charset="0"/>
              </a:rPr>
              <a:t>)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US" altLang="en-US" sz="2200" dirty="0">
                <a:cs typeface="Times New Roman" pitchFamily="18" charset="0"/>
              </a:rPr>
              <a:t>Canales de Na+ </a:t>
            </a:r>
            <a:r>
              <a:rPr lang="en-US" altLang="en-US" sz="2200" dirty="0" err="1">
                <a:cs typeface="Times New Roman" pitchFamily="18" charset="0"/>
              </a:rPr>
              <a:t>estan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listos</a:t>
            </a:r>
            <a:r>
              <a:rPr lang="en-US" altLang="en-US" sz="2200" dirty="0">
                <a:cs typeface="Times New Roman" pitchFamily="18" charset="0"/>
              </a:rPr>
              <a:t> para responder a </a:t>
            </a:r>
            <a:r>
              <a:rPr lang="en-US" altLang="en-US" sz="2200" dirty="0" err="1">
                <a:cs typeface="Times New Roman" pitchFamily="18" charset="0"/>
              </a:rPr>
              <a:t>otro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estimulo</a:t>
            </a:r>
            <a:endParaRPr lang="en-US" altLang="en-US" sz="2200" dirty="0">
              <a:cs typeface="Times New Roman" pitchFamily="18" charset="0"/>
            </a:endParaRP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US" altLang="en-US" sz="2200" dirty="0">
                <a:cs typeface="Times New Roman" pitchFamily="18" charset="0"/>
              </a:rPr>
              <a:t>Este </a:t>
            </a:r>
            <a:r>
              <a:rPr lang="en-US" altLang="en-US" sz="2200" dirty="0" err="1">
                <a:cs typeface="Times New Roman" pitchFamily="18" charset="0"/>
              </a:rPr>
              <a:t>tiene</a:t>
            </a:r>
            <a:r>
              <a:rPr lang="en-US" altLang="en-US" sz="2200" dirty="0">
                <a:cs typeface="Times New Roman" pitchFamily="18" charset="0"/>
              </a:rPr>
              <a:t> que ser mas alto que el umbral normal 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US" altLang="en-US" sz="2200" dirty="0" err="1">
                <a:cs typeface="Times New Roman" pitchFamily="18" charset="0"/>
              </a:rPr>
              <a:t>Porque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algunos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canale</a:t>
            </a:r>
            <a:r>
              <a:rPr lang="en-US" altLang="en-US" sz="2200" dirty="0">
                <a:cs typeface="Times New Roman" pitchFamily="18" charset="0"/>
              </a:rPr>
              <a:t> de K+ </a:t>
            </a:r>
            <a:r>
              <a:rPr lang="en-US" altLang="en-US" sz="2200" dirty="0" err="1">
                <a:cs typeface="Times New Roman" pitchFamily="18" charset="0"/>
              </a:rPr>
              <a:t>estan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abierto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aun</a:t>
            </a:r>
            <a:r>
              <a:rPr lang="en-US" altLang="en-US" sz="2200" dirty="0">
                <a:cs typeface="Times New Roman" pitchFamily="18" charset="0"/>
              </a:rPr>
              <a:t>, la </a:t>
            </a:r>
            <a:r>
              <a:rPr lang="en-US" altLang="en-US" sz="2200" dirty="0" err="1">
                <a:cs typeface="Times New Roman" pitchFamily="18" charset="0"/>
              </a:rPr>
              <a:t>célula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esta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parcialmente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hiperpolarizada</a:t>
            </a:r>
            <a:endParaRPr lang="en-US" altLang="en-US" sz="2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671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Periodos</a:t>
            </a:r>
            <a:r>
              <a:rPr lang="en-US" dirty="0"/>
              <a:t> </a:t>
            </a:r>
            <a:r>
              <a:rPr lang="en-US" dirty="0" err="1"/>
              <a:t>Refractorios</a:t>
            </a:r>
            <a:endParaRPr lang="en-US" sz="1500" dirty="0"/>
          </a:p>
        </p:txBody>
      </p:sp>
      <p:pic>
        <p:nvPicPr>
          <p:cNvPr id="8" name="Picture 2" descr="Absolute and relative refractory periods are times when another action potential cannot be generated, or is more difficult to generate, respectively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413" y="1188720"/>
            <a:ext cx="6588587" cy="494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57200" y="6248400"/>
            <a:ext cx="219456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11CFD7-9B1F-7C46-B429-1F8377CD8842}"/>
              </a:ext>
            </a:extLst>
          </p:cNvPr>
          <p:cNvSpPr txBox="1"/>
          <p:nvPr/>
        </p:nvSpPr>
        <p:spPr>
          <a:xfrm>
            <a:off x="152400" y="1360896"/>
            <a:ext cx="249935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err="1">
                <a:cs typeface="Times New Roman" pitchFamily="18" charset="0"/>
              </a:rPr>
              <a:t>Periodo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tiempo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luego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iniciado</a:t>
            </a:r>
            <a:r>
              <a:rPr lang="en-US" altLang="en-US" sz="2400" dirty="0">
                <a:cs typeface="Times New Roman" pitchFamily="18" charset="0"/>
              </a:rPr>
              <a:t> un PA, </a:t>
            </a:r>
            <a:r>
              <a:rPr lang="en-US" altLang="en-US" sz="2400" dirty="0" err="1">
                <a:cs typeface="Times New Roman" pitchFamily="18" charset="0"/>
              </a:rPr>
              <a:t>durante</a:t>
            </a:r>
            <a:r>
              <a:rPr lang="en-US" altLang="en-US" sz="2400" dirty="0">
                <a:cs typeface="Times New Roman" pitchFamily="18" charset="0"/>
              </a:rPr>
              <a:t> el </a:t>
            </a:r>
            <a:r>
              <a:rPr lang="en-US" altLang="en-US" sz="2400" dirty="0" err="1">
                <a:cs typeface="Times New Roman" pitchFamily="18" charset="0"/>
              </a:rPr>
              <a:t>cual</a:t>
            </a:r>
            <a:r>
              <a:rPr lang="en-US" altLang="en-US" sz="2400" dirty="0">
                <a:cs typeface="Times New Roman" pitchFamily="18" charset="0"/>
              </a:rPr>
              <a:t> es </a:t>
            </a:r>
            <a:r>
              <a:rPr lang="en-US" altLang="en-US" sz="2400" dirty="0" err="1">
                <a:cs typeface="Times New Roman" pitchFamily="18" charset="0"/>
              </a:rPr>
              <a:t>dificil</a:t>
            </a:r>
            <a:r>
              <a:rPr lang="en-US" altLang="en-US" sz="2400" dirty="0">
                <a:cs typeface="Times New Roman" pitchFamily="18" charset="0"/>
              </a:rPr>
              <a:t> o  </a:t>
            </a:r>
            <a:r>
              <a:rPr lang="en-US" altLang="en-US" sz="2400" dirty="0" err="1">
                <a:cs typeface="Times New Roman" pitchFamily="18" charset="0"/>
              </a:rPr>
              <a:t>imposible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comenzar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otro</a:t>
            </a:r>
            <a:endParaRPr lang="en-US" altLang="en-US" sz="2400" dirty="0">
              <a:cs typeface="Times New Roman" pitchFamily="18" charset="0"/>
            </a:endParaRP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Absoluto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Relativo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3141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12.8c </a:t>
            </a:r>
            <a:r>
              <a:rPr lang="en-US" dirty="0" err="1"/>
              <a:t>Segmento</a:t>
            </a:r>
            <a:r>
              <a:rPr lang="en-US" dirty="0"/>
              <a:t> </a:t>
            </a:r>
            <a:r>
              <a:rPr lang="en-US" dirty="0" err="1"/>
              <a:t>Conductivo</a:t>
            </a:r>
            <a:endParaRPr lang="en-US" sz="15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4320" y="914400"/>
            <a:ext cx="8595360" cy="5303520"/>
          </a:xfrm>
        </p:spPr>
        <p:txBody>
          <a:bodyPr/>
          <a:lstStyle/>
          <a:p>
            <a:r>
              <a:rPr lang="en-US" altLang="en-US" dirty="0" err="1">
                <a:cs typeface="Times New Roman" pitchFamily="18" charset="0"/>
              </a:rPr>
              <a:t>Conducción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Saltatoria</a:t>
            </a:r>
            <a:r>
              <a:rPr lang="en-US" altLang="en-US" dirty="0">
                <a:cs typeface="Times New Roman" pitchFamily="18" charset="0"/>
              </a:rPr>
              <a:t> o </a:t>
            </a:r>
            <a:r>
              <a:rPr lang="en-US" altLang="en-US" dirty="0" err="1">
                <a:cs typeface="Times New Roman" pitchFamily="18" charset="0"/>
              </a:rPr>
              <a:t>Conductiva</a:t>
            </a:r>
            <a:endParaRPr lang="en-US" altLang="en-US" dirty="0">
              <a:cs typeface="Times New Roman" pitchFamily="18" charset="0"/>
            </a:endParaRPr>
          </a:p>
          <a:p>
            <a:pPr lvl="1"/>
            <a:r>
              <a:rPr lang="en-US" altLang="en-US" b="1" dirty="0" err="1">
                <a:cs typeface="Times New Roman" pitchFamily="18" charset="0"/>
              </a:rPr>
              <a:t>Contínua</a:t>
            </a:r>
            <a:r>
              <a:rPr lang="en-US" altLang="en-US" b="1" dirty="0">
                <a:cs typeface="Times New Roman" pitchFamily="18" charset="0"/>
              </a:rPr>
              <a:t>: </a:t>
            </a:r>
            <a:r>
              <a:rPr lang="en-US" altLang="en-US" b="1" dirty="0" err="1">
                <a:cs typeface="Times New Roman" pitchFamily="18" charset="0"/>
              </a:rPr>
              <a:t>en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axones</a:t>
            </a:r>
            <a:r>
              <a:rPr lang="en-US" altLang="en-US" b="1" dirty="0">
                <a:cs typeface="Times New Roman" pitchFamily="18" charset="0"/>
              </a:rPr>
              <a:t> NO </a:t>
            </a:r>
            <a:r>
              <a:rPr lang="en-US" altLang="en-US" b="1" dirty="0" err="1">
                <a:cs typeface="Times New Roman" pitchFamily="18" charset="0"/>
              </a:rPr>
              <a:t>mielinados</a:t>
            </a:r>
            <a:endParaRPr lang="en-US" altLang="en-US" b="1" dirty="0">
              <a:cs typeface="Times New Roman" pitchFamily="18" charset="0"/>
            </a:endParaRPr>
          </a:p>
          <a:p>
            <a:pPr lvl="1"/>
            <a:r>
              <a:rPr lang="en-US" altLang="en-US" sz="2400" dirty="0" err="1">
                <a:cs typeface="Times New Roman" pitchFamily="18" charset="0"/>
              </a:rPr>
              <a:t>Regiones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adyacentes</a:t>
            </a:r>
            <a:r>
              <a:rPr lang="en-US" altLang="en-US" sz="2400" dirty="0">
                <a:cs typeface="Times New Roman" pitchFamily="18" charset="0"/>
              </a:rPr>
              <a:t> son </a:t>
            </a:r>
            <a:r>
              <a:rPr lang="en-US" altLang="en-US" sz="2400" dirty="0" err="1">
                <a:cs typeface="Times New Roman" pitchFamily="18" charset="0"/>
              </a:rPr>
              <a:t>afectadas</a:t>
            </a:r>
            <a:r>
              <a:rPr lang="en-US" altLang="en-US" sz="2400" dirty="0">
                <a:cs typeface="Times New Roman" pitchFamily="18" charset="0"/>
              </a:rPr>
              <a:t> por los </a:t>
            </a:r>
            <a:r>
              <a:rPr lang="en-US" altLang="en-US" sz="2400" dirty="0" err="1">
                <a:cs typeface="Times New Roman" pitchFamily="18" charset="0"/>
              </a:rPr>
              <a:t>cambios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voltajes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secuencial</a:t>
            </a:r>
            <a:endParaRPr lang="en-US" altLang="en-US" b="1" dirty="0">
              <a:cs typeface="Times New Roman" pitchFamily="18" charset="0"/>
            </a:endParaRPr>
          </a:p>
          <a:p>
            <a:pPr lvl="1"/>
            <a:r>
              <a:rPr lang="en-US" altLang="en-US" b="1" dirty="0" err="1">
                <a:cs typeface="Times New Roman" pitchFamily="18" charset="0"/>
              </a:rPr>
              <a:t>Saltatoria</a:t>
            </a:r>
            <a:r>
              <a:rPr lang="en-US" altLang="en-US" b="1" dirty="0">
                <a:cs typeface="Times New Roman" pitchFamily="18" charset="0"/>
              </a:rPr>
              <a:t>: </a:t>
            </a:r>
            <a:r>
              <a:rPr lang="en-US" altLang="en-US" b="1" dirty="0" err="1">
                <a:cs typeface="Times New Roman" pitchFamily="18" charset="0"/>
              </a:rPr>
              <a:t>en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axones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mielinados</a:t>
            </a:r>
            <a:endParaRPr lang="en-US" altLang="en-US" b="1" dirty="0">
              <a:cs typeface="Times New Roman" pitchFamily="18" charset="0"/>
            </a:endParaRPr>
          </a:p>
          <a:p>
            <a:pPr lvl="1"/>
            <a:r>
              <a:rPr lang="en-US" altLang="en-US" sz="2400" dirty="0" err="1">
                <a:cs typeface="Times New Roman" pitchFamily="18" charset="0"/>
              </a:rPr>
              <a:t>Conducción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ocurre</a:t>
            </a:r>
            <a:r>
              <a:rPr lang="en-US" altLang="en-US" sz="2400" dirty="0">
                <a:cs typeface="Times New Roman" pitchFamily="18" charset="0"/>
              </a:rPr>
              <a:t> solo entre </a:t>
            </a:r>
            <a:r>
              <a:rPr lang="en-US" altLang="en-US" sz="2400" dirty="0" err="1">
                <a:cs typeface="Times New Roman" pitchFamily="18" charset="0"/>
              </a:rPr>
              <a:t>nodos</a:t>
            </a:r>
            <a:r>
              <a:rPr lang="en-US" altLang="en-US" sz="2400" dirty="0">
                <a:cs typeface="Times New Roman" pitchFamily="18" charset="0"/>
              </a:rPr>
              <a:t> de Ranvier</a:t>
            </a:r>
          </a:p>
          <a:p>
            <a:pPr lvl="1"/>
            <a:r>
              <a:rPr lang="en-US" altLang="en-US" sz="2400" dirty="0">
                <a:cs typeface="Times New Roman" pitchFamily="18" charset="0"/>
              </a:rPr>
              <a:t>Alta </a:t>
            </a:r>
            <a:r>
              <a:rPr lang="en-US" altLang="en-US" sz="2400" dirty="0" err="1">
                <a:cs typeface="Times New Roman" pitchFamily="18" charset="0"/>
              </a:rPr>
              <a:t>concentracion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canales</a:t>
            </a:r>
            <a:r>
              <a:rPr lang="en-US" altLang="en-US" sz="2400" dirty="0">
                <a:cs typeface="Times New Roman" pitchFamily="18" charset="0"/>
              </a:rPr>
              <a:t> de V</a:t>
            </a:r>
          </a:p>
          <a:p>
            <a:pPr lvl="1"/>
            <a:r>
              <a:rPr lang="en-US" altLang="en-US" sz="2400" dirty="0" err="1">
                <a:cs typeface="Times New Roman" pitchFamily="18" charset="0"/>
              </a:rPr>
              <a:t>Potencial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acción</a:t>
            </a:r>
            <a:r>
              <a:rPr lang="en-US" altLang="en-US" sz="2400" dirty="0">
                <a:cs typeface="Times New Roman" pitchFamily="18" charset="0"/>
              </a:rPr>
              <a:t>  de </a:t>
            </a:r>
            <a:r>
              <a:rPr lang="en-US" altLang="en-US" sz="2400" dirty="0" err="1">
                <a:cs typeface="Times New Roman" pitchFamily="18" charset="0"/>
              </a:rPr>
              <a:t>nodo</a:t>
            </a:r>
            <a:r>
              <a:rPr lang="en-US" altLang="en-US" sz="2400" dirty="0">
                <a:cs typeface="Times New Roman" pitchFamily="18" charset="0"/>
              </a:rPr>
              <a:t> a </a:t>
            </a:r>
            <a:r>
              <a:rPr lang="en-US" altLang="en-US" sz="2400" dirty="0" err="1">
                <a:cs typeface="Times New Roman" pitchFamily="18" charset="0"/>
              </a:rPr>
              <a:t>nodo</a:t>
            </a:r>
            <a:endParaRPr lang="en-US" altLang="en-US" sz="2400" dirty="0">
              <a:cs typeface="Times New Roman" pitchFamily="18" charset="0"/>
            </a:endParaRPr>
          </a:p>
          <a:p>
            <a:pPr lvl="1"/>
            <a:r>
              <a:rPr lang="en-US" altLang="en-US" sz="2400" dirty="0" err="1">
                <a:cs typeface="Times New Roman" pitchFamily="18" charset="0"/>
              </a:rPr>
              <a:t>Menos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costo</a:t>
            </a:r>
            <a:r>
              <a:rPr lang="en-US" altLang="en-US" sz="2400" dirty="0">
                <a:cs typeface="Times New Roman" pitchFamily="18" charset="0"/>
              </a:rPr>
              <a:t> de ATP para el RPM</a:t>
            </a:r>
          </a:p>
          <a:p>
            <a:pPr lvl="1"/>
            <a:endParaRPr lang="en-US" altLang="en-US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179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Propagación</a:t>
            </a:r>
            <a:r>
              <a:rPr lang="en-US" dirty="0"/>
              <a:t>: </a:t>
            </a:r>
            <a:r>
              <a:rPr lang="en-US" dirty="0" err="1"/>
              <a:t>contínua</a:t>
            </a:r>
            <a:r>
              <a:rPr lang="en-US" dirty="0"/>
              <a:t> y </a:t>
            </a:r>
            <a:r>
              <a:rPr lang="en-US" dirty="0" err="1"/>
              <a:t>saltatoria</a:t>
            </a:r>
            <a:endParaRPr lang="en-US" sz="1500" dirty="0"/>
          </a:p>
        </p:txBody>
      </p:sp>
      <p:pic>
        <p:nvPicPr>
          <p:cNvPr id="6" name="Picture 2" descr="In continuous conduction, voltage-gated channels open sequentially. In saltatory conduction, voltage-gated channels open only at neurofibril nodes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" y="1219200"/>
            <a:ext cx="7498080" cy="487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57200" y="6172200"/>
            <a:ext cx="219456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12.21</a:t>
            </a:r>
          </a:p>
        </p:txBody>
      </p:sp>
    </p:spTree>
    <p:extLst>
      <p:ext uri="{BB962C8B-B14F-4D97-AF65-F5344CB8AC3E}">
        <p14:creationId xmlns:p14="http://schemas.microsoft.com/office/powerpoint/2010/main" val="841188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12.8d </a:t>
            </a:r>
            <a:r>
              <a:rPr lang="en-US" dirty="0" err="1"/>
              <a:t>Segmento</a:t>
            </a:r>
            <a:r>
              <a:rPr lang="en-US" dirty="0"/>
              <a:t> </a:t>
            </a:r>
            <a:r>
              <a:rPr lang="en-US" dirty="0" err="1"/>
              <a:t>transmisivo</a:t>
            </a:r>
            <a:endParaRPr lang="en-US" sz="15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95360" cy="530352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altLang="en-US" sz="2400" dirty="0">
                <a:cs typeface="Times New Roman" pitchFamily="18" charset="0"/>
              </a:rPr>
              <a:t>Que </a:t>
            </a:r>
            <a:r>
              <a:rPr lang="en-US" altLang="en-US" sz="2400" dirty="0" err="1">
                <a:cs typeface="Times New Roman" pitchFamily="18" charset="0"/>
              </a:rPr>
              <a:t>pasa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el </a:t>
            </a:r>
            <a:r>
              <a:rPr lang="en-US" altLang="en-US" sz="2400" dirty="0" err="1">
                <a:cs typeface="Times New Roman" pitchFamily="18" charset="0"/>
              </a:rPr>
              <a:t>bulbo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sináptico</a:t>
            </a:r>
            <a:r>
              <a:rPr lang="en-US" altLang="en-US" sz="2400" dirty="0">
                <a:cs typeface="Times New Roman" pitchFamily="18" charset="0"/>
              </a:rPr>
              <a:t>?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400" dirty="0">
                <a:cs typeface="Times New Roman" pitchFamily="18" charset="0"/>
              </a:rPr>
              <a:t>Cambia el V y se </a:t>
            </a:r>
            <a:r>
              <a:rPr lang="en-US" altLang="en-US" sz="2400" dirty="0" err="1">
                <a:cs typeface="Times New Roman" pitchFamily="18" charset="0"/>
              </a:rPr>
              <a:t>abren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canales</a:t>
            </a:r>
            <a:r>
              <a:rPr lang="en-US" altLang="en-US" sz="2400" dirty="0">
                <a:cs typeface="Times New Roman" pitchFamily="18" charset="0"/>
              </a:rPr>
              <a:t> de Ca2+ </a:t>
            </a:r>
            <a:r>
              <a:rPr lang="en-US" altLang="en-US" sz="2400" b="1" dirty="0">
                <a:solidFill>
                  <a:srgbClr val="C00000"/>
                </a:solidFill>
                <a:cs typeface="Times New Roman" pitchFamily="18" charset="0"/>
              </a:rPr>
              <a:t>(a que V?)</a:t>
            </a: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n-US" altLang="en-US" dirty="0">
                <a:cs typeface="Times New Roman" pitchFamily="18" charset="0"/>
              </a:rPr>
              <a:t>Ca</a:t>
            </a:r>
            <a:r>
              <a:rPr lang="en-US" altLang="en-US" baseline="30000" dirty="0">
                <a:cs typeface="Times New Roman" pitchFamily="18" charset="0"/>
              </a:rPr>
              <a:t>2+ </a:t>
            </a:r>
            <a:r>
              <a:rPr lang="en-US" altLang="en-US" dirty="0" err="1">
                <a:cs typeface="Times New Roman" pitchFamily="18" charset="0"/>
              </a:rPr>
              <a:t>entra</a:t>
            </a:r>
            <a:r>
              <a:rPr lang="en-US" altLang="en-US" dirty="0">
                <a:cs typeface="Times New Roman" pitchFamily="18" charset="0"/>
              </a:rPr>
              <a:t> al </a:t>
            </a:r>
            <a:r>
              <a:rPr lang="en-US" altLang="en-US" dirty="0" err="1">
                <a:cs typeface="Times New Roman" pitchFamily="18" charset="0"/>
              </a:rPr>
              <a:t>bulbo</a:t>
            </a:r>
            <a:r>
              <a:rPr lang="en-US" altLang="en-US" dirty="0">
                <a:cs typeface="Times New Roman" pitchFamily="18" charset="0"/>
              </a:rPr>
              <a:t> por diffusion (</a:t>
            </a:r>
            <a:r>
              <a:rPr lang="en-US" altLang="en-US" dirty="0" err="1">
                <a:cs typeface="Times New Roman" pitchFamily="18" charset="0"/>
              </a:rPr>
              <a:t>bombas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han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establecido</a:t>
            </a:r>
            <a:r>
              <a:rPr lang="en-US" altLang="en-US" dirty="0">
                <a:cs typeface="Times New Roman" pitchFamily="18" charset="0"/>
              </a:rPr>
              <a:t> el </a:t>
            </a:r>
            <a:r>
              <a:rPr lang="en-US" altLang="en-US" dirty="0" err="1">
                <a:cs typeface="Times New Roman" pitchFamily="18" charset="0"/>
              </a:rPr>
              <a:t>gradiente</a:t>
            </a:r>
            <a:r>
              <a:rPr lang="en-US" altLang="en-US" dirty="0">
                <a:cs typeface="Times New Roman" pitchFamily="18" charset="0"/>
              </a:rPr>
              <a:t>)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400" dirty="0">
                <a:cs typeface="Times New Roman" pitchFamily="18" charset="0"/>
              </a:rPr>
              <a:t>Ca</a:t>
            </a:r>
            <a:r>
              <a:rPr lang="en-US" altLang="en-US" sz="2400" baseline="30000" dirty="0">
                <a:cs typeface="Times New Roman" pitchFamily="18" charset="0"/>
              </a:rPr>
              <a:t>2+ </a:t>
            </a:r>
            <a:r>
              <a:rPr lang="en-US" altLang="en-US" sz="2400" dirty="0">
                <a:cs typeface="Times New Roman" pitchFamily="18" charset="0"/>
              </a:rPr>
              <a:t>se una </a:t>
            </a:r>
            <a:r>
              <a:rPr lang="en-US" altLang="en-US" sz="2400" dirty="0" err="1">
                <a:cs typeface="Times New Roman" pitchFamily="18" charset="0"/>
              </a:rPr>
              <a:t>proteinas</a:t>
            </a:r>
            <a:r>
              <a:rPr lang="en-US" altLang="en-US" sz="2400" dirty="0">
                <a:cs typeface="Times New Roman" pitchFamily="18" charset="0"/>
              </a:rPr>
              <a:t> de la vesicular que active </a:t>
            </a:r>
            <a:r>
              <a:rPr lang="en-US" altLang="en-US" sz="2400" dirty="0" err="1">
                <a:cs typeface="Times New Roman" pitchFamily="18" charset="0"/>
              </a:rPr>
              <a:t>exocitosis</a:t>
            </a:r>
            <a:endParaRPr lang="en-US" altLang="en-US" sz="2400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n-US" altLang="en-US" dirty="0">
                <a:cs typeface="Times New Roman" pitchFamily="18" charset="0"/>
              </a:rPr>
              <a:t>Se </a:t>
            </a:r>
            <a:r>
              <a:rPr lang="en-US" altLang="en-US" dirty="0" err="1">
                <a:cs typeface="Times New Roman" pitchFamily="18" charset="0"/>
              </a:rPr>
              <a:t>funden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vesiculas</a:t>
            </a:r>
            <a:r>
              <a:rPr lang="en-US" altLang="en-US" dirty="0">
                <a:cs typeface="Times New Roman" pitchFamily="18" charset="0"/>
              </a:rPr>
              <a:t> con la </a:t>
            </a:r>
            <a:r>
              <a:rPr lang="en-US" altLang="en-US" dirty="0" err="1">
                <a:cs typeface="Times New Roman" pitchFamily="18" charset="0"/>
              </a:rPr>
              <a:t>membrana</a:t>
            </a:r>
            <a:r>
              <a:rPr lang="en-US" altLang="en-US" dirty="0">
                <a:cs typeface="Times New Roman" pitchFamily="18" charset="0"/>
              </a:rPr>
              <a:t>, se liber el NT</a:t>
            </a: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n-US" altLang="en-US" dirty="0">
                <a:cs typeface="Times New Roman" pitchFamily="18" charset="0"/>
              </a:rPr>
              <a:t>NT se </a:t>
            </a:r>
            <a:r>
              <a:rPr lang="en-US" altLang="en-US" dirty="0" err="1">
                <a:cs typeface="Times New Roman" pitchFamily="18" charset="0"/>
              </a:rPr>
              <a:t>une</a:t>
            </a:r>
            <a:r>
              <a:rPr lang="en-US" altLang="en-US" dirty="0">
                <a:cs typeface="Times New Roman" pitchFamily="18" charset="0"/>
              </a:rPr>
              <a:t> a receptors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la </a:t>
            </a:r>
            <a:r>
              <a:rPr lang="en-US" altLang="en-US" dirty="0" err="1">
                <a:cs typeface="Times New Roman" pitchFamily="18" charset="0"/>
              </a:rPr>
              <a:t>neurona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posS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n-US" altLang="en-US" dirty="0" err="1">
                <a:cs typeface="Times New Roman" pitchFamily="18" charset="0"/>
              </a:rPr>
              <a:t>Neuronas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sintetizan</a:t>
            </a:r>
            <a:r>
              <a:rPr lang="en-US" altLang="en-US" dirty="0">
                <a:cs typeface="Times New Roman" pitchFamily="18" charset="0"/>
              </a:rPr>
              <a:t> mas de un NT</a:t>
            </a:r>
          </a:p>
          <a:p>
            <a:pPr lvl="3">
              <a:spcBef>
                <a:spcPts val="600"/>
              </a:spcBef>
              <a:spcAft>
                <a:spcPts val="300"/>
              </a:spcAft>
            </a:pPr>
            <a:r>
              <a:rPr lang="en-US" altLang="en-US" sz="2400" dirty="0" err="1">
                <a:cs typeface="Times New Roman" pitchFamily="18" charset="0"/>
              </a:rPr>
              <a:t>Liberan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uno</a:t>
            </a:r>
            <a:r>
              <a:rPr lang="en-US" altLang="en-US" sz="2400" dirty="0">
                <a:cs typeface="Times New Roman" pitchFamily="18" charset="0"/>
              </a:rPr>
              <a:t> a la </a:t>
            </a:r>
            <a:r>
              <a:rPr lang="en-US" altLang="en-US" sz="2400" dirty="0" err="1">
                <a:cs typeface="Times New Roman" pitchFamily="18" charset="0"/>
              </a:rPr>
              <a:t>vez</a:t>
            </a:r>
            <a:endParaRPr lang="en-US" altLang="en-US" sz="2400" dirty="0">
              <a:cs typeface="Times New Roman" pitchFamily="18" charset="0"/>
            </a:endParaRPr>
          </a:p>
          <a:p>
            <a:pPr lvl="3">
              <a:spcBef>
                <a:spcPts val="600"/>
              </a:spcBef>
              <a:spcAft>
                <a:spcPts val="300"/>
              </a:spcAft>
            </a:pPr>
            <a:r>
              <a:rPr lang="en-US" altLang="en-US" sz="2400" dirty="0" err="1">
                <a:cs typeface="Times New Roman" pitchFamily="18" charset="0"/>
              </a:rPr>
              <a:t>Depende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frecuencia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acción</a:t>
            </a:r>
            <a:r>
              <a:rPr lang="en-US" altLang="en-US" sz="2400" dirty="0">
                <a:cs typeface="Times New Roman" pitchFamily="18" charset="0"/>
              </a:rPr>
              <a:t> que </a:t>
            </a:r>
            <a:r>
              <a:rPr lang="en-US" altLang="en-US" sz="2400" dirty="0" err="1">
                <a:cs typeface="Times New Roman" pitchFamily="18" charset="0"/>
              </a:rPr>
              <a:t>llegan</a:t>
            </a:r>
            <a:r>
              <a:rPr lang="en-US" altLang="en-US" sz="2400" dirty="0">
                <a:cs typeface="Times New Roman" pitchFamily="18" charset="0"/>
              </a:rPr>
              <a:t> al </a:t>
            </a:r>
            <a:r>
              <a:rPr lang="en-US" altLang="en-US" sz="2400" dirty="0" err="1">
                <a:cs typeface="Times New Roman" pitchFamily="18" charset="0"/>
              </a:rPr>
              <a:t>bulbo</a:t>
            </a:r>
            <a:endParaRPr lang="en-US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36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Sinapsis</a:t>
            </a:r>
            <a:r>
              <a:rPr lang="en-US" dirty="0"/>
              <a:t> </a:t>
            </a:r>
            <a:r>
              <a:rPr lang="en-US" dirty="0" err="1"/>
              <a:t>Química</a:t>
            </a:r>
            <a:r>
              <a:rPr lang="en-US" dirty="0"/>
              <a:t> : </a:t>
            </a:r>
            <a:r>
              <a:rPr lang="en-US" dirty="0" err="1"/>
              <a:t>Resumen</a:t>
            </a:r>
            <a:endParaRPr lang="en-US" sz="1500" dirty="0"/>
          </a:p>
        </p:txBody>
      </p:sp>
      <p:pic>
        <p:nvPicPr>
          <p:cNvPr id="3" name="Content Placeholder 2" descr="Arrival of an action potential to the synaptic knob triggers calcium to enter, causing exocytosis of neurotransmitter into the synaptic cleft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26820"/>
            <a:ext cx="4572000" cy="5096713"/>
          </a:xfrm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57200" y="6248400"/>
            <a:ext cx="219456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12.22a</a:t>
            </a:r>
          </a:p>
        </p:txBody>
      </p:sp>
    </p:spTree>
    <p:extLst>
      <p:ext uri="{BB962C8B-B14F-4D97-AF65-F5344CB8AC3E}">
        <p14:creationId xmlns:p14="http://schemas.microsoft.com/office/powerpoint/2010/main" val="1060356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60000"/>
                </a:solidFill>
              </a:rPr>
              <a:t>Que </a:t>
            </a:r>
            <a:r>
              <a:rPr lang="en-US" dirty="0" err="1">
                <a:solidFill>
                  <a:srgbClr val="B60000"/>
                </a:solidFill>
              </a:rPr>
              <a:t>aprendimos</a:t>
            </a:r>
            <a:r>
              <a:rPr lang="en-US" dirty="0">
                <a:solidFill>
                  <a:srgbClr val="B60000"/>
                </a:solidFill>
              </a:rPr>
              <a:t>?</a:t>
            </a:r>
            <a:endParaRPr lang="en-US" sz="150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30352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sz="2800" dirty="0">
                <a:cs typeface="Times New Roman" pitchFamily="18" charset="0"/>
              </a:rPr>
              <a:t>Una </a:t>
            </a:r>
            <a:r>
              <a:rPr lang="en-US" altLang="en-US" sz="2800" dirty="0" err="1">
                <a:cs typeface="Times New Roman" pitchFamily="18" charset="0"/>
              </a:rPr>
              <a:t>diferencia</a:t>
            </a:r>
            <a:r>
              <a:rPr lang="en-US" altLang="en-US" sz="2800" dirty="0">
                <a:cs typeface="Times New Roman" pitchFamily="18" charset="0"/>
              </a:rPr>
              <a:t> entre EPSP y IPSP es?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altLang="en-US" sz="2800" dirty="0" err="1">
                <a:cs typeface="Times New Roman" pitchFamily="18" charset="0"/>
              </a:rPr>
              <a:t>Voltaje</a:t>
            </a:r>
            <a:r>
              <a:rPr lang="en-US" altLang="en-US" sz="2800" dirty="0">
                <a:cs typeface="Times New Roman" pitchFamily="18" charset="0"/>
              </a:rPr>
              <a:t>			- </a:t>
            </a:r>
            <a:r>
              <a:rPr lang="en-US" altLang="en-US" sz="2800" dirty="0" err="1">
                <a:cs typeface="Times New Roman" pitchFamily="18" charset="0"/>
              </a:rPr>
              <a:t>canales</a:t>
            </a:r>
            <a:r>
              <a:rPr lang="en-US" altLang="en-US" sz="2800" dirty="0">
                <a:cs typeface="Times New Roman" pitchFamily="18" charset="0"/>
              </a:rPr>
              <a:t>			- </a:t>
            </a:r>
            <a:r>
              <a:rPr lang="en-US" altLang="en-US" sz="2800" dirty="0" err="1">
                <a:cs typeface="Times New Roman" pitchFamily="18" charset="0"/>
              </a:rPr>
              <a:t>iones</a:t>
            </a:r>
            <a:endParaRPr lang="en-US" alt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alt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en-US" sz="2800" dirty="0" err="1">
                <a:cs typeface="Times New Roman" pitchFamily="18" charset="0"/>
              </a:rPr>
              <a:t>Voltaje</a:t>
            </a:r>
            <a:r>
              <a:rPr lang="en-US" altLang="en-US" sz="2800" dirty="0">
                <a:cs typeface="Times New Roman" pitchFamily="18" charset="0"/>
              </a:rPr>
              <a:t> al </a:t>
            </a:r>
            <a:r>
              <a:rPr lang="en-US" altLang="en-US" sz="2800" dirty="0" err="1">
                <a:cs typeface="Times New Roman" pitchFamily="18" charset="0"/>
              </a:rPr>
              <a:t>cual</a:t>
            </a:r>
            <a:r>
              <a:rPr lang="en-US" altLang="en-US" sz="2800" dirty="0">
                <a:cs typeface="Times New Roman" pitchFamily="18" charset="0"/>
              </a:rPr>
              <a:t> se </a:t>
            </a:r>
            <a:r>
              <a:rPr lang="en-US" altLang="en-US" sz="2800" dirty="0" err="1">
                <a:cs typeface="Times New Roman" pitchFamily="18" charset="0"/>
              </a:rPr>
              <a:t>inicia</a:t>
            </a:r>
            <a:r>
              <a:rPr lang="en-US" altLang="en-US" sz="2800" dirty="0">
                <a:cs typeface="Times New Roman" pitchFamily="18" charset="0"/>
              </a:rPr>
              <a:t> un </a:t>
            </a:r>
            <a:r>
              <a:rPr lang="en-US" altLang="en-US" sz="2800" dirty="0" err="1">
                <a:cs typeface="Times New Roman" pitchFamily="18" charset="0"/>
              </a:rPr>
              <a:t>potencial</a:t>
            </a:r>
            <a:r>
              <a:rPr lang="en-US" altLang="en-US" sz="2800" dirty="0">
                <a:cs typeface="Times New Roman" pitchFamily="18" charset="0"/>
              </a:rPr>
              <a:t> de </a:t>
            </a:r>
            <a:r>
              <a:rPr lang="en-US" altLang="en-US" sz="2800" dirty="0" err="1">
                <a:cs typeface="Times New Roman" pitchFamily="18" charset="0"/>
              </a:rPr>
              <a:t>acción</a:t>
            </a:r>
            <a:r>
              <a:rPr lang="en-US" altLang="en-US" sz="2800" dirty="0">
                <a:cs typeface="Times New Roman" pitchFamily="18" charset="0"/>
              </a:rPr>
              <a:t> se llama __________ y es </a:t>
            </a:r>
            <a:r>
              <a:rPr lang="en-US" altLang="en-US" sz="2800" dirty="0" err="1">
                <a:cs typeface="Times New Roman" pitchFamily="18" charset="0"/>
              </a:rPr>
              <a:t>dependiente</a:t>
            </a:r>
            <a:r>
              <a:rPr lang="en-US" altLang="en-US" sz="2800" dirty="0">
                <a:cs typeface="Times New Roman" pitchFamily="18" charset="0"/>
              </a:rPr>
              <a:t> de _________?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altLang="en-US" sz="2800" dirty="0" err="1">
                <a:cs typeface="Times New Roman" pitchFamily="18" charset="0"/>
              </a:rPr>
              <a:t>Potencial</a:t>
            </a:r>
            <a:r>
              <a:rPr lang="en-US" altLang="en-US" sz="2800" dirty="0">
                <a:cs typeface="Times New Roman" pitchFamily="18" charset="0"/>
              </a:rPr>
              <a:t> de </a:t>
            </a:r>
            <a:r>
              <a:rPr lang="en-US" altLang="en-US" sz="2800" dirty="0" err="1">
                <a:cs typeface="Times New Roman" pitchFamily="18" charset="0"/>
              </a:rPr>
              <a:t>grado</a:t>
            </a:r>
            <a:r>
              <a:rPr lang="en-US" altLang="en-US" sz="2800" dirty="0">
                <a:cs typeface="Times New Roman" pitchFamily="18" charset="0"/>
              </a:rPr>
              <a:t>			- Na+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altLang="en-US" sz="2800" dirty="0">
                <a:cs typeface="Times New Roman" pitchFamily="18" charset="0"/>
              </a:rPr>
              <a:t>umbral 						- K+</a:t>
            </a:r>
          </a:p>
        </p:txBody>
      </p:sp>
    </p:spTree>
    <p:extLst>
      <p:ext uri="{BB962C8B-B14F-4D97-AF65-F5344CB8AC3E}">
        <p14:creationId xmlns:p14="http://schemas.microsoft.com/office/powerpoint/2010/main" val="844095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solidFill>
                  <a:srgbClr val="B60000"/>
                </a:solidFill>
              </a:rPr>
              <a:t>12.9 </a:t>
            </a:r>
            <a:r>
              <a:rPr lang="en-US" altLang="en-US" sz="3600" b="0" dirty="0" err="1">
                <a:solidFill>
                  <a:srgbClr val="B60000"/>
                </a:solidFill>
                <a:cs typeface="Times New Roman" pitchFamily="18" charset="0"/>
              </a:rPr>
              <a:t>Objetivos</a:t>
            </a:r>
            <a:endParaRPr lang="en-US" sz="1500" b="0" dirty="0">
              <a:solidFill>
                <a:srgbClr val="B60000"/>
              </a:solidFill>
            </a:endParaRP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>
                <a:cs typeface="Times New Roman" pitchFamily="18" charset="0"/>
              </a:rPr>
              <a:t>- </a:t>
            </a:r>
            <a:r>
              <a:rPr lang="en-US" altLang="en-US" sz="2800" dirty="0" err="1">
                <a:cs typeface="Times New Roman" pitchFamily="18" charset="0"/>
              </a:rPr>
              <a:t>Comparar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potencial</a:t>
            </a:r>
            <a:r>
              <a:rPr lang="en-US" altLang="en-US" sz="2800" dirty="0">
                <a:cs typeface="Times New Roman" pitchFamily="18" charset="0"/>
              </a:rPr>
              <a:t> de </a:t>
            </a:r>
            <a:r>
              <a:rPr lang="en-US" altLang="en-US" sz="2800" dirty="0" err="1">
                <a:cs typeface="Times New Roman" pitchFamily="18" charset="0"/>
              </a:rPr>
              <a:t>grado</a:t>
            </a:r>
            <a:r>
              <a:rPr lang="en-US" altLang="en-US" sz="2800" dirty="0">
                <a:cs typeface="Times New Roman" pitchFamily="18" charset="0"/>
              </a:rPr>
              <a:t> con </a:t>
            </a:r>
            <a:r>
              <a:rPr lang="en-US" altLang="en-US" sz="2800" dirty="0" err="1">
                <a:cs typeface="Times New Roman" pitchFamily="18" charset="0"/>
              </a:rPr>
              <a:t>potencial</a:t>
            </a:r>
            <a:r>
              <a:rPr lang="en-US" altLang="en-US" sz="2800" dirty="0">
                <a:cs typeface="Times New Roman" pitchFamily="18" charset="0"/>
              </a:rPr>
              <a:t> de </a:t>
            </a:r>
            <a:r>
              <a:rPr lang="en-US" altLang="en-US" sz="2800" dirty="0" err="1">
                <a:cs typeface="Times New Roman" pitchFamily="18" charset="0"/>
              </a:rPr>
              <a:t>acción</a:t>
            </a:r>
            <a:r>
              <a:rPr lang="en-US" altLang="en-US" sz="2800" dirty="0">
                <a:cs typeface="Times New Roman" pitchFamily="18" charset="0"/>
              </a:rPr>
              <a:t>.</a:t>
            </a:r>
          </a:p>
          <a:p>
            <a:r>
              <a:rPr lang="en-US" altLang="en-US" sz="2800" dirty="0">
                <a:cs typeface="Times New Roman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altLang="en-US" sz="2800" dirty="0" err="1">
                <a:cs typeface="Times New Roman" pitchFamily="18" charset="0"/>
              </a:rPr>
              <a:t>Describir</a:t>
            </a:r>
            <a:r>
              <a:rPr lang="en-US" altLang="en-US" sz="2800" dirty="0">
                <a:cs typeface="Times New Roman" pitchFamily="18" charset="0"/>
              </a:rPr>
              <a:t> los </a:t>
            </a:r>
            <a:r>
              <a:rPr lang="en-US" altLang="en-US" sz="2800" dirty="0" err="1">
                <a:cs typeface="Times New Roman" pitchFamily="18" charset="0"/>
              </a:rPr>
              <a:t>factores</a:t>
            </a:r>
            <a:r>
              <a:rPr lang="en-US" altLang="en-US" sz="2800" dirty="0">
                <a:cs typeface="Times New Roman" pitchFamily="18" charset="0"/>
              </a:rPr>
              <a:t> primaries que </a:t>
            </a:r>
            <a:r>
              <a:rPr lang="en-US" altLang="en-US" sz="2800" dirty="0" err="1">
                <a:cs typeface="Times New Roman" pitchFamily="18" charset="0"/>
              </a:rPr>
              <a:t>influyen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la </a:t>
            </a:r>
            <a:r>
              <a:rPr lang="en-US" altLang="en-US" sz="2800" dirty="0" err="1">
                <a:cs typeface="Times New Roman" pitchFamily="18" charset="0"/>
              </a:rPr>
              <a:t>velocidad</a:t>
            </a:r>
            <a:r>
              <a:rPr lang="en-US" altLang="en-US" sz="2800" dirty="0">
                <a:cs typeface="Times New Roman" pitchFamily="18" charset="0"/>
              </a:rPr>
              <a:t> de la </a:t>
            </a:r>
            <a:r>
              <a:rPr lang="en-US" altLang="en-US" sz="2800" dirty="0" err="1">
                <a:cs typeface="Times New Roman" pitchFamily="18" charset="0"/>
              </a:rPr>
              <a:t>propagacion</a:t>
            </a:r>
            <a:r>
              <a:rPr lang="en-US" altLang="en-US" sz="2800" dirty="0">
                <a:cs typeface="Times New Roman" pitchFamily="18" charset="0"/>
              </a:rPr>
              <a:t> de un </a:t>
            </a:r>
            <a:r>
              <a:rPr lang="en-US" altLang="en-US" sz="2800" dirty="0" err="1">
                <a:cs typeface="Times New Roman" pitchFamily="18" charset="0"/>
              </a:rPr>
              <a:t>potencial</a:t>
            </a:r>
            <a:endParaRPr lang="en-US" altLang="en-US" sz="2800" dirty="0"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altLang="en-US" sz="2800" dirty="0"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altLang="en-US" sz="2800" dirty="0" err="1">
                <a:cs typeface="Times New Roman" pitchFamily="18" charset="0"/>
              </a:rPr>
              <a:t>Identificar</a:t>
            </a:r>
            <a:r>
              <a:rPr lang="en-US" altLang="en-US" sz="2800" dirty="0">
                <a:cs typeface="Times New Roman" pitchFamily="18" charset="0"/>
              </a:rPr>
              <a:t> los </a:t>
            </a:r>
            <a:r>
              <a:rPr lang="en-US" altLang="en-US" sz="2800" dirty="0" err="1">
                <a:cs typeface="Times New Roman" pitchFamily="18" charset="0"/>
              </a:rPr>
              <a:t>criterios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usados</a:t>
            </a:r>
            <a:r>
              <a:rPr lang="en-US" altLang="en-US" sz="2800" dirty="0">
                <a:cs typeface="Times New Roman" pitchFamily="18" charset="0"/>
              </a:rPr>
              <a:t> para </a:t>
            </a:r>
            <a:r>
              <a:rPr lang="en-US" altLang="en-US" sz="2800" dirty="0" err="1">
                <a:cs typeface="Times New Roman" pitchFamily="18" charset="0"/>
              </a:rPr>
              <a:t>distingir</a:t>
            </a:r>
            <a:r>
              <a:rPr lang="en-US" altLang="en-US" sz="2800" dirty="0">
                <a:cs typeface="Times New Roman" pitchFamily="18" charset="0"/>
              </a:rPr>
              <a:t> los </a:t>
            </a:r>
            <a:r>
              <a:rPr lang="en-US" altLang="en-US" sz="2800" dirty="0" err="1">
                <a:cs typeface="Times New Roman" pitchFamily="18" charset="0"/>
              </a:rPr>
              <a:t>grupos</a:t>
            </a:r>
            <a:r>
              <a:rPr lang="en-US" altLang="en-US" sz="2800" dirty="0">
                <a:cs typeface="Times New Roman" pitchFamily="18" charset="0"/>
              </a:rPr>
              <a:t> de </a:t>
            </a:r>
            <a:r>
              <a:rPr lang="en-US" altLang="en-US" sz="2800" dirty="0" err="1">
                <a:cs typeface="Times New Roman" pitchFamily="18" charset="0"/>
              </a:rPr>
              <a:t>fibras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nerviosas</a:t>
            </a:r>
            <a:endParaRPr lang="en-US" altLang="en-US" sz="2800" dirty="0"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927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12.9a </a:t>
            </a:r>
            <a:r>
              <a:rPr lang="en-US" dirty="0" err="1"/>
              <a:t>Potencial</a:t>
            </a:r>
            <a:r>
              <a:rPr lang="en-US" dirty="0"/>
              <a:t> de Grado vs </a:t>
            </a:r>
            <a:r>
              <a:rPr lang="en-US" dirty="0" err="1"/>
              <a:t>Potencial</a:t>
            </a:r>
            <a:r>
              <a:rPr lang="en-US" dirty="0"/>
              <a:t> de </a:t>
            </a:r>
            <a:r>
              <a:rPr lang="en-US" dirty="0" err="1"/>
              <a:t>Acción</a:t>
            </a:r>
            <a:r>
              <a:rPr lang="en-US" dirty="0"/>
              <a:t> </a:t>
            </a:r>
            <a:endParaRPr lang="en-US" sz="15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95360" cy="530352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altLang="en-US" sz="2600" b="1" dirty="0" err="1">
                <a:cs typeface="Times New Roman" pitchFamily="18" charset="0"/>
              </a:rPr>
              <a:t>Potencial</a:t>
            </a:r>
            <a:r>
              <a:rPr lang="en-US" altLang="en-US" sz="2600" b="1" dirty="0">
                <a:cs typeface="Times New Roman" pitchFamily="18" charset="0"/>
              </a:rPr>
              <a:t> de </a:t>
            </a:r>
            <a:r>
              <a:rPr lang="en-US" altLang="en-US" sz="2600" b="1" dirty="0" err="1">
                <a:cs typeface="Times New Roman" pitchFamily="18" charset="0"/>
              </a:rPr>
              <a:t>grado</a:t>
            </a:r>
            <a:endParaRPr lang="en-US" altLang="en-US" sz="2600" b="1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200" dirty="0" err="1">
                <a:cs typeface="Times New Roman" pitchFamily="18" charset="0"/>
              </a:rPr>
              <a:t>Ocurre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en</a:t>
            </a:r>
            <a:r>
              <a:rPr lang="en-US" altLang="en-US" sz="2200" dirty="0">
                <a:cs typeface="Times New Roman" pitchFamily="18" charset="0"/>
              </a:rPr>
              <a:t> la region </a:t>
            </a:r>
            <a:r>
              <a:rPr lang="en-US" altLang="en-US" sz="2200" dirty="0" err="1">
                <a:cs typeface="Times New Roman" pitchFamily="18" charset="0"/>
              </a:rPr>
              <a:t>receptiva</a:t>
            </a:r>
            <a:r>
              <a:rPr lang="en-US" altLang="en-US" sz="2200" dirty="0">
                <a:cs typeface="Times New Roman" pitchFamily="18" charset="0"/>
              </a:rPr>
              <a:t>; por </a:t>
            </a:r>
            <a:r>
              <a:rPr lang="en-US" altLang="en-US" sz="2200" dirty="0" err="1">
                <a:cs typeface="Times New Roman" pitchFamily="18" charset="0"/>
              </a:rPr>
              <a:t>canales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químicos</a:t>
            </a:r>
            <a:endParaRPr lang="en-US" altLang="en-US" sz="22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200" dirty="0" err="1">
                <a:cs typeface="Times New Roman" pitchFamily="18" charset="0"/>
              </a:rPr>
              <a:t>Pueden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inducir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cambios</a:t>
            </a:r>
            <a:r>
              <a:rPr lang="en-US" altLang="en-US" sz="2200" dirty="0">
                <a:cs typeface="Times New Roman" pitchFamily="18" charset="0"/>
              </a:rPr>
              <a:t> de </a:t>
            </a:r>
            <a:r>
              <a:rPr lang="en-US" altLang="en-US" sz="2200" dirty="0" err="1">
                <a:cs typeface="Times New Roman" pitchFamily="18" charset="0"/>
              </a:rPr>
              <a:t>carga</a:t>
            </a:r>
            <a:r>
              <a:rPr lang="en-US" altLang="en-US" sz="2200" dirty="0">
                <a:cs typeface="Times New Roman" pitchFamily="18" charset="0"/>
              </a:rPr>
              <a:t>:  </a:t>
            </a:r>
            <a:r>
              <a:rPr lang="en-US" altLang="en-US" sz="2200" dirty="0" err="1">
                <a:cs typeface="Times New Roman" pitchFamily="18" charset="0"/>
              </a:rPr>
              <a:t>positivos</a:t>
            </a:r>
            <a:r>
              <a:rPr lang="en-US" altLang="en-US" sz="2200" dirty="0">
                <a:cs typeface="Times New Roman" pitchFamily="18" charset="0"/>
              </a:rPr>
              <a:t> o </a:t>
            </a:r>
            <a:r>
              <a:rPr lang="en-US" altLang="en-US" sz="2200" dirty="0" err="1">
                <a:cs typeface="Times New Roman" pitchFamily="18" charset="0"/>
              </a:rPr>
              <a:t>negativos</a:t>
            </a:r>
            <a:endParaRPr lang="en-US" altLang="en-US" sz="22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200" dirty="0">
                <a:cs typeface="Times New Roman" pitchFamily="18" charset="0"/>
              </a:rPr>
              <a:t>Son </a:t>
            </a:r>
            <a:r>
              <a:rPr lang="en-US" altLang="en-US" sz="2200" dirty="0" err="1">
                <a:cs typeface="Times New Roman" pitchFamily="18" charset="0"/>
              </a:rPr>
              <a:t>graduados</a:t>
            </a:r>
            <a:r>
              <a:rPr lang="en-US" altLang="en-US" sz="2200" dirty="0">
                <a:cs typeface="Times New Roman" pitchFamily="18" charset="0"/>
              </a:rPr>
              <a:t>: </a:t>
            </a:r>
            <a:r>
              <a:rPr lang="en-US" altLang="en-US" sz="2200" dirty="0" err="1">
                <a:cs typeface="Times New Roman" pitchFamily="18" charset="0"/>
              </a:rPr>
              <a:t>distintas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intensidades</a:t>
            </a:r>
            <a:r>
              <a:rPr lang="en-US" altLang="en-US" sz="2200" dirty="0">
                <a:cs typeface="Times New Roman" pitchFamily="18" charset="0"/>
              </a:rPr>
              <a:t>. Los </a:t>
            </a:r>
            <a:r>
              <a:rPr lang="en-US" altLang="en-US" sz="2200" dirty="0" err="1">
                <a:cs typeface="Times New Roman" pitchFamily="18" charset="0"/>
              </a:rPr>
              <a:t>grandes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inducen</a:t>
            </a:r>
            <a:r>
              <a:rPr lang="en-US" altLang="en-US" sz="2200" dirty="0">
                <a:cs typeface="Times New Roman" pitchFamily="18" charset="0"/>
              </a:rPr>
              <a:t> de </a:t>
            </a:r>
            <a:r>
              <a:rPr lang="en-US" altLang="en-US" sz="2200" dirty="0" err="1">
                <a:cs typeface="Times New Roman" pitchFamily="18" charset="0"/>
              </a:rPr>
              <a:t>acción</a:t>
            </a:r>
            <a:endParaRPr lang="en-US" altLang="en-US" sz="22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200" dirty="0">
                <a:cs typeface="Times New Roman" pitchFamily="18" charset="0"/>
              </a:rPr>
              <a:t>Son locales, no </a:t>
            </a:r>
            <a:r>
              <a:rPr lang="en-US" altLang="en-US" sz="2200" dirty="0" err="1">
                <a:cs typeface="Times New Roman" pitchFamily="18" charset="0"/>
              </a:rPr>
              <a:t>viajan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grandes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distancias</a:t>
            </a:r>
            <a:r>
              <a:rPr lang="en-US" altLang="en-US" sz="2200" dirty="0">
                <a:cs typeface="Times New Roman" pitchFamily="18" charset="0"/>
              </a:rPr>
              <a:t>, </a:t>
            </a:r>
            <a:r>
              <a:rPr lang="en-US" altLang="en-US" sz="2200" dirty="0" err="1">
                <a:cs typeface="Times New Roman" pitchFamily="18" charset="0"/>
              </a:rPr>
              <a:t>depende</a:t>
            </a:r>
            <a:r>
              <a:rPr lang="en-US" altLang="en-US" sz="2200" dirty="0">
                <a:cs typeface="Times New Roman" pitchFamily="18" charset="0"/>
              </a:rPr>
              <a:t> de la </a:t>
            </a:r>
            <a:r>
              <a:rPr lang="en-US" altLang="en-US" sz="2200" dirty="0" err="1">
                <a:cs typeface="Times New Roman" pitchFamily="18" charset="0"/>
              </a:rPr>
              <a:t>intensidad</a:t>
            </a:r>
            <a:r>
              <a:rPr lang="en-US" altLang="en-US" sz="2200" dirty="0">
                <a:cs typeface="Times New Roman" pitchFamily="18" charset="0"/>
              </a:rPr>
              <a:t> del </a:t>
            </a:r>
            <a:r>
              <a:rPr lang="en-US" altLang="en-US" sz="2200" dirty="0" err="1">
                <a:cs typeface="Times New Roman" pitchFamily="18" charset="0"/>
              </a:rPr>
              <a:t>estímulo</a:t>
            </a:r>
            <a:endParaRPr lang="en-US" altLang="en-US" sz="22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altLang="en-US" sz="2600" b="1" dirty="0" err="1">
                <a:cs typeface="Times New Roman" pitchFamily="18" charset="0"/>
              </a:rPr>
              <a:t>Potencial</a:t>
            </a:r>
            <a:r>
              <a:rPr lang="en-US" altLang="en-US" sz="2600" b="1" dirty="0">
                <a:cs typeface="Times New Roman" pitchFamily="18" charset="0"/>
              </a:rPr>
              <a:t> de </a:t>
            </a:r>
            <a:r>
              <a:rPr lang="en-US" altLang="en-US" sz="2600" b="1" dirty="0" err="1">
                <a:cs typeface="Times New Roman" pitchFamily="18" charset="0"/>
              </a:rPr>
              <a:t>Acción</a:t>
            </a:r>
            <a:endParaRPr lang="en-US" altLang="en-US" sz="2600" b="1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200" dirty="0" err="1">
                <a:cs typeface="Times New Roman" pitchFamily="18" charset="0"/>
              </a:rPr>
              <a:t>Ocurre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en</a:t>
            </a:r>
            <a:r>
              <a:rPr lang="en-US" altLang="en-US" sz="2200" dirty="0">
                <a:cs typeface="Times New Roman" pitchFamily="18" charset="0"/>
              </a:rPr>
              <a:t> la </a:t>
            </a:r>
            <a:r>
              <a:rPr lang="en-US" altLang="en-US" sz="2200" dirty="0" err="1">
                <a:cs typeface="Times New Roman" pitchFamily="18" charset="0"/>
              </a:rPr>
              <a:t>región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conductiva</a:t>
            </a:r>
            <a:r>
              <a:rPr lang="en-US" altLang="en-US" sz="2200" dirty="0">
                <a:cs typeface="Times New Roman" pitchFamily="18" charset="0"/>
              </a:rPr>
              <a:t>, por </a:t>
            </a:r>
            <a:r>
              <a:rPr lang="en-US" altLang="en-US" sz="2200" dirty="0" err="1">
                <a:cs typeface="Times New Roman" pitchFamily="18" charset="0"/>
              </a:rPr>
              <a:t>canales</a:t>
            </a:r>
            <a:r>
              <a:rPr lang="en-US" altLang="en-US" sz="2200" dirty="0">
                <a:cs typeface="Times New Roman" pitchFamily="18" charset="0"/>
              </a:rPr>
              <a:t> de V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200" dirty="0" err="1">
                <a:cs typeface="Times New Roman" pitchFamily="18" charset="0"/>
              </a:rPr>
              <a:t>Involucran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depolarización</a:t>
            </a:r>
            <a:r>
              <a:rPr lang="en-US" altLang="en-US" sz="2200" dirty="0">
                <a:cs typeface="Times New Roman" pitchFamily="18" charset="0"/>
              </a:rPr>
              <a:t> (Na</a:t>
            </a:r>
            <a:r>
              <a:rPr lang="en-US" altLang="en-US" sz="2200" baseline="30000" dirty="0">
                <a:cs typeface="Times New Roman" pitchFamily="18" charset="0"/>
              </a:rPr>
              <a:t>+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entra</a:t>
            </a:r>
            <a:r>
              <a:rPr lang="en-US" altLang="en-US" sz="2200" dirty="0">
                <a:cs typeface="Times New Roman" pitchFamily="18" charset="0"/>
              </a:rPr>
              <a:t>) y </a:t>
            </a:r>
            <a:r>
              <a:rPr lang="en-US" altLang="en-US" sz="2200" dirty="0" err="1">
                <a:cs typeface="Times New Roman" pitchFamily="18" charset="0"/>
              </a:rPr>
              <a:t>repolarizacion</a:t>
            </a:r>
            <a:r>
              <a:rPr lang="en-US" altLang="en-US" sz="2200" dirty="0">
                <a:cs typeface="Times New Roman" pitchFamily="18" charset="0"/>
              </a:rPr>
              <a:t> (K</a:t>
            </a:r>
            <a:r>
              <a:rPr lang="en-US" altLang="en-US" sz="2200" baseline="30000" dirty="0">
                <a:cs typeface="Times New Roman" pitchFamily="18" charset="0"/>
              </a:rPr>
              <a:t>+</a:t>
            </a:r>
            <a:r>
              <a:rPr lang="en-US" altLang="en-US" sz="2200" dirty="0">
                <a:cs typeface="Times New Roman" pitchFamily="18" charset="0"/>
              </a:rPr>
              <a:t> sale)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200" dirty="0" err="1">
                <a:cs typeface="Times New Roman" pitchFamily="18" charset="0"/>
              </a:rPr>
              <a:t>Gatillados</a:t>
            </a:r>
            <a:r>
              <a:rPr lang="en-US" altLang="en-US" sz="2200" dirty="0">
                <a:cs typeface="Times New Roman" pitchFamily="18" charset="0"/>
              </a:rPr>
              <a:t> por umbral y son </a:t>
            </a:r>
            <a:r>
              <a:rPr lang="en-US" altLang="en-US" sz="2200" b="1" dirty="0" err="1">
                <a:cs typeface="Times New Roman" pitchFamily="18" charset="0"/>
              </a:rPr>
              <a:t>Todo</a:t>
            </a:r>
            <a:r>
              <a:rPr lang="en-US" altLang="en-US" sz="2200" b="1" dirty="0">
                <a:cs typeface="Times New Roman" pitchFamily="18" charset="0"/>
              </a:rPr>
              <a:t> o Nada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200" dirty="0" err="1">
                <a:cs typeface="Times New Roman" pitchFamily="18" charset="0"/>
              </a:rPr>
              <a:t>Viajan</a:t>
            </a:r>
            <a:r>
              <a:rPr lang="en-US" altLang="en-US" sz="2200" dirty="0">
                <a:cs typeface="Times New Roman" pitchFamily="18" charset="0"/>
              </a:rPr>
              <a:t> hasta el </a:t>
            </a:r>
            <a:r>
              <a:rPr lang="en-US" altLang="en-US" sz="2200" dirty="0" err="1">
                <a:cs typeface="Times New Roman" pitchFamily="18" charset="0"/>
              </a:rPr>
              <a:t>bulbo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sinóptico</a:t>
            </a:r>
            <a:r>
              <a:rPr lang="en-US" altLang="en-US" sz="2200" dirty="0">
                <a:cs typeface="Times New Roman" pitchFamily="18" charset="0"/>
              </a:rPr>
              <a:t> (</a:t>
            </a:r>
            <a:r>
              <a:rPr lang="en-US" altLang="en-US" sz="2200" dirty="0" err="1">
                <a:cs typeface="Times New Roman" pitchFamily="18" charset="0"/>
              </a:rPr>
              <a:t>región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transmisiva</a:t>
            </a:r>
            <a:r>
              <a:rPr lang="en-US" altLang="en-US" sz="2200" dirty="0"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8158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12.9b Que </a:t>
            </a:r>
            <a:r>
              <a:rPr lang="en-US" dirty="0" err="1"/>
              <a:t>afecta</a:t>
            </a:r>
            <a:r>
              <a:rPr lang="en-US" dirty="0"/>
              <a:t> la </a:t>
            </a:r>
            <a:r>
              <a:rPr lang="en-US" dirty="0" err="1"/>
              <a:t>velocidad</a:t>
            </a:r>
            <a:r>
              <a:rPr lang="en-US" dirty="0"/>
              <a:t> de </a:t>
            </a:r>
            <a:r>
              <a:rPr lang="en-US" dirty="0" err="1"/>
              <a:t>propagación</a:t>
            </a:r>
            <a:r>
              <a:rPr lang="en-US" dirty="0"/>
              <a:t>?</a:t>
            </a:r>
            <a:endParaRPr lang="en-US" sz="15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25880"/>
            <a:ext cx="8595360" cy="5303520"/>
          </a:xfrm>
        </p:spPr>
        <p:txBody>
          <a:bodyPr/>
          <a:lstStyle/>
          <a:p>
            <a:r>
              <a:rPr lang="en-US" altLang="en-US" b="1" dirty="0" err="1">
                <a:cs typeface="Times New Roman" pitchFamily="18" charset="0"/>
              </a:rPr>
              <a:t>Diámetro</a:t>
            </a:r>
            <a:r>
              <a:rPr lang="en-US" altLang="en-US" dirty="0">
                <a:cs typeface="Times New Roman" pitchFamily="18" charset="0"/>
              </a:rPr>
              <a:t> y el </a:t>
            </a:r>
            <a:r>
              <a:rPr lang="en-US" altLang="en-US" dirty="0" err="1">
                <a:cs typeface="Times New Roman" pitchFamily="18" charset="0"/>
              </a:rPr>
              <a:t>nivel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b="1" dirty="0" err="1">
                <a:cs typeface="Times New Roman" pitchFamily="18" charset="0"/>
              </a:rPr>
              <a:t>mielinización</a:t>
            </a:r>
            <a:endParaRPr lang="en-US" altLang="en-US" b="1" dirty="0">
              <a:cs typeface="Times New Roman" pitchFamily="18" charset="0"/>
            </a:endParaRPr>
          </a:p>
          <a:p>
            <a:pPr lvl="1"/>
            <a:r>
              <a:rPr lang="en-US" altLang="en-US" dirty="0" err="1">
                <a:cs typeface="Times New Roman" pitchFamily="18" charset="0"/>
              </a:rPr>
              <a:t>Fibras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gruesas</a:t>
            </a:r>
            <a:r>
              <a:rPr lang="en-US" altLang="en-US" dirty="0">
                <a:cs typeface="Times New Roman" pitchFamily="18" charset="0"/>
              </a:rPr>
              <a:t> son mas </a:t>
            </a:r>
            <a:r>
              <a:rPr lang="en-US" altLang="en-US" dirty="0" err="1">
                <a:cs typeface="Times New Roman" pitchFamily="18" charset="0"/>
              </a:rPr>
              <a:t>rápidas</a:t>
            </a:r>
            <a:r>
              <a:rPr lang="en-US" altLang="en-US" dirty="0">
                <a:cs typeface="Times New Roman" pitchFamily="18" charset="0"/>
              </a:rPr>
              <a:t> </a:t>
            </a:r>
          </a:p>
          <a:p>
            <a:pPr lvl="2"/>
            <a:r>
              <a:rPr lang="en-US" altLang="en-US" dirty="0">
                <a:cs typeface="Times New Roman" pitchFamily="18" charset="0"/>
              </a:rPr>
              <a:t>Hay </a:t>
            </a:r>
            <a:r>
              <a:rPr lang="en-US" altLang="en-US" dirty="0" err="1">
                <a:cs typeface="Times New Roman" pitchFamily="18" charset="0"/>
              </a:rPr>
              <a:t>menos</a:t>
            </a:r>
            <a:r>
              <a:rPr lang="en-US" altLang="en-US" dirty="0">
                <a:cs typeface="Times New Roman" pitchFamily="18" charset="0"/>
              </a:rPr>
              <a:t> Resistencia a la </a:t>
            </a:r>
            <a:r>
              <a:rPr lang="en-US" altLang="en-US" dirty="0" err="1">
                <a:cs typeface="Times New Roman" pitchFamily="18" charset="0"/>
              </a:rPr>
              <a:t>corriente</a:t>
            </a:r>
            <a:endParaRPr lang="en-US" altLang="en-US" dirty="0">
              <a:cs typeface="Times New Roman" pitchFamily="18" charset="0"/>
            </a:endParaRPr>
          </a:p>
          <a:p>
            <a:pPr lvl="1"/>
            <a:r>
              <a:rPr lang="en-US" altLang="en-US" dirty="0" err="1">
                <a:cs typeface="Times New Roman" pitchFamily="18" charset="0"/>
              </a:rPr>
              <a:t>Mielinados</a:t>
            </a:r>
            <a:r>
              <a:rPr lang="en-US" altLang="en-US" dirty="0">
                <a:cs typeface="Times New Roman" pitchFamily="18" charset="0"/>
              </a:rPr>
              <a:t> son mas </a:t>
            </a:r>
            <a:r>
              <a:rPr lang="en-US" altLang="en-US" dirty="0" err="1">
                <a:cs typeface="Times New Roman" pitchFamily="18" charset="0"/>
              </a:rPr>
              <a:t>rápidas</a:t>
            </a:r>
            <a:endParaRPr lang="en-US" altLang="en-US" dirty="0">
              <a:cs typeface="Times New Roman" pitchFamily="18" charset="0"/>
            </a:endParaRPr>
          </a:p>
          <a:p>
            <a:pPr lvl="2"/>
            <a:r>
              <a:rPr lang="en-US" altLang="en-US" dirty="0" err="1">
                <a:cs typeface="Times New Roman" pitchFamily="18" charset="0"/>
              </a:rPr>
              <a:t>Conducción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saltatoria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72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txBody>
          <a:bodyPr anchor="t"/>
          <a:lstStyle/>
          <a:p>
            <a:r>
              <a:rPr lang="en-US" dirty="0">
                <a:solidFill>
                  <a:srgbClr val="B60000"/>
                </a:solidFill>
              </a:rPr>
              <a:t>12.8 - </a:t>
            </a:r>
            <a:r>
              <a:rPr lang="en-US" altLang="en-US" sz="3600" b="0" dirty="0">
                <a:solidFill>
                  <a:srgbClr val="B60000"/>
                </a:solidFill>
                <a:cs typeface="Times New Roman" pitchFamily="18" charset="0"/>
              </a:rPr>
              <a:t> </a:t>
            </a:r>
            <a:r>
              <a:rPr lang="en-US" altLang="en-US" sz="3600" b="0" dirty="0" err="1">
                <a:solidFill>
                  <a:srgbClr val="B60000"/>
                </a:solidFill>
                <a:cs typeface="Times New Roman" pitchFamily="18" charset="0"/>
              </a:rPr>
              <a:t>Objetivos</a:t>
            </a:r>
            <a:r>
              <a:rPr lang="en-US" altLang="en-US" sz="1500" b="0" dirty="0">
                <a:solidFill>
                  <a:srgbClr val="B60000"/>
                </a:solidFill>
                <a:cs typeface="Times New Roman" pitchFamily="18" charset="0"/>
              </a:rPr>
              <a:t> 2</a:t>
            </a:r>
            <a:endParaRPr lang="en-US" sz="1500" b="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534400" cy="46482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en-US" sz="2600" dirty="0" err="1">
                <a:cs typeface="Times New Roman" pitchFamily="18" charset="0"/>
              </a:rPr>
              <a:t>Definir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periodo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refractorio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absoluto</a:t>
            </a:r>
            <a:r>
              <a:rPr lang="en-US" altLang="en-US" sz="2600" dirty="0">
                <a:cs typeface="Times New Roman" pitchFamily="18" charset="0"/>
              </a:rPr>
              <a:t> y </a:t>
            </a:r>
            <a:r>
              <a:rPr lang="en-US" altLang="en-US" sz="2600" dirty="0" err="1">
                <a:cs typeface="Times New Roman" pitchFamily="18" charset="0"/>
              </a:rPr>
              <a:t>relativo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asociado</a:t>
            </a:r>
            <a:r>
              <a:rPr lang="en-US" altLang="en-US" sz="2600" dirty="0">
                <a:cs typeface="Times New Roman" pitchFamily="18" charset="0"/>
              </a:rPr>
              <a:t> a la </a:t>
            </a:r>
            <a:r>
              <a:rPr lang="en-US" altLang="en-US" sz="2600" dirty="0" err="1">
                <a:cs typeface="Times New Roman" pitchFamily="18" charset="0"/>
              </a:rPr>
              <a:t>transmisiín</a:t>
            </a:r>
            <a:r>
              <a:rPr lang="en-US" altLang="en-US" sz="2600" dirty="0">
                <a:cs typeface="Times New Roman" pitchFamily="18" charset="0"/>
              </a:rPr>
              <a:t> de un </a:t>
            </a:r>
            <a:r>
              <a:rPr lang="en-US" altLang="en-US" sz="2600" dirty="0" err="1">
                <a:cs typeface="Times New Roman" pitchFamily="18" charset="0"/>
              </a:rPr>
              <a:t>potencial</a:t>
            </a:r>
            <a:r>
              <a:rPr lang="en-US" altLang="en-US" sz="2600" dirty="0">
                <a:cs typeface="Times New Roman" pitchFamily="18" charset="0"/>
              </a:rPr>
              <a:t> de </a:t>
            </a:r>
            <a:r>
              <a:rPr lang="en-US" altLang="en-US" sz="2600" dirty="0" err="1">
                <a:cs typeface="Times New Roman" pitchFamily="18" charset="0"/>
              </a:rPr>
              <a:t>acción</a:t>
            </a:r>
            <a:endParaRPr lang="en-US" altLang="en-US" sz="26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altLang="en-US" sz="26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en-US" sz="2600" dirty="0" err="1">
                <a:cs typeface="Times New Roman" pitchFamily="18" charset="0"/>
              </a:rPr>
              <a:t>Describir</a:t>
            </a:r>
            <a:r>
              <a:rPr lang="en-US" altLang="en-US" sz="2600" dirty="0">
                <a:cs typeface="Times New Roman" pitchFamily="18" charset="0"/>
              </a:rPr>
              <a:t> los </a:t>
            </a:r>
            <a:r>
              <a:rPr lang="en-US" altLang="en-US" sz="2600" dirty="0" err="1">
                <a:cs typeface="Times New Roman" pitchFamily="18" charset="0"/>
              </a:rPr>
              <a:t>eventos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en</a:t>
            </a:r>
            <a:r>
              <a:rPr lang="en-US" altLang="en-US" sz="2600" dirty="0">
                <a:cs typeface="Times New Roman" pitchFamily="18" charset="0"/>
              </a:rPr>
              <a:t> el </a:t>
            </a:r>
            <a:r>
              <a:rPr lang="en-US" altLang="en-US" sz="2600" dirty="0" err="1">
                <a:cs typeface="Times New Roman" pitchFamily="18" charset="0"/>
              </a:rPr>
              <a:t>segmento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transmisivo</a:t>
            </a:r>
            <a:endParaRPr lang="en-US" altLang="en-US" sz="26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altLang="en-US" sz="26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en-US" sz="2600" dirty="0" err="1">
                <a:cs typeface="Times New Roman" pitchFamily="18" charset="0"/>
              </a:rPr>
              <a:t>Explicar</a:t>
            </a:r>
            <a:r>
              <a:rPr lang="en-US" altLang="en-US" sz="2600" dirty="0">
                <a:cs typeface="Times New Roman" pitchFamily="18" charset="0"/>
              </a:rPr>
              <a:t> el </a:t>
            </a:r>
            <a:r>
              <a:rPr lang="en-US" altLang="en-US" sz="2600" dirty="0" err="1">
                <a:cs typeface="Times New Roman" pitchFamily="18" charset="0"/>
              </a:rPr>
              <a:t>rol</a:t>
            </a:r>
            <a:r>
              <a:rPr lang="en-US" altLang="en-US" sz="2600" dirty="0">
                <a:cs typeface="Times New Roman" pitchFamily="18" charset="0"/>
              </a:rPr>
              <a:t> de Ca</a:t>
            </a:r>
            <a:r>
              <a:rPr lang="en-US" altLang="en-US" sz="2600" baseline="30000" dirty="0">
                <a:cs typeface="Times New Roman" pitchFamily="18" charset="0"/>
              </a:rPr>
              <a:t>2+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en</a:t>
            </a:r>
            <a:r>
              <a:rPr lang="en-US" altLang="en-US" sz="2600" dirty="0">
                <a:cs typeface="Times New Roman" pitchFamily="18" charset="0"/>
              </a:rPr>
              <a:t> la </a:t>
            </a:r>
            <a:r>
              <a:rPr lang="en-US" altLang="en-US" sz="2600" dirty="0" err="1">
                <a:cs typeface="Times New Roman" pitchFamily="18" charset="0"/>
              </a:rPr>
              <a:t>liberación</a:t>
            </a:r>
            <a:r>
              <a:rPr lang="en-US" altLang="en-US" sz="2600" dirty="0">
                <a:cs typeface="Times New Roman" pitchFamily="18" charset="0"/>
              </a:rPr>
              <a:t> del NT</a:t>
            </a:r>
          </a:p>
        </p:txBody>
      </p:sp>
    </p:spTree>
    <p:extLst>
      <p:ext uri="{BB962C8B-B14F-4D97-AF65-F5344CB8AC3E}">
        <p14:creationId xmlns:p14="http://schemas.microsoft.com/office/powerpoint/2010/main" val="1045338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12.9b Que </a:t>
            </a:r>
            <a:r>
              <a:rPr lang="en-US" dirty="0" err="1"/>
              <a:t>afecta</a:t>
            </a:r>
            <a:r>
              <a:rPr lang="en-US" dirty="0"/>
              <a:t> la </a:t>
            </a:r>
            <a:r>
              <a:rPr lang="en-US" dirty="0" err="1"/>
              <a:t>velocidad</a:t>
            </a:r>
            <a:r>
              <a:rPr lang="en-US" dirty="0"/>
              <a:t> de </a:t>
            </a:r>
            <a:r>
              <a:rPr lang="en-US" dirty="0" err="1"/>
              <a:t>propagación</a:t>
            </a:r>
            <a:r>
              <a:rPr lang="en-US" dirty="0"/>
              <a:t>? </a:t>
            </a:r>
            <a:r>
              <a:rPr lang="en-US" sz="1500" dirty="0"/>
              <a:t>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188720"/>
            <a:ext cx="8900160" cy="5410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dirty="0" err="1">
                <a:cs typeface="Times New Roman" pitchFamily="18" charset="0"/>
              </a:rPr>
              <a:t>Clasificación</a:t>
            </a:r>
            <a:r>
              <a:rPr lang="en-US" altLang="en-US" dirty="0">
                <a:cs typeface="Times New Roman" pitchFamily="18" charset="0"/>
              </a:rPr>
              <a:t> </a:t>
            </a:r>
          </a:p>
          <a:p>
            <a:pPr lvl="1">
              <a:spcBef>
                <a:spcPts val="600"/>
              </a:spcBef>
            </a:pPr>
            <a:r>
              <a:rPr lang="en-US" altLang="en-US" sz="2400" b="1" dirty="0" err="1">
                <a:cs typeface="Times New Roman" pitchFamily="18" charset="0"/>
              </a:rPr>
              <a:t>Fibra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b="1" dirty="0" err="1">
                <a:cs typeface="Times New Roman" pitchFamily="18" charset="0"/>
              </a:rPr>
              <a:t>nerviosa</a:t>
            </a:r>
            <a:r>
              <a:rPr lang="en-US" altLang="en-US" sz="2400" dirty="0">
                <a:cs typeface="Times New Roman" pitchFamily="18" charset="0"/>
              </a:rPr>
              <a:t>: un axon y </a:t>
            </a:r>
            <a:r>
              <a:rPr lang="en-US" altLang="en-US" sz="2400" dirty="0" err="1">
                <a:cs typeface="Times New Roman" pitchFamily="18" charset="0"/>
              </a:rPr>
              <a:t>su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vaina</a:t>
            </a:r>
            <a:r>
              <a:rPr lang="en-US" altLang="en-US" sz="2400" dirty="0">
                <a:cs typeface="Times New Roman" pitchFamily="18" charset="0"/>
              </a:rPr>
              <a:t> (</a:t>
            </a:r>
            <a:r>
              <a:rPr lang="en-US" altLang="en-US" sz="2400" dirty="0" err="1">
                <a:cs typeface="Times New Roman" pitchFamily="18" charset="0"/>
              </a:rPr>
              <a:t>capa</a:t>
            </a:r>
            <a:r>
              <a:rPr lang="en-US" altLang="en-US" sz="2400" dirty="0">
                <a:cs typeface="Times New Roman" pitchFamily="18" charset="0"/>
              </a:rPr>
              <a:t>) de </a:t>
            </a:r>
            <a:r>
              <a:rPr lang="en-US" altLang="en-US" sz="2400" dirty="0" err="1">
                <a:cs typeface="Times New Roman" pitchFamily="18" charset="0"/>
              </a:rPr>
              <a:t>mielina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sz="2400" dirty="0">
                <a:cs typeface="Times New Roman" pitchFamily="18" charset="0"/>
              </a:rPr>
              <a:t>Grupo A: </a:t>
            </a:r>
            <a:r>
              <a:rPr lang="en-US" altLang="en-US" sz="2400" dirty="0" err="1">
                <a:cs typeface="Times New Roman" pitchFamily="18" charset="0"/>
              </a:rPr>
              <a:t>velocidad</a:t>
            </a:r>
            <a:r>
              <a:rPr lang="en-US" altLang="en-US" sz="2400" dirty="0">
                <a:cs typeface="Times New Roman" pitchFamily="18" charset="0"/>
              </a:rPr>
              <a:t> de hasta 150 m/sec</a:t>
            </a:r>
          </a:p>
          <a:p>
            <a:pPr lvl="2">
              <a:spcBef>
                <a:spcPts val="600"/>
              </a:spcBef>
            </a:pPr>
            <a:r>
              <a:rPr lang="en-US" altLang="en-US" dirty="0" err="1">
                <a:cs typeface="Times New Roman" pitchFamily="18" charset="0"/>
              </a:rPr>
              <a:t>Fibras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mucho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diámetro</a:t>
            </a:r>
            <a:r>
              <a:rPr lang="en-US" altLang="en-US" dirty="0">
                <a:cs typeface="Times New Roman" pitchFamily="18" charset="0"/>
              </a:rPr>
              <a:t>, y </a:t>
            </a:r>
            <a:r>
              <a:rPr lang="en-US" altLang="en-US" dirty="0" err="1">
                <a:cs typeface="Times New Roman" pitchFamily="18" charset="0"/>
              </a:rPr>
              <a:t>mielinadas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</a:pP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neuronas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sensoriales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somáticas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neuronas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somáticas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motoras</a:t>
            </a:r>
            <a:r>
              <a:rPr lang="en-US" altLang="en-US" dirty="0">
                <a:cs typeface="Times New Roman" pitchFamily="18" charset="0"/>
              </a:rPr>
              <a:t> </a:t>
            </a:r>
          </a:p>
          <a:p>
            <a:pPr lvl="1">
              <a:spcBef>
                <a:spcPts val="600"/>
              </a:spcBef>
            </a:pPr>
            <a:r>
              <a:rPr lang="en-US" altLang="en-US" sz="2400" dirty="0">
                <a:cs typeface="Times New Roman" pitchFamily="18" charset="0"/>
              </a:rPr>
              <a:t>Grupo B: </a:t>
            </a:r>
            <a:r>
              <a:rPr lang="en-US" altLang="en-US" sz="2400" dirty="0" err="1">
                <a:cs typeface="Times New Roman" pitchFamily="18" charset="0"/>
              </a:rPr>
              <a:t>velocidad</a:t>
            </a:r>
            <a:r>
              <a:rPr lang="en-US" altLang="en-US" sz="2400" dirty="0">
                <a:cs typeface="Times New Roman" pitchFamily="18" charset="0"/>
              </a:rPr>
              <a:t> de 15 m/sec; </a:t>
            </a:r>
            <a:r>
              <a:rPr lang="en-US" altLang="en-US" sz="2400" dirty="0" err="1">
                <a:cs typeface="Times New Roman" pitchFamily="18" charset="0"/>
              </a:rPr>
              <a:t>poco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diámetro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mielinadas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sz="2400" dirty="0">
                <a:cs typeface="Times New Roman" pitchFamily="18" charset="0"/>
              </a:rPr>
              <a:t>Grupo C: </a:t>
            </a:r>
            <a:r>
              <a:rPr lang="en-US" altLang="en-US" sz="2400" dirty="0" err="1">
                <a:cs typeface="Times New Roman" pitchFamily="18" charset="0"/>
              </a:rPr>
              <a:t>velocidad</a:t>
            </a:r>
            <a:r>
              <a:rPr lang="en-US" altLang="en-US" sz="2400" dirty="0">
                <a:cs typeface="Times New Roman" pitchFamily="18" charset="0"/>
              </a:rPr>
              <a:t> de 1 m/sec; </a:t>
            </a:r>
            <a:r>
              <a:rPr lang="en-US" altLang="en-US" sz="2400" dirty="0" err="1">
                <a:cs typeface="Times New Roman" pitchFamily="18" charset="0"/>
              </a:rPr>
              <a:t>poco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diámetro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amielina</a:t>
            </a:r>
            <a:endParaRPr lang="en-US" altLang="en-US" sz="2400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</a:pPr>
            <a:r>
              <a:rPr lang="en-US" altLang="en-US" dirty="0" err="1">
                <a:cs typeface="Times New Roman" pitchFamily="18" charset="0"/>
              </a:rPr>
              <a:t>Viscerales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600"/>
              </a:spcBef>
            </a:pPr>
            <a:r>
              <a:rPr lang="en-US" altLang="en-US" dirty="0" err="1">
                <a:cs typeface="Times New Roman" pitchFamily="18" charset="0"/>
              </a:rPr>
              <a:t>Somáticas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sensoriales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la </a:t>
            </a:r>
            <a:r>
              <a:rPr lang="en-US" altLang="en-US" dirty="0" err="1">
                <a:cs typeface="Times New Roman" pitchFamily="18" charset="0"/>
              </a:rPr>
              <a:t>piel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86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800" dirty="0">
                <a:solidFill>
                  <a:srgbClr val="B60000"/>
                </a:solidFill>
              </a:rPr>
              <a:t>12.10 </a:t>
            </a:r>
            <a:r>
              <a:rPr lang="en-US" altLang="en-US" sz="3600" b="0" dirty="0" err="1">
                <a:solidFill>
                  <a:srgbClr val="B60000"/>
                </a:solidFill>
                <a:cs typeface="Times New Roman" pitchFamily="18" charset="0"/>
              </a:rPr>
              <a:t>Objetivos</a:t>
            </a:r>
            <a:endParaRPr lang="en-US" sz="1500" b="0" dirty="0">
              <a:solidFill>
                <a:srgbClr val="B60000"/>
              </a:solidFill>
            </a:endParaRP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8006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400" dirty="0" err="1">
                <a:cs typeface="Times New Roman" pitchFamily="18" charset="0"/>
              </a:rPr>
              <a:t>Identificar</a:t>
            </a:r>
            <a:r>
              <a:rPr lang="en-US" altLang="en-US" sz="2400" dirty="0">
                <a:cs typeface="Times New Roman" pitchFamily="18" charset="0"/>
              </a:rPr>
              <a:t> las 4 </a:t>
            </a:r>
            <a:r>
              <a:rPr lang="en-US" altLang="en-US" sz="2400" dirty="0" err="1">
                <a:cs typeface="Times New Roman" pitchFamily="18" charset="0"/>
              </a:rPr>
              <a:t>clases</a:t>
            </a:r>
            <a:r>
              <a:rPr lang="en-US" altLang="en-US" sz="2400" dirty="0">
                <a:cs typeface="Times New Roman" pitchFamily="18" charset="0"/>
              </a:rPr>
              <a:t> de NTs por </a:t>
            </a:r>
            <a:r>
              <a:rPr lang="en-US" altLang="en-US" sz="2400" dirty="0" err="1">
                <a:cs typeface="Times New Roman" pitchFamily="18" charset="0"/>
              </a:rPr>
              <a:t>su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estructura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química</a:t>
            </a:r>
            <a:r>
              <a:rPr lang="en-US" altLang="en-US" sz="2400" dirty="0">
                <a:cs typeface="Times New Roman" pitchFamily="18" charset="0"/>
              </a:rPr>
              <a:t>. </a:t>
            </a:r>
          </a:p>
          <a:p>
            <a:pPr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400" dirty="0" err="1">
                <a:cs typeface="Times New Roman" pitchFamily="18" charset="0"/>
              </a:rPr>
              <a:t>Repasar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como</a:t>
            </a:r>
            <a:r>
              <a:rPr lang="en-US" altLang="en-US" sz="2400" dirty="0">
                <a:cs typeface="Times New Roman" pitchFamily="18" charset="0"/>
              </a:rPr>
              <a:t> Ach </a:t>
            </a:r>
            <a:r>
              <a:rPr lang="en-US" altLang="en-US" sz="2400" dirty="0" err="1">
                <a:cs typeface="Times New Roman" pitchFamily="18" charset="0"/>
              </a:rPr>
              <a:t>funciona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como</a:t>
            </a:r>
            <a:r>
              <a:rPr lang="en-US" altLang="en-US" sz="2400" dirty="0">
                <a:cs typeface="Times New Roman" pitchFamily="18" charset="0"/>
              </a:rPr>
              <a:t> NT</a:t>
            </a:r>
          </a:p>
          <a:p>
            <a:pPr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400" dirty="0" err="1">
                <a:cs typeface="Times New Roman" pitchFamily="18" charset="0"/>
              </a:rPr>
              <a:t>Discutir</a:t>
            </a:r>
            <a:r>
              <a:rPr lang="en-US" altLang="en-US" sz="2400" dirty="0">
                <a:cs typeface="Times New Roman" pitchFamily="18" charset="0"/>
              </a:rPr>
              <a:t> los </a:t>
            </a:r>
            <a:r>
              <a:rPr lang="en-US" altLang="en-US" sz="2400" dirty="0" err="1">
                <a:cs typeface="Times New Roman" pitchFamily="18" charset="0"/>
              </a:rPr>
              <a:t>mecanismos</a:t>
            </a:r>
            <a:r>
              <a:rPr lang="en-US" altLang="en-US" sz="2400" dirty="0">
                <a:cs typeface="Times New Roman" pitchFamily="18" charset="0"/>
              </a:rPr>
              <a:t> para remover el NT de la </a:t>
            </a:r>
            <a:r>
              <a:rPr lang="en-US" altLang="en-US" sz="2400" dirty="0" err="1">
                <a:cs typeface="Times New Roman" pitchFamily="18" charset="0"/>
              </a:rPr>
              <a:t>hendidura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sináptica</a:t>
            </a:r>
            <a:endParaRPr lang="en-US" altLang="en-US" sz="24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400" dirty="0" err="1">
                <a:cs typeface="Times New Roman" pitchFamily="18" charset="0"/>
              </a:rPr>
              <a:t>Definir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neuromodulación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facilitación</a:t>
            </a:r>
            <a:r>
              <a:rPr lang="en-US" altLang="en-US" sz="2400" dirty="0">
                <a:cs typeface="Times New Roman" pitchFamily="18" charset="0"/>
              </a:rPr>
              <a:t> e </a:t>
            </a:r>
            <a:r>
              <a:rPr lang="en-US" altLang="en-US" sz="2400" dirty="0" err="1">
                <a:cs typeface="Times New Roman" pitchFamily="18" charset="0"/>
              </a:rPr>
              <a:t>inhibición</a:t>
            </a:r>
            <a:endParaRPr lang="en-US" altLang="en-US" sz="24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400" dirty="0" err="1">
                <a:cs typeface="Times New Roman" pitchFamily="18" charset="0"/>
              </a:rPr>
              <a:t>Describir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como</a:t>
            </a:r>
            <a:r>
              <a:rPr lang="en-US" altLang="en-US" sz="2400" dirty="0">
                <a:cs typeface="Times New Roman" pitchFamily="18" charset="0"/>
              </a:rPr>
              <a:t> el NO y los </a:t>
            </a:r>
            <a:r>
              <a:rPr lang="en-US" altLang="en-US" sz="2400" dirty="0" err="1">
                <a:cs typeface="Times New Roman" pitchFamily="18" charset="0"/>
              </a:rPr>
              <a:t>endocanabinoides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funcionan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como</a:t>
            </a:r>
            <a:r>
              <a:rPr lang="en-US" altLang="en-US" sz="2400" dirty="0">
                <a:cs typeface="Times New Roman" pitchFamily="18" charset="0"/>
              </a:rPr>
              <a:t> NTs</a:t>
            </a:r>
          </a:p>
        </p:txBody>
      </p:sp>
    </p:spTree>
    <p:extLst>
      <p:ext uri="{BB962C8B-B14F-4D97-AF65-F5344CB8AC3E}">
        <p14:creationId xmlns:p14="http://schemas.microsoft.com/office/powerpoint/2010/main" val="137407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12.10a </a:t>
            </a:r>
            <a:r>
              <a:rPr lang="en-US" dirty="0" err="1"/>
              <a:t>Neurotransmisores</a:t>
            </a:r>
            <a:r>
              <a:rPr lang="en-US" dirty="0"/>
              <a:t> - </a:t>
            </a:r>
            <a:r>
              <a:rPr lang="en-US" sz="1500" dirty="0"/>
              <a:t>1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4320" y="868680"/>
            <a:ext cx="8717280" cy="5303520"/>
          </a:xfrm>
        </p:spPr>
        <p:txBody>
          <a:bodyPr/>
          <a:lstStyle/>
          <a:p>
            <a:pPr lvl="1"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altLang="en-US" dirty="0" err="1">
                <a:cs typeface="Times New Roman" pitchFamily="18" charset="0"/>
              </a:rPr>
              <a:t>Sintetizados</a:t>
            </a:r>
            <a:r>
              <a:rPr lang="en-US" altLang="en-US" dirty="0">
                <a:cs typeface="Times New Roman" pitchFamily="18" charset="0"/>
              </a:rPr>
              <a:t> por </a:t>
            </a:r>
            <a:r>
              <a:rPr lang="en-US" altLang="en-US" dirty="0" err="1">
                <a:cs typeface="Times New Roman" pitchFamily="18" charset="0"/>
              </a:rPr>
              <a:t>neuronas</a:t>
            </a:r>
            <a:r>
              <a:rPr lang="en-US" altLang="en-US" dirty="0">
                <a:cs typeface="Times New Roman" pitchFamily="18" charset="0"/>
              </a:rPr>
              <a:t>, </a:t>
            </a:r>
            <a:r>
              <a:rPr lang="en-US" altLang="en-US" dirty="0" err="1">
                <a:cs typeface="Times New Roman" pitchFamily="18" charset="0"/>
              </a:rPr>
              <a:t>almacenados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las </a:t>
            </a:r>
            <a:r>
              <a:rPr lang="en-US" altLang="en-US" dirty="0" err="1">
                <a:cs typeface="Times New Roman" pitchFamily="18" charset="0"/>
              </a:rPr>
              <a:t>vesículas</a:t>
            </a:r>
            <a:r>
              <a:rPr lang="en-US" altLang="en-US" dirty="0">
                <a:cs typeface="Times New Roman" pitchFamily="18" charset="0"/>
              </a:rPr>
              <a:t> dentro de los </a:t>
            </a:r>
            <a:r>
              <a:rPr lang="en-US" altLang="en-US" dirty="0" err="1">
                <a:cs typeface="Times New Roman" pitchFamily="18" charset="0"/>
              </a:rPr>
              <a:t>bulbos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sinápticos</a:t>
            </a:r>
            <a:endParaRPr lang="en-US" altLang="en-US" dirty="0">
              <a:cs typeface="Times New Roman" pitchFamily="18" charset="0"/>
            </a:endParaRPr>
          </a:p>
          <a:p>
            <a:pPr lvl="1"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altLang="en-US" dirty="0" err="1">
                <a:cs typeface="Times New Roman" pitchFamily="18" charset="0"/>
              </a:rPr>
              <a:t>Liberado</a:t>
            </a:r>
            <a:r>
              <a:rPr lang="en-US" altLang="en-US" dirty="0">
                <a:cs typeface="Times New Roman" pitchFamily="18" charset="0"/>
              </a:rPr>
              <a:t> por </a:t>
            </a:r>
            <a:r>
              <a:rPr lang="en-US" altLang="en-US" dirty="0" err="1">
                <a:cs typeface="Times New Roman" pitchFamily="18" charset="0"/>
              </a:rPr>
              <a:t>exocitosis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cuando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entra</a:t>
            </a:r>
            <a:r>
              <a:rPr lang="en-US" altLang="en-US" dirty="0">
                <a:cs typeface="Times New Roman" pitchFamily="18" charset="0"/>
              </a:rPr>
              <a:t> Ca+2 (</a:t>
            </a:r>
            <a:r>
              <a:rPr lang="en-US" altLang="en-US" dirty="0" err="1">
                <a:cs typeface="Times New Roman" pitchFamily="18" charset="0"/>
              </a:rPr>
              <a:t>potencial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acción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depolariza</a:t>
            </a:r>
            <a:r>
              <a:rPr lang="en-US" altLang="en-US" dirty="0">
                <a:cs typeface="Times New Roman" pitchFamily="18" charset="0"/>
              </a:rPr>
              <a:t> las </a:t>
            </a:r>
            <a:r>
              <a:rPr lang="en-US" altLang="en-US" dirty="0" err="1">
                <a:cs typeface="Times New Roman" pitchFamily="18" charset="0"/>
              </a:rPr>
              <a:t>telodendrias</a:t>
            </a:r>
            <a:r>
              <a:rPr lang="en-US" altLang="en-US" dirty="0">
                <a:cs typeface="Times New Roman" pitchFamily="18" charset="0"/>
              </a:rPr>
              <a:t>)</a:t>
            </a:r>
          </a:p>
          <a:p>
            <a:pPr lvl="1"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altLang="en-US" dirty="0">
                <a:cs typeface="Times New Roman" pitchFamily="18" charset="0"/>
              </a:rPr>
              <a:t>Se </a:t>
            </a:r>
            <a:r>
              <a:rPr lang="en-US" altLang="en-US" dirty="0" err="1">
                <a:cs typeface="Times New Roman" pitchFamily="18" charset="0"/>
              </a:rPr>
              <a:t>unen</a:t>
            </a:r>
            <a:r>
              <a:rPr lang="en-US" altLang="en-US" dirty="0">
                <a:cs typeface="Times New Roman" pitchFamily="18" charset="0"/>
              </a:rPr>
              <a:t> a receptor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la </a:t>
            </a:r>
            <a:r>
              <a:rPr lang="en-US" altLang="en-US" dirty="0" err="1">
                <a:cs typeface="Times New Roman" pitchFamily="18" charset="0"/>
              </a:rPr>
              <a:t>célula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postsin´ptica</a:t>
            </a:r>
            <a:endParaRPr lang="en-US" altLang="en-US" dirty="0">
              <a:cs typeface="Times New Roman" pitchFamily="18" charset="0"/>
            </a:endParaRPr>
          </a:p>
          <a:p>
            <a:pPr lvl="1"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altLang="en-US" dirty="0" err="1">
                <a:cs typeface="Times New Roman" pitchFamily="18" charset="0"/>
              </a:rPr>
              <a:t>Activan</a:t>
            </a:r>
            <a:r>
              <a:rPr lang="en-US" altLang="en-US" dirty="0">
                <a:cs typeface="Times New Roman" pitchFamily="18" charset="0"/>
              </a:rPr>
              <a:t> una </a:t>
            </a:r>
            <a:r>
              <a:rPr lang="en-US" altLang="en-US" dirty="0" err="1">
                <a:cs typeface="Times New Roman" pitchFamily="18" charset="0"/>
              </a:rPr>
              <a:t>respuesta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fisiológica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la </a:t>
            </a:r>
            <a:r>
              <a:rPr lang="en-US" altLang="en-US" dirty="0" err="1">
                <a:cs typeface="Times New Roman" pitchFamily="18" charset="0"/>
              </a:rPr>
              <a:t>célula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blanco</a:t>
            </a:r>
            <a:endParaRPr lang="en-US" altLang="en-US" dirty="0">
              <a:cs typeface="Times New Roman" pitchFamily="18" charset="0"/>
            </a:endParaRPr>
          </a:p>
          <a:p>
            <a:pPr lvl="1">
              <a:defRPr/>
            </a:pPr>
            <a:r>
              <a:rPr lang="en-US" altLang="en-US" sz="2400" dirty="0" err="1">
                <a:cs typeface="Times New Roman" pitchFamily="18" charset="0"/>
              </a:rPr>
              <a:t>Sobre</a:t>
            </a:r>
            <a:r>
              <a:rPr lang="en-US" altLang="en-US" sz="2400" dirty="0">
                <a:cs typeface="Times New Roman" pitchFamily="18" charset="0"/>
              </a:rPr>
              <a:t> 100 </a:t>
            </a:r>
            <a:r>
              <a:rPr lang="en-US" altLang="en-US" sz="2400" dirty="0" err="1">
                <a:cs typeface="Times New Roman" pitchFamily="18" charset="0"/>
              </a:rPr>
              <a:t>Nts</a:t>
            </a:r>
            <a:r>
              <a:rPr lang="en-US" altLang="en-US" sz="2400" dirty="0">
                <a:cs typeface="Times New Roman" pitchFamily="18" charset="0"/>
              </a:rPr>
              <a:t>, </a:t>
            </a:r>
            <a:r>
              <a:rPr lang="en-US" altLang="en-US" sz="2400" dirty="0" err="1">
                <a:cs typeface="Times New Roman" pitchFamily="18" charset="0"/>
              </a:rPr>
              <a:t>clasificados</a:t>
            </a:r>
            <a:r>
              <a:rPr lang="en-US" altLang="en-US" sz="2400" dirty="0">
                <a:cs typeface="Times New Roman" pitchFamily="18" charset="0"/>
              </a:rPr>
              <a:t> </a:t>
            </a:r>
          </a:p>
          <a:p>
            <a:pPr lvl="2">
              <a:defRPr/>
            </a:pPr>
            <a:r>
              <a:rPr lang="en-US" altLang="en-US" dirty="0" err="1">
                <a:cs typeface="Times New Roman" pitchFamily="18" charset="0"/>
              </a:rPr>
              <a:t>Efecto</a:t>
            </a:r>
            <a:endParaRPr lang="en-US" altLang="en-US" dirty="0">
              <a:cs typeface="Times New Roman" pitchFamily="18" charset="0"/>
            </a:endParaRPr>
          </a:p>
          <a:p>
            <a:pPr lvl="2">
              <a:defRPr/>
            </a:pPr>
            <a:r>
              <a:rPr lang="en-US" altLang="en-US" dirty="0" err="1">
                <a:cs typeface="Times New Roman" pitchFamily="18" charset="0"/>
              </a:rPr>
              <a:t>Naturaleza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química</a:t>
            </a:r>
            <a:r>
              <a:rPr lang="en-US" altLang="en-US" dirty="0"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5227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050" y="0"/>
            <a:ext cx="9144000" cy="1188720"/>
          </a:xfrm>
        </p:spPr>
        <p:txBody>
          <a:bodyPr/>
          <a:lstStyle/>
          <a:p>
            <a:r>
              <a:rPr lang="en-US" dirty="0"/>
              <a:t>12.10a NTs - Clasificación</a:t>
            </a:r>
            <a:r>
              <a:rPr lang="en-US" sz="1500" dirty="0"/>
              <a:t>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93370" y="1066800"/>
            <a:ext cx="8595360" cy="5303520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altLang="en-US" sz="3000" dirty="0">
                <a:cs typeface="Times New Roman" pitchFamily="18" charset="0"/>
              </a:rPr>
              <a:t>Por </a:t>
            </a:r>
            <a:r>
              <a:rPr lang="en-US" altLang="en-US" sz="3000" dirty="0" err="1">
                <a:cs typeface="Times New Roman" pitchFamily="18" charset="0"/>
              </a:rPr>
              <a:t>su</a:t>
            </a:r>
            <a:r>
              <a:rPr lang="en-US" altLang="en-US" sz="3000" dirty="0">
                <a:cs typeface="Times New Roman" pitchFamily="18" charset="0"/>
              </a:rPr>
              <a:t> </a:t>
            </a:r>
            <a:r>
              <a:rPr lang="en-US" altLang="en-US" sz="3000" dirty="0" err="1">
                <a:cs typeface="Times New Roman" pitchFamily="18" charset="0"/>
              </a:rPr>
              <a:t>naturaleza</a:t>
            </a:r>
            <a:r>
              <a:rPr lang="en-US" altLang="en-US" sz="3000" dirty="0">
                <a:cs typeface="Times New Roman" pitchFamily="18" charset="0"/>
              </a:rPr>
              <a:t> </a:t>
            </a:r>
            <a:r>
              <a:rPr lang="en-US" altLang="en-US" sz="3000" dirty="0" err="1">
                <a:cs typeface="Times New Roman" pitchFamily="18" charset="0"/>
              </a:rPr>
              <a:t>química</a:t>
            </a:r>
            <a:r>
              <a:rPr lang="en-US" altLang="en-US" sz="3000" dirty="0">
                <a:cs typeface="Times New Roman" pitchFamily="18" charset="0"/>
              </a:rPr>
              <a:t>  </a:t>
            </a:r>
          </a:p>
          <a:p>
            <a:pPr lvl="1">
              <a:spcBef>
                <a:spcPts val="400"/>
              </a:spcBef>
              <a:spcAft>
                <a:spcPts val="0"/>
              </a:spcAft>
            </a:pPr>
            <a:r>
              <a:rPr lang="en-US" altLang="en-US" sz="2600" b="1" dirty="0" err="1">
                <a:cs typeface="Times New Roman" pitchFamily="18" charset="0"/>
              </a:rPr>
              <a:t>Acetilcoliná</a:t>
            </a:r>
            <a:endParaRPr lang="en-US" altLang="en-US" sz="2600" b="1" dirty="0">
              <a:cs typeface="Times New Roman" pitchFamily="18" charset="0"/>
            </a:endParaRPr>
          </a:p>
          <a:p>
            <a:pPr lvl="2">
              <a:spcBef>
                <a:spcPts val="400"/>
              </a:spcBef>
              <a:spcAft>
                <a:spcPts val="0"/>
              </a:spcAft>
            </a:pPr>
            <a:r>
              <a:rPr lang="en-US" altLang="en-US" sz="2200" dirty="0">
                <a:cs typeface="Times New Roman" pitchFamily="18" charset="0"/>
              </a:rPr>
              <a:t>Ester de </a:t>
            </a:r>
            <a:r>
              <a:rPr lang="en-US" altLang="en-US" sz="2200" dirty="0" err="1">
                <a:cs typeface="Times New Roman" pitchFamily="18" charset="0"/>
              </a:rPr>
              <a:t>acido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acético</a:t>
            </a:r>
            <a:r>
              <a:rPr lang="en-US" altLang="en-US" sz="2200" dirty="0">
                <a:cs typeface="Times New Roman" pitchFamily="18" charset="0"/>
              </a:rPr>
              <a:t> y </a:t>
            </a:r>
            <a:r>
              <a:rPr lang="en-US" altLang="en-US" sz="2200" dirty="0" err="1">
                <a:cs typeface="Times New Roman" pitchFamily="18" charset="0"/>
              </a:rPr>
              <a:t>colina</a:t>
            </a:r>
            <a:r>
              <a:rPr lang="en-US" altLang="en-US" sz="2200" dirty="0">
                <a:cs typeface="Times New Roman" pitchFamily="18" charset="0"/>
              </a:rPr>
              <a:t> </a:t>
            </a:r>
          </a:p>
          <a:p>
            <a:pPr lvl="1">
              <a:spcBef>
                <a:spcPts val="400"/>
              </a:spcBef>
              <a:spcAft>
                <a:spcPts val="0"/>
              </a:spcAft>
            </a:pPr>
            <a:r>
              <a:rPr lang="en-US" altLang="en-US" sz="2600" b="1" dirty="0" err="1">
                <a:cs typeface="Times New Roman" pitchFamily="18" charset="0"/>
              </a:rPr>
              <a:t>Aminas</a:t>
            </a:r>
            <a:r>
              <a:rPr lang="en-US" altLang="en-US" sz="2600" b="1" dirty="0">
                <a:cs typeface="Times New Roman" pitchFamily="18" charset="0"/>
              </a:rPr>
              <a:t> </a:t>
            </a:r>
            <a:r>
              <a:rPr lang="en-US" altLang="en-US" sz="2600" b="1" dirty="0" err="1">
                <a:cs typeface="Times New Roman" pitchFamily="18" charset="0"/>
              </a:rPr>
              <a:t>Biogenicas</a:t>
            </a:r>
            <a:r>
              <a:rPr lang="en-US" altLang="en-US" sz="2600" b="1" dirty="0">
                <a:cs typeface="Times New Roman" pitchFamily="18" charset="0"/>
              </a:rPr>
              <a:t> </a:t>
            </a:r>
            <a:r>
              <a:rPr lang="en-US" altLang="en-US" sz="2600" dirty="0">
                <a:cs typeface="Times New Roman" pitchFamily="18" charset="0"/>
              </a:rPr>
              <a:t>(</a:t>
            </a:r>
            <a:r>
              <a:rPr lang="en-US" altLang="en-US" sz="2600" i="1" dirty="0">
                <a:cs typeface="Times New Roman" pitchFamily="18" charset="0"/>
              </a:rPr>
              <a:t>monoamines</a:t>
            </a:r>
            <a:r>
              <a:rPr lang="en-US" altLang="en-US" sz="2600" dirty="0">
                <a:cs typeface="Times New Roman" pitchFamily="18" charset="0"/>
              </a:rPr>
              <a:t>)</a:t>
            </a:r>
          </a:p>
          <a:p>
            <a:pPr lvl="2">
              <a:spcBef>
                <a:spcPts val="400"/>
              </a:spcBef>
              <a:spcAft>
                <a:spcPts val="0"/>
              </a:spcAft>
            </a:pPr>
            <a:r>
              <a:rPr lang="en-US" altLang="en-US" sz="2200" dirty="0">
                <a:cs typeface="Times New Roman" pitchFamily="18" charset="0"/>
              </a:rPr>
              <a:t>AA </a:t>
            </a:r>
            <a:r>
              <a:rPr lang="en-US" altLang="en-US" sz="2200" dirty="0" err="1">
                <a:cs typeface="Times New Roman" pitchFamily="18" charset="0"/>
              </a:rPr>
              <a:t>modificado</a:t>
            </a:r>
            <a:endParaRPr lang="en-US" altLang="en-US" sz="2200" dirty="0">
              <a:cs typeface="Times New Roman" pitchFamily="18" charset="0"/>
            </a:endParaRPr>
          </a:p>
          <a:p>
            <a:pPr lvl="2">
              <a:spcBef>
                <a:spcPts val="400"/>
              </a:spcBef>
              <a:spcAft>
                <a:spcPts val="0"/>
              </a:spcAft>
            </a:pPr>
            <a:r>
              <a:rPr lang="en-US" altLang="en-US" sz="2200" b="1" dirty="0" err="1">
                <a:cs typeface="Times New Roman" pitchFamily="18" charset="0"/>
              </a:rPr>
              <a:t>Catecolaminas</a:t>
            </a:r>
            <a:r>
              <a:rPr lang="en-US" altLang="en-US" sz="2200" dirty="0">
                <a:cs typeface="Times New Roman" pitchFamily="18" charset="0"/>
              </a:rPr>
              <a:t> (e.g., dopamine) </a:t>
            </a:r>
            <a:r>
              <a:rPr lang="en-US" altLang="en-US" sz="2200" dirty="0" err="1">
                <a:cs typeface="Times New Roman" pitchFamily="18" charset="0"/>
              </a:rPr>
              <a:t>derivado</a:t>
            </a:r>
            <a:r>
              <a:rPr lang="en-US" altLang="en-US" sz="2200" dirty="0">
                <a:cs typeface="Times New Roman" pitchFamily="18" charset="0"/>
              </a:rPr>
              <a:t> de </a:t>
            </a:r>
            <a:r>
              <a:rPr lang="en-US" altLang="en-US" sz="2200" dirty="0" err="1">
                <a:cs typeface="Times New Roman" pitchFamily="18" charset="0"/>
              </a:rPr>
              <a:t>tirosinas</a:t>
            </a:r>
            <a:endParaRPr lang="en-US" altLang="en-US" sz="2200" dirty="0">
              <a:cs typeface="Times New Roman" pitchFamily="18" charset="0"/>
            </a:endParaRPr>
          </a:p>
          <a:p>
            <a:pPr lvl="2">
              <a:spcBef>
                <a:spcPts val="400"/>
              </a:spcBef>
              <a:spcAft>
                <a:spcPts val="0"/>
              </a:spcAft>
            </a:pPr>
            <a:r>
              <a:rPr lang="en-US" altLang="en-US" sz="2200" b="1" dirty="0" err="1">
                <a:cs typeface="Times New Roman" pitchFamily="18" charset="0"/>
              </a:rPr>
              <a:t>Indolaminas</a:t>
            </a:r>
            <a:r>
              <a:rPr lang="en-US" altLang="en-US" sz="2200" dirty="0">
                <a:cs typeface="Times New Roman" pitchFamily="18" charset="0"/>
              </a:rPr>
              <a:t> (e.g., </a:t>
            </a:r>
            <a:r>
              <a:rPr lang="en-US" altLang="en-US" sz="2200" dirty="0" err="1">
                <a:cs typeface="Times New Roman" pitchFamily="18" charset="0"/>
              </a:rPr>
              <a:t>seratonin</a:t>
            </a:r>
            <a:r>
              <a:rPr lang="en-US" altLang="en-US" sz="2200" dirty="0">
                <a:cs typeface="Times New Roman" pitchFamily="18" charset="0"/>
              </a:rPr>
              <a:t>) </a:t>
            </a:r>
            <a:r>
              <a:rPr lang="en-US" altLang="en-US" sz="2200" dirty="0" err="1">
                <a:cs typeface="Times New Roman" pitchFamily="18" charset="0"/>
              </a:rPr>
              <a:t>derivado</a:t>
            </a:r>
            <a:r>
              <a:rPr lang="en-US" altLang="en-US" sz="2200" dirty="0">
                <a:cs typeface="Times New Roman" pitchFamily="18" charset="0"/>
              </a:rPr>
              <a:t> de </a:t>
            </a:r>
            <a:r>
              <a:rPr lang="en-US" altLang="en-US" sz="2200" dirty="0" err="1">
                <a:cs typeface="Times New Roman" pitchFamily="18" charset="0"/>
              </a:rPr>
              <a:t>histitina</a:t>
            </a:r>
            <a:r>
              <a:rPr lang="en-US" altLang="en-US" sz="2200" dirty="0">
                <a:cs typeface="Times New Roman" pitchFamily="18" charset="0"/>
              </a:rPr>
              <a:t> y </a:t>
            </a:r>
            <a:r>
              <a:rPr lang="en-US" altLang="en-US" sz="2200" dirty="0" err="1">
                <a:cs typeface="Times New Roman" pitchFamily="18" charset="0"/>
              </a:rPr>
              <a:t>triptofano</a:t>
            </a:r>
            <a:endParaRPr lang="en-US" altLang="en-US" sz="2200" dirty="0">
              <a:cs typeface="Times New Roman" pitchFamily="18" charset="0"/>
            </a:endParaRPr>
          </a:p>
          <a:p>
            <a:pPr lvl="1">
              <a:spcBef>
                <a:spcPts val="400"/>
              </a:spcBef>
              <a:spcAft>
                <a:spcPts val="0"/>
              </a:spcAft>
            </a:pPr>
            <a:r>
              <a:rPr lang="en-US" altLang="en-US" sz="2600" b="1" dirty="0">
                <a:cs typeface="Times New Roman" pitchFamily="18" charset="0"/>
              </a:rPr>
              <a:t>Amino </a:t>
            </a:r>
            <a:r>
              <a:rPr lang="en-US" altLang="en-US" sz="2600" b="1" dirty="0" err="1">
                <a:cs typeface="Times New Roman" pitchFamily="18" charset="0"/>
              </a:rPr>
              <a:t>ácidos</a:t>
            </a:r>
            <a:endParaRPr lang="en-US" altLang="en-US" sz="2600" b="1" dirty="0">
              <a:cs typeface="Times New Roman" pitchFamily="18" charset="0"/>
            </a:endParaRPr>
          </a:p>
          <a:p>
            <a:pPr lvl="2">
              <a:spcBef>
                <a:spcPts val="400"/>
              </a:spcBef>
              <a:spcAft>
                <a:spcPts val="0"/>
              </a:spcAft>
            </a:pPr>
            <a:r>
              <a:rPr lang="en-US" altLang="en-US" sz="2200" dirty="0">
                <a:cs typeface="Times New Roman" pitchFamily="18" charset="0"/>
              </a:rPr>
              <a:t>glutamate, glycine, GABA, </a:t>
            </a:r>
            <a:r>
              <a:rPr lang="en-US" altLang="en-US" sz="2200" dirty="0" err="1">
                <a:cs typeface="Times New Roman" pitchFamily="18" charset="0"/>
              </a:rPr>
              <a:t>otros</a:t>
            </a:r>
            <a:r>
              <a:rPr lang="en-US" altLang="en-US" sz="2200" dirty="0">
                <a:cs typeface="Times New Roman" pitchFamily="18" charset="0"/>
              </a:rPr>
              <a:t> AA</a:t>
            </a:r>
          </a:p>
          <a:p>
            <a:pPr lvl="1">
              <a:spcBef>
                <a:spcPts val="400"/>
              </a:spcBef>
              <a:spcAft>
                <a:spcPts val="0"/>
              </a:spcAft>
            </a:pPr>
            <a:r>
              <a:rPr lang="en-US" altLang="en-US" sz="2600" b="1" dirty="0" err="1">
                <a:cs typeface="Times New Roman" pitchFamily="18" charset="0"/>
              </a:rPr>
              <a:t>Neuropeptidos</a:t>
            </a:r>
            <a:endParaRPr lang="en-US" altLang="en-US" sz="2600" b="1" dirty="0">
              <a:cs typeface="Times New Roman" pitchFamily="18" charset="0"/>
            </a:endParaRPr>
          </a:p>
          <a:p>
            <a:pPr lvl="2">
              <a:spcBef>
                <a:spcPts val="400"/>
              </a:spcBef>
              <a:spcAft>
                <a:spcPts val="0"/>
              </a:spcAft>
            </a:pPr>
            <a:r>
              <a:rPr lang="en-US" altLang="en-US" sz="2200" dirty="0" err="1">
                <a:cs typeface="Times New Roman" pitchFamily="18" charset="0"/>
              </a:rPr>
              <a:t>Cadenas</a:t>
            </a:r>
            <a:r>
              <a:rPr lang="en-US" altLang="en-US" sz="2200" dirty="0">
                <a:cs typeface="Times New Roman" pitchFamily="18" charset="0"/>
              </a:rPr>
              <a:t> de AA (2 a 40 amino </a:t>
            </a:r>
            <a:r>
              <a:rPr lang="en-US" altLang="en-US" sz="2200" dirty="0" err="1">
                <a:cs typeface="Times New Roman" pitchFamily="18" charset="0"/>
              </a:rPr>
              <a:t>acidos</a:t>
            </a:r>
            <a:r>
              <a:rPr lang="en-US" altLang="en-US" sz="2200" dirty="0">
                <a:cs typeface="Times New Roman" pitchFamily="18" charset="0"/>
              </a:rPr>
              <a:t>)  </a:t>
            </a:r>
            <a:r>
              <a:rPr lang="en-US" altLang="en-US" sz="2200" dirty="0" err="1">
                <a:cs typeface="Times New Roman" pitchFamily="18" charset="0"/>
              </a:rPr>
              <a:t>endrofincas</a:t>
            </a:r>
            <a:r>
              <a:rPr lang="en-US" altLang="en-US" sz="2200" dirty="0">
                <a:cs typeface="Times New Roman" pitchFamily="18" charset="0"/>
              </a:rPr>
              <a:t>, </a:t>
            </a:r>
            <a:r>
              <a:rPr lang="en-US" altLang="en-US" sz="2200" dirty="0" err="1">
                <a:cs typeface="Times New Roman" pitchFamily="18" charset="0"/>
              </a:rPr>
              <a:t>sustancia</a:t>
            </a:r>
            <a:r>
              <a:rPr lang="en-US" altLang="en-US" sz="2200" dirty="0">
                <a:cs typeface="Times New Roman" pitchFamily="18" charset="0"/>
              </a:rPr>
              <a:t> 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766875-E44D-3543-8DD2-6F5232329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010" y="1188720"/>
            <a:ext cx="2057400" cy="8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81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12.10a NTs - Clasificación</a:t>
            </a:r>
            <a:r>
              <a:rPr lang="en-US" sz="1500" dirty="0"/>
              <a:t>3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95360" cy="530352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altLang="en-US" sz="2800" dirty="0">
                <a:cs typeface="Times New Roman" pitchFamily="18" charset="0"/>
              </a:rPr>
              <a:t>Segun </a:t>
            </a:r>
            <a:r>
              <a:rPr lang="en-US" altLang="en-US" sz="2800" dirty="0" err="1">
                <a:cs typeface="Times New Roman" pitchFamily="18" charset="0"/>
              </a:rPr>
              <a:t>su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función</a:t>
            </a:r>
            <a:r>
              <a:rPr lang="en-US" altLang="en-US" sz="2800" dirty="0">
                <a:cs typeface="Times New Roman" pitchFamily="18" charset="0"/>
              </a:rPr>
              <a:t> – </a:t>
            </a:r>
            <a:r>
              <a:rPr lang="en-US" altLang="en-US" sz="2800" dirty="0" err="1">
                <a:cs typeface="Times New Roman" pitchFamily="18" charset="0"/>
              </a:rPr>
              <a:t>su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efecto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el </a:t>
            </a:r>
            <a:r>
              <a:rPr lang="en-US" altLang="en-US" sz="2800" dirty="0" err="1">
                <a:cs typeface="Times New Roman" pitchFamily="18" charset="0"/>
              </a:rPr>
              <a:t>potencial</a:t>
            </a:r>
            <a:r>
              <a:rPr lang="en-US" altLang="en-US" sz="2800" dirty="0">
                <a:cs typeface="Times New Roman" pitchFamily="18" charset="0"/>
              </a:rPr>
              <a:t> de </a:t>
            </a:r>
            <a:r>
              <a:rPr lang="en-US" altLang="en-US" sz="2800" dirty="0" err="1">
                <a:cs typeface="Times New Roman" pitchFamily="18" charset="0"/>
              </a:rPr>
              <a:t>membrana</a:t>
            </a:r>
            <a:endParaRPr lang="en-US" altLang="en-US" sz="28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400" b="1" dirty="0" err="1">
                <a:cs typeface="Times New Roman" pitchFamily="18" charset="0"/>
              </a:rPr>
              <a:t>Excitadores</a:t>
            </a:r>
            <a:r>
              <a:rPr lang="en-US" altLang="en-US" sz="2400" b="1" dirty="0">
                <a:cs typeface="Times New Roman" pitchFamily="18" charset="0"/>
              </a:rPr>
              <a:t> – </a:t>
            </a:r>
            <a:r>
              <a:rPr lang="en-US" altLang="en-US" sz="2400" dirty="0">
                <a:cs typeface="Times New Roman" pitchFamily="18" charset="0"/>
              </a:rPr>
              <a:t> NT que </a:t>
            </a:r>
            <a:r>
              <a:rPr lang="en-US" altLang="en-US" sz="2400" dirty="0" err="1">
                <a:cs typeface="Times New Roman" pitchFamily="18" charset="0"/>
              </a:rPr>
              <a:t>provocan</a:t>
            </a:r>
            <a:r>
              <a:rPr lang="en-US" altLang="en-US" sz="2400" dirty="0">
                <a:cs typeface="Times New Roman" pitchFamily="18" charset="0"/>
              </a:rPr>
              <a:t> un  EPSPs; 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400" b="1" dirty="0" err="1">
                <a:cs typeface="Times New Roman" pitchFamily="18" charset="0"/>
              </a:rPr>
              <a:t>Inhibidores</a:t>
            </a:r>
            <a:r>
              <a:rPr lang="en-US" altLang="en-US" sz="2400" b="1" dirty="0">
                <a:cs typeface="Times New Roman" pitchFamily="18" charset="0"/>
              </a:rPr>
              <a:t> – NTs que </a:t>
            </a:r>
            <a:r>
              <a:rPr lang="en-US" altLang="en-US" sz="2400" b="1" dirty="0" err="1">
                <a:cs typeface="Times New Roman" pitchFamily="18" charset="0"/>
              </a:rPr>
              <a:t>causan</a:t>
            </a:r>
            <a:r>
              <a:rPr lang="en-US" altLang="en-US" sz="2400" b="1" dirty="0">
                <a:cs typeface="Times New Roman" pitchFamily="18" charset="0"/>
              </a:rPr>
              <a:t> </a:t>
            </a:r>
            <a:r>
              <a:rPr lang="en-US" altLang="en-US" sz="2400" dirty="0">
                <a:cs typeface="Times New Roman" pitchFamily="18" charset="0"/>
              </a:rPr>
              <a:t>IPSPs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400" dirty="0">
                <a:cs typeface="Times New Roman" pitchFamily="18" charset="0"/>
              </a:rPr>
              <a:t>IMP: </a:t>
            </a:r>
            <a:r>
              <a:rPr lang="en-US" altLang="en-US" sz="2400" dirty="0" err="1">
                <a:cs typeface="Times New Roman" pitchFamily="18" charset="0"/>
              </a:rPr>
              <a:t>algunos</a:t>
            </a:r>
            <a:r>
              <a:rPr lang="en-US" altLang="en-US" sz="2400" dirty="0">
                <a:cs typeface="Times New Roman" pitchFamily="18" charset="0"/>
              </a:rPr>
              <a:t> NTs son E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unas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celulas</a:t>
            </a:r>
            <a:r>
              <a:rPr lang="en-US" altLang="en-US" sz="2400" dirty="0">
                <a:cs typeface="Times New Roman" pitchFamily="18" charset="0"/>
              </a:rPr>
              <a:t> o I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otras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400" dirty="0" err="1">
                <a:cs typeface="Times New Roman" pitchFamily="18" charset="0"/>
              </a:rPr>
              <a:t>Depende</a:t>
            </a:r>
            <a:r>
              <a:rPr lang="en-US" altLang="en-US" sz="2400" dirty="0">
                <a:cs typeface="Times New Roman" pitchFamily="18" charset="0"/>
              </a:rPr>
              <a:t> de la </a:t>
            </a:r>
            <a:r>
              <a:rPr lang="en-US" altLang="en-US" sz="2400" dirty="0" err="1">
                <a:cs typeface="Times New Roman" pitchFamily="18" charset="0"/>
              </a:rPr>
              <a:t>propiedad</a:t>
            </a:r>
            <a:r>
              <a:rPr lang="en-US" altLang="en-US" sz="2400" dirty="0">
                <a:cs typeface="Times New Roman" pitchFamily="18" charset="0"/>
              </a:rPr>
              <a:t> del receptor (</a:t>
            </a:r>
            <a:r>
              <a:rPr lang="en-US" altLang="en-US" sz="2400" dirty="0" err="1">
                <a:cs typeface="Times New Roman" pitchFamily="18" charset="0"/>
              </a:rPr>
              <a:t>cual</a:t>
            </a:r>
            <a:r>
              <a:rPr lang="en-US" altLang="en-US" sz="2400" dirty="0">
                <a:cs typeface="Times New Roman" pitchFamily="18" charset="0"/>
              </a:rPr>
              <a:t> canal </a:t>
            </a:r>
            <a:r>
              <a:rPr lang="en-US" altLang="en-US" sz="2400" dirty="0" err="1">
                <a:cs typeface="Times New Roman" pitchFamily="18" charset="0"/>
              </a:rPr>
              <a:t>regula</a:t>
            </a:r>
            <a:r>
              <a:rPr lang="en-US" altLang="en-US" sz="2400" dirty="0">
                <a:cs typeface="Times New Roman" pitchFamily="18" charset="0"/>
              </a:rPr>
              <a:t>)</a:t>
            </a:r>
            <a:endParaRPr lang="en-US" altLang="en-US" sz="20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altLang="en-US" sz="2800" dirty="0" err="1">
                <a:cs typeface="Times New Roman" pitchFamily="18" charset="0"/>
              </a:rPr>
              <a:t>Clasificacion</a:t>
            </a:r>
            <a:r>
              <a:rPr lang="en-US" altLang="en-US" sz="2800" dirty="0">
                <a:cs typeface="Times New Roman" pitchFamily="18" charset="0"/>
              </a:rPr>
              <a:t> por </a:t>
            </a:r>
            <a:r>
              <a:rPr lang="en-US" altLang="en-US" sz="2800" dirty="0" err="1">
                <a:cs typeface="Times New Roman" pitchFamily="18" charset="0"/>
              </a:rPr>
              <a:t>su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acción</a:t>
            </a:r>
            <a:r>
              <a:rPr lang="en-US" altLang="en-US" sz="2800" dirty="0">
                <a:cs typeface="Times New Roman" pitchFamily="18" charset="0"/>
              </a:rPr>
              <a:t> 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400" b="1" dirty="0" err="1">
                <a:cs typeface="Times New Roman" pitchFamily="18" charset="0"/>
              </a:rPr>
              <a:t>Directos</a:t>
            </a:r>
            <a:r>
              <a:rPr lang="en-US" altLang="en-US" sz="2400" b="1" dirty="0">
                <a:cs typeface="Times New Roman" pitchFamily="18" charset="0"/>
              </a:rPr>
              <a:t>  -  </a:t>
            </a:r>
            <a:r>
              <a:rPr lang="en-US" altLang="en-US" sz="2400" dirty="0">
                <a:cs typeface="Times New Roman" pitchFamily="18" charset="0"/>
              </a:rPr>
              <a:t>NT se </a:t>
            </a:r>
            <a:r>
              <a:rPr lang="en-US" altLang="en-US" sz="2400" dirty="0" err="1">
                <a:cs typeface="Times New Roman" pitchFamily="18" charset="0"/>
              </a:rPr>
              <a:t>unen</a:t>
            </a:r>
            <a:r>
              <a:rPr lang="en-US" altLang="en-US" sz="2400" dirty="0">
                <a:cs typeface="Times New Roman" pitchFamily="18" charset="0"/>
              </a:rPr>
              <a:t> a R </a:t>
            </a:r>
            <a:r>
              <a:rPr lang="en-US" altLang="en-US" sz="2400" dirty="0" err="1">
                <a:cs typeface="Times New Roman" pitchFamily="18" charset="0"/>
              </a:rPr>
              <a:t>asociados</a:t>
            </a:r>
            <a:r>
              <a:rPr lang="en-US" altLang="en-US" sz="2400" dirty="0">
                <a:cs typeface="Times New Roman" pitchFamily="18" charset="0"/>
              </a:rPr>
              <a:t> a </a:t>
            </a:r>
            <a:r>
              <a:rPr lang="en-US" altLang="en-US" sz="2400" dirty="0" err="1">
                <a:cs typeface="Times New Roman" pitchFamily="18" charset="0"/>
              </a:rPr>
              <a:t>canales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regulados</a:t>
            </a:r>
            <a:r>
              <a:rPr lang="en-US" altLang="en-US" sz="2400" dirty="0">
                <a:cs typeface="Times New Roman" pitchFamily="18" charset="0"/>
              </a:rPr>
              <a:t> por </a:t>
            </a:r>
            <a:r>
              <a:rPr lang="en-US" altLang="en-US" sz="2400" dirty="0" err="1">
                <a:cs typeface="Times New Roman" pitchFamily="18" charset="0"/>
              </a:rPr>
              <a:t>quimicos</a:t>
            </a:r>
            <a:r>
              <a:rPr lang="en-US" altLang="en-US" sz="2400" dirty="0">
                <a:cs typeface="Times New Roman" pitchFamily="18" charset="0"/>
              </a:rPr>
              <a:t> - </a:t>
            </a:r>
            <a:r>
              <a:rPr lang="en-US" altLang="en-US" sz="2400" dirty="0" err="1">
                <a:cs typeface="Times New Roman" pitchFamily="18" charset="0"/>
              </a:rPr>
              <a:t>potencial</a:t>
            </a:r>
            <a:r>
              <a:rPr lang="en-US" altLang="en-US" sz="2400" dirty="0">
                <a:cs typeface="Times New Roman" pitchFamily="18" charset="0"/>
              </a:rPr>
              <a:t> post </a:t>
            </a:r>
            <a:r>
              <a:rPr lang="en-US" altLang="en-US" sz="2400" dirty="0" err="1">
                <a:cs typeface="Times New Roman" pitchFamily="18" charset="0"/>
              </a:rPr>
              <a:t>sinaptico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inmediato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altLang="en-US" sz="2400" b="1" dirty="0" err="1">
                <a:cs typeface="Times New Roman" pitchFamily="18" charset="0"/>
              </a:rPr>
              <a:t>Indirectos</a:t>
            </a:r>
            <a:r>
              <a:rPr lang="en-US" altLang="en-US" sz="2400" b="1" dirty="0">
                <a:cs typeface="Times New Roman" pitchFamily="18" charset="0"/>
              </a:rPr>
              <a:t> – </a:t>
            </a:r>
            <a:r>
              <a:rPr lang="en-US" altLang="en-US" sz="2400" dirty="0">
                <a:cs typeface="Times New Roman" pitchFamily="18" charset="0"/>
              </a:rPr>
              <a:t>NT se </a:t>
            </a:r>
            <a:r>
              <a:rPr lang="en-US" altLang="en-US" sz="2400" dirty="0" err="1">
                <a:cs typeface="Times New Roman" pitchFamily="18" charset="0"/>
              </a:rPr>
              <a:t>une</a:t>
            </a:r>
            <a:r>
              <a:rPr lang="en-US" altLang="en-US" sz="2400" dirty="0">
                <a:cs typeface="Times New Roman" pitchFamily="18" charset="0"/>
              </a:rPr>
              <a:t> a R </a:t>
            </a:r>
            <a:r>
              <a:rPr lang="en-US" altLang="en-US" sz="2400" dirty="0" err="1">
                <a:cs typeface="Times New Roman" pitchFamily="18" charset="0"/>
              </a:rPr>
              <a:t>asociado</a:t>
            </a:r>
            <a:r>
              <a:rPr lang="en-US" altLang="en-US" sz="2400" dirty="0">
                <a:cs typeface="Times New Roman" pitchFamily="18" charset="0"/>
              </a:rPr>
              <a:t> a </a:t>
            </a:r>
            <a:r>
              <a:rPr lang="en-US" altLang="en-US" sz="2400" dirty="0" err="1">
                <a:cs typeface="Times New Roman" pitchFamily="18" charset="0"/>
              </a:rPr>
              <a:t>proteinas</a:t>
            </a:r>
            <a:r>
              <a:rPr lang="en-US" altLang="en-US" sz="2400" dirty="0">
                <a:cs typeface="Times New Roman" pitchFamily="18" charset="0"/>
              </a:rPr>
              <a:t> G y </a:t>
            </a:r>
            <a:r>
              <a:rPr lang="en-US" altLang="en-US" sz="2400" dirty="0" err="1">
                <a:cs typeface="Times New Roman" pitchFamily="18" charset="0"/>
              </a:rPr>
              <a:t>segundos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mensajeros</a:t>
            </a:r>
            <a:endParaRPr lang="en-US" alt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64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NTs </a:t>
            </a:r>
            <a:r>
              <a:rPr lang="en-US" dirty="0" err="1"/>
              <a:t>Clasificación</a:t>
            </a:r>
            <a:endParaRPr lang="en-US" sz="1500" dirty="0"/>
          </a:p>
        </p:txBody>
      </p:sp>
      <p:pic>
        <p:nvPicPr>
          <p:cNvPr id="8" name="Picture 2" descr="Neurotransmitters are grouped into four categories when classified by their chemical structure. They can also be classified by their function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585" y="3331250"/>
            <a:ext cx="8707415" cy="28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57200" y="6248400"/>
            <a:ext cx="219456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DD3DFA-14BB-1846-ADE9-028EC3D6F975}"/>
              </a:ext>
            </a:extLst>
          </p:cNvPr>
          <p:cNvSpPr/>
          <p:nvPr/>
        </p:nvSpPr>
        <p:spPr>
          <a:xfrm>
            <a:off x="365760" y="65359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NT </a:t>
            </a:r>
            <a:r>
              <a:rPr lang="en-US" sz="2400" dirty="0" err="1"/>
              <a:t>importantes</a:t>
            </a:r>
            <a:endParaRPr lang="en-US" sz="2400" dirty="0"/>
          </a:p>
          <a:p>
            <a:pPr lvl="1"/>
            <a:r>
              <a:rPr lang="en-US" sz="2400" dirty="0" err="1"/>
              <a:t>Ademas</a:t>
            </a:r>
            <a:r>
              <a:rPr lang="en-US" sz="2400" dirty="0"/>
              <a:t> de </a:t>
            </a:r>
            <a:r>
              <a:rPr lang="en-US" sz="2400" dirty="0" err="1"/>
              <a:t>ACh</a:t>
            </a:r>
            <a:endParaRPr lang="en-US" sz="2400" dirty="0"/>
          </a:p>
          <a:p>
            <a:pPr lvl="2"/>
            <a:r>
              <a:rPr lang="en-US" sz="2400" b="1" dirty="0" err="1"/>
              <a:t>Norepinefrina</a:t>
            </a:r>
            <a:r>
              <a:rPr lang="en-US" sz="2400" dirty="0"/>
              <a:t> (</a:t>
            </a:r>
            <a:r>
              <a:rPr lang="en-US" sz="2400" b="1" dirty="0"/>
              <a:t>NE</a:t>
            </a:r>
            <a:r>
              <a:rPr lang="en-US" sz="2400" dirty="0"/>
              <a:t>)</a:t>
            </a:r>
          </a:p>
          <a:p>
            <a:pPr lvl="2"/>
            <a:r>
              <a:rPr lang="en-US" sz="2400" b="1" dirty="0" err="1"/>
              <a:t>Dopamina</a:t>
            </a:r>
            <a:endParaRPr lang="en-US" sz="2400" b="1" dirty="0"/>
          </a:p>
          <a:p>
            <a:pPr lvl="2"/>
            <a:r>
              <a:rPr lang="en-US" sz="2400" b="1" dirty="0" err="1"/>
              <a:t>Serotonina</a:t>
            </a:r>
            <a:endParaRPr lang="en-US" sz="2400" b="1" dirty="0"/>
          </a:p>
          <a:p>
            <a:pPr lvl="2"/>
            <a:r>
              <a:rPr lang="en-US" sz="2400" b="1" dirty="0" err="1"/>
              <a:t>Acido</a:t>
            </a:r>
            <a:r>
              <a:rPr lang="en-US" sz="2400" b="1" dirty="0"/>
              <a:t> Gamma</a:t>
            </a:r>
            <a:r>
              <a:rPr lang="en-US" sz="2400" dirty="0"/>
              <a:t> </a:t>
            </a:r>
            <a:r>
              <a:rPr lang="en-US" sz="2400" b="1" dirty="0" err="1"/>
              <a:t>aminobutíric</a:t>
            </a:r>
            <a:r>
              <a:rPr lang="en-US" sz="2400" dirty="0" err="1"/>
              <a:t>o</a:t>
            </a:r>
            <a:r>
              <a:rPr lang="en-US" sz="2400" dirty="0"/>
              <a:t> (</a:t>
            </a:r>
            <a:r>
              <a:rPr lang="en-US" sz="2400" b="1" dirty="0"/>
              <a:t>GABA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711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12.10b NTs -</a:t>
            </a:r>
            <a:r>
              <a:rPr lang="en-US" sz="1500" dirty="0"/>
              <a:t>1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4320" y="914400"/>
            <a:ext cx="8869680" cy="530352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altLang="en-US" sz="2800" dirty="0">
                <a:cs typeface="Times New Roman" pitchFamily="18" charset="0"/>
              </a:rPr>
              <a:t>Ach el NT mas </a:t>
            </a:r>
            <a:r>
              <a:rPr lang="en-US" altLang="en-US" sz="2800" dirty="0" err="1">
                <a:cs typeface="Times New Roman" pitchFamily="18" charset="0"/>
              </a:rPr>
              <a:t>caracterizado</a:t>
            </a:r>
            <a:endParaRPr lang="en-US" altLang="en-US" sz="2800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el SNP </a:t>
            </a:r>
            <a:r>
              <a:rPr lang="en-US" altLang="en-US" sz="2400" dirty="0" err="1">
                <a:cs typeface="Times New Roman" pitchFamily="18" charset="0"/>
              </a:rPr>
              <a:t>estimula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musculo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esqueletal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el SNC </a:t>
            </a:r>
            <a:r>
              <a:rPr lang="en-US" altLang="en-US" sz="2400" dirty="0" err="1">
                <a:cs typeface="Times New Roman" pitchFamily="18" charset="0"/>
              </a:rPr>
              <a:t>estimula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exitación</a:t>
            </a:r>
            <a:r>
              <a:rPr lang="en-US" altLang="en-US" sz="2400" dirty="0">
                <a:cs typeface="Times New Roman" pitchFamily="18" charset="0"/>
              </a:rPr>
              <a:t> sexual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altLang="en-US" sz="2400" dirty="0" err="1">
                <a:cs typeface="Times New Roman" pitchFamily="18" charset="0"/>
              </a:rPr>
              <a:t>Sintetizado</a:t>
            </a:r>
            <a:r>
              <a:rPr lang="en-US" altLang="en-US" sz="2400" dirty="0">
                <a:cs typeface="Times New Roman" pitchFamily="18" charset="0"/>
              </a:rPr>
              <a:t> a </a:t>
            </a:r>
            <a:r>
              <a:rPr lang="en-US" altLang="en-US" sz="2400" dirty="0" err="1">
                <a:cs typeface="Times New Roman" pitchFamily="18" charset="0"/>
              </a:rPr>
              <a:t>partir</a:t>
            </a:r>
            <a:r>
              <a:rPr lang="en-US" altLang="en-US" sz="2400" dirty="0">
                <a:cs typeface="Times New Roman" pitchFamily="18" charset="0"/>
              </a:rPr>
              <a:t> de acetate y </a:t>
            </a:r>
            <a:r>
              <a:rPr lang="en-US" altLang="en-US" sz="2400" dirty="0" err="1">
                <a:cs typeface="Times New Roman" pitchFamily="18" charset="0"/>
              </a:rPr>
              <a:t>colina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altLang="en-US" sz="2400" dirty="0" err="1">
                <a:cs typeface="Times New Roman" pitchFamily="18" charset="0"/>
              </a:rPr>
              <a:t>Almacenado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las </a:t>
            </a:r>
            <a:r>
              <a:rPr lang="en-US" altLang="en-US" sz="2400" dirty="0" err="1">
                <a:cs typeface="Times New Roman" pitchFamily="18" charset="0"/>
              </a:rPr>
              <a:t>vesiculas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sinápticas</a:t>
            </a:r>
            <a:endParaRPr lang="en-US" altLang="en-US" sz="2000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altLang="en-US" sz="2400" dirty="0" err="1">
                <a:cs typeface="Times New Roman" pitchFamily="18" charset="0"/>
              </a:rPr>
              <a:t>Liberado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hendidura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sinaptica</a:t>
            </a:r>
            <a:r>
              <a:rPr lang="en-US" altLang="en-US" sz="2400" dirty="0">
                <a:cs typeface="Times New Roman" pitchFamily="18" charset="0"/>
              </a:rPr>
              <a:t> por el </a:t>
            </a:r>
            <a:r>
              <a:rPr lang="en-US" altLang="en-US" sz="2400" dirty="0" err="1">
                <a:cs typeface="Times New Roman" pitchFamily="18" charset="0"/>
              </a:rPr>
              <a:t>potencial</a:t>
            </a:r>
            <a:r>
              <a:rPr lang="en-US" altLang="en-US" sz="2400" dirty="0">
                <a:cs typeface="Times New Roman" pitchFamily="18" charset="0"/>
              </a:rPr>
              <a:t> de </a:t>
            </a:r>
            <a:r>
              <a:rPr lang="en-US" altLang="en-US" sz="2400" dirty="0" err="1">
                <a:cs typeface="Times New Roman" pitchFamily="18" charset="0"/>
              </a:rPr>
              <a:t>acción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altLang="en-US" sz="2400" dirty="0">
                <a:cs typeface="Times New Roman" pitchFamily="18" charset="0"/>
              </a:rPr>
              <a:t>Se </a:t>
            </a:r>
            <a:r>
              <a:rPr lang="en-US" altLang="en-US" sz="2400" dirty="0" err="1">
                <a:cs typeface="Times New Roman" pitchFamily="18" charset="0"/>
              </a:rPr>
              <a:t>unen</a:t>
            </a:r>
            <a:r>
              <a:rPr lang="en-US" altLang="en-US" sz="2400" dirty="0">
                <a:cs typeface="Times New Roman" pitchFamily="18" charset="0"/>
              </a:rPr>
              <a:t> a receptor post-S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altLang="en-US" sz="2400" dirty="0" err="1">
                <a:cs typeface="Times New Roman" pitchFamily="18" charset="0"/>
              </a:rPr>
              <a:t>ACh</a:t>
            </a:r>
            <a:r>
              <a:rPr lang="en-US" altLang="en-US" sz="2400" dirty="0">
                <a:cs typeface="Times New Roman" pitchFamily="18" charset="0"/>
              </a:rPr>
              <a:t> – </a:t>
            </a:r>
            <a:r>
              <a:rPr lang="en-US" altLang="en-US" sz="2400" dirty="0" err="1">
                <a:cs typeface="Times New Roman" pitchFamily="18" charset="0"/>
              </a:rPr>
              <a:t>eliminado</a:t>
            </a:r>
            <a:r>
              <a:rPr lang="en-US" altLang="en-US" sz="2400" dirty="0">
                <a:cs typeface="Times New Roman" pitchFamily="18" charset="0"/>
              </a:rPr>
              <a:t> de la </a:t>
            </a:r>
            <a:r>
              <a:rPr lang="en-US" altLang="en-US" sz="2400" dirty="0" err="1">
                <a:cs typeface="Times New Roman" pitchFamily="18" charset="0"/>
              </a:rPr>
              <a:t>hendidura</a:t>
            </a:r>
            <a:r>
              <a:rPr lang="en-US" altLang="en-US" sz="2400" dirty="0">
                <a:cs typeface="Times New Roman" pitchFamily="18" charset="0"/>
              </a:rPr>
              <a:t> por </a:t>
            </a:r>
            <a:r>
              <a:rPr lang="en-US" altLang="en-US" sz="2400" dirty="0" err="1">
                <a:cs typeface="Times New Roman" pitchFamily="18" charset="0"/>
              </a:rPr>
              <a:t>degradación</a:t>
            </a:r>
            <a:r>
              <a:rPr lang="en-US" altLang="en-US" sz="2400" dirty="0">
                <a:cs typeface="Times New Roman" pitchFamily="18" charset="0"/>
              </a:rPr>
              <a:t> – Ach- </a:t>
            </a:r>
            <a:r>
              <a:rPr lang="en-US" altLang="en-US" sz="2400" dirty="0" err="1">
                <a:cs typeface="Times New Roman" pitchFamily="18" charset="0"/>
              </a:rPr>
              <a:t>esterasa</a:t>
            </a:r>
            <a:endParaRPr lang="en-US" altLang="en-US" sz="2400" b="1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altLang="en-US" sz="2400" dirty="0" err="1">
                <a:cs typeface="Times New Roman" pitchFamily="18" charset="0"/>
              </a:rPr>
              <a:t>Acetato</a:t>
            </a:r>
            <a:r>
              <a:rPr lang="en-US" altLang="en-US" sz="2400" dirty="0">
                <a:cs typeface="Times New Roman" pitchFamily="18" charset="0"/>
              </a:rPr>
              <a:t> y </a:t>
            </a:r>
            <a:r>
              <a:rPr lang="en-US" altLang="en-US" sz="2400" dirty="0" err="1">
                <a:cs typeface="Times New Roman" pitchFamily="18" charset="0"/>
              </a:rPr>
              <a:t>colina</a:t>
            </a:r>
            <a:r>
              <a:rPr lang="en-US" altLang="en-US" sz="2400" dirty="0">
                <a:cs typeface="Times New Roman" pitchFamily="18" charset="0"/>
              </a:rPr>
              <a:t> son </a:t>
            </a:r>
            <a:r>
              <a:rPr lang="en-US" altLang="en-US" sz="2400" dirty="0" err="1">
                <a:cs typeface="Times New Roman" pitchFamily="18" charset="0"/>
              </a:rPr>
              <a:t>reciclados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presinaptica</a:t>
            </a:r>
            <a:endParaRPr lang="en-US" altLang="en-US" sz="2400" dirty="0">
              <a:cs typeface="Times New Roman" pitchFamily="18" charset="0"/>
            </a:endParaRP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 altLang="en-US" sz="2400" dirty="0" err="1">
                <a:cs typeface="Times New Roman" pitchFamily="18" charset="0"/>
              </a:rPr>
              <a:t>Efecto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en</a:t>
            </a:r>
            <a:r>
              <a:rPr lang="en-US" altLang="en-US" sz="2400" dirty="0">
                <a:cs typeface="Times New Roman" pitchFamily="18" charset="0"/>
              </a:rPr>
              <a:t> la </a:t>
            </a:r>
            <a:r>
              <a:rPr lang="en-US" altLang="en-US" sz="2400" dirty="0" err="1">
                <a:cs typeface="Times New Roman" pitchFamily="18" charset="0"/>
              </a:rPr>
              <a:t>celula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blanco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depndera</a:t>
            </a:r>
            <a:r>
              <a:rPr lang="en-US" altLang="en-US" sz="2400" dirty="0">
                <a:cs typeface="Times New Roman" pitchFamily="18" charset="0"/>
              </a:rPr>
              <a:t> del </a:t>
            </a:r>
            <a:r>
              <a:rPr lang="en-US" altLang="en-US" sz="2400" dirty="0" err="1">
                <a:cs typeface="Times New Roman" pitchFamily="18" charset="0"/>
              </a:rPr>
              <a:t>tipo</a:t>
            </a:r>
            <a:r>
              <a:rPr lang="en-US" altLang="en-US" sz="2400" dirty="0">
                <a:cs typeface="Times New Roman" pitchFamily="18" charset="0"/>
              </a:rPr>
              <a:t> de receptor: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US" altLang="en-US" dirty="0" err="1">
                <a:cs typeface="Times New Roman" pitchFamily="18" charset="0"/>
              </a:rPr>
              <a:t>Nicotínico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US" altLang="en-US" dirty="0" err="1">
                <a:cs typeface="Times New Roman" pitchFamily="18" charset="0"/>
              </a:rPr>
              <a:t>Muscarínico</a:t>
            </a:r>
            <a:r>
              <a:rPr lang="en-US" altLang="en-US" dirty="0"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6437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92759-4822-4A46-9401-3EC6528F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4021D-EE43-D648-AA05-2CE8D301D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2362200"/>
          </a:xfrm>
        </p:spPr>
        <p:txBody>
          <a:bodyPr/>
          <a:lstStyle/>
          <a:p>
            <a:r>
              <a:rPr lang="en-US" b="1" dirty="0" err="1"/>
              <a:t>Norepinefrina</a:t>
            </a:r>
            <a:r>
              <a:rPr lang="en-US" dirty="0"/>
              <a:t> (</a:t>
            </a:r>
            <a:r>
              <a:rPr lang="en-US" b="1" dirty="0"/>
              <a:t>NE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Liberado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sinapsis</a:t>
            </a:r>
            <a:r>
              <a:rPr lang="en-US" dirty="0"/>
              <a:t>  </a:t>
            </a:r>
            <a:r>
              <a:rPr lang="en-US" b="1" dirty="0" err="1"/>
              <a:t>adrenérgicas</a:t>
            </a:r>
            <a:endParaRPr lang="en-US" b="1" dirty="0"/>
          </a:p>
          <a:p>
            <a:pPr lvl="1"/>
            <a:r>
              <a:rPr lang="en-US" dirty="0" err="1"/>
              <a:t>Efecto</a:t>
            </a:r>
            <a:r>
              <a:rPr lang="en-US" dirty="0"/>
              <a:t> </a:t>
            </a:r>
            <a:r>
              <a:rPr lang="en-US" dirty="0" err="1"/>
              <a:t>excitador</a:t>
            </a:r>
            <a:r>
              <a:rPr lang="en-US" dirty="0"/>
              <a:t> y </a:t>
            </a:r>
            <a:r>
              <a:rPr lang="en-US" dirty="0" err="1"/>
              <a:t>depolarizante</a:t>
            </a:r>
            <a:endParaRPr lang="en-US" dirty="0"/>
          </a:p>
          <a:p>
            <a:pPr lvl="1"/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cerebro</a:t>
            </a:r>
            <a:r>
              <a:rPr lang="en-US" dirty="0"/>
              <a:t> y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sinapsis</a:t>
            </a:r>
            <a:r>
              <a:rPr lang="en-US" dirty="0"/>
              <a:t> del SNA</a:t>
            </a:r>
          </a:p>
          <a:p>
            <a:r>
              <a:rPr lang="en-US" b="1" dirty="0" err="1"/>
              <a:t>Dopamina</a:t>
            </a:r>
            <a:endParaRPr lang="en-US" b="1" dirty="0"/>
          </a:p>
          <a:p>
            <a:pPr lvl="1"/>
            <a:r>
              <a:rPr lang="en-US" dirty="0"/>
              <a:t>Un NT del CNS </a:t>
            </a:r>
          </a:p>
          <a:p>
            <a:pPr lvl="1"/>
            <a:r>
              <a:rPr lang="en-US" dirty="0" err="1"/>
              <a:t>Puede</a:t>
            </a:r>
            <a:r>
              <a:rPr lang="en-US" dirty="0"/>
              <a:t> ser </a:t>
            </a:r>
            <a:r>
              <a:rPr lang="en-US" dirty="0" err="1"/>
              <a:t>excitador</a:t>
            </a:r>
            <a:r>
              <a:rPr lang="en-US" dirty="0"/>
              <a:t> o </a:t>
            </a:r>
            <a:r>
              <a:rPr lang="en-US" dirty="0" err="1"/>
              <a:t>inhibidor</a:t>
            </a:r>
            <a:r>
              <a:rPr lang="en-US" dirty="0"/>
              <a:t>… </a:t>
            </a:r>
            <a:r>
              <a:rPr lang="en-US" dirty="0" err="1">
                <a:solidFill>
                  <a:srgbClr val="FF0000"/>
                </a:solidFill>
              </a:rPr>
              <a:t>depende</a:t>
            </a:r>
            <a:r>
              <a:rPr lang="en-US" dirty="0">
                <a:solidFill>
                  <a:srgbClr val="FF0000"/>
                </a:solidFill>
              </a:rPr>
              <a:t> de?</a:t>
            </a:r>
          </a:p>
          <a:p>
            <a:pPr lvl="1"/>
            <a:r>
              <a:rPr lang="en-US" dirty="0" err="1"/>
              <a:t>Involucrado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enfermedad</a:t>
            </a:r>
            <a:r>
              <a:rPr lang="en-US" dirty="0"/>
              <a:t> de Parkinson y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adicción</a:t>
            </a:r>
            <a:r>
              <a:rPr lang="en-US" dirty="0"/>
              <a:t> a </a:t>
            </a:r>
            <a:r>
              <a:rPr lang="en-US" dirty="0" err="1"/>
              <a:t>cocaína</a:t>
            </a:r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EBEDF0-FC4F-8149-92EB-FBAC29FA04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96E27E-F55B-9941-800B-5ED01E834B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167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92759-4822-4A46-9401-3EC6528F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NTs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EBEDF0-FC4F-8149-92EB-FBAC29FA04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96E27E-F55B-9941-800B-5ED01E834B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16F3A7-1003-4949-A385-8EA7788C7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14400"/>
            <a:ext cx="8382000" cy="5029200"/>
          </a:xfrm>
        </p:spPr>
        <p:txBody>
          <a:bodyPr/>
          <a:lstStyle/>
          <a:p>
            <a:r>
              <a:rPr lang="en-US" b="1" dirty="0" err="1"/>
              <a:t>Serotonina</a:t>
            </a:r>
            <a:endParaRPr lang="en-US" b="1" dirty="0"/>
          </a:p>
          <a:p>
            <a:pPr lvl="1"/>
            <a:r>
              <a:rPr lang="en-US" dirty="0"/>
              <a:t>Un NT del SNC</a:t>
            </a:r>
          </a:p>
          <a:p>
            <a:pPr lvl="1"/>
            <a:r>
              <a:rPr lang="en-US" dirty="0" err="1"/>
              <a:t>Afecta</a:t>
            </a:r>
            <a:r>
              <a:rPr lang="en-US" dirty="0"/>
              <a:t> los </a:t>
            </a:r>
            <a:r>
              <a:rPr lang="en-US" dirty="0" err="1"/>
              <a:t>estados</a:t>
            </a:r>
            <a:r>
              <a:rPr lang="en-US" dirty="0"/>
              <a:t> de </a:t>
            </a:r>
            <a:r>
              <a:rPr lang="en-US" dirty="0" err="1"/>
              <a:t>alerta</a:t>
            </a:r>
            <a:r>
              <a:rPr lang="en-US" dirty="0"/>
              <a:t> y </a:t>
            </a:r>
            <a:r>
              <a:rPr lang="en-US" dirty="0" err="1"/>
              <a:t>emociones</a:t>
            </a:r>
            <a:endParaRPr lang="en-US" dirty="0"/>
          </a:p>
          <a:p>
            <a:r>
              <a:rPr lang="en-US" b="1" dirty="0" err="1"/>
              <a:t>Acido</a:t>
            </a:r>
            <a:r>
              <a:rPr lang="en-US" b="1" dirty="0"/>
              <a:t> Gamma</a:t>
            </a:r>
            <a:r>
              <a:rPr lang="en-US" dirty="0"/>
              <a:t> </a:t>
            </a:r>
            <a:r>
              <a:rPr lang="en-US" b="1" dirty="0" err="1"/>
              <a:t>Aminobutírico</a:t>
            </a:r>
            <a:r>
              <a:rPr lang="en-US" dirty="0"/>
              <a:t>  (</a:t>
            </a:r>
            <a:r>
              <a:rPr lang="en-US" b="1" dirty="0"/>
              <a:t>GABA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Inhibidor</a:t>
            </a:r>
            <a:endParaRPr lang="en-US" dirty="0"/>
          </a:p>
          <a:p>
            <a:pPr lvl="1"/>
            <a:r>
              <a:rPr lang="en-US" dirty="0" err="1"/>
              <a:t>Localizado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SNC</a:t>
            </a:r>
          </a:p>
          <a:p>
            <a:pPr lvl="2"/>
            <a:r>
              <a:rPr lang="en-US" dirty="0" err="1"/>
              <a:t>Función</a:t>
            </a:r>
            <a:r>
              <a:rPr lang="en-US" dirty="0"/>
              <a:t> no </a:t>
            </a:r>
            <a:r>
              <a:rPr lang="en-US" dirty="0" err="1"/>
              <a:t>establecida</a:t>
            </a:r>
            <a:r>
              <a:rPr lang="en-US" dirty="0"/>
              <a:t> - </a:t>
            </a:r>
            <a:r>
              <a:rPr lang="en-US" dirty="0" err="1"/>
              <a:t>regulación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228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12.10b NTs</a:t>
            </a:r>
            <a:r>
              <a:rPr lang="en-US" sz="1500" dirty="0"/>
              <a:t>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95360" cy="530352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en-US" altLang="en-US" sz="2600" dirty="0" err="1">
                <a:cs typeface="Times New Roman" pitchFamily="18" charset="0"/>
              </a:rPr>
              <a:t>Remoción</a:t>
            </a:r>
            <a:r>
              <a:rPr lang="en-US" altLang="en-US" sz="2600" dirty="0">
                <a:cs typeface="Times New Roman" pitchFamily="18" charset="0"/>
              </a:rPr>
              <a:t> de los NTs</a:t>
            </a:r>
            <a:endParaRPr lang="en-US" altLang="en-US" sz="2600" i="1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800"/>
              </a:spcAft>
            </a:pPr>
            <a:r>
              <a:rPr lang="en-US" altLang="en-US" sz="2200" dirty="0" err="1">
                <a:cs typeface="Times New Roman" pitchFamily="18" charset="0"/>
              </a:rPr>
              <a:t>Enimas</a:t>
            </a:r>
            <a:r>
              <a:rPr lang="en-US" altLang="en-US" sz="2200" dirty="0">
                <a:cs typeface="Times New Roman" pitchFamily="18" charset="0"/>
              </a:rPr>
              <a:t> que lo </a:t>
            </a:r>
            <a:r>
              <a:rPr lang="en-US" altLang="en-US" sz="2200" dirty="0" err="1">
                <a:cs typeface="Times New Roman" pitchFamily="18" charset="0"/>
              </a:rPr>
              <a:t>degradan</a:t>
            </a:r>
            <a:endParaRPr lang="en-US" altLang="en-US" sz="22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800"/>
              </a:spcAft>
            </a:pPr>
            <a:r>
              <a:rPr lang="en-US" altLang="en-US" sz="2200" dirty="0" err="1">
                <a:cs typeface="Times New Roman" pitchFamily="18" charset="0"/>
              </a:rPr>
              <a:t>Transportadores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preS</a:t>
            </a:r>
            <a:r>
              <a:rPr lang="en-US" altLang="en-US" sz="2200" dirty="0">
                <a:cs typeface="Times New Roman" pitchFamily="18" charset="0"/>
              </a:rPr>
              <a:t> lo reuptake, lo </a:t>
            </a:r>
            <a:r>
              <a:rPr lang="en-US" altLang="en-US" sz="2200" dirty="0" err="1">
                <a:cs typeface="Times New Roman" pitchFamily="18" charset="0"/>
              </a:rPr>
              <a:t>recogen</a:t>
            </a:r>
            <a:r>
              <a:rPr lang="en-US" altLang="en-US" sz="2200" dirty="0">
                <a:cs typeface="Times New Roman" pitchFamily="18" charset="0"/>
              </a:rPr>
              <a:t> e </a:t>
            </a:r>
            <a:r>
              <a:rPr lang="en-US" altLang="en-US" sz="2200" dirty="0" err="1">
                <a:cs typeface="Times New Roman" pitchFamily="18" charset="0"/>
              </a:rPr>
              <a:t>importan</a:t>
            </a:r>
            <a:r>
              <a:rPr lang="en-US" altLang="en-US" sz="2200" dirty="0">
                <a:cs typeface="Times New Roman" pitchFamily="18" charset="0"/>
              </a:rPr>
              <a:t>  (“reuptake”)</a:t>
            </a:r>
          </a:p>
          <a:p>
            <a:pPr lvl="1">
              <a:spcBef>
                <a:spcPts val="600"/>
              </a:spcBef>
              <a:spcAft>
                <a:spcPts val="800"/>
              </a:spcAft>
            </a:pPr>
            <a:r>
              <a:rPr lang="en-US" altLang="en-US" sz="2200" dirty="0">
                <a:cs typeface="Times New Roman" pitchFamily="18" charset="0"/>
              </a:rPr>
              <a:t>NTs se </a:t>
            </a:r>
            <a:r>
              <a:rPr lang="en-US" altLang="en-US" sz="2200" dirty="0" err="1">
                <a:cs typeface="Times New Roman" pitchFamily="18" charset="0"/>
              </a:rPr>
              <a:t>difunden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lejos</a:t>
            </a:r>
            <a:r>
              <a:rPr lang="en-US" altLang="en-US" sz="2200" dirty="0">
                <a:cs typeface="Times New Roman" pitchFamily="18" charset="0"/>
              </a:rPr>
              <a:t> de la </a:t>
            </a:r>
            <a:r>
              <a:rPr lang="en-US" altLang="en-US" sz="2200" dirty="0" err="1">
                <a:cs typeface="Times New Roman" pitchFamily="18" charset="0"/>
              </a:rPr>
              <a:t>sinapsis</a:t>
            </a:r>
            <a:r>
              <a:rPr lang="en-US" altLang="en-US" sz="2200" dirty="0">
                <a:cs typeface="Times New Roman" pitchFamily="18" charset="0"/>
              </a:rPr>
              <a:t>, </a:t>
            </a:r>
            <a:r>
              <a:rPr lang="en-US" altLang="en-US" sz="2200" dirty="0" err="1">
                <a:cs typeface="Times New Roman" pitchFamily="18" charset="0"/>
              </a:rPr>
              <a:t>Gliales</a:t>
            </a:r>
            <a:r>
              <a:rPr lang="en-US" altLang="en-US" sz="2200" dirty="0">
                <a:cs typeface="Times New Roman" pitchFamily="18" charset="0"/>
              </a:rPr>
              <a:t> lo </a:t>
            </a:r>
            <a:r>
              <a:rPr lang="en-US" altLang="en-US" sz="2200" dirty="0" err="1">
                <a:cs typeface="Times New Roman" pitchFamily="18" charset="0"/>
              </a:rPr>
              <a:t>recogen</a:t>
            </a:r>
            <a:endParaRPr lang="en-US" altLang="en-US" sz="22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en-US" altLang="en-US" sz="2600" dirty="0" err="1">
                <a:cs typeface="Times New Roman" pitchFamily="18" charset="0"/>
              </a:rPr>
              <a:t>Alguna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drogas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afectan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este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mecanismo</a:t>
            </a:r>
            <a:endParaRPr lang="en-US" altLang="en-US" sz="26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800"/>
              </a:spcAft>
            </a:pPr>
            <a:r>
              <a:rPr lang="en-US" altLang="en-US" sz="2200" dirty="0">
                <a:cs typeface="Times New Roman" pitchFamily="18" charset="0"/>
              </a:rPr>
              <a:t>SSRI – para </a:t>
            </a:r>
            <a:r>
              <a:rPr lang="en-US" altLang="en-US" sz="2200" dirty="0" err="1">
                <a:cs typeface="Times New Roman" pitchFamily="18" charset="0"/>
              </a:rPr>
              <a:t>serotonina</a:t>
            </a:r>
            <a:r>
              <a:rPr lang="en-US" altLang="en-US" sz="2200" dirty="0">
                <a:cs typeface="Times New Roman" pitchFamily="18" charset="0"/>
              </a:rPr>
              <a:t>, tartar la depression n</a:t>
            </a:r>
          </a:p>
          <a:p>
            <a:pPr lvl="1">
              <a:spcBef>
                <a:spcPts val="600"/>
              </a:spcBef>
              <a:spcAft>
                <a:spcPts val="800"/>
              </a:spcAft>
            </a:pPr>
            <a:r>
              <a:rPr lang="en-US" altLang="en-US" sz="2200" dirty="0" err="1">
                <a:cs typeface="Times New Roman" pitchFamily="18" charset="0"/>
              </a:rPr>
              <a:t>Inhibidor</a:t>
            </a:r>
            <a:r>
              <a:rPr lang="en-US" altLang="en-US" sz="2200" dirty="0">
                <a:cs typeface="Times New Roman" pitchFamily="18" charset="0"/>
              </a:rPr>
              <a:t> de </a:t>
            </a:r>
            <a:r>
              <a:rPr lang="en-US" altLang="en-US" sz="2200" dirty="0" err="1">
                <a:cs typeface="Times New Roman" pitchFamily="18" charset="0"/>
              </a:rPr>
              <a:t>AchE</a:t>
            </a:r>
            <a:r>
              <a:rPr lang="en-US" altLang="en-US" sz="2200" dirty="0">
                <a:cs typeface="Times New Roman" pitchFamily="18" charset="0"/>
              </a:rPr>
              <a:t> - E.g., </a:t>
            </a:r>
            <a:r>
              <a:rPr lang="en-US" altLang="en-US" sz="2200" dirty="0" err="1">
                <a:cs typeface="Times New Roman" pitchFamily="18" charset="0"/>
              </a:rPr>
              <a:t>hidrobromuro</a:t>
            </a:r>
            <a:r>
              <a:rPr lang="en-US" altLang="en-US" sz="2200" dirty="0">
                <a:cs typeface="Times New Roman" pitchFamily="18" charset="0"/>
              </a:rPr>
              <a:t> de galantamine, para </a:t>
            </a:r>
            <a:r>
              <a:rPr lang="en-US" altLang="en-US" sz="2200" dirty="0" err="1">
                <a:cs typeface="Times New Roman" pitchFamily="18" charset="0"/>
              </a:rPr>
              <a:t>Alz</a:t>
            </a:r>
            <a:r>
              <a:rPr lang="en-US" altLang="en-US" sz="2200" dirty="0">
                <a:cs typeface="Times New Roman" pitchFamily="18" charset="0"/>
              </a:rPr>
              <a:t>, </a:t>
            </a:r>
            <a:r>
              <a:rPr lang="en-US" altLang="en-US" sz="2200" dirty="0" err="1">
                <a:cs typeface="Times New Roman" pitchFamily="18" charset="0"/>
              </a:rPr>
              <a:t>inhibe</a:t>
            </a:r>
            <a:r>
              <a:rPr lang="en-US" altLang="en-US" sz="2200" dirty="0">
                <a:cs typeface="Times New Roman" pitchFamily="18" charset="0"/>
              </a:rPr>
              <a:t> la Ach</a:t>
            </a:r>
          </a:p>
        </p:txBody>
      </p:sp>
    </p:spTree>
    <p:extLst>
      <p:ext uri="{BB962C8B-B14F-4D97-AF65-F5344CB8AC3E}">
        <p14:creationId xmlns:p14="http://schemas.microsoft.com/office/powerpoint/2010/main" val="62826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Repaso</a:t>
            </a:r>
            <a:r>
              <a:rPr lang="en-US" dirty="0"/>
              <a:t> de la </a:t>
            </a:r>
            <a:r>
              <a:rPr lang="en-US" dirty="0" err="1"/>
              <a:t>función</a:t>
            </a:r>
            <a:r>
              <a:rPr lang="en-US" dirty="0"/>
              <a:t> 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segmento</a:t>
            </a:r>
            <a:r>
              <a:rPr lang="en-US" dirty="0"/>
              <a:t> Neuronal </a:t>
            </a:r>
            <a:endParaRPr lang="en-US" sz="1500" dirty="0"/>
          </a:p>
        </p:txBody>
      </p:sp>
      <p:pic>
        <p:nvPicPr>
          <p:cNvPr id="8" name="Picture 2" descr="The receptive segment forms graded potentials, and an action potential initiated at the initial segment is propagated down the conductive segment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599" y="1373638"/>
            <a:ext cx="6934201" cy="49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905897" y="6324600"/>
            <a:ext cx="219456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D0461-A3FF-9F41-8465-CBBDFAC36B42}"/>
              </a:ext>
            </a:extLst>
          </p:cNvPr>
          <p:cNvSpPr txBox="1"/>
          <p:nvPr/>
        </p:nvSpPr>
        <p:spPr>
          <a:xfrm>
            <a:off x="228600" y="1357309"/>
            <a:ext cx="218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Receptivo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Inicial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Conductivo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Transmivo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2419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 – </a:t>
            </a:r>
            <a:r>
              <a:rPr lang="en-US" dirty="0" err="1"/>
              <a:t>liberación</a:t>
            </a:r>
            <a:r>
              <a:rPr lang="en-US" dirty="0"/>
              <a:t> y </a:t>
            </a:r>
            <a:r>
              <a:rPr lang="en-US" dirty="0" err="1"/>
              <a:t>remoción</a:t>
            </a:r>
            <a:endParaRPr lang="en-US" sz="1500" dirty="0"/>
          </a:p>
        </p:txBody>
      </p:sp>
      <p:pic>
        <p:nvPicPr>
          <p:cNvPr id="6" name="Picture 2" descr="Acetylcholine is synthesized and released from synaptic knobs into a synaptic cleft, is removed from the synaptic cleft through enzymatic breakdown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2237" y="1315511"/>
            <a:ext cx="4131763" cy="523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867400" y="6298991"/>
            <a:ext cx="182880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12.25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95586A-ACB3-FE4B-A95C-DA0A6F8275C6}"/>
              </a:ext>
            </a:extLst>
          </p:cNvPr>
          <p:cNvSpPr/>
          <p:nvPr/>
        </p:nvSpPr>
        <p:spPr>
          <a:xfrm>
            <a:off x="152400" y="1034523"/>
            <a:ext cx="510540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en-US" altLang="en-US" sz="2600" dirty="0" err="1">
                <a:cs typeface="Times New Roman" pitchFamily="18" charset="0"/>
              </a:rPr>
              <a:t>Remoción</a:t>
            </a:r>
            <a:r>
              <a:rPr lang="en-US" altLang="en-US" sz="2600" dirty="0">
                <a:cs typeface="Times New Roman" pitchFamily="18" charset="0"/>
              </a:rPr>
              <a:t> de los NTs</a:t>
            </a:r>
            <a:endParaRPr lang="en-US" altLang="en-US" sz="2600" i="1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800"/>
              </a:spcAft>
            </a:pPr>
            <a:r>
              <a:rPr lang="en-US" altLang="en-US" sz="2200" dirty="0" err="1">
                <a:cs typeface="Times New Roman" pitchFamily="18" charset="0"/>
              </a:rPr>
              <a:t>Enimas</a:t>
            </a:r>
            <a:r>
              <a:rPr lang="en-US" altLang="en-US" sz="2200" dirty="0">
                <a:cs typeface="Times New Roman" pitchFamily="18" charset="0"/>
              </a:rPr>
              <a:t> que lo </a:t>
            </a:r>
            <a:r>
              <a:rPr lang="en-US" altLang="en-US" sz="2200" dirty="0" err="1">
                <a:cs typeface="Times New Roman" pitchFamily="18" charset="0"/>
              </a:rPr>
              <a:t>degradan</a:t>
            </a:r>
            <a:endParaRPr lang="en-US" altLang="en-US" sz="22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800"/>
              </a:spcAft>
            </a:pPr>
            <a:r>
              <a:rPr lang="en-US" altLang="en-US" sz="2200" dirty="0" err="1">
                <a:cs typeface="Times New Roman" pitchFamily="18" charset="0"/>
              </a:rPr>
              <a:t>Transportadores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preS</a:t>
            </a:r>
            <a:r>
              <a:rPr lang="en-US" altLang="en-US" sz="2200" dirty="0">
                <a:cs typeface="Times New Roman" pitchFamily="18" charset="0"/>
              </a:rPr>
              <a:t> lo reuptake, lo </a:t>
            </a:r>
            <a:r>
              <a:rPr lang="en-US" altLang="en-US" sz="2200" dirty="0" err="1">
                <a:cs typeface="Times New Roman" pitchFamily="18" charset="0"/>
              </a:rPr>
              <a:t>recogen</a:t>
            </a:r>
            <a:r>
              <a:rPr lang="en-US" altLang="en-US" sz="2200" dirty="0">
                <a:cs typeface="Times New Roman" pitchFamily="18" charset="0"/>
              </a:rPr>
              <a:t> e </a:t>
            </a:r>
            <a:r>
              <a:rPr lang="en-US" altLang="en-US" sz="2200" dirty="0" err="1">
                <a:cs typeface="Times New Roman" pitchFamily="18" charset="0"/>
              </a:rPr>
              <a:t>importan</a:t>
            </a:r>
            <a:r>
              <a:rPr lang="en-US" altLang="en-US" sz="2200" dirty="0">
                <a:cs typeface="Times New Roman" pitchFamily="18" charset="0"/>
              </a:rPr>
              <a:t>  (“reuptake”)</a:t>
            </a:r>
          </a:p>
          <a:p>
            <a:pPr lvl="1">
              <a:spcBef>
                <a:spcPts val="600"/>
              </a:spcBef>
              <a:spcAft>
                <a:spcPts val="800"/>
              </a:spcAft>
            </a:pPr>
            <a:r>
              <a:rPr lang="en-US" altLang="en-US" sz="2200" dirty="0">
                <a:cs typeface="Times New Roman" pitchFamily="18" charset="0"/>
              </a:rPr>
              <a:t>NTs se </a:t>
            </a:r>
            <a:r>
              <a:rPr lang="en-US" altLang="en-US" sz="2200" dirty="0" err="1">
                <a:cs typeface="Times New Roman" pitchFamily="18" charset="0"/>
              </a:rPr>
              <a:t>difunden</a:t>
            </a:r>
            <a:r>
              <a:rPr lang="en-US" altLang="en-US" sz="2200" dirty="0">
                <a:cs typeface="Times New Roman" pitchFamily="18" charset="0"/>
              </a:rPr>
              <a:t> </a:t>
            </a:r>
            <a:r>
              <a:rPr lang="en-US" altLang="en-US" sz="2200" dirty="0" err="1">
                <a:cs typeface="Times New Roman" pitchFamily="18" charset="0"/>
              </a:rPr>
              <a:t>lejos</a:t>
            </a:r>
            <a:r>
              <a:rPr lang="en-US" altLang="en-US" sz="2200" dirty="0">
                <a:cs typeface="Times New Roman" pitchFamily="18" charset="0"/>
              </a:rPr>
              <a:t> de la </a:t>
            </a:r>
            <a:r>
              <a:rPr lang="en-US" altLang="en-US" sz="2200" dirty="0" err="1">
                <a:cs typeface="Times New Roman" pitchFamily="18" charset="0"/>
              </a:rPr>
              <a:t>sinapsis</a:t>
            </a:r>
            <a:r>
              <a:rPr lang="en-US" altLang="en-US" sz="2200" dirty="0">
                <a:cs typeface="Times New Roman" pitchFamily="18" charset="0"/>
              </a:rPr>
              <a:t>, </a:t>
            </a:r>
            <a:r>
              <a:rPr lang="en-US" altLang="en-US" sz="2200" dirty="0" err="1">
                <a:cs typeface="Times New Roman" pitchFamily="18" charset="0"/>
              </a:rPr>
              <a:t>Gliales</a:t>
            </a:r>
            <a:r>
              <a:rPr lang="en-US" altLang="en-US" sz="2200" dirty="0">
                <a:cs typeface="Times New Roman" pitchFamily="18" charset="0"/>
              </a:rPr>
              <a:t> lo </a:t>
            </a:r>
            <a:r>
              <a:rPr lang="en-US" altLang="en-US" sz="2200" dirty="0" err="1">
                <a:cs typeface="Times New Roman" pitchFamily="18" charset="0"/>
              </a:rPr>
              <a:t>recogen</a:t>
            </a:r>
            <a:endParaRPr lang="en-US" altLang="en-US" sz="22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en-US" altLang="en-US" sz="2600" dirty="0" err="1">
                <a:cs typeface="Times New Roman" pitchFamily="18" charset="0"/>
              </a:rPr>
              <a:t>Alguna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drogas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afectan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este</a:t>
            </a:r>
            <a:r>
              <a:rPr lang="en-US" altLang="en-US" sz="2600" dirty="0">
                <a:cs typeface="Times New Roman" pitchFamily="18" charset="0"/>
              </a:rPr>
              <a:t> </a:t>
            </a:r>
            <a:r>
              <a:rPr lang="en-US" altLang="en-US" sz="2600" dirty="0" err="1">
                <a:cs typeface="Times New Roman" pitchFamily="18" charset="0"/>
              </a:rPr>
              <a:t>mecanismo</a:t>
            </a:r>
            <a:endParaRPr lang="en-US" altLang="en-US" sz="26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800"/>
              </a:spcAft>
            </a:pPr>
            <a:r>
              <a:rPr lang="en-US" altLang="en-US" sz="2200" dirty="0">
                <a:cs typeface="Times New Roman" pitchFamily="18" charset="0"/>
              </a:rPr>
              <a:t>SSRI – para </a:t>
            </a:r>
            <a:r>
              <a:rPr lang="en-US" altLang="en-US" sz="2200" dirty="0" err="1">
                <a:cs typeface="Times New Roman" pitchFamily="18" charset="0"/>
              </a:rPr>
              <a:t>serotonina</a:t>
            </a:r>
            <a:r>
              <a:rPr lang="en-US" altLang="en-US" sz="2200" dirty="0">
                <a:cs typeface="Times New Roman" pitchFamily="18" charset="0"/>
              </a:rPr>
              <a:t>, tartar la depression n</a:t>
            </a:r>
          </a:p>
          <a:p>
            <a:pPr lvl="1">
              <a:spcBef>
                <a:spcPts val="600"/>
              </a:spcBef>
              <a:spcAft>
                <a:spcPts val="800"/>
              </a:spcAft>
            </a:pPr>
            <a:r>
              <a:rPr lang="en-US" altLang="en-US" sz="2200" dirty="0" err="1">
                <a:cs typeface="Times New Roman" pitchFamily="18" charset="0"/>
              </a:rPr>
              <a:t>Inhibidor</a:t>
            </a:r>
            <a:r>
              <a:rPr lang="en-US" altLang="en-US" sz="2200" dirty="0">
                <a:cs typeface="Times New Roman" pitchFamily="18" charset="0"/>
              </a:rPr>
              <a:t> de </a:t>
            </a:r>
            <a:r>
              <a:rPr lang="en-US" altLang="en-US" sz="2200" dirty="0" err="1">
                <a:cs typeface="Times New Roman" pitchFamily="18" charset="0"/>
              </a:rPr>
              <a:t>AchE</a:t>
            </a:r>
            <a:r>
              <a:rPr lang="en-US" altLang="en-US" sz="2200" dirty="0">
                <a:cs typeface="Times New Roman" pitchFamily="18" charset="0"/>
              </a:rPr>
              <a:t> - E.g., </a:t>
            </a:r>
            <a:r>
              <a:rPr lang="en-US" altLang="en-US" sz="2200" dirty="0" err="1">
                <a:cs typeface="Times New Roman" pitchFamily="18" charset="0"/>
              </a:rPr>
              <a:t>hidrobromuro</a:t>
            </a:r>
            <a:r>
              <a:rPr lang="en-US" altLang="en-US" sz="2200" dirty="0">
                <a:cs typeface="Times New Roman" pitchFamily="18" charset="0"/>
              </a:rPr>
              <a:t> de galantamine, para </a:t>
            </a:r>
            <a:r>
              <a:rPr lang="en-US" altLang="en-US" sz="2200" dirty="0" err="1">
                <a:cs typeface="Times New Roman" pitchFamily="18" charset="0"/>
              </a:rPr>
              <a:t>Alz</a:t>
            </a:r>
            <a:r>
              <a:rPr lang="en-US" altLang="en-US" sz="2200" dirty="0">
                <a:cs typeface="Times New Roman" pitchFamily="18" charset="0"/>
              </a:rPr>
              <a:t>, </a:t>
            </a:r>
            <a:r>
              <a:rPr lang="en-US" altLang="en-US" sz="2200" dirty="0" err="1">
                <a:cs typeface="Times New Roman" pitchFamily="18" charset="0"/>
              </a:rPr>
              <a:t>inhibe</a:t>
            </a:r>
            <a:r>
              <a:rPr lang="en-US" altLang="en-US" sz="2200" dirty="0">
                <a:cs typeface="Times New Roman" pitchFamily="18" charset="0"/>
              </a:rPr>
              <a:t> la Ach</a:t>
            </a:r>
          </a:p>
        </p:txBody>
      </p:sp>
    </p:spTree>
    <p:extLst>
      <p:ext uri="{BB962C8B-B14F-4D97-AF65-F5344CB8AC3E}">
        <p14:creationId xmlns:p14="http://schemas.microsoft.com/office/powerpoint/2010/main" val="1015846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CF247-3C91-3948-AB06-50CBECAD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err="1"/>
              <a:t>Neuromoduladores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3376CF-D92A-CF4A-BEB5-F46A8FD5FC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5A8B72-E3F6-7842-81E4-BAC2044045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C81E58-AD81-6541-A5DE-9DB519C34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2362200"/>
          </a:xfrm>
        </p:spPr>
        <p:txBody>
          <a:bodyPr/>
          <a:lstStyle/>
          <a:p>
            <a:pPr marL="114300" lvl="1" indent="0">
              <a:buNone/>
            </a:pP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sustancias</a:t>
            </a:r>
            <a:r>
              <a:rPr lang="en-US" dirty="0"/>
              <a:t> </a:t>
            </a:r>
            <a:r>
              <a:rPr lang="en-US" dirty="0" err="1"/>
              <a:t>liberada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los </a:t>
            </a:r>
            <a:r>
              <a:rPr lang="en-US" dirty="0" err="1"/>
              <a:t>terminales</a:t>
            </a:r>
            <a:r>
              <a:rPr lang="en-US" dirty="0"/>
              <a:t> </a:t>
            </a:r>
            <a:r>
              <a:rPr lang="en-US" dirty="0" err="1"/>
              <a:t>sinápticos</a:t>
            </a:r>
            <a:endParaRPr lang="en-US" dirty="0"/>
          </a:p>
          <a:p>
            <a:pPr lvl="1"/>
            <a:r>
              <a:rPr lang="en-US" dirty="0" err="1"/>
              <a:t>Funciones</a:t>
            </a:r>
            <a:r>
              <a:rPr lang="en-US" dirty="0"/>
              <a:t> </a:t>
            </a:r>
            <a:r>
              <a:rPr lang="en-US" dirty="0" err="1"/>
              <a:t>similares</a:t>
            </a:r>
            <a:r>
              <a:rPr lang="en-US" dirty="0"/>
              <a:t> a los NT</a:t>
            </a:r>
          </a:p>
          <a:p>
            <a:pPr lvl="1"/>
            <a:r>
              <a:rPr lang="en-US" dirty="0" err="1"/>
              <a:t>Características</a:t>
            </a:r>
            <a:r>
              <a:rPr lang="en-US" dirty="0"/>
              <a:t>:</a:t>
            </a:r>
            <a:endParaRPr lang="en-US" b="1" dirty="0"/>
          </a:p>
          <a:p>
            <a:pPr lvl="2"/>
            <a:r>
              <a:rPr lang="en-US" dirty="0" err="1"/>
              <a:t>Efectos</a:t>
            </a:r>
            <a:r>
              <a:rPr lang="en-US" dirty="0"/>
              <a:t> a largo </a:t>
            </a:r>
            <a:r>
              <a:rPr lang="en-US" dirty="0" err="1"/>
              <a:t>plazo</a:t>
            </a:r>
            <a:r>
              <a:rPr lang="en-US" dirty="0"/>
              <a:t>, </a:t>
            </a:r>
            <a:r>
              <a:rPr lang="en-US" dirty="0" err="1"/>
              <a:t>tardan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aparecer</a:t>
            </a:r>
            <a:endParaRPr lang="en-US" dirty="0"/>
          </a:p>
          <a:p>
            <a:pPr lvl="2"/>
            <a:r>
              <a:rPr lang="en-US" dirty="0" err="1"/>
              <a:t>Respuestas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múltiples</a:t>
            </a:r>
            <a:r>
              <a:rPr lang="en-US" dirty="0"/>
              <a:t> </a:t>
            </a:r>
            <a:r>
              <a:rPr lang="en-US" dirty="0" err="1"/>
              <a:t>pasos</a:t>
            </a:r>
            <a:r>
              <a:rPr lang="en-US" dirty="0"/>
              <a:t>, se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generar</a:t>
            </a:r>
            <a:r>
              <a:rPr lang="en-US" dirty="0"/>
              <a:t> </a:t>
            </a:r>
            <a:r>
              <a:rPr lang="en-US" dirty="0" err="1"/>
              <a:t>compuestos</a:t>
            </a:r>
            <a:r>
              <a:rPr lang="en-US" dirty="0"/>
              <a:t> </a:t>
            </a:r>
            <a:r>
              <a:rPr lang="en-US" dirty="0" err="1"/>
              <a:t>intermedios</a:t>
            </a:r>
            <a:endParaRPr lang="en-US" dirty="0"/>
          </a:p>
          <a:p>
            <a:pPr lvl="2"/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afectar</a:t>
            </a:r>
            <a:r>
              <a:rPr lang="en-US" dirty="0"/>
              <a:t> la </a:t>
            </a:r>
            <a:r>
              <a:rPr lang="en-US" dirty="0" err="1"/>
              <a:t>membrana</a:t>
            </a:r>
            <a:r>
              <a:rPr lang="en-US" dirty="0"/>
              <a:t> post o la pre o </a:t>
            </a:r>
            <a:r>
              <a:rPr lang="en-US" dirty="0" err="1"/>
              <a:t>ambas</a:t>
            </a:r>
            <a:r>
              <a:rPr lang="en-US" dirty="0"/>
              <a:t> a la </a:t>
            </a:r>
            <a:r>
              <a:rPr lang="en-US" dirty="0" err="1"/>
              <a:t>vez</a:t>
            </a:r>
            <a:r>
              <a:rPr lang="en-US" dirty="0"/>
              <a:t>.</a:t>
            </a:r>
          </a:p>
          <a:p>
            <a:pPr lvl="2"/>
            <a:r>
              <a:rPr lang="en-US" dirty="0" err="1"/>
              <a:t>Liberados</a:t>
            </a:r>
            <a:r>
              <a:rPr lang="en-US" dirty="0"/>
              <a:t> solos o </a:t>
            </a:r>
            <a:r>
              <a:rPr lang="en-US" dirty="0" err="1"/>
              <a:t>juntos</a:t>
            </a:r>
            <a:r>
              <a:rPr lang="en-US" dirty="0"/>
              <a:t> a 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66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12.10c </a:t>
            </a:r>
            <a:r>
              <a:rPr lang="en-US" dirty="0" err="1"/>
              <a:t>Neuromodulación</a:t>
            </a:r>
            <a:r>
              <a:rPr lang="en-US" sz="1500" dirty="0"/>
              <a:t> 1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747760" cy="5303520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en-US" b="1" dirty="0" err="1">
                <a:cs typeface="Times New Roman" pitchFamily="18" charset="0"/>
              </a:rPr>
              <a:t>Neuromoduladores</a:t>
            </a:r>
            <a:r>
              <a:rPr lang="en-US" altLang="en-US" b="1" dirty="0">
                <a:cs typeface="Times New Roman" pitchFamily="18" charset="0"/>
              </a:rPr>
              <a:t> -</a:t>
            </a:r>
            <a:r>
              <a:rPr lang="en-US" altLang="en-US" dirty="0" err="1">
                <a:cs typeface="Times New Roman" pitchFamily="18" charset="0"/>
              </a:rPr>
              <a:t>alteran</a:t>
            </a:r>
            <a:r>
              <a:rPr lang="en-US" altLang="en-US" dirty="0">
                <a:cs typeface="Times New Roman" pitchFamily="18" charset="0"/>
              </a:rPr>
              <a:t> la </a:t>
            </a:r>
            <a:r>
              <a:rPr lang="en-US" altLang="en-US" dirty="0" err="1">
                <a:cs typeface="Times New Roman" pitchFamily="18" charset="0"/>
              </a:rPr>
              <a:t>respuesta</a:t>
            </a:r>
            <a:r>
              <a:rPr lang="en-US" altLang="en-US" dirty="0">
                <a:cs typeface="Times New Roman" pitchFamily="18" charset="0"/>
              </a:rPr>
              <a:t> local de un NT</a:t>
            </a:r>
          </a:p>
          <a:p>
            <a:pPr lvl="1">
              <a:spcBef>
                <a:spcPts val="400"/>
              </a:spcBef>
            </a:pPr>
            <a:r>
              <a:rPr lang="en-US" altLang="en-US" b="1" dirty="0" err="1">
                <a:cs typeface="Times New Roman" pitchFamily="18" charset="0"/>
              </a:rPr>
              <a:t>Facilitadores</a:t>
            </a:r>
            <a:endParaRPr lang="en-US" altLang="en-US" b="1" dirty="0">
              <a:cs typeface="Times New Roman" pitchFamily="18" charset="0"/>
            </a:endParaRPr>
          </a:p>
          <a:p>
            <a:pPr lvl="2">
              <a:spcBef>
                <a:spcPts val="400"/>
              </a:spcBef>
            </a:pPr>
            <a:r>
              <a:rPr lang="en-US" altLang="en-US" dirty="0" err="1">
                <a:cs typeface="Times New Roman" pitchFamily="18" charset="0"/>
              </a:rPr>
              <a:t>Modulación</a:t>
            </a:r>
            <a:r>
              <a:rPr lang="en-US" altLang="en-US" dirty="0">
                <a:cs typeface="Times New Roman" pitchFamily="18" charset="0"/>
              </a:rPr>
              <a:t> +: </a:t>
            </a:r>
            <a:r>
              <a:rPr lang="en-US" altLang="en-US" dirty="0" err="1">
                <a:cs typeface="Times New Roman" pitchFamily="18" charset="0"/>
              </a:rPr>
              <a:t>causan</a:t>
            </a:r>
            <a:r>
              <a:rPr lang="en-US" altLang="en-US" dirty="0">
                <a:cs typeface="Times New Roman" pitchFamily="18" charset="0"/>
              </a:rPr>
              <a:t> una </a:t>
            </a:r>
            <a:r>
              <a:rPr lang="en-US" altLang="en-US" dirty="0" err="1">
                <a:cs typeface="Times New Roman" pitchFamily="18" charset="0"/>
              </a:rPr>
              <a:t>respuesta</a:t>
            </a:r>
            <a:r>
              <a:rPr lang="en-US" altLang="en-US" dirty="0">
                <a:cs typeface="Times New Roman" pitchFamily="18" charset="0"/>
              </a:rPr>
              <a:t> mayor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la N post S </a:t>
            </a:r>
          </a:p>
          <a:p>
            <a:pPr lvl="2">
              <a:spcBef>
                <a:spcPts val="400"/>
              </a:spcBef>
            </a:pPr>
            <a:r>
              <a:rPr lang="en-US" altLang="en-US" dirty="0" err="1">
                <a:cs typeface="Times New Roman" pitchFamily="18" charset="0"/>
              </a:rPr>
              <a:t>Aumentando</a:t>
            </a:r>
            <a:r>
              <a:rPr lang="en-US" altLang="en-US" dirty="0">
                <a:cs typeface="Times New Roman" pitchFamily="18" charset="0"/>
              </a:rPr>
              <a:t> [ NT ]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la </a:t>
            </a:r>
            <a:r>
              <a:rPr lang="en-US" altLang="en-US" dirty="0" err="1">
                <a:cs typeface="Times New Roman" pitchFamily="18" charset="0"/>
              </a:rPr>
              <a:t>hendidura</a:t>
            </a:r>
            <a:endParaRPr lang="en-US" altLang="en-US" dirty="0">
              <a:cs typeface="Times New Roman" pitchFamily="18" charset="0"/>
            </a:endParaRPr>
          </a:p>
          <a:p>
            <a:pPr lvl="2">
              <a:spcBef>
                <a:spcPts val="400"/>
              </a:spcBef>
            </a:pPr>
            <a:r>
              <a:rPr lang="en-US" altLang="en-US" dirty="0" err="1">
                <a:cs typeface="Times New Roman" pitchFamily="18" charset="0"/>
              </a:rPr>
              <a:t>Aumentando</a:t>
            </a:r>
            <a:r>
              <a:rPr lang="en-US" altLang="en-US" dirty="0">
                <a:cs typeface="Times New Roman" pitchFamily="18" charset="0"/>
              </a:rPr>
              <a:t> el </a:t>
            </a:r>
            <a:r>
              <a:rPr lang="en-US" altLang="en-US" dirty="0" err="1">
                <a:cs typeface="Times New Roman" pitchFamily="18" charset="0"/>
              </a:rPr>
              <a:t>numero</a:t>
            </a:r>
            <a:r>
              <a:rPr lang="en-US" altLang="en-US" dirty="0">
                <a:cs typeface="Times New Roman" pitchFamily="18" charset="0"/>
              </a:rPr>
              <a:t> de receptors </a:t>
            </a:r>
            <a:r>
              <a:rPr lang="en-US" altLang="en-US" dirty="0" err="1">
                <a:cs typeface="Times New Roman" pitchFamily="18" charset="0"/>
              </a:rPr>
              <a:t>postS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400"/>
              </a:spcBef>
            </a:pPr>
            <a:r>
              <a:rPr lang="en-US" altLang="en-US" b="1" dirty="0" err="1">
                <a:cs typeface="Times New Roman" pitchFamily="18" charset="0"/>
              </a:rPr>
              <a:t>Inhibicion</a:t>
            </a:r>
            <a:endParaRPr lang="en-US" altLang="en-US" b="1" dirty="0">
              <a:cs typeface="Times New Roman" pitchFamily="18" charset="0"/>
            </a:endParaRPr>
          </a:p>
          <a:p>
            <a:pPr lvl="2">
              <a:spcBef>
                <a:spcPts val="400"/>
              </a:spcBef>
            </a:pPr>
            <a:r>
              <a:rPr lang="en-US" altLang="en-US" dirty="0" err="1">
                <a:cs typeface="Times New Roman" pitchFamily="18" charset="0"/>
              </a:rPr>
              <a:t>Modulacion</a:t>
            </a:r>
            <a:r>
              <a:rPr lang="en-US" altLang="en-US" dirty="0">
                <a:cs typeface="Times New Roman" pitchFamily="18" charset="0"/>
              </a:rPr>
              <a:t> –: </a:t>
            </a:r>
            <a:r>
              <a:rPr lang="en-US" altLang="en-US" dirty="0" err="1">
                <a:cs typeface="Times New Roman" pitchFamily="18" charset="0"/>
              </a:rPr>
              <a:t>causan</a:t>
            </a:r>
            <a:r>
              <a:rPr lang="en-US" altLang="en-US" dirty="0">
                <a:cs typeface="Times New Roman" pitchFamily="18" charset="0"/>
              </a:rPr>
              <a:t> un </a:t>
            </a:r>
            <a:r>
              <a:rPr lang="en-US" altLang="en-US" dirty="0" err="1">
                <a:cs typeface="Times New Roman" pitchFamily="18" charset="0"/>
              </a:rPr>
              <a:t>respuesta</a:t>
            </a:r>
            <a:r>
              <a:rPr lang="en-US" altLang="en-US" dirty="0">
                <a:cs typeface="Times New Roman" pitchFamily="18" charset="0"/>
              </a:rPr>
              <a:t> mas </a:t>
            </a:r>
            <a:r>
              <a:rPr lang="en-US" altLang="en-US" dirty="0" err="1">
                <a:cs typeface="Times New Roman" pitchFamily="18" charset="0"/>
              </a:rPr>
              <a:t>debil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6675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"/>
          <a:stretch/>
        </p:blipFill>
        <p:spPr>
          <a:xfrm>
            <a:off x="4357092" y="175260"/>
            <a:ext cx="4700016" cy="643509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8742362" cy="381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800" b="1" dirty="0">
                <a:latin typeface="Arial" charset="0"/>
              </a:rPr>
              <a:t>Figure 12-20a Presynaptic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Inhibition</a:t>
            </a:r>
            <a:r>
              <a:rPr lang="en-US" sz="1800" b="1" dirty="0">
                <a:latin typeface="Arial" charset="0"/>
              </a:rPr>
              <a:t> and Presynaptic Facilitation.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8008" y="2604259"/>
            <a:ext cx="88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Action potential arrives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1534" y="2777197"/>
            <a:ext cx="88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GABA release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4249" y="2964155"/>
            <a:ext cx="146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Inactivation of calcium channels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6400" y="4015684"/>
            <a:ext cx="880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Ca</a:t>
            </a:r>
            <a:r>
              <a:rPr lang="en-US" sz="1200" b="1" baseline="300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2+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2884" y="4279389"/>
            <a:ext cx="1414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2. Less calcium enters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20128" y="4674200"/>
            <a:ext cx="101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1. Action potential arrives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36235" y="4878214"/>
            <a:ext cx="1485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3. Less neurotransmitter released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21263" y="4866932"/>
            <a:ext cx="124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4. Reduced effect on postsynaptic membrane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54672" y="6346227"/>
            <a:ext cx="25843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  <a:cs typeface="Arial" panose="020B0604020202020204" pitchFamily="34" charset="0"/>
              </a:rPr>
              <a:t>Presynaptic inhibition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06312" y="6353393"/>
            <a:ext cx="182880" cy="228600"/>
          </a:xfrm>
          <a:prstGeom prst="rect">
            <a:avLst/>
          </a:prstGeom>
          <a:solidFill>
            <a:srgbClr val="025F8A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Arial Black" panose="020B0A040201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2C084E-CD67-3C40-B840-52103F7469CC}"/>
              </a:ext>
            </a:extLst>
          </p:cNvPr>
          <p:cNvSpPr/>
          <p:nvPr/>
        </p:nvSpPr>
        <p:spPr>
          <a:xfrm>
            <a:off x="0" y="1916287"/>
            <a:ext cx="4572000" cy="465768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ts val="400"/>
              </a:spcBef>
            </a:pPr>
            <a:r>
              <a:rPr lang="en-US" altLang="en-US" sz="2800" b="1" dirty="0" err="1">
                <a:cs typeface="Times New Roman" pitchFamily="18" charset="0"/>
              </a:rPr>
              <a:t>Inhibicion</a:t>
            </a:r>
            <a:endParaRPr lang="en-US" altLang="en-US" sz="2800" b="1" dirty="0">
              <a:cs typeface="Times New Roman" pitchFamily="18" charset="0"/>
            </a:endParaRP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cs typeface="Times New Roman" pitchFamily="18" charset="0"/>
              </a:rPr>
              <a:t>Modulación</a:t>
            </a:r>
            <a:r>
              <a:rPr lang="en-US" altLang="en-US" sz="2800" dirty="0">
                <a:cs typeface="Times New Roman" pitchFamily="18" charset="0"/>
              </a:rPr>
              <a:t> –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cs typeface="Times New Roman" pitchFamily="18" charset="0"/>
              </a:rPr>
              <a:t>causan</a:t>
            </a:r>
            <a:r>
              <a:rPr lang="en-US" altLang="en-US" sz="2800" dirty="0">
                <a:cs typeface="Times New Roman" pitchFamily="18" charset="0"/>
              </a:rPr>
              <a:t> un </a:t>
            </a:r>
            <a:r>
              <a:rPr lang="en-US" altLang="en-US" sz="2800" dirty="0" err="1">
                <a:cs typeface="Times New Roman" pitchFamily="18" charset="0"/>
              </a:rPr>
              <a:t>respuesta</a:t>
            </a:r>
            <a:r>
              <a:rPr lang="en-US" altLang="en-US" sz="2800" dirty="0">
                <a:cs typeface="Times New Roman" pitchFamily="18" charset="0"/>
              </a:rPr>
              <a:t> mas </a:t>
            </a:r>
            <a:r>
              <a:rPr lang="en-US" altLang="en-US" sz="2800" dirty="0" err="1">
                <a:cs typeface="Times New Roman" pitchFamily="18" charset="0"/>
              </a:rPr>
              <a:t>débil</a:t>
            </a:r>
            <a:endParaRPr lang="en-US" altLang="en-US" sz="2800" dirty="0">
              <a:cs typeface="Times New Roman" pitchFamily="18" charset="0"/>
            </a:endParaRP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cs typeface="Times New Roman" pitchFamily="18" charset="0"/>
              </a:rPr>
              <a:t>Disminuyendo</a:t>
            </a:r>
            <a:r>
              <a:rPr lang="en-US" altLang="en-US" sz="2800" dirty="0">
                <a:cs typeface="Times New Roman" pitchFamily="18" charset="0"/>
              </a:rPr>
              <a:t> [ NT ]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la </a:t>
            </a:r>
            <a:r>
              <a:rPr lang="en-US" altLang="en-US" sz="2800" dirty="0" err="1">
                <a:cs typeface="Times New Roman" pitchFamily="18" charset="0"/>
              </a:rPr>
              <a:t>hendidura</a:t>
            </a:r>
            <a:endParaRPr lang="en-US" altLang="en-US" sz="2800" dirty="0">
              <a:cs typeface="Times New Roman" pitchFamily="18" charset="0"/>
            </a:endParaRP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cs typeface="Times New Roman" pitchFamily="18" charset="0"/>
              </a:rPr>
              <a:t>Disminuyendo</a:t>
            </a:r>
            <a:r>
              <a:rPr lang="en-US" altLang="en-US" sz="2800" dirty="0">
                <a:cs typeface="Times New Roman" pitchFamily="18" charset="0"/>
              </a:rPr>
              <a:t> el </a:t>
            </a:r>
            <a:r>
              <a:rPr lang="en-US" altLang="en-US" sz="2800" dirty="0" err="1">
                <a:cs typeface="Times New Roman" pitchFamily="18" charset="0"/>
              </a:rPr>
              <a:t>numero</a:t>
            </a:r>
            <a:r>
              <a:rPr lang="en-US" altLang="en-US" sz="2800" dirty="0">
                <a:cs typeface="Times New Roman" pitchFamily="18" charset="0"/>
              </a:rPr>
              <a:t> de </a:t>
            </a:r>
            <a:r>
              <a:rPr lang="en-US" altLang="en-US" sz="2800" dirty="0" err="1">
                <a:cs typeface="Times New Roman" pitchFamily="18" charset="0"/>
              </a:rPr>
              <a:t>receptores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postS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disponibles</a:t>
            </a:r>
            <a:endParaRPr lang="en-US" altLang="en-US" sz="2800" dirty="0">
              <a:cs typeface="Times New Roman" pitchFamily="18" charset="0"/>
            </a:endParaRPr>
          </a:p>
          <a:p>
            <a:pPr lvl="2" algn="ctr">
              <a:spcBef>
                <a:spcPts val="400"/>
              </a:spcBef>
            </a:pPr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45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3"/>
          <a:stretch/>
        </p:blipFill>
        <p:spPr>
          <a:xfrm>
            <a:off x="4882896" y="548640"/>
            <a:ext cx="4102608" cy="5552615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0"/>
            <a:ext cx="8818562" cy="381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800" b="1" dirty="0">
                <a:latin typeface="Arial" charset="0"/>
              </a:rPr>
              <a:t>Figure 12-20b Presynaptic Inhibition and Presynaptic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Facilitation</a:t>
            </a:r>
            <a:r>
              <a:rPr lang="en-US" sz="1800" b="1" dirty="0">
                <a:latin typeface="Arial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89782" y="4056321"/>
            <a:ext cx="1382505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7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2. More calcium enters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6791" y="4371187"/>
            <a:ext cx="1016344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1</a:t>
            </a:r>
            <a:r>
              <a:rPr lang="en-US" sz="107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. Action potential arrives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89066" y="4664900"/>
            <a:ext cx="137759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7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3. More neurotransmitter released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8587" y="5904842"/>
            <a:ext cx="2152178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" b="1" dirty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  <a:cs typeface="Arial" panose="020B0604020202020204" pitchFamily="34" charset="0"/>
              </a:rPr>
              <a:t>Presynaptic facilitation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0994" y="5933417"/>
            <a:ext cx="164592" cy="182880"/>
          </a:xfrm>
          <a:prstGeom prst="rect">
            <a:avLst/>
          </a:prstGeom>
          <a:solidFill>
            <a:srgbClr val="025F8A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100" b="1" dirty="0">
                <a:solidFill>
                  <a:srgbClr val="FFFFFF"/>
                </a:solidFill>
                <a:latin typeface="Arial Black" panose="020B0A040201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  <a:endParaRPr lang="en-US" sz="1100" b="1" dirty="0">
              <a:solidFill>
                <a:srgbClr val="FFFFFF"/>
              </a:solidFill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0321" y="3843898"/>
            <a:ext cx="880292" cy="266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Ca</a:t>
            </a:r>
            <a:r>
              <a:rPr lang="en-US" sz="1100" b="1" baseline="300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2+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09679" y="3643953"/>
            <a:ext cx="880292" cy="266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Ca</a:t>
            </a:r>
            <a:r>
              <a:rPr lang="en-US" sz="1100" b="1" baseline="300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2+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0489" y="4665721"/>
            <a:ext cx="1246537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7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4. Increased effect on postsynaptic membrane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12603" y="2990856"/>
            <a:ext cx="1367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8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Activation of calcium channels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8509" y="2895024"/>
            <a:ext cx="962344" cy="44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Serotonin release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9569" y="2699355"/>
            <a:ext cx="962344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Action potential arrives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FBE8BF-C0F4-AB41-9A0C-460AE21E28ED}"/>
              </a:ext>
            </a:extLst>
          </p:cNvPr>
          <p:cNvSpPr/>
          <p:nvPr/>
        </p:nvSpPr>
        <p:spPr>
          <a:xfrm>
            <a:off x="-427847" y="2179397"/>
            <a:ext cx="4877510" cy="417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 err="1">
                <a:cs typeface="Times New Roman" pitchFamily="18" charset="0"/>
              </a:rPr>
              <a:t>Fa</a:t>
            </a:r>
            <a:r>
              <a:rPr lang="en-US" altLang="en-US" sz="2800" b="1" dirty="0" err="1">
                <a:cs typeface="Times New Roman" pitchFamily="18" charset="0"/>
              </a:rPr>
              <a:t>cilitadores</a:t>
            </a:r>
            <a:endParaRPr lang="en-US" altLang="en-US" sz="2800" b="1" dirty="0">
              <a:cs typeface="Times New Roman" pitchFamily="18" charset="0"/>
            </a:endParaRPr>
          </a:p>
          <a:p>
            <a:pPr marL="1257300" lvl="2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cs typeface="Times New Roman" pitchFamily="18" charset="0"/>
              </a:rPr>
              <a:t>Modulación</a:t>
            </a:r>
            <a:r>
              <a:rPr lang="en-US" altLang="en-US" sz="2800" dirty="0">
                <a:cs typeface="Times New Roman" pitchFamily="18" charset="0"/>
              </a:rPr>
              <a:t> +</a:t>
            </a:r>
          </a:p>
          <a:p>
            <a:pPr marL="1257300" lvl="2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causan</a:t>
            </a:r>
            <a:r>
              <a:rPr lang="en-US" altLang="en-US" sz="2800" dirty="0">
                <a:cs typeface="Times New Roman" pitchFamily="18" charset="0"/>
              </a:rPr>
              <a:t> una </a:t>
            </a:r>
            <a:r>
              <a:rPr lang="en-US" altLang="en-US" sz="2800" dirty="0" err="1">
                <a:cs typeface="Times New Roman" pitchFamily="18" charset="0"/>
              </a:rPr>
              <a:t>respuesta</a:t>
            </a:r>
            <a:r>
              <a:rPr lang="en-US" altLang="en-US" sz="2800" dirty="0">
                <a:cs typeface="Times New Roman" pitchFamily="18" charset="0"/>
              </a:rPr>
              <a:t> mayor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la N post S</a:t>
            </a:r>
          </a:p>
          <a:p>
            <a:pPr marL="1257300" lvl="2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cs typeface="Times New Roman" pitchFamily="18" charset="0"/>
              </a:rPr>
              <a:t>Aumentando</a:t>
            </a:r>
            <a:r>
              <a:rPr lang="en-US" altLang="en-US" sz="2800" dirty="0">
                <a:cs typeface="Times New Roman" pitchFamily="18" charset="0"/>
              </a:rPr>
              <a:t> [ NT ]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la </a:t>
            </a:r>
            <a:r>
              <a:rPr lang="en-US" altLang="en-US" sz="2800" dirty="0" err="1">
                <a:cs typeface="Times New Roman" pitchFamily="18" charset="0"/>
              </a:rPr>
              <a:t>hendidura</a:t>
            </a:r>
            <a:endParaRPr lang="en-US" altLang="en-US" sz="2800" dirty="0">
              <a:cs typeface="Times New Roman" pitchFamily="18" charset="0"/>
            </a:endParaRPr>
          </a:p>
          <a:p>
            <a:pPr marL="1257300" lvl="2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>
                <a:cs typeface="Times New Roman" pitchFamily="18" charset="0"/>
              </a:rPr>
              <a:t>Aumentando</a:t>
            </a:r>
            <a:r>
              <a:rPr lang="en-US" altLang="en-US" sz="2800" dirty="0">
                <a:cs typeface="Times New Roman" pitchFamily="18" charset="0"/>
              </a:rPr>
              <a:t> el </a:t>
            </a:r>
            <a:r>
              <a:rPr lang="en-US" altLang="en-US" sz="2800" dirty="0" err="1">
                <a:cs typeface="Times New Roman" pitchFamily="18" charset="0"/>
              </a:rPr>
              <a:t>numero</a:t>
            </a:r>
            <a:r>
              <a:rPr lang="en-US" altLang="en-US" sz="2800" dirty="0">
                <a:cs typeface="Times New Roman" pitchFamily="18" charset="0"/>
              </a:rPr>
              <a:t> de receptors </a:t>
            </a:r>
            <a:r>
              <a:rPr lang="en-US" altLang="en-US" sz="2800" dirty="0" err="1">
                <a:cs typeface="Times New Roman" pitchFamily="18" charset="0"/>
              </a:rPr>
              <a:t>postS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disponibles</a:t>
            </a:r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6493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8102B-731E-C94B-8F64-3AE6A851A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err="1"/>
              <a:t>Neuromoduladores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22A7D-EDD2-B14B-B3F8-7405285C9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85800"/>
            <a:ext cx="8915400" cy="5486400"/>
          </a:xfrm>
        </p:spPr>
        <p:txBody>
          <a:bodyPr/>
          <a:lstStyle/>
          <a:p>
            <a:r>
              <a:rPr lang="en-US" dirty="0" err="1"/>
              <a:t>Muchas</a:t>
            </a:r>
            <a:r>
              <a:rPr lang="en-US" dirty="0"/>
              <a:t> </a:t>
            </a:r>
            <a:r>
              <a:rPr lang="en-US" dirty="0" err="1"/>
              <a:t>drogas</a:t>
            </a:r>
            <a:r>
              <a:rPr lang="en-US" dirty="0"/>
              <a:t> </a:t>
            </a:r>
            <a:r>
              <a:rPr lang="en-US" b="1" dirty="0" err="1"/>
              <a:t>antisociales</a:t>
            </a:r>
            <a:endParaRPr lang="en-US" b="1" dirty="0"/>
          </a:p>
          <a:p>
            <a:pPr lvl="1"/>
            <a:r>
              <a:rPr lang="en-US" dirty="0" err="1"/>
              <a:t>Afectan</a:t>
            </a:r>
            <a:r>
              <a:rPr lang="en-US" dirty="0"/>
              <a:t> el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nervioso</a:t>
            </a:r>
            <a:r>
              <a:rPr lang="en-US" dirty="0"/>
              <a:t> </a:t>
            </a:r>
            <a:r>
              <a:rPr lang="en-US" dirty="0" err="1"/>
              <a:t>interactuando</a:t>
            </a:r>
            <a:r>
              <a:rPr lang="en-US" dirty="0"/>
              <a:t> </a:t>
            </a:r>
            <a:r>
              <a:rPr lang="en-US" dirty="0" err="1"/>
              <a:t>positiva</a:t>
            </a:r>
            <a:r>
              <a:rPr lang="en-US" dirty="0"/>
              <a:t> o </a:t>
            </a:r>
            <a:r>
              <a:rPr lang="en-US" dirty="0" err="1"/>
              <a:t>negativamente</a:t>
            </a:r>
            <a:r>
              <a:rPr lang="en-US" dirty="0"/>
              <a:t> con </a:t>
            </a:r>
            <a:r>
              <a:rPr lang="en-US" dirty="0" err="1"/>
              <a:t>receptores</a:t>
            </a:r>
            <a:r>
              <a:rPr lang="en-US" dirty="0"/>
              <a:t> que </a:t>
            </a:r>
            <a:r>
              <a:rPr lang="en-US" dirty="0" err="1"/>
              <a:t>responden</a:t>
            </a:r>
            <a:r>
              <a:rPr lang="en-US" dirty="0"/>
              <a:t> a NTs</a:t>
            </a:r>
          </a:p>
          <a:p>
            <a:pPr lvl="1"/>
            <a:r>
              <a:rPr lang="en-US" dirty="0" err="1"/>
              <a:t>Porque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hacerlo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Que </a:t>
            </a:r>
            <a:r>
              <a:rPr lang="en-US" dirty="0" err="1"/>
              <a:t>significa</a:t>
            </a:r>
            <a:r>
              <a:rPr lang="en-US" dirty="0"/>
              <a:t> </a:t>
            </a:r>
            <a:r>
              <a:rPr lang="en-US" dirty="0" err="1"/>
              <a:t>esto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Generan</a:t>
            </a:r>
            <a:r>
              <a:rPr lang="en-US" dirty="0"/>
              <a:t> </a:t>
            </a:r>
            <a:r>
              <a:rPr lang="en-US" dirty="0" err="1"/>
              <a:t>efectos</a:t>
            </a:r>
            <a:r>
              <a:rPr lang="en-US" dirty="0"/>
              <a:t> </a:t>
            </a:r>
            <a:r>
              <a:rPr lang="en-US" dirty="0" err="1"/>
              <a:t>complejos</a:t>
            </a:r>
            <a:r>
              <a:rPr lang="en-US" dirty="0"/>
              <a:t> </a:t>
            </a:r>
            <a:r>
              <a:rPr lang="en-US" dirty="0" err="1"/>
              <a:t>modificando</a:t>
            </a:r>
            <a:r>
              <a:rPr lang="en-US" dirty="0"/>
              <a:t> :</a:t>
            </a:r>
          </a:p>
          <a:p>
            <a:pPr lvl="2"/>
            <a:r>
              <a:rPr lang="en-US" dirty="0" err="1"/>
              <a:t>Percepción</a:t>
            </a:r>
            <a:endParaRPr lang="en-US" dirty="0"/>
          </a:p>
          <a:p>
            <a:pPr lvl="2"/>
            <a:r>
              <a:rPr lang="en-US" dirty="0"/>
              <a:t>Control motor</a:t>
            </a:r>
          </a:p>
          <a:p>
            <a:pPr lvl="2"/>
            <a:r>
              <a:rPr lang="en-US" dirty="0" err="1"/>
              <a:t>Estados</a:t>
            </a:r>
            <a:r>
              <a:rPr lang="en-US" dirty="0"/>
              <a:t> </a:t>
            </a:r>
            <a:r>
              <a:rPr lang="en-US" dirty="0" err="1"/>
              <a:t>emocionales</a:t>
            </a:r>
            <a:endParaRPr lang="en-US" dirty="0"/>
          </a:p>
          <a:p>
            <a:pPr lvl="2"/>
            <a:r>
              <a:rPr lang="en-US" dirty="0" err="1"/>
              <a:t>Conductas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8934E8-ECA2-A242-B3CE-37D9EEA032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8A971B-54E1-8243-A81B-AB57C675EB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68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12.10c </a:t>
            </a:r>
            <a:r>
              <a:rPr lang="en-US" dirty="0" err="1"/>
              <a:t>Neuromodulación</a:t>
            </a:r>
            <a:r>
              <a:rPr lang="en-US" sz="1500" dirty="0"/>
              <a:t> 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8595360" cy="530352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cs typeface="Times New Roman" pitchFamily="18" charset="0"/>
              </a:rPr>
              <a:t>Nitric oxide - ON</a:t>
            </a:r>
            <a:endParaRPr lang="en-US" altLang="en-US" sz="2800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altLang="en-US" dirty="0" err="1">
                <a:cs typeface="Times New Roman" pitchFamily="18" charset="0"/>
              </a:rPr>
              <a:t>Puede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actuar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como</a:t>
            </a:r>
            <a:r>
              <a:rPr lang="en-US" altLang="en-US" dirty="0">
                <a:cs typeface="Times New Roman" pitchFamily="18" charset="0"/>
              </a:rPr>
              <a:t> NT o NM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altLang="en-US" dirty="0">
                <a:cs typeface="Times New Roman" pitchFamily="18" charset="0"/>
              </a:rPr>
              <a:t>Gas no polar; de </a:t>
            </a:r>
            <a:r>
              <a:rPr lang="en-US" altLang="en-US" dirty="0" err="1">
                <a:cs typeface="Times New Roman" pitchFamily="18" charset="0"/>
              </a:rPr>
              <a:t>vida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corta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altLang="en-US" dirty="0" err="1">
                <a:cs typeface="Times New Roman" pitchFamily="18" charset="0"/>
              </a:rPr>
              <a:t>Sontetizado</a:t>
            </a:r>
            <a:r>
              <a:rPr lang="en-US" altLang="en-US" dirty="0">
                <a:cs typeface="Times New Roman" pitchFamily="18" charset="0"/>
              </a:rPr>
              <a:t> por la N </a:t>
            </a:r>
            <a:r>
              <a:rPr lang="en-US" altLang="en-US" dirty="0" err="1">
                <a:cs typeface="Times New Roman" pitchFamily="18" charset="0"/>
              </a:rPr>
              <a:t>postS</a:t>
            </a:r>
            <a:r>
              <a:rPr lang="en-US" altLang="en-US" dirty="0">
                <a:cs typeface="Times New Roman" pitchFamily="18" charset="0"/>
              </a:rPr>
              <a:t> 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altLang="en-US" dirty="0" err="1">
                <a:cs typeface="Times New Roman" pitchFamily="18" charset="0"/>
              </a:rPr>
              <a:t>Efectos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vasodilatadores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el SNP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 err="1">
                <a:cs typeface="Times New Roman" pitchFamily="18" charset="0"/>
              </a:rPr>
              <a:t>Endocanabinoides</a:t>
            </a:r>
            <a:endParaRPr lang="en-US" altLang="en-US" sz="2800" b="1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altLang="en-US" dirty="0" err="1">
                <a:cs typeface="Times New Roman" pitchFamily="18" charset="0"/>
              </a:rPr>
              <a:t>Afecta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receptores</a:t>
            </a:r>
            <a:r>
              <a:rPr lang="en-US" altLang="en-US" dirty="0">
                <a:cs typeface="Times New Roman" pitchFamily="18" charset="0"/>
              </a:rPr>
              <a:t> que </a:t>
            </a:r>
            <a:r>
              <a:rPr lang="en-US" altLang="en-US" dirty="0" err="1">
                <a:cs typeface="Times New Roman" pitchFamily="18" charset="0"/>
              </a:rPr>
              <a:t>mariguana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afecta</a:t>
            </a:r>
            <a:endParaRPr lang="en-US" altLang="en-US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altLang="en-US" dirty="0" err="1">
                <a:cs typeface="Times New Roman" pitchFamily="18" charset="0"/>
              </a:rPr>
              <a:t>Sintetizado</a:t>
            </a:r>
            <a:r>
              <a:rPr lang="en-US" altLang="en-US" dirty="0">
                <a:cs typeface="Times New Roman" pitchFamily="18" charset="0"/>
              </a:rPr>
              <a:t> por N post S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altLang="en-US" dirty="0" err="1">
                <a:cs typeface="Times New Roman" pitchFamily="18" charset="0"/>
              </a:rPr>
              <a:t>Afecta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liberacion</a:t>
            </a:r>
            <a:r>
              <a:rPr lang="en-US" altLang="en-US" dirty="0">
                <a:cs typeface="Times New Roman" pitchFamily="18" charset="0"/>
              </a:rPr>
              <a:t> de NT por las N </a:t>
            </a:r>
            <a:r>
              <a:rPr lang="en-US" altLang="en-US" dirty="0" err="1">
                <a:cs typeface="Times New Roman" pitchFamily="18" charset="0"/>
              </a:rPr>
              <a:t>preS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90B7C-A405-FE4C-AD50-38C831E0D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Neuromoduladores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E9FA-D5A8-EE42-948A-0C30EDAF1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8763000" cy="2362200"/>
          </a:xfrm>
        </p:spPr>
        <p:txBody>
          <a:bodyPr/>
          <a:lstStyle/>
          <a:p>
            <a:r>
              <a:rPr lang="en-US" b="1" dirty="0" err="1"/>
              <a:t>Neuropéptidos</a:t>
            </a:r>
            <a:endParaRPr lang="en-US" b="1" dirty="0"/>
          </a:p>
          <a:p>
            <a:pPr lvl="1"/>
            <a:r>
              <a:rPr lang="en-US" dirty="0" err="1"/>
              <a:t>Neuromodulatores</a:t>
            </a:r>
            <a:r>
              <a:rPr lang="en-US" dirty="0"/>
              <a:t> que se </a:t>
            </a:r>
            <a:r>
              <a:rPr lang="en-US" dirty="0" err="1"/>
              <a:t>unen</a:t>
            </a:r>
            <a:r>
              <a:rPr lang="en-US" dirty="0"/>
              <a:t> a </a:t>
            </a:r>
            <a:r>
              <a:rPr lang="en-US" dirty="0" err="1"/>
              <a:t>receptores</a:t>
            </a:r>
            <a:r>
              <a:rPr lang="en-US" dirty="0"/>
              <a:t> para </a:t>
            </a:r>
            <a:r>
              <a:rPr lang="en-US" dirty="0" err="1"/>
              <a:t>activar</a:t>
            </a:r>
            <a:r>
              <a:rPr lang="en-US" dirty="0"/>
              <a:t> </a:t>
            </a:r>
            <a:r>
              <a:rPr lang="en-US" dirty="0" err="1"/>
              <a:t>enzimas</a:t>
            </a:r>
            <a:r>
              <a:rPr lang="en-US" dirty="0"/>
              <a:t>.. </a:t>
            </a:r>
            <a:r>
              <a:rPr lang="en-US" dirty="0" err="1"/>
              <a:t>Metabolismo</a:t>
            </a:r>
            <a:endParaRPr lang="en-US" dirty="0"/>
          </a:p>
          <a:p>
            <a:r>
              <a:rPr lang="en-US" b="1" dirty="0" err="1"/>
              <a:t>Opioides</a:t>
            </a:r>
            <a:endParaRPr lang="en-US" b="1" dirty="0"/>
          </a:p>
          <a:p>
            <a:pPr lvl="1"/>
            <a:r>
              <a:rPr lang="en-US" dirty="0" err="1"/>
              <a:t>Neuromodulatores</a:t>
            </a:r>
            <a:r>
              <a:rPr lang="en-US" dirty="0"/>
              <a:t> del SNC</a:t>
            </a:r>
          </a:p>
          <a:p>
            <a:pPr lvl="1"/>
            <a:r>
              <a:rPr lang="en-US" dirty="0"/>
              <a:t>Se </a:t>
            </a:r>
            <a:r>
              <a:rPr lang="en-US" dirty="0" err="1"/>
              <a:t>unen</a:t>
            </a:r>
            <a:r>
              <a:rPr lang="en-US" dirty="0"/>
              <a:t> a los </a:t>
            </a:r>
            <a:r>
              <a:rPr lang="en-US" dirty="0" err="1"/>
              <a:t>mismos</a:t>
            </a:r>
            <a:r>
              <a:rPr lang="en-US" dirty="0"/>
              <a:t> </a:t>
            </a:r>
            <a:r>
              <a:rPr lang="en-US" dirty="0" err="1"/>
              <a:t>receptores</a:t>
            </a:r>
            <a:r>
              <a:rPr lang="en-US" dirty="0"/>
              <a:t> que el </a:t>
            </a:r>
            <a:r>
              <a:rPr lang="en-US" dirty="0" err="1"/>
              <a:t>opio</a:t>
            </a:r>
            <a:r>
              <a:rPr lang="en-US" dirty="0"/>
              <a:t> y la </a:t>
            </a:r>
            <a:r>
              <a:rPr lang="en-US" dirty="0" err="1"/>
              <a:t>morfina</a:t>
            </a:r>
            <a:endParaRPr lang="en-US" dirty="0"/>
          </a:p>
          <a:p>
            <a:pPr lvl="1"/>
            <a:r>
              <a:rPr lang="en-US" dirty="0" err="1"/>
              <a:t>Analgésicos</a:t>
            </a:r>
            <a:r>
              <a:rPr lang="en-US" dirty="0"/>
              <a:t>, </a:t>
            </a:r>
            <a:r>
              <a:rPr lang="en-US" dirty="0" err="1"/>
              <a:t>alivian</a:t>
            </a:r>
            <a:r>
              <a:rPr lang="en-US" dirty="0"/>
              <a:t> dolor (opioids)</a:t>
            </a:r>
          </a:p>
          <a:p>
            <a:pPr marL="114300" lvl="1" indent="0">
              <a:buNone/>
            </a:pPr>
            <a:r>
              <a:rPr lang="en-US" sz="2400" b="1" dirty="0"/>
              <a:t>1. </a:t>
            </a:r>
            <a:r>
              <a:rPr lang="en-US" sz="2400" b="1" dirty="0" err="1"/>
              <a:t>Endorfinas</a:t>
            </a:r>
            <a:r>
              <a:rPr lang="en-US" sz="2400" b="1" dirty="0"/>
              <a:t> 2. </a:t>
            </a:r>
            <a:r>
              <a:rPr lang="en-US" sz="2400" b="1" dirty="0" err="1"/>
              <a:t>Encefalinas</a:t>
            </a:r>
            <a:r>
              <a:rPr lang="en-US" sz="2400" b="1" dirty="0"/>
              <a:t> 3. </a:t>
            </a:r>
            <a:r>
              <a:rPr lang="en-US" sz="2400" b="1" dirty="0" err="1"/>
              <a:t>Endomorfinas</a:t>
            </a:r>
            <a:r>
              <a:rPr lang="en-US" sz="2400" b="1" dirty="0"/>
              <a:t> 4. </a:t>
            </a:r>
            <a:r>
              <a:rPr lang="en-US" sz="2400" b="1" dirty="0" err="1"/>
              <a:t>Dinorfinas</a:t>
            </a:r>
            <a:endParaRPr lang="en-US" sz="2400" b="1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12C1EE-A189-D04C-8D1A-D4D24225E2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A2AA7B-7EB4-9A47-890E-8BBFE24776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743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FAAB7-35A5-A745-83F5-BC01C6247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 </a:t>
            </a:r>
            <a:r>
              <a:rPr lang="en-US" dirty="0" err="1"/>
              <a:t>trabajan</a:t>
            </a:r>
            <a:r>
              <a:rPr lang="en-US" dirty="0"/>
              <a:t> los </a:t>
            </a:r>
            <a:r>
              <a:rPr lang="en-US" dirty="0" err="1"/>
              <a:t>NeuroM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AE3A8-19F3-644A-8C54-116797C87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305800" cy="2362200"/>
          </a:xfrm>
        </p:spPr>
        <p:txBody>
          <a:bodyPr/>
          <a:lstStyle/>
          <a:p>
            <a:r>
              <a:rPr lang="en-US" dirty="0"/>
              <a:t>Como </a:t>
            </a:r>
            <a:r>
              <a:rPr lang="en-US" dirty="0" err="1"/>
              <a:t>trabajan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Via </a:t>
            </a:r>
            <a:r>
              <a:rPr lang="en-US" dirty="0" err="1"/>
              <a:t>efectos</a:t>
            </a:r>
            <a:r>
              <a:rPr lang="en-US" dirty="0"/>
              <a:t> </a:t>
            </a:r>
            <a:r>
              <a:rPr lang="en-US" dirty="0" err="1"/>
              <a:t>directos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canales</a:t>
            </a:r>
            <a:r>
              <a:rPr lang="en-US" dirty="0"/>
              <a:t> de </a:t>
            </a:r>
            <a:r>
              <a:rPr lang="en-US" dirty="0" err="1"/>
              <a:t>membrana</a:t>
            </a:r>
            <a:endParaRPr lang="en-US" dirty="0"/>
          </a:p>
          <a:p>
            <a:pPr lvl="2"/>
            <a:r>
              <a:rPr lang="en-US" dirty="0" err="1"/>
              <a:t>Ejemlos</a:t>
            </a:r>
            <a:r>
              <a:rPr lang="en-US" dirty="0"/>
              <a:t>, </a:t>
            </a:r>
            <a:r>
              <a:rPr lang="en-US" dirty="0" err="1"/>
              <a:t>ACh</a:t>
            </a:r>
            <a:r>
              <a:rPr lang="en-US" dirty="0"/>
              <a:t>, </a:t>
            </a:r>
            <a:r>
              <a:rPr lang="en-US" i="1" dirty="0" err="1"/>
              <a:t>glicina</a:t>
            </a:r>
            <a:r>
              <a:rPr lang="en-US" dirty="0"/>
              <a:t>, </a:t>
            </a:r>
            <a:r>
              <a:rPr lang="en-US" i="1" dirty="0" err="1"/>
              <a:t>aspartato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Efectos</a:t>
            </a:r>
            <a:r>
              <a:rPr lang="en-US" dirty="0"/>
              <a:t> </a:t>
            </a:r>
            <a:r>
              <a:rPr lang="en-US" dirty="0" err="1"/>
              <a:t>indirectos</a:t>
            </a:r>
            <a:r>
              <a:rPr lang="en-US" dirty="0"/>
              <a:t> via </a:t>
            </a:r>
            <a:r>
              <a:rPr lang="en-US" b="1" dirty="0" err="1"/>
              <a:t>proteinas</a:t>
            </a:r>
            <a:r>
              <a:rPr lang="en-US" b="1" dirty="0"/>
              <a:t> G</a:t>
            </a:r>
          </a:p>
          <a:p>
            <a:pPr lvl="2"/>
            <a:r>
              <a:rPr lang="en-US" dirty="0" err="1"/>
              <a:t>Ejemplos</a:t>
            </a:r>
            <a:r>
              <a:rPr lang="en-US" dirty="0"/>
              <a:t>:, E, NE, </a:t>
            </a:r>
            <a:r>
              <a:rPr lang="en-US" dirty="0" err="1"/>
              <a:t>dopamina</a:t>
            </a:r>
            <a:r>
              <a:rPr lang="en-US" dirty="0"/>
              <a:t>, </a:t>
            </a:r>
            <a:r>
              <a:rPr lang="en-US" dirty="0" err="1"/>
              <a:t>histamina</a:t>
            </a:r>
            <a:r>
              <a:rPr lang="en-US" dirty="0"/>
              <a:t>, GABA</a:t>
            </a:r>
          </a:p>
          <a:p>
            <a:pPr lvl="1"/>
            <a:r>
              <a:rPr lang="en-US" dirty="0" err="1"/>
              <a:t>Efectos</a:t>
            </a:r>
            <a:r>
              <a:rPr lang="en-US" dirty="0"/>
              <a:t> </a:t>
            </a:r>
            <a:r>
              <a:rPr lang="en-US" dirty="0" err="1"/>
              <a:t>indirectos</a:t>
            </a:r>
            <a:r>
              <a:rPr lang="en-US" dirty="0"/>
              <a:t> via </a:t>
            </a:r>
            <a:r>
              <a:rPr lang="en-US" dirty="0" err="1"/>
              <a:t>enzimas</a:t>
            </a:r>
            <a:r>
              <a:rPr lang="en-US" dirty="0"/>
              <a:t> </a:t>
            </a:r>
            <a:r>
              <a:rPr lang="en-US" dirty="0" err="1"/>
              <a:t>intracelulares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Ejemplo</a:t>
            </a:r>
            <a:r>
              <a:rPr lang="en-US" dirty="0"/>
              <a:t>: gases </a:t>
            </a:r>
            <a:r>
              <a:rPr lang="en-US" dirty="0" err="1"/>
              <a:t>liposolubles</a:t>
            </a:r>
            <a:r>
              <a:rPr lang="en-US" dirty="0"/>
              <a:t>:  (NO, CO)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67C24-9BE6-2F4D-943D-2BD56DF4B8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B4AC6C-64EB-8E4F-8163-4545C5EBA9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64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298704" y="2358101"/>
            <a:ext cx="8546592" cy="4347499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6357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900" b="1" dirty="0">
                <a:latin typeface="Arial" charset="0"/>
              </a:rPr>
              <a:t>Figure 12-17a Mechanisms of Neurotransmitter Function.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9000" y="2668991"/>
            <a:ext cx="320040" cy="320040"/>
          </a:xfrm>
          <a:prstGeom prst="rect">
            <a:avLst/>
          </a:prstGeom>
          <a:solidFill>
            <a:srgbClr val="025F8A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Arial Black" panose="020B0A040201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  <a:endParaRPr lang="en-US" sz="2000" b="1" dirty="0">
              <a:solidFill>
                <a:srgbClr val="FFFFFF"/>
              </a:solidFill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6290" y="3400560"/>
            <a:ext cx="524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0875" y="3480039"/>
            <a:ext cx="1523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Binding site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0552" y="6086469"/>
            <a:ext cx="3483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Chemically gated channel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8401" y="2621262"/>
            <a:ext cx="2557927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  <a:cs typeface="Arial" panose="020B0604020202020204" pitchFamily="34" charset="0"/>
              </a:rPr>
              <a:t>Direct effects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6923" y="3506145"/>
            <a:ext cx="949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ACh</a:t>
            </a:r>
            <a:endParaRPr lang="en-US" sz="2000" b="1" dirty="0">
              <a:solidFill>
                <a:srgbClr val="000000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2762" y="2439203"/>
            <a:ext cx="428039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6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Examples</a:t>
            </a:r>
            <a:r>
              <a:rPr lang="en-US" sz="226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: </a:t>
            </a:r>
            <a:r>
              <a:rPr lang="en-US" sz="2260" b="1" dirty="0" err="1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ACh</a:t>
            </a:r>
            <a:r>
              <a:rPr lang="en-US" sz="226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, glutamate, aspartate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6490" y="3567979"/>
            <a:ext cx="524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1603" y="3306369"/>
            <a:ext cx="524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0975" y="3671869"/>
            <a:ext cx="524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238250" y="3733079"/>
            <a:ext cx="21505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Freeform 15"/>
          <p:cNvSpPr/>
          <p:nvPr/>
        </p:nvSpPr>
        <p:spPr bwMode="auto">
          <a:xfrm>
            <a:off x="2800350" y="3704301"/>
            <a:ext cx="762000" cy="711200"/>
          </a:xfrm>
          <a:custGeom>
            <a:avLst/>
            <a:gdLst>
              <a:gd name="connsiteX0" fmla="*/ 762000 w 762000"/>
              <a:gd name="connsiteY0" fmla="*/ 0 h 711200"/>
              <a:gd name="connsiteX1" fmla="*/ 546100 w 762000"/>
              <a:gd name="connsiteY1" fmla="*/ 6350 h 711200"/>
              <a:gd name="connsiteX2" fmla="*/ 0 w 762000"/>
              <a:gd name="connsiteY2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711200">
                <a:moveTo>
                  <a:pt x="762000" y="0"/>
                </a:moveTo>
                <a:lnTo>
                  <a:pt x="546100" y="6350"/>
                </a:lnTo>
                <a:lnTo>
                  <a:pt x="0" y="71120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057400" y="5495001"/>
            <a:ext cx="702944" cy="647700"/>
            <a:chOff x="2057400" y="4279900"/>
            <a:chExt cx="702944" cy="647700"/>
          </a:xfrm>
        </p:grpSpPr>
        <p:sp>
          <p:nvSpPr>
            <p:cNvPr id="17" name="Freeform 16"/>
            <p:cNvSpPr/>
            <p:nvPr/>
          </p:nvSpPr>
          <p:spPr bwMode="auto">
            <a:xfrm>
              <a:off x="2057400" y="4279900"/>
              <a:ext cx="368300" cy="647700"/>
            </a:xfrm>
            <a:custGeom>
              <a:avLst/>
              <a:gdLst>
                <a:gd name="connsiteX0" fmla="*/ 368300 w 368300"/>
                <a:gd name="connsiteY0" fmla="*/ 647700 h 647700"/>
                <a:gd name="connsiteX1" fmla="*/ 368300 w 368300"/>
                <a:gd name="connsiteY1" fmla="*/ 387350 h 647700"/>
                <a:gd name="connsiteX2" fmla="*/ 0 w 368300"/>
                <a:gd name="connsiteY2" fmla="*/ 0 h 647700"/>
                <a:gd name="connsiteX3" fmla="*/ 0 w 368300"/>
                <a:gd name="connsiteY3" fmla="*/ 0 h 647700"/>
                <a:gd name="connsiteX4" fmla="*/ 0 w 368300"/>
                <a:gd name="connsiteY4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300" h="647700">
                  <a:moveTo>
                    <a:pt x="368300" y="647700"/>
                  </a:moveTo>
                  <a:lnTo>
                    <a:pt x="368300" y="38735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 b="1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flipV="1">
              <a:off x="2438400" y="4279900"/>
              <a:ext cx="321944" cy="3810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TextBox 21"/>
          <p:cNvSpPr txBox="1"/>
          <p:nvPr/>
        </p:nvSpPr>
        <p:spPr>
          <a:xfrm>
            <a:off x="6299786" y="5767369"/>
            <a:ext cx="524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11140" y="6060729"/>
            <a:ext cx="524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BFD085-32D1-A943-BBBC-6B94385F9320}"/>
              </a:ext>
            </a:extLst>
          </p:cNvPr>
          <p:cNvSpPr/>
          <p:nvPr/>
        </p:nvSpPr>
        <p:spPr>
          <a:xfrm>
            <a:off x="313372" y="445756"/>
            <a:ext cx="86497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Efectos</a:t>
            </a:r>
            <a:r>
              <a:rPr lang="en-US" sz="2800" dirty="0"/>
              <a:t> </a:t>
            </a:r>
            <a:r>
              <a:rPr lang="en-US" sz="2800" b="1" dirty="0" err="1"/>
              <a:t>directos</a:t>
            </a:r>
            <a:endParaRPr lang="en-US" sz="28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i="1" dirty="0" err="1"/>
              <a:t>Ionotropic</a:t>
            </a:r>
            <a:r>
              <a:rPr lang="en-US" sz="2800" dirty="0" err="1"/>
              <a:t>os</a:t>
            </a:r>
            <a:endParaRPr lang="en-US" sz="2800" i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Receptores</a:t>
            </a:r>
            <a:r>
              <a:rPr lang="en-US" sz="2800" dirty="0"/>
              <a:t> </a:t>
            </a:r>
            <a:r>
              <a:rPr lang="en-US" sz="2800" dirty="0" err="1"/>
              <a:t>acoplados</a:t>
            </a:r>
            <a:r>
              <a:rPr lang="en-US" sz="2800" dirty="0"/>
              <a:t> a </a:t>
            </a:r>
            <a:r>
              <a:rPr lang="en-US" sz="2800" dirty="0" err="1"/>
              <a:t>canales</a:t>
            </a:r>
            <a:r>
              <a:rPr lang="en-US" sz="2800" dirty="0"/>
              <a:t> </a:t>
            </a:r>
            <a:r>
              <a:rPr lang="en-US" sz="2800" dirty="0" err="1"/>
              <a:t>ionicos</a:t>
            </a:r>
            <a:r>
              <a:rPr lang="en-US" sz="2800" dirty="0"/>
              <a:t> que </a:t>
            </a:r>
            <a:r>
              <a:rPr lang="en-US" sz="2800" dirty="0" err="1"/>
              <a:t>abran</a:t>
            </a:r>
            <a:r>
              <a:rPr lang="en-US" sz="2800" dirty="0"/>
              <a:t> o </a:t>
            </a:r>
            <a:r>
              <a:rPr lang="en-US" sz="2800" dirty="0" err="1"/>
              <a:t>cierran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592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12.8a </a:t>
            </a:r>
            <a:r>
              <a:rPr lang="en-US" dirty="0" err="1"/>
              <a:t>Segmento</a:t>
            </a:r>
            <a:r>
              <a:rPr lang="en-US" dirty="0"/>
              <a:t> </a:t>
            </a:r>
            <a:r>
              <a:rPr lang="en-US" dirty="0" err="1"/>
              <a:t>Receptivo</a:t>
            </a:r>
            <a:r>
              <a:rPr lang="en-US" dirty="0"/>
              <a:t> </a:t>
            </a:r>
            <a:r>
              <a:rPr lang="en-US" sz="1500" dirty="0"/>
              <a:t>1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95360" cy="5303520"/>
          </a:xfrm>
        </p:spPr>
        <p:txBody>
          <a:bodyPr/>
          <a:lstStyle/>
          <a:p>
            <a:r>
              <a:rPr lang="en-US" altLang="en-US" b="1" dirty="0" err="1">
                <a:cs typeface="Times New Roman" pitchFamily="18" charset="0"/>
              </a:rPr>
              <a:t>Potenciales</a:t>
            </a:r>
            <a:r>
              <a:rPr lang="en-US" altLang="en-US" b="1" dirty="0">
                <a:cs typeface="Times New Roman" pitchFamily="18" charset="0"/>
              </a:rPr>
              <a:t> de </a:t>
            </a:r>
            <a:r>
              <a:rPr lang="en-US" altLang="en-US" b="1" dirty="0" err="1">
                <a:cs typeface="Times New Roman" pitchFamily="18" charset="0"/>
              </a:rPr>
              <a:t>grado</a:t>
            </a:r>
            <a:r>
              <a:rPr lang="en-US" altLang="en-US" b="1" dirty="0">
                <a:cs typeface="Times New Roman" pitchFamily="18" charset="0"/>
              </a:rPr>
              <a:t>: </a:t>
            </a:r>
          </a:p>
          <a:p>
            <a:r>
              <a:rPr lang="en-US" altLang="en-US" b="1" dirty="0">
                <a:cs typeface="Times New Roman" pitchFamily="18" charset="0"/>
              </a:rPr>
              <a:t>- </a:t>
            </a:r>
            <a:r>
              <a:rPr lang="en-US" altLang="en-US" b="1" dirty="0" err="1">
                <a:cs typeface="Times New Roman" pitchFamily="18" charset="0"/>
              </a:rPr>
              <a:t>pequeños</a:t>
            </a:r>
            <a:r>
              <a:rPr lang="en-US" altLang="en-US" b="1" dirty="0">
                <a:cs typeface="Times New Roman" pitchFamily="18" charset="0"/>
              </a:rPr>
              <a:t>, de </a:t>
            </a:r>
            <a:r>
              <a:rPr lang="en-US" altLang="en-US" b="1" dirty="0" err="1">
                <a:cs typeface="Times New Roman" pitchFamily="18" charset="0"/>
              </a:rPr>
              <a:t>corta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vida</a:t>
            </a:r>
            <a:r>
              <a:rPr lang="en-US" altLang="en-US" b="1" dirty="0">
                <a:cs typeface="Times New Roman" pitchFamily="18" charset="0"/>
              </a:rPr>
              <a:t>, </a:t>
            </a:r>
            <a:r>
              <a:rPr lang="en-US" altLang="en-US" b="1" dirty="0" err="1">
                <a:cs typeface="Times New Roman" pitchFamily="18" charset="0"/>
              </a:rPr>
              <a:t>afectando</a:t>
            </a:r>
            <a:r>
              <a:rPr lang="en-US" altLang="en-US" b="1" dirty="0">
                <a:cs typeface="Times New Roman" pitchFamily="18" charset="0"/>
              </a:rPr>
              <a:t> el RMP </a:t>
            </a:r>
            <a:r>
              <a:rPr lang="en-US" altLang="en-US" dirty="0">
                <a:cs typeface="Times New Roman" pitchFamily="18" charset="0"/>
              </a:rPr>
              <a:t>:</a:t>
            </a:r>
          </a:p>
          <a:p>
            <a:pPr lvl="1"/>
            <a:r>
              <a:rPr lang="en-US" altLang="en-US" dirty="0" err="1">
                <a:cs typeface="Times New Roman" pitchFamily="18" charset="0"/>
              </a:rPr>
              <a:t>Establecido</a:t>
            </a:r>
            <a:r>
              <a:rPr lang="en-US" altLang="en-US" dirty="0">
                <a:cs typeface="Times New Roman" pitchFamily="18" charset="0"/>
              </a:rPr>
              <a:t> por </a:t>
            </a:r>
            <a:r>
              <a:rPr lang="en-US" altLang="en-US" dirty="0" err="1">
                <a:cs typeface="Times New Roman" pitchFamily="18" charset="0"/>
              </a:rPr>
              <a:t>apertura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canales</a:t>
            </a:r>
            <a:r>
              <a:rPr lang="en-US" altLang="en-US" dirty="0">
                <a:cs typeface="Times New Roman" pitchFamily="18" charset="0"/>
              </a:rPr>
              <a:t> “</a:t>
            </a:r>
            <a:r>
              <a:rPr lang="en-US" altLang="en-US" dirty="0" err="1">
                <a:cs typeface="Times New Roman" pitchFamily="18" charset="0"/>
              </a:rPr>
              <a:t>químicos</a:t>
            </a:r>
            <a:r>
              <a:rPr lang="en-US" altLang="en-US" dirty="0">
                <a:cs typeface="Times New Roman" pitchFamily="18" charset="0"/>
              </a:rPr>
              <a:t>” </a:t>
            </a:r>
          </a:p>
          <a:p>
            <a:pPr lvl="1"/>
            <a:r>
              <a:rPr lang="en-US" altLang="en-US" b="1" dirty="0">
                <a:cs typeface="Times New Roman" pitchFamily="18" charset="0"/>
              </a:rPr>
              <a:t>Se genera </a:t>
            </a:r>
            <a:r>
              <a:rPr lang="en-US" altLang="en-US" b="1" dirty="0" err="1">
                <a:cs typeface="Times New Roman" pitchFamily="18" charset="0"/>
              </a:rPr>
              <a:t>corriente</a:t>
            </a:r>
            <a:r>
              <a:rPr lang="en-US" altLang="en-US" b="1" dirty="0">
                <a:cs typeface="Times New Roman" pitchFamily="18" charset="0"/>
              </a:rPr>
              <a:t> local (temporal</a:t>
            </a:r>
            <a:endParaRPr lang="en-US" altLang="en-US" dirty="0">
              <a:cs typeface="Times New Roman" pitchFamily="18" charset="0"/>
            </a:endParaRPr>
          </a:p>
          <a:p>
            <a:pPr lvl="2"/>
            <a:r>
              <a:rPr lang="en-US" altLang="en-US" dirty="0" err="1">
                <a:cs typeface="Times New Roman" pitchFamily="18" charset="0"/>
              </a:rPr>
              <a:t>Puede</a:t>
            </a:r>
            <a:r>
              <a:rPr lang="en-US" altLang="en-US" dirty="0">
                <a:cs typeface="Times New Roman" pitchFamily="18" charset="0"/>
              </a:rPr>
              <a:t> ser </a:t>
            </a:r>
            <a:r>
              <a:rPr lang="en-US" altLang="en-US" dirty="0" err="1">
                <a:cs typeface="Times New Roman" pitchFamily="18" charset="0"/>
              </a:rPr>
              <a:t>grande</a:t>
            </a:r>
            <a:r>
              <a:rPr lang="en-US" altLang="en-US" dirty="0">
                <a:cs typeface="Times New Roman" pitchFamily="18" charset="0"/>
              </a:rPr>
              <a:t> o </a:t>
            </a:r>
            <a:r>
              <a:rPr lang="en-US" altLang="en-US" dirty="0" err="1">
                <a:cs typeface="Times New Roman" pitchFamily="18" charset="0"/>
              </a:rPr>
              <a:t>pequeños</a:t>
            </a:r>
            <a:endParaRPr lang="en-US" altLang="en-US" dirty="0">
              <a:cs typeface="Times New Roman" pitchFamily="18" charset="0"/>
            </a:endParaRPr>
          </a:p>
          <a:p>
            <a:pPr lvl="2"/>
            <a:r>
              <a:rPr lang="en-US" altLang="en-US" dirty="0" err="1">
                <a:cs typeface="Times New Roman" pitchFamily="18" charset="0"/>
              </a:rPr>
              <a:t>Pueden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resultar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depolarización</a:t>
            </a:r>
            <a:r>
              <a:rPr lang="en-US" altLang="en-US" dirty="0">
                <a:cs typeface="Times New Roman" pitchFamily="18" charset="0"/>
              </a:rPr>
              <a:t>  o </a:t>
            </a:r>
            <a:r>
              <a:rPr lang="en-US" altLang="en-US" b="1" dirty="0" err="1">
                <a:cs typeface="Times New Roman" pitchFamily="18" charset="0"/>
              </a:rPr>
              <a:t>hiperpolarización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672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1"/>
          <a:stretch/>
        </p:blipFill>
        <p:spPr>
          <a:xfrm>
            <a:off x="1742458" y="213360"/>
            <a:ext cx="7461504" cy="64065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9531" y="361950"/>
            <a:ext cx="320040" cy="320040"/>
          </a:xfrm>
          <a:prstGeom prst="rect">
            <a:avLst/>
          </a:prstGeom>
          <a:solidFill>
            <a:srgbClr val="025F8A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Arial Black" panose="020B0A04020102020204" pitchFamily="34" charset="0"/>
                <a:ea typeface="ＭＳ Ｐゴシック" charset="0"/>
                <a:cs typeface="Arial" panose="020B0604020202020204" pitchFamily="34" charset="0"/>
              </a:rPr>
              <a:t>b</a:t>
            </a:r>
            <a:endParaRPr lang="en-US" sz="1800" b="1" dirty="0">
              <a:solidFill>
                <a:srgbClr val="FFFFFF"/>
              </a:solidFill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324" y="1104162"/>
            <a:ext cx="2199456" cy="35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Neurotransmitter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9919" y="285908"/>
            <a:ext cx="25579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b="1" dirty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  <a:cs typeface="Arial" panose="020B0604020202020204" pitchFamily="34" charset="0"/>
              </a:rPr>
              <a:t>Indirect effects by G proteins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9810" y="278801"/>
            <a:ext cx="428039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2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Examples</a:t>
            </a:r>
            <a:r>
              <a:rPr lang="en-US" sz="192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: E, NE, dopamine,  histamine, GABA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0440" y="5702638"/>
            <a:ext cx="2786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Activates enzymes that change cell metabolism and activity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74748" y="2865269"/>
            <a:ext cx="15182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G protein (inactive)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31574" y="2401475"/>
            <a:ext cx="1386011" cy="35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Receptor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41185" y="4257049"/>
            <a:ext cx="21994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Opens ion channels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94632" y="4491331"/>
            <a:ext cx="1020898" cy="35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b="1" dirty="0" err="1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cAMP</a:t>
            </a:r>
            <a:endParaRPr lang="en-US" sz="1750" b="1" dirty="0">
              <a:solidFill>
                <a:srgbClr val="000000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83518" y="3671611"/>
            <a:ext cx="1020898" cy="35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ATP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44613" y="2874274"/>
            <a:ext cx="15182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G protein (active)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09455" y="3487066"/>
            <a:ext cx="15182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b="1" dirty="0" err="1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Adenylate</a:t>
            </a:r>
            <a:r>
              <a:rPr lang="en-US" sz="175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 cyclase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4407588" y="1277341"/>
            <a:ext cx="36077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92184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900" b="1" dirty="0">
                <a:latin typeface="Arial" charset="0"/>
              </a:rPr>
              <a:t>Figure 12-17b Mechanisms of Neurotransmitter Function.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F76A8F-0B11-1B41-94BB-040C119F01EB}"/>
              </a:ext>
            </a:extLst>
          </p:cNvPr>
          <p:cNvSpPr/>
          <p:nvPr/>
        </p:nvSpPr>
        <p:spPr>
          <a:xfrm>
            <a:off x="152400" y="4473476"/>
            <a:ext cx="56796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Indirectos</a:t>
            </a:r>
            <a:r>
              <a:rPr lang="en-US" sz="2400" dirty="0"/>
              <a:t> – </a:t>
            </a:r>
            <a:r>
              <a:rPr lang="en-US" sz="2400" b="1" dirty="0"/>
              <a:t> </a:t>
            </a:r>
            <a:r>
              <a:rPr lang="en-US" sz="2400" b="1" dirty="0" err="1"/>
              <a:t>Proteinas</a:t>
            </a:r>
            <a:r>
              <a:rPr lang="en-US" sz="2400" b="1" dirty="0"/>
              <a:t> G</a:t>
            </a:r>
          </a:p>
          <a:p>
            <a:pPr lvl="1"/>
            <a:r>
              <a:rPr lang="en-US" sz="2000" dirty="0"/>
              <a:t>A </a:t>
            </a:r>
            <a:r>
              <a:rPr lang="en-US" sz="2000" dirty="0" err="1"/>
              <a:t>traves</a:t>
            </a:r>
            <a:r>
              <a:rPr lang="en-US" sz="2000" dirty="0"/>
              <a:t> de </a:t>
            </a:r>
            <a:r>
              <a:rPr lang="en-US" sz="2000" i="1" dirty="0" err="1"/>
              <a:t>segundos</a:t>
            </a:r>
            <a:r>
              <a:rPr lang="en-US" sz="2000" i="1" dirty="0"/>
              <a:t> </a:t>
            </a:r>
            <a:r>
              <a:rPr lang="en-US" sz="2000" dirty="0"/>
              <a:t> </a:t>
            </a:r>
            <a:r>
              <a:rPr lang="en-US" sz="2000" i="1" dirty="0" err="1"/>
              <a:t>mensajeros</a:t>
            </a:r>
            <a:endParaRPr lang="en-US" sz="2000" i="1" dirty="0"/>
          </a:p>
          <a:p>
            <a:pPr lvl="1"/>
            <a:r>
              <a:rPr lang="en-US" sz="2000" dirty="0" err="1"/>
              <a:t>Complejo</a:t>
            </a:r>
            <a:r>
              <a:rPr lang="en-US" sz="2000" dirty="0"/>
              <a:t> de </a:t>
            </a:r>
            <a:r>
              <a:rPr lang="en-US" sz="2000" dirty="0" err="1"/>
              <a:t>enzimas</a:t>
            </a:r>
            <a:r>
              <a:rPr lang="en-US" sz="2000" dirty="0"/>
              <a:t> que </a:t>
            </a:r>
            <a:r>
              <a:rPr lang="en-US" sz="2000" dirty="0" err="1"/>
              <a:t>ligan</a:t>
            </a:r>
            <a:r>
              <a:rPr lang="en-US" sz="2000" dirty="0"/>
              <a:t> GTP</a:t>
            </a:r>
          </a:p>
          <a:p>
            <a:pPr lvl="1"/>
            <a:r>
              <a:rPr lang="en-US" sz="2000" dirty="0"/>
              <a:t>Forma un </a:t>
            </a:r>
            <a:r>
              <a:rPr lang="en-US" sz="2000" dirty="0" err="1"/>
              <a:t>conección</a:t>
            </a:r>
            <a:r>
              <a:rPr lang="en-US" sz="2000" dirty="0"/>
              <a:t> entre el primer </a:t>
            </a:r>
            <a:r>
              <a:rPr lang="en-US" sz="2000" dirty="0" err="1"/>
              <a:t>mensajero</a:t>
            </a:r>
            <a:r>
              <a:rPr lang="en-US" sz="2000" dirty="0"/>
              <a:t> (ND) y el </a:t>
            </a:r>
            <a:r>
              <a:rPr lang="en-US" sz="2000" dirty="0" err="1"/>
              <a:t>segundo</a:t>
            </a:r>
            <a:r>
              <a:rPr lang="en-US" sz="2000" dirty="0"/>
              <a:t> </a:t>
            </a:r>
            <a:r>
              <a:rPr lang="en-US" sz="2000" dirty="0" err="1"/>
              <a:t>mensajero</a:t>
            </a:r>
            <a:endParaRPr lang="en-US" sz="2000" i="1" dirty="0"/>
          </a:p>
          <a:p>
            <a:pPr lvl="1"/>
            <a:r>
              <a:rPr lang="en-US" sz="2000" dirty="0" err="1"/>
              <a:t>Ej</a:t>
            </a:r>
            <a:r>
              <a:rPr lang="en-US" sz="2000" dirty="0"/>
              <a:t>: </a:t>
            </a:r>
            <a:r>
              <a:rPr lang="en-US" sz="2000" dirty="0" err="1"/>
              <a:t>Activan</a:t>
            </a:r>
            <a:r>
              <a:rPr lang="en-US" sz="2000" dirty="0"/>
              <a:t> </a:t>
            </a:r>
            <a:r>
              <a:rPr lang="en-US" sz="2000" dirty="0" err="1"/>
              <a:t>enzima</a:t>
            </a:r>
            <a:r>
              <a:rPr lang="en-US" sz="2000" dirty="0"/>
              <a:t> </a:t>
            </a:r>
            <a:r>
              <a:rPr lang="en-US" sz="2000" b="1" dirty="0" err="1"/>
              <a:t>adenil</a:t>
            </a:r>
            <a:r>
              <a:rPr lang="en-US" sz="2000" dirty="0"/>
              <a:t> </a:t>
            </a:r>
            <a:r>
              <a:rPr lang="en-US" sz="2000" b="1" dirty="0" err="1"/>
              <a:t>ciclasa</a:t>
            </a:r>
            <a:endParaRPr lang="en-US" sz="2000" b="1" dirty="0"/>
          </a:p>
          <a:p>
            <a:pPr lvl="2"/>
            <a:r>
              <a:rPr lang="en-US" sz="2000" dirty="0" err="1"/>
              <a:t>Convierte</a:t>
            </a:r>
            <a:r>
              <a:rPr lang="en-US" sz="2000" dirty="0"/>
              <a:t> ATP </a:t>
            </a:r>
            <a:r>
              <a:rPr lang="en-US" sz="2000" dirty="0" err="1"/>
              <a:t>en</a:t>
            </a:r>
            <a:r>
              <a:rPr lang="en-US" sz="2000" dirty="0"/>
              <a:t> cAMP (AMP </a:t>
            </a:r>
            <a:r>
              <a:rPr lang="en-US" sz="2000" dirty="0" err="1"/>
              <a:t>cíclico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69919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0"/>
          <a:stretch/>
        </p:blipFill>
        <p:spPr>
          <a:xfrm>
            <a:off x="597408" y="1158555"/>
            <a:ext cx="8546592" cy="5547045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-15949" y="-1116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900" b="1" dirty="0">
                <a:latin typeface="Arial" charset="0"/>
              </a:rPr>
              <a:t>Figure 12-17c Mechanisms of Neurotransmitter Function.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0775" y="1307210"/>
            <a:ext cx="301752" cy="320040"/>
          </a:xfrm>
          <a:prstGeom prst="rect">
            <a:avLst/>
          </a:prstGeom>
          <a:solidFill>
            <a:srgbClr val="025F8A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Arial Black" panose="020B0A04020102020204" pitchFamily="34" charset="0"/>
                <a:ea typeface="ＭＳ Ｐゴシック" charset="0"/>
                <a:cs typeface="Arial" panose="020B0604020202020204" pitchFamily="34" charset="0"/>
              </a:rPr>
              <a:t>c</a:t>
            </a:r>
            <a:endParaRPr lang="en-US" sz="1800" b="1" dirty="0">
              <a:solidFill>
                <a:srgbClr val="FFFFFF"/>
              </a:solidFill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2068" y="2401949"/>
            <a:ext cx="219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Nitric oxide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2644" y="1216861"/>
            <a:ext cx="3600966" cy="77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b="1" dirty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  <a:cs typeface="Arial" panose="020B0604020202020204" pitchFamily="34" charset="0"/>
              </a:rPr>
              <a:t>Indirect effects by intracellular enzymes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3293" y="1215482"/>
            <a:ext cx="4280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Examples</a:t>
            </a:r>
            <a:r>
              <a:rPr lang="en-US" sz="22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: Nitric oxide, </a:t>
            </a:r>
          </a:p>
          <a:p>
            <a:pPr algn="ctr"/>
            <a:r>
              <a:rPr lang="en-US" sz="22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                      carbon monoxide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880479" y="2598354"/>
            <a:ext cx="2952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2375154" y="4371454"/>
            <a:ext cx="1756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Opens ion channels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83949" y="4227090"/>
            <a:ext cx="2174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Production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of secondary messengers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13963" y="4361928"/>
            <a:ext cx="1756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Activation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of enzymes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0255" y="5782679"/>
            <a:ext cx="3102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Changes in cell metabolism and activity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BB90A5-DBC0-6347-BEB0-03CFCC02F78E}"/>
              </a:ext>
            </a:extLst>
          </p:cNvPr>
          <p:cNvSpPr/>
          <p:nvPr/>
        </p:nvSpPr>
        <p:spPr>
          <a:xfrm>
            <a:off x="3233146" y="-19271"/>
            <a:ext cx="59108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Efectos</a:t>
            </a:r>
            <a:r>
              <a:rPr lang="en-US" sz="2000" dirty="0"/>
              <a:t> </a:t>
            </a:r>
            <a:r>
              <a:rPr lang="en-US" sz="2000" dirty="0" err="1"/>
              <a:t>Indirectos</a:t>
            </a:r>
            <a:r>
              <a:rPr lang="en-US" sz="2000" dirty="0"/>
              <a:t> – </a:t>
            </a:r>
            <a:r>
              <a:rPr lang="en-US" sz="2000" dirty="0" err="1"/>
              <a:t>Receptores</a:t>
            </a:r>
            <a:r>
              <a:rPr lang="en-US" sz="2000" dirty="0"/>
              <a:t> </a:t>
            </a:r>
            <a:r>
              <a:rPr lang="en-US" sz="2000" b="1" dirty="0" err="1"/>
              <a:t>Intracelulares</a:t>
            </a:r>
            <a:endParaRPr lang="en-US" sz="2000" b="1" dirty="0"/>
          </a:p>
          <a:p>
            <a:pPr lvl="1"/>
            <a:r>
              <a:rPr lang="en-US" sz="2000" dirty="0"/>
              <a:t>Gases </a:t>
            </a:r>
            <a:r>
              <a:rPr lang="en-US" sz="2000" dirty="0" err="1"/>
              <a:t>liposolubles</a:t>
            </a:r>
            <a:r>
              <a:rPr lang="en-US" sz="2000" dirty="0"/>
              <a:t> (NO, CO)</a:t>
            </a:r>
          </a:p>
          <a:p>
            <a:pPr lvl="1"/>
            <a:r>
              <a:rPr lang="en-US" sz="2000" dirty="0" err="1"/>
              <a:t>Ligan</a:t>
            </a:r>
            <a:r>
              <a:rPr lang="en-US" sz="2000" dirty="0"/>
              <a:t> y </a:t>
            </a:r>
            <a:r>
              <a:rPr lang="en-US" sz="2000" dirty="0" err="1"/>
              <a:t>regulan</a:t>
            </a:r>
            <a:r>
              <a:rPr lang="en-US" sz="2000" dirty="0"/>
              <a:t> </a:t>
            </a:r>
            <a:r>
              <a:rPr lang="en-US" sz="2000" dirty="0" err="1"/>
              <a:t>enzimas</a:t>
            </a:r>
            <a:r>
              <a:rPr lang="en-US" sz="2000" dirty="0"/>
              <a:t> del SN central</a:t>
            </a:r>
          </a:p>
          <a:p>
            <a:pPr lvl="1"/>
            <a:r>
              <a:rPr lang="en-US" sz="2000" dirty="0" err="1"/>
              <a:t>Producen</a:t>
            </a:r>
            <a:r>
              <a:rPr lang="en-US" sz="2000" dirty="0"/>
              <a:t> 2dos </a:t>
            </a:r>
            <a:r>
              <a:rPr lang="en-US" sz="2000" dirty="0" err="1"/>
              <a:t>mensajeros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08510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2_04_1_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4"/>
          <a:stretch/>
        </p:blipFill>
        <p:spPr>
          <a:xfrm>
            <a:off x="298704" y="2346960"/>
            <a:ext cx="8546592" cy="202008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8361362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800" b="1" dirty="0">
                <a:latin typeface="Arial" charset="0"/>
              </a:rPr>
              <a:t>Table 12-4 Representative Neurotransmitters and Neuromodulators.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704" y="500301"/>
            <a:ext cx="558986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Asignado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Nuerotransmisores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err="1"/>
              <a:t>nombre</a:t>
            </a:r>
            <a:r>
              <a:rPr lang="en-US" sz="2400" dirty="0"/>
              <a:t>, </a:t>
            </a:r>
            <a:r>
              <a:rPr lang="en-US" sz="2400" dirty="0" err="1"/>
              <a:t>otro</a:t>
            </a:r>
            <a:r>
              <a:rPr lang="en-US" sz="2400" dirty="0"/>
              <a:t> </a:t>
            </a:r>
            <a:r>
              <a:rPr lang="en-US" sz="2400" dirty="0" err="1"/>
              <a:t>nombre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Mecanismo</a:t>
            </a:r>
            <a:r>
              <a:rPr lang="en-US" sz="2400" dirty="0"/>
              <a:t> de </a:t>
            </a:r>
            <a:r>
              <a:rPr lang="en-US" sz="2400" dirty="0" err="1"/>
              <a:t>acción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Comentarios</a:t>
            </a:r>
            <a:r>
              <a:rPr lang="en-US" sz="2400" dirty="0"/>
              <a:t>, </a:t>
            </a:r>
            <a:r>
              <a:rPr lang="en-US" sz="2400" dirty="0" err="1"/>
              <a:t>funciones</a:t>
            </a:r>
            <a:r>
              <a:rPr lang="en-US" sz="2400" dirty="0"/>
              <a:t> o </a:t>
            </a:r>
            <a:r>
              <a:rPr lang="en-US" sz="2400" dirty="0" err="1"/>
              <a:t>enfermedades</a:t>
            </a:r>
            <a:endParaRPr lang="en-US" sz="2400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5557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2_04_2_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9"/>
          <a:stretch/>
        </p:blipFill>
        <p:spPr>
          <a:xfrm>
            <a:off x="298704" y="832104"/>
            <a:ext cx="8546592" cy="504843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900" b="1" dirty="0">
                <a:latin typeface="Arial" charset="0"/>
              </a:rPr>
              <a:t>Table 12-4 Representative Neurotransmitters and Neuromodulators (Part 1 of 5). </a:t>
            </a:r>
          </a:p>
        </p:txBody>
      </p:sp>
    </p:spTree>
    <p:extLst>
      <p:ext uri="{BB962C8B-B14F-4D97-AF65-F5344CB8AC3E}">
        <p14:creationId xmlns:p14="http://schemas.microsoft.com/office/powerpoint/2010/main" val="8126907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2_04_3_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9"/>
          <a:stretch/>
        </p:blipFill>
        <p:spPr>
          <a:xfrm>
            <a:off x="298704" y="1374648"/>
            <a:ext cx="8546592" cy="396986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900" b="1" dirty="0">
                <a:latin typeface="Arial" charset="0"/>
              </a:rPr>
              <a:t>Table 12-4 Representative Neurotransmitters and Neuromodulators (Part 2 of 5). </a:t>
            </a:r>
          </a:p>
        </p:txBody>
      </p:sp>
    </p:spTree>
    <p:extLst>
      <p:ext uri="{BB962C8B-B14F-4D97-AF65-F5344CB8AC3E}">
        <p14:creationId xmlns:p14="http://schemas.microsoft.com/office/powerpoint/2010/main" val="39087825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2_04_4_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"/>
          <a:stretch/>
        </p:blipFill>
        <p:spPr>
          <a:xfrm>
            <a:off x="298704" y="975360"/>
            <a:ext cx="8546592" cy="477905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900" b="1" dirty="0">
                <a:latin typeface="Arial" charset="0"/>
              </a:rPr>
              <a:t>Table 12-4 Representative Neurotransmitters and Neuromodulators (Part 3 of 5). </a:t>
            </a:r>
          </a:p>
        </p:txBody>
      </p:sp>
    </p:spTree>
    <p:extLst>
      <p:ext uri="{BB962C8B-B14F-4D97-AF65-F5344CB8AC3E}">
        <p14:creationId xmlns:p14="http://schemas.microsoft.com/office/powerpoint/2010/main" val="34257918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2_04_5_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"/>
          <a:stretch/>
        </p:blipFill>
        <p:spPr>
          <a:xfrm>
            <a:off x="298704" y="1761744"/>
            <a:ext cx="8546592" cy="3204394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900" b="1" dirty="0">
                <a:latin typeface="Arial" charset="0"/>
              </a:rPr>
              <a:t>Table 12-4 Representative Neurotransmitters and Neuromodulators (Part 4 of 5). </a:t>
            </a:r>
          </a:p>
        </p:txBody>
      </p:sp>
    </p:spTree>
    <p:extLst>
      <p:ext uri="{BB962C8B-B14F-4D97-AF65-F5344CB8AC3E}">
        <p14:creationId xmlns:p14="http://schemas.microsoft.com/office/powerpoint/2010/main" val="334586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2_04_6_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3"/>
          <a:stretch/>
        </p:blipFill>
        <p:spPr>
          <a:xfrm>
            <a:off x="298704" y="1834896"/>
            <a:ext cx="8546592" cy="3036649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900" b="1" dirty="0">
                <a:latin typeface="Arial" charset="0"/>
              </a:rPr>
              <a:t>Table 12-4 Representative Neurotransmitters and Neuromodulators (Part 5 of 5). </a:t>
            </a:r>
          </a:p>
        </p:txBody>
      </p:sp>
    </p:spTree>
    <p:extLst>
      <p:ext uri="{BB962C8B-B14F-4D97-AF65-F5344CB8AC3E}">
        <p14:creationId xmlns:p14="http://schemas.microsoft.com/office/powerpoint/2010/main" val="9528606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60000"/>
                </a:solidFill>
              </a:rPr>
              <a:t>Que </a:t>
            </a:r>
            <a:r>
              <a:rPr lang="en-US" dirty="0" err="1">
                <a:solidFill>
                  <a:srgbClr val="B60000"/>
                </a:solidFill>
              </a:rPr>
              <a:t>aprendimos</a:t>
            </a:r>
            <a:r>
              <a:rPr lang="en-US" dirty="0">
                <a:solidFill>
                  <a:srgbClr val="B60000"/>
                </a:solidFill>
              </a:rPr>
              <a:t>?</a:t>
            </a:r>
            <a:endParaRPr lang="en-US" sz="150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303520"/>
          </a:xfrm>
        </p:spPr>
        <p:txBody>
          <a:bodyPr/>
          <a:lstStyle/>
          <a:p>
            <a:r>
              <a:rPr lang="en-US" altLang="en-US" sz="2800" dirty="0">
                <a:cs typeface="Times New Roman" pitchFamily="18" charset="0"/>
              </a:rPr>
              <a:t>Como un NT </a:t>
            </a:r>
            <a:r>
              <a:rPr lang="en-US" altLang="en-US" sz="2800" dirty="0" err="1">
                <a:cs typeface="Times New Roman" pitchFamily="18" charset="0"/>
              </a:rPr>
              <a:t>puede</a:t>
            </a:r>
            <a:r>
              <a:rPr lang="en-US" altLang="en-US" sz="2800" dirty="0">
                <a:cs typeface="Times New Roman" pitchFamily="18" charset="0"/>
              </a:rPr>
              <a:t> ser  </a:t>
            </a:r>
            <a:r>
              <a:rPr lang="en-US" altLang="en-US" sz="2800" dirty="0" err="1">
                <a:cs typeface="Times New Roman" pitchFamily="18" charset="0"/>
              </a:rPr>
              <a:t>excitador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una </a:t>
            </a:r>
            <a:r>
              <a:rPr lang="en-US" altLang="en-US" sz="2800" dirty="0" err="1">
                <a:cs typeface="Times New Roman" pitchFamily="18" charset="0"/>
              </a:rPr>
              <a:t>célula</a:t>
            </a:r>
            <a:r>
              <a:rPr lang="en-US" altLang="en-US" sz="2800" dirty="0">
                <a:cs typeface="Times New Roman" pitchFamily="18" charset="0"/>
              </a:rPr>
              <a:t> e </a:t>
            </a:r>
            <a:r>
              <a:rPr lang="en-US" altLang="en-US" sz="2800" dirty="0" err="1">
                <a:cs typeface="Times New Roman" pitchFamily="18" charset="0"/>
              </a:rPr>
              <a:t>inhibidor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otra</a:t>
            </a:r>
            <a:r>
              <a:rPr lang="en-US" altLang="en-US" sz="2800" dirty="0">
                <a:cs typeface="Times New Roman" pitchFamily="18" charset="0"/>
              </a:rPr>
              <a:t>? </a:t>
            </a:r>
            <a:r>
              <a:rPr lang="en-US" altLang="en-US" sz="2800" dirty="0" err="1">
                <a:cs typeface="Times New Roman" pitchFamily="18" charset="0"/>
              </a:rPr>
              <a:t>Todas</a:t>
            </a:r>
            <a:r>
              <a:rPr lang="en-US" altLang="en-US" sz="2800" dirty="0">
                <a:cs typeface="Times New Roman" pitchFamily="18" charset="0"/>
              </a:rPr>
              <a:t> las que </a:t>
            </a:r>
            <a:r>
              <a:rPr lang="en-US" altLang="en-US" sz="2800" dirty="0" err="1">
                <a:cs typeface="Times New Roman" pitchFamily="18" charset="0"/>
              </a:rPr>
              <a:t>apliquen</a:t>
            </a:r>
            <a:endParaRPr lang="en-US" altLang="en-US" sz="2800" dirty="0">
              <a:cs typeface="Times New Roman" pitchFamily="18" charset="0"/>
            </a:endParaRPr>
          </a:p>
          <a:p>
            <a:pPr marL="514350" indent="-514350">
              <a:buAutoNum type="alphaUcParenR"/>
            </a:pPr>
            <a:r>
              <a:rPr lang="en-US" altLang="en-US" sz="2800" dirty="0" err="1">
                <a:cs typeface="Times New Roman" pitchFamily="18" charset="0"/>
              </a:rPr>
              <a:t>segun</a:t>
            </a:r>
            <a:r>
              <a:rPr lang="en-US" altLang="en-US" sz="2800" dirty="0">
                <a:cs typeface="Times New Roman" pitchFamily="18" charset="0"/>
              </a:rPr>
              <a:t> el receptor que </a:t>
            </a:r>
            <a:r>
              <a:rPr lang="en-US" altLang="en-US" sz="2800" dirty="0" err="1">
                <a:cs typeface="Times New Roman" pitchFamily="18" charset="0"/>
              </a:rPr>
              <a:t>liga</a:t>
            </a:r>
            <a:endParaRPr lang="en-US" altLang="en-US" sz="2800" dirty="0">
              <a:cs typeface="Times New Roman" pitchFamily="18" charset="0"/>
            </a:endParaRPr>
          </a:p>
          <a:p>
            <a:pPr marL="514350" indent="-514350">
              <a:buAutoNum type="alphaUcParenR"/>
            </a:pPr>
            <a:r>
              <a:rPr lang="en-US" altLang="en-US" sz="2800" dirty="0">
                <a:cs typeface="Times New Roman" pitchFamily="18" charset="0"/>
              </a:rPr>
              <a:t>Segun el canal que </a:t>
            </a:r>
            <a:r>
              <a:rPr lang="en-US" altLang="en-US" sz="2800" dirty="0" err="1">
                <a:cs typeface="Times New Roman" pitchFamily="18" charset="0"/>
              </a:rPr>
              <a:t>abra</a:t>
            </a:r>
            <a:endParaRPr lang="en-US" altLang="en-US" sz="2800" dirty="0">
              <a:cs typeface="Times New Roman" pitchFamily="18" charset="0"/>
            </a:endParaRPr>
          </a:p>
          <a:p>
            <a:pPr marL="514350" indent="-514350">
              <a:buAutoNum type="alphaUcParenR"/>
            </a:pPr>
            <a:r>
              <a:rPr lang="en-US" altLang="en-US" sz="2800" dirty="0">
                <a:cs typeface="Times New Roman" pitchFamily="18" charset="0"/>
              </a:rPr>
              <a:t>Segun el </a:t>
            </a:r>
            <a:r>
              <a:rPr lang="en-US" altLang="en-US" sz="2800" dirty="0" err="1">
                <a:cs typeface="Times New Roman" pitchFamily="18" charset="0"/>
              </a:rPr>
              <a:t>ión</a:t>
            </a:r>
            <a:r>
              <a:rPr lang="en-US" altLang="en-US" sz="2800" dirty="0">
                <a:cs typeface="Times New Roman" pitchFamily="18" charset="0"/>
              </a:rPr>
              <a:t> que </a:t>
            </a:r>
            <a:r>
              <a:rPr lang="en-US" altLang="en-US" sz="2800" dirty="0" err="1">
                <a:cs typeface="Times New Roman" pitchFamily="18" charset="0"/>
              </a:rPr>
              <a:t>afecta</a:t>
            </a:r>
            <a:endParaRPr lang="en-US" altLang="en-US" sz="2800" dirty="0">
              <a:cs typeface="Times New Roman" pitchFamily="18" charset="0"/>
            </a:endParaRPr>
          </a:p>
          <a:p>
            <a:pPr marL="514350" indent="-514350">
              <a:buAutoNum type="alphaUcParenR"/>
            </a:pPr>
            <a:r>
              <a:rPr lang="en-US" altLang="en-US" sz="2800" dirty="0">
                <a:cs typeface="Times New Roman" pitchFamily="18" charset="0"/>
              </a:rPr>
              <a:t>Segun </a:t>
            </a:r>
            <a:r>
              <a:rPr lang="en-US" altLang="en-US" sz="2800" dirty="0" err="1">
                <a:cs typeface="Times New Roman" pitchFamily="18" charset="0"/>
              </a:rPr>
              <a:t>su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naturaleza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quimica</a:t>
            </a:r>
            <a:endParaRPr lang="en-US" altLang="en-US" sz="2800" dirty="0">
              <a:cs typeface="Times New Roman" pitchFamily="18" charset="0"/>
            </a:endParaRPr>
          </a:p>
          <a:p>
            <a:endParaRPr lang="en-US" altLang="en-US" sz="2800" dirty="0">
              <a:cs typeface="Times New Roman" pitchFamily="18" charset="0"/>
            </a:endParaRPr>
          </a:p>
          <a:p>
            <a:endParaRPr lang="en-US" altLang="en-US" sz="2800" dirty="0">
              <a:cs typeface="Times New Roman" pitchFamily="18" charset="0"/>
            </a:endParaRPr>
          </a:p>
          <a:p>
            <a:endParaRPr lang="en-US" altLang="en-US" sz="2800" dirty="0">
              <a:cs typeface="Times New Roman" pitchFamily="18" charset="0"/>
            </a:endParaRPr>
          </a:p>
          <a:p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2004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38100" y="0"/>
            <a:ext cx="9144000" cy="1752600"/>
          </a:xfrm>
        </p:spPr>
        <p:txBody>
          <a:bodyPr anchor="t"/>
          <a:lstStyle/>
          <a:p>
            <a:r>
              <a:rPr lang="en-US" sz="3800" dirty="0">
                <a:solidFill>
                  <a:srgbClr val="B60000"/>
                </a:solidFill>
              </a:rPr>
              <a:t>12.11 </a:t>
            </a:r>
            <a:r>
              <a:rPr lang="en-US" altLang="en-US" sz="3600" b="0" dirty="0" err="1">
                <a:solidFill>
                  <a:srgbClr val="B60000"/>
                </a:solidFill>
                <a:cs typeface="Times New Roman" pitchFamily="18" charset="0"/>
              </a:rPr>
              <a:t>Objetivos</a:t>
            </a:r>
            <a:endParaRPr lang="en-US" sz="1500" b="0" dirty="0">
              <a:solidFill>
                <a:srgbClr val="B60000"/>
              </a:solidFill>
            </a:endParaRP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19100" y="1219200"/>
            <a:ext cx="8229600" cy="48006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00"/>
              </a:spcAft>
              <a:defRPr/>
            </a:pPr>
            <a:r>
              <a:rPr lang="en-US" altLang="en-US" sz="2800" dirty="0" err="1">
                <a:cs typeface="Times New Roman" pitchFamily="18" charset="0"/>
              </a:rPr>
              <a:t>Discutir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anatomia</a:t>
            </a:r>
            <a:r>
              <a:rPr lang="en-US" altLang="en-US" sz="2800" dirty="0">
                <a:cs typeface="Times New Roman" pitchFamily="18" charset="0"/>
              </a:rPr>
              <a:t> y </a:t>
            </a:r>
            <a:r>
              <a:rPr lang="en-US" altLang="en-US" sz="2800" dirty="0" err="1">
                <a:cs typeface="Times New Roman" pitchFamily="18" charset="0"/>
              </a:rPr>
              <a:t>fisiologia</a:t>
            </a:r>
            <a:r>
              <a:rPr lang="en-US" altLang="en-US" sz="2800" dirty="0">
                <a:cs typeface="Times New Roman" pitchFamily="18" charset="0"/>
              </a:rPr>
              <a:t> de los </a:t>
            </a:r>
            <a:r>
              <a:rPr lang="en-US" altLang="en-US" sz="2800" dirty="0" err="1">
                <a:cs typeface="Times New Roman" pitchFamily="18" charset="0"/>
              </a:rPr>
              <a:t>tipos</a:t>
            </a:r>
            <a:r>
              <a:rPr lang="en-US" altLang="en-US" sz="2800" dirty="0">
                <a:cs typeface="Times New Roman" pitchFamily="18" charset="0"/>
              </a:rPr>
              <a:t> de piscinas </a:t>
            </a:r>
            <a:r>
              <a:rPr lang="en-US" altLang="en-US" sz="2800" dirty="0" err="1">
                <a:cs typeface="Times New Roman" pitchFamily="18" charset="0"/>
              </a:rPr>
              <a:t>neuronales</a:t>
            </a:r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37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dirty="0" err="1">
                <a:cs typeface="Times New Roman" pitchFamily="18" charset="0"/>
              </a:rPr>
              <a:t>Potencial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grado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una </a:t>
            </a:r>
            <a:r>
              <a:rPr lang="en-US" altLang="en-US" dirty="0" err="1">
                <a:cs typeface="Times New Roman" pitchFamily="18" charset="0"/>
              </a:rPr>
              <a:t>neurona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postS</a:t>
            </a:r>
            <a:r>
              <a:rPr lang="en-US" altLang="en-US" dirty="0">
                <a:cs typeface="Times New Roman" pitchFamily="18" charset="0"/>
              </a:rPr>
              <a:t> = </a:t>
            </a:r>
            <a:r>
              <a:rPr lang="en-US" altLang="en-US" dirty="0" err="1">
                <a:cs typeface="Times New Roman" pitchFamily="18" charset="0"/>
              </a:rPr>
              <a:t>potencial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postS</a:t>
            </a:r>
            <a:r>
              <a:rPr lang="en-US" altLang="en-US" dirty="0">
                <a:cs typeface="Times New Roman" pitchFamily="18" charset="0"/>
              </a:rPr>
              <a:t>. </a:t>
            </a:r>
            <a:r>
              <a:rPr lang="en-US" altLang="en-US" dirty="0" err="1">
                <a:cs typeface="Times New Roman" pitchFamily="18" charset="0"/>
              </a:rPr>
              <a:t>Resultan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: </a:t>
            </a:r>
            <a:endParaRPr lang="en-US" altLang="en-US" b="1" dirty="0">
              <a:cs typeface="Times New Roman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en-US" dirty="0">
                <a:cs typeface="Times New Roman" pitchFamily="18" charset="0"/>
              </a:rPr>
              <a:t>un </a:t>
            </a:r>
            <a:r>
              <a:rPr lang="en-US" altLang="en-US" b="1" dirty="0">
                <a:cs typeface="Times New Roman" pitchFamily="18" charset="0"/>
              </a:rPr>
              <a:t>excitatory postsynaptic potential (EPSP)  o </a:t>
            </a:r>
          </a:p>
          <a:p>
            <a:pPr lvl="1">
              <a:spcBef>
                <a:spcPts val="600"/>
              </a:spcBef>
            </a:pPr>
            <a:r>
              <a:rPr lang="en-US" altLang="en-US" dirty="0">
                <a:cs typeface="Times New Roman" pitchFamily="18" charset="0"/>
              </a:rPr>
              <a:t>Un </a:t>
            </a:r>
            <a:r>
              <a:rPr lang="en-US" altLang="en-US" b="1" dirty="0">
                <a:cs typeface="Times New Roman" pitchFamily="18" charset="0"/>
              </a:rPr>
              <a:t>inhibitory postsynaptic potential (IPSP)</a:t>
            </a:r>
          </a:p>
          <a:p>
            <a:pPr>
              <a:spcBef>
                <a:spcPts val="600"/>
              </a:spcBef>
            </a:pPr>
            <a:r>
              <a:rPr lang="en-US" altLang="en-US" dirty="0">
                <a:cs typeface="Times New Roman" pitchFamily="18" charset="0"/>
              </a:rPr>
              <a:t>Las </a:t>
            </a:r>
            <a:r>
              <a:rPr lang="en-US" altLang="en-US" dirty="0" err="1">
                <a:cs typeface="Times New Roman" pitchFamily="18" charset="0"/>
              </a:rPr>
              <a:t>neuronas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postS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reciben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estimulos</a:t>
            </a:r>
            <a:r>
              <a:rPr lang="en-US" altLang="en-US" dirty="0">
                <a:cs typeface="Times New Roman" pitchFamily="18" charset="0"/>
              </a:rPr>
              <a:t> de multiples NTs al </a:t>
            </a:r>
            <a:r>
              <a:rPr lang="en-US" altLang="en-US" dirty="0" err="1">
                <a:cs typeface="Times New Roman" pitchFamily="18" charset="0"/>
              </a:rPr>
              <a:t>mismo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tiempo</a:t>
            </a:r>
            <a:endParaRPr lang="en-US" altLang="en-US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en-US" dirty="0">
                <a:cs typeface="Times New Roman" pitchFamily="18" charset="0"/>
              </a:rPr>
              <a:t>Se </a:t>
            </a:r>
            <a:r>
              <a:rPr lang="en-US" altLang="en-US" dirty="0" err="1">
                <a:cs typeface="Times New Roman" pitchFamily="18" charset="0"/>
              </a:rPr>
              <a:t>generan</a:t>
            </a:r>
            <a:r>
              <a:rPr lang="en-US" altLang="en-US" dirty="0">
                <a:cs typeface="Times New Roman" pitchFamily="18" charset="0"/>
              </a:rPr>
              <a:t> multiples </a:t>
            </a:r>
            <a:r>
              <a:rPr lang="en-US" altLang="en-US" dirty="0" err="1">
                <a:cs typeface="Times New Roman" pitchFamily="18" charset="0"/>
              </a:rPr>
              <a:t>porenciales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postS</a:t>
            </a:r>
            <a:endParaRPr lang="en-US" altLang="en-US" dirty="0">
              <a:cs typeface="Times New Roman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1B83D3-A8B5-FE40-961F-A8DE923C2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12.8a </a:t>
            </a:r>
            <a:r>
              <a:rPr lang="en-US" dirty="0" err="1"/>
              <a:t>Segmento</a:t>
            </a:r>
            <a:r>
              <a:rPr lang="en-US" dirty="0"/>
              <a:t> </a:t>
            </a:r>
            <a:r>
              <a:rPr lang="en-US" dirty="0" err="1"/>
              <a:t>Receptivo</a:t>
            </a:r>
            <a:r>
              <a:rPr lang="en-US" dirty="0"/>
              <a:t> </a:t>
            </a:r>
            <a:r>
              <a:rPr lang="en-US" sz="15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350729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12.11 Piscinas </a:t>
            </a:r>
            <a:r>
              <a:rPr lang="en-US" dirty="0" err="1"/>
              <a:t>neuronales</a:t>
            </a:r>
            <a:r>
              <a:rPr lang="en-US" dirty="0"/>
              <a:t>: </a:t>
            </a:r>
            <a:r>
              <a:rPr lang="en-US" dirty="0" err="1"/>
              <a:t>circuitos</a:t>
            </a:r>
            <a:endParaRPr lang="en-US" sz="15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5303520"/>
          </a:xfrm>
        </p:spPr>
        <p:txBody>
          <a:bodyPr/>
          <a:lstStyle/>
          <a:p>
            <a:r>
              <a:rPr lang="en-US" altLang="en-US" b="1" dirty="0" err="1">
                <a:cs typeface="Times New Roman" pitchFamily="18" charset="0"/>
              </a:rPr>
              <a:t>Circuitos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neuronales</a:t>
            </a:r>
            <a:endParaRPr lang="en-US" altLang="en-US" dirty="0">
              <a:cs typeface="Times New Roman" pitchFamily="18" charset="0"/>
            </a:endParaRPr>
          </a:p>
          <a:p>
            <a:pPr lvl="1"/>
            <a:r>
              <a:rPr lang="en-US" altLang="en-US" dirty="0" err="1">
                <a:cs typeface="Times New Roman" pitchFamily="18" charset="0"/>
              </a:rPr>
              <a:t>Grupos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neuronas</a:t>
            </a:r>
            <a:r>
              <a:rPr lang="en-US" altLang="en-US" dirty="0">
                <a:cs typeface="Times New Roman" pitchFamily="18" charset="0"/>
              </a:rPr>
              <a:t> con un </a:t>
            </a:r>
            <a:r>
              <a:rPr lang="en-US" altLang="en-US" dirty="0" err="1">
                <a:cs typeface="Times New Roman" pitchFamily="18" charset="0"/>
              </a:rPr>
              <a:t>arreglo</a:t>
            </a:r>
            <a:r>
              <a:rPr lang="en-US" altLang="en-US" dirty="0">
                <a:cs typeface="Times New Roman" pitchFamily="18" charset="0"/>
              </a:rPr>
              <a:t>, o </a:t>
            </a:r>
            <a:r>
              <a:rPr lang="en-US" altLang="en-US" dirty="0" err="1">
                <a:cs typeface="Times New Roman" pitchFamily="18" charset="0"/>
              </a:rPr>
              <a:t>patrón</a:t>
            </a:r>
            <a:r>
              <a:rPr lang="en-US" altLang="en-US" dirty="0">
                <a:cs typeface="Times New Roman" pitchFamily="18" charset="0"/>
              </a:rPr>
              <a:t> de </a:t>
            </a:r>
            <a:r>
              <a:rPr lang="en-US" altLang="en-US" dirty="0" err="1">
                <a:cs typeface="Times New Roman" pitchFamily="18" charset="0"/>
              </a:rPr>
              <a:t>organización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específica</a:t>
            </a:r>
            <a:endParaRPr lang="en-US" altLang="en-US" dirty="0">
              <a:cs typeface="Times New Roman" pitchFamily="18" charset="0"/>
            </a:endParaRPr>
          </a:p>
          <a:p>
            <a:pPr lvl="1"/>
            <a:r>
              <a:rPr lang="en-US" altLang="en-US" dirty="0" err="1">
                <a:cs typeface="Times New Roman" pitchFamily="18" charset="0"/>
              </a:rPr>
              <a:t>Múltiples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regiones</a:t>
            </a:r>
            <a:r>
              <a:rPr lang="en-US" altLang="en-US" dirty="0">
                <a:cs typeface="Times New Roman" pitchFamily="18" charset="0"/>
              </a:rPr>
              <a:t> del SNC </a:t>
            </a:r>
          </a:p>
          <a:p>
            <a:pPr lvl="1"/>
            <a:r>
              <a:rPr lang="en-US" altLang="en-US" dirty="0">
                <a:cs typeface="Times New Roman" pitchFamily="18" charset="0"/>
              </a:rPr>
              <a:t>Cuatro </a:t>
            </a:r>
            <a:r>
              <a:rPr lang="en-US" altLang="en-US" dirty="0" err="1">
                <a:cs typeface="Times New Roman" pitchFamily="18" charset="0"/>
              </a:rPr>
              <a:t>tipos</a:t>
            </a:r>
            <a:endParaRPr lang="en-US" altLang="en-US" dirty="0">
              <a:cs typeface="Times New Roman" pitchFamily="18" charset="0"/>
            </a:endParaRPr>
          </a:p>
          <a:p>
            <a:pPr lvl="2"/>
            <a:r>
              <a:rPr lang="en-US" altLang="en-US" dirty="0" err="1">
                <a:cs typeface="Times New Roman" pitchFamily="18" charset="0"/>
              </a:rPr>
              <a:t>Convergentes</a:t>
            </a:r>
            <a:endParaRPr lang="en-US" altLang="en-US" dirty="0">
              <a:cs typeface="Times New Roman" pitchFamily="18" charset="0"/>
            </a:endParaRPr>
          </a:p>
          <a:p>
            <a:pPr lvl="2"/>
            <a:r>
              <a:rPr lang="en-US" altLang="en-US" dirty="0" err="1">
                <a:cs typeface="Times New Roman" pitchFamily="18" charset="0"/>
              </a:rPr>
              <a:t>Divergente</a:t>
            </a:r>
            <a:endParaRPr lang="en-US" altLang="en-US" dirty="0">
              <a:cs typeface="Times New Roman" pitchFamily="18" charset="0"/>
            </a:endParaRPr>
          </a:p>
          <a:p>
            <a:pPr lvl="2"/>
            <a:r>
              <a:rPr lang="en-US" altLang="en-US" dirty="0" err="1">
                <a:cs typeface="Times New Roman" pitchFamily="18" charset="0"/>
              </a:rPr>
              <a:t>Reverberverante</a:t>
            </a:r>
            <a:endParaRPr lang="en-US" altLang="en-US" dirty="0">
              <a:cs typeface="Times New Roman" pitchFamily="18" charset="0"/>
            </a:endParaRPr>
          </a:p>
          <a:p>
            <a:pPr lvl="2"/>
            <a:r>
              <a:rPr lang="en-US" altLang="en-US" dirty="0" err="1">
                <a:cs typeface="Times New Roman" pitchFamily="18" charset="0"/>
              </a:rPr>
              <a:t>Paralelo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755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cs typeface="Times New Roman" pitchFamily="18" charset="0"/>
              </a:rPr>
              <a:t>Convergente</a:t>
            </a:r>
            <a:endParaRPr lang="en-US" altLang="en-US" dirty="0">
              <a:cs typeface="Times New Roman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648200" cy="4800600"/>
          </a:xfrm>
        </p:spPr>
        <p:txBody>
          <a:bodyPr/>
          <a:lstStyle/>
          <a:p>
            <a:r>
              <a:rPr lang="en-US" altLang="en-US" sz="2800" dirty="0">
                <a:cs typeface="Times New Roman" pitchFamily="18" charset="0"/>
              </a:rPr>
              <a:t>Multiples </a:t>
            </a:r>
            <a:r>
              <a:rPr lang="en-US" altLang="en-US" sz="2800" dirty="0" err="1">
                <a:cs typeface="Times New Roman" pitchFamily="18" charset="0"/>
              </a:rPr>
              <a:t>neuronas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cuyas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telodendrias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convergen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un </a:t>
            </a:r>
            <a:r>
              <a:rPr lang="en-US" altLang="en-US" sz="2800" dirty="0" err="1">
                <a:cs typeface="Times New Roman" pitchFamily="18" charset="0"/>
              </a:rPr>
              <a:t>mismo</a:t>
            </a:r>
            <a:r>
              <a:rPr lang="en-US" altLang="en-US" sz="2800" dirty="0">
                <a:cs typeface="Times New Roman" pitchFamily="18" charset="0"/>
              </a:rPr>
              <a:t> punto</a:t>
            </a:r>
          </a:p>
          <a:p>
            <a:r>
              <a:rPr lang="en-US" altLang="en-US" sz="2800" dirty="0" err="1">
                <a:cs typeface="Times New Roman" pitchFamily="18" charset="0"/>
              </a:rPr>
              <a:t>Ej</a:t>
            </a:r>
            <a:r>
              <a:rPr lang="en-US" altLang="en-US" sz="2800" dirty="0">
                <a:cs typeface="Times New Roman" pitchFamily="18" charset="0"/>
              </a:rPr>
              <a:t>: </a:t>
            </a:r>
            <a:r>
              <a:rPr lang="en-US" altLang="en-US" sz="2800" dirty="0" err="1">
                <a:cs typeface="Times New Roman" pitchFamily="18" charset="0"/>
              </a:rPr>
              <a:t>sensoriales</a:t>
            </a:r>
            <a:r>
              <a:rPr lang="en-US" altLang="en-US" sz="2800" dirty="0">
                <a:cs typeface="Times New Roman" pitchFamily="18" charset="0"/>
              </a:rPr>
              <a:t> multiples </a:t>
            </a:r>
            <a:r>
              <a:rPr lang="en-US" altLang="en-US" sz="2800" dirty="0" err="1">
                <a:cs typeface="Times New Roman" pitchFamily="18" charset="0"/>
              </a:rPr>
              <a:t>activan</a:t>
            </a:r>
            <a:r>
              <a:rPr lang="en-US" altLang="en-US" sz="2800" dirty="0">
                <a:cs typeface="Times New Roman" pitchFamily="18" charset="0"/>
              </a:rPr>
              <a:t> una </a:t>
            </a:r>
            <a:r>
              <a:rPr lang="en-US" altLang="en-US" sz="2800" dirty="0" err="1">
                <a:cs typeface="Times New Roman" pitchFamily="18" charset="0"/>
              </a:rPr>
              <a:t>misma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respuesta</a:t>
            </a:r>
            <a:endParaRPr lang="en-US" altLang="en-US" sz="2800" dirty="0">
              <a:cs typeface="Times New Roman" pitchFamily="18" charset="0"/>
            </a:endParaRPr>
          </a:p>
          <a:p>
            <a:r>
              <a:rPr lang="en-US" altLang="en-US" sz="2800" dirty="0">
                <a:cs typeface="Times New Roman" pitchFamily="18" charset="0"/>
              </a:rPr>
              <a:t>  Comida: </a:t>
            </a:r>
          </a:p>
          <a:p>
            <a:r>
              <a:rPr lang="en-US" altLang="en-US" sz="2800" dirty="0">
                <a:cs typeface="Times New Roman" pitchFamily="18" charset="0"/>
              </a:rPr>
              <a:t>	Vista</a:t>
            </a:r>
          </a:p>
          <a:p>
            <a:r>
              <a:rPr lang="en-US" altLang="en-US" sz="2800" dirty="0">
                <a:cs typeface="Times New Roman" pitchFamily="18" charset="0"/>
              </a:rPr>
              <a:t>	</a:t>
            </a:r>
            <a:r>
              <a:rPr lang="en-US" altLang="en-US" sz="2800" dirty="0" err="1">
                <a:cs typeface="Times New Roman" pitchFamily="18" charset="0"/>
              </a:rPr>
              <a:t>Sonido</a:t>
            </a:r>
            <a:r>
              <a:rPr lang="en-US" altLang="en-US" sz="2800" dirty="0">
                <a:cs typeface="Times New Roman" pitchFamily="18" charset="0"/>
              </a:rPr>
              <a:t>               </a:t>
            </a:r>
            <a:r>
              <a:rPr lang="en-US" altLang="en-US" sz="2800" dirty="0" err="1">
                <a:cs typeface="Times New Roman" pitchFamily="18" charset="0"/>
              </a:rPr>
              <a:t>Salivación</a:t>
            </a:r>
            <a:endParaRPr lang="en-US" altLang="en-US" sz="2800" dirty="0">
              <a:cs typeface="Times New Roman" pitchFamily="18" charset="0"/>
            </a:endParaRPr>
          </a:p>
          <a:p>
            <a:r>
              <a:rPr lang="en-US" altLang="en-US" sz="2800" dirty="0">
                <a:cs typeface="Times New Roman" pitchFamily="18" charset="0"/>
              </a:rPr>
              <a:t>	</a:t>
            </a:r>
            <a:r>
              <a:rPr lang="en-US" altLang="en-US" sz="2800" dirty="0" err="1">
                <a:cs typeface="Times New Roman" pitchFamily="18" charset="0"/>
              </a:rPr>
              <a:t>Olor</a:t>
            </a:r>
            <a:endParaRPr lang="en-US" altLang="en-US" sz="2800" dirty="0">
              <a:cs typeface="Times New Roman" pitchFamily="18" charset="0"/>
            </a:endParaRPr>
          </a:p>
        </p:txBody>
      </p:sp>
      <p:pic>
        <p:nvPicPr>
          <p:cNvPr id="10" name="Picture 3" descr="The converging circuit involves inputs that come together (converge) at a single postsynaptic neuron."/>
          <p:cNvPicPr>
            <a:picLocks noGrp="1" noChangeAspect="1"/>
          </p:cNvPicPr>
          <p:nvPr>
            <p:ph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7" r="73050"/>
          <a:stretch/>
        </p:blipFill>
        <p:spPr bwMode="auto">
          <a:xfrm>
            <a:off x="5029701" y="1295400"/>
            <a:ext cx="4038099" cy="488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4"/>
          <p:cNvSpPr>
            <a:spLocks noGrp="1"/>
          </p:cNvSpPr>
          <p:nvPr>
            <p:ph idx="14"/>
          </p:nvPr>
        </p:nvSpPr>
        <p:spPr>
          <a:xfrm>
            <a:off x="457200" y="6248400"/>
            <a:ext cx="266700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12.26a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E8352CE-1DFD-2F4C-8149-1C6AAA693D8C}"/>
              </a:ext>
            </a:extLst>
          </p:cNvPr>
          <p:cNvCxnSpPr>
            <a:cxnSpLocks/>
          </p:cNvCxnSpPr>
          <p:nvPr/>
        </p:nvCxnSpPr>
        <p:spPr>
          <a:xfrm>
            <a:off x="1847975" y="4545234"/>
            <a:ext cx="1505076" cy="402622"/>
          </a:xfrm>
          <a:prstGeom prst="straightConnector1">
            <a:avLst/>
          </a:prstGeom>
          <a:ln w="69850">
            <a:solidFill>
              <a:srgbClr val="C00000">
                <a:alpha val="9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4FF450-1203-E648-8F9B-2227CF62051F}"/>
              </a:ext>
            </a:extLst>
          </p:cNvPr>
          <p:cNvCxnSpPr>
            <a:cxnSpLocks/>
          </p:cNvCxnSpPr>
          <p:nvPr/>
        </p:nvCxnSpPr>
        <p:spPr>
          <a:xfrm>
            <a:off x="2057651" y="5206936"/>
            <a:ext cx="1066549" cy="20288"/>
          </a:xfrm>
          <a:prstGeom prst="straightConnector1">
            <a:avLst/>
          </a:prstGeom>
          <a:ln w="69850">
            <a:solidFill>
              <a:srgbClr val="C00000">
                <a:alpha val="9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43F72F-15C6-9C48-95E6-A415D45039BA}"/>
              </a:ext>
            </a:extLst>
          </p:cNvPr>
          <p:cNvCxnSpPr>
            <a:cxnSpLocks/>
          </p:cNvCxnSpPr>
          <p:nvPr/>
        </p:nvCxnSpPr>
        <p:spPr>
          <a:xfrm flipV="1">
            <a:off x="1847975" y="5562600"/>
            <a:ext cx="1514789" cy="228600"/>
          </a:xfrm>
          <a:prstGeom prst="straightConnector1">
            <a:avLst/>
          </a:prstGeom>
          <a:ln w="69850">
            <a:solidFill>
              <a:srgbClr val="C00000">
                <a:alpha val="9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0742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cs typeface="Times New Roman" pitchFamily="18" charset="0"/>
              </a:rPr>
              <a:t>Divergente</a:t>
            </a:r>
            <a:endParaRPr lang="en-US" altLang="en-US" dirty="0">
              <a:cs typeface="Times New Roman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733800" cy="48768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sz="2800" dirty="0" err="1">
                <a:cs typeface="Times New Roman" pitchFamily="18" charset="0"/>
              </a:rPr>
              <a:t>Disperan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informacion</a:t>
            </a:r>
            <a:r>
              <a:rPr lang="en-US" altLang="en-US" sz="2800" dirty="0">
                <a:cs typeface="Times New Roman" pitchFamily="18" charset="0"/>
              </a:rPr>
              <a:t> de una neuron </a:t>
            </a:r>
            <a:r>
              <a:rPr lang="en-US" altLang="en-US" sz="2800" dirty="0" err="1">
                <a:cs typeface="Times New Roman" pitchFamily="18" charset="0"/>
              </a:rPr>
              <a:t>hacia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varios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lugares</a:t>
            </a:r>
            <a:endParaRPr lang="en-US" alt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en-US" sz="2800" dirty="0" err="1">
                <a:cs typeface="Times New Roman" pitchFamily="18" charset="0"/>
              </a:rPr>
              <a:t>Ej</a:t>
            </a:r>
            <a:r>
              <a:rPr lang="en-US" altLang="en-US" sz="2800" dirty="0">
                <a:cs typeface="Times New Roman" pitchFamily="18" charset="0"/>
              </a:rPr>
              <a:t>: </a:t>
            </a:r>
            <a:r>
              <a:rPr lang="en-US" altLang="en-US" sz="2800" dirty="0" err="1">
                <a:cs typeface="Times New Roman" pitchFamily="18" charset="0"/>
              </a:rPr>
              <a:t>neuronas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cerebrales</a:t>
            </a:r>
            <a:r>
              <a:rPr lang="en-US" altLang="en-US" sz="2800" dirty="0">
                <a:cs typeface="Times New Roman" pitchFamily="18" charset="0"/>
              </a:rPr>
              <a:t> para </a:t>
            </a:r>
            <a:r>
              <a:rPr lang="en-US" altLang="en-US" sz="2800" dirty="0" err="1">
                <a:cs typeface="Times New Roman" pitchFamily="18" charset="0"/>
              </a:rPr>
              <a:t>caminar</a:t>
            </a:r>
            <a:endParaRPr lang="en-US" alt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en-US" sz="2800" dirty="0">
                <a:cs typeface="Times New Roman" pitchFamily="18" charset="0"/>
              </a:rPr>
              <a:t>- </a:t>
            </a:r>
            <a:r>
              <a:rPr lang="en-US" altLang="en-US" sz="2800" dirty="0" err="1">
                <a:cs typeface="Times New Roman" pitchFamily="18" charset="0"/>
              </a:rPr>
              <a:t>Varios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músculos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seran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activados</a:t>
            </a:r>
            <a:r>
              <a:rPr lang="en-US" altLang="en-US" sz="2800" dirty="0">
                <a:cs typeface="Times New Roman" pitchFamily="18" charset="0"/>
              </a:rPr>
              <a:t>- </a:t>
            </a:r>
            <a:r>
              <a:rPr lang="en-US" altLang="en-US" sz="2800" dirty="0" err="1">
                <a:cs typeface="Times New Roman" pitchFamily="18" charset="0"/>
              </a:rPr>
              <a:t>contracción</a:t>
            </a:r>
            <a:r>
              <a:rPr lang="en-US" altLang="en-US" sz="2800" dirty="0">
                <a:cs typeface="Times New Roman" pitchFamily="18" charset="0"/>
              </a:rPr>
              <a:t>, </a:t>
            </a:r>
            <a:r>
              <a:rPr lang="en-US" altLang="en-US" sz="2800" dirty="0" err="1">
                <a:cs typeface="Times New Roman" pitchFamily="18" charset="0"/>
              </a:rPr>
              <a:t>relajación</a:t>
            </a:r>
            <a:r>
              <a:rPr lang="en-US" altLang="en-US" sz="2800" dirty="0">
                <a:cs typeface="Times New Roman" pitchFamily="18" charset="0"/>
              </a:rPr>
              <a:t>, </a:t>
            </a:r>
            <a:r>
              <a:rPr lang="en-US" altLang="en-US" sz="2800" dirty="0" err="1">
                <a:cs typeface="Times New Roman" pitchFamily="18" charset="0"/>
              </a:rPr>
              <a:t>postura</a:t>
            </a:r>
            <a:r>
              <a:rPr lang="en-US" altLang="en-US" sz="2800" dirty="0">
                <a:cs typeface="Times New Roman" pitchFamily="18" charset="0"/>
              </a:rPr>
              <a:t>, balance</a:t>
            </a:r>
          </a:p>
        </p:txBody>
      </p:sp>
      <p:pic>
        <p:nvPicPr>
          <p:cNvPr id="4" name="Content Placeholder 3" descr="A diverging circuit spreads information from one presynaptic neuron to several postsynaptic neurons.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139" y="1295400"/>
            <a:ext cx="4116058" cy="5095371"/>
          </a:xfrm>
        </p:spPr>
      </p:pic>
      <p:sp>
        <p:nvSpPr>
          <p:cNvPr id="3" name="Content Placeholder 4"/>
          <p:cNvSpPr>
            <a:spLocks noGrp="1"/>
          </p:cNvSpPr>
          <p:nvPr>
            <p:ph idx="14"/>
          </p:nvPr>
        </p:nvSpPr>
        <p:spPr>
          <a:xfrm>
            <a:off x="457200" y="6248400"/>
            <a:ext cx="167640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12.26b</a:t>
            </a:r>
          </a:p>
        </p:txBody>
      </p:sp>
    </p:spTree>
    <p:extLst>
      <p:ext uri="{BB962C8B-B14F-4D97-AF65-F5344CB8AC3E}">
        <p14:creationId xmlns:p14="http://schemas.microsoft.com/office/powerpoint/2010/main" val="11661478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cs typeface="Times New Roman" pitchFamily="18" charset="0"/>
              </a:rPr>
              <a:t>Reverberantes</a:t>
            </a:r>
            <a:endParaRPr lang="en-US" altLang="en-US" dirty="0">
              <a:cs typeface="Times New Roman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953000" cy="48768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sz="2800" dirty="0">
                <a:cs typeface="Times New Roman" pitchFamily="18" charset="0"/>
              </a:rPr>
              <a:t>Entrada y </a:t>
            </a:r>
            <a:r>
              <a:rPr lang="en-US" altLang="en-US" sz="2800" dirty="0" err="1">
                <a:cs typeface="Times New Roman" pitchFamily="18" charset="0"/>
              </a:rPr>
              <a:t>salida</a:t>
            </a:r>
            <a:r>
              <a:rPr lang="en-US" altLang="en-US" sz="2800" dirty="0">
                <a:cs typeface="Times New Roman" pitchFamily="18" charset="0"/>
              </a:rPr>
              <a:t> de forma </a:t>
            </a:r>
            <a:r>
              <a:rPr lang="en-US" altLang="en-US" sz="2800" b="1" dirty="0" err="1">
                <a:cs typeface="Times New Roman" pitchFamily="18" charset="0"/>
              </a:rPr>
              <a:t>ciclica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usada</a:t>
            </a:r>
            <a:r>
              <a:rPr lang="en-US" altLang="en-US" sz="2800" dirty="0">
                <a:cs typeface="Times New Roman" pitchFamily="18" charset="0"/>
              </a:rPr>
              <a:t> para producer </a:t>
            </a:r>
            <a:r>
              <a:rPr lang="en-US" altLang="en-US" sz="2800" dirty="0" err="1">
                <a:cs typeface="Times New Roman" pitchFamily="18" charset="0"/>
              </a:rPr>
              <a:t>actividad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repetitiva</a:t>
            </a:r>
            <a:endParaRPr lang="en-US" altLang="en-US" sz="2800" b="1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en-US" sz="2800" dirty="0">
                <a:cs typeface="Times New Roman" pitchFamily="18" charset="0"/>
              </a:rPr>
              <a:t>Una </a:t>
            </a:r>
            <a:r>
              <a:rPr lang="en-US" altLang="en-US" sz="2800" dirty="0" err="1">
                <a:cs typeface="Times New Roman" pitchFamily="18" charset="0"/>
              </a:rPr>
              <a:t>vez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iniciado</a:t>
            </a:r>
            <a:r>
              <a:rPr lang="en-US" altLang="en-US" sz="2800" dirty="0">
                <a:cs typeface="Times New Roman" pitchFamily="18" charset="0"/>
              </a:rPr>
              <a:t> se </a:t>
            </a:r>
            <a:r>
              <a:rPr lang="en-US" altLang="en-US" sz="2800" dirty="0" err="1">
                <a:cs typeface="Times New Roman" pitchFamily="18" charset="0"/>
              </a:rPr>
              <a:t>mantendra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asi</a:t>
            </a:r>
            <a:r>
              <a:rPr lang="en-US" altLang="en-US" sz="2800" dirty="0">
                <a:cs typeface="Times New Roman" pitchFamily="18" charset="0"/>
              </a:rPr>
              <a:t> hasta que </a:t>
            </a:r>
            <a:r>
              <a:rPr lang="en-US" altLang="en-US" sz="2800" dirty="0" err="1">
                <a:cs typeface="Times New Roman" pitchFamily="18" charset="0"/>
              </a:rPr>
              <a:t>algun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estimulo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inhibidor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llegue</a:t>
            </a:r>
            <a:r>
              <a:rPr lang="en-US" altLang="en-US" sz="2800" dirty="0">
                <a:cs typeface="Times New Roman" pitchFamily="18" charset="0"/>
              </a:rPr>
              <a:t> u </a:t>
            </a:r>
            <a:r>
              <a:rPr lang="en-US" altLang="en-US" sz="2800" dirty="0" err="1">
                <a:cs typeface="Times New Roman" pitchFamily="18" charset="0"/>
              </a:rPr>
              <a:t>ocurra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fatiga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sinaptica</a:t>
            </a:r>
            <a:endParaRPr lang="en-US" alt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en-US" sz="2800" dirty="0" err="1">
                <a:cs typeface="Times New Roman" pitchFamily="18" charset="0"/>
              </a:rPr>
              <a:t>Ej</a:t>
            </a:r>
            <a:r>
              <a:rPr lang="en-US" altLang="en-US" sz="2800" dirty="0">
                <a:cs typeface="Times New Roman" pitchFamily="18" charset="0"/>
              </a:rPr>
              <a:t>: </a:t>
            </a:r>
            <a:r>
              <a:rPr lang="en-US" altLang="en-US" sz="2800" dirty="0" err="1">
                <a:cs typeface="Times New Roman" pitchFamily="18" charset="0"/>
              </a:rPr>
              <a:t>respiración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durante</a:t>
            </a:r>
            <a:r>
              <a:rPr lang="en-US" altLang="en-US" sz="2800" dirty="0">
                <a:cs typeface="Times New Roman" pitchFamily="18" charset="0"/>
              </a:rPr>
              <a:t> el </a:t>
            </a:r>
            <a:r>
              <a:rPr lang="en-US" altLang="en-US" sz="2800" dirty="0" err="1">
                <a:cs typeface="Times New Roman" pitchFamily="18" charset="0"/>
              </a:rPr>
              <a:t>sueño</a:t>
            </a:r>
            <a:endParaRPr lang="en-US" alt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altLang="en-US" sz="28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en-US" sz="2800" dirty="0">
                <a:cs typeface="Times New Roman" pitchFamily="18" charset="0"/>
              </a:rPr>
              <a:t>Que </a:t>
            </a:r>
            <a:r>
              <a:rPr lang="en-US" altLang="en-US" sz="2800" dirty="0" err="1">
                <a:cs typeface="Times New Roman" pitchFamily="18" charset="0"/>
              </a:rPr>
              <a:t>parece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esto</a:t>
            </a:r>
            <a:r>
              <a:rPr lang="en-US" altLang="en-US" sz="2800" dirty="0">
                <a:cs typeface="Times New Roman" pitchFamily="18" charset="0"/>
              </a:rPr>
              <a:t>?</a:t>
            </a:r>
          </a:p>
        </p:txBody>
      </p:sp>
      <p:pic>
        <p:nvPicPr>
          <p:cNvPr id="4" name="Content Placeholder 3" descr="A reverberating circuit utilizes feedback from neurons within the circuit to produce a repeated, cyclical stimulation of the circuit.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59" y="1147675"/>
            <a:ext cx="3447341" cy="5100725"/>
          </a:xfrm>
        </p:spPr>
      </p:pic>
      <p:sp>
        <p:nvSpPr>
          <p:cNvPr id="3" name="Content Placeholder 4"/>
          <p:cNvSpPr>
            <a:spLocks noGrp="1"/>
          </p:cNvSpPr>
          <p:nvPr>
            <p:ph idx="14"/>
          </p:nvPr>
        </p:nvSpPr>
        <p:spPr>
          <a:xfrm>
            <a:off x="457200" y="6248400"/>
            <a:ext cx="266700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12.26c</a:t>
            </a:r>
          </a:p>
        </p:txBody>
      </p:sp>
    </p:spTree>
    <p:extLst>
      <p:ext uri="{BB962C8B-B14F-4D97-AF65-F5344CB8AC3E}">
        <p14:creationId xmlns:p14="http://schemas.microsoft.com/office/powerpoint/2010/main" val="36878007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cs typeface="Times New Roman" pitchFamily="18" charset="0"/>
              </a:rPr>
              <a:t>En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paralelo</a:t>
            </a:r>
            <a:endParaRPr lang="en-US" altLang="en-US" dirty="0">
              <a:cs typeface="Times New Roman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295400"/>
            <a:ext cx="5474317" cy="48768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sz="2800" dirty="0" err="1">
                <a:cs typeface="Times New Roman" pitchFamily="18" charset="0"/>
              </a:rPr>
              <a:t>Informacion</a:t>
            </a:r>
            <a:r>
              <a:rPr lang="en-US" altLang="en-US" sz="2800" dirty="0">
                <a:cs typeface="Times New Roman" pitchFamily="18" charset="0"/>
              </a:rPr>
              <a:t> sensorial </a:t>
            </a:r>
            <a:r>
              <a:rPr lang="en-US" altLang="en-US" sz="2800" dirty="0" err="1">
                <a:cs typeface="Times New Roman" pitchFamily="18" charset="0"/>
              </a:rPr>
              <a:t>transmitida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simultaneamente</a:t>
            </a:r>
            <a:r>
              <a:rPr lang="en-US" altLang="en-US" sz="2800" dirty="0">
                <a:cs typeface="Times New Roman" pitchFamily="18" charset="0"/>
              </a:rPr>
              <a:t> por </a:t>
            </a:r>
            <a:r>
              <a:rPr lang="en-US" altLang="en-US" sz="2800" dirty="0" err="1">
                <a:cs typeface="Times New Roman" pitchFamily="18" charset="0"/>
              </a:rPr>
              <a:t>varias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rutas</a:t>
            </a:r>
            <a:r>
              <a:rPr lang="en-US" altLang="en-US" sz="2800" dirty="0">
                <a:cs typeface="Times New Roman" pitchFamily="18" charset="0"/>
              </a:rPr>
              <a:t>,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la </a:t>
            </a:r>
            <a:r>
              <a:rPr lang="en-US" altLang="en-US" sz="2800" dirty="0" err="1">
                <a:cs typeface="Times New Roman" pitchFamily="18" charset="0"/>
              </a:rPr>
              <a:t>misma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dirección</a:t>
            </a:r>
            <a:r>
              <a:rPr lang="en-US" altLang="en-US" sz="2800" dirty="0">
                <a:cs typeface="Times New Roman" pitchFamily="18" charset="0"/>
              </a:rPr>
              <a:t>, a una </a:t>
            </a:r>
            <a:r>
              <a:rPr lang="en-US" altLang="en-US" sz="2800" dirty="0" err="1">
                <a:cs typeface="Times New Roman" pitchFamily="18" charset="0"/>
              </a:rPr>
              <a:t>misma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celula</a:t>
            </a:r>
            <a:r>
              <a:rPr lang="en-US" altLang="en-US" sz="2800" dirty="0">
                <a:cs typeface="Times New Roman" pitchFamily="18" charset="0"/>
              </a:rPr>
              <a:t> post S</a:t>
            </a:r>
          </a:p>
          <a:p>
            <a:pPr>
              <a:spcBef>
                <a:spcPts val="600"/>
              </a:spcBef>
            </a:pPr>
            <a:r>
              <a:rPr lang="en-US" altLang="en-US" sz="2800" dirty="0">
                <a:cs typeface="Times New Roman" pitchFamily="18" charset="0"/>
              </a:rPr>
              <a:t>No </a:t>
            </a:r>
            <a:r>
              <a:rPr lang="en-US" altLang="en-US" sz="2800" dirty="0" err="1">
                <a:cs typeface="Times New Roman" pitchFamily="18" charset="0"/>
              </a:rPr>
              <a:t>todas</a:t>
            </a:r>
            <a:r>
              <a:rPr lang="en-US" altLang="en-US" sz="2800" dirty="0">
                <a:cs typeface="Times New Roman" pitchFamily="18" charset="0"/>
              </a:rPr>
              <a:t> las </a:t>
            </a:r>
            <a:r>
              <a:rPr lang="en-US" altLang="en-US" sz="2800" dirty="0" err="1">
                <a:cs typeface="Times New Roman" pitchFamily="18" charset="0"/>
              </a:rPr>
              <a:t>rutas</a:t>
            </a:r>
            <a:r>
              <a:rPr lang="en-US" altLang="en-US" sz="2800" dirty="0">
                <a:cs typeface="Times New Roman" pitchFamily="18" charset="0"/>
              </a:rPr>
              <a:t> son </a:t>
            </a:r>
            <a:r>
              <a:rPr lang="en-US" altLang="en-US" sz="2800" dirty="0" err="1">
                <a:cs typeface="Times New Roman" pitchFamily="18" charset="0"/>
              </a:rPr>
              <a:t>iguales</a:t>
            </a:r>
            <a:r>
              <a:rPr lang="en-US" altLang="en-US" sz="2800" dirty="0">
                <a:cs typeface="Times New Roman" pitchFamily="18" charset="0"/>
              </a:rPr>
              <a:t>, </a:t>
            </a:r>
            <a:r>
              <a:rPr lang="en-US" altLang="en-US" sz="2800" dirty="0" err="1">
                <a:cs typeface="Times New Roman" pitchFamily="18" charset="0"/>
              </a:rPr>
              <a:t>informacion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llega</a:t>
            </a:r>
            <a:r>
              <a:rPr lang="en-US" altLang="en-US" sz="2800" dirty="0">
                <a:cs typeface="Times New Roman" pitchFamily="18" charset="0"/>
              </a:rPr>
              <a:t> a </a:t>
            </a:r>
            <a:r>
              <a:rPr lang="en-US" altLang="en-US" sz="2800" dirty="0" err="1">
                <a:cs typeface="Times New Roman" pitchFamily="18" charset="0"/>
              </a:rPr>
              <a:t>diferentes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tiempos</a:t>
            </a:r>
            <a:endParaRPr lang="en-US" altLang="en-US" sz="2800" b="1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en-US" sz="2800" dirty="0">
                <a:cs typeface="Times New Roman" pitchFamily="18" charset="0"/>
              </a:rPr>
              <a:t>Se </a:t>
            </a:r>
            <a:r>
              <a:rPr lang="en-US" altLang="en-US" sz="2800" dirty="0" err="1">
                <a:cs typeface="Times New Roman" pitchFamily="18" charset="0"/>
              </a:rPr>
              <a:t>cree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funciona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funciones</a:t>
            </a:r>
            <a:r>
              <a:rPr lang="en-US" altLang="en-US" sz="2800" dirty="0">
                <a:cs typeface="Times New Roman" pitchFamily="18" charset="0"/>
              </a:rPr>
              <a:t> de alto </a:t>
            </a:r>
            <a:r>
              <a:rPr lang="en-US" altLang="en-US" sz="2800" dirty="0" err="1">
                <a:cs typeface="Times New Roman" pitchFamily="18" charset="0"/>
              </a:rPr>
              <a:t>nivel</a:t>
            </a:r>
            <a:endParaRPr lang="en-US" altLang="en-US" sz="2800" dirty="0">
              <a:cs typeface="Times New Roman" pitchFamily="18" charset="0"/>
            </a:endParaRPr>
          </a:p>
        </p:txBody>
      </p:sp>
      <p:pic>
        <p:nvPicPr>
          <p:cNvPr id="10" name="Picture 3" descr="In a parallel-after-discharge circuit, input is transmitted simultaneously along several neuron pathways to a common postsynaptic cell.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1" t="8619"/>
          <a:stretch/>
        </p:blipFill>
        <p:spPr bwMode="auto">
          <a:xfrm>
            <a:off x="5931517" y="917983"/>
            <a:ext cx="3193433" cy="571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4"/>
          <p:cNvSpPr>
            <a:spLocks noGrp="1"/>
          </p:cNvSpPr>
          <p:nvPr>
            <p:ph idx="14"/>
          </p:nvPr>
        </p:nvSpPr>
        <p:spPr>
          <a:xfrm>
            <a:off x="457200" y="6248400"/>
            <a:ext cx="266700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12.26d</a:t>
            </a:r>
          </a:p>
        </p:txBody>
      </p:sp>
    </p:spTree>
    <p:extLst>
      <p:ext uri="{BB962C8B-B14F-4D97-AF65-F5344CB8AC3E}">
        <p14:creationId xmlns:p14="http://schemas.microsoft.com/office/powerpoint/2010/main" val="16031691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60000"/>
                </a:solidFill>
              </a:rPr>
              <a:t>Que </a:t>
            </a:r>
            <a:r>
              <a:rPr lang="en-US" dirty="0" err="1">
                <a:solidFill>
                  <a:srgbClr val="B60000"/>
                </a:solidFill>
              </a:rPr>
              <a:t>aprendimos</a:t>
            </a:r>
            <a:r>
              <a:rPr lang="en-US" dirty="0">
                <a:solidFill>
                  <a:srgbClr val="B60000"/>
                </a:solidFill>
              </a:rPr>
              <a:t>?</a:t>
            </a:r>
            <a:endParaRPr lang="en-US" sz="1500" dirty="0">
              <a:solidFill>
                <a:srgbClr val="B6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21040" cy="5303520"/>
          </a:xfrm>
        </p:spPr>
        <p:txBody>
          <a:bodyPr/>
          <a:lstStyle/>
          <a:p>
            <a:pPr marL="640080" indent="-640080">
              <a:buFont typeface="+mj-lt"/>
              <a:buAutoNum type="arabicPeriod" startAt="32"/>
            </a:pPr>
            <a:r>
              <a:rPr lang="en-US" altLang="en-US" sz="2800" dirty="0">
                <a:cs typeface="Times New Roman" pitchFamily="18" charset="0"/>
              </a:rPr>
              <a:t>Una palabra para </a:t>
            </a:r>
            <a:r>
              <a:rPr lang="en-US" altLang="en-US" sz="2800" dirty="0" err="1">
                <a:cs typeface="Times New Roman" pitchFamily="18" charset="0"/>
              </a:rPr>
              <a:t>reverberantes</a:t>
            </a:r>
            <a:r>
              <a:rPr lang="en-US" altLang="en-US" sz="2800" dirty="0">
                <a:cs typeface="Times New Roman" pitchFamily="18" charset="0"/>
              </a:rPr>
              <a:t>?</a:t>
            </a:r>
          </a:p>
          <a:p>
            <a:pPr marL="514350" indent="-514350">
              <a:buAutoNum type="alphaUcParenR"/>
            </a:pPr>
            <a:r>
              <a:rPr lang="en-US" altLang="en-US" sz="2800" dirty="0" err="1">
                <a:cs typeface="Times New Roman" pitchFamily="18" charset="0"/>
              </a:rPr>
              <a:t>Convergente</a:t>
            </a:r>
            <a:r>
              <a:rPr lang="en-US" altLang="en-US" sz="2800" dirty="0">
                <a:cs typeface="Times New Roman" pitchFamily="18" charset="0"/>
              </a:rPr>
              <a:t>		b)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serie</a:t>
            </a:r>
            <a:r>
              <a:rPr lang="en-US" altLang="en-US" sz="2800" dirty="0">
                <a:cs typeface="Times New Roman" pitchFamily="18" charset="0"/>
              </a:rPr>
              <a:t>	c) </a:t>
            </a:r>
            <a:r>
              <a:rPr lang="en-US" altLang="en-US" sz="2800" dirty="0" err="1">
                <a:cs typeface="Times New Roman" pitchFamily="18" charset="0"/>
              </a:rPr>
              <a:t>retroalimentación</a:t>
            </a:r>
            <a:endParaRPr lang="en-US" altLang="en-US" sz="2800" dirty="0">
              <a:cs typeface="Times New Roman" pitchFamily="18" charset="0"/>
            </a:endParaRPr>
          </a:p>
          <a:p>
            <a:pPr marL="514350" indent="-514350">
              <a:buAutoNum type="alphaUcParenR"/>
            </a:pPr>
            <a:endParaRPr lang="en-US" altLang="en-US" sz="2800" dirty="0">
              <a:cs typeface="Times New Roman" pitchFamily="18" charset="0"/>
            </a:endParaRPr>
          </a:p>
          <a:p>
            <a:r>
              <a:rPr lang="en-US" altLang="en-US" sz="2800" dirty="0">
                <a:cs typeface="Times New Roman" pitchFamily="18" charset="0"/>
              </a:rPr>
              <a:t>Respuesta de Pavlov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los </a:t>
            </a:r>
            <a:r>
              <a:rPr lang="en-US" altLang="en-US" sz="2800" dirty="0" err="1">
                <a:cs typeface="Times New Roman" pitchFamily="18" charset="0"/>
              </a:rPr>
              <a:t>perros</a:t>
            </a:r>
            <a:r>
              <a:rPr lang="en-US" altLang="en-US" sz="2800" dirty="0">
                <a:cs typeface="Times New Roman" pitchFamily="18" charset="0"/>
              </a:rPr>
              <a:t>, que es </a:t>
            </a:r>
            <a:r>
              <a:rPr lang="en-US" altLang="en-US" sz="2800" dirty="0" err="1">
                <a:cs typeface="Times New Roman" pitchFamily="18" charset="0"/>
              </a:rPr>
              <a:t>analoga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humanos</a:t>
            </a:r>
            <a:endParaRPr lang="en-US" altLang="en-US" sz="2800" dirty="0">
              <a:cs typeface="Times New Roman" pitchFamily="18" charset="0"/>
            </a:endParaRPr>
          </a:p>
          <a:p>
            <a:pPr marL="514350" indent="-514350">
              <a:buAutoNum type="alphaLcParenR"/>
            </a:pPr>
            <a:r>
              <a:rPr lang="en-US" altLang="en-US" sz="2800" dirty="0" err="1">
                <a:cs typeface="Times New Roman" pitchFamily="18" charset="0"/>
              </a:rPr>
              <a:t>Reverberantes</a:t>
            </a:r>
            <a:r>
              <a:rPr lang="en-US" altLang="en-US" sz="2800" dirty="0">
                <a:cs typeface="Times New Roman" pitchFamily="18" charset="0"/>
              </a:rPr>
              <a:t>		b) </a:t>
            </a:r>
            <a:r>
              <a:rPr lang="en-US" altLang="en-US" sz="2800" dirty="0" err="1">
                <a:cs typeface="Times New Roman" pitchFamily="18" charset="0"/>
              </a:rPr>
              <a:t>divergentes</a:t>
            </a:r>
            <a:endParaRPr lang="en-US" altLang="en-US" sz="2800" dirty="0">
              <a:cs typeface="Times New Roman" pitchFamily="18" charset="0"/>
            </a:endParaRPr>
          </a:p>
          <a:p>
            <a:pPr marL="514350" indent="-514350">
              <a:buAutoNum type="alphaLcParenR"/>
            </a:pPr>
            <a:r>
              <a:rPr lang="en-US" altLang="en-US" sz="2800" dirty="0" err="1">
                <a:cs typeface="Times New Roman" pitchFamily="18" charset="0"/>
              </a:rPr>
              <a:t>Convergentes</a:t>
            </a:r>
            <a:r>
              <a:rPr lang="en-US" altLang="en-US" sz="2800" dirty="0">
                <a:cs typeface="Times New Roman" pitchFamily="18" charset="0"/>
              </a:rPr>
              <a:t>		d) </a:t>
            </a:r>
            <a:r>
              <a:rPr lang="en-US" altLang="en-US" sz="2800" dirty="0" err="1">
                <a:cs typeface="Times New Roman" pitchFamily="18" charset="0"/>
              </a:rPr>
              <a:t>en</a:t>
            </a:r>
            <a:r>
              <a:rPr lang="en-US" altLang="en-US" sz="2800" dirty="0">
                <a:cs typeface="Times New Roman" pitchFamily="18" charset="0"/>
              </a:rPr>
              <a:t> </a:t>
            </a:r>
            <a:r>
              <a:rPr lang="en-US" altLang="en-US" sz="2800" dirty="0" err="1">
                <a:cs typeface="Times New Roman" pitchFamily="18" charset="0"/>
              </a:rPr>
              <a:t>paralelo</a:t>
            </a:r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5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Formation of an EPSP results in a small, temporary depolarization as sodium enters the cell."/>
          <p:cNvPicPr>
            <a:picLocks noGrp="1" noChangeAspect="1"/>
          </p:cNvPicPr>
          <p:nvPr>
            <p:ph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98"/>
          <a:stretch/>
        </p:blipFill>
        <p:spPr bwMode="auto">
          <a:xfrm>
            <a:off x="332014" y="1123196"/>
            <a:ext cx="7167386" cy="543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4"/>
          <p:cNvSpPr>
            <a:spLocks noGrp="1"/>
          </p:cNvSpPr>
          <p:nvPr>
            <p:ph idx="14"/>
          </p:nvPr>
        </p:nvSpPr>
        <p:spPr>
          <a:xfrm>
            <a:off x="457200" y="6172200"/>
            <a:ext cx="144780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12.16a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00600" y="914400"/>
            <a:ext cx="4267200" cy="1465113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cs typeface="Times New Roman" pitchFamily="18" charset="0"/>
              </a:rPr>
              <a:t>Por la entrada de Na</a:t>
            </a:r>
            <a:r>
              <a:rPr lang="en-US" altLang="en-US" sz="2400" baseline="30000" dirty="0">
                <a:cs typeface="Times New Roman" pitchFamily="18" charset="0"/>
              </a:rPr>
              <a:t>+ 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err="1">
                <a:cs typeface="Times New Roman" pitchFamily="18" charset="0"/>
              </a:rPr>
              <a:t>Implican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depolarización</a:t>
            </a:r>
            <a:endParaRPr lang="en-US" altLang="en-US" sz="2400" dirty="0"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rgbClr val="B60000"/>
                </a:solidFill>
                <a:cs typeface="Times New Roman" pitchFamily="18" charset="0"/>
              </a:rPr>
              <a:t>Voltaje</a:t>
            </a:r>
            <a:r>
              <a:rPr lang="en-US" altLang="en-US" sz="2400" dirty="0">
                <a:solidFill>
                  <a:srgbClr val="B60000"/>
                </a:solidFill>
                <a:cs typeface="Times New Roman" pitchFamily="18" charset="0"/>
              </a:rPr>
              <a:t> cambia de ___ a ___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Como se genera un EPSP?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27736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Formation of an IPSP results in a small, temporary hyperpolarization as chloride enters or potassium exits the cell.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67"/>
          <a:stretch/>
        </p:blipFill>
        <p:spPr bwMode="auto">
          <a:xfrm>
            <a:off x="450529" y="914401"/>
            <a:ext cx="8541071" cy="476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4"/>
          <p:cNvSpPr>
            <a:spLocks noGrp="1"/>
          </p:cNvSpPr>
          <p:nvPr>
            <p:ph idx="14"/>
          </p:nvPr>
        </p:nvSpPr>
        <p:spPr>
          <a:xfrm>
            <a:off x="7391400" y="6324600"/>
            <a:ext cx="1524000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12.16b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FFD498-7AF3-2841-BDF9-DE8D8089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n-US" dirty="0"/>
              <a:t>Como se genera un IPSP?</a:t>
            </a:r>
            <a:r>
              <a:rPr lang="en-US" sz="1500" dirty="0"/>
              <a:t>1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B9FFDA-2824-6247-91AC-133D55CB0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030488"/>
            <a:ext cx="8159294" cy="148461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sz="2400" dirty="0">
                <a:cs typeface="Times New Roman" pitchFamily="18" charset="0"/>
              </a:rPr>
              <a:t>Por la </a:t>
            </a:r>
            <a:r>
              <a:rPr lang="en-US" altLang="en-US" sz="2400" dirty="0" err="1">
                <a:cs typeface="Times New Roman" pitchFamily="18" charset="0"/>
              </a:rPr>
              <a:t>salida</a:t>
            </a:r>
            <a:r>
              <a:rPr lang="en-US" altLang="en-US" sz="2400" dirty="0">
                <a:cs typeface="Times New Roman" pitchFamily="18" charset="0"/>
              </a:rPr>
              <a:t> de K</a:t>
            </a:r>
            <a:r>
              <a:rPr lang="en-US" altLang="en-US" sz="2400" baseline="30000" dirty="0">
                <a:cs typeface="Times New Roman" pitchFamily="18" charset="0"/>
              </a:rPr>
              <a:t>+ entrada de Cl-</a:t>
            </a:r>
          </a:p>
          <a:p>
            <a:pPr>
              <a:spcBef>
                <a:spcPts val="600"/>
              </a:spcBef>
            </a:pPr>
            <a:r>
              <a:rPr lang="en-US" altLang="en-US" sz="2400" dirty="0" err="1">
                <a:cs typeface="Times New Roman" pitchFamily="18" charset="0"/>
              </a:rPr>
              <a:t>Implican</a:t>
            </a:r>
            <a:r>
              <a:rPr lang="en-US" altLang="en-US" sz="2400" dirty="0">
                <a:cs typeface="Times New Roman" pitchFamily="18" charset="0"/>
              </a:rPr>
              <a:t> </a:t>
            </a:r>
            <a:r>
              <a:rPr lang="en-US" altLang="en-US" sz="2400" dirty="0" err="1">
                <a:cs typeface="Times New Roman" pitchFamily="18" charset="0"/>
              </a:rPr>
              <a:t>hiper-polarización</a:t>
            </a:r>
            <a:endParaRPr lang="en-US" altLang="en-US" sz="2400" dirty="0"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en-US" sz="2400" dirty="0" err="1">
                <a:solidFill>
                  <a:srgbClr val="B60000"/>
                </a:solidFill>
                <a:cs typeface="Times New Roman" pitchFamily="18" charset="0"/>
              </a:rPr>
              <a:t>Voltaje</a:t>
            </a:r>
            <a:r>
              <a:rPr lang="en-US" altLang="en-US" sz="2400" dirty="0">
                <a:solidFill>
                  <a:srgbClr val="B60000"/>
                </a:solidFill>
                <a:cs typeface="Times New Roman" pitchFamily="18" charset="0"/>
              </a:rPr>
              <a:t> cambia de ___ a ___ ?</a:t>
            </a:r>
          </a:p>
        </p:txBody>
      </p:sp>
    </p:spTree>
    <p:extLst>
      <p:ext uri="{BB962C8B-B14F-4D97-AF65-F5344CB8AC3E}">
        <p14:creationId xmlns:p14="http://schemas.microsoft.com/office/powerpoint/2010/main" val="378983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Varias</a:t>
            </a:r>
            <a:r>
              <a:rPr lang="en-US" dirty="0"/>
              <a:t> </a:t>
            </a:r>
            <a:r>
              <a:rPr lang="en-US" dirty="0" err="1"/>
              <a:t>PreS</a:t>
            </a:r>
            <a:r>
              <a:rPr lang="en-US" dirty="0"/>
              <a:t> con una </a:t>
            </a:r>
            <a:r>
              <a:rPr lang="en-US" dirty="0" err="1"/>
              <a:t>PosS</a:t>
            </a:r>
            <a:endParaRPr lang="en-US" sz="1500" dirty="0"/>
          </a:p>
        </p:txBody>
      </p:sp>
      <p:pic>
        <p:nvPicPr>
          <p:cNvPr id="8" name="Picture 2" descr="Many presynaptic neurons can associate with a postsynaptic neuron. The input from a given presynaptic neuron is establishing either EPSPs or IPSPs.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774" r="44096" b="45897"/>
          <a:stretch/>
        </p:blipFill>
        <p:spPr bwMode="auto">
          <a:xfrm>
            <a:off x="2971800" y="1035397"/>
            <a:ext cx="5878596" cy="540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953000" y="6248400"/>
            <a:ext cx="1676057" cy="381000"/>
          </a:xfrm>
        </p:spPr>
        <p:txBody>
          <a:bodyPr/>
          <a:lstStyle/>
          <a:p>
            <a:r>
              <a:rPr lang="en-US" altLang="en-US" sz="1800" dirty="0">
                <a:cs typeface="Times New Roman" pitchFamily="18" charset="0"/>
              </a:rPr>
              <a:t>Figure 12.17a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B5C4AA-613A-E849-BC16-22B5738E49B7}"/>
              </a:ext>
            </a:extLst>
          </p:cNvPr>
          <p:cNvSpPr txBox="1"/>
          <p:nvPr/>
        </p:nvSpPr>
        <p:spPr>
          <a:xfrm>
            <a:off x="338054" y="1828800"/>
            <a:ext cx="310040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Espectativa</a:t>
            </a:r>
            <a:r>
              <a:rPr lang="en-US" sz="2800" dirty="0"/>
              <a:t> – 1:1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Realidad</a:t>
            </a:r>
            <a:r>
              <a:rPr lang="en-US" sz="2800" dirty="0"/>
              <a:t> ~ 10:1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Resultado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</a:rPr>
              <a:t>10 EPSP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5 IPSP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B050"/>
                </a:solidFill>
              </a:rPr>
              <a:t>Sumatoria</a:t>
            </a:r>
            <a:r>
              <a:rPr lang="en-US" sz="2800" dirty="0">
                <a:solidFill>
                  <a:srgbClr val="00B050"/>
                </a:solidFill>
              </a:rPr>
              <a:t>: EPSP</a:t>
            </a:r>
          </a:p>
        </p:txBody>
      </p:sp>
    </p:spTree>
    <p:extLst>
      <p:ext uri="{BB962C8B-B14F-4D97-AF65-F5344CB8AC3E}">
        <p14:creationId xmlns:p14="http://schemas.microsoft.com/office/powerpoint/2010/main" val="2619261445"/>
      </p:ext>
    </p:extLst>
  </p:cSld>
  <p:clrMapOvr>
    <a:masterClrMapping/>
  </p:clrMapOvr>
</p:sld>
</file>

<file path=ppt/theme/theme1.xml><?xml version="1.0" encoding="utf-8"?>
<a:theme xmlns:a="http://schemas.openxmlformats.org/drawingml/2006/main" name="FIRST, BREAK, LAST slides 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FIRST, BREAK, LAST slide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lain BODY/MAIN CONTENT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Red bar footer BODY/MAIN CONTENT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PLAIN Section Divider, Quotes, Callout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RED FOOTER Section Divider, Quotes, Callout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LUE Section Divider, Quotes, Callout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Plain_APPENDIX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Red Bar Footer_APPENDIX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MHHE_Accessible_PPT_Template-v4</Template>
  <TotalTime>5836</TotalTime>
  <Words>3036</Words>
  <Application>Microsoft Macintosh PowerPoint</Application>
  <PresentationFormat>On-screen Show (4:3)</PresentationFormat>
  <Paragraphs>499</Paragraphs>
  <Slides>65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65</vt:i4>
      </vt:variant>
    </vt:vector>
  </HeadingPairs>
  <TitlesOfParts>
    <vt:vector size="83" baseType="lpstr">
      <vt:lpstr>Arial</vt:lpstr>
      <vt:lpstr>Arial Black</vt:lpstr>
      <vt:lpstr>ArumSans Bold</vt:lpstr>
      <vt:lpstr>ArumSans Lt</vt:lpstr>
      <vt:lpstr>ArumSans Regular</vt:lpstr>
      <vt:lpstr>Calibri</vt:lpstr>
      <vt:lpstr>Times</vt:lpstr>
      <vt:lpstr>Times New Roman</vt:lpstr>
      <vt:lpstr>Vectipede Rg</vt:lpstr>
      <vt:lpstr>FIRST, BREAK, LAST slides </vt:lpstr>
      <vt:lpstr>Alternate FIRST, BREAK, LAST slides</vt:lpstr>
      <vt:lpstr>Plain BODY/MAIN CONTENT</vt:lpstr>
      <vt:lpstr>Red bar footer BODY/MAIN CONTENT</vt:lpstr>
      <vt:lpstr>PLAIN Section Divider, Quotes, Callouts</vt:lpstr>
      <vt:lpstr>RED FOOTER Section Divider, Quotes, Callouts</vt:lpstr>
      <vt:lpstr>BLUE Section Divider, Quotes, Callouts</vt:lpstr>
      <vt:lpstr>Plain_APPENDIX</vt:lpstr>
      <vt:lpstr>Red Bar Footer_APPENDIX</vt:lpstr>
      <vt:lpstr>Anatomy &amp; Physiology  AN INTEGRATIVE APPROACH  Third Edition</vt:lpstr>
      <vt:lpstr>12.8 Objetivos 1</vt:lpstr>
      <vt:lpstr>12.8 -  Objetivos 2</vt:lpstr>
      <vt:lpstr>Repaso de la función de cada segmento Neuronal </vt:lpstr>
      <vt:lpstr>12.8a Segmento Receptivo 1</vt:lpstr>
      <vt:lpstr>12.8a Segmento Receptivo 1</vt:lpstr>
      <vt:lpstr>Como se genera un EPSP?</vt:lpstr>
      <vt:lpstr>Como se genera un IPSP?1</vt:lpstr>
      <vt:lpstr>Varias PreS con una PosS</vt:lpstr>
      <vt:lpstr>12.8b Que pasa en el Segmento Inicial? 1</vt:lpstr>
      <vt:lpstr>Sumación Espacial</vt:lpstr>
      <vt:lpstr>Sumación Temporal</vt:lpstr>
      <vt:lpstr>12.8b Segmento Inicial3</vt:lpstr>
      <vt:lpstr>12.8c Segmento Conductivo1</vt:lpstr>
      <vt:lpstr>Como se genera un potencial de acción1</vt:lpstr>
      <vt:lpstr>Como se genera un potencial de acción?2</vt:lpstr>
      <vt:lpstr>Como se genera un potencial de acción? </vt:lpstr>
      <vt:lpstr>Como se genera el potencial de acción?</vt:lpstr>
      <vt:lpstr>Potencial de Acción - Resumen </vt:lpstr>
      <vt:lpstr>12.8c Segmento Conductivo2</vt:lpstr>
      <vt:lpstr>Periodos Refractorios</vt:lpstr>
      <vt:lpstr>12.8c Segmento Conductivo</vt:lpstr>
      <vt:lpstr>Propagación: contínua y saltatoria</vt:lpstr>
      <vt:lpstr>12.8d Segmento transmisivo</vt:lpstr>
      <vt:lpstr>Sinapsis Química : Resumen</vt:lpstr>
      <vt:lpstr>Que aprendimos?</vt:lpstr>
      <vt:lpstr>12.9 Objetivos</vt:lpstr>
      <vt:lpstr>12.9a Potencial de Grado vs Potencial de Acción </vt:lpstr>
      <vt:lpstr>12.9b Que afecta la velocidad de propagación?</vt:lpstr>
      <vt:lpstr>12.9b Que afecta la velocidad de propagación? 2</vt:lpstr>
      <vt:lpstr>12.10 Objetivos</vt:lpstr>
      <vt:lpstr>12.10a Neurotransmisores - 1</vt:lpstr>
      <vt:lpstr>12.10a NTs - Clasificación2</vt:lpstr>
      <vt:lpstr>12.10a NTs - Clasificación3</vt:lpstr>
      <vt:lpstr>NTs Clasificación</vt:lpstr>
      <vt:lpstr>12.10b NTs -1</vt:lpstr>
      <vt:lpstr>NTs </vt:lpstr>
      <vt:lpstr>NTs </vt:lpstr>
      <vt:lpstr>12.10b NTs2</vt:lpstr>
      <vt:lpstr>Ach – liberación y remoción</vt:lpstr>
      <vt:lpstr>Neuromoduladores</vt:lpstr>
      <vt:lpstr>12.10c Neuromodulación 1</vt:lpstr>
      <vt:lpstr>Figure 12-20a Presynaptic Inhibition and Presynaptic Facilitation. </vt:lpstr>
      <vt:lpstr>Figure 12-20b Presynaptic Inhibition and Presynaptic Facilitation.</vt:lpstr>
      <vt:lpstr>Neuromoduladores</vt:lpstr>
      <vt:lpstr>12.10c Neuromodulación 2</vt:lpstr>
      <vt:lpstr>Neuromoduladores</vt:lpstr>
      <vt:lpstr>Como trabajan los NeuroM</vt:lpstr>
      <vt:lpstr>Figure 12-17a Mechanisms of Neurotransmitter Function.</vt:lpstr>
      <vt:lpstr>Figure 12-17b Mechanisms of Neurotransmitter Function.</vt:lpstr>
      <vt:lpstr>Figure 12-17c Mechanisms of Neurotransmitter Function.</vt:lpstr>
      <vt:lpstr>Table 12-4 Representative Neurotransmitters and Neuromodulators.</vt:lpstr>
      <vt:lpstr>Table 12-4 Representative Neurotransmitters and Neuromodulators (Part 1 of 5). </vt:lpstr>
      <vt:lpstr>Table 12-4 Representative Neurotransmitters and Neuromodulators (Part 2 of 5). </vt:lpstr>
      <vt:lpstr>Table 12-4 Representative Neurotransmitters and Neuromodulators (Part 3 of 5). </vt:lpstr>
      <vt:lpstr>Table 12-4 Representative Neurotransmitters and Neuromodulators (Part 4 of 5). </vt:lpstr>
      <vt:lpstr>Table 12-4 Representative Neurotransmitters and Neuromodulators (Part 5 of 5). </vt:lpstr>
      <vt:lpstr>Que aprendimos?</vt:lpstr>
      <vt:lpstr>12.11 Objetivos</vt:lpstr>
      <vt:lpstr>12.11 Piscinas neuronales: circuitos</vt:lpstr>
      <vt:lpstr>Convergente</vt:lpstr>
      <vt:lpstr>Divergente</vt:lpstr>
      <vt:lpstr>Reverberantes</vt:lpstr>
      <vt:lpstr>En paralelo</vt:lpstr>
      <vt:lpstr>Que aprendimos?</vt:lpstr>
    </vt:vector>
  </TitlesOfParts>
  <Company>The McGraw-Hill Companies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With 1 of These Slides</dc:title>
  <dc:creator>Hahn, Sandra</dc:creator>
  <cp:lastModifiedBy>JOSE A. CARDE SERRANO</cp:lastModifiedBy>
  <cp:revision>965</cp:revision>
  <dcterms:created xsi:type="dcterms:W3CDTF">2017-12-05T17:18:18Z</dcterms:created>
  <dcterms:modified xsi:type="dcterms:W3CDTF">2019-11-20T02:18:52Z</dcterms:modified>
</cp:coreProperties>
</file>