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sldIdLst>
    <p:sldId id="256" r:id="rId2"/>
    <p:sldId id="261" r:id="rId3"/>
    <p:sldId id="257" r:id="rId4"/>
    <p:sldId id="258"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038" autoAdjust="0"/>
    <p:restoredTop sz="94660"/>
  </p:normalViewPr>
  <p:slideViewPr>
    <p:cSldViewPr snapToGrid="0">
      <p:cViewPr varScale="1">
        <p:scale>
          <a:sx n="104" d="100"/>
          <a:sy n="104" d="100"/>
        </p:scale>
        <p:origin x="240"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33826A-79E6-8A45-B3F7-D6A88CA12ABB}" type="doc">
      <dgm:prSet loTypeId="urn:microsoft.com/office/officeart/2005/8/layout/process5" loCatId="" qsTypeId="urn:microsoft.com/office/officeart/2005/8/quickstyle/simple4" qsCatId="simple" csTypeId="urn:microsoft.com/office/officeart/2005/8/colors/accent1_2" csCatId="accent1" phldr="1"/>
      <dgm:spPr/>
      <dgm:t>
        <a:bodyPr/>
        <a:lstStyle/>
        <a:p>
          <a:endParaRPr lang="en-US"/>
        </a:p>
      </dgm:t>
    </dgm:pt>
    <dgm:pt modelId="{FF2F79DB-8254-CE48-8CE8-A8AA95710829}">
      <dgm:prSet phldrT="[Text]" custT="1"/>
      <dgm:spPr/>
      <dgm:t>
        <a:bodyPr/>
        <a:lstStyle/>
        <a:p>
          <a:r>
            <a:rPr lang="en-US" sz="2400" dirty="0" err="1"/>
            <a:t>Incubación</a:t>
          </a:r>
          <a:endParaRPr lang="en-US" sz="2400" dirty="0"/>
        </a:p>
      </dgm:t>
    </dgm:pt>
    <dgm:pt modelId="{D4F74674-E666-6346-9878-2A1CA91A4D41}" type="sibTrans" cxnId="{655B69DD-0331-2C4B-895D-756EA855072B}">
      <dgm:prSet custT="1"/>
      <dgm:spPr/>
      <dgm:t>
        <a:bodyPr/>
        <a:lstStyle/>
        <a:p>
          <a:endParaRPr lang="en-US" sz="1800"/>
        </a:p>
      </dgm:t>
    </dgm:pt>
    <dgm:pt modelId="{E3C1EF7A-51A7-1B43-9307-C3B94B7D90F0}" type="parTrans" cxnId="{655B69DD-0331-2C4B-895D-756EA855072B}">
      <dgm:prSet/>
      <dgm:spPr/>
      <dgm:t>
        <a:bodyPr/>
        <a:lstStyle/>
        <a:p>
          <a:endParaRPr lang="en-US" sz="2000"/>
        </a:p>
      </dgm:t>
    </dgm:pt>
    <dgm:pt modelId="{1650C32B-11A5-DD47-9F8B-87244DF5246F}">
      <dgm:prSet phldrT="[Text]" custT="1"/>
      <dgm:spPr/>
      <dgm:t>
        <a:bodyPr/>
        <a:lstStyle/>
        <a:p>
          <a:r>
            <a:rPr lang="en-US" sz="2400" dirty="0" err="1"/>
            <a:t>Añadidura</a:t>
          </a:r>
          <a:r>
            <a:rPr lang="en-US" sz="2400" dirty="0"/>
            <a:t> del </a:t>
          </a:r>
          <a:r>
            <a:rPr lang="en-US" sz="2400" dirty="0" err="1"/>
            <a:t>Complemento</a:t>
          </a:r>
          <a:endParaRPr lang="en-US" sz="2400" dirty="0"/>
        </a:p>
      </dgm:t>
    </dgm:pt>
    <dgm:pt modelId="{79935DDC-1130-FC47-BE0E-15290CC7543F}" type="sibTrans" cxnId="{F0C45B75-D334-7945-9E72-26B6E9FB5479}">
      <dgm:prSet custT="1"/>
      <dgm:spPr/>
      <dgm:t>
        <a:bodyPr/>
        <a:lstStyle/>
        <a:p>
          <a:endParaRPr lang="en-US" sz="1800"/>
        </a:p>
      </dgm:t>
    </dgm:pt>
    <dgm:pt modelId="{70DFEF83-BFA4-894A-AF9F-E6F9F29EFCB9}" type="parTrans" cxnId="{F0C45B75-D334-7945-9E72-26B6E9FB5479}">
      <dgm:prSet/>
      <dgm:spPr/>
      <dgm:t>
        <a:bodyPr/>
        <a:lstStyle/>
        <a:p>
          <a:endParaRPr lang="en-US" sz="2000"/>
        </a:p>
      </dgm:t>
    </dgm:pt>
    <dgm:pt modelId="{22263003-346F-4441-B3B4-DFFB3C8B2E67}">
      <dgm:prSet phldrT="[Text]" custT="1"/>
      <dgm:spPr/>
      <dgm:t>
        <a:bodyPr/>
        <a:lstStyle/>
        <a:p>
          <a:r>
            <a:rPr lang="en-US" sz="2400" dirty="0" err="1"/>
            <a:t>Incubación</a:t>
          </a:r>
          <a:endParaRPr lang="en-US" sz="2400" dirty="0"/>
        </a:p>
      </dgm:t>
    </dgm:pt>
    <dgm:pt modelId="{6BF019D0-CE00-4048-A2AA-CF1FAA454F39}" type="sibTrans" cxnId="{20A5F7A2-5073-2646-B6CE-2D3F6C18D560}">
      <dgm:prSet custT="1"/>
      <dgm:spPr/>
      <dgm:t>
        <a:bodyPr/>
        <a:lstStyle/>
        <a:p>
          <a:endParaRPr lang="en-US" sz="1800"/>
        </a:p>
      </dgm:t>
    </dgm:pt>
    <dgm:pt modelId="{5296A61A-FC83-054F-945D-1F0FACC01C6B}" type="parTrans" cxnId="{20A5F7A2-5073-2646-B6CE-2D3F6C18D560}">
      <dgm:prSet/>
      <dgm:spPr/>
      <dgm:t>
        <a:bodyPr/>
        <a:lstStyle/>
        <a:p>
          <a:endParaRPr lang="en-US" sz="2000"/>
        </a:p>
      </dgm:t>
    </dgm:pt>
    <dgm:pt modelId="{E199DDAD-B5A3-3649-A976-A932BEF12798}">
      <dgm:prSet phldrT="[Text]" custT="1"/>
      <dgm:spPr/>
      <dgm:t>
        <a:bodyPr/>
        <a:lstStyle/>
        <a:p>
          <a:r>
            <a:rPr lang="en-US" sz="2400" dirty="0" err="1"/>
            <a:t>Suspensión</a:t>
          </a:r>
          <a:r>
            <a:rPr lang="en-US" sz="2400" dirty="0"/>
            <a:t> </a:t>
          </a:r>
          <a:r>
            <a:rPr lang="en-US" sz="2400" dirty="0" err="1"/>
            <a:t>unicelular</a:t>
          </a:r>
          <a:endParaRPr lang="en-US" sz="2400" dirty="0"/>
        </a:p>
      </dgm:t>
    </dgm:pt>
    <dgm:pt modelId="{54610C38-F9A3-3345-8865-2C066322411D}" type="sibTrans" cxnId="{D01D395F-7E31-8744-998F-877218B97391}">
      <dgm:prSet custT="1"/>
      <dgm:spPr/>
      <dgm:t>
        <a:bodyPr/>
        <a:lstStyle/>
        <a:p>
          <a:endParaRPr lang="en-US" sz="1800"/>
        </a:p>
      </dgm:t>
    </dgm:pt>
    <dgm:pt modelId="{A3C2542A-BD36-3E4F-A3EA-DACCA6DF73C9}" type="parTrans" cxnId="{D01D395F-7E31-8744-998F-877218B97391}">
      <dgm:prSet/>
      <dgm:spPr/>
      <dgm:t>
        <a:bodyPr/>
        <a:lstStyle/>
        <a:p>
          <a:endParaRPr lang="en-US" sz="2000"/>
        </a:p>
      </dgm:t>
    </dgm:pt>
    <dgm:pt modelId="{514FE30D-2ECE-E94F-96B3-88A4EF49080B}">
      <dgm:prSet phldrT="[Text]" custT="1"/>
      <dgm:spPr/>
      <dgm:t>
        <a:bodyPr/>
        <a:lstStyle/>
        <a:p>
          <a:r>
            <a:rPr lang="en-US" sz="2400" dirty="0" err="1"/>
            <a:t>Inyectar</a:t>
          </a:r>
          <a:r>
            <a:rPr lang="en-US" sz="2400" dirty="0"/>
            <a:t> </a:t>
          </a:r>
          <a:r>
            <a:rPr lang="en-US" sz="2400" dirty="0" err="1"/>
            <a:t>Antígeno</a:t>
          </a:r>
          <a:endParaRPr lang="en-US" sz="2400" dirty="0"/>
        </a:p>
        <a:p>
          <a:r>
            <a:rPr lang="en-US" sz="2400" dirty="0"/>
            <a:t>(SRBC)</a:t>
          </a:r>
        </a:p>
      </dgm:t>
    </dgm:pt>
    <dgm:pt modelId="{4AFF344C-3E59-CD4F-B605-E13BCCC7B395}" type="sibTrans" cxnId="{89176724-3706-5049-B648-1DE91980D54F}">
      <dgm:prSet custT="1"/>
      <dgm:spPr/>
      <dgm:t>
        <a:bodyPr/>
        <a:lstStyle/>
        <a:p>
          <a:endParaRPr lang="en-US" sz="1800" dirty="0"/>
        </a:p>
      </dgm:t>
    </dgm:pt>
    <dgm:pt modelId="{3F37944F-F6D2-8744-93C3-BEF729C0C410}" type="parTrans" cxnId="{89176724-3706-5049-B648-1DE91980D54F}">
      <dgm:prSet/>
      <dgm:spPr/>
      <dgm:t>
        <a:bodyPr/>
        <a:lstStyle/>
        <a:p>
          <a:endParaRPr lang="en-US" sz="2000"/>
        </a:p>
      </dgm:t>
    </dgm:pt>
    <dgm:pt modelId="{E8CE0EB2-65CA-2D4B-8ED5-2B6E05ADF8D2}">
      <dgm:prSet custT="1"/>
      <dgm:spPr/>
      <dgm:t>
        <a:bodyPr/>
        <a:lstStyle/>
        <a:p>
          <a:r>
            <a:rPr lang="en-US" sz="2400" dirty="0"/>
            <a:t>Areas </a:t>
          </a:r>
          <a:r>
            <a:rPr lang="en-US" sz="2400" dirty="0" err="1"/>
            <a:t>Claras</a:t>
          </a:r>
          <a:r>
            <a:rPr lang="en-US" sz="2400" dirty="0"/>
            <a:t> (</a:t>
          </a:r>
          <a:r>
            <a:rPr lang="en-US" sz="2400" dirty="0" err="1"/>
            <a:t>placas</a:t>
          </a:r>
          <a:r>
            <a:rPr lang="en-US" sz="2400" dirty="0"/>
            <a:t>)</a:t>
          </a:r>
        </a:p>
        <a:p>
          <a:r>
            <a:rPr lang="en-US" sz="2400" dirty="0"/>
            <a:t>*1 </a:t>
          </a:r>
          <a:r>
            <a:rPr lang="en-US" sz="2400" dirty="0" err="1"/>
            <a:t>Linfocito</a:t>
          </a:r>
          <a:endParaRPr lang="en-US" sz="2400" dirty="0"/>
        </a:p>
      </dgm:t>
    </dgm:pt>
    <dgm:pt modelId="{BB9901D9-BD8F-8D4D-B75C-AC46C8EDC5D5}" type="parTrans" cxnId="{85BACB27-AC5C-9240-A523-5EE1812BDBBC}">
      <dgm:prSet/>
      <dgm:spPr/>
      <dgm:t>
        <a:bodyPr/>
        <a:lstStyle/>
        <a:p>
          <a:endParaRPr lang="en-US" sz="2000"/>
        </a:p>
      </dgm:t>
    </dgm:pt>
    <dgm:pt modelId="{0A424CBA-4DF6-7E42-97D6-B84DC32AD61D}" type="sibTrans" cxnId="{85BACB27-AC5C-9240-A523-5EE1812BDBBC}">
      <dgm:prSet/>
      <dgm:spPr/>
      <dgm:t>
        <a:bodyPr/>
        <a:lstStyle/>
        <a:p>
          <a:endParaRPr lang="en-US" sz="2000"/>
        </a:p>
      </dgm:t>
    </dgm:pt>
    <dgm:pt modelId="{3D996DC3-A106-1946-A605-802CF85A3232}" type="pres">
      <dgm:prSet presAssocID="{5633826A-79E6-8A45-B3F7-D6A88CA12ABB}" presName="diagram" presStyleCnt="0">
        <dgm:presLayoutVars>
          <dgm:dir/>
          <dgm:resizeHandles val="exact"/>
        </dgm:presLayoutVars>
      </dgm:prSet>
      <dgm:spPr/>
    </dgm:pt>
    <dgm:pt modelId="{F7260CF9-6C90-6743-A074-F5BA7131B6C1}" type="pres">
      <dgm:prSet presAssocID="{514FE30D-2ECE-E94F-96B3-88A4EF49080B}" presName="node" presStyleLbl="node1" presStyleIdx="0" presStyleCnt="6" custScaleX="109793" custScaleY="100114">
        <dgm:presLayoutVars>
          <dgm:bulletEnabled val="1"/>
        </dgm:presLayoutVars>
      </dgm:prSet>
      <dgm:spPr/>
    </dgm:pt>
    <dgm:pt modelId="{7B4A3927-8501-A343-8CFA-B136C817FC73}" type="pres">
      <dgm:prSet presAssocID="{4AFF344C-3E59-CD4F-B605-E13BCCC7B395}" presName="sibTrans" presStyleLbl="sibTrans2D1" presStyleIdx="0" presStyleCnt="5"/>
      <dgm:spPr/>
    </dgm:pt>
    <dgm:pt modelId="{8C85FFCF-3185-124A-BD33-019A6BB68EAD}" type="pres">
      <dgm:prSet presAssocID="{4AFF344C-3E59-CD4F-B605-E13BCCC7B395}" presName="connectorText" presStyleLbl="sibTrans2D1" presStyleIdx="0" presStyleCnt="5"/>
      <dgm:spPr/>
    </dgm:pt>
    <dgm:pt modelId="{8F0C42FE-5525-0747-9A1A-B7F6D5B56C22}" type="pres">
      <dgm:prSet presAssocID="{E199DDAD-B5A3-3649-A976-A932BEF12798}" presName="node" presStyleLbl="node1" presStyleIdx="1" presStyleCnt="6">
        <dgm:presLayoutVars>
          <dgm:bulletEnabled val="1"/>
        </dgm:presLayoutVars>
      </dgm:prSet>
      <dgm:spPr/>
    </dgm:pt>
    <dgm:pt modelId="{A15AD5DC-6D2A-4247-87EE-F85E04C68FF8}" type="pres">
      <dgm:prSet presAssocID="{54610C38-F9A3-3345-8865-2C066322411D}" presName="sibTrans" presStyleLbl="sibTrans2D1" presStyleIdx="1" presStyleCnt="5"/>
      <dgm:spPr/>
    </dgm:pt>
    <dgm:pt modelId="{9D4412E2-A382-CC4C-8735-527E8E33508F}" type="pres">
      <dgm:prSet presAssocID="{54610C38-F9A3-3345-8865-2C066322411D}" presName="connectorText" presStyleLbl="sibTrans2D1" presStyleIdx="1" presStyleCnt="5"/>
      <dgm:spPr/>
    </dgm:pt>
    <dgm:pt modelId="{5EBD93E8-05F5-8A48-8247-DBF95FBE5670}" type="pres">
      <dgm:prSet presAssocID="{22263003-346F-4441-B3B4-DFFB3C8B2E67}" presName="node" presStyleLbl="node1" presStyleIdx="2" presStyleCnt="6">
        <dgm:presLayoutVars>
          <dgm:bulletEnabled val="1"/>
        </dgm:presLayoutVars>
      </dgm:prSet>
      <dgm:spPr/>
    </dgm:pt>
    <dgm:pt modelId="{A8F252BA-DB91-7947-9EB3-7F57ED6F6207}" type="pres">
      <dgm:prSet presAssocID="{6BF019D0-CE00-4048-A2AA-CF1FAA454F39}" presName="sibTrans" presStyleLbl="sibTrans2D1" presStyleIdx="2" presStyleCnt="5"/>
      <dgm:spPr/>
    </dgm:pt>
    <dgm:pt modelId="{F508AB14-59B3-6944-AFE1-C7CE990D8247}" type="pres">
      <dgm:prSet presAssocID="{6BF019D0-CE00-4048-A2AA-CF1FAA454F39}" presName="connectorText" presStyleLbl="sibTrans2D1" presStyleIdx="2" presStyleCnt="5"/>
      <dgm:spPr/>
    </dgm:pt>
    <dgm:pt modelId="{C88FB30A-B750-C64C-9609-732674107584}" type="pres">
      <dgm:prSet presAssocID="{1650C32B-11A5-DD47-9F8B-87244DF5246F}" presName="node" presStyleLbl="node1" presStyleIdx="3" presStyleCnt="6">
        <dgm:presLayoutVars>
          <dgm:bulletEnabled val="1"/>
        </dgm:presLayoutVars>
      </dgm:prSet>
      <dgm:spPr/>
    </dgm:pt>
    <dgm:pt modelId="{FAEE497C-CDD5-6141-9190-AE8A8913BE56}" type="pres">
      <dgm:prSet presAssocID="{79935DDC-1130-FC47-BE0E-15290CC7543F}" presName="sibTrans" presStyleLbl="sibTrans2D1" presStyleIdx="3" presStyleCnt="5"/>
      <dgm:spPr/>
    </dgm:pt>
    <dgm:pt modelId="{7690AB05-5D72-CC40-97EB-37E064EAB1AB}" type="pres">
      <dgm:prSet presAssocID="{79935DDC-1130-FC47-BE0E-15290CC7543F}" presName="connectorText" presStyleLbl="sibTrans2D1" presStyleIdx="3" presStyleCnt="5"/>
      <dgm:spPr/>
    </dgm:pt>
    <dgm:pt modelId="{700840F7-2C78-E646-8F92-7ABF8600EDF6}" type="pres">
      <dgm:prSet presAssocID="{FF2F79DB-8254-CE48-8CE8-A8AA95710829}" presName="node" presStyleLbl="node1" presStyleIdx="4" presStyleCnt="6">
        <dgm:presLayoutVars>
          <dgm:bulletEnabled val="1"/>
        </dgm:presLayoutVars>
      </dgm:prSet>
      <dgm:spPr/>
    </dgm:pt>
    <dgm:pt modelId="{ED7C7936-AFD1-134C-ADC2-1F50A727D7ED}" type="pres">
      <dgm:prSet presAssocID="{D4F74674-E666-6346-9878-2A1CA91A4D41}" presName="sibTrans" presStyleLbl="sibTrans2D1" presStyleIdx="4" presStyleCnt="5"/>
      <dgm:spPr/>
    </dgm:pt>
    <dgm:pt modelId="{EC0A8D95-D954-1548-8FE8-23464FB98083}" type="pres">
      <dgm:prSet presAssocID="{D4F74674-E666-6346-9878-2A1CA91A4D41}" presName="connectorText" presStyleLbl="sibTrans2D1" presStyleIdx="4" presStyleCnt="5"/>
      <dgm:spPr/>
    </dgm:pt>
    <dgm:pt modelId="{ADA92851-677F-6A46-BD45-DFA929B89D98}" type="pres">
      <dgm:prSet presAssocID="{E8CE0EB2-65CA-2D4B-8ED5-2B6E05ADF8D2}" presName="node" presStyleLbl="node1" presStyleIdx="5" presStyleCnt="6">
        <dgm:presLayoutVars>
          <dgm:bulletEnabled val="1"/>
        </dgm:presLayoutVars>
      </dgm:prSet>
      <dgm:spPr/>
    </dgm:pt>
  </dgm:ptLst>
  <dgm:cxnLst>
    <dgm:cxn modelId="{4B609B15-9D40-8F4F-94F3-4199E7DCF242}" type="presOf" srcId="{D4F74674-E666-6346-9878-2A1CA91A4D41}" destId="{ED7C7936-AFD1-134C-ADC2-1F50A727D7ED}" srcOrd="0" destOrd="0" presId="urn:microsoft.com/office/officeart/2005/8/layout/process5"/>
    <dgm:cxn modelId="{60E37A21-18D9-DB45-8CB7-07A1C84481F0}" type="presOf" srcId="{FF2F79DB-8254-CE48-8CE8-A8AA95710829}" destId="{700840F7-2C78-E646-8F92-7ABF8600EDF6}" srcOrd="0" destOrd="0" presId="urn:microsoft.com/office/officeart/2005/8/layout/process5"/>
    <dgm:cxn modelId="{89176724-3706-5049-B648-1DE91980D54F}" srcId="{5633826A-79E6-8A45-B3F7-D6A88CA12ABB}" destId="{514FE30D-2ECE-E94F-96B3-88A4EF49080B}" srcOrd="0" destOrd="0" parTransId="{3F37944F-F6D2-8744-93C3-BEF729C0C410}" sibTransId="{4AFF344C-3E59-CD4F-B605-E13BCCC7B395}"/>
    <dgm:cxn modelId="{85BACB27-AC5C-9240-A523-5EE1812BDBBC}" srcId="{5633826A-79E6-8A45-B3F7-D6A88CA12ABB}" destId="{E8CE0EB2-65CA-2D4B-8ED5-2B6E05ADF8D2}" srcOrd="5" destOrd="0" parTransId="{BB9901D9-BD8F-8D4D-B75C-AC46C8EDC5D5}" sibTransId="{0A424CBA-4DF6-7E42-97D6-B84DC32AD61D}"/>
    <dgm:cxn modelId="{08E52230-E441-944C-BF7E-5B5204C2535B}" type="presOf" srcId="{79935DDC-1130-FC47-BE0E-15290CC7543F}" destId="{FAEE497C-CDD5-6141-9190-AE8A8913BE56}" srcOrd="0" destOrd="0" presId="urn:microsoft.com/office/officeart/2005/8/layout/process5"/>
    <dgm:cxn modelId="{0BF7F24F-BAD6-004E-9D60-BBB52B0BFF0B}" type="presOf" srcId="{E199DDAD-B5A3-3649-A976-A932BEF12798}" destId="{8F0C42FE-5525-0747-9A1A-B7F6D5B56C22}" srcOrd="0" destOrd="0" presId="urn:microsoft.com/office/officeart/2005/8/layout/process5"/>
    <dgm:cxn modelId="{C6C44A54-FDFB-984C-B93B-D1D0595BAED9}" type="presOf" srcId="{4AFF344C-3E59-CD4F-B605-E13BCCC7B395}" destId="{8C85FFCF-3185-124A-BD33-019A6BB68EAD}" srcOrd="1" destOrd="0" presId="urn:microsoft.com/office/officeart/2005/8/layout/process5"/>
    <dgm:cxn modelId="{D01D395F-7E31-8744-998F-877218B97391}" srcId="{5633826A-79E6-8A45-B3F7-D6A88CA12ABB}" destId="{E199DDAD-B5A3-3649-A976-A932BEF12798}" srcOrd="1" destOrd="0" parTransId="{A3C2542A-BD36-3E4F-A3EA-DACCA6DF73C9}" sibTransId="{54610C38-F9A3-3345-8865-2C066322411D}"/>
    <dgm:cxn modelId="{88415E6B-79AE-C54D-AE3F-13A8170620E1}" type="presOf" srcId="{1650C32B-11A5-DD47-9F8B-87244DF5246F}" destId="{C88FB30A-B750-C64C-9609-732674107584}" srcOrd="0" destOrd="0" presId="urn:microsoft.com/office/officeart/2005/8/layout/process5"/>
    <dgm:cxn modelId="{70BF806C-22BA-4D4F-A137-663F7F7CD015}" type="presOf" srcId="{5633826A-79E6-8A45-B3F7-D6A88CA12ABB}" destId="{3D996DC3-A106-1946-A605-802CF85A3232}" srcOrd="0" destOrd="0" presId="urn:microsoft.com/office/officeart/2005/8/layout/process5"/>
    <dgm:cxn modelId="{69DFDB72-3EE3-584E-8ADE-BCED486E62CF}" type="presOf" srcId="{6BF019D0-CE00-4048-A2AA-CF1FAA454F39}" destId="{F508AB14-59B3-6944-AFE1-C7CE990D8247}" srcOrd="1" destOrd="0" presId="urn:microsoft.com/office/officeart/2005/8/layout/process5"/>
    <dgm:cxn modelId="{F0C45B75-D334-7945-9E72-26B6E9FB5479}" srcId="{5633826A-79E6-8A45-B3F7-D6A88CA12ABB}" destId="{1650C32B-11A5-DD47-9F8B-87244DF5246F}" srcOrd="3" destOrd="0" parTransId="{70DFEF83-BFA4-894A-AF9F-E6F9F29EFCB9}" sibTransId="{79935DDC-1130-FC47-BE0E-15290CC7543F}"/>
    <dgm:cxn modelId="{A9808E81-6E3F-3F47-BF50-B7275FD9B06A}" type="presOf" srcId="{6BF019D0-CE00-4048-A2AA-CF1FAA454F39}" destId="{A8F252BA-DB91-7947-9EB3-7F57ED6F6207}" srcOrd="0" destOrd="0" presId="urn:microsoft.com/office/officeart/2005/8/layout/process5"/>
    <dgm:cxn modelId="{D2E6768D-FBE6-AC45-BD32-B50A35DB13F6}" type="presOf" srcId="{4AFF344C-3E59-CD4F-B605-E13BCCC7B395}" destId="{7B4A3927-8501-A343-8CFA-B136C817FC73}" srcOrd="0" destOrd="0" presId="urn:microsoft.com/office/officeart/2005/8/layout/process5"/>
    <dgm:cxn modelId="{76F17E9D-A801-7447-A597-16347A7A9006}" type="presOf" srcId="{79935DDC-1130-FC47-BE0E-15290CC7543F}" destId="{7690AB05-5D72-CC40-97EB-37E064EAB1AB}" srcOrd="1" destOrd="0" presId="urn:microsoft.com/office/officeart/2005/8/layout/process5"/>
    <dgm:cxn modelId="{FF85D2A0-DE6D-4B43-8FFD-F937FE9665C4}" type="presOf" srcId="{54610C38-F9A3-3345-8865-2C066322411D}" destId="{A15AD5DC-6D2A-4247-87EE-F85E04C68FF8}" srcOrd="0" destOrd="0" presId="urn:microsoft.com/office/officeart/2005/8/layout/process5"/>
    <dgm:cxn modelId="{F3F8FCA0-B5A5-6B46-A2EE-B1A30B6ED669}" type="presOf" srcId="{54610C38-F9A3-3345-8865-2C066322411D}" destId="{9D4412E2-A382-CC4C-8735-527E8E33508F}" srcOrd="1" destOrd="0" presId="urn:microsoft.com/office/officeart/2005/8/layout/process5"/>
    <dgm:cxn modelId="{20A5F7A2-5073-2646-B6CE-2D3F6C18D560}" srcId="{5633826A-79E6-8A45-B3F7-D6A88CA12ABB}" destId="{22263003-346F-4441-B3B4-DFFB3C8B2E67}" srcOrd="2" destOrd="0" parTransId="{5296A61A-FC83-054F-945D-1F0FACC01C6B}" sibTransId="{6BF019D0-CE00-4048-A2AA-CF1FAA454F39}"/>
    <dgm:cxn modelId="{655B69DD-0331-2C4B-895D-756EA855072B}" srcId="{5633826A-79E6-8A45-B3F7-D6A88CA12ABB}" destId="{FF2F79DB-8254-CE48-8CE8-A8AA95710829}" srcOrd="4" destOrd="0" parTransId="{E3C1EF7A-51A7-1B43-9307-C3B94B7D90F0}" sibTransId="{D4F74674-E666-6346-9878-2A1CA91A4D41}"/>
    <dgm:cxn modelId="{B8D2E2EC-CC99-DB4C-9845-AB207CED9702}" type="presOf" srcId="{22263003-346F-4441-B3B4-DFFB3C8B2E67}" destId="{5EBD93E8-05F5-8A48-8247-DBF95FBE5670}" srcOrd="0" destOrd="0" presId="urn:microsoft.com/office/officeart/2005/8/layout/process5"/>
    <dgm:cxn modelId="{3715BAEE-5A14-B44E-95D3-10E8EE24747E}" type="presOf" srcId="{D4F74674-E666-6346-9878-2A1CA91A4D41}" destId="{EC0A8D95-D954-1548-8FE8-23464FB98083}" srcOrd="1" destOrd="0" presId="urn:microsoft.com/office/officeart/2005/8/layout/process5"/>
    <dgm:cxn modelId="{EA33B5F8-849F-C84D-BDD2-11E0AC096131}" type="presOf" srcId="{E8CE0EB2-65CA-2D4B-8ED5-2B6E05ADF8D2}" destId="{ADA92851-677F-6A46-BD45-DFA929B89D98}" srcOrd="0" destOrd="0" presId="urn:microsoft.com/office/officeart/2005/8/layout/process5"/>
    <dgm:cxn modelId="{634728FA-0216-644B-9872-D483A7EAA071}" type="presOf" srcId="{514FE30D-2ECE-E94F-96B3-88A4EF49080B}" destId="{F7260CF9-6C90-6743-A074-F5BA7131B6C1}" srcOrd="0" destOrd="0" presId="urn:microsoft.com/office/officeart/2005/8/layout/process5"/>
    <dgm:cxn modelId="{A308C959-AC29-3F46-BA18-698F5EEC6F81}" type="presParOf" srcId="{3D996DC3-A106-1946-A605-802CF85A3232}" destId="{F7260CF9-6C90-6743-A074-F5BA7131B6C1}" srcOrd="0" destOrd="0" presId="urn:microsoft.com/office/officeart/2005/8/layout/process5"/>
    <dgm:cxn modelId="{D5EC3DEF-7BC6-484E-AE8B-FC31B95994DA}" type="presParOf" srcId="{3D996DC3-A106-1946-A605-802CF85A3232}" destId="{7B4A3927-8501-A343-8CFA-B136C817FC73}" srcOrd="1" destOrd="0" presId="urn:microsoft.com/office/officeart/2005/8/layout/process5"/>
    <dgm:cxn modelId="{2FAD6FA6-A597-C24C-B003-723D87D45042}" type="presParOf" srcId="{7B4A3927-8501-A343-8CFA-B136C817FC73}" destId="{8C85FFCF-3185-124A-BD33-019A6BB68EAD}" srcOrd="0" destOrd="0" presId="urn:microsoft.com/office/officeart/2005/8/layout/process5"/>
    <dgm:cxn modelId="{581C0627-BCEF-9B44-9087-4C8E02067D2C}" type="presParOf" srcId="{3D996DC3-A106-1946-A605-802CF85A3232}" destId="{8F0C42FE-5525-0747-9A1A-B7F6D5B56C22}" srcOrd="2" destOrd="0" presId="urn:microsoft.com/office/officeart/2005/8/layout/process5"/>
    <dgm:cxn modelId="{83023348-3F99-6344-B53E-E49718D0FE27}" type="presParOf" srcId="{3D996DC3-A106-1946-A605-802CF85A3232}" destId="{A15AD5DC-6D2A-4247-87EE-F85E04C68FF8}" srcOrd="3" destOrd="0" presId="urn:microsoft.com/office/officeart/2005/8/layout/process5"/>
    <dgm:cxn modelId="{0D62B283-2427-ED45-BFFF-0695AE930830}" type="presParOf" srcId="{A15AD5DC-6D2A-4247-87EE-F85E04C68FF8}" destId="{9D4412E2-A382-CC4C-8735-527E8E33508F}" srcOrd="0" destOrd="0" presId="urn:microsoft.com/office/officeart/2005/8/layout/process5"/>
    <dgm:cxn modelId="{85BEF9AA-2DB3-AE4F-B78C-3A2000FA10E3}" type="presParOf" srcId="{3D996DC3-A106-1946-A605-802CF85A3232}" destId="{5EBD93E8-05F5-8A48-8247-DBF95FBE5670}" srcOrd="4" destOrd="0" presId="urn:microsoft.com/office/officeart/2005/8/layout/process5"/>
    <dgm:cxn modelId="{D31D8FF6-7030-2B49-B713-0F4C880DADBA}" type="presParOf" srcId="{3D996DC3-A106-1946-A605-802CF85A3232}" destId="{A8F252BA-DB91-7947-9EB3-7F57ED6F6207}" srcOrd="5" destOrd="0" presId="urn:microsoft.com/office/officeart/2005/8/layout/process5"/>
    <dgm:cxn modelId="{E4E498A0-3B2A-7245-93DB-094668EA9D50}" type="presParOf" srcId="{A8F252BA-DB91-7947-9EB3-7F57ED6F6207}" destId="{F508AB14-59B3-6944-AFE1-C7CE990D8247}" srcOrd="0" destOrd="0" presId="urn:microsoft.com/office/officeart/2005/8/layout/process5"/>
    <dgm:cxn modelId="{4459A42D-72E1-4B42-A019-4647E0B6A232}" type="presParOf" srcId="{3D996DC3-A106-1946-A605-802CF85A3232}" destId="{C88FB30A-B750-C64C-9609-732674107584}" srcOrd="6" destOrd="0" presId="urn:microsoft.com/office/officeart/2005/8/layout/process5"/>
    <dgm:cxn modelId="{CF018211-9DEB-A748-AB53-3632A20DB7C5}" type="presParOf" srcId="{3D996DC3-A106-1946-A605-802CF85A3232}" destId="{FAEE497C-CDD5-6141-9190-AE8A8913BE56}" srcOrd="7" destOrd="0" presId="urn:microsoft.com/office/officeart/2005/8/layout/process5"/>
    <dgm:cxn modelId="{0FDD11BB-9243-6E49-B827-1D0C0BFFDF37}" type="presParOf" srcId="{FAEE497C-CDD5-6141-9190-AE8A8913BE56}" destId="{7690AB05-5D72-CC40-97EB-37E064EAB1AB}" srcOrd="0" destOrd="0" presId="urn:microsoft.com/office/officeart/2005/8/layout/process5"/>
    <dgm:cxn modelId="{5DFA7821-3FBE-1E42-B2E5-66E83565CA7B}" type="presParOf" srcId="{3D996DC3-A106-1946-A605-802CF85A3232}" destId="{700840F7-2C78-E646-8F92-7ABF8600EDF6}" srcOrd="8" destOrd="0" presId="urn:microsoft.com/office/officeart/2005/8/layout/process5"/>
    <dgm:cxn modelId="{4A680CEB-48C2-AA44-8451-81FBEC5DA9FA}" type="presParOf" srcId="{3D996DC3-A106-1946-A605-802CF85A3232}" destId="{ED7C7936-AFD1-134C-ADC2-1F50A727D7ED}" srcOrd="9" destOrd="0" presId="urn:microsoft.com/office/officeart/2005/8/layout/process5"/>
    <dgm:cxn modelId="{12564447-716D-CE48-9C3D-B2D04C5B7DF6}" type="presParOf" srcId="{ED7C7936-AFD1-134C-ADC2-1F50A727D7ED}" destId="{EC0A8D95-D954-1548-8FE8-23464FB98083}" srcOrd="0" destOrd="0" presId="urn:microsoft.com/office/officeart/2005/8/layout/process5"/>
    <dgm:cxn modelId="{005F2952-3EF5-FD4E-9DC9-C57D4F9CB7FA}" type="presParOf" srcId="{3D996DC3-A106-1946-A605-802CF85A3232}" destId="{ADA92851-677F-6A46-BD45-DFA929B89D98}"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75B2B3-8595-4691-98AB-895BF829EDE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C6C19E88-957B-4C23-8D45-93877642FCE4}">
      <dgm:prSet/>
      <dgm:spPr/>
      <dgm:t>
        <a:bodyPr/>
        <a:lstStyle/>
        <a:p>
          <a:r>
            <a:rPr lang="es-ES" b="0" i="0"/>
            <a:t>Demostró la existencia de la barrera </a:t>
          </a:r>
          <a:r>
            <a:rPr lang="es-ES" b="0" i="0" err="1"/>
            <a:t>hemato</a:t>
          </a:r>
          <a:r>
            <a:rPr lang="es-ES" b="0" i="0"/>
            <a:t> encefálica</a:t>
          </a:r>
          <a:endParaRPr lang="es-ES"/>
        </a:p>
      </dgm:t>
    </dgm:pt>
    <dgm:pt modelId="{6F2252C1-7380-43DD-AA80-9A33ED8BC55A}" type="parTrans" cxnId="{31F1EDD8-A3F0-48C9-8239-2A63A313E122}">
      <dgm:prSet/>
      <dgm:spPr/>
      <dgm:t>
        <a:bodyPr/>
        <a:lstStyle/>
        <a:p>
          <a:endParaRPr lang="es-ES"/>
        </a:p>
      </dgm:t>
    </dgm:pt>
    <dgm:pt modelId="{8EE10FFD-05C3-4A81-8776-427008A86F2B}" type="sibTrans" cxnId="{31F1EDD8-A3F0-48C9-8239-2A63A313E122}">
      <dgm:prSet/>
      <dgm:spPr/>
      <dgm:t>
        <a:bodyPr/>
        <a:lstStyle/>
        <a:p>
          <a:endParaRPr lang="es-ES"/>
        </a:p>
      </dgm:t>
    </dgm:pt>
    <dgm:pt modelId="{9EF043FD-48AA-416D-9EC7-33E6E66EB7B5}">
      <dgm:prSet/>
      <dgm:spPr/>
      <dgm:t>
        <a:bodyPr/>
        <a:lstStyle/>
        <a:p>
          <a:r>
            <a:rPr lang="es-ES" b="0" i="0"/>
            <a:t>Teoría de inmunidad de la cadena lateral </a:t>
          </a:r>
          <a:endParaRPr lang="es-ES"/>
        </a:p>
      </dgm:t>
    </dgm:pt>
    <dgm:pt modelId="{EC44D3F1-92D8-481A-833A-EEBC41E9699C}" type="parTrans" cxnId="{CC2DE01D-3A37-4170-A803-2E168D1C0DAC}">
      <dgm:prSet/>
      <dgm:spPr/>
      <dgm:t>
        <a:bodyPr/>
        <a:lstStyle/>
        <a:p>
          <a:endParaRPr lang="es-ES"/>
        </a:p>
      </dgm:t>
    </dgm:pt>
    <dgm:pt modelId="{CDEB66B3-408A-4C0E-85D3-5F3A4471A5EA}" type="sibTrans" cxnId="{CC2DE01D-3A37-4170-A803-2E168D1C0DAC}">
      <dgm:prSet/>
      <dgm:spPr/>
      <dgm:t>
        <a:bodyPr/>
        <a:lstStyle/>
        <a:p>
          <a:endParaRPr lang="es-ES"/>
        </a:p>
      </dgm:t>
    </dgm:pt>
    <dgm:pt modelId="{DCD86A08-E2BC-4A61-A3D5-EF61CCFC4F30}">
      <dgm:prSet/>
      <dgm:spPr/>
      <dgm:t>
        <a:bodyPr/>
        <a:lstStyle/>
        <a:p>
          <a:r>
            <a:rPr lang="es-ES" b="0" i="0"/>
            <a:t>Bala </a:t>
          </a:r>
          <a:r>
            <a:rPr lang="es-ES" b="0" i="0">
              <a:latin typeface="Century Gothic" panose="020B0502020202020204"/>
            </a:rPr>
            <a:t>mágica</a:t>
          </a:r>
          <a:endParaRPr lang="es-ES"/>
        </a:p>
      </dgm:t>
    </dgm:pt>
    <dgm:pt modelId="{8C69669A-3CC1-4363-8085-2F0AF7D8146B}" type="parTrans" cxnId="{185175D6-BBCF-4595-B75A-1075BA99441A}">
      <dgm:prSet/>
      <dgm:spPr/>
      <dgm:t>
        <a:bodyPr/>
        <a:lstStyle/>
        <a:p>
          <a:endParaRPr lang="es-ES"/>
        </a:p>
      </dgm:t>
    </dgm:pt>
    <dgm:pt modelId="{FBEF11A0-D1C9-4279-A42F-889A195064E4}" type="sibTrans" cxnId="{185175D6-BBCF-4595-B75A-1075BA99441A}">
      <dgm:prSet/>
      <dgm:spPr/>
      <dgm:t>
        <a:bodyPr/>
        <a:lstStyle/>
        <a:p>
          <a:endParaRPr lang="es-ES"/>
        </a:p>
      </dgm:t>
    </dgm:pt>
    <dgm:pt modelId="{3A9D3D6A-B229-4D98-B86C-120B916BC7B5}" type="pres">
      <dgm:prSet presAssocID="{5E75B2B3-8595-4691-98AB-895BF829EDEF}" presName="diagram" presStyleCnt="0">
        <dgm:presLayoutVars>
          <dgm:dir/>
          <dgm:resizeHandles val="exact"/>
        </dgm:presLayoutVars>
      </dgm:prSet>
      <dgm:spPr/>
    </dgm:pt>
    <dgm:pt modelId="{E9CA66F1-36C5-4DE5-8A1F-0467680AFB2B}" type="pres">
      <dgm:prSet presAssocID="{C6C19E88-957B-4C23-8D45-93877642FCE4}" presName="node" presStyleLbl="node1" presStyleIdx="0" presStyleCnt="3">
        <dgm:presLayoutVars>
          <dgm:bulletEnabled val="1"/>
        </dgm:presLayoutVars>
      </dgm:prSet>
      <dgm:spPr/>
    </dgm:pt>
    <dgm:pt modelId="{19B8C382-1A59-4FD1-9C18-1A3C66F3F1A3}" type="pres">
      <dgm:prSet presAssocID="{8EE10FFD-05C3-4A81-8776-427008A86F2B}" presName="sibTrans" presStyleCnt="0"/>
      <dgm:spPr/>
    </dgm:pt>
    <dgm:pt modelId="{DC5C86EC-9528-426F-B698-0435E92CBD79}" type="pres">
      <dgm:prSet presAssocID="{9EF043FD-48AA-416D-9EC7-33E6E66EB7B5}" presName="node" presStyleLbl="node1" presStyleIdx="1" presStyleCnt="3">
        <dgm:presLayoutVars>
          <dgm:bulletEnabled val="1"/>
        </dgm:presLayoutVars>
      </dgm:prSet>
      <dgm:spPr/>
    </dgm:pt>
    <dgm:pt modelId="{DC4F6CA4-196E-4F76-A0E0-04CDE3661598}" type="pres">
      <dgm:prSet presAssocID="{CDEB66B3-408A-4C0E-85D3-5F3A4471A5EA}" presName="sibTrans" presStyleCnt="0"/>
      <dgm:spPr/>
    </dgm:pt>
    <dgm:pt modelId="{3DD721BA-6D3F-45AD-B63B-AFEAF5C13D74}" type="pres">
      <dgm:prSet presAssocID="{DCD86A08-E2BC-4A61-A3D5-EF61CCFC4F30}" presName="node" presStyleLbl="node1" presStyleIdx="2" presStyleCnt="3">
        <dgm:presLayoutVars>
          <dgm:bulletEnabled val="1"/>
        </dgm:presLayoutVars>
      </dgm:prSet>
      <dgm:spPr/>
    </dgm:pt>
  </dgm:ptLst>
  <dgm:cxnLst>
    <dgm:cxn modelId="{CC2DE01D-3A37-4170-A803-2E168D1C0DAC}" srcId="{5E75B2B3-8595-4691-98AB-895BF829EDEF}" destId="{9EF043FD-48AA-416D-9EC7-33E6E66EB7B5}" srcOrd="1" destOrd="0" parTransId="{EC44D3F1-92D8-481A-833A-EEBC41E9699C}" sibTransId="{CDEB66B3-408A-4C0E-85D3-5F3A4471A5EA}"/>
    <dgm:cxn modelId="{AD1A8420-9263-48BC-8FEA-E43CE8FDE278}" type="presOf" srcId="{9EF043FD-48AA-416D-9EC7-33E6E66EB7B5}" destId="{DC5C86EC-9528-426F-B698-0435E92CBD79}" srcOrd="0" destOrd="0" presId="urn:microsoft.com/office/officeart/2005/8/layout/default"/>
    <dgm:cxn modelId="{16A26A95-D57D-4320-B0EE-81DCBC2A6C29}" type="presOf" srcId="{5E75B2B3-8595-4691-98AB-895BF829EDEF}" destId="{3A9D3D6A-B229-4D98-B86C-120B916BC7B5}" srcOrd="0" destOrd="0" presId="urn:microsoft.com/office/officeart/2005/8/layout/default"/>
    <dgm:cxn modelId="{CD5772D6-2B76-49FA-BF1C-D3A48AD48D61}" type="presOf" srcId="{DCD86A08-E2BC-4A61-A3D5-EF61CCFC4F30}" destId="{3DD721BA-6D3F-45AD-B63B-AFEAF5C13D74}" srcOrd="0" destOrd="0" presId="urn:microsoft.com/office/officeart/2005/8/layout/default"/>
    <dgm:cxn modelId="{185175D6-BBCF-4595-B75A-1075BA99441A}" srcId="{5E75B2B3-8595-4691-98AB-895BF829EDEF}" destId="{DCD86A08-E2BC-4A61-A3D5-EF61CCFC4F30}" srcOrd="2" destOrd="0" parTransId="{8C69669A-3CC1-4363-8085-2F0AF7D8146B}" sibTransId="{FBEF11A0-D1C9-4279-A42F-889A195064E4}"/>
    <dgm:cxn modelId="{31F1EDD8-A3F0-48C9-8239-2A63A313E122}" srcId="{5E75B2B3-8595-4691-98AB-895BF829EDEF}" destId="{C6C19E88-957B-4C23-8D45-93877642FCE4}" srcOrd="0" destOrd="0" parTransId="{6F2252C1-7380-43DD-AA80-9A33ED8BC55A}" sibTransId="{8EE10FFD-05C3-4A81-8776-427008A86F2B}"/>
    <dgm:cxn modelId="{11FDFBF7-E0F2-4D63-A857-8A359846B869}" type="presOf" srcId="{C6C19E88-957B-4C23-8D45-93877642FCE4}" destId="{E9CA66F1-36C5-4DE5-8A1F-0467680AFB2B}" srcOrd="0" destOrd="0" presId="urn:microsoft.com/office/officeart/2005/8/layout/default"/>
    <dgm:cxn modelId="{E88395B4-A273-4A35-990B-CF0E58F2456D}" type="presParOf" srcId="{3A9D3D6A-B229-4D98-B86C-120B916BC7B5}" destId="{E9CA66F1-36C5-4DE5-8A1F-0467680AFB2B}" srcOrd="0" destOrd="0" presId="urn:microsoft.com/office/officeart/2005/8/layout/default"/>
    <dgm:cxn modelId="{B218C358-C5B9-4576-A873-1D14A538B028}" type="presParOf" srcId="{3A9D3D6A-B229-4D98-B86C-120B916BC7B5}" destId="{19B8C382-1A59-4FD1-9C18-1A3C66F3F1A3}" srcOrd="1" destOrd="0" presId="urn:microsoft.com/office/officeart/2005/8/layout/default"/>
    <dgm:cxn modelId="{B42AF346-D4CD-40AB-A840-FB8A45983A1D}" type="presParOf" srcId="{3A9D3D6A-B229-4D98-B86C-120B916BC7B5}" destId="{DC5C86EC-9528-426F-B698-0435E92CBD79}" srcOrd="2" destOrd="0" presId="urn:microsoft.com/office/officeart/2005/8/layout/default"/>
    <dgm:cxn modelId="{7DC2AC84-C0E9-4D25-8284-7FBEECBE8AB8}" type="presParOf" srcId="{3A9D3D6A-B229-4D98-B86C-120B916BC7B5}" destId="{DC4F6CA4-196E-4F76-A0E0-04CDE3661598}" srcOrd="3" destOrd="0" presId="urn:microsoft.com/office/officeart/2005/8/layout/default"/>
    <dgm:cxn modelId="{E4206016-4083-4762-A74B-EED71CA9863D}" type="presParOf" srcId="{3A9D3D6A-B229-4D98-B86C-120B916BC7B5}" destId="{3DD721BA-6D3F-45AD-B63B-AFEAF5C13D74}"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A66F1-36C5-4DE5-8A1F-0467680AFB2B}">
      <dsp:nvSpPr>
        <dsp:cNvPr id="0" name=""/>
        <dsp:cNvSpPr/>
      </dsp:nvSpPr>
      <dsp:spPr>
        <a:xfrm>
          <a:off x="1954563" y="2796"/>
          <a:ext cx="3602649" cy="216158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ES" sz="3300" b="0" i="0" kern="1200"/>
            <a:t>Demostró la existencia de la barrera </a:t>
          </a:r>
          <a:r>
            <a:rPr lang="es-ES" sz="3300" b="0" i="0" kern="1200" err="1"/>
            <a:t>hemato</a:t>
          </a:r>
          <a:r>
            <a:rPr lang="es-ES" sz="3300" b="0" i="0" kern="1200"/>
            <a:t> encefálica</a:t>
          </a:r>
          <a:endParaRPr lang="es-ES" sz="3300" kern="1200"/>
        </a:p>
      </dsp:txBody>
      <dsp:txXfrm>
        <a:off x="1954563" y="2796"/>
        <a:ext cx="3602649" cy="2161589"/>
      </dsp:txXfrm>
    </dsp:sp>
    <dsp:sp modelId="{DC5C86EC-9528-426F-B698-0435E92CBD79}">
      <dsp:nvSpPr>
        <dsp:cNvPr id="0" name=""/>
        <dsp:cNvSpPr/>
      </dsp:nvSpPr>
      <dsp:spPr>
        <a:xfrm>
          <a:off x="5917477" y="2796"/>
          <a:ext cx="3602649" cy="216158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ES" sz="3300" b="0" i="0" kern="1200"/>
            <a:t>Teoría de inmunidad de la cadena lateral </a:t>
          </a:r>
          <a:endParaRPr lang="es-ES" sz="3300" kern="1200"/>
        </a:p>
      </dsp:txBody>
      <dsp:txXfrm>
        <a:off x="5917477" y="2796"/>
        <a:ext cx="3602649" cy="2161589"/>
      </dsp:txXfrm>
    </dsp:sp>
    <dsp:sp modelId="{3DD721BA-6D3F-45AD-B63B-AFEAF5C13D74}">
      <dsp:nvSpPr>
        <dsp:cNvPr id="0" name=""/>
        <dsp:cNvSpPr/>
      </dsp:nvSpPr>
      <dsp:spPr>
        <a:xfrm>
          <a:off x="3936020" y="2524651"/>
          <a:ext cx="3602649" cy="216158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s-ES" sz="3300" b="0" i="0" kern="1200"/>
            <a:t>Bala </a:t>
          </a:r>
          <a:r>
            <a:rPr lang="es-ES" sz="3300" b="0" i="0" kern="1200">
              <a:latin typeface="Century Gothic" panose="020B0502020202020204"/>
            </a:rPr>
            <a:t>mágica</a:t>
          </a:r>
          <a:endParaRPr lang="es-ES" sz="3300" kern="1200"/>
        </a:p>
      </dsp:txBody>
      <dsp:txXfrm>
        <a:off x="3936020" y="2524651"/>
        <a:ext cx="3602649" cy="2161589"/>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08CA6-79CF-F340-BA30-7D47CB0EBD60}" type="datetimeFigureOut">
              <a:rPr lang="en-US" smtClean="0"/>
              <a:t>2/18/20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CDD041-2A9A-4F42-BECA-1417F057E6BA}" type="slidenum">
              <a:rPr lang="en-US" smtClean="0"/>
              <a:t>‹#›</a:t>
            </a:fld>
            <a:endParaRPr lang="en-US"/>
          </a:p>
        </p:txBody>
      </p:sp>
    </p:spTree>
    <p:extLst>
      <p:ext uri="{BB962C8B-B14F-4D97-AF65-F5344CB8AC3E}">
        <p14:creationId xmlns:p14="http://schemas.microsoft.com/office/powerpoint/2010/main" val="519728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4E7CD0-7B20-A748-BDC5-83DD8589B964}" type="slidenum">
              <a:rPr lang="en-US" smtClean="0"/>
              <a:t>23</a:t>
            </a:fld>
            <a:endParaRPr lang="en-US"/>
          </a:p>
        </p:txBody>
      </p:sp>
    </p:spTree>
    <p:extLst>
      <p:ext uri="{BB962C8B-B14F-4D97-AF65-F5344CB8AC3E}">
        <p14:creationId xmlns:p14="http://schemas.microsoft.com/office/powerpoint/2010/main" val="3623689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Linfocitos</a:t>
            </a:r>
            <a:r>
              <a:rPr lang="en-US" dirty="0"/>
              <a:t> </a:t>
            </a:r>
            <a:r>
              <a:rPr lang="en-US" dirty="0" err="1"/>
              <a:t>secretan</a:t>
            </a:r>
            <a:r>
              <a:rPr lang="en-US" baseline="0" dirty="0"/>
              <a:t> </a:t>
            </a:r>
            <a:r>
              <a:rPr lang="en-US" baseline="0" dirty="0" err="1"/>
              <a:t>Ab</a:t>
            </a:r>
            <a:r>
              <a:rPr lang="en-US" baseline="0" dirty="0"/>
              <a:t> </a:t>
            </a:r>
            <a:endParaRPr lang="en-US" dirty="0"/>
          </a:p>
        </p:txBody>
      </p:sp>
      <p:sp>
        <p:nvSpPr>
          <p:cNvPr id="4" name="Slide Number Placeholder 3"/>
          <p:cNvSpPr>
            <a:spLocks noGrp="1"/>
          </p:cNvSpPr>
          <p:nvPr>
            <p:ph type="sldNum" sz="quarter" idx="10"/>
          </p:nvPr>
        </p:nvSpPr>
        <p:spPr/>
        <p:txBody>
          <a:bodyPr/>
          <a:lstStyle/>
          <a:p>
            <a:fld id="{F24E7CD0-7B20-A748-BDC5-83DD8589B964}" type="slidenum">
              <a:rPr lang="en-US" smtClean="0"/>
              <a:t>25</a:t>
            </a:fld>
            <a:endParaRPr lang="en-US"/>
          </a:p>
        </p:txBody>
      </p:sp>
    </p:spTree>
    <p:extLst>
      <p:ext uri="{BB962C8B-B14F-4D97-AF65-F5344CB8AC3E}">
        <p14:creationId xmlns:p14="http://schemas.microsoft.com/office/powerpoint/2010/main" val="317026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a:t>
            </a:r>
            <a:r>
              <a:rPr lang="en-US" baseline="0" dirty="0" err="1"/>
              <a:t>Exp</a:t>
            </a:r>
            <a:r>
              <a:rPr lang="en-US" baseline="0" dirty="0"/>
              <a:t> *</a:t>
            </a:r>
          </a:p>
          <a:p>
            <a:r>
              <a:rPr lang="en-US" baseline="0" dirty="0"/>
              <a:t>1. </a:t>
            </a:r>
            <a:r>
              <a:rPr lang="en-US" baseline="0" dirty="0" err="1"/>
              <a:t>Inyectar</a:t>
            </a:r>
            <a:r>
              <a:rPr lang="en-US" baseline="0" dirty="0"/>
              <a:t> </a:t>
            </a:r>
            <a:r>
              <a:rPr lang="en-US" baseline="0" dirty="0" err="1"/>
              <a:t>ratón</a:t>
            </a:r>
            <a:r>
              <a:rPr lang="en-US" baseline="0" dirty="0"/>
              <a:t> con </a:t>
            </a:r>
            <a:r>
              <a:rPr lang="en-US" baseline="0" dirty="0" err="1"/>
              <a:t>antígeno</a:t>
            </a:r>
            <a:r>
              <a:rPr lang="en-US" baseline="0" dirty="0"/>
              <a:t> {</a:t>
            </a:r>
            <a:r>
              <a:rPr lang="en-US" baseline="0" dirty="0" err="1"/>
              <a:t>eritrocito</a:t>
            </a:r>
            <a:r>
              <a:rPr lang="en-US" baseline="0" dirty="0"/>
              <a:t> de de </a:t>
            </a:r>
            <a:r>
              <a:rPr lang="en-US" baseline="0" dirty="0" err="1"/>
              <a:t>oveja</a:t>
            </a:r>
            <a:r>
              <a:rPr lang="en-US" baseline="0" dirty="0"/>
              <a:t> (SRBC)} </a:t>
            </a:r>
          </a:p>
          <a:p>
            <a:r>
              <a:rPr lang="en-US" baseline="0" dirty="0"/>
              <a:t>2. Suspension </a:t>
            </a:r>
            <a:r>
              <a:rPr lang="en-US" baseline="0" dirty="0" err="1"/>
              <a:t>unicelular</a:t>
            </a:r>
            <a:r>
              <a:rPr lang="en-US" baseline="0" dirty="0"/>
              <a:t> {</a:t>
            </a:r>
            <a:r>
              <a:rPr lang="en-US" baseline="0" dirty="0" err="1"/>
              <a:t>linfocitos</a:t>
            </a:r>
            <a:r>
              <a:rPr lang="en-US" baseline="0" dirty="0"/>
              <a:t> de </a:t>
            </a:r>
            <a:r>
              <a:rPr lang="en-US" baseline="0" dirty="0" err="1"/>
              <a:t>ratón</a:t>
            </a:r>
            <a:r>
              <a:rPr lang="en-US" baseline="0" dirty="0"/>
              <a:t>}  </a:t>
            </a:r>
            <a:r>
              <a:rPr lang="en-US" b="1" baseline="0" dirty="0" err="1"/>
              <a:t>mezclado</a:t>
            </a:r>
            <a:r>
              <a:rPr lang="en-US" b="1" baseline="0" dirty="0"/>
              <a:t> con SRBC y un </a:t>
            </a:r>
            <a:r>
              <a:rPr lang="en-US" b="1" baseline="0" dirty="0" err="1"/>
              <a:t>medio</a:t>
            </a:r>
            <a:r>
              <a:rPr lang="en-US" b="1" baseline="0" dirty="0"/>
              <a:t> de agar [</a:t>
            </a:r>
            <a:r>
              <a:rPr lang="en-US" b="1" baseline="0" dirty="0" err="1"/>
              <a:t>placa</a:t>
            </a:r>
            <a:r>
              <a:rPr lang="en-US" b="1" baseline="0" dirty="0"/>
              <a:t> petri </a:t>
            </a:r>
            <a:r>
              <a:rPr lang="en-US" b="1" baseline="0" dirty="0" err="1"/>
              <a:t>donde</a:t>
            </a:r>
            <a:r>
              <a:rPr lang="en-US" b="1" baseline="0" dirty="0"/>
              <a:t> se </a:t>
            </a:r>
            <a:r>
              <a:rPr lang="en-US" b="1" baseline="0" dirty="0" err="1"/>
              <a:t>solidifica</a:t>
            </a:r>
            <a:r>
              <a:rPr lang="en-US" baseline="0" dirty="0"/>
              <a:t>]</a:t>
            </a:r>
          </a:p>
          <a:p>
            <a:r>
              <a:rPr lang="en-US" baseline="0" dirty="0"/>
              <a:t>3. </a:t>
            </a:r>
            <a:r>
              <a:rPr lang="en-US" baseline="0" dirty="0" err="1"/>
              <a:t>Corta</a:t>
            </a:r>
            <a:r>
              <a:rPr lang="en-US" baseline="0" dirty="0"/>
              <a:t> </a:t>
            </a:r>
            <a:r>
              <a:rPr lang="en-US" baseline="0" dirty="0" err="1"/>
              <a:t>incubación</a:t>
            </a:r>
            <a:r>
              <a:rPr lang="en-US" baseline="0" dirty="0"/>
              <a:t> </a:t>
            </a:r>
          </a:p>
          <a:p>
            <a:r>
              <a:rPr lang="en-US" baseline="0" dirty="0"/>
              <a:t>4. </a:t>
            </a:r>
            <a:r>
              <a:rPr lang="en-US" baseline="0" dirty="0" err="1"/>
              <a:t>Añadidura</a:t>
            </a:r>
            <a:r>
              <a:rPr lang="en-US" baseline="0" dirty="0"/>
              <a:t> de </a:t>
            </a:r>
            <a:r>
              <a:rPr lang="en-US" baseline="0" dirty="0" err="1"/>
              <a:t>complemento</a:t>
            </a:r>
            <a:r>
              <a:rPr lang="en-US" baseline="0" dirty="0"/>
              <a:t> (</a:t>
            </a:r>
            <a:r>
              <a:rPr lang="en-US" baseline="0" dirty="0" err="1"/>
              <a:t>inundado</a:t>
            </a:r>
            <a:r>
              <a:rPr lang="en-US" baseline="0" dirty="0"/>
              <a:t> con) e </a:t>
            </a:r>
            <a:r>
              <a:rPr lang="en-US" baseline="0" dirty="0" err="1"/>
              <a:t>incubación</a:t>
            </a:r>
            <a:endParaRPr lang="en-US" baseline="0" dirty="0"/>
          </a:p>
          <a:p>
            <a:r>
              <a:rPr lang="en-US" baseline="0" dirty="0"/>
              <a:t>5. </a:t>
            </a:r>
          </a:p>
          <a:p>
            <a:endParaRPr lang="en-US" baseline="0" dirty="0"/>
          </a:p>
          <a:p>
            <a:r>
              <a:rPr lang="en-US" baseline="0" dirty="0"/>
              <a:t>-</a:t>
            </a:r>
            <a:r>
              <a:rPr lang="en-US" baseline="0" dirty="0" err="1"/>
              <a:t>Rsultado</a:t>
            </a:r>
            <a:r>
              <a:rPr lang="en-US" baseline="0" dirty="0"/>
              <a:t> </a:t>
            </a:r>
          </a:p>
          <a:p>
            <a:r>
              <a:rPr lang="en-US" baseline="0" dirty="0" err="1"/>
              <a:t>Linfocitos</a:t>
            </a:r>
            <a:r>
              <a:rPr lang="en-US" baseline="0" dirty="0"/>
              <a:t> y SRBC </a:t>
            </a:r>
            <a:r>
              <a:rPr lang="en-US" baseline="0" dirty="0" err="1"/>
              <a:t>observadas</a:t>
            </a:r>
            <a:r>
              <a:rPr lang="en-US" baseline="0" dirty="0"/>
              <a:t> en </a:t>
            </a:r>
            <a:r>
              <a:rPr lang="en-US" baseline="0" dirty="0" err="1"/>
              <a:t>placa</a:t>
            </a:r>
            <a:r>
              <a:rPr lang="en-US" baseline="0" dirty="0"/>
              <a:t> petri (</a:t>
            </a:r>
            <a:r>
              <a:rPr lang="en-US" baseline="0" dirty="0" err="1"/>
              <a:t>luego</a:t>
            </a:r>
            <a:r>
              <a:rPr lang="en-US" baseline="0" dirty="0"/>
              <a:t> de la </a:t>
            </a:r>
            <a:r>
              <a:rPr lang="en-US" baseline="0" dirty="0" err="1"/>
              <a:t>incubacion</a:t>
            </a:r>
            <a:r>
              <a:rPr lang="en-US" baseline="0" dirty="0"/>
              <a:t>) </a:t>
            </a:r>
            <a:r>
              <a:rPr lang="en-US" baseline="0" dirty="0" err="1"/>
              <a:t>como</a:t>
            </a:r>
            <a:r>
              <a:rPr lang="en-US" baseline="0" dirty="0"/>
              <a:t> areas </a:t>
            </a:r>
            <a:r>
              <a:rPr lang="en-US" baseline="0" dirty="0" err="1"/>
              <a:t>claras</a:t>
            </a:r>
            <a:r>
              <a:rPr lang="en-US" baseline="0" dirty="0"/>
              <a:t> (</a:t>
            </a:r>
            <a:r>
              <a:rPr lang="en-US" baseline="0" dirty="0" err="1"/>
              <a:t>placas</a:t>
            </a:r>
            <a:r>
              <a:rPr lang="en-US" baseline="0" dirty="0"/>
              <a:t>)  *Solo 1 </a:t>
            </a:r>
            <a:r>
              <a:rPr lang="en-US" baseline="0" dirty="0" err="1"/>
              <a:t>linfocito</a:t>
            </a:r>
            <a:r>
              <a:rPr lang="en-US"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err="1"/>
              <a:t>Por</a:t>
            </a:r>
            <a:r>
              <a:rPr lang="en-US" b="1" baseline="0" dirty="0"/>
              <a:t> </a:t>
            </a:r>
            <a:r>
              <a:rPr lang="en-US" b="1" baseline="0" dirty="0" err="1"/>
              <a:t>esto</a:t>
            </a:r>
            <a:r>
              <a:rPr lang="en-US" b="1" baseline="0" dirty="0"/>
              <a:t> </a:t>
            </a:r>
            <a:r>
              <a:rPr lang="en-US" b="1" baseline="0" dirty="0" err="1"/>
              <a:t>ayudna</a:t>
            </a:r>
            <a:r>
              <a:rPr lang="en-US" b="1" baseline="0" dirty="0"/>
              <a:t> a </a:t>
            </a:r>
            <a:r>
              <a:rPr lang="en-US" b="1" baseline="0" dirty="0" err="1"/>
              <a:t>cuantificar</a:t>
            </a:r>
            <a:r>
              <a:rPr lang="en-US" b="1" baseline="0" dirty="0"/>
              <a:t> el # de </a:t>
            </a:r>
            <a:r>
              <a:rPr lang="en-US" b="1" baseline="0" dirty="0" err="1"/>
              <a:t>linfocitos</a:t>
            </a:r>
            <a:r>
              <a:rPr lang="en-US" b="1" baseline="0" dirty="0"/>
              <a:t> </a:t>
            </a:r>
            <a:r>
              <a:rPr lang="en-US" b="1" baseline="0" dirty="0" err="1"/>
              <a:t>que</a:t>
            </a:r>
            <a:r>
              <a:rPr lang="en-US" b="1" baseline="0" dirty="0"/>
              <a:t> </a:t>
            </a:r>
            <a:r>
              <a:rPr lang="en-US" b="1" baseline="0" dirty="0" err="1"/>
              <a:t>secretan</a:t>
            </a:r>
            <a:r>
              <a:rPr lang="en-US" b="1" baseline="0" dirty="0"/>
              <a:t> </a:t>
            </a:r>
            <a:r>
              <a:rPr lang="en-US" b="1" baseline="0" dirty="0" err="1"/>
              <a:t>anticuerpos</a:t>
            </a:r>
            <a:r>
              <a:rPr lang="en-US" b="1" baseline="0" dirty="0"/>
              <a:t> – parte de la disc</a:t>
            </a:r>
          </a:p>
          <a:p>
            <a:endParaRPr lang="en-US" baseline="0" dirty="0"/>
          </a:p>
          <a:p>
            <a:r>
              <a:rPr lang="en-US" baseline="0" dirty="0"/>
              <a:t>-</a:t>
            </a:r>
            <a:r>
              <a:rPr lang="en-US" baseline="0" dirty="0" err="1"/>
              <a:t>Discusion</a:t>
            </a:r>
            <a:r>
              <a:rPr lang="en-US" baseline="0" dirty="0"/>
              <a:t> </a:t>
            </a:r>
          </a:p>
          <a:p>
            <a:r>
              <a:rPr lang="en-US" baseline="0" dirty="0" err="1"/>
              <a:t>Linfocitos</a:t>
            </a:r>
            <a:r>
              <a:rPr lang="en-US" baseline="0" dirty="0"/>
              <a:t> (</a:t>
            </a:r>
            <a:r>
              <a:rPr lang="en-US" baseline="0" dirty="0" err="1"/>
              <a:t>cel</a:t>
            </a:r>
            <a:r>
              <a:rPr lang="en-US" baseline="0" dirty="0"/>
              <a:t> </a:t>
            </a:r>
            <a:r>
              <a:rPr lang="en-US" baseline="0" dirty="0" err="1"/>
              <a:t>formadoras</a:t>
            </a:r>
            <a:r>
              <a:rPr lang="en-US" baseline="0" dirty="0"/>
              <a:t> de </a:t>
            </a:r>
            <a:r>
              <a:rPr lang="en-US" baseline="0" dirty="0" err="1"/>
              <a:t>Ab</a:t>
            </a:r>
            <a:r>
              <a:rPr lang="en-US" baseline="0" dirty="0"/>
              <a:t>) </a:t>
            </a:r>
            <a:r>
              <a:rPr lang="en-US" baseline="0" dirty="0" err="1"/>
              <a:t>secretan</a:t>
            </a:r>
            <a:r>
              <a:rPr lang="en-US" baseline="0" dirty="0"/>
              <a:t> </a:t>
            </a:r>
            <a:r>
              <a:rPr lang="en-US" baseline="0" dirty="0" err="1"/>
              <a:t>Ab</a:t>
            </a:r>
            <a:r>
              <a:rPr lang="en-US" baseline="0" dirty="0"/>
              <a:t> </a:t>
            </a:r>
            <a:r>
              <a:rPr lang="en-US" baseline="0" dirty="0" err="1"/>
              <a:t>especificos</a:t>
            </a:r>
            <a:r>
              <a:rPr lang="en-US" baseline="0" dirty="0"/>
              <a:t> </a:t>
            </a:r>
            <a:r>
              <a:rPr lang="en-US" baseline="0" dirty="0" err="1"/>
              <a:t>que</a:t>
            </a:r>
            <a:r>
              <a:rPr lang="en-US" baseline="0" dirty="0"/>
              <a:t> se </a:t>
            </a:r>
            <a:r>
              <a:rPr lang="en-US" baseline="0" dirty="0" err="1"/>
              <a:t>unen</a:t>
            </a:r>
            <a:r>
              <a:rPr lang="en-US" baseline="0" dirty="0"/>
              <a:t> a los SRBC </a:t>
            </a:r>
          </a:p>
          <a:p>
            <a:r>
              <a:rPr lang="en-US" baseline="0" dirty="0" err="1"/>
              <a:t>Anadidura</a:t>
            </a:r>
            <a:r>
              <a:rPr lang="en-US" baseline="0" dirty="0"/>
              <a:t> del </a:t>
            </a:r>
            <a:r>
              <a:rPr lang="en-US" baseline="0" dirty="0" err="1"/>
              <a:t>complemento</a:t>
            </a:r>
            <a:r>
              <a:rPr lang="en-US" baseline="0" dirty="0"/>
              <a:t> </a:t>
            </a:r>
            <a:r>
              <a:rPr lang="en-US" baseline="0" dirty="0" err="1"/>
              <a:t>resulta</a:t>
            </a:r>
            <a:r>
              <a:rPr lang="en-US" baseline="0" dirty="0"/>
              <a:t> en </a:t>
            </a:r>
            <a:r>
              <a:rPr lang="en-US" baseline="0" dirty="0" err="1"/>
              <a:t>lisis</a:t>
            </a:r>
            <a:r>
              <a:rPr lang="en-US" baseline="0" dirty="0"/>
              <a:t> de los </a:t>
            </a:r>
            <a:r>
              <a:rPr lang="en-US" baseline="0" dirty="0" err="1"/>
              <a:t>eritrocitos</a:t>
            </a:r>
            <a:r>
              <a:rPr lang="en-US" baseline="0" dirty="0"/>
              <a:t> </a:t>
            </a:r>
            <a:r>
              <a:rPr lang="en-US" baseline="0" dirty="0" err="1"/>
              <a:t>que</a:t>
            </a:r>
            <a:r>
              <a:rPr lang="en-US" baseline="0" dirty="0"/>
              <a:t> el </a:t>
            </a:r>
            <a:r>
              <a:rPr lang="en-US" baseline="0" dirty="0" err="1"/>
              <a:t>Ab</a:t>
            </a:r>
            <a:r>
              <a:rPr lang="en-US" baseline="0" dirty="0"/>
              <a:t> se les ha </a:t>
            </a:r>
            <a:r>
              <a:rPr lang="en-US" baseline="0" dirty="0" err="1"/>
              <a:t>unido</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24E7CD0-7B20-A748-BDC5-83DD8589B964}" type="slidenum">
              <a:rPr lang="en-US" smtClean="0"/>
              <a:t>26</a:t>
            </a:fld>
            <a:endParaRPr lang="en-US"/>
          </a:p>
        </p:txBody>
      </p:sp>
    </p:spTree>
    <p:extLst>
      <p:ext uri="{BB962C8B-B14F-4D97-AF65-F5344CB8AC3E}">
        <p14:creationId xmlns:p14="http://schemas.microsoft.com/office/powerpoint/2010/main" val="1006036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4E7CD0-7B20-A748-BDC5-83DD8589B964}" type="slidenum">
              <a:rPr lang="en-US" smtClean="0"/>
              <a:t>27</a:t>
            </a:fld>
            <a:endParaRPr lang="en-US"/>
          </a:p>
        </p:txBody>
      </p:sp>
    </p:spTree>
    <p:extLst>
      <p:ext uri="{BB962C8B-B14F-4D97-AF65-F5344CB8AC3E}">
        <p14:creationId xmlns:p14="http://schemas.microsoft.com/office/powerpoint/2010/main" val="760711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Answers why?... </a:t>
            </a:r>
            <a:r>
              <a:rPr lang="en-US" dirty="0" err="1"/>
              <a:t>Porq</a:t>
            </a:r>
            <a:r>
              <a:rPr lang="en-US" dirty="0"/>
              <a:t> se </a:t>
            </a:r>
            <a:r>
              <a:rPr lang="en-US" dirty="0" err="1"/>
              <a:t>lisan</a:t>
            </a:r>
            <a:r>
              <a:rPr lang="en-US" dirty="0"/>
              <a:t>,</a:t>
            </a:r>
            <a:r>
              <a:rPr lang="en-US" baseline="0" dirty="0"/>
              <a:t> </a:t>
            </a:r>
            <a:r>
              <a:rPr lang="en-US" baseline="0" dirty="0" err="1"/>
              <a:t>porq</a:t>
            </a:r>
            <a:r>
              <a:rPr lang="en-US" baseline="0" dirty="0"/>
              <a:t> el </a:t>
            </a:r>
            <a:r>
              <a:rPr lang="en-US" baseline="0" dirty="0" err="1"/>
              <a:t>complmento</a:t>
            </a:r>
            <a:r>
              <a:rPr lang="en-US" baseline="0" dirty="0"/>
              <a:t> </a:t>
            </a:r>
            <a:r>
              <a:rPr lang="en-US" baseline="0" dirty="0" err="1"/>
              <a:t>aporta</a:t>
            </a:r>
            <a:r>
              <a:rPr lang="en-US" baseline="0" dirty="0"/>
              <a:t> mayor </a:t>
            </a:r>
            <a:r>
              <a:rPr lang="en-US" baseline="0" dirty="0" err="1"/>
              <a:t>lisis</a:t>
            </a:r>
            <a:r>
              <a:rPr lang="en-US" baseline="0" dirty="0"/>
              <a:t> </a:t>
            </a:r>
            <a:endParaRPr lang="en-US" dirty="0"/>
          </a:p>
          <a:p>
            <a:r>
              <a:rPr lang="en-US" dirty="0" err="1"/>
              <a:t>Complemento</a:t>
            </a:r>
            <a:r>
              <a:rPr lang="en-US" baseline="0" dirty="0"/>
              <a:t> - </a:t>
            </a:r>
            <a:endParaRPr lang="en-US" dirty="0"/>
          </a:p>
        </p:txBody>
      </p:sp>
      <p:sp>
        <p:nvSpPr>
          <p:cNvPr id="4" name="Slide Number Placeholder 3"/>
          <p:cNvSpPr>
            <a:spLocks noGrp="1"/>
          </p:cNvSpPr>
          <p:nvPr>
            <p:ph type="sldNum" sz="quarter" idx="10"/>
          </p:nvPr>
        </p:nvSpPr>
        <p:spPr/>
        <p:txBody>
          <a:bodyPr/>
          <a:lstStyle/>
          <a:p>
            <a:fld id="{F24E7CD0-7B20-A748-BDC5-83DD8589B964}" type="slidenum">
              <a:rPr lang="en-US" smtClean="0"/>
              <a:t>28</a:t>
            </a:fld>
            <a:endParaRPr lang="en-US"/>
          </a:p>
        </p:txBody>
      </p:sp>
    </p:spTree>
    <p:extLst>
      <p:ext uri="{BB962C8B-B14F-4D97-AF65-F5344CB8AC3E}">
        <p14:creationId xmlns:p14="http://schemas.microsoft.com/office/powerpoint/2010/main" val="3940267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Tolerancia</a:t>
            </a:r>
            <a:r>
              <a:rPr lang="en-US" dirty="0"/>
              <a:t> </a:t>
            </a:r>
            <a:r>
              <a:rPr lang="en-US" dirty="0" err="1"/>
              <a:t>hacia</a:t>
            </a:r>
            <a:r>
              <a:rPr lang="en-US" baseline="0" dirty="0"/>
              <a:t> </a:t>
            </a:r>
            <a:r>
              <a:rPr lang="en-US" baseline="0" dirty="0" err="1"/>
              <a:t>Antigenos</a:t>
            </a:r>
            <a:r>
              <a:rPr lang="en-US" baseline="0" dirty="0"/>
              <a:t> </a:t>
            </a:r>
            <a:r>
              <a:rPr lang="en-US" baseline="0" dirty="0" err="1"/>
              <a:t>propios</a:t>
            </a:r>
            <a:r>
              <a:rPr lang="en-US" baseline="0" dirty="0"/>
              <a:t> </a:t>
            </a:r>
          </a:p>
          <a:p>
            <a:endParaRPr lang="en-US" baseline="0" dirty="0"/>
          </a:p>
          <a:p>
            <a:r>
              <a:rPr lang="en-US" baseline="0" dirty="0" err="1"/>
              <a:t>Suprime</a:t>
            </a:r>
            <a:r>
              <a:rPr lang="en-US" baseline="0" dirty="0"/>
              <a:t> </a:t>
            </a:r>
            <a:r>
              <a:rPr lang="en-US" baseline="0" dirty="0" err="1"/>
              <a:t>linfocitos</a:t>
            </a:r>
            <a:r>
              <a:rPr lang="en-US" baseline="0" dirty="0"/>
              <a:t> </a:t>
            </a:r>
            <a:r>
              <a:rPr lang="en-US" baseline="0" dirty="0" err="1"/>
              <a:t>que</a:t>
            </a:r>
            <a:r>
              <a:rPr lang="en-US" baseline="0" dirty="0"/>
              <a:t> </a:t>
            </a:r>
            <a:r>
              <a:rPr lang="en-US" baseline="0" dirty="0" err="1"/>
              <a:t>reconocen</a:t>
            </a:r>
            <a:r>
              <a:rPr lang="en-US" baseline="0" dirty="0"/>
              <a:t> los </a:t>
            </a:r>
            <a:r>
              <a:rPr lang="en-US" baseline="0" dirty="0" err="1"/>
              <a:t>antigenos</a:t>
            </a:r>
            <a:r>
              <a:rPr lang="en-US" baseline="0" dirty="0"/>
              <a:t> </a:t>
            </a:r>
            <a:r>
              <a:rPr lang="en-US" baseline="0" dirty="0" err="1"/>
              <a:t>propios</a:t>
            </a:r>
            <a:r>
              <a:rPr lang="en-US" baseline="0" dirty="0"/>
              <a:t> (</a:t>
            </a:r>
            <a:r>
              <a:rPr lang="en-US" baseline="0" dirty="0" err="1"/>
              <a:t>nuestro</a:t>
            </a:r>
            <a:r>
              <a:rPr lang="en-US" baseline="0" dirty="0"/>
              <a:t> </a:t>
            </a:r>
            <a:r>
              <a:rPr lang="en-US" baseline="0" dirty="0" err="1"/>
              <a:t>cuerpo</a:t>
            </a:r>
            <a:r>
              <a:rPr lang="en-US" baseline="0" dirty="0"/>
              <a:t>) </a:t>
            </a:r>
            <a:r>
              <a:rPr lang="en-US" baseline="0" dirty="0" err="1"/>
              <a:t>seran</a:t>
            </a:r>
            <a:r>
              <a:rPr lang="en-US" baseline="0" dirty="0"/>
              <a:t> </a:t>
            </a:r>
            <a:r>
              <a:rPr lang="en-US" baseline="0" dirty="0" err="1"/>
              <a:t>suprimidos</a:t>
            </a:r>
            <a:r>
              <a:rPr lang="en-US" baseline="0" dirty="0"/>
              <a:t> / </a:t>
            </a:r>
            <a:r>
              <a:rPr lang="en-US" baseline="0" dirty="0" err="1"/>
              <a:t>linfocitos</a:t>
            </a:r>
            <a:r>
              <a:rPr lang="en-US" baseline="0" dirty="0"/>
              <a:t> </a:t>
            </a:r>
            <a:r>
              <a:rPr lang="en-US" baseline="0" dirty="0" err="1"/>
              <a:t>que</a:t>
            </a:r>
            <a:r>
              <a:rPr lang="en-US" baseline="0" dirty="0"/>
              <a:t> </a:t>
            </a:r>
            <a:r>
              <a:rPr lang="en-US" baseline="0" dirty="0" err="1"/>
              <a:t>detectan</a:t>
            </a:r>
            <a:r>
              <a:rPr lang="en-US" baseline="0" dirty="0"/>
              <a:t> </a:t>
            </a:r>
            <a:r>
              <a:rPr lang="en-US" baseline="0" dirty="0" err="1"/>
              <a:t>antigenos</a:t>
            </a:r>
            <a:r>
              <a:rPr lang="en-US" baseline="0" dirty="0"/>
              <a:t> no </a:t>
            </a:r>
            <a:r>
              <a:rPr lang="en-US" baseline="0" dirty="0" err="1"/>
              <a:t>propios</a:t>
            </a:r>
            <a:r>
              <a:rPr lang="en-US" baseline="0" dirty="0"/>
              <a:t> se </a:t>
            </a:r>
            <a:r>
              <a:rPr lang="en-US" baseline="0" dirty="0" err="1"/>
              <a:t>desarrollan</a:t>
            </a:r>
            <a:r>
              <a:rPr lang="en-US" baseline="0" dirty="0"/>
              <a:t> y se </a:t>
            </a:r>
            <a:r>
              <a:rPr lang="en-US" baseline="0" dirty="0" err="1"/>
              <a:t>multiplican</a:t>
            </a:r>
            <a:r>
              <a:rPr lang="en-US" baseline="0" dirty="0"/>
              <a:t> </a:t>
            </a:r>
            <a:endParaRPr lang="en-US" dirty="0"/>
          </a:p>
        </p:txBody>
      </p:sp>
      <p:sp>
        <p:nvSpPr>
          <p:cNvPr id="4" name="Slide Number Placeholder 3"/>
          <p:cNvSpPr>
            <a:spLocks noGrp="1"/>
          </p:cNvSpPr>
          <p:nvPr>
            <p:ph type="sldNum" sz="quarter" idx="10"/>
          </p:nvPr>
        </p:nvSpPr>
        <p:spPr/>
        <p:txBody>
          <a:bodyPr/>
          <a:lstStyle/>
          <a:p>
            <a:fld id="{F24E7CD0-7B20-A748-BDC5-83DD8589B964}" type="slidenum">
              <a:rPr lang="en-US" smtClean="0"/>
              <a:t>29</a:t>
            </a:fld>
            <a:endParaRPr lang="en-US"/>
          </a:p>
        </p:txBody>
      </p:sp>
    </p:spTree>
    <p:extLst>
      <p:ext uri="{BB962C8B-B14F-4D97-AF65-F5344CB8AC3E}">
        <p14:creationId xmlns:p14="http://schemas.microsoft.com/office/powerpoint/2010/main" val="2830611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Es</a:t>
            </a:r>
            <a:r>
              <a:rPr lang="en-US" dirty="0"/>
              <a:t> </a:t>
            </a:r>
            <a:r>
              <a:rPr lang="en-US" dirty="0" err="1"/>
              <a:t>una</a:t>
            </a:r>
            <a:r>
              <a:rPr lang="en-US" dirty="0"/>
              <a:t> </a:t>
            </a:r>
            <a:r>
              <a:rPr lang="en-US" dirty="0" err="1"/>
              <a:t>teoria</a:t>
            </a:r>
            <a:r>
              <a:rPr lang="en-US" dirty="0"/>
              <a:t> de </a:t>
            </a:r>
            <a:r>
              <a:rPr lang="en-US" dirty="0" err="1"/>
              <a:t>com</a:t>
            </a:r>
            <a:r>
              <a:rPr lang="en-US" baseline="0" dirty="0" err="1"/>
              <a:t>o</a:t>
            </a:r>
            <a:r>
              <a:rPr lang="en-US" baseline="0" dirty="0"/>
              <a:t> el </a:t>
            </a:r>
            <a:r>
              <a:rPr lang="en-US" baseline="0" dirty="0" err="1"/>
              <a:t>sitema</a:t>
            </a:r>
            <a:r>
              <a:rPr lang="en-US" baseline="0" dirty="0"/>
              <a:t> </a:t>
            </a:r>
            <a:r>
              <a:rPr lang="en-US" baseline="0" dirty="0" err="1"/>
              <a:t>adaptativo</a:t>
            </a:r>
            <a:r>
              <a:rPr lang="en-US" baseline="0" dirty="0"/>
              <a:t> </a:t>
            </a:r>
            <a:r>
              <a:rPr lang="en-US" baseline="0" dirty="0" err="1"/>
              <a:t>funciona</a:t>
            </a:r>
            <a:r>
              <a:rPr lang="en-US" baseline="0" dirty="0"/>
              <a:t> </a:t>
            </a:r>
          </a:p>
          <a:p>
            <a:endParaRPr lang="en-US" baseline="0" dirty="0"/>
          </a:p>
          <a:p>
            <a:r>
              <a:rPr lang="en-US" baseline="0" dirty="0"/>
              <a:t>*La </a:t>
            </a:r>
            <a:r>
              <a:rPr lang="en-US" baseline="0" dirty="0" err="1"/>
              <a:t>teoria</a:t>
            </a:r>
            <a:r>
              <a:rPr lang="en-US" baseline="0" dirty="0"/>
              <a:t> “states” </a:t>
            </a:r>
            <a:r>
              <a:rPr lang="en-US" baseline="0" dirty="0" err="1"/>
              <a:t>que</a:t>
            </a:r>
            <a:r>
              <a:rPr lang="en-US" baseline="0" dirty="0"/>
              <a:t> el SI en un “interacting network” de </a:t>
            </a:r>
            <a:r>
              <a:rPr lang="en-US" baseline="0" dirty="0" err="1"/>
              <a:t>linfocitos</a:t>
            </a:r>
            <a:r>
              <a:rPr lang="en-US" baseline="0" dirty="0"/>
              <a:t> y </a:t>
            </a:r>
            <a:r>
              <a:rPr lang="en-US" baseline="0" dirty="0" err="1"/>
              <a:t>moleculas</a:t>
            </a:r>
            <a:r>
              <a:rPr lang="en-US" baseline="0" dirty="0"/>
              <a:t> </a:t>
            </a:r>
            <a:r>
              <a:rPr lang="en-US" baseline="0" dirty="0" err="1"/>
              <a:t>que</a:t>
            </a:r>
            <a:r>
              <a:rPr lang="en-US" baseline="0" dirty="0"/>
              <a:t> </a:t>
            </a:r>
            <a:r>
              <a:rPr lang="en-US" baseline="0" dirty="0" err="1"/>
              <a:t>tienen</a:t>
            </a:r>
            <a:r>
              <a:rPr lang="en-US" baseline="0" dirty="0"/>
              <a:t> </a:t>
            </a:r>
            <a:r>
              <a:rPr lang="en-US" baseline="0" dirty="0" err="1"/>
              <a:t>regiones</a:t>
            </a:r>
            <a:r>
              <a:rPr lang="en-US" baseline="0" dirty="0"/>
              <a:t> variables </a:t>
            </a:r>
          </a:p>
          <a:p>
            <a:r>
              <a:rPr lang="en-US" baseline="0" dirty="0" err="1"/>
              <a:t>Estas</a:t>
            </a:r>
            <a:r>
              <a:rPr lang="en-US" baseline="0" dirty="0"/>
              <a:t> </a:t>
            </a:r>
            <a:r>
              <a:rPr lang="en-US" baseline="0" dirty="0" err="1"/>
              <a:t>regiones</a:t>
            </a:r>
            <a:r>
              <a:rPr lang="en-US" baseline="0" dirty="0"/>
              <a:t> variables no solo se </a:t>
            </a:r>
            <a:r>
              <a:rPr lang="en-US" baseline="0" dirty="0" err="1"/>
              <a:t>unen</a:t>
            </a:r>
            <a:r>
              <a:rPr lang="en-US" baseline="0" dirty="0"/>
              <a:t> a </a:t>
            </a:r>
            <a:r>
              <a:rPr lang="en-US" baseline="0" dirty="0" err="1"/>
              <a:t>antigenos</a:t>
            </a:r>
            <a:r>
              <a:rPr lang="en-US" baseline="0" dirty="0"/>
              <a:t> </a:t>
            </a:r>
            <a:r>
              <a:rPr lang="en-US" baseline="0" dirty="0" err="1"/>
              <a:t>sino</a:t>
            </a:r>
            <a:r>
              <a:rPr lang="en-US" baseline="0" dirty="0"/>
              <a:t> a </a:t>
            </a:r>
            <a:r>
              <a:rPr lang="en-US" baseline="0" dirty="0" err="1"/>
              <a:t>otras</a:t>
            </a:r>
            <a:r>
              <a:rPr lang="en-US" baseline="0" dirty="0"/>
              <a:t> </a:t>
            </a:r>
            <a:r>
              <a:rPr lang="en-US" baseline="0" dirty="0" err="1"/>
              <a:t>regiones</a:t>
            </a:r>
            <a:r>
              <a:rPr lang="en-US" baseline="0" dirty="0"/>
              <a:t> V(variables del </a:t>
            </a:r>
            <a:r>
              <a:rPr lang="en-US" baseline="0" dirty="0" err="1"/>
              <a:t>anticuerpo</a:t>
            </a:r>
            <a:r>
              <a:rPr lang="en-US" baseline="0" dirty="0"/>
              <a:t>) entre el </a:t>
            </a:r>
            <a:r>
              <a:rPr lang="en-US" baseline="0" dirty="0" err="1"/>
              <a:t>sistema</a:t>
            </a:r>
            <a:r>
              <a:rPr lang="en-US" baseline="0" dirty="0"/>
              <a:t> {</a:t>
            </a:r>
            <a:r>
              <a:rPr lang="en-US" baseline="0" dirty="0" err="1"/>
              <a:t>otros</a:t>
            </a:r>
            <a:r>
              <a:rPr lang="en-US" baseline="0" dirty="0"/>
              <a:t> </a:t>
            </a:r>
            <a:r>
              <a:rPr lang="en-US" baseline="0" dirty="0" err="1"/>
              <a:t>Ab</a:t>
            </a:r>
            <a:r>
              <a:rPr lang="en-US" baseline="0" dirty="0"/>
              <a:t>} </a:t>
            </a:r>
            <a:endParaRPr lang="en-US" dirty="0"/>
          </a:p>
        </p:txBody>
      </p:sp>
      <p:sp>
        <p:nvSpPr>
          <p:cNvPr id="4" name="Slide Number Placeholder 3"/>
          <p:cNvSpPr>
            <a:spLocks noGrp="1"/>
          </p:cNvSpPr>
          <p:nvPr>
            <p:ph type="sldNum" sz="quarter" idx="10"/>
          </p:nvPr>
        </p:nvSpPr>
        <p:spPr/>
        <p:txBody>
          <a:bodyPr/>
          <a:lstStyle/>
          <a:p>
            <a:fld id="{F24E7CD0-7B20-A748-BDC5-83DD8589B964}" type="slidenum">
              <a:rPr lang="en-US" smtClean="0"/>
              <a:t>30</a:t>
            </a:fld>
            <a:endParaRPr lang="en-US"/>
          </a:p>
        </p:txBody>
      </p:sp>
    </p:spTree>
    <p:extLst>
      <p:ext uri="{BB962C8B-B14F-4D97-AF65-F5344CB8AC3E}">
        <p14:creationId xmlns:p14="http://schemas.microsoft.com/office/powerpoint/2010/main" val="1502101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2/18/20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hyperlink" Target="https://www.ecured.cu/Paul_Ehrlich" TargetMode="External"/><Relationship Id="rId2" Type="http://schemas.openxmlformats.org/officeDocument/2006/relationships/hyperlink" Target="http://hypaclub.org/heroes-de-la-ciencia/item/paul-ehrlich-y-el-sistema-inmune.html" TargetMode="External"/><Relationship Id="rId1" Type="http://schemas.openxmlformats.org/officeDocument/2006/relationships/slideLayout" Target="../slideLayouts/slideLayout2.xml"/><Relationship Id="rId4" Type="http://schemas.openxmlformats.org/officeDocument/2006/relationships/hyperlink" Target="https://ramasdelabiologia.net/inmunologi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B2D02-8AF6-42C1-92B9-42F97211B957}"/>
              </a:ext>
            </a:extLst>
          </p:cNvPr>
          <p:cNvSpPr>
            <a:spLocks noGrp="1"/>
          </p:cNvSpPr>
          <p:nvPr>
            <p:ph type="ctrTitle"/>
          </p:nvPr>
        </p:nvSpPr>
        <p:spPr>
          <a:xfrm>
            <a:off x="1638299" y="1374216"/>
            <a:ext cx="8915399" cy="1126283"/>
          </a:xfrm>
        </p:spPr>
        <p:txBody>
          <a:bodyPr/>
          <a:lstStyle/>
          <a:p>
            <a:r>
              <a:rPr lang="es-PR" dirty="0"/>
              <a:t>Frank </a:t>
            </a:r>
            <a:r>
              <a:rPr lang="es-PR" dirty="0" err="1"/>
              <a:t>Macfarlane</a:t>
            </a:r>
            <a:r>
              <a:rPr lang="es-PR" dirty="0"/>
              <a:t> </a:t>
            </a:r>
            <a:r>
              <a:rPr lang="es-PR" dirty="0" err="1"/>
              <a:t>Burnet</a:t>
            </a:r>
            <a:endParaRPr lang="es-PR" dirty="0"/>
          </a:p>
        </p:txBody>
      </p:sp>
      <p:sp>
        <p:nvSpPr>
          <p:cNvPr id="3" name="Subtitle 2">
            <a:extLst>
              <a:ext uri="{FF2B5EF4-FFF2-40B4-BE49-F238E27FC236}">
                <a16:creationId xmlns:a16="http://schemas.microsoft.com/office/drawing/2014/main" id="{38068A54-FB10-4AE5-9E67-B0ACE8866D33}"/>
              </a:ext>
            </a:extLst>
          </p:cNvPr>
          <p:cNvSpPr>
            <a:spLocks noGrp="1"/>
          </p:cNvSpPr>
          <p:nvPr>
            <p:ph type="subTitle" idx="1"/>
          </p:nvPr>
        </p:nvSpPr>
        <p:spPr>
          <a:xfrm>
            <a:off x="6095999" y="4544219"/>
            <a:ext cx="4343432" cy="1126283"/>
          </a:xfrm>
        </p:spPr>
        <p:txBody>
          <a:bodyPr>
            <a:normAutofit lnSpcReduction="10000"/>
          </a:bodyPr>
          <a:lstStyle/>
          <a:p>
            <a:r>
              <a:rPr lang="es-PR" dirty="0"/>
              <a:t>Shaquille I. González Vélez </a:t>
            </a:r>
          </a:p>
          <a:p>
            <a:r>
              <a:rPr lang="es-PR" dirty="0" err="1"/>
              <a:t>Biol</a:t>
            </a:r>
            <a:r>
              <a:rPr lang="es-PR" dirty="0"/>
              <a:t> 4008- L31 </a:t>
            </a:r>
          </a:p>
          <a:p>
            <a:r>
              <a:rPr lang="es-PR" dirty="0"/>
              <a:t>Prof. </a:t>
            </a:r>
            <a:r>
              <a:rPr lang="es-PR" dirty="0" err="1"/>
              <a:t>Jose</a:t>
            </a:r>
            <a:r>
              <a:rPr lang="es-PR" dirty="0"/>
              <a:t> A. Carde </a:t>
            </a:r>
          </a:p>
        </p:txBody>
      </p:sp>
    </p:spTree>
    <p:extLst>
      <p:ext uri="{BB962C8B-B14F-4D97-AF65-F5344CB8AC3E}">
        <p14:creationId xmlns:p14="http://schemas.microsoft.com/office/powerpoint/2010/main" val="3617159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990600"/>
          </a:xfrm>
        </p:spPr>
        <p:txBody>
          <a:bodyPr/>
          <a:lstStyle/>
          <a:p>
            <a:pPr algn="ctr"/>
            <a:r>
              <a:rPr lang="es-ES" dirty="0"/>
              <a:t>Referencias</a:t>
            </a:r>
          </a:p>
        </p:txBody>
      </p:sp>
      <p:sp>
        <p:nvSpPr>
          <p:cNvPr id="3" name="Content Placeholder 2"/>
          <p:cNvSpPr>
            <a:spLocks noGrp="1"/>
          </p:cNvSpPr>
          <p:nvPr>
            <p:ph idx="1"/>
          </p:nvPr>
        </p:nvSpPr>
        <p:spPr>
          <a:xfrm>
            <a:off x="1981200" y="1371600"/>
            <a:ext cx="8229600" cy="4876800"/>
          </a:xfrm>
        </p:spPr>
        <p:txBody>
          <a:bodyPr/>
          <a:lstStyle/>
          <a:p>
            <a:r>
              <a:rPr lang="es-ES" dirty="0"/>
              <a:t>Gordon, S. (2008). </a:t>
            </a:r>
            <a:r>
              <a:rPr lang="es-ES" dirty="0" err="1"/>
              <a:t>Elie</a:t>
            </a:r>
            <a:r>
              <a:rPr lang="es-ES" dirty="0"/>
              <a:t> </a:t>
            </a:r>
            <a:r>
              <a:rPr lang="es-ES" dirty="0" err="1"/>
              <a:t>Metchnikoff</a:t>
            </a:r>
            <a:r>
              <a:rPr lang="es-ES" dirty="0"/>
              <a:t>: </a:t>
            </a:r>
            <a:r>
              <a:rPr lang="es-ES" dirty="0" err="1"/>
              <a:t>Father</a:t>
            </a:r>
            <a:r>
              <a:rPr lang="es-ES" dirty="0"/>
              <a:t> of natural </a:t>
            </a:r>
            <a:r>
              <a:rPr lang="es-ES" dirty="0" err="1"/>
              <a:t>immunity.European</a:t>
            </a:r>
            <a:r>
              <a:rPr lang="es-ES" dirty="0"/>
              <a:t> 	</a:t>
            </a:r>
            <a:r>
              <a:rPr lang="es-ES" dirty="0" err="1"/>
              <a:t>Journal</a:t>
            </a:r>
            <a:r>
              <a:rPr lang="es-ES" dirty="0"/>
              <a:t> of </a:t>
            </a:r>
            <a:r>
              <a:rPr lang="es-ES" dirty="0" err="1"/>
              <a:t>Immunology</a:t>
            </a:r>
            <a:r>
              <a:rPr lang="es-ES" dirty="0"/>
              <a:t>, 38(12), 3257–3264.doi:10.1002/eji.200838855 </a:t>
            </a:r>
          </a:p>
          <a:p>
            <a:r>
              <a:rPr lang="es-ES" dirty="0"/>
              <a:t>Gordon S. </a:t>
            </a:r>
            <a:r>
              <a:rPr lang="es-ES" dirty="0" err="1"/>
              <a:t>Elie</a:t>
            </a:r>
            <a:r>
              <a:rPr lang="es-ES" dirty="0"/>
              <a:t> </a:t>
            </a:r>
            <a:r>
              <a:rPr lang="es-ES" dirty="0" err="1"/>
              <a:t>Metchnikoff</a:t>
            </a:r>
            <a:r>
              <a:rPr lang="es-ES" dirty="0"/>
              <a:t>: </a:t>
            </a:r>
            <a:r>
              <a:rPr lang="es-ES" dirty="0" err="1"/>
              <a:t>father</a:t>
            </a:r>
            <a:r>
              <a:rPr lang="es-ES" dirty="0"/>
              <a:t> of natural </a:t>
            </a:r>
            <a:r>
              <a:rPr lang="es-ES" dirty="0" err="1"/>
              <a:t>immunity</a:t>
            </a:r>
            <a:r>
              <a:rPr lang="es-ES" dirty="0"/>
              <a:t>. </a:t>
            </a:r>
            <a:r>
              <a:rPr lang="es-ES" dirty="0" err="1"/>
              <a:t>European</a:t>
            </a:r>
            <a:r>
              <a:rPr lang="es-ES" dirty="0"/>
              <a:t> </a:t>
            </a:r>
            <a:r>
              <a:rPr lang="es-ES" dirty="0" err="1"/>
              <a:t>journal</a:t>
            </a:r>
            <a:r>
              <a:rPr lang="es-ES" dirty="0"/>
              <a:t> of 	</a:t>
            </a:r>
            <a:r>
              <a:rPr lang="es-ES" dirty="0" err="1"/>
              <a:t>immunology</a:t>
            </a:r>
            <a:r>
              <a:rPr lang="es-ES" dirty="0"/>
              <a:t>. 2008 </a:t>
            </a:r>
            <a:r>
              <a:rPr lang="es-ES" dirty="0" err="1"/>
              <a:t>Dec</a:t>
            </a:r>
            <a:r>
              <a:rPr lang="es-ES" dirty="0"/>
              <a:t>. 	https://www.ncbi.nlm.nih.gov/pubmed/19039772</a:t>
            </a:r>
          </a:p>
          <a:p>
            <a:r>
              <a:rPr lang="es-ES" dirty="0" err="1"/>
              <a:t>The</a:t>
            </a:r>
            <a:r>
              <a:rPr lang="es-ES" dirty="0"/>
              <a:t> </a:t>
            </a:r>
            <a:r>
              <a:rPr lang="es-ES" dirty="0" err="1"/>
              <a:t>Editors</a:t>
            </a:r>
            <a:r>
              <a:rPr lang="es-ES" dirty="0"/>
              <a:t> of </a:t>
            </a:r>
            <a:r>
              <a:rPr lang="es-ES" dirty="0" err="1"/>
              <a:t>Encyclopaedia</a:t>
            </a:r>
            <a:r>
              <a:rPr lang="es-ES" dirty="0"/>
              <a:t> </a:t>
            </a:r>
            <a:r>
              <a:rPr lang="es-ES" dirty="0" err="1"/>
              <a:t>Britannica</a:t>
            </a:r>
            <a:r>
              <a:rPr lang="es-ES" dirty="0"/>
              <a:t>. </a:t>
            </a:r>
            <a:r>
              <a:rPr lang="es-ES" dirty="0" err="1"/>
              <a:t>Élie</a:t>
            </a:r>
            <a:r>
              <a:rPr lang="es-ES" dirty="0"/>
              <a:t> </a:t>
            </a:r>
            <a:r>
              <a:rPr lang="es-ES" dirty="0" err="1"/>
              <a:t>Metchnikoff</a:t>
            </a:r>
            <a:r>
              <a:rPr lang="es-ES" dirty="0"/>
              <a:t>. 	</a:t>
            </a:r>
            <a:r>
              <a:rPr lang="es-ES" dirty="0" err="1"/>
              <a:t>Encyclopædia</a:t>
            </a:r>
            <a:r>
              <a:rPr lang="es-ES" dirty="0"/>
              <a:t> 	</a:t>
            </a:r>
            <a:r>
              <a:rPr lang="es-ES" dirty="0" err="1"/>
              <a:t>Britannica</a:t>
            </a:r>
            <a:r>
              <a:rPr lang="es-ES" dirty="0"/>
              <a:t>. 2019 Jul 12 https://www.britannica.com/biography/Elie-	</a:t>
            </a:r>
            <a:r>
              <a:rPr lang="es-ES" dirty="0" err="1"/>
              <a:t>Metchnikoff</a:t>
            </a:r>
            <a:endParaRPr lang="es-ES" dirty="0"/>
          </a:p>
          <a:p>
            <a:endParaRPr lang="es-E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3004"/>
          <a:stretch/>
        </p:blipFill>
        <p:spPr bwMode="auto">
          <a:xfrm>
            <a:off x="1524000" y="4159156"/>
            <a:ext cx="9144000" cy="2698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7871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8F257-AC12-45E7-AAEF-54F196E87AC1}"/>
              </a:ext>
            </a:extLst>
          </p:cNvPr>
          <p:cNvSpPr>
            <a:spLocks noGrp="1"/>
          </p:cNvSpPr>
          <p:nvPr>
            <p:ph type="ctrTitle"/>
          </p:nvPr>
        </p:nvSpPr>
        <p:spPr>
          <a:xfrm>
            <a:off x="7938052" y="1628919"/>
            <a:ext cx="4055166" cy="1922327"/>
          </a:xfrm>
        </p:spPr>
        <p:txBody>
          <a:bodyPr anchor="ctr">
            <a:normAutofit/>
          </a:bodyPr>
          <a:lstStyle/>
          <a:p>
            <a:pPr algn="ctr"/>
            <a:r>
              <a:rPr lang="es-PR" sz="3200" dirty="0">
                <a:latin typeface="Times New Roman" panose="02020603050405020304" pitchFamily="18" charset="0"/>
                <a:cs typeface="Times New Roman" panose="02020603050405020304" pitchFamily="18" charset="0"/>
              </a:rPr>
              <a:t>Emil </a:t>
            </a:r>
            <a:r>
              <a:rPr lang="es-PR" sz="3200" dirty="0" err="1">
                <a:latin typeface="Times New Roman" panose="02020603050405020304" pitchFamily="18" charset="0"/>
                <a:cs typeface="Times New Roman" panose="02020603050405020304" pitchFamily="18" charset="0"/>
              </a:rPr>
              <a:t>Von</a:t>
            </a:r>
            <a:r>
              <a:rPr lang="es-PR" sz="3200" dirty="0">
                <a:latin typeface="Times New Roman" panose="02020603050405020304" pitchFamily="18" charset="0"/>
                <a:cs typeface="Times New Roman" panose="02020603050405020304" pitchFamily="18" charset="0"/>
              </a:rPr>
              <a:t> Behring y </a:t>
            </a:r>
            <a:r>
              <a:rPr lang="es-PR" sz="3200" dirty="0" err="1">
                <a:latin typeface="Times New Roman" panose="02020603050405020304" pitchFamily="18" charset="0"/>
                <a:cs typeface="Times New Roman" panose="02020603050405020304" pitchFamily="18" charset="0"/>
              </a:rPr>
              <a:t>Shibasaburo</a:t>
            </a:r>
            <a:r>
              <a:rPr lang="es-PR" sz="3200" dirty="0">
                <a:latin typeface="Times New Roman" panose="02020603050405020304" pitchFamily="18" charset="0"/>
                <a:cs typeface="Times New Roman" panose="02020603050405020304" pitchFamily="18" charset="0"/>
              </a:rPr>
              <a:t> Kitasato Shaquille</a:t>
            </a:r>
          </a:p>
        </p:txBody>
      </p:sp>
      <p:sp>
        <p:nvSpPr>
          <p:cNvPr id="3" name="Subtitle 2">
            <a:extLst>
              <a:ext uri="{FF2B5EF4-FFF2-40B4-BE49-F238E27FC236}">
                <a16:creationId xmlns:a16="http://schemas.microsoft.com/office/drawing/2014/main" id="{79A969FD-F119-4B8B-A932-8E4485FA5F55}"/>
              </a:ext>
            </a:extLst>
          </p:cNvPr>
          <p:cNvSpPr>
            <a:spLocks noGrp="1"/>
          </p:cNvSpPr>
          <p:nvPr>
            <p:ph type="subTitle" idx="1"/>
          </p:nvPr>
        </p:nvSpPr>
        <p:spPr>
          <a:xfrm>
            <a:off x="9180582" y="4267917"/>
            <a:ext cx="2228641" cy="1185353"/>
          </a:xfrm>
        </p:spPr>
        <p:txBody>
          <a:bodyPr anchor="ctr">
            <a:normAutofit/>
          </a:bodyPr>
          <a:lstStyle/>
          <a:p>
            <a:pPr algn="ctr"/>
            <a:r>
              <a:rPr lang="es-PR" sz="1700" dirty="0">
                <a:latin typeface="Times New Roman" panose="02020603050405020304" pitchFamily="18" charset="0"/>
                <a:cs typeface="Times New Roman" panose="02020603050405020304" pitchFamily="18" charset="0"/>
              </a:rPr>
              <a:t>Aurelys M. Díaz Soto</a:t>
            </a:r>
          </a:p>
          <a:p>
            <a:pPr algn="ctr"/>
            <a:r>
              <a:rPr lang="es-PR" sz="1700" dirty="0">
                <a:latin typeface="Times New Roman" panose="02020603050405020304" pitchFamily="18" charset="0"/>
                <a:cs typeface="Times New Roman" panose="02020603050405020304" pitchFamily="18" charset="0"/>
              </a:rPr>
              <a:t>BIOL 4008</a:t>
            </a:r>
          </a:p>
        </p:txBody>
      </p:sp>
    </p:spTree>
    <p:extLst>
      <p:ext uri="{BB962C8B-B14F-4D97-AF65-F5344CB8AC3E}">
        <p14:creationId xmlns:p14="http://schemas.microsoft.com/office/powerpoint/2010/main" val="2956129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F0F4-C27A-4304-8E2F-2C15DE466FC6}"/>
              </a:ext>
            </a:extLst>
          </p:cNvPr>
          <p:cNvSpPr>
            <a:spLocks noGrp="1"/>
          </p:cNvSpPr>
          <p:nvPr>
            <p:ph type="title"/>
          </p:nvPr>
        </p:nvSpPr>
        <p:spPr/>
        <p:txBody>
          <a:bodyPr/>
          <a:lstStyle/>
          <a:p>
            <a:pPr algn="ctr"/>
            <a:r>
              <a:rPr lang="es-PR" dirty="0"/>
              <a:t>Emil </a:t>
            </a:r>
            <a:r>
              <a:rPr lang="es-PR" dirty="0" err="1"/>
              <a:t>Von</a:t>
            </a:r>
            <a:r>
              <a:rPr lang="es-PR" dirty="0"/>
              <a:t> Behring</a:t>
            </a:r>
          </a:p>
        </p:txBody>
      </p:sp>
      <p:pic>
        <p:nvPicPr>
          <p:cNvPr id="6" name="Content Placeholder 5">
            <a:extLst>
              <a:ext uri="{FF2B5EF4-FFF2-40B4-BE49-F238E27FC236}">
                <a16:creationId xmlns:a16="http://schemas.microsoft.com/office/drawing/2014/main" id="{D3F1648A-CA72-4CF3-A3F1-5B9E3233F43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405809" y="2438399"/>
            <a:ext cx="2915478" cy="3576320"/>
          </a:xfrm>
        </p:spPr>
      </p:pic>
      <p:sp>
        <p:nvSpPr>
          <p:cNvPr id="4" name="Content Placeholder 3">
            <a:extLst>
              <a:ext uri="{FF2B5EF4-FFF2-40B4-BE49-F238E27FC236}">
                <a16:creationId xmlns:a16="http://schemas.microsoft.com/office/drawing/2014/main" id="{6F6D3649-CC17-4CEF-BE4C-D8C7737867F3}"/>
              </a:ext>
            </a:extLst>
          </p:cNvPr>
          <p:cNvSpPr>
            <a:spLocks noGrp="1"/>
          </p:cNvSpPr>
          <p:nvPr>
            <p:ph sz="half" idx="2"/>
          </p:nvPr>
        </p:nvSpPr>
        <p:spPr/>
        <p:txBody>
          <a:bodyPr/>
          <a:lstStyle/>
          <a:p>
            <a:pPr>
              <a:buFont typeface="Wingdings" panose="05000000000000000000" pitchFamily="2" charset="2"/>
              <a:buChar char="§"/>
            </a:pPr>
            <a:r>
              <a:rPr lang="es-ES" dirty="0"/>
              <a:t>Behring era un fisiólogo alemán.</a:t>
            </a:r>
          </a:p>
          <a:p>
            <a:pPr>
              <a:buFont typeface="Wingdings" panose="05000000000000000000" pitchFamily="2" charset="2"/>
              <a:buChar char="§"/>
            </a:pPr>
            <a:r>
              <a:rPr lang="en-US" dirty="0" err="1"/>
              <a:t>Recibi</a:t>
            </a:r>
            <a:r>
              <a:rPr lang="en-US" dirty="0" err="1">
                <a:latin typeface="Times New Roman" panose="02020603050405020304" pitchFamily="18" charset="0"/>
                <a:cs typeface="Times New Roman" panose="02020603050405020304" pitchFamily="18" charset="0"/>
              </a:rPr>
              <a:t>ó</a:t>
            </a:r>
            <a:r>
              <a:rPr lang="en-US" dirty="0"/>
              <a:t> el Premio Nobel por </a:t>
            </a:r>
            <a:r>
              <a:rPr lang="en-US" dirty="0" err="1"/>
              <a:t>su</a:t>
            </a:r>
            <a:r>
              <a:rPr lang="en-US" dirty="0"/>
              <a:t> </a:t>
            </a:r>
            <a:r>
              <a:rPr lang="en-US" dirty="0" err="1"/>
              <a:t>descubrimiento</a:t>
            </a:r>
            <a:r>
              <a:rPr lang="en-US" dirty="0"/>
              <a:t> de la </a:t>
            </a:r>
            <a:r>
              <a:rPr lang="en-US" dirty="0" err="1"/>
              <a:t>antitoxina</a:t>
            </a:r>
            <a:r>
              <a:rPr lang="en-US" dirty="0"/>
              <a:t> de la </a:t>
            </a:r>
            <a:r>
              <a:rPr lang="es-PR" dirty="0"/>
              <a:t>difteria.</a:t>
            </a:r>
          </a:p>
        </p:txBody>
      </p:sp>
    </p:spTree>
    <p:extLst>
      <p:ext uri="{BB962C8B-B14F-4D97-AF65-F5344CB8AC3E}">
        <p14:creationId xmlns:p14="http://schemas.microsoft.com/office/powerpoint/2010/main" val="2467971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6E58A-6E85-4584-BCE5-4BD2CD7BD772}"/>
              </a:ext>
            </a:extLst>
          </p:cNvPr>
          <p:cNvSpPr>
            <a:spLocks noGrp="1"/>
          </p:cNvSpPr>
          <p:nvPr>
            <p:ph type="title"/>
          </p:nvPr>
        </p:nvSpPr>
        <p:spPr/>
        <p:txBody>
          <a:bodyPr/>
          <a:lstStyle/>
          <a:p>
            <a:r>
              <a:rPr lang="es-PR" dirty="0" err="1"/>
              <a:t>Shibasaburo</a:t>
            </a:r>
            <a:r>
              <a:rPr lang="es-PR" dirty="0"/>
              <a:t> Kitasato Shaquille</a:t>
            </a:r>
          </a:p>
        </p:txBody>
      </p:sp>
      <p:sp>
        <p:nvSpPr>
          <p:cNvPr id="4" name="Content Placeholder 3">
            <a:extLst>
              <a:ext uri="{FF2B5EF4-FFF2-40B4-BE49-F238E27FC236}">
                <a16:creationId xmlns:a16="http://schemas.microsoft.com/office/drawing/2014/main" id="{9031D8A1-30B5-4C45-9B3B-8E5E210ECFD8}"/>
              </a:ext>
            </a:extLst>
          </p:cNvPr>
          <p:cNvSpPr>
            <a:spLocks noGrp="1"/>
          </p:cNvSpPr>
          <p:nvPr>
            <p:ph sz="half" idx="2"/>
          </p:nvPr>
        </p:nvSpPr>
        <p:spPr/>
        <p:txBody>
          <a:bodyPr/>
          <a:lstStyle/>
          <a:p>
            <a:pPr>
              <a:buFont typeface="Wingdings" panose="05000000000000000000" pitchFamily="2" charset="2"/>
              <a:buChar char="§"/>
            </a:pPr>
            <a:r>
              <a:rPr lang="es-ES" dirty="0"/>
              <a:t>Kitasato era un bacteriólogo y fisiólogo japones.</a:t>
            </a:r>
          </a:p>
          <a:p>
            <a:pPr>
              <a:buFont typeface="Wingdings" panose="05000000000000000000" pitchFamily="2" charset="2"/>
              <a:buChar char="§"/>
            </a:pPr>
            <a:r>
              <a:rPr lang="en-US" dirty="0" err="1"/>
              <a:t>Kitasato</a:t>
            </a:r>
            <a:r>
              <a:rPr lang="en-US" dirty="0"/>
              <a:t> se </a:t>
            </a:r>
            <a:r>
              <a:rPr lang="en-US" dirty="0" err="1"/>
              <a:t>mud</a:t>
            </a:r>
            <a:r>
              <a:rPr lang="en-US" dirty="0" err="1">
                <a:latin typeface="Times New Roman" panose="02020603050405020304" pitchFamily="18" charset="0"/>
                <a:cs typeface="Times New Roman" panose="02020603050405020304" pitchFamily="18" charset="0"/>
              </a:rPr>
              <a:t>ó</a:t>
            </a:r>
            <a:r>
              <a:rPr lang="en-US" dirty="0"/>
              <a:t> a Berlin para </a:t>
            </a:r>
            <a:r>
              <a:rPr lang="en-US" dirty="0" err="1"/>
              <a:t>unirse</a:t>
            </a:r>
            <a:r>
              <a:rPr lang="en-US" dirty="0"/>
              <a:t> al </a:t>
            </a:r>
            <a:r>
              <a:rPr lang="en-US" dirty="0" err="1"/>
              <a:t>laboratorio</a:t>
            </a:r>
            <a:r>
              <a:rPr lang="en-US" dirty="0"/>
              <a:t> de Robert Koch. </a:t>
            </a:r>
            <a:r>
              <a:rPr lang="en-US" dirty="0" err="1"/>
              <a:t>Aqu</a:t>
            </a:r>
            <a:r>
              <a:rPr lang="en-US" dirty="0" err="1">
                <a:latin typeface="Times New Roman" panose="02020603050405020304" pitchFamily="18" charset="0"/>
                <a:cs typeface="Times New Roman" panose="02020603050405020304" pitchFamily="18" charset="0"/>
              </a:rPr>
              <a:t>í</a:t>
            </a:r>
            <a:r>
              <a:rPr lang="en-US" dirty="0"/>
              <a:t> </a:t>
            </a:r>
            <a:r>
              <a:rPr lang="en-US" dirty="0" err="1"/>
              <a:t>logr</a:t>
            </a:r>
            <a:r>
              <a:rPr lang="en-US" dirty="0" err="1">
                <a:latin typeface="Times New Roman" panose="02020603050405020304" pitchFamily="18" charset="0"/>
                <a:cs typeface="Times New Roman" panose="02020603050405020304" pitchFamily="18" charset="0"/>
              </a:rPr>
              <a:t>ó</a:t>
            </a:r>
            <a:r>
              <a:rPr lang="en-US" dirty="0"/>
              <a:t> </a:t>
            </a:r>
            <a:r>
              <a:rPr lang="en-US" dirty="0" err="1"/>
              <a:t>trabajar</a:t>
            </a:r>
            <a:r>
              <a:rPr lang="en-US" dirty="0"/>
              <a:t> con Emil von Behring </a:t>
            </a:r>
            <a:r>
              <a:rPr lang="en-US" dirty="0" err="1"/>
              <a:t>donde</a:t>
            </a:r>
            <a:r>
              <a:rPr lang="en-US" dirty="0"/>
              <a:t> </a:t>
            </a:r>
            <a:r>
              <a:rPr lang="en-US" dirty="0" err="1"/>
              <a:t>estudiaron</a:t>
            </a:r>
            <a:r>
              <a:rPr lang="en-US" dirty="0"/>
              <a:t> el </a:t>
            </a:r>
            <a:r>
              <a:rPr lang="en-US" dirty="0" err="1"/>
              <a:t>tetano</a:t>
            </a:r>
            <a:r>
              <a:rPr lang="en-US" dirty="0"/>
              <a:t> y </a:t>
            </a:r>
            <a:r>
              <a:rPr lang="en-US" dirty="0" err="1"/>
              <a:t>difteria</a:t>
            </a:r>
            <a:r>
              <a:rPr lang="en-US" dirty="0"/>
              <a:t>.</a:t>
            </a:r>
            <a:endParaRPr lang="es-PR" dirty="0"/>
          </a:p>
        </p:txBody>
      </p:sp>
      <p:pic>
        <p:nvPicPr>
          <p:cNvPr id="5" name="Picture 4">
            <a:extLst>
              <a:ext uri="{FF2B5EF4-FFF2-40B4-BE49-F238E27FC236}">
                <a16:creationId xmlns:a16="http://schemas.microsoft.com/office/drawing/2014/main" id="{3FC7E139-E285-4CA5-9350-B76B625D93B2}"/>
              </a:ext>
            </a:extLst>
          </p:cNvPr>
          <p:cNvPicPr>
            <a:picLocks noChangeAspect="1"/>
          </p:cNvPicPr>
          <p:nvPr/>
        </p:nvPicPr>
        <p:blipFill>
          <a:blip r:embed="rId2"/>
          <a:stretch>
            <a:fillRect/>
          </a:stretch>
        </p:blipFill>
        <p:spPr>
          <a:xfrm>
            <a:off x="3737278" y="2386890"/>
            <a:ext cx="2553362" cy="3902765"/>
          </a:xfrm>
          <a:prstGeom prst="rect">
            <a:avLst/>
          </a:prstGeom>
        </p:spPr>
      </p:pic>
    </p:spTree>
    <p:extLst>
      <p:ext uri="{BB962C8B-B14F-4D97-AF65-F5344CB8AC3E}">
        <p14:creationId xmlns:p14="http://schemas.microsoft.com/office/powerpoint/2010/main" val="3058845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06BB-618E-44E4-888D-C9DA7ED76712}"/>
              </a:ext>
            </a:extLst>
          </p:cNvPr>
          <p:cNvSpPr>
            <a:spLocks noGrp="1"/>
          </p:cNvSpPr>
          <p:nvPr>
            <p:ph type="title"/>
          </p:nvPr>
        </p:nvSpPr>
        <p:spPr>
          <a:xfrm>
            <a:off x="2933700" y="1073425"/>
            <a:ext cx="8770571" cy="1055635"/>
          </a:xfrm>
        </p:spPr>
        <p:txBody>
          <a:bodyPr>
            <a:normAutofit fontScale="90000"/>
          </a:bodyPr>
          <a:lstStyle/>
          <a:p>
            <a:pPr algn="ctr"/>
            <a:r>
              <a:rPr lang="es-PR" dirty="0"/>
              <a:t>¿Qué hicieron?</a:t>
            </a:r>
            <a:br>
              <a:rPr lang="es-PR" dirty="0"/>
            </a:br>
            <a:endParaRPr lang="es-PR" dirty="0"/>
          </a:p>
        </p:txBody>
      </p:sp>
      <p:sp>
        <p:nvSpPr>
          <p:cNvPr id="3" name="Content Placeholder 2">
            <a:extLst>
              <a:ext uri="{FF2B5EF4-FFF2-40B4-BE49-F238E27FC236}">
                <a16:creationId xmlns:a16="http://schemas.microsoft.com/office/drawing/2014/main" id="{777AE8EE-D7F3-4A5A-91BD-83DF01074BD7}"/>
              </a:ext>
            </a:extLst>
          </p:cNvPr>
          <p:cNvSpPr>
            <a:spLocks noGrp="1"/>
          </p:cNvSpPr>
          <p:nvPr>
            <p:ph idx="1"/>
          </p:nvPr>
        </p:nvSpPr>
        <p:spPr/>
        <p:txBody>
          <a:bodyPr/>
          <a:lstStyle/>
          <a:p>
            <a:pPr>
              <a:buFont typeface="Wingdings" panose="05000000000000000000" pitchFamily="2" charset="2"/>
              <a:buChar char="§"/>
            </a:pPr>
            <a:r>
              <a:rPr lang="es-ES" dirty="0"/>
              <a:t>En 1890, Emil </a:t>
            </a:r>
            <a:r>
              <a:rPr lang="es-ES" dirty="0" err="1"/>
              <a:t>Von</a:t>
            </a:r>
            <a:r>
              <a:rPr lang="es-ES" dirty="0"/>
              <a:t> Behring junto con </a:t>
            </a:r>
            <a:r>
              <a:rPr lang="es-ES" dirty="0" err="1"/>
              <a:t>Shibasaburo</a:t>
            </a:r>
            <a:r>
              <a:rPr lang="es-ES" dirty="0"/>
              <a:t> Kitasato, desarrolló un suero terapéutico eficaz contra el tétanos. </a:t>
            </a:r>
          </a:p>
          <a:p>
            <a:pPr>
              <a:buFont typeface="Wingdings" panose="05000000000000000000" pitchFamily="2" charset="2"/>
              <a:buChar char="§"/>
            </a:pPr>
            <a:r>
              <a:rPr lang="es-ES" dirty="0"/>
              <a:t>Luego aplicaron la misma técnica contra otra enfermedad, permitiendo que pudieran desarrollar otro suero terapéutico en contra de la difteria.</a:t>
            </a:r>
          </a:p>
          <a:p>
            <a:pPr marL="0" indent="0">
              <a:buNone/>
            </a:pPr>
            <a:endParaRPr lang="es-PR" dirty="0"/>
          </a:p>
        </p:txBody>
      </p:sp>
      <p:pic>
        <p:nvPicPr>
          <p:cNvPr id="4" name="Picture 3">
            <a:extLst>
              <a:ext uri="{FF2B5EF4-FFF2-40B4-BE49-F238E27FC236}">
                <a16:creationId xmlns:a16="http://schemas.microsoft.com/office/drawing/2014/main" id="{AE063BD4-2481-4D21-A33A-74591AE542E4}"/>
              </a:ext>
            </a:extLst>
          </p:cNvPr>
          <p:cNvPicPr>
            <a:picLocks noChangeAspect="1"/>
          </p:cNvPicPr>
          <p:nvPr/>
        </p:nvPicPr>
        <p:blipFill>
          <a:blip r:embed="rId2"/>
          <a:stretch>
            <a:fillRect/>
          </a:stretch>
        </p:blipFill>
        <p:spPr>
          <a:xfrm>
            <a:off x="5567324" y="4275852"/>
            <a:ext cx="2781546" cy="1814052"/>
          </a:xfrm>
          <a:prstGeom prst="rect">
            <a:avLst/>
          </a:prstGeom>
        </p:spPr>
      </p:pic>
    </p:spTree>
    <p:extLst>
      <p:ext uri="{BB962C8B-B14F-4D97-AF65-F5344CB8AC3E}">
        <p14:creationId xmlns:p14="http://schemas.microsoft.com/office/powerpoint/2010/main" val="3835779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58A87-003C-4EF6-B9ED-37E7E663C676}"/>
              </a:ext>
            </a:extLst>
          </p:cNvPr>
          <p:cNvSpPr>
            <a:spLocks noGrp="1"/>
          </p:cNvSpPr>
          <p:nvPr>
            <p:ph type="title"/>
          </p:nvPr>
        </p:nvSpPr>
        <p:spPr>
          <a:xfrm>
            <a:off x="2933700" y="1113183"/>
            <a:ext cx="8770571" cy="1015878"/>
          </a:xfrm>
        </p:spPr>
        <p:txBody>
          <a:bodyPr>
            <a:normAutofit fontScale="90000"/>
          </a:bodyPr>
          <a:lstStyle/>
          <a:p>
            <a:pPr algn="ctr"/>
            <a:r>
              <a:rPr lang="es-PR" dirty="0"/>
              <a:t>¿Qué descubrieron? </a:t>
            </a:r>
            <a:br>
              <a:rPr lang="es-PR" dirty="0"/>
            </a:br>
            <a:endParaRPr lang="es-PR" dirty="0"/>
          </a:p>
        </p:txBody>
      </p:sp>
      <p:sp>
        <p:nvSpPr>
          <p:cNvPr id="3" name="Content Placeholder 2">
            <a:extLst>
              <a:ext uri="{FF2B5EF4-FFF2-40B4-BE49-F238E27FC236}">
                <a16:creationId xmlns:a16="http://schemas.microsoft.com/office/drawing/2014/main" id="{68AEFB56-A34B-47E8-814F-4D3307C9AA3B}"/>
              </a:ext>
            </a:extLst>
          </p:cNvPr>
          <p:cNvSpPr>
            <a:spLocks noGrp="1"/>
          </p:cNvSpPr>
          <p:nvPr>
            <p:ph idx="1"/>
          </p:nvPr>
        </p:nvSpPr>
        <p:spPr/>
        <p:txBody>
          <a:bodyPr/>
          <a:lstStyle/>
          <a:p>
            <a:pPr>
              <a:buFont typeface="Wingdings" panose="05000000000000000000" pitchFamily="2" charset="2"/>
              <a:buChar char="§"/>
            </a:pPr>
            <a:r>
              <a:rPr lang="es-ES" dirty="0" err="1"/>
              <a:t>Von</a:t>
            </a:r>
            <a:r>
              <a:rPr lang="es-ES" dirty="0"/>
              <a:t> Behring y Kitasato descubrieron que el suero de los animales inmune a difteria o tétano contienen una actividad antitóxica especifica. Esto se debe a lo que ahora se conocen como anticuerpo. </a:t>
            </a:r>
          </a:p>
          <a:p>
            <a:pPr>
              <a:buFont typeface="Wingdings" panose="05000000000000000000" pitchFamily="2" charset="2"/>
              <a:buChar char="§"/>
            </a:pPr>
            <a:endParaRPr lang="es-ES" dirty="0"/>
          </a:p>
          <a:p>
            <a:pPr>
              <a:buFont typeface="Wingdings" panose="05000000000000000000" pitchFamily="2" charset="2"/>
              <a:buChar char="§"/>
            </a:pPr>
            <a:r>
              <a:rPr lang="es-ES" dirty="0"/>
              <a:t>Anticuerpo: producida por el cuerpo cuando detecta sustancias extrañas (ant</a:t>
            </a:r>
            <a:r>
              <a:rPr lang="es-ES" dirty="0">
                <a:latin typeface="Times New Roman" panose="02020603050405020304" pitchFamily="18" charset="0"/>
                <a:cs typeface="Times New Roman" panose="02020603050405020304" pitchFamily="18" charset="0"/>
              </a:rPr>
              <a:t>í</a:t>
            </a:r>
            <a:r>
              <a:rPr lang="es-ES" dirty="0"/>
              <a:t>geno)</a:t>
            </a:r>
          </a:p>
          <a:p>
            <a:endParaRPr lang="es-PR" dirty="0"/>
          </a:p>
        </p:txBody>
      </p:sp>
    </p:spTree>
    <p:extLst>
      <p:ext uri="{BB962C8B-B14F-4D97-AF65-F5344CB8AC3E}">
        <p14:creationId xmlns:p14="http://schemas.microsoft.com/office/powerpoint/2010/main" val="3943564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10E9-4141-40D1-ABC2-22D149D4731E}"/>
              </a:ext>
            </a:extLst>
          </p:cNvPr>
          <p:cNvSpPr>
            <a:spLocks noGrp="1"/>
          </p:cNvSpPr>
          <p:nvPr>
            <p:ph type="title"/>
          </p:nvPr>
        </p:nvSpPr>
        <p:spPr/>
        <p:txBody>
          <a:bodyPr/>
          <a:lstStyle/>
          <a:p>
            <a:pPr algn="ctr"/>
            <a:r>
              <a:rPr lang="es-PR" dirty="0"/>
              <a:t>Experimento</a:t>
            </a:r>
          </a:p>
        </p:txBody>
      </p:sp>
      <p:sp>
        <p:nvSpPr>
          <p:cNvPr id="3" name="Content Placeholder 2">
            <a:extLst>
              <a:ext uri="{FF2B5EF4-FFF2-40B4-BE49-F238E27FC236}">
                <a16:creationId xmlns:a16="http://schemas.microsoft.com/office/drawing/2014/main" id="{FCB80EEC-5441-4D42-8A54-511B2006406F}"/>
              </a:ext>
            </a:extLst>
          </p:cNvPr>
          <p:cNvSpPr>
            <a:spLocks noGrp="1"/>
          </p:cNvSpPr>
          <p:nvPr>
            <p:ph idx="1"/>
          </p:nvPr>
        </p:nvSpPr>
        <p:spPr/>
        <p:txBody>
          <a:bodyPr>
            <a:normAutofit/>
          </a:bodyPr>
          <a:lstStyle/>
          <a:p>
            <a:pPr marL="457200" indent="-457200">
              <a:buFont typeface="+mj-lt"/>
              <a:buAutoNum type="arabicPeriod"/>
            </a:pPr>
            <a:r>
              <a:rPr lang="es-ES" dirty="0"/>
              <a:t>Inmunizaron animales pequeños como ratas o conejos y le inyectaron agentes infecciosos de forma atenuada o debilitada que causaban difteria o tétano.</a:t>
            </a:r>
          </a:p>
          <a:p>
            <a:pPr marL="457200" indent="-457200">
              <a:buFont typeface="+mj-lt"/>
              <a:buAutoNum type="arabicPeriod"/>
            </a:pPr>
            <a:r>
              <a:rPr lang="es-ES" dirty="0"/>
              <a:t>Los sueros producidos por estos animales serán inyectados a animales no inmunizados que eran infectado con la bacteria completamente virulenta.</a:t>
            </a:r>
          </a:p>
          <a:p>
            <a:pPr marL="457200" indent="-457200">
              <a:buFont typeface="+mj-lt"/>
              <a:buAutoNum type="arabicPeriod"/>
            </a:pPr>
            <a:r>
              <a:rPr lang="es-ES" dirty="0"/>
              <a:t>Los animales enfermos se podrían curan a través de la administración de un suero.</a:t>
            </a:r>
          </a:p>
          <a:p>
            <a:pPr marL="457200" indent="-457200">
              <a:buFont typeface="+mj-lt"/>
              <a:buAutoNum type="arabicPeriod"/>
            </a:pPr>
            <a:r>
              <a:rPr lang="es-ES" dirty="0"/>
              <a:t>Lo que llamaron antitoxina.</a:t>
            </a:r>
          </a:p>
          <a:p>
            <a:pPr marL="457200" indent="-457200">
              <a:buFont typeface="+mj-lt"/>
              <a:buAutoNum type="arabicPeriod"/>
            </a:pPr>
            <a:endParaRPr lang="es-ES" dirty="0"/>
          </a:p>
          <a:p>
            <a:pPr marL="0" indent="0">
              <a:buNone/>
            </a:pPr>
            <a:r>
              <a:rPr lang="es-ES" dirty="0"/>
              <a:t>Antitoxina: anticuerpo que puede neutralizar una toxina especifica</a:t>
            </a:r>
            <a:endParaRPr lang="es-PR" dirty="0"/>
          </a:p>
        </p:txBody>
      </p:sp>
    </p:spTree>
    <p:extLst>
      <p:ext uri="{BB962C8B-B14F-4D97-AF65-F5344CB8AC3E}">
        <p14:creationId xmlns:p14="http://schemas.microsoft.com/office/powerpoint/2010/main" val="2571915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85503"/>
            <a:ext cx="7772400" cy="1470025"/>
          </a:xfrm>
        </p:spPr>
        <p:txBody>
          <a:bodyPr>
            <a:noAutofit/>
          </a:bodyPr>
          <a:lstStyle/>
          <a:p>
            <a:pPr>
              <a:lnSpc>
                <a:spcPct val="120000"/>
              </a:lnSpc>
            </a:pPr>
            <a:r>
              <a:rPr lang="en-US" dirty="0" err="1">
                <a:latin typeface="Apple Chancery"/>
                <a:cs typeface="Apple Chancery"/>
              </a:rPr>
              <a:t>Trasfondo</a:t>
            </a:r>
            <a:r>
              <a:rPr lang="en-US" dirty="0">
                <a:latin typeface="Apple Chancery"/>
                <a:cs typeface="Apple Chancery"/>
              </a:rPr>
              <a:t> </a:t>
            </a:r>
            <a:r>
              <a:rPr lang="en-US" dirty="0" err="1">
                <a:latin typeface="Apple Chancery"/>
                <a:cs typeface="Apple Chancery"/>
              </a:rPr>
              <a:t>Histórico</a:t>
            </a:r>
            <a:r>
              <a:rPr lang="en-US" dirty="0">
                <a:latin typeface="Apple Chancery"/>
                <a:cs typeface="Apple Chancery"/>
              </a:rPr>
              <a:t>:</a:t>
            </a:r>
            <a:br>
              <a:rPr lang="en-US" dirty="0">
                <a:latin typeface="Apple Chancery"/>
                <a:cs typeface="Apple Chancery"/>
              </a:rPr>
            </a:br>
            <a:r>
              <a:rPr lang="en-US" dirty="0" err="1">
                <a:latin typeface="Apple Chancery"/>
                <a:cs typeface="Apple Chancery"/>
              </a:rPr>
              <a:t>Niels</a:t>
            </a:r>
            <a:r>
              <a:rPr lang="en-US" dirty="0">
                <a:latin typeface="Apple Chancery"/>
                <a:cs typeface="Apple Chancery"/>
              </a:rPr>
              <a:t> </a:t>
            </a:r>
            <a:r>
              <a:rPr lang="en-US" dirty="0" err="1">
                <a:latin typeface="Apple Chancery"/>
                <a:cs typeface="Apple Chancery"/>
              </a:rPr>
              <a:t>Kaj</a:t>
            </a:r>
            <a:r>
              <a:rPr lang="en-US" dirty="0">
                <a:latin typeface="Apple Chancery"/>
                <a:cs typeface="Apple Chancery"/>
              </a:rPr>
              <a:t> Jerne </a:t>
            </a:r>
          </a:p>
        </p:txBody>
      </p:sp>
      <p:sp>
        <p:nvSpPr>
          <p:cNvPr id="3" name="Subtitle 2"/>
          <p:cNvSpPr>
            <a:spLocks noGrp="1"/>
          </p:cNvSpPr>
          <p:nvPr>
            <p:ph type="subTitle" idx="1"/>
          </p:nvPr>
        </p:nvSpPr>
        <p:spPr>
          <a:xfrm>
            <a:off x="4357077" y="5451232"/>
            <a:ext cx="3536461" cy="1254369"/>
          </a:xfrm>
        </p:spPr>
        <p:txBody>
          <a:bodyPr>
            <a:normAutofit fontScale="85000" lnSpcReduction="20000"/>
          </a:bodyPr>
          <a:lstStyle/>
          <a:p>
            <a:r>
              <a:rPr lang="en-US" dirty="0">
                <a:solidFill>
                  <a:schemeClr val="tx1">
                    <a:lumMod val="65000"/>
                    <a:lumOff val="35000"/>
                  </a:schemeClr>
                </a:solidFill>
                <a:latin typeface="Times New Roman"/>
                <a:cs typeface="Times New Roman"/>
              </a:rPr>
              <a:t>Doreingelly </a:t>
            </a:r>
            <a:r>
              <a:rPr lang="en-US" dirty="0" err="1">
                <a:solidFill>
                  <a:schemeClr val="tx1">
                    <a:lumMod val="65000"/>
                    <a:lumOff val="35000"/>
                  </a:schemeClr>
                </a:solidFill>
                <a:latin typeface="Times New Roman"/>
                <a:cs typeface="Times New Roman"/>
              </a:rPr>
              <a:t>Núñez</a:t>
            </a:r>
            <a:r>
              <a:rPr lang="en-US" dirty="0">
                <a:solidFill>
                  <a:schemeClr val="tx1">
                    <a:lumMod val="65000"/>
                    <a:lumOff val="35000"/>
                  </a:schemeClr>
                </a:solidFill>
                <a:latin typeface="Times New Roman"/>
                <a:cs typeface="Times New Roman"/>
              </a:rPr>
              <a:t> Irizarry </a:t>
            </a:r>
          </a:p>
          <a:p>
            <a:r>
              <a:rPr lang="en-US" dirty="0">
                <a:solidFill>
                  <a:schemeClr val="tx1">
                    <a:lumMod val="65000"/>
                    <a:lumOff val="35000"/>
                  </a:schemeClr>
                </a:solidFill>
                <a:latin typeface="Times New Roman"/>
                <a:cs typeface="Times New Roman"/>
              </a:rPr>
              <a:t>3 de </a:t>
            </a:r>
            <a:r>
              <a:rPr lang="en-US" dirty="0" err="1">
                <a:solidFill>
                  <a:schemeClr val="tx1">
                    <a:lumMod val="65000"/>
                    <a:lumOff val="35000"/>
                  </a:schemeClr>
                </a:solidFill>
                <a:latin typeface="Times New Roman"/>
                <a:cs typeface="Times New Roman"/>
              </a:rPr>
              <a:t>febrero</a:t>
            </a:r>
            <a:r>
              <a:rPr lang="en-US" dirty="0">
                <a:solidFill>
                  <a:schemeClr val="tx1">
                    <a:lumMod val="65000"/>
                    <a:lumOff val="35000"/>
                  </a:schemeClr>
                </a:solidFill>
                <a:latin typeface="Times New Roman"/>
                <a:cs typeface="Times New Roman"/>
              </a:rPr>
              <a:t> del 2020 </a:t>
            </a:r>
          </a:p>
          <a:p>
            <a:r>
              <a:rPr lang="en-US" dirty="0" err="1">
                <a:solidFill>
                  <a:schemeClr val="tx1">
                    <a:lumMod val="65000"/>
                    <a:lumOff val="35000"/>
                  </a:schemeClr>
                </a:solidFill>
                <a:latin typeface="Times New Roman"/>
                <a:cs typeface="Times New Roman"/>
              </a:rPr>
              <a:t>Biol</a:t>
            </a:r>
            <a:r>
              <a:rPr lang="en-US" dirty="0">
                <a:solidFill>
                  <a:schemeClr val="tx1">
                    <a:lumMod val="65000"/>
                    <a:lumOff val="35000"/>
                  </a:schemeClr>
                </a:solidFill>
                <a:latin typeface="Times New Roman"/>
                <a:cs typeface="Times New Roman"/>
              </a:rPr>
              <a:t> 4008 L31</a:t>
            </a:r>
          </a:p>
          <a:p>
            <a:r>
              <a:rPr lang="en-US" dirty="0">
                <a:solidFill>
                  <a:schemeClr val="tx1">
                    <a:lumMod val="65000"/>
                    <a:lumOff val="35000"/>
                  </a:schemeClr>
                </a:solidFill>
                <a:latin typeface="Times New Roman"/>
                <a:cs typeface="Times New Roman"/>
              </a:rPr>
              <a:t>Dr. José A. </a:t>
            </a:r>
            <a:r>
              <a:rPr lang="en-US" dirty="0" err="1">
                <a:solidFill>
                  <a:schemeClr val="tx1">
                    <a:lumMod val="65000"/>
                    <a:lumOff val="35000"/>
                  </a:schemeClr>
                </a:solidFill>
                <a:latin typeface="Times New Roman"/>
                <a:cs typeface="Times New Roman"/>
              </a:rPr>
              <a:t>Cardé</a:t>
            </a:r>
            <a:r>
              <a:rPr lang="en-US" dirty="0">
                <a:solidFill>
                  <a:schemeClr val="tx1">
                    <a:lumMod val="65000"/>
                    <a:lumOff val="35000"/>
                  </a:schemeClr>
                </a:solidFill>
                <a:latin typeface="Times New Roman"/>
                <a:cs typeface="Times New Roman"/>
              </a:rPr>
              <a:t> Serrano </a:t>
            </a:r>
          </a:p>
        </p:txBody>
      </p:sp>
      <p:pic>
        <p:nvPicPr>
          <p:cNvPr id="4" name="Picture 3"/>
          <p:cNvPicPr>
            <a:picLocks noChangeAspect="1"/>
          </p:cNvPicPr>
          <p:nvPr/>
        </p:nvPicPr>
        <p:blipFill>
          <a:blip r:embed="rId2"/>
          <a:stretch>
            <a:fillRect/>
          </a:stretch>
        </p:blipFill>
        <p:spPr>
          <a:xfrm>
            <a:off x="1973385" y="214923"/>
            <a:ext cx="1868800" cy="2803200"/>
          </a:xfrm>
          <a:prstGeom prst="rect">
            <a:avLst/>
          </a:prstGeom>
        </p:spPr>
      </p:pic>
      <p:pic>
        <p:nvPicPr>
          <p:cNvPr id="5" name="Picture 4"/>
          <p:cNvPicPr>
            <a:picLocks noChangeAspect="1"/>
          </p:cNvPicPr>
          <p:nvPr/>
        </p:nvPicPr>
        <p:blipFill>
          <a:blip r:embed="rId2"/>
          <a:stretch>
            <a:fillRect/>
          </a:stretch>
        </p:blipFill>
        <p:spPr>
          <a:xfrm>
            <a:off x="8592556" y="214923"/>
            <a:ext cx="1868800" cy="2803200"/>
          </a:xfrm>
          <a:prstGeom prst="rect">
            <a:avLst/>
          </a:prstGeom>
        </p:spPr>
      </p:pic>
    </p:spTree>
    <p:extLst>
      <p:ext uri="{BB962C8B-B14F-4D97-AF65-F5344CB8AC3E}">
        <p14:creationId xmlns:p14="http://schemas.microsoft.com/office/powerpoint/2010/main" val="1276164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948"/>
            <a:ext cx="8229600" cy="1143000"/>
          </a:xfrm>
        </p:spPr>
        <p:txBody>
          <a:bodyPr>
            <a:normAutofit/>
          </a:bodyPr>
          <a:lstStyle/>
          <a:p>
            <a:r>
              <a:rPr lang="en-US" sz="4800" dirty="0" err="1">
                <a:latin typeface="Arial"/>
                <a:cs typeface="Arial"/>
              </a:rPr>
              <a:t>Objetivos</a:t>
            </a:r>
            <a:r>
              <a:rPr lang="en-US" sz="4800" dirty="0">
                <a:latin typeface="Arial"/>
                <a:cs typeface="Arial"/>
              </a:rPr>
              <a:t> </a:t>
            </a:r>
          </a:p>
        </p:txBody>
      </p:sp>
      <p:sp>
        <p:nvSpPr>
          <p:cNvPr id="3" name="Content Placeholder 2"/>
          <p:cNvSpPr>
            <a:spLocks noGrp="1"/>
          </p:cNvSpPr>
          <p:nvPr>
            <p:ph idx="1"/>
          </p:nvPr>
        </p:nvSpPr>
        <p:spPr>
          <a:xfrm>
            <a:off x="1981200" y="1502511"/>
            <a:ext cx="8229600" cy="5042877"/>
          </a:xfrm>
        </p:spPr>
        <p:txBody>
          <a:bodyPr>
            <a:noAutofit/>
          </a:bodyPr>
          <a:lstStyle/>
          <a:p>
            <a:pPr>
              <a:lnSpc>
                <a:spcPct val="150000"/>
              </a:lnSpc>
            </a:pPr>
            <a:r>
              <a:rPr lang="en-US" sz="2800" dirty="0">
                <a:latin typeface="Times New Roman"/>
                <a:cs typeface="Times New Roman"/>
              </a:rPr>
              <a:t> Vida Personal </a:t>
            </a:r>
          </a:p>
          <a:p>
            <a:pPr>
              <a:lnSpc>
                <a:spcPct val="150000"/>
              </a:lnSpc>
            </a:pPr>
            <a:r>
              <a:rPr lang="en-US" sz="2800" dirty="0">
                <a:latin typeface="Times New Roman"/>
                <a:cs typeface="Times New Roman"/>
              </a:rPr>
              <a:t> Vida en la </a:t>
            </a:r>
            <a:r>
              <a:rPr lang="en-US" sz="2800" dirty="0" err="1">
                <a:latin typeface="Times New Roman"/>
                <a:cs typeface="Times New Roman"/>
              </a:rPr>
              <a:t>Ciencia</a:t>
            </a:r>
            <a:r>
              <a:rPr lang="en-US" sz="2800" dirty="0">
                <a:latin typeface="Times New Roman"/>
                <a:cs typeface="Times New Roman"/>
              </a:rPr>
              <a:t> </a:t>
            </a:r>
          </a:p>
          <a:p>
            <a:pPr>
              <a:lnSpc>
                <a:spcPct val="150000"/>
              </a:lnSpc>
            </a:pPr>
            <a:r>
              <a:rPr lang="en-US" sz="2800" dirty="0">
                <a:latin typeface="Times New Roman"/>
                <a:cs typeface="Times New Roman"/>
              </a:rPr>
              <a:t> </a:t>
            </a:r>
            <a:r>
              <a:rPr lang="en-US" sz="2800" dirty="0" err="1">
                <a:latin typeface="Times New Roman"/>
                <a:cs typeface="Times New Roman"/>
              </a:rPr>
              <a:t>Premio</a:t>
            </a:r>
            <a:r>
              <a:rPr lang="en-US" sz="2800" dirty="0">
                <a:latin typeface="Times New Roman"/>
                <a:cs typeface="Times New Roman"/>
              </a:rPr>
              <a:t> Nobel </a:t>
            </a:r>
          </a:p>
          <a:p>
            <a:pPr>
              <a:lnSpc>
                <a:spcPct val="150000"/>
              </a:lnSpc>
            </a:pPr>
            <a:r>
              <a:rPr lang="en-US" sz="2800" dirty="0">
                <a:latin typeface="Times New Roman"/>
                <a:cs typeface="Times New Roman"/>
              </a:rPr>
              <a:t> 3 </a:t>
            </a:r>
            <a:r>
              <a:rPr lang="en-US" sz="2800" dirty="0" err="1">
                <a:latin typeface="Times New Roman"/>
                <a:cs typeface="Times New Roman"/>
              </a:rPr>
              <a:t>Teorías</a:t>
            </a:r>
            <a:r>
              <a:rPr lang="en-US" sz="2800" dirty="0">
                <a:latin typeface="Times New Roman"/>
                <a:cs typeface="Times New Roman"/>
              </a:rPr>
              <a:t> </a:t>
            </a:r>
            <a:r>
              <a:rPr lang="en-US" sz="2800" dirty="0" err="1">
                <a:latin typeface="Times New Roman"/>
                <a:cs typeface="Times New Roman"/>
              </a:rPr>
              <a:t>que</a:t>
            </a:r>
            <a:r>
              <a:rPr lang="en-US" sz="2800" dirty="0">
                <a:latin typeface="Times New Roman"/>
                <a:cs typeface="Times New Roman"/>
              </a:rPr>
              <a:t> </a:t>
            </a:r>
            <a:r>
              <a:rPr lang="en-US" sz="2800" dirty="0" err="1">
                <a:latin typeface="Times New Roman"/>
                <a:cs typeface="Times New Roman"/>
              </a:rPr>
              <a:t>Revolucionó</a:t>
            </a:r>
            <a:r>
              <a:rPr lang="en-US" sz="2800" dirty="0">
                <a:latin typeface="Times New Roman"/>
                <a:cs typeface="Times New Roman"/>
              </a:rPr>
              <a:t> la </a:t>
            </a:r>
            <a:r>
              <a:rPr lang="en-US" sz="2800" dirty="0" err="1">
                <a:latin typeface="Times New Roman"/>
                <a:cs typeface="Times New Roman"/>
              </a:rPr>
              <a:t>Inmunología</a:t>
            </a:r>
            <a:r>
              <a:rPr lang="en-US" sz="2800" dirty="0">
                <a:latin typeface="Times New Roman"/>
                <a:cs typeface="Times New Roman"/>
              </a:rPr>
              <a:t> </a:t>
            </a:r>
          </a:p>
          <a:p>
            <a:pPr lvl="1">
              <a:lnSpc>
                <a:spcPct val="150000"/>
              </a:lnSpc>
            </a:pPr>
            <a:r>
              <a:rPr lang="en-US" dirty="0">
                <a:latin typeface="Times New Roman"/>
                <a:cs typeface="Times New Roman"/>
              </a:rPr>
              <a:t> Natural Selection Theory </a:t>
            </a:r>
          </a:p>
          <a:p>
            <a:pPr lvl="1">
              <a:lnSpc>
                <a:spcPct val="150000"/>
              </a:lnSpc>
            </a:pPr>
            <a:r>
              <a:rPr lang="en-US" dirty="0">
                <a:latin typeface="Times New Roman"/>
                <a:cs typeface="Times New Roman"/>
              </a:rPr>
              <a:t> SI distingue PROPIO de lo NO PROPIO </a:t>
            </a:r>
          </a:p>
          <a:p>
            <a:pPr lvl="1">
              <a:lnSpc>
                <a:spcPct val="150000"/>
              </a:lnSpc>
            </a:pPr>
            <a:r>
              <a:rPr lang="en-US" dirty="0">
                <a:latin typeface="Times New Roman"/>
                <a:cs typeface="Times New Roman"/>
              </a:rPr>
              <a:t> Network Theory </a:t>
            </a:r>
          </a:p>
        </p:txBody>
      </p:sp>
    </p:spTree>
    <p:extLst>
      <p:ext uri="{BB962C8B-B14F-4D97-AF65-F5344CB8AC3E}">
        <p14:creationId xmlns:p14="http://schemas.microsoft.com/office/powerpoint/2010/main" val="1147055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8342" y="345358"/>
            <a:ext cx="8662986" cy="1143000"/>
          </a:xfrm>
        </p:spPr>
        <p:txBody>
          <a:bodyPr>
            <a:noAutofit/>
          </a:bodyPr>
          <a:lstStyle/>
          <a:p>
            <a:pPr>
              <a:lnSpc>
                <a:spcPct val="130000"/>
              </a:lnSpc>
            </a:pPr>
            <a:r>
              <a:rPr lang="en-US" dirty="0" err="1">
                <a:latin typeface="Arial"/>
                <a:cs typeface="Arial"/>
              </a:rPr>
              <a:t>Niels</a:t>
            </a:r>
            <a:r>
              <a:rPr lang="en-US" dirty="0">
                <a:latin typeface="Arial"/>
                <a:cs typeface="Arial"/>
              </a:rPr>
              <a:t> </a:t>
            </a:r>
            <a:r>
              <a:rPr lang="en-US" dirty="0" err="1">
                <a:latin typeface="Arial"/>
                <a:cs typeface="Arial"/>
              </a:rPr>
              <a:t>Kaj</a:t>
            </a:r>
            <a:r>
              <a:rPr lang="en-US" dirty="0">
                <a:latin typeface="Arial"/>
                <a:cs typeface="Arial"/>
              </a:rPr>
              <a:t> Jerne (1911-1994)</a:t>
            </a:r>
            <a:br>
              <a:rPr lang="en-US" dirty="0">
                <a:latin typeface="Arial"/>
                <a:cs typeface="Arial"/>
              </a:rPr>
            </a:br>
            <a:r>
              <a:rPr lang="en-US" dirty="0">
                <a:latin typeface="Arial"/>
                <a:cs typeface="Arial"/>
              </a:rPr>
              <a:t> Vida Personal</a:t>
            </a:r>
          </a:p>
        </p:txBody>
      </p:sp>
      <p:sp>
        <p:nvSpPr>
          <p:cNvPr id="3" name="Content Placeholder 2"/>
          <p:cNvSpPr>
            <a:spLocks noGrp="1"/>
          </p:cNvSpPr>
          <p:nvPr>
            <p:ph idx="1"/>
          </p:nvPr>
        </p:nvSpPr>
        <p:spPr>
          <a:xfrm>
            <a:off x="1981200" y="1795581"/>
            <a:ext cx="8229600" cy="3030420"/>
          </a:xfrm>
        </p:spPr>
        <p:txBody>
          <a:bodyPr>
            <a:normAutofit lnSpcReduction="10000"/>
          </a:bodyPr>
          <a:lstStyle/>
          <a:p>
            <a:pPr>
              <a:lnSpc>
                <a:spcPct val="150000"/>
              </a:lnSpc>
            </a:pPr>
            <a:r>
              <a:rPr lang="en-US" sz="2800" dirty="0">
                <a:latin typeface="Times New Roman"/>
                <a:cs typeface="Times New Roman"/>
              </a:rPr>
              <a:t> </a:t>
            </a:r>
            <a:r>
              <a:rPr lang="en-US" sz="2800" dirty="0" err="1">
                <a:latin typeface="Times New Roman"/>
                <a:cs typeface="Times New Roman"/>
              </a:rPr>
              <a:t>Nacimiento</a:t>
            </a:r>
            <a:r>
              <a:rPr lang="en-US" sz="2800" dirty="0">
                <a:latin typeface="Times New Roman"/>
                <a:cs typeface="Times New Roman"/>
              </a:rPr>
              <a:t>: </a:t>
            </a:r>
            <a:r>
              <a:rPr lang="en-US" sz="2800" b="1" dirty="0" err="1">
                <a:latin typeface="Times New Roman"/>
                <a:cs typeface="Times New Roman"/>
              </a:rPr>
              <a:t>Londres</a:t>
            </a:r>
            <a:r>
              <a:rPr lang="en-US" sz="2800" dirty="0">
                <a:latin typeface="Times New Roman"/>
                <a:cs typeface="Times New Roman"/>
              </a:rPr>
              <a:t>, 23 de </a:t>
            </a:r>
            <a:r>
              <a:rPr lang="en-US" sz="2800" dirty="0" err="1">
                <a:latin typeface="Times New Roman"/>
                <a:cs typeface="Times New Roman"/>
              </a:rPr>
              <a:t>diciembre</a:t>
            </a:r>
            <a:r>
              <a:rPr lang="en-US" sz="2800" dirty="0">
                <a:latin typeface="Times New Roman"/>
                <a:cs typeface="Times New Roman"/>
              </a:rPr>
              <a:t> del 1911</a:t>
            </a:r>
          </a:p>
          <a:p>
            <a:pPr>
              <a:lnSpc>
                <a:spcPct val="150000"/>
              </a:lnSpc>
            </a:pPr>
            <a:r>
              <a:rPr lang="en-US" sz="2800" dirty="0">
                <a:latin typeface="Times New Roman"/>
                <a:cs typeface="Times New Roman"/>
              </a:rPr>
              <a:t> Se </a:t>
            </a:r>
            <a:r>
              <a:rPr lang="en-US" sz="2800" dirty="0" err="1">
                <a:latin typeface="Times New Roman"/>
                <a:cs typeface="Times New Roman"/>
              </a:rPr>
              <a:t>crió</a:t>
            </a:r>
            <a:r>
              <a:rPr lang="en-US" sz="2800" dirty="0">
                <a:latin typeface="Times New Roman"/>
                <a:cs typeface="Times New Roman"/>
              </a:rPr>
              <a:t> en </a:t>
            </a:r>
            <a:r>
              <a:rPr lang="en-US" sz="2800" dirty="0" err="1">
                <a:latin typeface="Times New Roman"/>
                <a:cs typeface="Times New Roman"/>
              </a:rPr>
              <a:t>Holanda</a:t>
            </a:r>
            <a:r>
              <a:rPr lang="en-US" sz="2800" dirty="0">
                <a:latin typeface="Times New Roman"/>
                <a:cs typeface="Times New Roman"/>
              </a:rPr>
              <a:t> (</a:t>
            </a:r>
            <a:r>
              <a:rPr lang="en-US" sz="2800" b="1" dirty="0" err="1">
                <a:latin typeface="Times New Roman"/>
                <a:cs typeface="Times New Roman"/>
              </a:rPr>
              <a:t>Países</a:t>
            </a:r>
            <a:r>
              <a:rPr lang="en-US" sz="2800" b="1" dirty="0">
                <a:latin typeface="Times New Roman"/>
                <a:cs typeface="Times New Roman"/>
              </a:rPr>
              <a:t> </a:t>
            </a:r>
            <a:r>
              <a:rPr lang="en-US" sz="2800" b="1" dirty="0" err="1">
                <a:latin typeface="Times New Roman"/>
                <a:cs typeface="Times New Roman"/>
              </a:rPr>
              <a:t>Bajos</a:t>
            </a:r>
            <a:r>
              <a:rPr lang="en-US" sz="2800" dirty="0">
                <a:latin typeface="Times New Roman"/>
                <a:cs typeface="Times New Roman"/>
              </a:rPr>
              <a:t>) </a:t>
            </a:r>
          </a:p>
          <a:p>
            <a:pPr>
              <a:lnSpc>
                <a:spcPct val="150000"/>
              </a:lnSpc>
            </a:pPr>
            <a:r>
              <a:rPr lang="en-US" sz="2800" dirty="0">
                <a:latin typeface="Times New Roman"/>
                <a:cs typeface="Times New Roman"/>
              </a:rPr>
              <a:t> H. School – 16 </a:t>
            </a:r>
            <a:r>
              <a:rPr lang="en-US" sz="2800" dirty="0" err="1">
                <a:latin typeface="Times New Roman"/>
                <a:cs typeface="Times New Roman"/>
              </a:rPr>
              <a:t>años</a:t>
            </a:r>
            <a:r>
              <a:rPr lang="en-US" sz="2800" dirty="0">
                <a:latin typeface="Times New Roman"/>
                <a:cs typeface="Times New Roman"/>
              </a:rPr>
              <a:t> </a:t>
            </a:r>
          </a:p>
          <a:p>
            <a:pPr>
              <a:lnSpc>
                <a:spcPct val="150000"/>
              </a:lnSpc>
            </a:pPr>
            <a:r>
              <a:rPr lang="en-US" sz="2800" dirty="0">
                <a:latin typeface="Times New Roman"/>
                <a:cs typeface="Times New Roman"/>
              </a:rPr>
              <a:t> </a:t>
            </a:r>
            <a:r>
              <a:rPr lang="en-US" sz="2800" b="1" dirty="0" err="1">
                <a:latin typeface="Times New Roman"/>
                <a:cs typeface="Times New Roman"/>
              </a:rPr>
              <a:t>Spätzünder</a:t>
            </a:r>
            <a:r>
              <a:rPr lang="en-US" sz="2800" dirty="0">
                <a:latin typeface="Times New Roman"/>
                <a:cs typeface="Times New Roman"/>
              </a:rPr>
              <a:t> (“late bloomer”, 35-40 </a:t>
            </a:r>
            <a:r>
              <a:rPr lang="en-US" sz="2800" dirty="0" err="1">
                <a:latin typeface="Times New Roman"/>
                <a:cs typeface="Times New Roman"/>
              </a:rPr>
              <a:t>años</a:t>
            </a:r>
            <a:r>
              <a:rPr lang="en-US" sz="2800" dirty="0">
                <a:latin typeface="Times New Roman"/>
                <a:cs typeface="Times New Roman"/>
              </a:rPr>
              <a:t>) </a:t>
            </a:r>
          </a:p>
          <a:p>
            <a:pPr marL="457200" lvl="1" indent="0">
              <a:lnSpc>
                <a:spcPct val="150000"/>
              </a:lnSpc>
              <a:buNone/>
            </a:pPr>
            <a:endParaRPr lang="en-US" sz="2400" dirty="0">
              <a:latin typeface="Times New Roman"/>
              <a:cs typeface="Times New Roman"/>
            </a:endParaRPr>
          </a:p>
        </p:txBody>
      </p:sp>
      <p:pic>
        <p:nvPicPr>
          <p:cNvPr id="4" name="Picture 3"/>
          <p:cNvPicPr>
            <a:picLocks noChangeAspect="1"/>
          </p:cNvPicPr>
          <p:nvPr/>
        </p:nvPicPr>
        <p:blipFill rotWithShape="1">
          <a:blip r:embed="rId2"/>
          <a:srcRect t="11111" b="13390"/>
          <a:stretch/>
        </p:blipFill>
        <p:spPr>
          <a:xfrm>
            <a:off x="7678616" y="4826002"/>
            <a:ext cx="2792713" cy="1794317"/>
          </a:xfrm>
          <a:prstGeom prst="rect">
            <a:avLst/>
          </a:prstGeom>
        </p:spPr>
      </p:pic>
    </p:spTree>
    <p:extLst>
      <p:ext uri="{BB962C8B-B14F-4D97-AF65-F5344CB8AC3E}">
        <p14:creationId xmlns:p14="http://schemas.microsoft.com/office/powerpoint/2010/main" val="968140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5142-C136-42BC-A9D7-68AFDFE5F3FC}"/>
              </a:ext>
            </a:extLst>
          </p:cNvPr>
          <p:cNvSpPr>
            <a:spLocks noGrp="1"/>
          </p:cNvSpPr>
          <p:nvPr>
            <p:ph type="title"/>
          </p:nvPr>
        </p:nvSpPr>
        <p:spPr>
          <a:xfrm>
            <a:off x="1640156" y="717416"/>
            <a:ext cx="6514799" cy="682176"/>
          </a:xfrm>
        </p:spPr>
        <p:txBody>
          <a:bodyPr>
            <a:normAutofit/>
          </a:bodyPr>
          <a:lstStyle/>
          <a:p>
            <a:r>
              <a:rPr lang="es-PR" dirty="0"/>
              <a:t>Frank </a:t>
            </a:r>
            <a:r>
              <a:rPr lang="es-PR" dirty="0" err="1"/>
              <a:t>Macfarlane</a:t>
            </a:r>
            <a:r>
              <a:rPr lang="es-PR" dirty="0"/>
              <a:t> </a:t>
            </a:r>
            <a:r>
              <a:rPr lang="es-PR" dirty="0" err="1"/>
              <a:t>Burnet</a:t>
            </a:r>
            <a:r>
              <a:rPr lang="es-PR" dirty="0"/>
              <a:t> </a:t>
            </a:r>
          </a:p>
        </p:txBody>
      </p:sp>
      <p:sp>
        <p:nvSpPr>
          <p:cNvPr id="3" name="Content Placeholder 2">
            <a:extLst>
              <a:ext uri="{FF2B5EF4-FFF2-40B4-BE49-F238E27FC236}">
                <a16:creationId xmlns:a16="http://schemas.microsoft.com/office/drawing/2014/main" id="{F7519BA5-095A-46E3-B052-BA1F1A2E4934}"/>
              </a:ext>
            </a:extLst>
          </p:cNvPr>
          <p:cNvSpPr>
            <a:spLocks noGrp="1"/>
          </p:cNvSpPr>
          <p:nvPr>
            <p:ph idx="1"/>
          </p:nvPr>
        </p:nvSpPr>
        <p:spPr>
          <a:xfrm>
            <a:off x="1640157" y="1807028"/>
            <a:ext cx="7653134" cy="4724401"/>
          </a:xfrm>
        </p:spPr>
        <p:txBody>
          <a:bodyPr/>
          <a:lstStyle/>
          <a:p>
            <a:r>
              <a:rPr lang="es-PR" dirty="0"/>
              <a:t>Nació el 3 de septiembre de 1899 – murió en agosto 31 de 1985.</a:t>
            </a:r>
          </a:p>
          <a:p>
            <a:r>
              <a:rPr lang="es-PR" dirty="0"/>
              <a:t>Completó un bachillerato en medicina y cirugía en la Universidad de Melbourne en 1922.</a:t>
            </a:r>
          </a:p>
          <a:p>
            <a:r>
              <a:rPr lang="es-PR" dirty="0"/>
              <a:t>En 1923, se convirtió en patólogo residente “senior” en el Instituto Walter y Eliza Hall del Hospital de Melbourne.</a:t>
            </a:r>
          </a:p>
          <a:p>
            <a:r>
              <a:rPr lang="es-PR" dirty="0"/>
              <a:t>En 1925 trabajó como asistente en el Instituto Lister en Londres.</a:t>
            </a:r>
          </a:p>
          <a:p>
            <a:r>
              <a:rPr lang="es-PR" dirty="0"/>
              <a:t>En 1928 completó su </a:t>
            </a:r>
            <a:r>
              <a:rPr lang="es-PR" dirty="0" err="1"/>
              <a:t>Ph.D</a:t>
            </a:r>
            <a:r>
              <a:rPr lang="es-PR" dirty="0"/>
              <a:t>. en virología por su investigación en bacteriófagos (virus que atacan bacterias) en la Universidad de Londres.</a:t>
            </a:r>
          </a:p>
          <a:p>
            <a:r>
              <a:rPr lang="es-PR" dirty="0"/>
              <a:t>En 1928 regresó al Instituto Walter y Eliza Hall para trabajar como asistente de director.</a:t>
            </a:r>
          </a:p>
          <a:p>
            <a:r>
              <a:rPr lang="es-PR" dirty="0"/>
              <a:t>En 1944 se convirtió en director del Instituto Walter y Eliza Hall.</a:t>
            </a:r>
          </a:p>
          <a:p>
            <a:endParaRPr lang="es-PR" dirty="0"/>
          </a:p>
          <a:p>
            <a:endParaRPr lang="es-PR" dirty="0"/>
          </a:p>
          <a:p>
            <a:endParaRPr lang="es-PR" dirty="0"/>
          </a:p>
        </p:txBody>
      </p:sp>
      <p:pic>
        <p:nvPicPr>
          <p:cNvPr id="4" name="Picture 3">
            <a:extLst>
              <a:ext uri="{FF2B5EF4-FFF2-40B4-BE49-F238E27FC236}">
                <a16:creationId xmlns:a16="http://schemas.microsoft.com/office/drawing/2014/main" id="{43B490EE-A2EF-4A7B-B1D2-E916C6E7924B}"/>
              </a:ext>
            </a:extLst>
          </p:cNvPr>
          <p:cNvPicPr>
            <a:picLocks noChangeAspect="1"/>
          </p:cNvPicPr>
          <p:nvPr/>
        </p:nvPicPr>
        <p:blipFill>
          <a:blip r:embed="rId2"/>
          <a:stretch>
            <a:fillRect/>
          </a:stretch>
        </p:blipFill>
        <p:spPr>
          <a:xfrm>
            <a:off x="9591869" y="2096277"/>
            <a:ext cx="2430382" cy="3608445"/>
          </a:xfrm>
          <a:prstGeom prst="rect">
            <a:avLst/>
          </a:prstGeom>
        </p:spPr>
      </p:pic>
    </p:spTree>
    <p:extLst>
      <p:ext uri="{BB962C8B-B14F-4D97-AF65-F5344CB8AC3E}">
        <p14:creationId xmlns:p14="http://schemas.microsoft.com/office/powerpoint/2010/main" val="3022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8334"/>
            <a:ext cx="8229600" cy="1143000"/>
          </a:xfrm>
        </p:spPr>
        <p:txBody>
          <a:bodyPr>
            <a:noAutofit/>
          </a:bodyPr>
          <a:lstStyle/>
          <a:p>
            <a:pPr>
              <a:lnSpc>
                <a:spcPct val="120000"/>
              </a:lnSpc>
            </a:pPr>
            <a:r>
              <a:rPr lang="en-US" dirty="0" err="1"/>
              <a:t>Niels</a:t>
            </a:r>
            <a:r>
              <a:rPr lang="en-US" dirty="0"/>
              <a:t> </a:t>
            </a:r>
            <a:r>
              <a:rPr lang="en-US" dirty="0" err="1"/>
              <a:t>Kaj</a:t>
            </a:r>
            <a:r>
              <a:rPr lang="en-US" dirty="0"/>
              <a:t> Jerne (1911-1994)</a:t>
            </a:r>
            <a:br>
              <a:rPr lang="en-US" dirty="0"/>
            </a:br>
            <a:r>
              <a:rPr lang="en-US" dirty="0"/>
              <a:t> Vida Personal</a:t>
            </a:r>
          </a:p>
        </p:txBody>
      </p:sp>
      <p:sp>
        <p:nvSpPr>
          <p:cNvPr id="5" name="TextBox 4"/>
          <p:cNvSpPr txBox="1"/>
          <p:nvPr/>
        </p:nvSpPr>
        <p:spPr>
          <a:xfrm>
            <a:off x="1689277" y="1690389"/>
            <a:ext cx="1611278" cy="369332"/>
          </a:xfrm>
          <a:prstGeom prst="rect">
            <a:avLst/>
          </a:prstGeom>
          <a:noFill/>
        </p:spPr>
        <p:txBody>
          <a:bodyPr wrap="square" rtlCol="0">
            <a:spAutoFit/>
          </a:bodyPr>
          <a:lstStyle/>
          <a:p>
            <a:pPr algn="ctr"/>
            <a:r>
              <a:rPr lang="en-US" b="1" dirty="0" err="1"/>
              <a:t>Empresario</a:t>
            </a:r>
            <a:r>
              <a:rPr lang="en-US" b="1" dirty="0"/>
              <a:t> </a:t>
            </a:r>
          </a:p>
        </p:txBody>
      </p:sp>
      <p:sp>
        <p:nvSpPr>
          <p:cNvPr id="7" name="TextBox 6"/>
          <p:cNvSpPr txBox="1"/>
          <p:nvPr/>
        </p:nvSpPr>
        <p:spPr>
          <a:xfrm>
            <a:off x="1884126" y="2186722"/>
            <a:ext cx="1232154" cy="646331"/>
          </a:xfrm>
          <a:prstGeom prst="rect">
            <a:avLst/>
          </a:prstGeom>
          <a:noFill/>
        </p:spPr>
        <p:txBody>
          <a:bodyPr wrap="square" rtlCol="0">
            <a:spAutoFit/>
          </a:bodyPr>
          <a:lstStyle/>
          <a:p>
            <a:pPr algn="ctr"/>
            <a:r>
              <a:rPr lang="en-US" b="1" u="sng" dirty="0"/>
              <a:t>Su </a:t>
            </a:r>
            <a:r>
              <a:rPr lang="en-US" b="1" u="sng" dirty="0" err="1"/>
              <a:t>sueño</a:t>
            </a:r>
            <a:endParaRPr lang="en-US" b="1" u="sng" dirty="0"/>
          </a:p>
          <a:p>
            <a:pPr algn="ctr"/>
            <a:r>
              <a:rPr lang="en-US" dirty="0" err="1"/>
              <a:t>Filósofo</a:t>
            </a:r>
            <a:endParaRPr lang="en-US" dirty="0"/>
          </a:p>
        </p:txBody>
      </p:sp>
      <p:sp>
        <p:nvSpPr>
          <p:cNvPr id="8" name="TextBox 7"/>
          <p:cNvSpPr txBox="1"/>
          <p:nvPr/>
        </p:nvSpPr>
        <p:spPr>
          <a:xfrm>
            <a:off x="2598616" y="4869997"/>
            <a:ext cx="2246922" cy="1080296"/>
          </a:xfrm>
          <a:prstGeom prst="rect">
            <a:avLst/>
          </a:prstGeom>
          <a:noFill/>
        </p:spPr>
        <p:txBody>
          <a:bodyPr wrap="square" rtlCol="0">
            <a:spAutoFit/>
          </a:bodyPr>
          <a:lstStyle/>
          <a:p>
            <a:pPr algn="ctr">
              <a:lnSpc>
                <a:spcPct val="120000"/>
              </a:lnSpc>
            </a:pPr>
            <a:r>
              <a:rPr lang="en-US" b="1" dirty="0"/>
              <a:t>Univ. of Leiden</a:t>
            </a:r>
          </a:p>
          <a:p>
            <a:pPr algn="ctr">
              <a:lnSpc>
                <a:spcPct val="120000"/>
              </a:lnSpc>
            </a:pPr>
            <a:r>
              <a:rPr lang="en-US" dirty="0"/>
              <a:t>(3 </a:t>
            </a:r>
            <a:r>
              <a:rPr lang="en-US" dirty="0" err="1"/>
              <a:t>años</a:t>
            </a:r>
            <a:r>
              <a:rPr lang="en-US" dirty="0"/>
              <a:t> de Quim </a:t>
            </a:r>
            <a:r>
              <a:rPr lang="en-US" dirty="0" err="1"/>
              <a:t>perdidos</a:t>
            </a:r>
            <a:r>
              <a:rPr lang="en-US" dirty="0"/>
              <a:t>)</a:t>
            </a:r>
          </a:p>
        </p:txBody>
      </p:sp>
      <p:sp>
        <p:nvSpPr>
          <p:cNvPr id="9" name="TextBox 8"/>
          <p:cNvSpPr txBox="1"/>
          <p:nvPr/>
        </p:nvSpPr>
        <p:spPr>
          <a:xfrm>
            <a:off x="4480873" y="2009291"/>
            <a:ext cx="2109035" cy="1057469"/>
          </a:xfrm>
          <a:prstGeom prst="rect">
            <a:avLst/>
          </a:prstGeom>
          <a:noFill/>
        </p:spPr>
        <p:txBody>
          <a:bodyPr wrap="square" rtlCol="0">
            <a:spAutoFit/>
          </a:bodyPr>
          <a:lstStyle/>
          <a:p>
            <a:pPr algn="ctr">
              <a:lnSpc>
                <a:spcPct val="120000"/>
              </a:lnSpc>
            </a:pPr>
            <a:r>
              <a:rPr lang="en-US" dirty="0"/>
              <a:t>1 </a:t>
            </a:r>
            <a:r>
              <a:rPr lang="en-US" dirty="0" err="1"/>
              <a:t>año</a:t>
            </a:r>
            <a:r>
              <a:rPr lang="en-US" dirty="0"/>
              <a:t> </a:t>
            </a:r>
            <a:r>
              <a:rPr lang="en-US" dirty="0" err="1"/>
              <a:t>libre</a:t>
            </a:r>
            <a:r>
              <a:rPr lang="en-US" dirty="0"/>
              <a:t> (</a:t>
            </a:r>
            <a:r>
              <a:rPr lang="en-US" dirty="0" err="1"/>
              <a:t>Estudios</a:t>
            </a:r>
            <a:r>
              <a:rPr lang="en-US" dirty="0"/>
              <a:t> en </a:t>
            </a:r>
            <a:r>
              <a:rPr lang="en-US" b="1" dirty="0" err="1"/>
              <a:t>latín</a:t>
            </a:r>
            <a:r>
              <a:rPr lang="en-US" b="1" dirty="0"/>
              <a:t> y </a:t>
            </a:r>
            <a:r>
              <a:rPr lang="en-US" b="1" dirty="0" err="1"/>
              <a:t>Griego</a:t>
            </a:r>
            <a:r>
              <a:rPr lang="en-US" dirty="0"/>
              <a:t>)</a:t>
            </a:r>
          </a:p>
        </p:txBody>
      </p:sp>
      <p:sp>
        <p:nvSpPr>
          <p:cNvPr id="10" name="TextBox 9"/>
          <p:cNvSpPr txBox="1"/>
          <p:nvPr/>
        </p:nvSpPr>
        <p:spPr>
          <a:xfrm>
            <a:off x="6154613" y="4918532"/>
            <a:ext cx="2127220" cy="1745093"/>
          </a:xfrm>
          <a:prstGeom prst="rect">
            <a:avLst/>
          </a:prstGeom>
          <a:noFill/>
        </p:spPr>
        <p:txBody>
          <a:bodyPr wrap="square" rtlCol="0">
            <a:spAutoFit/>
          </a:bodyPr>
          <a:lstStyle/>
          <a:p>
            <a:pPr algn="ctr">
              <a:lnSpc>
                <a:spcPct val="120000"/>
              </a:lnSpc>
            </a:pPr>
            <a:r>
              <a:rPr lang="en-US" dirty="0"/>
              <a:t> 22 </a:t>
            </a:r>
            <a:r>
              <a:rPr lang="en-US" dirty="0" err="1"/>
              <a:t>años</a:t>
            </a:r>
            <a:r>
              <a:rPr lang="en-US" dirty="0"/>
              <a:t> </a:t>
            </a:r>
          </a:p>
          <a:p>
            <a:pPr algn="ctr">
              <a:lnSpc>
                <a:spcPct val="120000"/>
              </a:lnSpc>
            </a:pPr>
            <a:r>
              <a:rPr lang="en-US" b="1" dirty="0" err="1"/>
              <a:t>Medicina</a:t>
            </a:r>
            <a:r>
              <a:rPr lang="en-US" dirty="0"/>
              <a:t> en Copenhagen </a:t>
            </a:r>
          </a:p>
          <a:p>
            <a:pPr algn="ctr">
              <a:lnSpc>
                <a:spcPct val="120000"/>
              </a:lnSpc>
            </a:pPr>
            <a:r>
              <a:rPr lang="en-US" dirty="0"/>
              <a:t>{</a:t>
            </a:r>
            <a:r>
              <a:rPr lang="en-US" b="1" dirty="0" err="1"/>
              <a:t>Fracaso</a:t>
            </a:r>
            <a:r>
              <a:rPr lang="en-US" b="1" dirty="0"/>
              <a:t> </a:t>
            </a:r>
            <a:r>
              <a:rPr lang="en-US" b="1" dirty="0" err="1"/>
              <a:t>por</a:t>
            </a:r>
            <a:r>
              <a:rPr lang="en-US" b="1" dirty="0"/>
              <a:t> el </a:t>
            </a:r>
            <a:r>
              <a:rPr lang="en-US" b="1" dirty="0" err="1"/>
              <a:t>amor</a:t>
            </a:r>
            <a:r>
              <a:rPr lang="en-US" dirty="0"/>
              <a:t>}  </a:t>
            </a:r>
          </a:p>
        </p:txBody>
      </p:sp>
      <p:sp>
        <p:nvSpPr>
          <p:cNvPr id="12" name="TextBox 11"/>
          <p:cNvSpPr txBox="1"/>
          <p:nvPr/>
        </p:nvSpPr>
        <p:spPr>
          <a:xfrm>
            <a:off x="8062932" y="1534085"/>
            <a:ext cx="2147869" cy="2054858"/>
          </a:xfrm>
          <a:prstGeom prst="rect">
            <a:avLst/>
          </a:prstGeom>
          <a:noFill/>
        </p:spPr>
        <p:txBody>
          <a:bodyPr wrap="square" rtlCol="0">
            <a:spAutoFit/>
          </a:bodyPr>
          <a:lstStyle/>
          <a:p>
            <a:pPr algn="ctr">
              <a:lnSpc>
                <a:spcPct val="120000"/>
              </a:lnSpc>
            </a:pPr>
            <a:r>
              <a:rPr lang="en-US" b="1" dirty="0"/>
              <a:t>3era </a:t>
            </a:r>
            <a:r>
              <a:rPr lang="en-US" b="1" dirty="0" err="1"/>
              <a:t>Oportunidad</a:t>
            </a:r>
            <a:endParaRPr lang="en-US" b="1" dirty="0"/>
          </a:p>
          <a:p>
            <a:pPr algn="ctr">
              <a:lnSpc>
                <a:spcPct val="120000"/>
              </a:lnSpc>
            </a:pPr>
            <a:r>
              <a:rPr lang="en-US" dirty="0" err="1"/>
              <a:t>Estudios</a:t>
            </a:r>
            <a:r>
              <a:rPr lang="en-US" dirty="0"/>
              <a:t> de </a:t>
            </a:r>
            <a:r>
              <a:rPr lang="en-US" dirty="0" err="1"/>
              <a:t>Medicina</a:t>
            </a:r>
            <a:r>
              <a:rPr lang="en-US" dirty="0"/>
              <a:t> </a:t>
            </a:r>
          </a:p>
          <a:p>
            <a:pPr algn="ctr">
              <a:lnSpc>
                <a:spcPct val="120000"/>
              </a:lnSpc>
            </a:pPr>
            <a:r>
              <a:rPr lang="en-US" dirty="0"/>
              <a:t>MD – 1947 (35 </a:t>
            </a:r>
            <a:r>
              <a:rPr lang="en-US" dirty="0" err="1"/>
              <a:t>años</a:t>
            </a:r>
            <a:r>
              <a:rPr lang="en-US" dirty="0"/>
              <a:t>)</a:t>
            </a:r>
          </a:p>
        </p:txBody>
      </p:sp>
      <p:cxnSp>
        <p:nvCxnSpPr>
          <p:cNvPr id="14" name="Straight Connector 13"/>
          <p:cNvCxnSpPr/>
          <p:nvPr/>
        </p:nvCxnSpPr>
        <p:spPr>
          <a:xfrm>
            <a:off x="1524000" y="3789289"/>
            <a:ext cx="9144000" cy="0"/>
          </a:xfrm>
          <a:prstGeom prst="line">
            <a:avLst/>
          </a:prstGeom>
          <a:ln>
            <a:solidFill>
              <a:srgbClr val="D99694"/>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188982" y="3789289"/>
            <a:ext cx="0" cy="1088016"/>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535390" y="2940508"/>
            <a:ext cx="0" cy="82296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488084" y="3065193"/>
            <a:ext cx="0" cy="705729"/>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716419" y="3789289"/>
            <a:ext cx="0" cy="82296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9161194" y="3262923"/>
            <a:ext cx="0" cy="526366"/>
          </a:xfrm>
          <a:prstGeom prst="line">
            <a:avLst/>
          </a:prstGeom>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1572123" y="1427400"/>
            <a:ext cx="1873093" cy="1637792"/>
          </a:xfrm>
          <a:prstGeom prst="ellipse">
            <a:avLst/>
          </a:prstGeom>
          <a:no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2779873" y="4633163"/>
            <a:ext cx="1873093" cy="1564130"/>
          </a:xfrm>
          <a:prstGeom prst="ellipse">
            <a:avLst/>
          </a:prstGeom>
          <a:no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475421" y="1631776"/>
            <a:ext cx="2109035" cy="1308732"/>
          </a:xfrm>
          <a:prstGeom prst="ellipse">
            <a:avLst/>
          </a:prstGeom>
          <a:no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154613" y="4877280"/>
            <a:ext cx="2127220" cy="1843950"/>
          </a:xfrm>
          <a:prstGeom prst="ellipse">
            <a:avLst/>
          </a:prstGeom>
          <a:no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815386" y="1261333"/>
            <a:ext cx="2676769" cy="2001590"/>
          </a:xfrm>
          <a:prstGeom prst="ellipse">
            <a:avLst/>
          </a:prstGeom>
          <a:no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5089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411405"/>
            <a:ext cx="8229600" cy="878131"/>
          </a:xfrm>
        </p:spPr>
        <p:txBody>
          <a:bodyPr>
            <a:noAutofit/>
          </a:bodyPr>
          <a:lstStyle/>
          <a:p>
            <a:pPr>
              <a:lnSpc>
                <a:spcPct val="140000"/>
              </a:lnSpc>
            </a:pPr>
            <a:r>
              <a:rPr lang="en-US" dirty="0" err="1">
                <a:latin typeface="Arial"/>
                <a:cs typeface="Arial"/>
              </a:rPr>
              <a:t>Niels</a:t>
            </a:r>
            <a:r>
              <a:rPr lang="en-US" dirty="0">
                <a:latin typeface="Arial"/>
                <a:cs typeface="Arial"/>
              </a:rPr>
              <a:t> </a:t>
            </a:r>
            <a:r>
              <a:rPr lang="en-US" dirty="0" err="1">
                <a:latin typeface="Arial"/>
                <a:cs typeface="Arial"/>
              </a:rPr>
              <a:t>Kaj</a:t>
            </a:r>
            <a:r>
              <a:rPr lang="en-US" dirty="0">
                <a:latin typeface="Arial"/>
                <a:cs typeface="Arial"/>
              </a:rPr>
              <a:t> Jerne (1911-1994)-</a:t>
            </a:r>
            <a:br>
              <a:rPr lang="en-US" dirty="0">
                <a:latin typeface="Arial"/>
                <a:cs typeface="Arial"/>
              </a:rPr>
            </a:br>
            <a:r>
              <a:rPr lang="en-US" dirty="0">
                <a:latin typeface="Arial"/>
                <a:cs typeface="Arial"/>
              </a:rPr>
              <a:t>Vida en la </a:t>
            </a:r>
            <a:r>
              <a:rPr lang="en-US" dirty="0" err="1">
                <a:latin typeface="Arial"/>
                <a:cs typeface="Arial"/>
              </a:rPr>
              <a:t>Ciencia</a:t>
            </a:r>
            <a:endParaRPr lang="en-US" dirty="0">
              <a:latin typeface="Arial"/>
              <a:cs typeface="Arial"/>
            </a:endParaRPr>
          </a:p>
        </p:txBody>
      </p:sp>
      <p:sp>
        <p:nvSpPr>
          <p:cNvPr id="6" name="Content Placeholder 5"/>
          <p:cNvSpPr>
            <a:spLocks noGrp="1"/>
          </p:cNvSpPr>
          <p:nvPr>
            <p:ph idx="1"/>
          </p:nvPr>
        </p:nvSpPr>
        <p:spPr>
          <a:xfrm>
            <a:off x="1981200" y="2012459"/>
            <a:ext cx="8452338" cy="4650153"/>
          </a:xfrm>
        </p:spPr>
        <p:txBody>
          <a:bodyPr>
            <a:normAutofit/>
          </a:bodyPr>
          <a:lstStyle/>
          <a:p>
            <a:pPr>
              <a:lnSpc>
                <a:spcPct val="160000"/>
              </a:lnSpc>
            </a:pPr>
            <a:r>
              <a:rPr lang="en-US" sz="2200" i="1" dirty="0">
                <a:latin typeface="Times New Roman"/>
                <a:cs typeface="Times New Roman"/>
              </a:rPr>
              <a:t>1954-1955</a:t>
            </a:r>
            <a:r>
              <a:rPr lang="en-US" sz="2200" b="1" dirty="0">
                <a:latin typeface="Times New Roman"/>
                <a:cs typeface="Times New Roman"/>
              </a:rPr>
              <a:t>, </a:t>
            </a:r>
            <a:r>
              <a:rPr lang="en-US" sz="2200" b="1" dirty="0" err="1">
                <a:latin typeface="Times New Roman"/>
                <a:cs typeface="Times New Roman"/>
              </a:rPr>
              <a:t>Investigó</a:t>
            </a:r>
            <a:r>
              <a:rPr lang="en-US" sz="2200" b="1" dirty="0">
                <a:latin typeface="Times New Roman"/>
                <a:cs typeface="Times New Roman"/>
              </a:rPr>
              <a:t> </a:t>
            </a:r>
            <a:r>
              <a:rPr lang="en-US" sz="2200" b="1" dirty="0" err="1">
                <a:latin typeface="Times New Roman"/>
                <a:cs typeface="Times New Roman"/>
              </a:rPr>
              <a:t>las</a:t>
            </a:r>
            <a:r>
              <a:rPr lang="en-US" sz="2200" b="1" dirty="0">
                <a:latin typeface="Times New Roman"/>
                <a:cs typeface="Times New Roman"/>
              </a:rPr>
              <a:t> </a:t>
            </a:r>
            <a:r>
              <a:rPr lang="en-US" sz="2200" b="1" dirty="0" err="1">
                <a:latin typeface="Times New Roman"/>
                <a:cs typeface="Times New Roman"/>
              </a:rPr>
              <a:t>respuestas</a:t>
            </a:r>
            <a:r>
              <a:rPr lang="en-US" sz="2200" b="1" dirty="0">
                <a:latin typeface="Times New Roman"/>
                <a:cs typeface="Times New Roman"/>
              </a:rPr>
              <a:t> </a:t>
            </a:r>
            <a:r>
              <a:rPr lang="en-US" sz="2200" b="1" dirty="0" err="1">
                <a:latin typeface="Times New Roman"/>
                <a:cs typeface="Times New Roman"/>
              </a:rPr>
              <a:t>Inmunes</a:t>
            </a:r>
            <a:r>
              <a:rPr lang="en-US" sz="2200" b="1" dirty="0">
                <a:latin typeface="Times New Roman"/>
                <a:cs typeface="Times New Roman"/>
              </a:rPr>
              <a:t> </a:t>
            </a:r>
            <a:r>
              <a:rPr lang="en-US" sz="2200" dirty="0">
                <a:latin typeface="Times New Roman"/>
                <a:cs typeface="Times New Roman"/>
              </a:rPr>
              <a:t>del </a:t>
            </a:r>
            <a:r>
              <a:rPr lang="en-US" sz="2200" dirty="0" err="1">
                <a:latin typeface="Times New Roman"/>
                <a:cs typeface="Times New Roman"/>
              </a:rPr>
              <a:t>bacteriófago</a:t>
            </a:r>
            <a:r>
              <a:rPr lang="en-US" sz="2200" dirty="0">
                <a:latin typeface="Times New Roman"/>
                <a:cs typeface="Times New Roman"/>
              </a:rPr>
              <a:t> T4 </a:t>
            </a:r>
          </a:p>
          <a:p>
            <a:pPr lvl="1">
              <a:lnSpc>
                <a:spcPct val="160000"/>
              </a:lnSpc>
            </a:pPr>
            <a:r>
              <a:rPr lang="en-US" sz="2200" dirty="0">
                <a:latin typeface="Times New Roman"/>
                <a:cs typeface="Times New Roman"/>
              </a:rPr>
              <a:t> </a:t>
            </a:r>
            <a:r>
              <a:rPr lang="en-US" sz="2200" dirty="0" err="1">
                <a:latin typeface="Times New Roman"/>
                <a:cs typeface="Times New Roman"/>
              </a:rPr>
              <a:t>Anticuerpos</a:t>
            </a:r>
            <a:r>
              <a:rPr lang="en-US" sz="2200" dirty="0">
                <a:latin typeface="Times New Roman"/>
                <a:cs typeface="Times New Roman"/>
              </a:rPr>
              <a:t> </a:t>
            </a:r>
            <a:r>
              <a:rPr lang="en-US" sz="2200" dirty="0" err="1">
                <a:latin typeface="Times New Roman"/>
                <a:cs typeface="Times New Roman"/>
              </a:rPr>
              <a:t>específicos</a:t>
            </a:r>
            <a:r>
              <a:rPr lang="en-US" sz="2200" dirty="0">
                <a:latin typeface="Times New Roman"/>
                <a:cs typeface="Times New Roman"/>
              </a:rPr>
              <a:t> sin la </a:t>
            </a:r>
            <a:r>
              <a:rPr lang="en-US" sz="2200" dirty="0" err="1">
                <a:latin typeface="Times New Roman"/>
                <a:cs typeface="Times New Roman"/>
              </a:rPr>
              <a:t>presencia</a:t>
            </a:r>
            <a:r>
              <a:rPr lang="en-US" sz="2200" dirty="0">
                <a:latin typeface="Times New Roman"/>
                <a:cs typeface="Times New Roman"/>
              </a:rPr>
              <a:t> de </a:t>
            </a:r>
            <a:r>
              <a:rPr lang="en-US" sz="2200" dirty="0" err="1">
                <a:latin typeface="Times New Roman"/>
                <a:cs typeface="Times New Roman"/>
              </a:rPr>
              <a:t>antígenos</a:t>
            </a:r>
            <a:endParaRPr lang="en-US" sz="2200" dirty="0">
              <a:latin typeface="Times New Roman"/>
              <a:cs typeface="Times New Roman"/>
            </a:endParaRPr>
          </a:p>
          <a:p>
            <a:pPr>
              <a:lnSpc>
                <a:spcPct val="160000"/>
              </a:lnSpc>
            </a:pPr>
            <a:r>
              <a:rPr lang="en-US" sz="2200" dirty="0">
                <a:latin typeface="Times New Roman"/>
                <a:cs typeface="Times New Roman"/>
              </a:rPr>
              <a:t> </a:t>
            </a:r>
            <a:r>
              <a:rPr lang="en-US" sz="2200" i="1" dirty="0">
                <a:latin typeface="Times New Roman"/>
                <a:cs typeface="Times New Roman"/>
              </a:rPr>
              <a:t>1956</a:t>
            </a:r>
            <a:r>
              <a:rPr lang="en-US" sz="2200" dirty="0">
                <a:latin typeface="Times New Roman"/>
                <a:cs typeface="Times New Roman"/>
              </a:rPr>
              <a:t>, </a:t>
            </a:r>
            <a:r>
              <a:rPr lang="en-US" sz="2200" b="1" dirty="0">
                <a:latin typeface="Times New Roman"/>
                <a:cs typeface="Times New Roman"/>
              </a:rPr>
              <a:t>WHO</a:t>
            </a:r>
          </a:p>
          <a:p>
            <a:pPr lvl="1">
              <a:lnSpc>
                <a:spcPct val="160000"/>
              </a:lnSpc>
            </a:pPr>
            <a:r>
              <a:rPr lang="en-US" sz="2200" dirty="0" err="1">
                <a:latin typeface="Times New Roman"/>
                <a:cs typeface="Times New Roman"/>
              </a:rPr>
              <a:t>Dirigió</a:t>
            </a:r>
            <a:r>
              <a:rPr lang="en-US" sz="2200" dirty="0">
                <a:latin typeface="Times New Roman"/>
                <a:cs typeface="Times New Roman"/>
              </a:rPr>
              <a:t> </a:t>
            </a:r>
            <a:r>
              <a:rPr lang="en-US" sz="2200" dirty="0" err="1">
                <a:latin typeface="Times New Roman"/>
                <a:cs typeface="Times New Roman"/>
              </a:rPr>
              <a:t>las</a:t>
            </a:r>
            <a:r>
              <a:rPr lang="en-US" sz="2200" dirty="0">
                <a:latin typeface="Times New Roman"/>
                <a:cs typeface="Times New Roman"/>
              </a:rPr>
              <a:t> </a:t>
            </a:r>
            <a:r>
              <a:rPr lang="en-US" sz="2200" dirty="0" err="1">
                <a:latin typeface="Times New Roman"/>
                <a:cs typeface="Times New Roman"/>
              </a:rPr>
              <a:t>secciones</a:t>
            </a:r>
            <a:r>
              <a:rPr lang="en-US" sz="2200" dirty="0">
                <a:latin typeface="Times New Roman"/>
                <a:cs typeface="Times New Roman"/>
              </a:rPr>
              <a:t> de </a:t>
            </a:r>
            <a:r>
              <a:rPr lang="en-US" sz="2200" dirty="0" err="1">
                <a:latin typeface="Times New Roman"/>
                <a:cs typeface="Times New Roman"/>
              </a:rPr>
              <a:t>estándares</a:t>
            </a:r>
            <a:r>
              <a:rPr lang="en-US" sz="2200" dirty="0">
                <a:latin typeface="Times New Roman"/>
                <a:cs typeface="Times New Roman"/>
              </a:rPr>
              <a:t> </a:t>
            </a:r>
            <a:r>
              <a:rPr lang="en-US" sz="2200" dirty="0" err="1">
                <a:latin typeface="Times New Roman"/>
                <a:cs typeface="Times New Roman"/>
              </a:rPr>
              <a:t>Biológicas</a:t>
            </a:r>
            <a:r>
              <a:rPr lang="en-US" sz="2200" dirty="0">
                <a:latin typeface="Times New Roman"/>
                <a:cs typeface="Times New Roman"/>
              </a:rPr>
              <a:t> e </a:t>
            </a:r>
            <a:r>
              <a:rPr lang="en-US" sz="2200" dirty="0" err="1">
                <a:latin typeface="Times New Roman"/>
                <a:cs typeface="Times New Roman"/>
              </a:rPr>
              <a:t>Inmunología</a:t>
            </a:r>
            <a:r>
              <a:rPr lang="en-US" sz="2200" dirty="0">
                <a:latin typeface="Times New Roman"/>
                <a:cs typeface="Times New Roman"/>
              </a:rPr>
              <a:t> </a:t>
            </a:r>
          </a:p>
          <a:p>
            <a:pPr>
              <a:lnSpc>
                <a:spcPct val="160000"/>
              </a:lnSpc>
            </a:pPr>
            <a:r>
              <a:rPr lang="en-US" sz="2200" dirty="0">
                <a:latin typeface="Times New Roman"/>
                <a:cs typeface="Times New Roman"/>
              </a:rPr>
              <a:t> </a:t>
            </a:r>
            <a:r>
              <a:rPr lang="en-US" sz="2200" i="1" dirty="0">
                <a:latin typeface="Times New Roman"/>
                <a:cs typeface="Times New Roman"/>
              </a:rPr>
              <a:t>1962</a:t>
            </a:r>
            <a:r>
              <a:rPr lang="en-US" sz="2200" dirty="0">
                <a:latin typeface="Times New Roman"/>
                <a:cs typeface="Times New Roman"/>
              </a:rPr>
              <a:t>, University of Pittsburgh</a:t>
            </a:r>
          </a:p>
          <a:p>
            <a:pPr lvl="1">
              <a:lnSpc>
                <a:spcPct val="160000"/>
              </a:lnSpc>
            </a:pPr>
            <a:r>
              <a:rPr lang="en-US" sz="2200" dirty="0">
                <a:latin typeface="Times New Roman"/>
                <a:cs typeface="Times New Roman"/>
              </a:rPr>
              <a:t> </a:t>
            </a:r>
            <a:r>
              <a:rPr lang="en-US" sz="2200" b="1" dirty="0" err="1">
                <a:latin typeface="Times New Roman"/>
                <a:cs typeface="Times New Roman"/>
              </a:rPr>
              <a:t>Departamento</a:t>
            </a:r>
            <a:r>
              <a:rPr lang="en-US" sz="2200" b="1" dirty="0">
                <a:latin typeface="Times New Roman"/>
                <a:cs typeface="Times New Roman"/>
              </a:rPr>
              <a:t> de </a:t>
            </a:r>
            <a:r>
              <a:rPr lang="en-US" sz="2200" b="1" dirty="0" err="1">
                <a:latin typeface="Times New Roman"/>
                <a:cs typeface="Times New Roman"/>
              </a:rPr>
              <a:t>Microbiología</a:t>
            </a:r>
            <a:r>
              <a:rPr lang="en-US" sz="2200" b="1" dirty="0">
                <a:latin typeface="Times New Roman"/>
                <a:cs typeface="Times New Roman"/>
              </a:rPr>
              <a:t> </a:t>
            </a:r>
          </a:p>
        </p:txBody>
      </p:sp>
    </p:spTree>
    <p:extLst>
      <p:ext uri="{BB962C8B-B14F-4D97-AF65-F5344CB8AC3E}">
        <p14:creationId xmlns:p14="http://schemas.microsoft.com/office/powerpoint/2010/main" val="4273497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40000"/>
              </a:lnSpc>
            </a:pPr>
            <a:r>
              <a:rPr lang="en-US" dirty="0" err="1">
                <a:latin typeface="Arial"/>
                <a:cs typeface="Arial"/>
              </a:rPr>
              <a:t>Niels</a:t>
            </a:r>
            <a:r>
              <a:rPr lang="en-US" dirty="0">
                <a:latin typeface="Arial"/>
                <a:cs typeface="Arial"/>
              </a:rPr>
              <a:t> </a:t>
            </a:r>
            <a:r>
              <a:rPr lang="en-US" dirty="0" err="1">
                <a:latin typeface="Arial"/>
                <a:cs typeface="Arial"/>
              </a:rPr>
              <a:t>Kaj</a:t>
            </a:r>
            <a:r>
              <a:rPr lang="en-US" dirty="0">
                <a:latin typeface="Arial"/>
                <a:cs typeface="Arial"/>
              </a:rPr>
              <a:t> Jerne (1911-1994)-</a:t>
            </a:r>
            <a:br>
              <a:rPr lang="en-US" dirty="0">
                <a:latin typeface="Arial"/>
                <a:cs typeface="Arial"/>
              </a:rPr>
            </a:br>
            <a:r>
              <a:rPr lang="en-US" dirty="0">
                <a:latin typeface="Arial"/>
                <a:cs typeface="Arial"/>
              </a:rPr>
              <a:t>Vida en la </a:t>
            </a:r>
            <a:r>
              <a:rPr lang="en-US" dirty="0" err="1">
                <a:latin typeface="Arial"/>
                <a:cs typeface="Arial"/>
              </a:rPr>
              <a:t>Ciencia</a:t>
            </a:r>
            <a:endParaRPr lang="en-US" dirty="0">
              <a:latin typeface="Arial"/>
              <a:cs typeface="Arial"/>
            </a:endParaRPr>
          </a:p>
        </p:txBody>
      </p:sp>
      <p:sp>
        <p:nvSpPr>
          <p:cNvPr id="3" name="Content Placeholder 2"/>
          <p:cNvSpPr>
            <a:spLocks noGrp="1"/>
          </p:cNvSpPr>
          <p:nvPr>
            <p:ph idx="1"/>
          </p:nvPr>
        </p:nvSpPr>
        <p:spPr>
          <a:xfrm>
            <a:off x="1981200" y="2051541"/>
            <a:ext cx="8229600" cy="4211388"/>
          </a:xfrm>
        </p:spPr>
        <p:txBody>
          <a:bodyPr>
            <a:normAutofit/>
          </a:bodyPr>
          <a:lstStyle/>
          <a:p>
            <a:pPr>
              <a:lnSpc>
                <a:spcPct val="160000"/>
              </a:lnSpc>
            </a:pPr>
            <a:r>
              <a:rPr lang="en-US" sz="2200" i="1" dirty="0">
                <a:latin typeface="Times New Roman"/>
                <a:cs typeface="Times New Roman"/>
              </a:rPr>
              <a:t> </a:t>
            </a:r>
            <a:r>
              <a:rPr lang="en-US" sz="2200" dirty="0">
                <a:latin typeface="Times New Roman"/>
                <a:cs typeface="Times New Roman"/>
              </a:rPr>
              <a:t> </a:t>
            </a:r>
            <a:r>
              <a:rPr lang="en-US" sz="2200" i="1" dirty="0">
                <a:latin typeface="Times New Roman"/>
                <a:cs typeface="Times New Roman"/>
              </a:rPr>
              <a:t>1966-1969</a:t>
            </a:r>
            <a:r>
              <a:rPr lang="en-US" sz="2200" dirty="0">
                <a:latin typeface="Times New Roman"/>
                <a:cs typeface="Times New Roman"/>
              </a:rPr>
              <a:t>, Johann Wolfgang Goethe University </a:t>
            </a:r>
          </a:p>
          <a:p>
            <a:pPr lvl="1">
              <a:lnSpc>
                <a:spcPct val="160000"/>
              </a:lnSpc>
            </a:pPr>
            <a:r>
              <a:rPr lang="en-US" sz="2200" dirty="0">
                <a:latin typeface="Times New Roman"/>
                <a:cs typeface="Times New Roman"/>
              </a:rPr>
              <a:t>Director del </a:t>
            </a:r>
            <a:r>
              <a:rPr lang="en-US" sz="2200" b="1" dirty="0" err="1">
                <a:latin typeface="Times New Roman"/>
                <a:cs typeface="Times New Roman"/>
              </a:rPr>
              <a:t>Instituto</a:t>
            </a:r>
            <a:r>
              <a:rPr lang="en-US" sz="2200" b="1" dirty="0">
                <a:latin typeface="Times New Roman"/>
                <a:cs typeface="Times New Roman"/>
              </a:rPr>
              <a:t> de Paul Ehrlich Institute </a:t>
            </a:r>
            <a:endParaRPr lang="en-US" sz="2200" b="1" i="1" dirty="0">
              <a:latin typeface="Times New Roman"/>
              <a:cs typeface="Times New Roman"/>
            </a:endParaRPr>
          </a:p>
          <a:p>
            <a:pPr>
              <a:lnSpc>
                <a:spcPct val="160000"/>
              </a:lnSpc>
            </a:pPr>
            <a:r>
              <a:rPr lang="en-US" sz="2200" i="1" dirty="0">
                <a:latin typeface="Times New Roman"/>
                <a:cs typeface="Times New Roman"/>
              </a:rPr>
              <a:t>1969-1980</a:t>
            </a:r>
            <a:r>
              <a:rPr lang="en-US" sz="2200" dirty="0">
                <a:latin typeface="Times New Roman"/>
                <a:cs typeface="Times New Roman"/>
              </a:rPr>
              <a:t>, Director &amp; </a:t>
            </a:r>
            <a:r>
              <a:rPr lang="en-US" sz="2200" dirty="0" err="1">
                <a:latin typeface="Times New Roman"/>
                <a:cs typeface="Times New Roman"/>
              </a:rPr>
              <a:t>Fundador</a:t>
            </a:r>
            <a:r>
              <a:rPr lang="en-US" sz="2200" dirty="0">
                <a:latin typeface="Times New Roman"/>
                <a:cs typeface="Times New Roman"/>
              </a:rPr>
              <a:t> </a:t>
            </a:r>
          </a:p>
          <a:p>
            <a:pPr lvl="1">
              <a:lnSpc>
                <a:spcPct val="160000"/>
              </a:lnSpc>
            </a:pPr>
            <a:r>
              <a:rPr lang="en-US" sz="2200" b="1" dirty="0" err="1">
                <a:latin typeface="Times New Roman"/>
                <a:cs typeface="Times New Roman"/>
              </a:rPr>
              <a:t>Instituto</a:t>
            </a:r>
            <a:r>
              <a:rPr lang="en-US" sz="2200" b="1" dirty="0">
                <a:latin typeface="Times New Roman"/>
                <a:cs typeface="Times New Roman"/>
              </a:rPr>
              <a:t> de Basel </a:t>
            </a:r>
            <a:r>
              <a:rPr lang="en-US" sz="2200" dirty="0" err="1">
                <a:latin typeface="Times New Roman"/>
                <a:cs typeface="Times New Roman"/>
              </a:rPr>
              <a:t>para</a:t>
            </a:r>
            <a:r>
              <a:rPr lang="en-US" sz="2200" dirty="0">
                <a:latin typeface="Times New Roman"/>
                <a:cs typeface="Times New Roman"/>
              </a:rPr>
              <a:t> la </a:t>
            </a:r>
            <a:r>
              <a:rPr lang="en-US" sz="2200" dirty="0" err="1">
                <a:latin typeface="Times New Roman"/>
                <a:cs typeface="Times New Roman"/>
              </a:rPr>
              <a:t>Inmunología</a:t>
            </a:r>
            <a:r>
              <a:rPr lang="en-US" sz="2200" dirty="0">
                <a:latin typeface="Times New Roman"/>
                <a:cs typeface="Times New Roman"/>
              </a:rPr>
              <a:t> </a:t>
            </a:r>
          </a:p>
          <a:p>
            <a:pPr>
              <a:lnSpc>
                <a:spcPct val="160000"/>
              </a:lnSpc>
            </a:pPr>
            <a:r>
              <a:rPr lang="en-US" sz="2200" dirty="0">
                <a:latin typeface="Times New Roman"/>
                <a:cs typeface="Times New Roman"/>
              </a:rPr>
              <a:t> 1981-1982, </a:t>
            </a:r>
            <a:r>
              <a:rPr lang="en-US" sz="2200" dirty="0" err="1">
                <a:latin typeface="Times New Roman"/>
                <a:cs typeface="Times New Roman"/>
              </a:rPr>
              <a:t>Francia</a:t>
            </a:r>
            <a:endParaRPr lang="en-US" sz="2200" dirty="0">
              <a:latin typeface="Times New Roman"/>
              <a:cs typeface="Times New Roman"/>
            </a:endParaRPr>
          </a:p>
          <a:p>
            <a:pPr lvl="1">
              <a:lnSpc>
                <a:spcPct val="160000"/>
              </a:lnSpc>
            </a:pPr>
            <a:r>
              <a:rPr lang="en-US" sz="2200" dirty="0">
                <a:latin typeface="Times New Roman"/>
                <a:cs typeface="Times New Roman"/>
              </a:rPr>
              <a:t> </a:t>
            </a:r>
            <a:r>
              <a:rPr lang="en-US" sz="2200" dirty="0" err="1">
                <a:latin typeface="Times New Roman"/>
                <a:cs typeface="Times New Roman"/>
              </a:rPr>
              <a:t>Asesor</a:t>
            </a:r>
            <a:r>
              <a:rPr lang="en-US" sz="2200" dirty="0">
                <a:latin typeface="Times New Roman"/>
                <a:cs typeface="Times New Roman"/>
              </a:rPr>
              <a:t> especial en </a:t>
            </a:r>
            <a:r>
              <a:rPr lang="en-US" sz="2200" b="1" dirty="0" err="1">
                <a:latin typeface="Times New Roman"/>
                <a:cs typeface="Times New Roman"/>
              </a:rPr>
              <a:t>Instituto</a:t>
            </a:r>
            <a:r>
              <a:rPr lang="en-US" sz="2200" b="1" dirty="0">
                <a:latin typeface="Times New Roman"/>
                <a:cs typeface="Times New Roman"/>
              </a:rPr>
              <a:t> de Pasteur </a:t>
            </a:r>
          </a:p>
          <a:p>
            <a:pPr lvl="1">
              <a:lnSpc>
                <a:spcPct val="160000"/>
              </a:lnSpc>
            </a:pPr>
            <a:endParaRPr lang="en-US" sz="2200" dirty="0">
              <a:latin typeface="Times New Roman"/>
              <a:cs typeface="Times New Roman"/>
            </a:endParaRPr>
          </a:p>
        </p:txBody>
      </p:sp>
    </p:spTree>
    <p:extLst>
      <p:ext uri="{BB962C8B-B14F-4D97-AF65-F5344CB8AC3E}">
        <p14:creationId xmlns:p14="http://schemas.microsoft.com/office/powerpoint/2010/main" val="2889032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432"/>
            <a:ext cx="8229600" cy="1143000"/>
          </a:xfrm>
        </p:spPr>
        <p:txBody>
          <a:bodyPr>
            <a:normAutofit/>
          </a:bodyPr>
          <a:lstStyle/>
          <a:p>
            <a:r>
              <a:rPr lang="en-US" sz="6000" dirty="0" err="1">
                <a:latin typeface="Monotype Corsiva"/>
                <a:cs typeface="Monotype Corsiva"/>
              </a:rPr>
              <a:t>Premio</a:t>
            </a:r>
            <a:r>
              <a:rPr lang="en-US" sz="6000" dirty="0">
                <a:latin typeface="Monotype Corsiva"/>
                <a:cs typeface="Monotype Corsiva"/>
              </a:rPr>
              <a:t> Nobel </a:t>
            </a:r>
          </a:p>
        </p:txBody>
      </p:sp>
      <p:pic>
        <p:nvPicPr>
          <p:cNvPr id="4" name="Picture 3"/>
          <p:cNvPicPr>
            <a:picLocks noChangeAspect="1"/>
          </p:cNvPicPr>
          <p:nvPr/>
        </p:nvPicPr>
        <p:blipFill rotWithShape="1">
          <a:blip r:embed="rId3"/>
          <a:srcRect r="2709"/>
          <a:stretch/>
        </p:blipFill>
        <p:spPr>
          <a:xfrm>
            <a:off x="1981201" y="1499076"/>
            <a:ext cx="4866989" cy="2506314"/>
          </a:xfrm>
          <a:prstGeom prst="rect">
            <a:avLst/>
          </a:prstGeom>
        </p:spPr>
      </p:pic>
      <p:sp>
        <p:nvSpPr>
          <p:cNvPr id="5" name="TextBox 4"/>
          <p:cNvSpPr txBox="1"/>
          <p:nvPr/>
        </p:nvSpPr>
        <p:spPr>
          <a:xfrm>
            <a:off x="1504463" y="4882727"/>
            <a:ext cx="8850922" cy="1451679"/>
          </a:xfrm>
          <a:prstGeom prst="rect">
            <a:avLst/>
          </a:prstGeom>
          <a:noFill/>
        </p:spPr>
        <p:txBody>
          <a:bodyPr wrap="square" rtlCol="0">
            <a:spAutoFit/>
          </a:bodyPr>
          <a:lstStyle/>
          <a:p>
            <a:pPr algn="ctr">
              <a:lnSpc>
                <a:spcPct val="150000"/>
              </a:lnSpc>
            </a:pPr>
            <a:r>
              <a:rPr lang="en-US" sz="2000" b="1" i="1" dirty="0" err="1"/>
              <a:t>Por</a:t>
            </a:r>
            <a:r>
              <a:rPr lang="en-US" sz="2000" b="1" i="1" dirty="0"/>
              <a:t> </a:t>
            </a:r>
            <a:r>
              <a:rPr lang="en-US" sz="2000" b="1" i="1" dirty="0" err="1"/>
              <a:t>las</a:t>
            </a:r>
            <a:r>
              <a:rPr lang="en-US" sz="2000" b="1" i="1" dirty="0"/>
              <a:t> </a:t>
            </a:r>
            <a:r>
              <a:rPr lang="en-US" sz="2000" b="1" i="1" dirty="0" err="1"/>
              <a:t>Teorías</a:t>
            </a:r>
            <a:r>
              <a:rPr lang="en-US" sz="2000" b="1" i="1" dirty="0"/>
              <a:t> </a:t>
            </a:r>
            <a:r>
              <a:rPr lang="en-US" sz="2000" b="1" i="1" dirty="0" err="1"/>
              <a:t>sobre</a:t>
            </a:r>
            <a:endParaRPr lang="en-US" sz="2000" b="1" i="1" dirty="0"/>
          </a:p>
          <a:p>
            <a:pPr marL="285750" indent="-285750" algn="ctr">
              <a:lnSpc>
                <a:spcPct val="150000"/>
              </a:lnSpc>
              <a:buFont typeface="Wingdings" charset="2"/>
              <a:buChar char="ü"/>
            </a:pPr>
            <a:r>
              <a:rPr lang="en-US" sz="2000" dirty="0"/>
              <a:t> La </a:t>
            </a:r>
            <a:r>
              <a:rPr lang="en-US" sz="2000" dirty="0" err="1"/>
              <a:t>especificidad</a:t>
            </a:r>
            <a:r>
              <a:rPr lang="en-US" sz="2000" dirty="0"/>
              <a:t> en el </a:t>
            </a:r>
            <a:r>
              <a:rPr lang="en-US" sz="2000" dirty="0" err="1"/>
              <a:t>desarrollo</a:t>
            </a:r>
            <a:r>
              <a:rPr lang="en-US" sz="2000" dirty="0"/>
              <a:t> y control del SI</a:t>
            </a:r>
          </a:p>
          <a:p>
            <a:pPr marL="285750" indent="-285750" algn="ctr">
              <a:lnSpc>
                <a:spcPct val="150000"/>
              </a:lnSpc>
              <a:buFont typeface="Wingdings" charset="2"/>
              <a:buChar char="ü"/>
            </a:pPr>
            <a:r>
              <a:rPr lang="en-US" sz="2000" dirty="0"/>
              <a:t> </a:t>
            </a:r>
            <a:r>
              <a:rPr lang="en-US" sz="2000" dirty="0" err="1"/>
              <a:t>Descubrimientos</a:t>
            </a:r>
            <a:r>
              <a:rPr lang="en-US" sz="2000" dirty="0"/>
              <a:t> de la </a:t>
            </a:r>
            <a:r>
              <a:rPr lang="en-US" sz="2000" dirty="0" err="1"/>
              <a:t>Producción</a:t>
            </a:r>
            <a:r>
              <a:rPr lang="en-US" sz="2000" dirty="0"/>
              <a:t> de </a:t>
            </a:r>
            <a:r>
              <a:rPr lang="en-US" sz="2000" dirty="0" err="1"/>
              <a:t>Anticuerpos</a:t>
            </a:r>
            <a:r>
              <a:rPr lang="en-US" sz="2000" dirty="0"/>
              <a:t> </a:t>
            </a:r>
            <a:r>
              <a:rPr lang="en-US" sz="2000" dirty="0" err="1"/>
              <a:t>Monoclonales</a:t>
            </a:r>
            <a:r>
              <a:rPr lang="en-US" sz="2000" dirty="0"/>
              <a:t> </a:t>
            </a:r>
          </a:p>
        </p:txBody>
      </p:sp>
      <p:pic>
        <p:nvPicPr>
          <p:cNvPr id="6" name="Picture 5"/>
          <p:cNvPicPr>
            <a:picLocks noChangeAspect="1"/>
          </p:cNvPicPr>
          <p:nvPr/>
        </p:nvPicPr>
        <p:blipFill>
          <a:blip r:embed="rId4"/>
          <a:stretch>
            <a:fillRect/>
          </a:stretch>
        </p:blipFill>
        <p:spPr>
          <a:xfrm rot="487835">
            <a:off x="6839868" y="3237375"/>
            <a:ext cx="3750384" cy="2088298"/>
          </a:xfrm>
          <a:prstGeom prst="rect">
            <a:avLst/>
          </a:prstGeom>
        </p:spPr>
      </p:pic>
      <p:sp>
        <p:nvSpPr>
          <p:cNvPr id="7" name="Rectangle 6"/>
          <p:cNvSpPr/>
          <p:nvPr/>
        </p:nvSpPr>
        <p:spPr>
          <a:xfrm>
            <a:off x="2373506" y="4138706"/>
            <a:ext cx="3409877" cy="461665"/>
          </a:xfrm>
          <a:prstGeom prst="rect">
            <a:avLst/>
          </a:prstGeom>
        </p:spPr>
        <p:txBody>
          <a:bodyPr wrap="square">
            <a:spAutoFit/>
          </a:bodyPr>
          <a:lstStyle/>
          <a:p>
            <a:pPr algn="ctr"/>
            <a:r>
              <a:rPr lang="en-US" sz="800" dirty="0"/>
              <a:t>http://</a:t>
            </a:r>
            <a:r>
              <a:rPr lang="en-US" sz="800" dirty="0" err="1"/>
              <a:t>www.nogracias.org</a:t>
            </a:r>
            <a:r>
              <a:rPr lang="en-US" sz="800" dirty="0"/>
              <a:t>/2018/08/03/desinflando-la-burbuja-biomedica-causas-consecuencias-apuntes-ministros-novatos-abel-novoa/?print=print</a:t>
            </a:r>
          </a:p>
        </p:txBody>
      </p:sp>
      <p:sp>
        <p:nvSpPr>
          <p:cNvPr id="8" name="TextBox 7"/>
          <p:cNvSpPr txBox="1"/>
          <p:nvPr/>
        </p:nvSpPr>
        <p:spPr>
          <a:xfrm>
            <a:off x="6503048" y="6488668"/>
            <a:ext cx="4423006" cy="261610"/>
          </a:xfrm>
          <a:prstGeom prst="rect">
            <a:avLst/>
          </a:prstGeom>
          <a:noFill/>
          <a:ln>
            <a:solidFill>
              <a:schemeClr val="accent1"/>
            </a:solidFill>
          </a:ln>
        </p:spPr>
        <p:txBody>
          <a:bodyPr wrap="none" rtlCol="0">
            <a:spAutoFit/>
          </a:bodyPr>
          <a:lstStyle/>
          <a:p>
            <a:r>
              <a:rPr lang="en-US" sz="1100" dirty="0"/>
              <a:t>https://</a:t>
            </a:r>
            <a:r>
              <a:rPr lang="en-US" sz="1100" dirty="0" err="1"/>
              <a:t>www.nobelprize.org</a:t>
            </a:r>
            <a:r>
              <a:rPr lang="en-US" sz="1100" dirty="0"/>
              <a:t>/prizes/medicine/1984/</a:t>
            </a:r>
            <a:r>
              <a:rPr lang="en-US" sz="1100" dirty="0" err="1"/>
              <a:t>jerne</a:t>
            </a:r>
            <a:r>
              <a:rPr lang="en-US" sz="1100" dirty="0"/>
              <a:t>/facts/</a:t>
            </a:r>
          </a:p>
        </p:txBody>
      </p:sp>
    </p:spTree>
    <p:extLst>
      <p:ext uri="{BB962C8B-B14F-4D97-AF65-F5344CB8AC3E}">
        <p14:creationId xmlns:p14="http://schemas.microsoft.com/office/powerpoint/2010/main" val="1329631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28644"/>
            <a:ext cx="8229600" cy="1143000"/>
          </a:xfrm>
        </p:spPr>
        <p:txBody>
          <a:bodyPr>
            <a:noAutofit/>
          </a:bodyPr>
          <a:lstStyle/>
          <a:p>
            <a:r>
              <a:rPr lang="en-US" dirty="0" err="1"/>
              <a:t>Niels</a:t>
            </a:r>
            <a:r>
              <a:rPr lang="en-US" dirty="0"/>
              <a:t> </a:t>
            </a:r>
            <a:r>
              <a:rPr lang="en-US" dirty="0" err="1"/>
              <a:t>Kaj</a:t>
            </a:r>
            <a:r>
              <a:rPr lang="en-US" dirty="0"/>
              <a:t> Jerne (1911-1994)-</a:t>
            </a:r>
            <a:br>
              <a:rPr lang="en-US" dirty="0"/>
            </a:br>
            <a:r>
              <a:rPr lang="en-US" dirty="0"/>
              <a:t>3 </a:t>
            </a:r>
            <a:r>
              <a:rPr lang="en-US" dirty="0" err="1"/>
              <a:t>Teorías</a:t>
            </a:r>
            <a:br>
              <a:rPr lang="en-US" dirty="0"/>
            </a:br>
            <a:endParaRPr lang="en-US" dirty="0"/>
          </a:p>
        </p:txBody>
      </p:sp>
      <p:sp>
        <p:nvSpPr>
          <p:cNvPr id="3" name="Vertical Scroll 2"/>
          <p:cNvSpPr/>
          <p:nvPr/>
        </p:nvSpPr>
        <p:spPr>
          <a:xfrm rot="21293448">
            <a:off x="3627243" y="1856761"/>
            <a:ext cx="4351279" cy="4347085"/>
          </a:xfrm>
          <a:prstGeom prst="verticalScroll">
            <a:avLst/>
          </a:prstGeom>
          <a:solidFill>
            <a:schemeClr val="bg2">
              <a:lumMod val="75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857250" lvl="1" indent="-400050">
              <a:lnSpc>
                <a:spcPct val="200000"/>
              </a:lnSpc>
              <a:buFont typeface="+mj-lt"/>
              <a:buAutoNum type="romanUcPeriod"/>
            </a:pPr>
            <a:r>
              <a:rPr lang="en-US" sz="2000" b="1" dirty="0">
                <a:solidFill>
                  <a:schemeClr val="accent2">
                    <a:lumMod val="75000"/>
                  </a:schemeClr>
                </a:solidFill>
              </a:rPr>
              <a:t>Natural Selection Theory </a:t>
            </a:r>
            <a:endParaRPr lang="en-US" sz="2000" b="1" dirty="0">
              <a:solidFill>
                <a:schemeClr val="accent2">
                  <a:lumMod val="75000"/>
                </a:schemeClr>
              </a:solidFill>
              <a:effectLst>
                <a:reflection blurRad="6350" stA="55000" endA="300" endPos="45500" dir="5400000" sy="-100000" algn="bl" rotWithShape="0"/>
              </a:effectLst>
            </a:endParaRPr>
          </a:p>
          <a:p>
            <a:pPr marL="857250" lvl="1" indent="-400050">
              <a:lnSpc>
                <a:spcPct val="200000"/>
              </a:lnSpc>
              <a:buFont typeface="+mj-lt"/>
              <a:buAutoNum type="romanUcPeriod"/>
            </a:pPr>
            <a:r>
              <a:rPr lang="en-US" sz="2000" b="1" dirty="0">
                <a:solidFill>
                  <a:schemeClr val="accent2">
                    <a:lumMod val="75000"/>
                  </a:schemeClr>
                </a:solidFill>
              </a:rPr>
              <a:t> SI distingue PROPIO de lo NO PROPIO </a:t>
            </a:r>
          </a:p>
          <a:p>
            <a:pPr marL="857250" lvl="1" indent="-400050">
              <a:lnSpc>
                <a:spcPct val="200000"/>
              </a:lnSpc>
              <a:buFont typeface="+mj-lt"/>
              <a:buAutoNum type="romanUcPeriod"/>
            </a:pPr>
            <a:r>
              <a:rPr lang="en-US" sz="2000" b="1" dirty="0">
                <a:solidFill>
                  <a:schemeClr val="accent2">
                    <a:lumMod val="75000"/>
                  </a:schemeClr>
                </a:solidFill>
              </a:rPr>
              <a:t> Network Theory </a:t>
            </a:r>
          </a:p>
        </p:txBody>
      </p:sp>
      <p:pic>
        <p:nvPicPr>
          <p:cNvPr id="4" name="Picture 3"/>
          <p:cNvPicPr>
            <a:picLocks noChangeAspect="1"/>
          </p:cNvPicPr>
          <p:nvPr/>
        </p:nvPicPr>
        <p:blipFill>
          <a:blip r:embed="rId2"/>
          <a:stretch>
            <a:fillRect/>
          </a:stretch>
        </p:blipFill>
        <p:spPr>
          <a:xfrm>
            <a:off x="8163440" y="2813539"/>
            <a:ext cx="2266462" cy="2266462"/>
          </a:xfrm>
          <a:prstGeom prst="rect">
            <a:avLst/>
          </a:prstGeom>
        </p:spPr>
      </p:pic>
      <p:pic>
        <p:nvPicPr>
          <p:cNvPr id="5" name="Picture 4"/>
          <p:cNvPicPr>
            <a:picLocks noChangeAspect="1"/>
          </p:cNvPicPr>
          <p:nvPr/>
        </p:nvPicPr>
        <p:blipFill>
          <a:blip r:embed="rId2"/>
          <a:stretch>
            <a:fillRect/>
          </a:stretch>
        </p:blipFill>
        <p:spPr>
          <a:xfrm>
            <a:off x="6989890" y="5461002"/>
            <a:ext cx="512885" cy="512885"/>
          </a:xfrm>
          <a:prstGeom prst="rect">
            <a:avLst/>
          </a:prstGeom>
        </p:spPr>
      </p:pic>
      <p:sp>
        <p:nvSpPr>
          <p:cNvPr id="6" name="Merge 5"/>
          <p:cNvSpPr/>
          <p:nvPr/>
        </p:nvSpPr>
        <p:spPr>
          <a:xfrm rot="2736189">
            <a:off x="7614525" y="4498838"/>
            <a:ext cx="531486" cy="1496172"/>
          </a:xfrm>
          <a:prstGeom prst="flowChartMerge">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375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8329"/>
            <a:ext cx="8229600" cy="1143000"/>
          </a:xfrm>
        </p:spPr>
        <p:txBody>
          <a:bodyPr>
            <a:noAutofit/>
          </a:bodyPr>
          <a:lstStyle/>
          <a:p>
            <a:r>
              <a:rPr lang="en-US" sz="3200" dirty="0"/>
              <a:t>I. Natural Selection Theory</a:t>
            </a:r>
            <a:br>
              <a:rPr lang="en-US" sz="3200" dirty="0"/>
            </a:br>
            <a:r>
              <a:rPr lang="en-US" sz="3200" dirty="0"/>
              <a:t>{1955}</a:t>
            </a:r>
          </a:p>
        </p:txBody>
      </p:sp>
      <p:sp>
        <p:nvSpPr>
          <p:cNvPr id="3" name="Text Placeholder 2"/>
          <p:cNvSpPr>
            <a:spLocks noGrp="1"/>
          </p:cNvSpPr>
          <p:nvPr>
            <p:ph type="body" idx="1"/>
          </p:nvPr>
        </p:nvSpPr>
        <p:spPr>
          <a:xfrm>
            <a:off x="1785820" y="1535113"/>
            <a:ext cx="4040188" cy="639762"/>
          </a:xfrm>
        </p:spPr>
        <p:txBody>
          <a:bodyPr/>
          <a:lstStyle/>
          <a:p>
            <a:pPr algn="ctr"/>
            <a:r>
              <a:rPr lang="en-US" u="sng" dirty="0" err="1">
                <a:solidFill>
                  <a:srgbClr val="000000"/>
                </a:solidFill>
              </a:rPr>
              <a:t>Otros</a:t>
            </a:r>
            <a:r>
              <a:rPr lang="en-US" u="sng" dirty="0">
                <a:solidFill>
                  <a:srgbClr val="000000"/>
                </a:solidFill>
              </a:rPr>
              <a:t> </a:t>
            </a:r>
            <a:r>
              <a:rPr lang="en-US" u="sng" dirty="0" err="1">
                <a:solidFill>
                  <a:srgbClr val="000000"/>
                </a:solidFill>
              </a:rPr>
              <a:t>Inmunólogos</a:t>
            </a:r>
            <a:r>
              <a:rPr lang="en-US" u="sng" dirty="0">
                <a:solidFill>
                  <a:srgbClr val="000000"/>
                </a:solidFill>
              </a:rPr>
              <a:t> </a:t>
            </a:r>
          </a:p>
        </p:txBody>
      </p:sp>
      <p:sp>
        <p:nvSpPr>
          <p:cNvPr id="4" name="Content Placeholder 3"/>
          <p:cNvSpPr>
            <a:spLocks noGrp="1"/>
          </p:cNvSpPr>
          <p:nvPr>
            <p:ph sz="half" idx="2"/>
          </p:nvPr>
        </p:nvSpPr>
        <p:spPr>
          <a:xfrm>
            <a:off x="1785820" y="2409331"/>
            <a:ext cx="4040188" cy="4214207"/>
          </a:xfrm>
          <a:ln/>
        </p:spPr>
        <p:style>
          <a:lnRef idx="2">
            <a:schemeClr val="accent2"/>
          </a:lnRef>
          <a:fillRef idx="1">
            <a:schemeClr val="lt1"/>
          </a:fillRef>
          <a:effectRef idx="0">
            <a:schemeClr val="accent2"/>
          </a:effectRef>
          <a:fontRef idx="minor">
            <a:schemeClr val="dk1"/>
          </a:fontRef>
        </p:style>
        <p:txBody>
          <a:bodyPr>
            <a:normAutofit/>
          </a:bodyPr>
          <a:lstStyle/>
          <a:p>
            <a:pPr marL="457200" indent="-457200">
              <a:lnSpc>
                <a:spcPct val="140000"/>
              </a:lnSpc>
              <a:buFont typeface="+mj-lt"/>
              <a:buAutoNum type="alphaLcParenR"/>
            </a:pPr>
            <a:r>
              <a:rPr lang="en-US" sz="2200" dirty="0">
                <a:latin typeface="Times New Roman"/>
                <a:cs typeface="Times New Roman"/>
              </a:rPr>
              <a:t> </a:t>
            </a:r>
            <a:r>
              <a:rPr lang="en-US" sz="2200" dirty="0" err="1">
                <a:latin typeface="Times New Roman"/>
                <a:cs typeface="Times New Roman"/>
              </a:rPr>
              <a:t>Anticuerpos</a:t>
            </a:r>
            <a:r>
              <a:rPr lang="en-US" sz="2200" dirty="0">
                <a:latin typeface="Times New Roman"/>
                <a:cs typeface="Times New Roman"/>
              </a:rPr>
              <a:t> </a:t>
            </a:r>
            <a:r>
              <a:rPr lang="en-US" sz="2200" dirty="0" err="1">
                <a:latin typeface="Times New Roman"/>
                <a:cs typeface="Times New Roman"/>
              </a:rPr>
              <a:t>específicos</a:t>
            </a:r>
            <a:r>
              <a:rPr lang="en-US" sz="2200" dirty="0">
                <a:latin typeface="Times New Roman"/>
                <a:cs typeface="Times New Roman"/>
              </a:rPr>
              <a:t> no </a:t>
            </a:r>
            <a:r>
              <a:rPr lang="en-US" sz="2200" dirty="0" err="1">
                <a:latin typeface="Times New Roman"/>
                <a:cs typeface="Times New Roman"/>
              </a:rPr>
              <a:t>existían</a:t>
            </a:r>
            <a:endParaRPr lang="en-US" sz="2200" dirty="0">
              <a:latin typeface="Times New Roman"/>
              <a:cs typeface="Times New Roman"/>
            </a:endParaRPr>
          </a:p>
          <a:p>
            <a:pPr marL="857250" lvl="1" indent="-457200">
              <a:lnSpc>
                <a:spcPct val="140000"/>
              </a:lnSpc>
              <a:buFont typeface="Wingdings" charset="2"/>
              <a:buChar char="Ø"/>
            </a:pPr>
            <a:r>
              <a:rPr lang="en-US" sz="2200" dirty="0">
                <a:latin typeface="Times New Roman"/>
                <a:cs typeface="Times New Roman"/>
              </a:rPr>
              <a:t> </a:t>
            </a:r>
            <a:r>
              <a:rPr lang="en-US" sz="2200" dirty="0" err="1">
                <a:latin typeface="Times New Roman"/>
                <a:cs typeface="Times New Roman"/>
              </a:rPr>
              <a:t>Antígenos</a:t>
            </a:r>
            <a:r>
              <a:rPr lang="en-US" sz="2200" dirty="0">
                <a:latin typeface="Times New Roman"/>
                <a:cs typeface="Times New Roman"/>
              </a:rPr>
              <a:t> = Templates </a:t>
            </a:r>
          </a:p>
          <a:p>
            <a:pPr marL="457200" indent="-457200">
              <a:lnSpc>
                <a:spcPct val="140000"/>
              </a:lnSpc>
              <a:buFont typeface="+mj-lt"/>
              <a:buAutoNum type="alphaLcParenR"/>
            </a:pPr>
            <a:r>
              <a:rPr lang="en-US" sz="2200" dirty="0">
                <a:latin typeface="Times New Roman"/>
                <a:cs typeface="Times New Roman"/>
              </a:rPr>
              <a:t> </a:t>
            </a:r>
            <a:r>
              <a:rPr lang="en-US" sz="2200" dirty="0" err="1">
                <a:latin typeface="Times New Roman"/>
                <a:cs typeface="Times New Roman"/>
              </a:rPr>
              <a:t>Replicación</a:t>
            </a:r>
            <a:r>
              <a:rPr lang="en-US" sz="2200" dirty="0">
                <a:latin typeface="Times New Roman"/>
                <a:cs typeface="Times New Roman"/>
              </a:rPr>
              <a:t> de ABs </a:t>
            </a:r>
          </a:p>
          <a:p>
            <a:pPr marL="857250" lvl="1" indent="-457200">
              <a:lnSpc>
                <a:spcPct val="140000"/>
              </a:lnSpc>
              <a:buFont typeface="Wingdings" charset="2"/>
              <a:buChar char="Ø"/>
            </a:pPr>
            <a:r>
              <a:rPr lang="en-US" sz="2200" dirty="0" err="1">
                <a:latin typeface="Times New Roman"/>
                <a:cs typeface="Times New Roman"/>
              </a:rPr>
              <a:t>Exposición</a:t>
            </a:r>
            <a:r>
              <a:rPr lang="en-US" sz="2200" dirty="0">
                <a:latin typeface="Times New Roman"/>
                <a:cs typeface="Times New Roman"/>
              </a:rPr>
              <a:t> de </a:t>
            </a:r>
            <a:r>
              <a:rPr lang="en-US" sz="2200" dirty="0" err="1">
                <a:latin typeface="Times New Roman"/>
                <a:cs typeface="Times New Roman"/>
              </a:rPr>
              <a:t>antígenos</a:t>
            </a:r>
            <a:r>
              <a:rPr lang="en-US" sz="2200" dirty="0">
                <a:latin typeface="Times New Roman"/>
                <a:cs typeface="Times New Roman"/>
              </a:rPr>
              <a:t> </a:t>
            </a:r>
            <a:r>
              <a:rPr lang="en-US" sz="2200" dirty="0" err="1">
                <a:latin typeface="Times New Roman"/>
                <a:cs typeface="Times New Roman"/>
              </a:rPr>
              <a:t>repetidos</a:t>
            </a:r>
            <a:r>
              <a:rPr lang="en-US" sz="2200" dirty="0">
                <a:latin typeface="Times New Roman"/>
                <a:cs typeface="Times New Roman"/>
              </a:rPr>
              <a:t> (</a:t>
            </a:r>
            <a:r>
              <a:rPr lang="en-US" sz="2200" dirty="0" err="1">
                <a:latin typeface="Times New Roman"/>
                <a:cs typeface="Times New Roman"/>
              </a:rPr>
              <a:t>modificados</a:t>
            </a:r>
            <a:r>
              <a:rPr lang="en-US" sz="2200" dirty="0">
                <a:latin typeface="Times New Roman"/>
                <a:cs typeface="Times New Roman"/>
              </a:rPr>
              <a:t> </a:t>
            </a:r>
            <a:r>
              <a:rPr lang="en-US" sz="2200" dirty="0" err="1">
                <a:latin typeface="Times New Roman"/>
                <a:cs typeface="Times New Roman"/>
              </a:rPr>
              <a:t>por</a:t>
            </a:r>
            <a:r>
              <a:rPr lang="en-US" sz="2200" dirty="0">
                <a:latin typeface="Times New Roman"/>
                <a:cs typeface="Times New Roman"/>
              </a:rPr>
              <a:t> </a:t>
            </a:r>
            <a:r>
              <a:rPr lang="en-US" sz="2200" dirty="0" err="1">
                <a:latin typeface="Times New Roman"/>
                <a:cs typeface="Times New Roman"/>
              </a:rPr>
              <a:t>enzimas</a:t>
            </a:r>
            <a:r>
              <a:rPr lang="en-US" sz="2200" dirty="0">
                <a:latin typeface="Times New Roman"/>
                <a:cs typeface="Times New Roman"/>
              </a:rPr>
              <a:t>)  </a:t>
            </a:r>
          </a:p>
        </p:txBody>
      </p:sp>
      <p:sp>
        <p:nvSpPr>
          <p:cNvPr id="5" name="Text Placeholder 4"/>
          <p:cNvSpPr>
            <a:spLocks noGrp="1"/>
          </p:cNvSpPr>
          <p:nvPr>
            <p:ph type="body" sz="quarter" idx="3"/>
          </p:nvPr>
        </p:nvSpPr>
        <p:spPr>
          <a:xfrm>
            <a:off x="6325334" y="1535113"/>
            <a:ext cx="4041775" cy="639762"/>
          </a:xfrm>
        </p:spPr>
        <p:txBody>
          <a:bodyPr/>
          <a:lstStyle/>
          <a:p>
            <a:pPr algn="ctr"/>
            <a:r>
              <a:rPr lang="en-US" u="sng" dirty="0" err="1"/>
              <a:t>Niels</a:t>
            </a:r>
            <a:r>
              <a:rPr lang="en-US" u="sng" dirty="0"/>
              <a:t> </a:t>
            </a:r>
            <a:r>
              <a:rPr lang="en-US" u="sng" dirty="0" err="1"/>
              <a:t>Kaj</a:t>
            </a:r>
            <a:r>
              <a:rPr lang="en-US" u="sng" dirty="0"/>
              <a:t> Jerne </a:t>
            </a:r>
          </a:p>
        </p:txBody>
      </p:sp>
      <p:sp>
        <p:nvSpPr>
          <p:cNvPr id="6" name="Content Placeholder 5"/>
          <p:cNvSpPr>
            <a:spLocks noGrp="1"/>
          </p:cNvSpPr>
          <p:nvPr>
            <p:ph sz="quarter" idx="4"/>
          </p:nvPr>
        </p:nvSpPr>
        <p:spPr>
          <a:xfrm>
            <a:off x="6149487" y="2409330"/>
            <a:ext cx="4362206" cy="4214208"/>
          </a:xfrm>
        </p:spPr>
        <p:style>
          <a:lnRef idx="2">
            <a:schemeClr val="accent2"/>
          </a:lnRef>
          <a:fillRef idx="1">
            <a:schemeClr val="lt1"/>
          </a:fillRef>
          <a:effectRef idx="0">
            <a:schemeClr val="accent2"/>
          </a:effectRef>
          <a:fontRef idx="minor">
            <a:schemeClr val="dk1"/>
          </a:fontRef>
        </p:style>
        <p:txBody>
          <a:bodyPr>
            <a:noAutofit/>
          </a:bodyPr>
          <a:lstStyle/>
          <a:p>
            <a:pPr marL="457200" indent="-457200">
              <a:buFont typeface="+mj-lt"/>
              <a:buAutoNum type="alphaLcParenR"/>
            </a:pPr>
            <a:r>
              <a:rPr lang="en-US" sz="2200" dirty="0">
                <a:latin typeface="Times New Roman"/>
                <a:cs typeface="Times New Roman"/>
              </a:rPr>
              <a:t> ABs </a:t>
            </a:r>
            <a:r>
              <a:rPr lang="en-US" sz="2200" dirty="0" err="1">
                <a:latin typeface="Times New Roman"/>
                <a:cs typeface="Times New Roman"/>
              </a:rPr>
              <a:t>existen</a:t>
            </a:r>
            <a:r>
              <a:rPr lang="en-US" sz="2200" dirty="0">
                <a:latin typeface="Times New Roman"/>
                <a:cs typeface="Times New Roman"/>
              </a:rPr>
              <a:t> </a:t>
            </a:r>
            <a:r>
              <a:rPr lang="en-US" sz="2200" dirty="0" err="1">
                <a:latin typeface="Times New Roman"/>
                <a:cs typeface="Times New Roman"/>
              </a:rPr>
              <a:t>desde</a:t>
            </a:r>
            <a:r>
              <a:rPr lang="en-US" sz="2200" dirty="0">
                <a:latin typeface="Times New Roman"/>
                <a:cs typeface="Times New Roman"/>
              </a:rPr>
              <a:t> </a:t>
            </a:r>
            <a:r>
              <a:rPr lang="en-US" sz="2200" dirty="0" err="1">
                <a:latin typeface="Times New Roman"/>
                <a:cs typeface="Times New Roman"/>
              </a:rPr>
              <a:t>nacimiento</a:t>
            </a:r>
            <a:r>
              <a:rPr lang="en-US" sz="2200" dirty="0">
                <a:latin typeface="Times New Roman"/>
                <a:cs typeface="Times New Roman"/>
              </a:rPr>
              <a:t> </a:t>
            </a:r>
          </a:p>
          <a:p>
            <a:pPr marL="457200" indent="-457200">
              <a:buFont typeface="+mj-lt"/>
              <a:buAutoNum type="alphaLcParenR"/>
            </a:pPr>
            <a:r>
              <a:rPr lang="en-US" sz="2200" dirty="0">
                <a:latin typeface="Times New Roman"/>
                <a:cs typeface="Times New Roman"/>
              </a:rPr>
              <a:t> </a:t>
            </a:r>
            <a:r>
              <a:rPr lang="en-US" sz="2200" dirty="0" err="1">
                <a:latin typeface="Times New Roman"/>
                <a:cs typeface="Times New Roman"/>
              </a:rPr>
              <a:t>Replicación</a:t>
            </a:r>
            <a:r>
              <a:rPr lang="en-US" sz="2200" dirty="0">
                <a:latin typeface="Times New Roman"/>
                <a:cs typeface="Times New Roman"/>
              </a:rPr>
              <a:t> de ABs </a:t>
            </a:r>
          </a:p>
          <a:p>
            <a:pPr marL="857250" lvl="1" indent="-457200">
              <a:buFont typeface="Wingdings" charset="2"/>
              <a:buChar char="Ø"/>
            </a:pPr>
            <a:r>
              <a:rPr lang="en-US" sz="2200" dirty="0">
                <a:latin typeface="Times New Roman"/>
                <a:cs typeface="Times New Roman"/>
              </a:rPr>
              <a:t>Unión </a:t>
            </a:r>
            <a:r>
              <a:rPr lang="en-US" sz="2200" dirty="0" err="1">
                <a:latin typeface="Times New Roman"/>
                <a:cs typeface="Times New Roman"/>
              </a:rPr>
              <a:t>antígeno</a:t>
            </a:r>
            <a:r>
              <a:rPr lang="en-US" sz="2200" dirty="0">
                <a:latin typeface="Times New Roman"/>
                <a:cs typeface="Times New Roman"/>
              </a:rPr>
              <a:t> y ABs (pre-</a:t>
            </a:r>
            <a:r>
              <a:rPr lang="en-US" sz="2200" dirty="0" err="1">
                <a:latin typeface="Times New Roman"/>
                <a:cs typeface="Times New Roman"/>
              </a:rPr>
              <a:t>existente</a:t>
            </a:r>
            <a:r>
              <a:rPr lang="en-US" sz="2200" dirty="0">
                <a:latin typeface="Times New Roman"/>
                <a:cs typeface="Times New Roman"/>
              </a:rPr>
              <a:t>)</a:t>
            </a:r>
          </a:p>
          <a:p>
            <a:pPr marL="400050" lvl="1" indent="0">
              <a:buNone/>
            </a:pPr>
            <a:endParaRPr lang="en-US" sz="2200" dirty="0">
              <a:latin typeface="Times New Roman"/>
              <a:cs typeface="Times New Roman"/>
            </a:endParaRPr>
          </a:p>
          <a:p>
            <a:pPr marL="400050" lvl="1" indent="0">
              <a:buNone/>
            </a:pPr>
            <a:r>
              <a:rPr lang="en-US" sz="2200" dirty="0">
                <a:latin typeface="Times New Roman"/>
                <a:cs typeface="Times New Roman"/>
              </a:rPr>
              <a:t>*</a:t>
            </a:r>
            <a:r>
              <a:rPr lang="en-US" sz="2200" dirty="0" err="1">
                <a:latin typeface="Times New Roman"/>
                <a:cs typeface="Times New Roman"/>
              </a:rPr>
              <a:t>Reconocido</a:t>
            </a:r>
            <a:r>
              <a:rPr lang="en-US" sz="2200" dirty="0">
                <a:latin typeface="Times New Roman"/>
                <a:cs typeface="Times New Roman"/>
              </a:rPr>
              <a:t> </a:t>
            </a:r>
            <a:r>
              <a:rPr lang="en-US" sz="2200" dirty="0" err="1">
                <a:latin typeface="Times New Roman"/>
                <a:cs typeface="Times New Roman"/>
              </a:rPr>
              <a:t>Mundialmente</a:t>
            </a:r>
            <a:r>
              <a:rPr lang="en-US" sz="2200" dirty="0">
                <a:latin typeface="Times New Roman"/>
                <a:cs typeface="Times New Roman"/>
              </a:rPr>
              <a:t> - WHO</a:t>
            </a:r>
          </a:p>
        </p:txBody>
      </p:sp>
    </p:spTree>
    <p:extLst>
      <p:ext uri="{BB962C8B-B14F-4D97-AF65-F5344CB8AC3E}">
        <p14:creationId xmlns:p14="http://schemas.microsoft.com/office/powerpoint/2010/main" val="836494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20000"/>
              </a:lnSpc>
            </a:pPr>
            <a:r>
              <a:rPr lang="en-US" dirty="0"/>
              <a:t>I. Natural Selection Theory</a:t>
            </a:r>
            <a:br>
              <a:rPr lang="en-US" dirty="0"/>
            </a:br>
            <a:r>
              <a:rPr lang="en-US" dirty="0" err="1"/>
              <a:t>Ensayo</a:t>
            </a:r>
            <a:r>
              <a:rPr lang="en-US" dirty="0"/>
              <a:t> de </a:t>
            </a:r>
            <a:r>
              <a:rPr lang="en-US" dirty="0" err="1"/>
              <a:t>placa</a:t>
            </a:r>
            <a:r>
              <a:rPr lang="en-US" dirty="0"/>
              <a:t> </a:t>
            </a:r>
            <a:r>
              <a:rPr lang="en-US" dirty="0" err="1"/>
              <a:t>Hemolítica</a:t>
            </a:r>
            <a:r>
              <a:rPr lang="en-US" dirty="0"/>
              <a:t> </a:t>
            </a:r>
          </a:p>
        </p:txBody>
      </p:sp>
      <p:sp>
        <p:nvSpPr>
          <p:cNvPr id="3" name="Content Placeholder 2"/>
          <p:cNvSpPr>
            <a:spLocks noGrp="1"/>
          </p:cNvSpPr>
          <p:nvPr>
            <p:ph idx="1"/>
          </p:nvPr>
        </p:nvSpPr>
        <p:spPr>
          <a:xfrm>
            <a:off x="1752600" y="1891270"/>
            <a:ext cx="8686800" cy="928131"/>
          </a:xfrm>
        </p:spPr>
        <p:style>
          <a:lnRef idx="2">
            <a:schemeClr val="accent2"/>
          </a:lnRef>
          <a:fillRef idx="1">
            <a:schemeClr val="lt1"/>
          </a:fillRef>
          <a:effectRef idx="0">
            <a:schemeClr val="accent2"/>
          </a:effectRef>
          <a:fontRef idx="minor">
            <a:schemeClr val="dk1"/>
          </a:fontRef>
        </p:style>
        <p:txBody>
          <a:bodyPr>
            <a:normAutofit fontScale="92500"/>
          </a:bodyPr>
          <a:lstStyle/>
          <a:p>
            <a:pPr marL="0" indent="0" algn="ctr">
              <a:buNone/>
            </a:pPr>
            <a:r>
              <a:rPr lang="en-US" sz="2400" dirty="0">
                <a:solidFill>
                  <a:schemeClr val="tx1">
                    <a:lumMod val="65000"/>
                    <a:lumOff val="35000"/>
                  </a:schemeClr>
                </a:solidFill>
              </a:rPr>
              <a:t>¿Los ABs no </a:t>
            </a:r>
            <a:r>
              <a:rPr lang="en-US" sz="2400" dirty="0" err="1">
                <a:solidFill>
                  <a:schemeClr val="tx1">
                    <a:lumMod val="65000"/>
                    <a:lumOff val="35000"/>
                  </a:schemeClr>
                </a:solidFill>
              </a:rPr>
              <a:t>existen</a:t>
            </a:r>
            <a:r>
              <a:rPr lang="en-US" sz="2400" dirty="0">
                <a:solidFill>
                  <a:schemeClr val="tx1">
                    <a:lumMod val="65000"/>
                    <a:lumOff val="35000"/>
                  </a:schemeClr>
                </a:solidFill>
              </a:rPr>
              <a:t> hasta </a:t>
            </a:r>
            <a:r>
              <a:rPr lang="en-US" sz="2400" dirty="0" err="1">
                <a:solidFill>
                  <a:schemeClr val="tx1">
                    <a:lumMod val="65000"/>
                    <a:lumOff val="35000"/>
                  </a:schemeClr>
                </a:solidFill>
              </a:rPr>
              <a:t>que</a:t>
            </a:r>
            <a:r>
              <a:rPr lang="en-US" sz="2400" dirty="0">
                <a:solidFill>
                  <a:schemeClr val="tx1">
                    <a:lumMod val="65000"/>
                    <a:lumOff val="35000"/>
                  </a:schemeClr>
                </a:solidFill>
              </a:rPr>
              <a:t> los </a:t>
            </a:r>
            <a:r>
              <a:rPr lang="en-US" sz="2400" dirty="0" err="1">
                <a:solidFill>
                  <a:schemeClr val="tx1">
                    <a:lumMod val="65000"/>
                    <a:lumOff val="35000"/>
                  </a:schemeClr>
                </a:solidFill>
              </a:rPr>
              <a:t>antígenos</a:t>
            </a:r>
            <a:r>
              <a:rPr lang="en-US" sz="2400" dirty="0">
                <a:solidFill>
                  <a:schemeClr val="tx1">
                    <a:lumMod val="65000"/>
                    <a:lumOff val="35000"/>
                  </a:schemeClr>
                </a:solidFill>
              </a:rPr>
              <a:t> </a:t>
            </a:r>
            <a:r>
              <a:rPr lang="en-US" sz="2400" dirty="0" err="1">
                <a:solidFill>
                  <a:schemeClr val="tx1">
                    <a:lumMod val="65000"/>
                    <a:lumOff val="35000"/>
                  </a:schemeClr>
                </a:solidFill>
              </a:rPr>
              <a:t>entran</a:t>
            </a:r>
            <a:r>
              <a:rPr lang="en-US" sz="2400" dirty="0">
                <a:solidFill>
                  <a:schemeClr val="tx1">
                    <a:lumMod val="65000"/>
                    <a:lumOff val="35000"/>
                  </a:schemeClr>
                </a:solidFill>
              </a:rPr>
              <a:t> al </a:t>
            </a:r>
            <a:r>
              <a:rPr lang="en-US" sz="2400" dirty="0" err="1">
                <a:solidFill>
                  <a:schemeClr val="tx1">
                    <a:lumMod val="65000"/>
                    <a:lumOff val="35000"/>
                  </a:schemeClr>
                </a:solidFill>
              </a:rPr>
              <a:t>sistema</a:t>
            </a:r>
            <a:r>
              <a:rPr lang="en-US" sz="2400" dirty="0">
                <a:solidFill>
                  <a:schemeClr val="tx1">
                    <a:lumMod val="65000"/>
                    <a:lumOff val="35000"/>
                  </a:schemeClr>
                </a:solidFill>
              </a:rPr>
              <a:t> y </a:t>
            </a:r>
            <a:r>
              <a:rPr lang="en-US" sz="2400" dirty="0" err="1">
                <a:solidFill>
                  <a:schemeClr val="tx1">
                    <a:lumMod val="65000"/>
                    <a:lumOff val="35000"/>
                  </a:schemeClr>
                </a:solidFill>
              </a:rPr>
              <a:t>estos</a:t>
            </a:r>
            <a:r>
              <a:rPr lang="en-US" sz="2400" dirty="0">
                <a:solidFill>
                  <a:schemeClr val="tx1">
                    <a:lumMod val="65000"/>
                    <a:lumOff val="35000"/>
                  </a:schemeClr>
                </a:solidFill>
              </a:rPr>
              <a:t> </a:t>
            </a:r>
            <a:r>
              <a:rPr lang="en-US" sz="2400" dirty="0" err="1">
                <a:solidFill>
                  <a:schemeClr val="tx1">
                    <a:lumMod val="65000"/>
                    <a:lumOff val="35000"/>
                  </a:schemeClr>
                </a:solidFill>
              </a:rPr>
              <a:t>sirven</a:t>
            </a:r>
            <a:r>
              <a:rPr lang="en-US" sz="2400" dirty="0">
                <a:solidFill>
                  <a:schemeClr val="tx1">
                    <a:lumMod val="65000"/>
                    <a:lumOff val="35000"/>
                  </a:schemeClr>
                </a:solidFill>
              </a:rPr>
              <a:t> de “templates” </a:t>
            </a:r>
            <a:r>
              <a:rPr lang="en-US" sz="2400" dirty="0" err="1">
                <a:solidFill>
                  <a:schemeClr val="tx1">
                    <a:lumMod val="65000"/>
                    <a:lumOff val="35000"/>
                  </a:schemeClr>
                </a:solidFill>
              </a:rPr>
              <a:t>para</a:t>
            </a:r>
            <a:r>
              <a:rPr lang="en-US" sz="2400" dirty="0">
                <a:solidFill>
                  <a:schemeClr val="tx1">
                    <a:lumMod val="65000"/>
                    <a:lumOff val="35000"/>
                  </a:schemeClr>
                </a:solidFill>
              </a:rPr>
              <a:t> la </a:t>
            </a:r>
            <a:r>
              <a:rPr lang="en-US" sz="2400" dirty="0" err="1">
                <a:solidFill>
                  <a:schemeClr val="tx1">
                    <a:lumMod val="65000"/>
                    <a:lumOff val="35000"/>
                  </a:schemeClr>
                </a:solidFill>
              </a:rPr>
              <a:t>creación</a:t>
            </a:r>
            <a:r>
              <a:rPr lang="en-US" sz="2400" dirty="0">
                <a:solidFill>
                  <a:schemeClr val="tx1">
                    <a:lumMod val="65000"/>
                    <a:lumOff val="35000"/>
                  </a:schemeClr>
                </a:solidFill>
              </a:rPr>
              <a:t> de los </a:t>
            </a:r>
            <a:r>
              <a:rPr lang="en-US" sz="2400" dirty="0" err="1">
                <a:solidFill>
                  <a:schemeClr val="tx1">
                    <a:lumMod val="65000"/>
                    <a:lumOff val="35000"/>
                  </a:schemeClr>
                </a:solidFill>
              </a:rPr>
              <a:t>mismos</a:t>
            </a:r>
            <a:r>
              <a:rPr lang="en-US" sz="2400" dirty="0">
                <a:solidFill>
                  <a:schemeClr val="tx1">
                    <a:lumMod val="65000"/>
                    <a:lumOff val="35000"/>
                  </a:schemeClr>
                </a:solidFill>
              </a:rPr>
              <a:t>? </a:t>
            </a:r>
          </a:p>
        </p:txBody>
      </p:sp>
      <p:sp>
        <p:nvSpPr>
          <p:cNvPr id="11" name="TextBox 10"/>
          <p:cNvSpPr txBox="1"/>
          <p:nvPr/>
        </p:nvSpPr>
        <p:spPr>
          <a:xfrm>
            <a:off x="1752600" y="3106002"/>
            <a:ext cx="5537200" cy="707886"/>
          </a:xfrm>
          <a:prstGeom prst="rect">
            <a:avLst/>
          </a:prstGeom>
          <a:noFill/>
        </p:spPr>
        <p:txBody>
          <a:bodyPr wrap="square" rtlCol="0">
            <a:spAutoFit/>
          </a:bodyPr>
          <a:lstStyle/>
          <a:p>
            <a:r>
              <a:rPr lang="en-US" sz="2000" b="1" dirty="0" err="1">
                <a:latin typeface="Times New Roman"/>
                <a:cs typeface="Times New Roman"/>
              </a:rPr>
              <a:t>Hipótesis</a:t>
            </a:r>
            <a:r>
              <a:rPr lang="en-US" sz="2000" b="1" dirty="0">
                <a:latin typeface="Times New Roman"/>
                <a:cs typeface="Times New Roman"/>
              </a:rPr>
              <a:t> </a:t>
            </a:r>
          </a:p>
          <a:p>
            <a:r>
              <a:rPr lang="en-US" sz="2000" dirty="0">
                <a:latin typeface="Times New Roman"/>
                <a:cs typeface="Times New Roman"/>
              </a:rPr>
              <a:t>ABs </a:t>
            </a:r>
            <a:r>
              <a:rPr lang="en-US" sz="2000" dirty="0" err="1">
                <a:latin typeface="Times New Roman"/>
                <a:cs typeface="Times New Roman"/>
              </a:rPr>
              <a:t>presentes</a:t>
            </a:r>
            <a:r>
              <a:rPr lang="en-US" sz="2000" dirty="0">
                <a:latin typeface="Times New Roman"/>
                <a:cs typeface="Times New Roman"/>
              </a:rPr>
              <a:t> </a:t>
            </a:r>
            <a:r>
              <a:rPr lang="en-US" sz="2000" dirty="0" err="1">
                <a:latin typeface="Times New Roman"/>
                <a:cs typeface="Times New Roman"/>
              </a:rPr>
              <a:t>desde</a:t>
            </a:r>
            <a:r>
              <a:rPr lang="en-US" sz="2000" dirty="0">
                <a:latin typeface="Times New Roman"/>
                <a:cs typeface="Times New Roman"/>
              </a:rPr>
              <a:t> </a:t>
            </a:r>
            <a:r>
              <a:rPr lang="en-US" sz="2000" dirty="0" err="1">
                <a:latin typeface="Times New Roman"/>
                <a:cs typeface="Times New Roman"/>
              </a:rPr>
              <a:t>nacimiento</a:t>
            </a:r>
            <a:r>
              <a:rPr lang="en-US" sz="2000" dirty="0">
                <a:latin typeface="Times New Roman"/>
                <a:cs typeface="Times New Roman"/>
              </a:rPr>
              <a:t> </a:t>
            </a:r>
          </a:p>
        </p:txBody>
      </p:sp>
      <p:sp>
        <p:nvSpPr>
          <p:cNvPr id="12" name="TextBox 11"/>
          <p:cNvSpPr txBox="1"/>
          <p:nvPr/>
        </p:nvSpPr>
        <p:spPr>
          <a:xfrm>
            <a:off x="2260600" y="3919551"/>
            <a:ext cx="6527800" cy="1190069"/>
          </a:xfrm>
          <a:prstGeom prst="rect">
            <a:avLst/>
          </a:prstGeom>
          <a:noFill/>
        </p:spPr>
        <p:txBody>
          <a:bodyPr wrap="square" rtlCol="0">
            <a:spAutoFit/>
          </a:bodyPr>
          <a:lstStyle/>
          <a:p>
            <a:pPr>
              <a:lnSpc>
                <a:spcPct val="120000"/>
              </a:lnSpc>
            </a:pPr>
            <a:r>
              <a:rPr lang="en-US" sz="2000" b="1" dirty="0" err="1">
                <a:latin typeface="Times New Roman"/>
                <a:cs typeface="Times New Roman"/>
              </a:rPr>
              <a:t>Racional</a:t>
            </a:r>
            <a:r>
              <a:rPr lang="en-US" sz="2000" b="1" dirty="0">
                <a:latin typeface="Times New Roman"/>
                <a:cs typeface="Times New Roman"/>
              </a:rPr>
              <a:t> </a:t>
            </a:r>
          </a:p>
          <a:p>
            <a:pPr>
              <a:lnSpc>
                <a:spcPct val="120000"/>
              </a:lnSpc>
            </a:pPr>
            <a:r>
              <a:rPr lang="en-US" sz="2000" dirty="0" err="1">
                <a:latin typeface="Times New Roman"/>
                <a:cs typeface="Times New Roman"/>
              </a:rPr>
              <a:t>Todo</a:t>
            </a:r>
            <a:r>
              <a:rPr lang="en-US" sz="2000" dirty="0">
                <a:latin typeface="Times New Roman"/>
                <a:cs typeface="Times New Roman"/>
              </a:rPr>
              <a:t> </a:t>
            </a:r>
            <a:r>
              <a:rPr lang="en-US" sz="2000" dirty="0" err="1">
                <a:latin typeface="Times New Roman"/>
                <a:cs typeface="Times New Roman"/>
              </a:rPr>
              <a:t>antígeno</a:t>
            </a:r>
            <a:r>
              <a:rPr lang="en-US" sz="2000" dirty="0">
                <a:latin typeface="Times New Roman"/>
                <a:cs typeface="Times New Roman"/>
              </a:rPr>
              <a:t> se </a:t>
            </a:r>
            <a:r>
              <a:rPr lang="en-US" sz="2000" dirty="0" err="1">
                <a:latin typeface="Times New Roman"/>
                <a:cs typeface="Times New Roman"/>
              </a:rPr>
              <a:t>une</a:t>
            </a:r>
            <a:r>
              <a:rPr lang="en-US" sz="2000" dirty="0">
                <a:latin typeface="Times New Roman"/>
                <a:cs typeface="Times New Roman"/>
              </a:rPr>
              <a:t> a un ABs pre-</a:t>
            </a:r>
            <a:r>
              <a:rPr lang="en-US" sz="2000" dirty="0" err="1">
                <a:latin typeface="Times New Roman"/>
                <a:cs typeface="Times New Roman"/>
              </a:rPr>
              <a:t>existente</a:t>
            </a:r>
            <a:r>
              <a:rPr lang="en-US" sz="2000" dirty="0">
                <a:latin typeface="Times New Roman"/>
                <a:cs typeface="Times New Roman"/>
              </a:rPr>
              <a:t> y </a:t>
            </a:r>
            <a:r>
              <a:rPr lang="en-US" sz="2000" dirty="0" err="1">
                <a:latin typeface="Times New Roman"/>
                <a:cs typeface="Times New Roman"/>
              </a:rPr>
              <a:t>estimula</a:t>
            </a:r>
            <a:r>
              <a:rPr lang="en-US" sz="2000" dirty="0">
                <a:latin typeface="Times New Roman"/>
                <a:cs typeface="Times New Roman"/>
              </a:rPr>
              <a:t> </a:t>
            </a:r>
            <a:r>
              <a:rPr lang="en-US" sz="2000" dirty="0" err="1">
                <a:latin typeface="Times New Roman"/>
                <a:cs typeface="Times New Roman"/>
              </a:rPr>
              <a:t>su</a:t>
            </a:r>
            <a:r>
              <a:rPr lang="en-US" sz="2000" dirty="0">
                <a:latin typeface="Times New Roman"/>
                <a:cs typeface="Times New Roman"/>
              </a:rPr>
              <a:t> </a:t>
            </a:r>
            <a:r>
              <a:rPr lang="en-US" sz="2000" dirty="0" err="1">
                <a:latin typeface="Times New Roman"/>
                <a:cs typeface="Times New Roman"/>
              </a:rPr>
              <a:t>producción</a:t>
            </a:r>
            <a:r>
              <a:rPr lang="en-US" sz="2000" dirty="0">
                <a:latin typeface="Times New Roman"/>
                <a:cs typeface="Times New Roman"/>
              </a:rPr>
              <a:t> </a:t>
            </a:r>
          </a:p>
        </p:txBody>
      </p:sp>
      <p:sp>
        <p:nvSpPr>
          <p:cNvPr id="13" name="TextBox 12"/>
          <p:cNvSpPr txBox="1"/>
          <p:nvPr/>
        </p:nvSpPr>
        <p:spPr>
          <a:xfrm>
            <a:off x="2798636" y="5186419"/>
            <a:ext cx="8229600" cy="2298065"/>
          </a:xfrm>
          <a:prstGeom prst="rect">
            <a:avLst/>
          </a:prstGeom>
          <a:noFill/>
        </p:spPr>
        <p:txBody>
          <a:bodyPr wrap="square" rtlCol="0">
            <a:spAutoFit/>
          </a:bodyPr>
          <a:lstStyle/>
          <a:p>
            <a:pPr>
              <a:lnSpc>
                <a:spcPct val="120000"/>
              </a:lnSpc>
            </a:pPr>
            <a:r>
              <a:rPr lang="en-US" sz="2000" b="1" dirty="0" err="1">
                <a:latin typeface="Times New Roman"/>
                <a:cs typeface="Times New Roman"/>
              </a:rPr>
              <a:t>Diseño</a:t>
            </a:r>
            <a:r>
              <a:rPr lang="en-US" sz="2000" dirty="0">
                <a:latin typeface="Times New Roman"/>
                <a:cs typeface="Times New Roman"/>
              </a:rPr>
              <a:t> </a:t>
            </a:r>
          </a:p>
          <a:p>
            <a:pPr>
              <a:lnSpc>
                <a:spcPct val="120000"/>
              </a:lnSpc>
            </a:pPr>
            <a:r>
              <a:rPr lang="en-US" sz="2000" dirty="0" err="1">
                <a:latin typeface="Times New Roman"/>
                <a:cs typeface="Times New Roman"/>
              </a:rPr>
              <a:t>Ensayo</a:t>
            </a:r>
            <a:r>
              <a:rPr lang="en-US" sz="2000" dirty="0">
                <a:latin typeface="Times New Roman"/>
                <a:cs typeface="Times New Roman"/>
              </a:rPr>
              <a:t> de </a:t>
            </a:r>
            <a:r>
              <a:rPr lang="en-US" sz="2000" dirty="0" err="1">
                <a:latin typeface="Times New Roman"/>
                <a:cs typeface="Times New Roman"/>
              </a:rPr>
              <a:t>Placa</a:t>
            </a:r>
            <a:r>
              <a:rPr lang="en-US" sz="2000" dirty="0">
                <a:latin typeface="Times New Roman"/>
                <a:cs typeface="Times New Roman"/>
              </a:rPr>
              <a:t> </a:t>
            </a:r>
            <a:r>
              <a:rPr lang="en-US" sz="2000" dirty="0" err="1">
                <a:latin typeface="Times New Roman"/>
                <a:cs typeface="Times New Roman"/>
              </a:rPr>
              <a:t>Hemolítica</a:t>
            </a:r>
            <a:endParaRPr lang="en-US" sz="2000" dirty="0">
              <a:latin typeface="Times New Roman"/>
              <a:cs typeface="Times New Roman"/>
            </a:endParaRPr>
          </a:p>
          <a:p>
            <a:pPr>
              <a:lnSpc>
                <a:spcPct val="120000"/>
              </a:lnSpc>
            </a:pPr>
            <a:r>
              <a:rPr lang="en-US" sz="2000" dirty="0" err="1">
                <a:latin typeface="Times New Roman"/>
                <a:cs typeface="Times New Roman"/>
              </a:rPr>
              <a:t>Detecta</a:t>
            </a:r>
            <a:r>
              <a:rPr lang="en-US" sz="2000" dirty="0">
                <a:latin typeface="Times New Roman"/>
                <a:cs typeface="Times New Roman"/>
              </a:rPr>
              <a:t> y </a:t>
            </a:r>
            <a:r>
              <a:rPr lang="en-US" sz="2000" dirty="0" err="1">
                <a:latin typeface="Times New Roman"/>
                <a:cs typeface="Times New Roman"/>
              </a:rPr>
              <a:t>Cuantifica</a:t>
            </a:r>
            <a:r>
              <a:rPr lang="en-US" sz="2000" dirty="0">
                <a:latin typeface="Times New Roman"/>
                <a:cs typeface="Times New Roman"/>
              </a:rPr>
              <a:t> el # de </a:t>
            </a:r>
            <a:r>
              <a:rPr lang="en-US" sz="2000" dirty="0" err="1">
                <a:latin typeface="Times New Roman"/>
                <a:cs typeface="Times New Roman"/>
              </a:rPr>
              <a:t>cel</a:t>
            </a:r>
            <a:r>
              <a:rPr lang="en-US" sz="2000" dirty="0">
                <a:latin typeface="Times New Roman"/>
                <a:cs typeface="Times New Roman"/>
              </a:rPr>
              <a:t> </a:t>
            </a:r>
            <a:r>
              <a:rPr lang="en-US" sz="2000" dirty="0" err="1">
                <a:latin typeface="Times New Roman"/>
                <a:cs typeface="Times New Roman"/>
              </a:rPr>
              <a:t>que</a:t>
            </a:r>
            <a:r>
              <a:rPr lang="en-US" sz="2000" dirty="0">
                <a:latin typeface="Times New Roman"/>
                <a:cs typeface="Times New Roman"/>
              </a:rPr>
              <a:t> </a:t>
            </a:r>
            <a:r>
              <a:rPr lang="en-US" sz="2000" dirty="0" err="1">
                <a:latin typeface="Times New Roman"/>
                <a:cs typeface="Times New Roman"/>
              </a:rPr>
              <a:t>forman</a:t>
            </a:r>
            <a:r>
              <a:rPr lang="en-US" sz="2000" dirty="0">
                <a:latin typeface="Times New Roman"/>
                <a:cs typeface="Times New Roman"/>
              </a:rPr>
              <a:t> ABs (</a:t>
            </a:r>
            <a:r>
              <a:rPr lang="en-US" sz="2000" dirty="0" err="1">
                <a:latin typeface="Times New Roman"/>
                <a:cs typeface="Times New Roman"/>
              </a:rPr>
              <a:t>linfocitos</a:t>
            </a:r>
            <a:r>
              <a:rPr lang="en-US" sz="2000" dirty="0">
                <a:latin typeface="Times New Roman"/>
                <a:cs typeface="Times New Roman"/>
              </a:rPr>
              <a:t>) </a:t>
            </a:r>
            <a:r>
              <a:rPr lang="en-US" sz="2000" dirty="0" err="1">
                <a:latin typeface="Times New Roman"/>
                <a:cs typeface="Times New Roman"/>
              </a:rPr>
              <a:t>durante</a:t>
            </a:r>
            <a:r>
              <a:rPr lang="en-US" sz="2000" dirty="0">
                <a:latin typeface="Times New Roman"/>
                <a:cs typeface="Times New Roman"/>
              </a:rPr>
              <a:t> </a:t>
            </a:r>
            <a:r>
              <a:rPr lang="en-US" sz="2000" dirty="0" err="1">
                <a:latin typeface="Times New Roman"/>
                <a:cs typeface="Times New Roman"/>
              </a:rPr>
              <a:t>una</a:t>
            </a:r>
            <a:r>
              <a:rPr lang="en-US" sz="2000" dirty="0">
                <a:latin typeface="Times New Roman"/>
                <a:cs typeface="Times New Roman"/>
              </a:rPr>
              <a:t> </a:t>
            </a:r>
            <a:r>
              <a:rPr lang="en-US" sz="2000" dirty="0" err="1">
                <a:latin typeface="Times New Roman"/>
                <a:cs typeface="Times New Roman"/>
              </a:rPr>
              <a:t>respuesta</a:t>
            </a:r>
            <a:r>
              <a:rPr lang="en-US" sz="2000" dirty="0">
                <a:latin typeface="Times New Roman"/>
                <a:cs typeface="Times New Roman"/>
              </a:rPr>
              <a:t> </a:t>
            </a:r>
            <a:r>
              <a:rPr lang="en-US" sz="2000" dirty="0" err="1">
                <a:latin typeface="Times New Roman"/>
                <a:cs typeface="Times New Roman"/>
              </a:rPr>
              <a:t>inmune</a:t>
            </a:r>
            <a:r>
              <a:rPr lang="en-US" sz="2000" dirty="0">
                <a:latin typeface="Times New Roman"/>
                <a:cs typeface="Times New Roman"/>
              </a:rPr>
              <a:t> </a:t>
            </a:r>
          </a:p>
          <a:p>
            <a:pPr>
              <a:lnSpc>
                <a:spcPct val="120000"/>
              </a:lnSpc>
            </a:pPr>
            <a:endParaRPr lang="en-US" sz="2000" dirty="0">
              <a:latin typeface="Times New Roman"/>
              <a:cs typeface="Times New Roman"/>
            </a:endParaRPr>
          </a:p>
          <a:p>
            <a:pPr>
              <a:lnSpc>
                <a:spcPct val="120000"/>
              </a:lnSpc>
            </a:pPr>
            <a:endParaRPr lang="en-US" sz="2000" dirty="0">
              <a:latin typeface="Times New Roman"/>
              <a:cs typeface="Times New Roman"/>
            </a:endParaRPr>
          </a:p>
        </p:txBody>
      </p:sp>
    </p:spTree>
    <p:extLst>
      <p:ext uri="{BB962C8B-B14F-4D97-AF65-F5344CB8AC3E}">
        <p14:creationId xmlns:p14="http://schemas.microsoft.com/office/powerpoint/2010/main" val="2903982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524000" y="2870200"/>
          <a:ext cx="8788400" cy="353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3327400" y="1"/>
            <a:ext cx="5402976" cy="2659013"/>
          </a:xfrm>
          <a:prstGeom prst="rect">
            <a:avLst/>
          </a:prstGeom>
        </p:spPr>
      </p:pic>
      <p:sp>
        <p:nvSpPr>
          <p:cNvPr id="11" name="Rectangle 10"/>
          <p:cNvSpPr/>
          <p:nvPr/>
        </p:nvSpPr>
        <p:spPr>
          <a:xfrm>
            <a:off x="13658876" y="2946400"/>
            <a:ext cx="1483481" cy="738664"/>
          </a:xfrm>
          <a:prstGeom prst="rect">
            <a:avLst/>
          </a:prstGeom>
        </p:spPr>
        <p:txBody>
          <a:bodyPr wrap="square">
            <a:spAutoFit/>
          </a:bodyPr>
          <a:lstStyle/>
          <a:p>
            <a:r>
              <a:rPr lang="en-US" sz="1050" dirty="0"/>
              <a:t>http://</a:t>
            </a:r>
            <a:r>
              <a:rPr lang="en-US" sz="1050" dirty="0" err="1"/>
              <a:t>cubocube.com</a:t>
            </a:r>
            <a:r>
              <a:rPr lang="en-US" sz="1050" dirty="0"/>
              <a:t>/</a:t>
            </a:r>
            <a:r>
              <a:rPr lang="en-US" sz="1050" dirty="0" err="1"/>
              <a:t>dashboard.php?a</a:t>
            </a:r>
            <a:r>
              <a:rPr lang="en-US" sz="1050" dirty="0"/>
              <a:t>=1717&amp;b=1722&amp;c=1</a:t>
            </a:r>
          </a:p>
        </p:txBody>
      </p:sp>
      <p:sp>
        <p:nvSpPr>
          <p:cNvPr id="12" name="Rectangle 11"/>
          <p:cNvSpPr/>
          <p:nvPr/>
        </p:nvSpPr>
        <p:spPr>
          <a:xfrm>
            <a:off x="6267476" y="6535410"/>
            <a:ext cx="4806924" cy="415498"/>
          </a:xfrm>
          <a:prstGeom prst="rect">
            <a:avLst/>
          </a:prstGeom>
        </p:spPr>
        <p:txBody>
          <a:bodyPr wrap="square">
            <a:spAutoFit/>
          </a:bodyPr>
          <a:lstStyle/>
          <a:p>
            <a:r>
              <a:rPr lang="en-US" sz="1050" dirty="0"/>
              <a:t>https://</a:t>
            </a:r>
            <a:r>
              <a:rPr lang="en-US" sz="1050" dirty="0" err="1"/>
              <a:t>www.sciencedirect.com</a:t>
            </a:r>
            <a:r>
              <a:rPr lang="en-US" sz="1050" dirty="0"/>
              <a:t>/science/article/</a:t>
            </a:r>
            <a:r>
              <a:rPr lang="en-US" sz="1050" dirty="0" err="1"/>
              <a:t>pii</a:t>
            </a:r>
            <a:r>
              <a:rPr lang="en-US" sz="1050" dirty="0"/>
              <a:t>/B9780123983817000137</a:t>
            </a:r>
          </a:p>
        </p:txBody>
      </p:sp>
    </p:spTree>
    <p:extLst>
      <p:ext uri="{BB962C8B-B14F-4D97-AF65-F5344CB8AC3E}">
        <p14:creationId xmlns:p14="http://schemas.microsoft.com/office/powerpoint/2010/main" val="1218557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12443" y="377374"/>
            <a:ext cx="6544324" cy="3382894"/>
          </a:xfrm>
          <a:prstGeom prst="rect">
            <a:avLst/>
          </a:prstGeom>
        </p:spPr>
      </p:pic>
      <p:sp>
        <p:nvSpPr>
          <p:cNvPr id="4" name="TextBox 3"/>
          <p:cNvSpPr txBox="1"/>
          <p:nvPr/>
        </p:nvSpPr>
        <p:spPr>
          <a:xfrm>
            <a:off x="1662922" y="3760269"/>
            <a:ext cx="9144000" cy="3431709"/>
          </a:xfrm>
          <a:prstGeom prst="rect">
            <a:avLst/>
          </a:prstGeom>
          <a:noFill/>
        </p:spPr>
        <p:txBody>
          <a:bodyPr wrap="square" rtlCol="0">
            <a:spAutoFit/>
          </a:bodyPr>
          <a:lstStyle/>
          <a:p>
            <a:pPr>
              <a:lnSpc>
                <a:spcPct val="130000"/>
              </a:lnSpc>
            </a:pPr>
            <a:r>
              <a:rPr lang="en-US" sz="2800" b="1" dirty="0" err="1">
                <a:latin typeface="Times New Roman"/>
                <a:cs typeface="Times New Roman"/>
              </a:rPr>
              <a:t>Discusión</a:t>
            </a:r>
            <a:endParaRPr lang="en-US" sz="2800" b="1" dirty="0">
              <a:latin typeface="Times New Roman"/>
              <a:cs typeface="Times New Roman"/>
            </a:endParaRPr>
          </a:p>
          <a:p>
            <a:pPr marL="457200" indent="-457200">
              <a:lnSpc>
                <a:spcPct val="130000"/>
              </a:lnSpc>
              <a:buFont typeface="Wingdings" charset="2"/>
              <a:buChar char="ü"/>
            </a:pPr>
            <a:r>
              <a:rPr lang="en-US" sz="2800" b="1" dirty="0">
                <a:latin typeface="Times New Roman"/>
                <a:cs typeface="Times New Roman"/>
              </a:rPr>
              <a:t> </a:t>
            </a:r>
            <a:r>
              <a:rPr lang="en-US" sz="2800" dirty="0" err="1"/>
              <a:t>Linfocitos</a:t>
            </a:r>
            <a:r>
              <a:rPr lang="en-US" sz="2800" dirty="0"/>
              <a:t> (</a:t>
            </a:r>
            <a:r>
              <a:rPr lang="en-US" sz="2800" dirty="0" err="1"/>
              <a:t>cel</a:t>
            </a:r>
            <a:r>
              <a:rPr lang="en-US" sz="2800" dirty="0"/>
              <a:t> </a:t>
            </a:r>
            <a:r>
              <a:rPr lang="en-US" sz="2800" dirty="0" err="1"/>
              <a:t>formadoras</a:t>
            </a:r>
            <a:r>
              <a:rPr lang="en-US" sz="2800" dirty="0"/>
              <a:t> de ABs) </a:t>
            </a:r>
            <a:r>
              <a:rPr lang="en-US" sz="2800" dirty="0" err="1"/>
              <a:t>secretan</a:t>
            </a:r>
            <a:r>
              <a:rPr lang="en-US" sz="2800" dirty="0"/>
              <a:t> ABs </a:t>
            </a:r>
            <a:r>
              <a:rPr lang="en-US" sz="2800" dirty="0" err="1"/>
              <a:t>específicos</a:t>
            </a:r>
            <a:r>
              <a:rPr lang="en-US" sz="2800" dirty="0"/>
              <a:t> </a:t>
            </a:r>
            <a:r>
              <a:rPr lang="en-US" sz="2800" dirty="0" err="1"/>
              <a:t>que</a:t>
            </a:r>
            <a:r>
              <a:rPr lang="en-US" sz="2800" dirty="0"/>
              <a:t> se </a:t>
            </a:r>
            <a:r>
              <a:rPr lang="en-US" sz="2800" dirty="0" err="1"/>
              <a:t>unen</a:t>
            </a:r>
            <a:r>
              <a:rPr lang="en-US" sz="2800" dirty="0"/>
              <a:t> a los SRBC </a:t>
            </a:r>
          </a:p>
          <a:p>
            <a:pPr marL="457200" indent="-457200">
              <a:lnSpc>
                <a:spcPct val="130000"/>
              </a:lnSpc>
              <a:buFont typeface="Wingdings" charset="2"/>
              <a:buChar char="ü"/>
            </a:pPr>
            <a:r>
              <a:rPr lang="en-US" sz="2800" dirty="0" err="1"/>
              <a:t>Añadidura</a:t>
            </a:r>
            <a:r>
              <a:rPr lang="en-US" sz="2800" dirty="0"/>
              <a:t> del </a:t>
            </a:r>
            <a:r>
              <a:rPr lang="en-US" sz="2800" dirty="0" err="1"/>
              <a:t>complemento</a:t>
            </a:r>
            <a:r>
              <a:rPr lang="en-US" sz="2800" dirty="0"/>
              <a:t> </a:t>
            </a:r>
            <a:r>
              <a:rPr lang="en-US" sz="2800" dirty="0" err="1"/>
              <a:t>resulta</a:t>
            </a:r>
            <a:r>
              <a:rPr lang="en-US" sz="2800" dirty="0"/>
              <a:t> en </a:t>
            </a:r>
            <a:r>
              <a:rPr lang="en-US" sz="2800" dirty="0" err="1"/>
              <a:t>lisis</a:t>
            </a:r>
            <a:r>
              <a:rPr lang="en-US" sz="2800" dirty="0"/>
              <a:t> de los </a:t>
            </a:r>
            <a:r>
              <a:rPr lang="en-US" sz="2800" dirty="0" err="1"/>
              <a:t>eritrocitos</a:t>
            </a:r>
            <a:r>
              <a:rPr lang="en-US" sz="2800" dirty="0"/>
              <a:t> </a:t>
            </a:r>
            <a:r>
              <a:rPr lang="en-US" sz="2800" dirty="0" err="1"/>
              <a:t>que</a:t>
            </a:r>
            <a:r>
              <a:rPr lang="en-US" sz="2800" dirty="0"/>
              <a:t> el ABs se les ha </a:t>
            </a:r>
            <a:r>
              <a:rPr lang="en-US" sz="2800" dirty="0" err="1"/>
              <a:t>unido</a:t>
            </a:r>
            <a:endParaRPr lang="en-US" sz="2800" dirty="0"/>
          </a:p>
          <a:p>
            <a:pPr>
              <a:lnSpc>
                <a:spcPct val="130000"/>
              </a:lnSpc>
            </a:pPr>
            <a:endParaRPr lang="en-US" sz="2800" b="1" dirty="0">
              <a:latin typeface="Times New Roman"/>
              <a:cs typeface="Times New Roman"/>
            </a:endParaRPr>
          </a:p>
        </p:txBody>
      </p:sp>
      <p:sp>
        <p:nvSpPr>
          <p:cNvPr id="5" name="Rectangle 4"/>
          <p:cNvSpPr/>
          <p:nvPr/>
        </p:nvSpPr>
        <p:spPr>
          <a:xfrm>
            <a:off x="12836289" y="3560213"/>
            <a:ext cx="2854089" cy="553998"/>
          </a:xfrm>
          <a:prstGeom prst="rect">
            <a:avLst/>
          </a:prstGeom>
        </p:spPr>
        <p:txBody>
          <a:bodyPr wrap="square">
            <a:spAutoFit/>
          </a:bodyPr>
          <a:lstStyle/>
          <a:p>
            <a:r>
              <a:rPr lang="en-US" sz="1000" dirty="0"/>
              <a:t>https://</a:t>
            </a:r>
            <a:r>
              <a:rPr lang="en-US" sz="1000" dirty="0" err="1"/>
              <a:t>link.springer.com</a:t>
            </a:r>
            <a:r>
              <a:rPr lang="en-US" sz="1000" dirty="0"/>
              <a:t>/</a:t>
            </a:r>
            <a:r>
              <a:rPr lang="en-US" sz="1000" dirty="0" err="1"/>
              <a:t>referenceworkentry</a:t>
            </a:r>
            <a:r>
              <a:rPr lang="en-US" sz="1000" dirty="0"/>
              <a:t>/10.1007%2F3-540-27806-0_1171#howtocite</a:t>
            </a:r>
          </a:p>
        </p:txBody>
      </p:sp>
    </p:spTree>
    <p:extLst>
      <p:ext uri="{BB962C8B-B14F-4D97-AF65-F5344CB8AC3E}">
        <p14:creationId xmlns:p14="http://schemas.microsoft.com/office/powerpoint/2010/main" val="3749360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6486"/>
            <a:ext cx="8229600" cy="1143000"/>
          </a:xfrm>
        </p:spPr>
        <p:txBody>
          <a:bodyPr>
            <a:noAutofit/>
          </a:bodyPr>
          <a:lstStyle/>
          <a:p>
            <a:r>
              <a:rPr lang="en-US" sz="3200" dirty="0"/>
              <a:t>II. SI distingue lo PROPIO de lo NO PROPIO</a:t>
            </a:r>
            <a:br>
              <a:rPr lang="en-US" sz="3200" dirty="0"/>
            </a:br>
            <a:r>
              <a:rPr lang="en-US" sz="3200" dirty="0"/>
              <a:t>{1971}</a:t>
            </a:r>
          </a:p>
        </p:txBody>
      </p:sp>
      <p:sp>
        <p:nvSpPr>
          <p:cNvPr id="3" name="Text Placeholder 2"/>
          <p:cNvSpPr>
            <a:spLocks noGrp="1"/>
          </p:cNvSpPr>
          <p:nvPr>
            <p:ph type="body" idx="1"/>
          </p:nvPr>
        </p:nvSpPr>
        <p:spPr/>
        <p:txBody>
          <a:bodyPr/>
          <a:lstStyle/>
          <a:p>
            <a:pPr algn="ctr"/>
            <a:r>
              <a:rPr lang="en-US" u="sng" dirty="0" err="1"/>
              <a:t>Otros</a:t>
            </a:r>
            <a:r>
              <a:rPr lang="en-US" u="sng" dirty="0"/>
              <a:t> </a:t>
            </a:r>
            <a:r>
              <a:rPr lang="en-US" u="sng" dirty="0" err="1"/>
              <a:t>Inmunólogos</a:t>
            </a:r>
            <a:r>
              <a:rPr lang="en-US" u="sng" dirty="0"/>
              <a:t> </a:t>
            </a:r>
          </a:p>
        </p:txBody>
      </p:sp>
      <p:sp>
        <p:nvSpPr>
          <p:cNvPr id="4" name="Content Placeholder 3"/>
          <p:cNvSpPr>
            <a:spLocks noGrp="1"/>
          </p:cNvSpPr>
          <p:nvPr>
            <p:ph sz="half" idx="2"/>
          </p:nvPr>
        </p:nvSpPr>
        <p:spPr>
          <a:xfrm>
            <a:off x="1981200" y="2487483"/>
            <a:ext cx="4040188" cy="2299440"/>
          </a:xfrm>
        </p:spPr>
        <p:style>
          <a:lnRef idx="2">
            <a:schemeClr val="accent2"/>
          </a:lnRef>
          <a:fillRef idx="1">
            <a:schemeClr val="lt1"/>
          </a:fillRef>
          <a:effectRef idx="0">
            <a:schemeClr val="accent2"/>
          </a:effectRef>
          <a:fontRef idx="minor">
            <a:schemeClr val="dk1"/>
          </a:fontRef>
        </p:style>
        <p:txBody>
          <a:bodyPr/>
          <a:lstStyle/>
          <a:p>
            <a:pPr marL="457200" indent="-457200">
              <a:lnSpc>
                <a:spcPct val="150000"/>
              </a:lnSpc>
              <a:buFont typeface="+mj-lt"/>
              <a:buAutoNum type="alphaLcParenR"/>
            </a:pPr>
            <a:r>
              <a:rPr lang="en-US" dirty="0"/>
              <a:t> </a:t>
            </a:r>
            <a:r>
              <a:rPr lang="en-US" dirty="0" err="1"/>
              <a:t>Tolerancia</a:t>
            </a:r>
            <a:r>
              <a:rPr lang="en-US" dirty="0"/>
              <a:t> del </a:t>
            </a:r>
            <a:r>
              <a:rPr lang="en-US" dirty="0" err="1"/>
              <a:t>Cuerpo</a:t>
            </a:r>
            <a:r>
              <a:rPr lang="en-US" dirty="0"/>
              <a:t> </a:t>
            </a:r>
          </a:p>
          <a:p>
            <a:pPr marL="857250" lvl="1" indent="-457200">
              <a:lnSpc>
                <a:spcPct val="150000"/>
              </a:lnSpc>
              <a:buFont typeface="Wingdings" charset="2"/>
              <a:buChar char="Ø"/>
            </a:pPr>
            <a:r>
              <a:rPr lang="en-US" dirty="0"/>
              <a:t> No </a:t>
            </a:r>
            <a:r>
              <a:rPr lang="en-US" dirty="0" err="1"/>
              <a:t>hereditaria</a:t>
            </a:r>
            <a:r>
              <a:rPr lang="en-US" dirty="0"/>
              <a:t>, </a:t>
            </a:r>
            <a:r>
              <a:rPr lang="en-US" dirty="0" err="1"/>
              <a:t>Aprendida</a:t>
            </a:r>
            <a:endParaRPr lang="en-US" dirty="0"/>
          </a:p>
        </p:txBody>
      </p:sp>
      <p:sp>
        <p:nvSpPr>
          <p:cNvPr id="5" name="Text Placeholder 4"/>
          <p:cNvSpPr>
            <a:spLocks noGrp="1"/>
          </p:cNvSpPr>
          <p:nvPr>
            <p:ph type="body" sz="quarter" idx="3"/>
          </p:nvPr>
        </p:nvSpPr>
        <p:spPr/>
        <p:txBody>
          <a:bodyPr/>
          <a:lstStyle/>
          <a:p>
            <a:pPr algn="ctr"/>
            <a:r>
              <a:rPr lang="en-US" u="sng" dirty="0" err="1"/>
              <a:t>Niels</a:t>
            </a:r>
            <a:r>
              <a:rPr lang="en-US" u="sng" dirty="0"/>
              <a:t> </a:t>
            </a:r>
            <a:r>
              <a:rPr lang="en-US" u="sng" dirty="0" err="1"/>
              <a:t>Kaj</a:t>
            </a:r>
            <a:r>
              <a:rPr lang="en-US" u="sng" dirty="0"/>
              <a:t> Jerne </a:t>
            </a:r>
          </a:p>
        </p:txBody>
      </p:sp>
      <p:sp>
        <p:nvSpPr>
          <p:cNvPr id="6" name="Content Placeholder 5"/>
          <p:cNvSpPr>
            <a:spLocks noGrp="1"/>
          </p:cNvSpPr>
          <p:nvPr>
            <p:ph sz="quarter" idx="4"/>
          </p:nvPr>
        </p:nvSpPr>
        <p:spPr>
          <a:xfrm>
            <a:off x="6169026" y="2487483"/>
            <a:ext cx="4041775" cy="2299440"/>
          </a:xfrm>
        </p:spPr>
        <p:style>
          <a:lnRef idx="2">
            <a:schemeClr val="accent2"/>
          </a:lnRef>
          <a:fillRef idx="1">
            <a:schemeClr val="lt1"/>
          </a:fillRef>
          <a:effectRef idx="0">
            <a:schemeClr val="accent2"/>
          </a:effectRef>
          <a:fontRef idx="minor">
            <a:schemeClr val="dk1"/>
          </a:fontRef>
        </p:style>
        <p:txBody>
          <a:bodyPr>
            <a:normAutofit/>
          </a:bodyPr>
          <a:lstStyle/>
          <a:p>
            <a:pPr marL="457200" indent="-457200">
              <a:lnSpc>
                <a:spcPct val="150000"/>
              </a:lnSpc>
              <a:buFont typeface="+mj-lt"/>
              <a:buAutoNum type="alphaLcParenR"/>
            </a:pPr>
            <a:r>
              <a:rPr lang="en-US" dirty="0"/>
              <a:t> </a:t>
            </a:r>
            <a:r>
              <a:rPr lang="en-US" dirty="0" err="1"/>
              <a:t>Tolerancia</a:t>
            </a:r>
            <a:r>
              <a:rPr lang="en-US" dirty="0"/>
              <a:t> </a:t>
            </a:r>
            <a:r>
              <a:rPr lang="en-US" dirty="0" err="1"/>
              <a:t>Aprendida</a:t>
            </a:r>
            <a:r>
              <a:rPr lang="en-US" dirty="0"/>
              <a:t> </a:t>
            </a:r>
          </a:p>
          <a:p>
            <a:pPr marL="857250" lvl="1" indent="-457200">
              <a:lnSpc>
                <a:spcPct val="150000"/>
              </a:lnSpc>
              <a:buFont typeface="Wingdings" charset="2"/>
              <a:buChar char="Ø"/>
            </a:pPr>
            <a:r>
              <a:rPr lang="en-US" dirty="0"/>
              <a:t> </a:t>
            </a:r>
            <a:r>
              <a:rPr lang="en-US" dirty="0" err="1"/>
              <a:t>Glándula</a:t>
            </a:r>
            <a:r>
              <a:rPr lang="en-US" dirty="0"/>
              <a:t> del </a:t>
            </a:r>
            <a:r>
              <a:rPr lang="en-US" dirty="0" err="1"/>
              <a:t>Timo</a:t>
            </a:r>
            <a:r>
              <a:rPr lang="en-US" dirty="0"/>
              <a:t> </a:t>
            </a:r>
          </a:p>
          <a:p>
            <a:pPr marL="1257300" lvl="2" indent="-457200">
              <a:lnSpc>
                <a:spcPct val="150000"/>
              </a:lnSpc>
            </a:pPr>
            <a:r>
              <a:rPr lang="en-US" dirty="0"/>
              <a:t> </a:t>
            </a:r>
            <a:r>
              <a:rPr lang="en-US" dirty="0" err="1"/>
              <a:t>Linfocitos</a:t>
            </a:r>
            <a:r>
              <a:rPr lang="en-US" dirty="0"/>
              <a:t> </a:t>
            </a:r>
            <a:r>
              <a:rPr lang="en-US" dirty="0" err="1"/>
              <a:t>expuestos-antígenos</a:t>
            </a:r>
            <a:r>
              <a:rPr lang="en-US" dirty="0"/>
              <a:t> de </a:t>
            </a:r>
            <a:r>
              <a:rPr lang="en-US" dirty="0" err="1"/>
              <a:t>histocompatibilidad</a:t>
            </a:r>
            <a:r>
              <a:rPr lang="en-US" dirty="0"/>
              <a:t> </a:t>
            </a:r>
          </a:p>
        </p:txBody>
      </p:sp>
      <p:pic>
        <p:nvPicPr>
          <p:cNvPr id="7" name="Picture 6"/>
          <p:cNvPicPr>
            <a:picLocks noChangeAspect="1"/>
          </p:cNvPicPr>
          <p:nvPr/>
        </p:nvPicPr>
        <p:blipFill>
          <a:blip r:embed="rId3"/>
          <a:stretch>
            <a:fillRect/>
          </a:stretch>
        </p:blipFill>
        <p:spPr>
          <a:xfrm>
            <a:off x="4538037" y="4910082"/>
            <a:ext cx="2989252" cy="1872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90729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A8658-6696-4BD8-A4B8-826FC8387AF1}"/>
              </a:ext>
            </a:extLst>
          </p:cNvPr>
          <p:cNvSpPr>
            <a:spLocks noGrp="1"/>
          </p:cNvSpPr>
          <p:nvPr>
            <p:ph type="title"/>
          </p:nvPr>
        </p:nvSpPr>
        <p:spPr>
          <a:xfrm>
            <a:off x="1581148" y="727171"/>
            <a:ext cx="7525530" cy="1280890"/>
          </a:xfrm>
        </p:spPr>
        <p:txBody>
          <a:bodyPr>
            <a:normAutofit fontScale="90000"/>
          </a:bodyPr>
          <a:lstStyle/>
          <a:p>
            <a:pPr>
              <a:lnSpc>
                <a:spcPct val="90000"/>
              </a:lnSpc>
            </a:pPr>
            <a:r>
              <a:rPr lang="es-PR" dirty="0"/>
              <a:t>Teoría de la tolerancia inmunológica adquirida</a:t>
            </a:r>
            <a:br>
              <a:rPr lang="es-PR" sz="1500" dirty="0"/>
            </a:br>
            <a:r>
              <a:rPr lang="es-PR" sz="1300" dirty="0"/>
              <a:t>Frank </a:t>
            </a:r>
            <a:r>
              <a:rPr lang="es-PR" sz="1300" dirty="0" err="1"/>
              <a:t>Macfarlane</a:t>
            </a:r>
            <a:r>
              <a:rPr lang="es-PR" sz="1300" dirty="0"/>
              <a:t> </a:t>
            </a:r>
            <a:r>
              <a:rPr lang="es-PR" sz="1300" dirty="0" err="1"/>
              <a:t>Burnet</a:t>
            </a:r>
            <a:r>
              <a:rPr lang="es-PR" sz="1300" dirty="0"/>
              <a:t>, Peter </a:t>
            </a:r>
            <a:r>
              <a:rPr lang="es-PR" sz="1300" dirty="0" err="1"/>
              <a:t>Medawar</a:t>
            </a:r>
            <a:br>
              <a:rPr lang="es-PR" sz="1300" dirty="0"/>
            </a:br>
            <a:r>
              <a:rPr lang="es-PR" sz="1300" dirty="0"/>
              <a:t>Premio Novel en Medicina 1960</a:t>
            </a:r>
            <a:br>
              <a:rPr lang="es-PR" sz="1500" dirty="0"/>
            </a:br>
            <a:endParaRPr lang="es-PR" sz="1500" dirty="0"/>
          </a:p>
        </p:txBody>
      </p:sp>
      <p:sp>
        <p:nvSpPr>
          <p:cNvPr id="3" name="Content Placeholder 2">
            <a:extLst>
              <a:ext uri="{FF2B5EF4-FFF2-40B4-BE49-F238E27FC236}">
                <a16:creationId xmlns:a16="http://schemas.microsoft.com/office/drawing/2014/main" id="{24193ED0-7404-4E5F-B915-1FF725B1E31A}"/>
              </a:ext>
            </a:extLst>
          </p:cNvPr>
          <p:cNvSpPr>
            <a:spLocks noGrp="1"/>
          </p:cNvSpPr>
          <p:nvPr>
            <p:ph idx="1"/>
          </p:nvPr>
        </p:nvSpPr>
        <p:spPr>
          <a:xfrm>
            <a:off x="1581148" y="2736785"/>
            <a:ext cx="6153930" cy="2000250"/>
          </a:xfrm>
        </p:spPr>
        <p:txBody>
          <a:bodyPr>
            <a:normAutofit/>
          </a:bodyPr>
          <a:lstStyle/>
          <a:p>
            <a:r>
              <a:rPr lang="es-PR" dirty="0">
                <a:solidFill>
                  <a:schemeClr val="tx1"/>
                </a:solidFill>
              </a:rPr>
              <a:t>Inmunidad adquirida</a:t>
            </a:r>
          </a:p>
          <a:p>
            <a:r>
              <a:rPr lang="es-PR" dirty="0">
                <a:solidFill>
                  <a:schemeClr val="tx1"/>
                </a:solidFill>
              </a:rPr>
              <a:t>Sustancia extrañas deben ser presentadas durante la vida embrionaria para ser aceptadas como propias por el SI</a:t>
            </a:r>
          </a:p>
          <a:p>
            <a:endParaRPr lang="es-PR" sz="1600" dirty="0">
              <a:solidFill>
                <a:schemeClr val="tx1"/>
              </a:solidFill>
            </a:endParaRPr>
          </a:p>
        </p:txBody>
      </p:sp>
      <p:pic>
        <p:nvPicPr>
          <p:cNvPr id="4" name="Picture 3">
            <a:extLst>
              <a:ext uri="{FF2B5EF4-FFF2-40B4-BE49-F238E27FC236}">
                <a16:creationId xmlns:a16="http://schemas.microsoft.com/office/drawing/2014/main" id="{F471ADCA-92B8-4F1F-926C-B8ACB1EB7152}"/>
              </a:ext>
            </a:extLst>
          </p:cNvPr>
          <p:cNvPicPr>
            <a:picLocks noChangeAspect="1"/>
          </p:cNvPicPr>
          <p:nvPr/>
        </p:nvPicPr>
        <p:blipFill rotWithShape="1">
          <a:blip r:embed="rId2"/>
          <a:srcRect r="7" b="1847"/>
          <a:stretch/>
        </p:blipFill>
        <p:spPr>
          <a:xfrm>
            <a:off x="9106678" y="1320560"/>
            <a:ext cx="2461666" cy="2416350"/>
          </a:xfrm>
          <a:prstGeom prst="rect">
            <a:avLst/>
          </a:prstGeom>
        </p:spPr>
      </p:pic>
      <p:pic>
        <p:nvPicPr>
          <p:cNvPr id="7" name="Picture 6">
            <a:extLst>
              <a:ext uri="{FF2B5EF4-FFF2-40B4-BE49-F238E27FC236}">
                <a16:creationId xmlns:a16="http://schemas.microsoft.com/office/drawing/2014/main" id="{AFF807F9-FEB7-4772-95C8-2BD6E278551A}"/>
              </a:ext>
            </a:extLst>
          </p:cNvPr>
          <p:cNvPicPr>
            <a:picLocks noChangeAspect="1"/>
          </p:cNvPicPr>
          <p:nvPr/>
        </p:nvPicPr>
        <p:blipFill>
          <a:blip r:embed="rId3"/>
          <a:stretch>
            <a:fillRect/>
          </a:stretch>
        </p:blipFill>
        <p:spPr>
          <a:xfrm>
            <a:off x="9239414" y="3802224"/>
            <a:ext cx="2196194" cy="2981756"/>
          </a:xfrm>
          <a:prstGeom prst="rect">
            <a:avLst/>
          </a:prstGeom>
        </p:spPr>
      </p:pic>
    </p:spTree>
    <p:extLst>
      <p:ext uri="{BB962C8B-B14F-4D97-AF65-F5344CB8AC3E}">
        <p14:creationId xmlns:p14="http://schemas.microsoft.com/office/powerpoint/2010/main" val="242473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III. Network Theory</a:t>
            </a:r>
            <a:br>
              <a:rPr lang="en-US" dirty="0"/>
            </a:br>
            <a:r>
              <a:rPr lang="en-US" dirty="0"/>
              <a:t>{1974} </a:t>
            </a:r>
          </a:p>
        </p:txBody>
      </p:sp>
      <p:sp>
        <p:nvSpPr>
          <p:cNvPr id="3" name="Content Placeholder 2"/>
          <p:cNvSpPr>
            <a:spLocks noGrp="1"/>
          </p:cNvSpPr>
          <p:nvPr>
            <p:ph idx="1"/>
          </p:nvPr>
        </p:nvSpPr>
        <p:spPr>
          <a:xfrm>
            <a:off x="1758462" y="2307167"/>
            <a:ext cx="8655538" cy="4360334"/>
          </a:xfrm>
        </p:spPr>
        <p:style>
          <a:lnRef idx="2">
            <a:schemeClr val="accent2"/>
          </a:lnRef>
          <a:fillRef idx="1">
            <a:schemeClr val="lt1"/>
          </a:fillRef>
          <a:effectRef idx="0">
            <a:schemeClr val="accent2"/>
          </a:effectRef>
          <a:fontRef idx="minor">
            <a:schemeClr val="dk1"/>
          </a:fontRef>
        </p:style>
        <p:txBody>
          <a:bodyPr>
            <a:noAutofit/>
          </a:bodyPr>
          <a:lstStyle/>
          <a:p>
            <a:pPr marL="0" indent="0" algn="ctr">
              <a:lnSpc>
                <a:spcPct val="130000"/>
              </a:lnSpc>
              <a:buNone/>
            </a:pPr>
            <a:r>
              <a:rPr lang="en-US" sz="2400" dirty="0"/>
              <a:t>ABs </a:t>
            </a:r>
            <a:r>
              <a:rPr lang="en-US" sz="2400" dirty="0" err="1"/>
              <a:t>pueden</a:t>
            </a:r>
            <a:r>
              <a:rPr lang="en-US" sz="2400" dirty="0"/>
              <a:t> </a:t>
            </a:r>
            <a:r>
              <a:rPr lang="en-US" sz="2400" dirty="0" err="1"/>
              <a:t>unirse</a:t>
            </a:r>
            <a:r>
              <a:rPr lang="en-US" sz="2400" dirty="0"/>
              <a:t> a la </a:t>
            </a:r>
            <a:r>
              <a:rPr lang="en-US" sz="2400" dirty="0" err="1"/>
              <a:t>región</a:t>
            </a:r>
            <a:r>
              <a:rPr lang="en-US" sz="2400" dirty="0"/>
              <a:t> variable del </a:t>
            </a:r>
            <a:r>
              <a:rPr lang="en-US" sz="2400" dirty="0" err="1"/>
              <a:t>antígeno</a:t>
            </a:r>
            <a:r>
              <a:rPr lang="en-US" sz="2400" dirty="0"/>
              <a:t> de </a:t>
            </a:r>
            <a:r>
              <a:rPr lang="en-US" sz="2400" dirty="0" err="1"/>
              <a:t>otro</a:t>
            </a:r>
            <a:r>
              <a:rPr lang="en-US" sz="2400" dirty="0"/>
              <a:t> ABs </a:t>
            </a:r>
          </a:p>
          <a:p>
            <a:pPr lvl="1" algn="ctr">
              <a:lnSpc>
                <a:spcPct val="130000"/>
              </a:lnSpc>
            </a:pPr>
            <a:r>
              <a:rPr lang="en-US" sz="1800" dirty="0"/>
              <a:t> </a:t>
            </a:r>
            <a:r>
              <a:rPr lang="en-US" sz="1800" dirty="0" err="1"/>
              <a:t>producción</a:t>
            </a:r>
            <a:r>
              <a:rPr lang="en-US" sz="1800" dirty="0"/>
              <a:t> de anti-</a:t>
            </a:r>
            <a:r>
              <a:rPr lang="en-US" sz="1800" dirty="0" err="1"/>
              <a:t>anticuerpos</a:t>
            </a:r>
            <a:endParaRPr lang="en-US" sz="1800" dirty="0"/>
          </a:p>
          <a:p>
            <a:pPr marL="457200" lvl="1" indent="0" algn="ctr">
              <a:buNone/>
            </a:pPr>
            <a:r>
              <a:rPr lang="en-US" sz="1800" dirty="0"/>
              <a:t> </a:t>
            </a:r>
          </a:p>
          <a:p>
            <a:pPr algn="ctr">
              <a:buFont typeface="Wingdings" charset="2"/>
              <a:buChar char="²"/>
            </a:pPr>
            <a:r>
              <a:rPr lang="en-US" sz="2400" dirty="0"/>
              <a:t> </a:t>
            </a:r>
            <a:r>
              <a:rPr lang="en-US" sz="2400" dirty="0" err="1"/>
              <a:t>Amplía</a:t>
            </a:r>
            <a:r>
              <a:rPr lang="en-US" sz="2400" dirty="0"/>
              <a:t> </a:t>
            </a:r>
            <a:r>
              <a:rPr lang="en-US" sz="2400" dirty="0" err="1"/>
              <a:t>diversidad</a:t>
            </a:r>
            <a:r>
              <a:rPr lang="en-US" sz="2400" dirty="0"/>
              <a:t> de ABs</a:t>
            </a:r>
          </a:p>
          <a:p>
            <a:pPr algn="ctr">
              <a:buFont typeface="Wingdings" charset="2"/>
              <a:buChar char="²"/>
            </a:pPr>
            <a:r>
              <a:rPr lang="en-US" sz="2400" dirty="0"/>
              <a:t> </a:t>
            </a:r>
            <a:r>
              <a:rPr lang="en-US" sz="2400" dirty="0" err="1"/>
              <a:t>Provee</a:t>
            </a:r>
            <a:r>
              <a:rPr lang="en-US" sz="2400" dirty="0"/>
              <a:t> </a:t>
            </a:r>
            <a:r>
              <a:rPr lang="en-US" sz="2400" dirty="0" err="1"/>
              <a:t>fundamento</a:t>
            </a:r>
            <a:r>
              <a:rPr lang="en-US" sz="2400" dirty="0"/>
              <a:t> </a:t>
            </a:r>
            <a:r>
              <a:rPr lang="en-US" sz="2400" dirty="0" err="1"/>
              <a:t>teórico</a:t>
            </a:r>
            <a:r>
              <a:rPr lang="en-US" sz="2400" dirty="0"/>
              <a:t> </a:t>
            </a:r>
            <a:r>
              <a:rPr lang="en-US" sz="2400" dirty="0" err="1"/>
              <a:t>para</a:t>
            </a:r>
            <a:r>
              <a:rPr lang="en-US" sz="2400" dirty="0"/>
              <a:t>:</a:t>
            </a:r>
          </a:p>
          <a:p>
            <a:pPr marL="0" indent="0" algn="ctr">
              <a:lnSpc>
                <a:spcPct val="80000"/>
              </a:lnSpc>
              <a:buNone/>
            </a:pPr>
            <a:r>
              <a:rPr lang="en-US" sz="2400" dirty="0" err="1"/>
              <a:t>Infecciones</a:t>
            </a:r>
            <a:endParaRPr lang="en-US" sz="2400" dirty="0"/>
          </a:p>
          <a:p>
            <a:pPr marL="0" indent="0" algn="ctr">
              <a:lnSpc>
                <a:spcPct val="80000"/>
              </a:lnSpc>
              <a:buNone/>
            </a:pPr>
            <a:r>
              <a:rPr lang="en-US" sz="2400" dirty="0"/>
              <a:t> </a:t>
            </a:r>
            <a:r>
              <a:rPr lang="en-US" sz="2400" dirty="0" err="1"/>
              <a:t>Alergias</a:t>
            </a:r>
            <a:endParaRPr lang="en-US" sz="2400" dirty="0"/>
          </a:p>
          <a:p>
            <a:pPr marL="0" indent="0" algn="ctr">
              <a:lnSpc>
                <a:spcPct val="80000"/>
              </a:lnSpc>
              <a:buNone/>
            </a:pPr>
            <a:r>
              <a:rPr lang="en-US" sz="2400" dirty="0" err="1"/>
              <a:t>Autoinmunidad</a:t>
            </a:r>
            <a:endParaRPr lang="en-US" sz="2400" dirty="0"/>
          </a:p>
          <a:p>
            <a:pPr marL="0" indent="0" algn="ctr">
              <a:lnSpc>
                <a:spcPct val="80000"/>
              </a:lnSpc>
              <a:buNone/>
            </a:pPr>
            <a:r>
              <a:rPr lang="en-US" sz="2400" dirty="0" err="1"/>
              <a:t>Transplantes</a:t>
            </a:r>
            <a:endParaRPr lang="en-US" sz="2400" dirty="0"/>
          </a:p>
          <a:p>
            <a:pPr marL="0" indent="0" algn="ctr">
              <a:lnSpc>
                <a:spcPct val="80000"/>
              </a:lnSpc>
              <a:buNone/>
            </a:pPr>
            <a:r>
              <a:rPr lang="en-US" sz="2400" dirty="0" err="1"/>
              <a:t>Insulina</a:t>
            </a:r>
            <a:r>
              <a:rPr lang="en-US" sz="2400" dirty="0"/>
              <a:t> </a:t>
            </a:r>
          </a:p>
          <a:p>
            <a:pPr marL="0" indent="0" algn="ctr">
              <a:lnSpc>
                <a:spcPct val="80000"/>
              </a:lnSpc>
              <a:buNone/>
            </a:pPr>
            <a:r>
              <a:rPr lang="en-US" sz="2400" dirty="0"/>
              <a:t>Cancer</a:t>
            </a:r>
          </a:p>
          <a:p>
            <a:pPr marL="514350" indent="-514350" algn="ctr">
              <a:lnSpc>
                <a:spcPct val="80000"/>
              </a:lnSpc>
              <a:buFont typeface="+mj-lt"/>
              <a:buAutoNum type="alphaLcPeriod"/>
            </a:pPr>
            <a:endParaRPr lang="en-US" sz="2400" dirty="0"/>
          </a:p>
          <a:p>
            <a:pPr marL="3543300" lvl="8" indent="0" algn="ctr">
              <a:buNone/>
            </a:pPr>
            <a:endParaRPr lang="en-US" sz="1400" dirty="0"/>
          </a:p>
          <a:p>
            <a:pPr marL="3543300" lvl="8" indent="0" algn="ctr">
              <a:buNone/>
            </a:pPr>
            <a:r>
              <a:rPr lang="en-US" sz="1400" dirty="0"/>
              <a:t>																								 </a:t>
            </a:r>
          </a:p>
          <a:p>
            <a:pPr marL="0" indent="0" algn="ctr">
              <a:lnSpc>
                <a:spcPct val="130000"/>
              </a:lnSpc>
              <a:buNone/>
            </a:pPr>
            <a:endParaRPr lang="en-US" sz="2400" dirty="0"/>
          </a:p>
        </p:txBody>
      </p:sp>
      <p:sp>
        <p:nvSpPr>
          <p:cNvPr id="4" name="Text Placeholder 4"/>
          <p:cNvSpPr txBox="1">
            <a:spLocks/>
          </p:cNvSpPr>
          <p:nvPr/>
        </p:nvSpPr>
        <p:spPr>
          <a:xfrm>
            <a:off x="4558725" y="1490782"/>
            <a:ext cx="3307136" cy="6397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u="sng" dirty="0" err="1"/>
              <a:t>Niels</a:t>
            </a:r>
            <a:r>
              <a:rPr lang="en-US" u="sng" dirty="0"/>
              <a:t> </a:t>
            </a:r>
            <a:r>
              <a:rPr lang="en-US" u="sng" dirty="0" err="1"/>
              <a:t>Kaj</a:t>
            </a:r>
            <a:r>
              <a:rPr lang="en-US" u="sng" dirty="0"/>
              <a:t> Jerne </a:t>
            </a:r>
          </a:p>
        </p:txBody>
      </p:sp>
    </p:spTree>
    <p:extLst>
      <p:ext uri="{BB962C8B-B14F-4D97-AF65-F5344CB8AC3E}">
        <p14:creationId xmlns:p14="http://schemas.microsoft.com/office/powerpoint/2010/main" val="1769529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89000"/>
          </a:xfrm>
        </p:spPr>
        <p:txBody>
          <a:bodyPr>
            <a:normAutofit/>
          </a:bodyPr>
          <a:lstStyle/>
          <a:p>
            <a:r>
              <a:rPr lang="en-US" dirty="0" err="1"/>
              <a:t>Referencias</a:t>
            </a:r>
            <a:r>
              <a:rPr lang="en-US" dirty="0"/>
              <a:t> </a:t>
            </a:r>
          </a:p>
        </p:txBody>
      </p:sp>
      <p:sp>
        <p:nvSpPr>
          <p:cNvPr id="3" name="Content Placeholder 2"/>
          <p:cNvSpPr>
            <a:spLocks noGrp="1"/>
          </p:cNvSpPr>
          <p:nvPr>
            <p:ph idx="1"/>
          </p:nvPr>
        </p:nvSpPr>
        <p:spPr>
          <a:xfrm>
            <a:off x="1981200" y="1066800"/>
            <a:ext cx="8229600" cy="5588000"/>
          </a:xfrm>
        </p:spPr>
        <p:txBody>
          <a:bodyPr>
            <a:normAutofit fontScale="70000" lnSpcReduction="20000"/>
          </a:bodyPr>
          <a:lstStyle/>
          <a:p>
            <a:pPr>
              <a:lnSpc>
                <a:spcPct val="150000"/>
              </a:lnSpc>
            </a:pPr>
            <a:r>
              <a:rPr lang="en-US" sz="2000" dirty="0">
                <a:solidFill>
                  <a:srgbClr val="000000"/>
                </a:solidFill>
              </a:rPr>
              <a:t> </a:t>
            </a:r>
            <a:r>
              <a:rPr lang="en-US" sz="2000" dirty="0" err="1">
                <a:solidFill>
                  <a:srgbClr val="000000"/>
                </a:solidFill>
              </a:rPr>
              <a:t>Niels</a:t>
            </a:r>
            <a:r>
              <a:rPr lang="en-US" sz="2000" dirty="0">
                <a:solidFill>
                  <a:srgbClr val="000000"/>
                </a:solidFill>
              </a:rPr>
              <a:t> K. Jerne – Biographical. (2020, Feb). </a:t>
            </a:r>
            <a:r>
              <a:rPr lang="en-US" sz="2000" dirty="0" err="1">
                <a:solidFill>
                  <a:srgbClr val="000000"/>
                </a:solidFill>
              </a:rPr>
              <a:t>Recuperado</a:t>
            </a:r>
            <a:r>
              <a:rPr lang="en-US" sz="2000" dirty="0">
                <a:solidFill>
                  <a:srgbClr val="000000"/>
                </a:solidFill>
              </a:rPr>
              <a:t> de: https://www.nobelprize.org/prizes/medicine/1984/jerne/facts/</a:t>
            </a:r>
          </a:p>
          <a:p>
            <a:pPr>
              <a:lnSpc>
                <a:spcPct val="150000"/>
              </a:lnSpc>
            </a:pPr>
            <a:r>
              <a:rPr lang="en-US" sz="2000" dirty="0">
                <a:solidFill>
                  <a:srgbClr val="000000"/>
                </a:solidFill>
              </a:rPr>
              <a:t> Sack, H. (2017, </a:t>
            </a:r>
            <a:r>
              <a:rPr lang="en-US" sz="2000" dirty="0" err="1">
                <a:solidFill>
                  <a:srgbClr val="000000"/>
                </a:solidFill>
              </a:rPr>
              <a:t>diciembre</a:t>
            </a:r>
            <a:r>
              <a:rPr lang="en-US" sz="2000" dirty="0">
                <a:solidFill>
                  <a:srgbClr val="000000"/>
                </a:solidFill>
              </a:rPr>
              <a:t> 23). </a:t>
            </a:r>
            <a:r>
              <a:rPr lang="en-US" sz="2000" dirty="0" err="1">
                <a:solidFill>
                  <a:srgbClr val="000000"/>
                </a:solidFill>
              </a:rPr>
              <a:t>Niels</a:t>
            </a:r>
            <a:r>
              <a:rPr lang="en-US" sz="2000" dirty="0">
                <a:solidFill>
                  <a:srgbClr val="000000"/>
                </a:solidFill>
              </a:rPr>
              <a:t> Jerne- Explaining the Human Immune System.   </a:t>
            </a:r>
            <a:r>
              <a:rPr lang="en-US" sz="2000" dirty="0" err="1">
                <a:solidFill>
                  <a:srgbClr val="000000"/>
                </a:solidFill>
              </a:rPr>
              <a:t>Recuperado</a:t>
            </a:r>
            <a:r>
              <a:rPr lang="en-US" sz="2000" dirty="0">
                <a:solidFill>
                  <a:srgbClr val="000000"/>
                </a:solidFill>
              </a:rPr>
              <a:t> </a:t>
            </a:r>
            <a:r>
              <a:rPr lang="en-US" sz="2000" dirty="0" err="1">
                <a:solidFill>
                  <a:srgbClr val="000000"/>
                </a:solidFill>
              </a:rPr>
              <a:t>de:http</a:t>
            </a:r>
            <a:r>
              <a:rPr lang="en-US" sz="2000" dirty="0">
                <a:solidFill>
                  <a:srgbClr val="000000"/>
                </a:solidFill>
              </a:rPr>
              <a:t>://</a:t>
            </a:r>
            <a:r>
              <a:rPr lang="en-US" sz="2000" dirty="0" err="1">
                <a:solidFill>
                  <a:srgbClr val="000000"/>
                </a:solidFill>
              </a:rPr>
              <a:t>scihi.org</a:t>
            </a:r>
            <a:r>
              <a:rPr lang="en-US" sz="2000" dirty="0">
                <a:solidFill>
                  <a:srgbClr val="000000"/>
                </a:solidFill>
              </a:rPr>
              <a:t>/</a:t>
            </a:r>
            <a:r>
              <a:rPr lang="en-US" sz="2000" dirty="0" err="1">
                <a:solidFill>
                  <a:srgbClr val="000000"/>
                </a:solidFill>
              </a:rPr>
              <a:t>niels</a:t>
            </a:r>
            <a:r>
              <a:rPr lang="en-US" sz="2000" dirty="0">
                <a:solidFill>
                  <a:srgbClr val="000000"/>
                </a:solidFill>
              </a:rPr>
              <a:t>-</a:t>
            </a:r>
            <a:r>
              <a:rPr lang="en-US" sz="2000" dirty="0" err="1">
                <a:solidFill>
                  <a:srgbClr val="000000"/>
                </a:solidFill>
              </a:rPr>
              <a:t>jerne</a:t>
            </a:r>
            <a:r>
              <a:rPr lang="en-US" sz="2000" dirty="0">
                <a:solidFill>
                  <a:srgbClr val="000000"/>
                </a:solidFill>
              </a:rPr>
              <a:t>-immune-system/. </a:t>
            </a:r>
          </a:p>
          <a:p>
            <a:pPr>
              <a:lnSpc>
                <a:spcPct val="150000"/>
              </a:lnSpc>
            </a:pPr>
            <a:r>
              <a:rPr lang="en-US" sz="2000" dirty="0">
                <a:solidFill>
                  <a:srgbClr val="000000"/>
                </a:solidFill>
              </a:rPr>
              <a:t> </a:t>
            </a:r>
            <a:r>
              <a:rPr lang="en-US" sz="2000" dirty="0" err="1">
                <a:solidFill>
                  <a:srgbClr val="000000"/>
                </a:solidFill>
              </a:rPr>
              <a:t>Niels</a:t>
            </a:r>
            <a:r>
              <a:rPr lang="en-US" sz="2000" dirty="0">
                <a:solidFill>
                  <a:srgbClr val="000000"/>
                </a:solidFill>
              </a:rPr>
              <a:t> K. Jerne, M.D. Brief Bio. (</a:t>
            </a:r>
            <a:r>
              <a:rPr lang="en-US" sz="2000" dirty="0" err="1">
                <a:solidFill>
                  <a:srgbClr val="000000"/>
                </a:solidFill>
              </a:rPr>
              <a:t>n.d.</a:t>
            </a:r>
            <a:r>
              <a:rPr lang="en-US" sz="2000" dirty="0">
                <a:solidFill>
                  <a:srgbClr val="000000"/>
                </a:solidFill>
              </a:rPr>
              <a:t>). </a:t>
            </a:r>
            <a:r>
              <a:rPr lang="en-US" sz="2000" dirty="0" err="1">
                <a:solidFill>
                  <a:srgbClr val="000000"/>
                </a:solidFill>
              </a:rPr>
              <a:t>Recuperado</a:t>
            </a:r>
            <a:r>
              <a:rPr lang="en-US" sz="2000" dirty="0">
                <a:solidFill>
                  <a:srgbClr val="000000"/>
                </a:solidFill>
              </a:rPr>
              <a:t> de: https://www.aai.org/About/History/Notable-Members/Nobel-Laureates/NielsKJerne</a:t>
            </a:r>
          </a:p>
          <a:p>
            <a:pPr>
              <a:lnSpc>
                <a:spcPct val="150000"/>
              </a:lnSpc>
            </a:pPr>
            <a:r>
              <a:rPr lang="en-US" sz="2000" dirty="0">
                <a:solidFill>
                  <a:srgbClr val="000000"/>
                </a:solidFill>
              </a:rPr>
              <a:t> T. </a:t>
            </a:r>
            <a:r>
              <a:rPr lang="en-US" sz="2000" dirty="0" err="1">
                <a:solidFill>
                  <a:srgbClr val="000000"/>
                </a:solidFill>
              </a:rPr>
              <a:t>Söderqvist</a:t>
            </a:r>
            <a:r>
              <a:rPr lang="en-US" sz="2000" dirty="0">
                <a:solidFill>
                  <a:srgbClr val="000000"/>
                </a:solidFill>
              </a:rPr>
              <a:t>. (2002, mayo 19). The Life and Work of </a:t>
            </a:r>
            <a:r>
              <a:rPr lang="en-US" sz="2000" dirty="0" err="1">
                <a:solidFill>
                  <a:srgbClr val="000000"/>
                </a:solidFill>
              </a:rPr>
              <a:t>Niels</a:t>
            </a:r>
            <a:r>
              <a:rPr lang="en-US" sz="2000" dirty="0">
                <a:solidFill>
                  <a:srgbClr val="000000"/>
                </a:solidFill>
              </a:rPr>
              <a:t> </a:t>
            </a:r>
            <a:r>
              <a:rPr lang="en-US" sz="2000" dirty="0" err="1">
                <a:solidFill>
                  <a:srgbClr val="000000"/>
                </a:solidFill>
              </a:rPr>
              <a:t>Kaj</a:t>
            </a:r>
            <a:r>
              <a:rPr lang="en-US" sz="2000" dirty="0">
                <a:solidFill>
                  <a:srgbClr val="000000"/>
                </a:solidFill>
              </a:rPr>
              <a:t> Jerne as a Source of Ethical Reflection. </a:t>
            </a:r>
            <a:r>
              <a:rPr lang="en-US" sz="2000" dirty="0" err="1">
                <a:solidFill>
                  <a:srgbClr val="000000"/>
                </a:solidFill>
              </a:rPr>
              <a:t>Recuperado</a:t>
            </a:r>
            <a:r>
              <a:rPr lang="en-US" sz="2000" dirty="0">
                <a:solidFill>
                  <a:srgbClr val="000000"/>
                </a:solidFill>
              </a:rPr>
              <a:t> de: https://onlinelibrary.wiley.com/doi/full/10.1046/j.1365-3083.2002.01082.x</a:t>
            </a:r>
          </a:p>
          <a:p>
            <a:pPr>
              <a:lnSpc>
                <a:spcPct val="150000"/>
              </a:lnSpc>
            </a:pPr>
            <a:r>
              <a:rPr lang="en-US" sz="2000" dirty="0">
                <a:solidFill>
                  <a:srgbClr val="000000"/>
                </a:solidFill>
              </a:rPr>
              <a:t> </a:t>
            </a:r>
            <a:r>
              <a:rPr lang="en-US" sz="2000" dirty="0" err="1">
                <a:solidFill>
                  <a:srgbClr val="000000"/>
                </a:solidFill>
              </a:rPr>
              <a:t>Moticka</a:t>
            </a:r>
            <a:r>
              <a:rPr lang="en-US" sz="2000" dirty="0">
                <a:solidFill>
                  <a:srgbClr val="000000"/>
                </a:solidFill>
              </a:rPr>
              <a:t>, E. (2016). Antibody Production Requires Thymus –Derived and Bone Marrow (Bursa) – Derived </a:t>
            </a:r>
            <a:r>
              <a:rPr lang="en-US" sz="2000" dirty="0" err="1">
                <a:solidFill>
                  <a:srgbClr val="000000"/>
                </a:solidFill>
              </a:rPr>
              <a:t>Lymphocite</a:t>
            </a:r>
            <a:r>
              <a:rPr lang="en-US" sz="2000" dirty="0">
                <a:solidFill>
                  <a:srgbClr val="000000"/>
                </a:solidFill>
              </a:rPr>
              <a:t> Interactions. E. </a:t>
            </a:r>
            <a:r>
              <a:rPr lang="en-US" sz="2000" dirty="0" err="1">
                <a:solidFill>
                  <a:srgbClr val="000000"/>
                </a:solidFill>
              </a:rPr>
              <a:t>Moticka</a:t>
            </a:r>
            <a:r>
              <a:rPr lang="en-US" sz="2000" dirty="0">
                <a:solidFill>
                  <a:srgbClr val="000000"/>
                </a:solidFill>
              </a:rPr>
              <a:t> (Ed), A Historical Perspective on Evidence-Based Immunology. (pp. 105-111). https://</a:t>
            </a:r>
            <a:r>
              <a:rPr lang="en-US" sz="2000" dirty="0" err="1">
                <a:solidFill>
                  <a:srgbClr val="000000"/>
                </a:solidFill>
              </a:rPr>
              <a:t>www.sciencedirect.com</a:t>
            </a:r>
            <a:r>
              <a:rPr lang="en-US" sz="2000" dirty="0">
                <a:solidFill>
                  <a:srgbClr val="000000"/>
                </a:solidFill>
              </a:rPr>
              <a:t>/science/article/</a:t>
            </a:r>
            <a:r>
              <a:rPr lang="en-US" sz="2000" dirty="0" err="1">
                <a:solidFill>
                  <a:srgbClr val="000000"/>
                </a:solidFill>
              </a:rPr>
              <a:t>pii</a:t>
            </a:r>
            <a:r>
              <a:rPr lang="en-US" sz="2000" dirty="0">
                <a:solidFill>
                  <a:srgbClr val="000000"/>
                </a:solidFill>
              </a:rPr>
              <a:t>/B9780123983817000137  </a:t>
            </a:r>
          </a:p>
          <a:p>
            <a:pPr>
              <a:lnSpc>
                <a:spcPct val="150000"/>
              </a:lnSpc>
            </a:pPr>
            <a:r>
              <a:rPr lang="en-US" sz="2000" dirty="0">
                <a:solidFill>
                  <a:srgbClr val="000000"/>
                </a:solidFill>
              </a:rPr>
              <a:t> Network </a:t>
            </a:r>
            <a:r>
              <a:rPr lang="en-US" sz="2000" dirty="0" err="1">
                <a:solidFill>
                  <a:srgbClr val="000000"/>
                </a:solidFill>
              </a:rPr>
              <a:t>Inmmunology</a:t>
            </a:r>
            <a:r>
              <a:rPr lang="en-US" sz="2000" dirty="0">
                <a:solidFill>
                  <a:srgbClr val="000000"/>
                </a:solidFill>
              </a:rPr>
              <a:t> INC. </a:t>
            </a:r>
            <a:r>
              <a:rPr lang="en-US" sz="2000" dirty="0" err="1">
                <a:solidFill>
                  <a:srgbClr val="000000"/>
                </a:solidFill>
              </a:rPr>
              <a:t>Niels</a:t>
            </a:r>
            <a:r>
              <a:rPr lang="en-US" sz="2000" dirty="0">
                <a:solidFill>
                  <a:srgbClr val="000000"/>
                </a:solidFill>
              </a:rPr>
              <a:t> Jerne Obituary. (1994, </a:t>
            </a:r>
            <a:r>
              <a:rPr lang="en-US" sz="2000" dirty="0" err="1">
                <a:solidFill>
                  <a:srgbClr val="000000"/>
                </a:solidFill>
              </a:rPr>
              <a:t>noviembre</a:t>
            </a:r>
            <a:r>
              <a:rPr lang="en-US" sz="2000" dirty="0">
                <a:solidFill>
                  <a:srgbClr val="000000"/>
                </a:solidFill>
              </a:rPr>
              <a:t> 1). </a:t>
            </a:r>
            <a:r>
              <a:rPr lang="en-US" sz="2000" dirty="0" err="1">
                <a:solidFill>
                  <a:srgbClr val="000000"/>
                </a:solidFill>
              </a:rPr>
              <a:t>Recuperado</a:t>
            </a:r>
            <a:r>
              <a:rPr lang="en-US" sz="2000" dirty="0">
                <a:solidFill>
                  <a:srgbClr val="000000"/>
                </a:solidFill>
              </a:rPr>
              <a:t> de: http://</a:t>
            </a:r>
            <a:r>
              <a:rPr lang="en-US" sz="2000" dirty="0" err="1">
                <a:solidFill>
                  <a:srgbClr val="000000"/>
                </a:solidFill>
              </a:rPr>
              <a:t>www.networkimmunology.com</a:t>
            </a:r>
            <a:r>
              <a:rPr lang="en-US" sz="2000" dirty="0">
                <a:solidFill>
                  <a:srgbClr val="000000"/>
                </a:solidFill>
              </a:rPr>
              <a:t>/articles/</a:t>
            </a:r>
            <a:r>
              <a:rPr lang="en-US" sz="2000" dirty="0" err="1">
                <a:solidFill>
                  <a:srgbClr val="000000"/>
                </a:solidFill>
              </a:rPr>
              <a:t>niels</a:t>
            </a:r>
            <a:r>
              <a:rPr lang="en-US" sz="2000" dirty="0">
                <a:solidFill>
                  <a:srgbClr val="000000"/>
                </a:solidFill>
              </a:rPr>
              <a:t>-</a:t>
            </a:r>
            <a:r>
              <a:rPr lang="en-US" sz="2000" dirty="0" err="1">
                <a:solidFill>
                  <a:srgbClr val="000000"/>
                </a:solidFill>
              </a:rPr>
              <a:t>jerne</a:t>
            </a:r>
            <a:r>
              <a:rPr lang="en-US" sz="2000" dirty="0">
                <a:solidFill>
                  <a:srgbClr val="000000"/>
                </a:solidFill>
              </a:rPr>
              <a:t>-obituary </a:t>
            </a:r>
          </a:p>
        </p:txBody>
      </p:sp>
      <p:pic>
        <p:nvPicPr>
          <p:cNvPr id="4" name="Picture 3"/>
          <p:cNvPicPr>
            <a:picLocks noChangeAspect="1"/>
          </p:cNvPicPr>
          <p:nvPr/>
        </p:nvPicPr>
        <p:blipFill>
          <a:blip r:embed="rId2">
            <a:alphaModFix amt="36000"/>
          </a:blip>
          <a:stretch>
            <a:fillRect/>
          </a:stretch>
        </p:blipFill>
        <p:spPr>
          <a:xfrm>
            <a:off x="1981200" y="889000"/>
            <a:ext cx="8229600" cy="5765800"/>
          </a:xfrm>
          <a:prstGeom prst="rect">
            <a:avLst/>
          </a:prstGeom>
        </p:spPr>
      </p:pic>
    </p:spTree>
    <p:extLst>
      <p:ext uri="{BB962C8B-B14F-4D97-AF65-F5344CB8AC3E}">
        <p14:creationId xmlns:p14="http://schemas.microsoft.com/office/powerpoint/2010/main" val="2802503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7" descr="Imagen que contiene fruta&#10;&#10;Descripción generada con confianza muy alta">
            <a:extLst>
              <a:ext uri="{FF2B5EF4-FFF2-40B4-BE49-F238E27FC236}">
                <a16:creationId xmlns:a16="http://schemas.microsoft.com/office/drawing/2014/main" id="{988B8C97-6E4A-466D-90AB-260DB68595C3}"/>
              </a:ext>
            </a:extLst>
          </p:cNvPr>
          <p:cNvPicPr>
            <a:picLocks noChangeAspect="1"/>
          </p:cNvPicPr>
          <p:nvPr/>
        </p:nvPicPr>
        <p:blipFill rotWithShape="1">
          <a:blip r:embed="rId2">
            <a:alphaModFix amt="40000"/>
          </a:blip>
          <a:srcRect t="1747"/>
          <a:stretch/>
        </p:blipFill>
        <p:spPr>
          <a:xfrm>
            <a:off x="20" y="10"/>
            <a:ext cx="12191980" cy="6857990"/>
          </a:xfrm>
          <a:prstGeom prst="rect">
            <a:avLst/>
          </a:prstGeom>
        </p:spPr>
      </p:pic>
      <p:sp>
        <p:nvSpPr>
          <p:cNvPr id="2" name="Título 1"/>
          <p:cNvSpPr>
            <a:spLocks noGrp="1"/>
          </p:cNvSpPr>
          <p:nvPr>
            <p:ph type="ctrTitle"/>
          </p:nvPr>
        </p:nvSpPr>
        <p:spPr>
          <a:xfrm>
            <a:off x="1154955" y="1447800"/>
            <a:ext cx="8825658" cy="3329581"/>
          </a:xfrm>
        </p:spPr>
        <p:txBody>
          <a:bodyPr>
            <a:normAutofit/>
          </a:bodyPr>
          <a:lstStyle/>
          <a:p>
            <a:r>
              <a:rPr lang="es-ES">
                <a:solidFill>
                  <a:schemeClr val="tx1"/>
                </a:solidFill>
                <a:cs typeface="Calibri Light"/>
              </a:rPr>
              <a:t>Paul Ehrlich</a:t>
            </a:r>
            <a:endParaRPr lang="es-ES">
              <a:solidFill>
                <a:schemeClr val="tx1"/>
              </a:solidFill>
            </a:endParaRPr>
          </a:p>
        </p:txBody>
      </p:sp>
      <p:sp>
        <p:nvSpPr>
          <p:cNvPr id="3" name="Subtítulo 2"/>
          <p:cNvSpPr>
            <a:spLocks noGrp="1"/>
          </p:cNvSpPr>
          <p:nvPr>
            <p:ph type="subTitle" idx="1"/>
          </p:nvPr>
        </p:nvSpPr>
        <p:spPr>
          <a:xfrm>
            <a:off x="1154955" y="4777380"/>
            <a:ext cx="8825658" cy="861420"/>
          </a:xfrm>
        </p:spPr>
        <p:txBody>
          <a:bodyPr>
            <a:normAutofit fontScale="77500" lnSpcReduction="20000"/>
          </a:bodyPr>
          <a:lstStyle/>
          <a:p>
            <a:r>
              <a:rPr lang="en-US" b="1">
                <a:solidFill>
                  <a:schemeClr val="tx1"/>
                </a:solidFill>
              </a:rPr>
              <a:t>Por: Alexandra Alvarez Perez </a:t>
            </a:r>
          </a:p>
          <a:p>
            <a:r>
              <a:rPr lang="en-US" b="1">
                <a:solidFill>
                  <a:schemeClr val="tx1"/>
                </a:solidFill>
              </a:rPr>
              <a:t>Dr. Jose A. </a:t>
            </a:r>
            <a:r>
              <a:rPr lang="en-US" b="1" err="1">
                <a:solidFill>
                  <a:schemeClr val="tx1"/>
                </a:solidFill>
              </a:rPr>
              <a:t>Carde</a:t>
            </a:r>
            <a:r>
              <a:rPr lang="en-US" b="1">
                <a:solidFill>
                  <a:schemeClr val="tx1"/>
                </a:solidFill>
              </a:rPr>
              <a:t> Serrano</a:t>
            </a:r>
          </a:p>
          <a:p>
            <a:r>
              <a:rPr lang="en-US" b="1">
                <a:solidFill>
                  <a:schemeClr val="tx1"/>
                </a:solidFill>
              </a:rPr>
              <a:t>Biol 4008-L31</a:t>
            </a:r>
          </a:p>
          <a:p>
            <a:endParaRPr lang="en-US">
              <a:solidFill>
                <a:schemeClr val="tx1"/>
              </a:solidFill>
            </a:endParaRPr>
          </a:p>
        </p:txBody>
      </p:sp>
    </p:spTree>
    <p:extLst>
      <p:ext uri="{BB962C8B-B14F-4D97-AF65-F5344CB8AC3E}">
        <p14:creationId xmlns:p14="http://schemas.microsoft.com/office/powerpoint/2010/main" val="3540481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63A93E-3E6A-44BB-AC0F-AA7C23F8ED16}"/>
              </a:ext>
            </a:extLst>
          </p:cNvPr>
          <p:cNvSpPr>
            <a:spLocks noGrp="1"/>
          </p:cNvSpPr>
          <p:nvPr>
            <p:ph type="title"/>
          </p:nvPr>
        </p:nvSpPr>
        <p:spPr>
          <a:xfrm>
            <a:off x="648930" y="629266"/>
            <a:ext cx="6188190" cy="1622321"/>
          </a:xfrm>
        </p:spPr>
        <p:txBody>
          <a:bodyPr>
            <a:normAutofit/>
          </a:bodyPr>
          <a:lstStyle/>
          <a:p>
            <a:r>
              <a:rPr lang="es-ES">
                <a:solidFill>
                  <a:srgbClr val="EBEBEB"/>
                </a:solidFill>
              </a:rPr>
              <a:t>Datos de vida</a:t>
            </a:r>
          </a:p>
        </p:txBody>
      </p:sp>
      <p:sp>
        <p:nvSpPr>
          <p:cNvPr id="8" name="Content Placeholder 7">
            <a:extLst>
              <a:ext uri="{FF2B5EF4-FFF2-40B4-BE49-F238E27FC236}">
                <a16:creationId xmlns:a16="http://schemas.microsoft.com/office/drawing/2014/main" id="{0DFC6400-5943-4506-BC8F-EBBDA029476E}"/>
              </a:ext>
            </a:extLst>
          </p:cNvPr>
          <p:cNvSpPr>
            <a:spLocks noGrp="1"/>
          </p:cNvSpPr>
          <p:nvPr>
            <p:ph idx="1"/>
          </p:nvPr>
        </p:nvSpPr>
        <p:spPr>
          <a:xfrm>
            <a:off x="332628" y="1403230"/>
            <a:ext cx="6734528" cy="5136890"/>
          </a:xfrm>
        </p:spPr>
        <p:txBody>
          <a:bodyPr vert="horz" lIns="91440" tIns="45720" rIns="91440" bIns="45720" rtlCol="0" anchor="t">
            <a:normAutofit/>
          </a:bodyPr>
          <a:lstStyle/>
          <a:p>
            <a:pPr>
              <a:buFont typeface="Wingdings"/>
              <a:buChar char="v"/>
            </a:pPr>
            <a:r>
              <a:rPr lang="es-PR">
                <a:solidFill>
                  <a:srgbClr val="FFFFFF"/>
                </a:solidFill>
              </a:rPr>
              <a:t>Nacio</a:t>
            </a:r>
            <a:r>
              <a:rPr lang="en-US" dirty="0">
                <a:solidFill>
                  <a:srgbClr val="FFFFFF"/>
                </a:solidFill>
              </a:rPr>
              <a:t> el 14 de </a:t>
            </a:r>
            <a:r>
              <a:rPr lang="en-US" err="1">
                <a:solidFill>
                  <a:srgbClr val="FFFFFF"/>
                </a:solidFill>
              </a:rPr>
              <a:t>marzo</a:t>
            </a:r>
            <a:r>
              <a:rPr lang="en-US" dirty="0">
                <a:solidFill>
                  <a:srgbClr val="FFFFFF"/>
                </a:solidFill>
              </a:rPr>
              <a:t> de 1854 en Polonia </a:t>
            </a:r>
          </a:p>
          <a:p>
            <a:pPr>
              <a:buFont typeface="Wingdings"/>
              <a:buChar char="v"/>
            </a:pPr>
            <a:endParaRPr lang="en-US">
              <a:solidFill>
                <a:srgbClr val="FFFFFF"/>
              </a:solidFill>
            </a:endParaRPr>
          </a:p>
          <a:p>
            <a:pPr>
              <a:buFont typeface="Wingdings"/>
              <a:buChar char="v"/>
            </a:pPr>
            <a:r>
              <a:rPr lang="es-US">
                <a:solidFill>
                  <a:srgbClr val="FFFFFF"/>
                </a:solidFill>
              </a:rPr>
              <a:t>Realizo</a:t>
            </a:r>
            <a:r>
              <a:rPr lang="en-US" dirty="0">
                <a:solidFill>
                  <a:srgbClr val="FFFFFF"/>
                </a:solidFill>
              </a:rPr>
              <a:t> sus </a:t>
            </a:r>
            <a:r>
              <a:rPr lang="en-US" err="1">
                <a:solidFill>
                  <a:srgbClr val="FFFFFF"/>
                </a:solidFill>
              </a:rPr>
              <a:t>estudios</a:t>
            </a:r>
            <a:r>
              <a:rPr lang="en-US" dirty="0">
                <a:solidFill>
                  <a:srgbClr val="FFFFFF"/>
                </a:solidFill>
              </a:rPr>
              <a:t> en </a:t>
            </a:r>
            <a:r>
              <a:rPr lang="en-US" err="1">
                <a:solidFill>
                  <a:srgbClr val="FFFFFF"/>
                </a:solidFill>
              </a:rPr>
              <a:t>medicina</a:t>
            </a:r>
            <a:r>
              <a:rPr lang="en-US" dirty="0">
                <a:solidFill>
                  <a:srgbClr val="FFFFFF"/>
                </a:solidFill>
              </a:rPr>
              <a:t> en l</a:t>
            </a:r>
            <a:r>
              <a:rPr lang="en-US" dirty="0">
                <a:ea typeface="+mj-lt"/>
                <a:cs typeface="+mj-lt"/>
              </a:rPr>
              <a:t>as </a:t>
            </a:r>
            <a:r>
              <a:rPr lang="en-US" err="1">
                <a:ea typeface="+mj-lt"/>
                <a:cs typeface="+mj-lt"/>
              </a:rPr>
              <a:t>universidades</a:t>
            </a:r>
            <a:r>
              <a:rPr lang="en-US" dirty="0">
                <a:ea typeface="+mj-lt"/>
                <a:cs typeface="+mj-lt"/>
              </a:rPr>
              <a:t> de </a:t>
            </a:r>
            <a:r>
              <a:rPr lang="en-US" err="1">
                <a:ea typeface="+mj-lt"/>
                <a:cs typeface="+mj-lt"/>
              </a:rPr>
              <a:t>Estrasburgo</a:t>
            </a:r>
            <a:r>
              <a:rPr lang="en-US" dirty="0">
                <a:ea typeface="+mj-lt"/>
                <a:cs typeface="+mj-lt"/>
              </a:rPr>
              <a:t>, Friburgo y Leipzig</a:t>
            </a:r>
          </a:p>
          <a:p>
            <a:pPr>
              <a:buFont typeface="Wingdings"/>
              <a:buChar char="v"/>
            </a:pPr>
            <a:endParaRPr lang="en-US">
              <a:ea typeface="+mj-lt"/>
              <a:cs typeface="+mj-lt"/>
            </a:endParaRPr>
          </a:p>
          <a:p>
            <a:pPr>
              <a:buFont typeface="Wingdings"/>
              <a:buChar char="v"/>
            </a:pPr>
            <a:r>
              <a:rPr lang="es-US">
                <a:ea typeface="+mj-lt"/>
                <a:cs typeface="+mj-lt"/>
              </a:rPr>
              <a:t>Termino</a:t>
            </a:r>
            <a:r>
              <a:rPr lang="en-US" dirty="0">
                <a:ea typeface="+mj-lt"/>
                <a:cs typeface="+mj-lt"/>
              </a:rPr>
              <a:t> </a:t>
            </a:r>
            <a:r>
              <a:rPr lang="en-US" err="1">
                <a:ea typeface="+mj-lt"/>
                <a:cs typeface="+mj-lt"/>
              </a:rPr>
              <a:t>su</a:t>
            </a:r>
            <a:r>
              <a:rPr lang="en-US" dirty="0">
                <a:ea typeface="+mj-lt"/>
                <a:cs typeface="+mj-lt"/>
              </a:rPr>
              <a:t> </a:t>
            </a:r>
            <a:r>
              <a:rPr lang="en-US" err="1">
                <a:ea typeface="+mj-lt"/>
                <a:cs typeface="+mj-lt"/>
              </a:rPr>
              <a:t>doctorado</a:t>
            </a:r>
            <a:r>
              <a:rPr lang="en-US" dirty="0">
                <a:ea typeface="+mj-lt"/>
                <a:cs typeface="+mj-lt"/>
              </a:rPr>
              <a:t> en 1878 </a:t>
            </a:r>
          </a:p>
          <a:p>
            <a:pPr>
              <a:buFont typeface="Wingdings"/>
              <a:buChar char="v"/>
            </a:pPr>
            <a:endParaRPr lang="en-US">
              <a:ea typeface="+mj-lt"/>
              <a:cs typeface="+mj-lt"/>
            </a:endParaRPr>
          </a:p>
          <a:p>
            <a:pPr>
              <a:buFont typeface="Wingdings"/>
              <a:buChar char="v"/>
            </a:pPr>
            <a:r>
              <a:rPr lang="en-US" dirty="0" err="1">
                <a:ea typeface="+mj-lt"/>
                <a:cs typeface="+mj-lt"/>
              </a:rPr>
              <a:t>Su</a:t>
            </a:r>
            <a:r>
              <a:rPr lang="en-US" dirty="0">
                <a:ea typeface="+mj-lt"/>
                <a:cs typeface="+mj-lt"/>
              </a:rPr>
              <a:t> </a:t>
            </a:r>
            <a:r>
              <a:rPr lang="en-US" dirty="0" err="1">
                <a:ea typeface="+mj-lt"/>
                <a:cs typeface="+mj-lt"/>
              </a:rPr>
              <a:t>tesis</a:t>
            </a:r>
            <a:r>
              <a:rPr lang="en-US" dirty="0">
                <a:ea typeface="+mj-lt"/>
                <a:cs typeface="+mj-lt"/>
              </a:rPr>
              <a:t> se </a:t>
            </a:r>
            <a:r>
              <a:rPr lang="en-US" dirty="0" err="1">
                <a:ea typeface="+mj-lt"/>
                <a:cs typeface="+mj-lt"/>
              </a:rPr>
              <a:t>baso</a:t>
            </a:r>
            <a:r>
              <a:rPr lang="en-US" dirty="0">
                <a:ea typeface="+mj-lt"/>
                <a:cs typeface="+mj-lt"/>
              </a:rPr>
              <a:t> en  la </a:t>
            </a:r>
            <a:r>
              <a:rPr lang="en-US" dirty="0" err="1">
                <a:ea typeface="+mj-lt"/>
                <a:cs typeface="+mj-lt"/>
              </a:rPr>
              <a:t>teoria</a:t>
            </a:r>
            <a:r>
              <a:rPr lang="en-US" dirty="0">
                <a:ea typeface="+mj-lt"/>
                <a:cs typeface="+mj-lt"/>
              </a:rPr>
              <a:t> y </a:t>
            </a:r>
            <a:r>
              <a:rPr lang="en-US" dirty="0" err="1">
                <a:ea typeface="+mj-lt"/>
                <a:cs typeface="+mj-lt"/>
              </a:rPr>
              <a:t>practica</a:t>
            </a:r>
            <a:r>
              <a:rPr lang="en-US" dirty="0">
                <a:ea typeface="+mj-lt"/>
                <a:cs typeface="+mj-lt"/>
              </a:rPr>
              <a:t> de </a:t>
            </a:r>
            <a:r>
              <a:rPr lang="en-US" dirty="0" err="1">
                <a:ea typeface="+mj-lt"/>
                <a:cs typeface="+mj-lt"/>
              </a:rPr>
              <a:t>tincion</a:t>
            </a:r>
            <a:r>
              <a:rPr lang="en-US" dirty="0">
                <a:ea typeface="+mj-lt"/>
                <a:cs typeface="+mj-lt"/>
              </a:rPr>
              <a:t> de </a:t>
            </a:r>
            <a:r>
              <a:rPr lang="en-US" dirty="0" err="1">
                <a:ea typeface="+mj-lt"/>
                <a:cs typeface="+mj-lt"/>
              </a:rPr>
              <a:t>tejidos</a:t>
            </a:r>
            <a:r>
              <a:rPr lang="en-US" dirty="0">
                <a:ea typeface="+mj-lt"/>
                <a:cs typeface="+mj-lt"/>
              </a:rPr>
              <a:t> </a:t>
            </a:r>
            <a:r>
              <a:rPr lang="en-US" dirty="0" err="1">
                <a:ea typeface="+mj-lt"/>
                <a:cs typeface="+mj-lt"/>
              </a:rPr>
              <a:t>histologicos</a:t>
            </a:r>
            <a:r>
              <a:rPr lang="en-US" dirty="0">
                <a:ea typeface="+mj-lt"/>
                <a:cs typeface="+mj-lt"/>
              </a:rPr>
              <a:t>.</a:t>
            </a:r>
          </a:p>
          <a:p>
            <a:pPr>
              <a:buFont typeface="Wingdings"/>
              <a:buChar char="v"/>
            </a:pPr>
            <a:endParaRPr lang="en-US">
              <a:ea typeface="+mj-lt"/>
              <a:cs typeface="+mj-lt"/>
            </a:endParaRPr>
          </a:p>
          <a:p>
            <a:pPr>
              <a:buFont typeface="Wingdings" charset="2"/>
              <a:buChar char="v"/>
            </a:pPr>
            <a:r>
              <a:rPr lang="en-US" dirty="0">
                <a:ea typeface="+mj-lt"/>
                <a:cs typeface="+mj-lt"/>
              </a:rPr>
              <a:t>En 1908 </a:t>
            </a:r>
            <a:r>
              <a:rPr lang="en-US" dirty="0" err="1">
                <a:ea typeface="+mj-lt"/>
                <a:cs typeface="+mj-lt"/>
              </a:rPr>
              <a:t>compartió</a:t>
            </a:r>
            <a:r>
              <a:rPr lang="en-US" dirty="0">
                <a:ea typeface="+mj-lt"/>
                <a:cs typeface="+mj-lt"/>
              </a:rPr>
              <a:t> el Premio Nobel de </a:t>
            </a:r>
            <a:r>
              <a:rPr lang="en-US" dirty="0" err="1">
                <a:ea typeface="+mj-lt"/>
                <a:cs typeface="+mj-lt"/>
              </a:rPr>
              <a:t>Fisiología</a:t>
            </a:r>
            <a:r>
              <a:rPr lang="en-US" dirty="0">
                <a:ea typeface="+mj-lt"/>
                <a:cs typeface="+mj-lt"/>
              </a:rPr>
              <a:t> y Medicina con el </a:t>
            </a:r>
            <a:r>
              <a:rPr lang="en-US" dirty="0" err="1">
                <a:ea typeface="+mj-lt"/>
                <a:cs typeface="+mj-lt"/>
              </a:rPr>
              <a:t>bacteriólogo</a:t>
            </a:r>
            <a:r>
              <a:rPr lang="en-US" dirty="0">
                <a:ea typeface="+mj-lt"/>
                <a:cs typeface="+mj-lt"/>
              </a:rPr>
              <a:t> </a:t>
            </a:r>
            <a:r>
              <a:rPr lang="en-US" dirty="0" err="1">
                <a:ea typeface="+mj-lt"/>
                <a:cs typeface="+mj-lt"/>
              </a:rPr>
              <a:t>ruso</a:t>
            </a:r>
            <a:r>
              <a:rPr lang="en-US" dirty="0">
                <a:ea typeface="+mj-lt"/>
                <a:cs typeface="+mj-lt"/>
              </a:rPr>
              <a:t> </a:t>
            </a:r>
            <a:r>
              <a:rPr lang="en-US" dirty="0" err="1">
                <a:ea typeface="+mj-lt"/>
                <a:cs typeface="+mj-lt"/>
              </a:rPr>
              <a:t>Iliá</a:t>
            </a:r>
            <a:r>
              <a:rPr lang="en-US" dirty="0">
                <a:ea typeface="+mj-lt"/>
                <a:cs typeface="+mj-lt"/>
              </a:rPr>
              <a:t> </a:t>
            </a:r>
            <a:r>
              <a:rPr lang="en-US" dirty="0" err="1">
                <a:ea typeface="+mj-lt"/>
                <a:cs typeface="+mj-lt"/>
              </a:rPr>
              <a:t>Mechnikov</a:t>
            </a:r>
            <a:r>
              <a:rPr lang="en-US" dirty="0">
                <a:ea typeface="+mj-lt"/>
                <a:cs typeface="+mj-lt"/>
              </a:rPr>
              <a:t> en </a:t>
            </a:r>
            <a:r>
              <a:rPr lang="en-US" dirty="0" err="1">
                <a:ea typeface="+mj-lt"/>
                <a:cs typeface="+mj-lt"/>
              </a:rPr>
              <a:t>reconocimiento</a:t>
            </a:r>
            <a:r>
              <a:rPr lang="en-US" dirty="0">
                <a:ea typeface="+mj-lt"/>
                <a:cs typeface="+mj-lt"/>
              </a:rPr>
              <a:t> al </a:t>
            </a:r>
            <a:r>
              <a:rPr lang="en-US" dirty="0" err="1">
                <a:ea typeface="+mj-lt"/>
                <a:cs typeface="+mj-lt"/>
              </a:rPr>
              <a:t>trabajo</a:t>
            </a:r>
            <a:r>
              <a:rPr lang="en-US" dirty="0">
                <a:ea typeface="+mj-lt"/>
                <a:cs typeface="+mj-lt"/>
              </a:rPr>
              <a:t> de ambos en el </a:t>
            </a:r>
            <a:r>
              <a:rPr lang="en-US" dirty="0" err="1">
                <a:ea typeface="+mj-lt"/>
                <a:cs typeface="+mj-lt"/>
              </a:rPr>
              <a:t>terreno</a:t>
            </a:r>
            <a:r>
              <a:rPr lang="en-US" dirty="0">
                <a:ea typeface="+mj-lt"/>
                <a:cs typeface="+mj-lt"/>
              </a:rPr>
              <a:t> de la </a:t>
            </a:r>
            <a:r>
              <a:rPr lang="en-US" dirty="0" err="1">
                <a:ea typeface="+mj-lt"/>
                <a:cs typeface="+mj-lt"/>
              </a:rPr>
              <a:t>química</a:t>
            </a:r>
            <a:r>
              <a:rPr lang="en-US" dirty="0">
                <a:ea typeface="+mj-lt"/>
                <a:cs typeface="+mj-lt"/>
              </a:rPr>
              <a:t> </a:t>
            </a:r>
            <a:r>
              <a:rPr lang="en-US" dirty="0" err="1">
                <a:ea typeface="+mj-lt"/>
                <a:cs typeface="+mj-lt"/>
              </a:rPr>
              <a:t>inmunológica</a:t>
            </a:r>
            <a:r>
              <a:rPr lang="en-US" dirty="0">
                <a:ea typeface="+mj-lt"/>
                <a:cs typeface="+mj-lt"/>
              </a:rPr>
              <a:t>.</a:t>
            </a:r>
            <a:endParaRPr lang="en-US" dirty="0"/>
          </a:p>
        </p:txBody>
      </p:sp>
      <p:pic>
        <p:nvPicPr>
          <p:cNvPr id="4" name="Imagen 4" descr="Foto blanco y negro de un hombre con lentes y barba&#10;&#10;Descripción generada con confianza alta">
            <a:extLst>
              <a:ext uri="{FF2B5EF4-FFF2-40B4-BE49-F238E27FC236}">
                <a16:creationId xmlns:a16="http://schemas.microsoft.com/office/drawing/2014/main" id="{3BAF0841-FE64-45BE-BB0B-DA8C12EE1D27}"/>
              </a:ext>
            </a:extLst>
          </p:cNvPr>
          <p:cNvPicPr>
            <a:picLocks noChangeAspect="1"/>
          </p:cNvPicPr>
          <p:nvPr/>
        </p:nvPicPr>
        <p:blipFill rotWithShape="1">
          <a:blip r:embed="rId2"/>
          <a:srcRect t="1204"/>
          <a:stretch/>
        </p:blipFill>
        <p:spPr>
          <a:xfrm>
            <a:off x="7229175" y="1"/>
            <a:ext cx="4963245" cy="6858001"/>
          </a:xfrm>
          <a:custGeom>
            <a:avLst/>
            <a:gdLst>
              <a:gd name="connsiteX0" fmla="*/ 1177 w 4963245"/>
              <a:gd name="connsiteY0" fmla="*/ 0 h 6858001"/>
              <a:gd name="connsiteX1" fmla="*/ 1344715 w 4963245"/>
              <a:gd name="connsiteY1" fmla="*/ 0 h 6858001"/>
              <a:gd name="connsiteX2" fmla="*/ 1344715 w 4963245"/>
              <a:gd name="connsiteY2" fmla="*/ 1 h 6858001"/>
              <a:gd name="connsiteX3" fmla="*/ 4963245 w 4963245"/>
              <a:gd name="connsiteY3" fmla="*/ 1 h 6858001"/>
              <a:gd name="connsiteX4" fmla="*/ 4963244 w 4963245"/>
              <a:gd name="connsiteY4" fmla="*/ 6858001 h 6858001"/>
              <a:gd name="connsiteX5" fmla="*/ 900697 w 4963245"/>
              <a:gd name="connsiteY5" fmla="*/ 6858001 h 6858001"/>
              <a:gd name="connsiteX6" fmla="*/ 900697 w 4963245"/>
              <a:gd name="connsiteY6" fmla="*/ 6858000 h 6858001"/>
              <a:gd name="connsiteX7" fmla="*/ 0 w 4963245"/>
              <a:gd name="connsiteY7" fmla="*/ 6858000 h 6858001"/>
              <a:gd name="connsiteX8" fmla="*/ 5883 w 4963245"/>
              <a:gd name="connsiteY8" fmla="*/ 6817538 h 6858001"/>
              <a:gd name="connsiteX9" fmla="*/ 23196 w 4963245"/>
              <a:gd name="connsiteY9" fmla="*/ 6698894 h 6858001"/>
              <a:gd name="connsiteX10" fmla="*/ 35299 w 4963245"/>
              <a:gd name="connsiteY10" fmla="*/ 6612483 h 6858001"/>
              <a:gd name="connsiteX11" fmla="*/ 48073 w 4963245"/>
              <a:gd name="connsiteY11" fmla="*/ 6509613 h 6858001"/>
              <a:gd name="connsiteX12" fmla="*/ 63369 w 4963245"/>
              <a:gd name="connsiteY12" fmla="*/ 6387541 h 6858001"/>
              <a:gd name="connsiteX13" fmla="*/ 79506 w 4963245"/>
              <a:gd name="connsiteY13" fmla="*/ 6252438 h 6858001"/>
              <a:gd name="connsiteX14" fmla="*/ 96483 w 4963245"/>
              <a:gd name="connsiteY14" fmla="*/ 6100191 h 6858001"/>
              <a:gd name="connsiteX15" fmla="*/ 114469 w 4963245"/>
              <a:gd name="connsiteY15" fmla="*/ 5934227 h 6858001"/>
              <a:gd name="connsiteX16" fmla="*/ 132454 w 4963245"/>
              <a:gd name="connsiteY16" fmla="*/ 5753862 h 6858001"/>
              <a:gd name="connsiteX17" fmla="*/ 150776 w 4963245"/>
              <a:gd name="connsiteY17" fmla="*/ 5561838 h 6858001"/>
              <a:gd name="connsiteX18" fmla="*/ 167753 w 4963245"/>
              <a:gd name="connsiteY18" fmla="*/ 5354726 h 6858001"/>
              <a:gd name="connsiteX19" fmla="*/ 184058 w 4963245"/>
              <a:gd name="connsiteY19" fmla="*/ 5138013 h 6858001"/>
              <a:gd name="connsiteX20" fmla="*/ 198849 w 4963245"/>
              <a:gd name="connsiteY20" fmla="*/ 4908956 h 6858001"/>
              <a:gd name="connsiteX21" fmla="*/ 212969 w 4963245"/>
              <a:gd name="connsiteY21" fmla="*/ 4670298 h 6858001"/>
              <a:gd name="connsiteX22" fmla="*/ 226248 w 4963245"/>
              <a:gd name="connsiteY22" fmla="*/ 4421352 h 6858001"/>
              <a:gd name="connsiteX23" fmla="*/ 230955 w 4963245"/>
              <a:gd name="connsiteY23" fmla="*/ 4293793 h 6858001"/>
              <a:gd name="connsiteX24" fmla="*/ 236165 w 4963245"/>
              <a:gd name="connsiteY24" fmla="*/ 4163492 h 6858001"/>
              <a:gd name="connsiteX25" fmla="*/ 241040 w 4963245"/>
              <a:gd name="connsiteY25" fmla="*/ 4031133 h 6858001"/>
              <a:gd name="connsiteX26" fmla="*/ 244234 w 4963245"/>
              <a:gd name="connsiteY26" fmla="*/ 3898087 h 6858001"/>
              <a:gd name="connsiteX27" fmla="*/ 247091 w 4963245"/>
              <a:gd name="connsiteY27" fmla="*/ 3762299 h 6858001"/>
              <a:gd name="connsiteX28" fmla="*/ 250117 w 4963245"/>
              <a:gd name="connsiteY28" fmla="*/ 3625139 h 6858001"/>
              <a:gd name="connsiteX29" fmla="*/ 252134 w 4963245"/>
              <a:gd name="connsiteY29" fmla="*/ 3485236 h 6858001"/>
              <a:gd name="connsiteX30" fmla="*/ 252134 w 4963245"/>
              <a:gd name="connsiteY30" fmla="*/ 3343961 h 6858001"/>
              <a:gd name="connsiteX31" fmla="*/ 253142 w 4963245"/>
              <a:gd name="connsiteY31" fmla="*/ 3201315 h 6858001"/>
              <a:gd name="connsiteX32" fmla="*/ 252134 w 4963245"/>
              <a:gd name="connsiteY32" fmla="*/ 3057297 h 6858001"/>
              <a:gd name="connsiteX33" fmla="*/ 250117 w 4963245"/>
              <a:gd name="connsiteY33" fmla="*/ 2911221 h 6858001"/>
              <a:gd name="connsiteX34" fmla="*/ 248268 w 4963245"/>
              <a:gd name="connsiteY34" fmla="*/ 2765146 h 6858001"/>
              <a:gd name="connsiteX35" fmla="*/ 244234 w 4963245"/>
              <a:gd name="connsiteY35" fmla="*/ 2617013 h 6858001"/>
              <a:gd name="connsiteX36" fmla="*/ 240032 w 4963245"/>
              <a:gd name="connsiteY36" fmla="*/ 2467509 h 6858001"/>
              <a:gd name="connsiteX37" fmla="*/ 235157 w 4963245"/>
              <a:gd name="connsiteY37" fmla="*/ 2318004 h 6858001"/>
              <a:gd name="connsiteX38" fmla="*/ 228266 w 4963245"/>
              <a:gd name="connsiteY38" fmla="*/ 2167128 h 6858001"/>
              <a:gd name="connsiteX39" fmla="*/ 220029 w 4963245"/>
              <a:gd name="connsiteY39" fmla="*/ 2014881 h 6858001"/>
              <a:gd name="connsiteX40" fmla="*/ 212129 w 4963245"/>
              <a:gd name="connsiteY40" fmla="*/ 1861947 h 6858001"/>
              <a:gd name="connsiteX41" fmla="*/ 202044 w 4963245"/>
              <a:gd name="connsiteY41" fmla="*/ 1709014 h 6858001"/>
              <a:gd name="connsiteX42" fmla="*/ 189941 w 4963245"/>
              <a:gd name="connsiteY42" fmla="*/ 1554023 h 6858001"/>
              <a:gd name="connsiteX43" fmla="*/ 177839 w 4963245"/>
              <a:gd name="connsiteY43" fmla="*/ 1401090 h 6858001"/>
              <a:gd name="connsiteX44" fmla="*/ 163887 w 4963245"/>
              <a:gd name="connsiteY44" fmla="*/ 1245413 h 6858001"/>
              <a:gd name="connsiteX45" fmla="*/ 148591 w 4963245"/>
              <a:gd name="connsiteY45" fmla="*/ 1089051 h 6858001"/>
              <a:gd name="connsiteX46" fmla="*/ 132455 w 4963245"/>
              <a:gd name="connsiteY46" fmla="*/ 934746 h 6858001"/>
              <a:gd name="connsiteX47" fmla="*/ 113629 w 4963245"/>
              <a:gd name="connsiteY47" fmla="*/ 778383 h 6858001"/>
              <a:gd name="connsiteX48" fmla="*/ 93458 w 4963245"/>
              <a:gd name="connsiteY48" fmla="*/ 622707 h 6858001"/>
              <a:gd name="connsiteX49" fmla="*/ 73455 w 4963245"/>
              <a:gd name="connsiteY49" fmla="*/ 466344 h 6858001"/>
              <a:gd name="connsiteX50" fmla="*/ 50091 w 4963245"/>
              <a:gd name="connsiteY50" fmla="*/ 310668 h 6858001"/>
              <a:gd name="connsiteX51" fmla="*/ 26222 w 4963245"/>
              <a:gd name="connsiteY51" fmla="*/ 15567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4285153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DC0BA2-0484-471F-8546-47B36A6355EE}"/>
              </a:ext>
            </a:extLst>
          </p:cNvPr>
          <p:cNvSpPr>
            <a:spLocks noGrp="1"/>
          </p:cNvSpPr>
          <p:nvPr>
            <p:ph type="title"/>
          </p:nvPr>
        </p:nvSpPr>
        <p:spPr>
          <a:xfrm>
            <a:off x="646111" y="452718"/>
            <a:ext cx="9404723" cy="1400530"/>
          </a:xfrm>
        </p:spPr>
        <p:txBody>
          <a:bodyPr>
            <a:normAutofit/>
          </a:bodyPr>
          <a:lstStyle/>
          <a:p>
            <a:r>
              <a:rPr lang="es-ES"/>
              <a:t>Aportaciones </a:t>
            </a:r>
          </a:p>
        </p:txBody>
      </p:sp>
      <p:graphicFrame>
        <p:nvGraphicFramePr>
          <p:cNvPr id="4" name="Diagrama 3">
            <a:extLst>
              <a:ext uri="{FF2B5EF4-FFF2-40B4-BE49-F238E27FC236}">
                <a16:creationId xmlns:a16="http://schemas.microsoft.com/office/drawing/2014/main" id="{D552DC3B-4BFC-410F-B5C4-71A694831538}"/>
              </a:ext>
            </a:extLst>
          </p:cNvPr>
          <p:cNvGraphicFramePr/>
          <p:nvPr/>
        </p:nvGraphicFramePr>
        <p:xfrm>
          <a:off x="-87133" y="1536235"/>
          <a:ext cx="11474690" cy="4689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1740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4453F9-B049-4853-BDD7-860B478BFCD5}"/>
              </a:ext>
            </a:extLst>
          </p:cNvPr>
          <p:cNvSpPr>
            <a:spLocks noGrp="1"/>
          </p:cNvSpPr>
          <p:nvPr>
            <p:ph type="title"/>
          </p:nvPr>
        </p:nvSpPr>
        <p:spPr/>
        <p:txBody>
          <a:bodyPr/>
          <a:lstStyle/>
          <a:p>
            <a:r>
              <a:rPr lang="es-ES"/>
              <a:t>Referencias</a:t>
            </a:r>
          </a:p>
        </p:txBody>
      </p:sp>
      <p:sp>
        <p:nvSpPr>
          <p:cNvPr id="3" name="Marcador de contenido 2">
            <a:extLst>
              <a:ext uri="{FF2B5EF4-FFF2-40B4-BE49-F238E27FC236}">
                <a16:creationId xmlns:a16="http://schemas.microsoft.com/office/drawing/2014/main" id="{4B0538A1-D980-4FD6-AB24-5665F79BB2E1}"/>
              </a:ext>
            </a:extLst>
          </p:cNvPr>
          <p:cNvSpPr>
            <a:spLocks noGrp="1"/>
          </p:cNvSpPr>
          <p:nvPr>
            <p:ph idx="1"/>
          </p:nvPr>
        </p:nvSpPr>
        <p:spPr>
          <a:xfrm>
            <a:off x="758255" y="1334051"/>
            <a:ext cx="8946541" cy="4195481"/>
          </a:xfrm>
        </p:spPr>
        <p:txBody>
          <a:bodyPr vert="horz" lIns="91440" tIns="45720" rIns="91440" bIns="45720" rtlCol="0" anchor="t">
            <a:normAutofit/>
          </a:bodyPr>
          <a:lstStyle/>
          <a:p>
            <a:pPr marL="0" indent="0">
              <a:buNone/>
            </a:pPr>
            <a:r>
              <a:rPr lang="es-ES">
                <a:ea typeface="+mj-lt"/>
                <a:cs typeface="+mj-lt"/>
              </a:rPr>
              <a:t>(n.d.). Retrieved January 28, 2020, from </a:t>
            </a:r>
            <a:r>
              <a:rPr lang="es-ES" dirty="0">
                <a:ea typeface="+mj-lt"/>
                <a:cs typeface="+mj-lt"/>
                <a:hlinkClick r:id="rId2"/>
              </a:rPr>
              <a:t>http://hypaclub.org/heroes-de-la-ciencia/item/paul-ehrlich-y-el-sistema-inmune.html</a:t>
            </a:r>
            <a:r>
              <a:rPr lang="es-ES" dirty="0">
                <a:ea typeface="+mj-lt"/>
                <a:cs typeface="+mj-lt"/>
              </a:rPr>
              <a:t> </a:t>
            </a:r>
            <a:endParaRPr lang="es-ES" dirty="0"/>
          </a:p>
          <a:p>
            <a:pPr marL="0" indent="0">
              <a:buNone/>
            </a:pPr>
            <a:endParaRPr lang="es-ES" dirty="0">
              <a:ea typeface="+mj-lt"/>
              <a:cs typeface="+mj-lt"/>
            </a:endParaRPr>
          </a:p>
          <a:p>
            <a:pPr marL="0" indent="0">
              <a:buNone/>
            </a:pPr>
            <a:r>
              <a:rPr lang="es-ES">
                <a:ea typeface="+mj-lt"/>
                <a:cs typeface="+mj-lt"/>
              </a:rPr>
              <a:t>(n.d.). </a:t>
            </a:r>
            <a:r>
              <a:rPr lang="es-ES" err="1">
                <a:ea typeface="+mj-lt"/>
                <a:cs typeface="+mj-lt"/>
              </a:rPr>
              <a:t>Retrieved</a:t>
            </a:r>
            <a:r>
              <a:rPr lang="es-ES" dirty="0">
                <a:ea typeface="+mj-lt"/>
                <a:cs typeface="+mj-lt"/>
              </a:rPr>
              <a:t> </a:t>
            </a:r>
            <a:r>
              <a:rPr lang="es-ES" err="1">
                <a:ea typeface="+mj-lt"/>
                <a:cs typeface="+mj-lt"/>
              </a:rPr>
              <a:t>January</a:t>
            </a:r>
            <a:r>
              <a:rPr lang="es-ES" dirty="0">
                <a:ea typeface="+mj-lt"/>
                <a:cs typeface="+mj-lt"/>
              </a:rPr>
              <a:t> 30, 2020, </a:t>
            </a:r>
            <a:r>
              <a:rPr lang="es-ES" err="1">
                <a:ea typeface="+mj-lt"/>
                <a:cs typeface="+mj-lt"/>
              </a:rPr>
              <a:t>from</a:t>
            </a:r>
            <a:r>
              <a:rPr lang="es-ES" dirty="0">
                <a:ea typeface="+mj-lt"/>
                <a:cs typeface="+mj-lt"/>
              </a:rPr>
              <a:t> </a:t>
            </a:r>
            <a:r>
              <a:rPr lang="es-ES" dirty="0">
                <a:ea typeface="+mj-lt"/>
                <a:cs typeface="+mj-lt"/>
                <a:hlinkClick r:id="rId2"/>
              </a:rPr>
              <a:t>http://hypaclub.org/heroes-de-la-ciencia/item/paul-ehrlich-y-el-sistema-inmune.html</a:t>
            </a:r>
            <a:endParaRPr lang="es-ES" dirty="0">
              <a:ea typeface="+mj-lt"/>
              <a:cs typeface="+mj-lt"/>
            </a:endParaRPr>
          </a:p>
          <a:p>
            <a:pPr marL="0" indent="0">
              <a:buNone/>
            </a:pPr>
            <a:endParaRPr lang="es-ES">
              <a:ea typeface="+mj-lt"/>
              <a:cs typeface="+mj-lt"/>
            </a:endParaRPr>
          </a:p>
          <a:p>
            <a:pPr marL="0" indent="0">
              <a:buNone/>
            </a:pPr>
            <a:r>
              <a:rPr lang="es-ES" dirty="0">
                <a:ea typeface="+mj-lt"/>
                <a:cs typeface="+mj-lt"/>
              </a:rPr>
              <a:t>Paul Ehrlich. (</a:t>
            </a:r>
            <a:r>
              <a:rPr lang="es-ES" dirty="0" err="1">
                <a:ea typeface="+mj-lt"/>
                <a:cs typeface="+mj-lt"/>
              </a:rPr>
              <a:t>n.d</a:t>
            </a:r>
            <a:r>
              <a:rPr lang="es-ES" dirty="0">
                <a:ea typeface="+mj-lt"/>
                <a:cs typeface="+mj-lt"/>
              </a:rPr>
              <a:t>.). </a:t>
            </a:r>
            <a:r>
              <a:rPr lang="es-ES" dirty="0" err="1">
                <a:ea typeface="+mj-lt"/>
                <a:cs typeface="+mj-lt"/>
              </a:rPr>
              <a:t>Retrieved</a:t>
            </a:r>
            <a:r>
              <a:rPr lang="es-ES" dirty="0">
                <a:ea typeface="+mj-lt"/>
                <a:cs typeface="+mj-lt"/>
              </a:rPr>
              <a:t> </a:t>
            </a:r>
            <a:r>
              <a:rPr lang="es-ES" dirty="0" err="1">
                <a:ea typeface="+mj-lt"/>
                <a:cs typeface="+mj-lt"/>
              </a:rPr>
              <a:t>January</a:t>
            </a:r>
            <a:r>
              <a:rPr lang="es-ES" dirty="0">
                <a:ea typeface="+mj-lt"/>
                <a:cs typeface="+mj-lt"/>
              </a:rPr>
              <a:t> 29, 2020, </a:t>
            </a:r>
            <a:r>
              <a:rPr lang="es-ES" dirty="0" err="1">
                <a:ea typeface="+mj-lt"/>
                <a:cs typeface="+mj-lt"/>
              </a:rPr>
              <a:t>from</a:t>
            </a:r>
            <a:r>
              <a:rPr lang="es-ES" dirty="0">
                <a:ea typeface="+mj-lt"/>
                <a:cs typeface="+mj-lt"/>
              </a:rPr>
              <a:t> </a:t>
            </a:r>
            <a:r>
              <a:rPr lang="es-ES" dirty="0">
                <a:ea typeface="+mj-lt"/>
                <a:cs typeface="+mj-lt"/>
                <a:hlinkClick r:id="rId3"/>
              </a:rPr>
              <a:t>https://www.ecured.cu/Paul_Ehrlich</a:t>
            </a:r>
            <a:endParaRPr lang="es-ES" dirty="0">
              <a:ea typeface="+mj-lt"/>
              <a:cs typeface="+mj-lt"/>
            </a:endParaRPr>
          </a:p>
          <a:p>
            <a:pPr marL="0" indent="0">
              <a:buNone/>
            </a:pPr>
            <a:endParaRPr lang="es-ES">
              <a:ea typeface="+mj-lt"/>
              <a:cs typeface="+mj-lt"/>
            </a:endParaRPr>
          </a:p>
          <a:p>
            <a:pPr marL="0" indent="0">
              <a:buNone/>
            </a:pPr>
            <a:r>
              <a:rPr lang="es-ES" dirty="0">
                <a:ea typeface="+mj-lt"/>
                <a:cs typeface="+mj-lt"/>
              </a:rPr>
              <a:t>Sastre, V. (2019, </a:t>
            </a:r>
            <a:r>
              <a:rPr lang="es-ES" dirty="0" err="1">
                <a:ea typeface="+mj-lt"/>
                <a:cs typeface="+mj-lt"/>
              </a:rPr>
              <a:t>November</a:t>
            </a:r>
            <a:r>
              <a:rPr lang="es-ES" dirty="0">
                <a:ea typeface="+mj-lt"/>
                <a:cs typeface="+mj-lt"/>
              </a:rPr>
              <a:t> 19). ▷【INMUNOLOGÍA】" Entérate del sistema inmune . </a:t>
            </a:r>
            <a:r>
              <a:rPr lang="es-ES" dirty="0" err="1">
                <a:ea typeface="+mj-lt"/>
                <a:cs typeface="+mj-lt"/>
              </a:rPr>
              <a:t>Retrieved</a:t>
            </a:r>
            <a:r>
              <a:rPr lang="es-ES" dirty="0">
                <a:ea typeface="+mj-lt"/>
                <a:cs typeface="+mj-lt"/>
              </a:rPr>
              <a:t> </a:t>
            </a:r>
            <a:r>
              <a:rPr lang="es-ES" dirty="0" err="1">
                <a:ea typeface="+mj-lt"/>
                <a:cs typeface="+mj-lt"/>
              </a:rPr>
              <a:t>January</a:t>
            </a:r>
            <a:r>
              <a:rPr lang="es-ES" dirty="0">
                <a:ea typeface="+mj-lt"/>
                <a:cs typeface="+mj-lt"/>
              </a:rPr>
              <a:t> 29, 2020, </a:t>
            </a:r>
            <a:r>
              <a:rPr lang="es-ES" dirty="0" err="1">
                <a:ea typeface="+mj-lt"/>
                <a:cs typeface="+mj-lt"/>
              </a:rPr>
              <a:t>from</a:t>
            </a:r>
            <a:r>
              <a:rPr lang="es-ES" dirty="0">
                <a:ea typeface="+mj-lt"/>
                <a:cs typeface="+mj-lt"/>
              </a:rPr>
              <a:t> </a:t>
            </a:r>
            <a:r>
              <a:rPr lang="es-ES" dirty="0">
                <a:ea typeface="+mj-lt"/>
                <a:cs typeface="+mj-lt"/>
                <a:hlinkClick r:id="rId4"/>
              </a:rPr>
              <a:t>https://ramasdelabiologia.net/inmunologia/</a:t>
            </a:r>
            <a:endParaRPr lang="es-ES" dirty="0"/>
          </a:p>
          <a:p>
            <a:pPr marL="0" indent="0">
              <a:buNone/>
            </a:pPr>
            <a:endParaRPr lang="es-ES">
              <a:ea typeface="+mj-lt"/>
              <a:cs typeface="+mj-lt"/>
            </a:endParaRPr>
          </a:p>
          <a:p>
            <a:pPr marL="0" indent="0">
              <a:buNone/>
            </a:pPr>
            <a:endParaRPr lang="es-ES">
              <a:ea typeface="+mj-lt"/>
              <a:cs typeface="+mj-lt"/>
            </a:endParaRPr>
          </a:p>
        </p:txBody>
      </p:sp>
    </p:spTree>
    <p:extLst>
      <p:ext uri="{BB962C8B-B14F-4D97-AF65-F5344CB8AC3E}">
        <p14:creationId xmlns:p14="http://schemas.microsoft.com/office/powerpoint/2010/main" val="2276974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193DD-4D42-4905-AF5D-B91FC2AEBDE3}"/>
              </a:ext>
            </a:extLst>
          </p:cNvPr>
          <p:cNvSpPr>
            <a:spLocks noGrp="1"/>
          </p:cNvSpPr>
          <p:nvPr>
            <p:ph type="title"/>
          </p:nvPr>
        </p:nvSpPr>
        <p:spPr>
          <a:xfrm>
            <a:off x="1636443" y="642771"/>
            <a:ext cx="10092137" cy="747490"/>
          </a:xfrm>
        </p:spPr>
        <p:txBody>
          <a:bodyPr>
            <a:normAutofit fontScale="90000"/>
          </a:bodyPr>
          <a:lstStyle/>
          <a:p>
            <a:r>
              <a:rPr lang="es-PR" dirty="0"/>
              <a:t>Teoría de la tolerancia inmunológica adquirida </a:t>
            </a:r>
          </a:p>
        </p:txBody>
      </p:sp>
      <p:sp>
        <p:nvSpPr>
          <p:cNvPr id="3" name="Content Placeholder 2">
            <a:extLst>
              <a:ext uri="{FF2B5EF4-FFF2-40B4-BE49-F238E27FC236}">
                <a16:creationId xmlns:a16="http://schemas.microsoft.com/office/drawing/2014/main" id="{3C1ECC2B-513C-4CA2-8450-81D1B0FA37BB}"/>
              </a:ext>
            </a:extLst>
          </p:cNvPr>
          <p:cNvSpPr>
            <a:spLocks noGrp="1"/>
          </p:cNvSpPr>
          <p:nvPr>
            <p:ph idx="1"/>
          </p:nvPr>
        </p:nvSpPr>
        <p:spPr>
          <a:xfrm>
            <a:off x="1636443" y="1754155"/>
            <a:ext cx="9877533" cy="4702628"/>
          </a:xfrm>
        </p:spPr>
        <p:txBody>
          <a:bodyPr>
            <a:normAutofit/>
          </a:bodyPr>
          <a:lstStyle/>
          <a:p>
            <a:r>
              <a:rPr lang="es-PR" dirty="0"/>
              <a:t>Pregunta:</a:t>
            </a:r>
          </a:p>
          <a:p>
            <a:pPr marL="0" indent="0">
              <a:buNone/>
            </a:pPr>
            <a:r>
              <a:rPr lang="es-PR" dirty="0"/>
              <a:t>		•¿Cómo el SI puede distinguir lo propio de lo no propio y no atacarlo? </a:t>
            </a:r>
          </a:p>
          <a:p>
            <a:pPr marL="0" indent="0">
              <a:buNone/>
            </a:pPr>
            <a:r>
              <a:rPr lang="es-PR" dirty="0"/>
              <a:t>		•¿Es posible que el SI reconozca células extrañas como propias?</a:t>
            </a:r>
          </a:p>
          <a:p>
            <a:r>
              <a:rPr lang="es-PR" dirty="0" err="1"/>
              <a:t>Hipótesis</a:t>
            </a:r>
            <a:r>
              <a:rPr lang="es-PR" dirty="0"/>
              <a:t>:</a:t>
            </a:r>
          </a:p>
          <a:p>
            <a:pPr marL="0" indent="0">
              <a:buNone/>
            </a:pPr>
            <a:r>
              <a:rPr lang="es-PR" dirty="0"/>
              <a:t>		•Para que el SI reconozca células extrañas como propias, estas tienen que ser 		  presentadas al SI durante el estado embrionario mientras el SI aún esta 				  inmaduro.</a:t>
            </a:r>
          </a:p>
          <a:p>
            <a:r>
              <a:rPr lang="es-PR" dirty="0"/>
              <a:t>Experimento (llevado a cabo por Peter </a:t>
            </a:r>
            <a:r>
              <a:rPr lang="es-PR" dirty="0" err="1"/>
              <a:t>Medawar</a:t>
            </a:r>
            <a:r>
              <a:rPr lang="es-PR" dirty="0"/>
              <a:t>, Rupert </a:t>
            </a:r>
            <a:r>
              <a:rPr lang="es-PR" dirty="0" err="1"/>
              <a:t>Billingham</a:t>
            </a:r>
            <a:r>
              <a:rPr lang="es-PR" dirty="0"/>
              <a:t> y Leslie Brent)</a:t>
            </a:r>
          </a:p>
          <a:p>
            <a:pPr marL="0" indent="0">
              <a:buNone/>
            </a:pPr>
            <a:r>
              <a:rPr lang="es-PR" dirty="0"/>
              <a:t>		•Tomaron células vivas de una cepa de ratones y se las inyectaron a otra 			  cepa de ratones durante el proceso embrionario. Cuando la cepa 					  embrionaria llegó a la etapa adulta se le hizo un injerto de piel de la cepa    			  donadora a la antigua cepa embrionaria ya adulta.</a:t>
            </a:r>
          </a:p>
          <a:p>
            <a:pPr marL="0" indent="0">
              <a:buNone/>
            </a:pPr>
            <a:r>
              <a:rPr lang="es-PR" dirty="0"/>
              <a:t>		</a:t>
            </a:r>
          </a:p>
        </p:txBody>
      </p:sp>
    </p:spTree>
    <p:extLst>
      <p:ext uri="{BB962C8B-B14F-4D97-AF65-F5344CB8AC3E}">
        <p14:creationId xmlns:p14="http://schemas.microsoft.com/office/powerpoint/2010/main" val="1370945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D4E96-CECD-4A32-9FE0-3EA76023B285}"/>
              </a:ext>
            </a:extLst>
          </p:cNvPr>
          <p:cNvSpPr>
            <a:spLocks noGrp="1"/>
          </p:cNvSpPr>
          <p:nvPr>
            <p:ph type="title"/>
          </p:nvPr>
        </p:nvSpPr>
        <p:spPr>
          <a:xfrm>
            <a:off x="1640156" y="670763"/>
            <a:ext cx="10181730" cy="691506"/>
          </a:xfrm>
        </p:spPr>
        <p:txBody>
          <a:bodyPr>
            <a:normAutofit fontScale="90000"/>
          </a:bodyPr>
          <a:lstStyle/>
          <a:p>
            <a:r>
              <a:rPr lang="es-PR" dirty="0"/>
              <a:t>Teoría de la tolerancia inmunológica adquirida</a:t>
            </a:r>
          </a:p>
        </p:txBody>
      </p:sp>
      <p:sp>
        <p:nvSpPr>
          <p:cNvPr id="3" name="Content Placeholder 2">
            <a:extLst>
              <a:ext uri="{FF2B5EF4-FFF2-40B4-BE49-F238E27FC236}">
                <a16:creationId xmlns:a16="http://schemas.microsoft.com/office/drawing/2014/main" id="{4B950F82-4D68-4975-9E97-A9308BEDEEF4}"/>
              </a:ext>
            </a:extLst>
          </p:cNvPr>
          <p:cNvSpPr>
            <a:spLocks noGrp="1"/>
          </p:cNvSpPr>
          <p:nvPr>
            <p:ph idx="1"/>
          </p:nvPr>
        </p:nvSpPr>
        <p:spPr>
          <a:xfrm>
            <a:off x="1640155" y="1769706"/>
            <a:ext cx="9500595" cy="3777622"/>
          </a:xfrm>
        </p:spPr>
        <p:txBody>
          <a:bodyPr/>
          <a:lstStyle/>
          <a:p>
            <a:r>
              <a:rPr lang="es-PR" dirty="0"/>
              <a:t>Resultados</a:t>
            </a:r>
          </a:p>
          <a:p>
            <a:pPr marL="0" indent="0">
              <a:buNone/>
            </a:pPr>
            <a:r>
              <a:rPr lang="es-PR" dirty="0"/>
              <a:t>		•La cepa embrionaria ya adulta aceptó el injerto de piel y reconoció 			  las células extrañas como propio ya que esas células no fueron atacadas. </a:t>
            </a:r>
          </a:p>
          <a:p>
            <a:r>
              <a:rPr lang="es-PR" dirty="0"/>
              <a:t>Conclusión </a:t>
            </a:r>
          </a:p>
          <a:p>
            <a:pPr marL="0" indent="0">
              <a:buNone/>
            </a:pPr>
            <a:r>
              <a:rPr lang="es-PR" dirty="0"/>
              <a:t>		•La </a:t>
            </a:r>
            <a:r>
              <a:rPr lang="es-PR" dirty="0" err="1"/>
              <a:t>hipótesis</a:t>
            </a:r>
            <a:r>
              <a:rPr lang="es-PR" dirty="0"/>
              <a:t> es aceptada ya que la cepa embrionaria adulta reconoce 			  el injerto de piel de la cepa donadora como propio. De esta manera se 			  prueba que es posible que el SI reconozca células extrañas como propias. </a:t>
            </a:r>
          </a:p>
        </p:txBody>
      </p:sp>
    </p:spTree>
    <p:extLst>
      <p:ext uri="{BB962C8B-B14F-4D97-AF65-F5344CB8AC3E}">
        <p14:creationId xmlns:p14="http://schemas.microsoft.com/office/powerpoint/2010/main" val="2640658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54E6E-4057-4B4B-A206-810076351988}"/>
              </a:ext>
            </a:extLst>
          </p:cNvPr>
          <p:cNvSpPr>
            <a:spLocks noGrp="1"/>
          </p:cNvSpPr>
          <p:nvPr>
            <p:ph type="title"/>
          </p:nvPr>
        </p:nvSpPr>
        <p:spPr>
          <a:xfrm>
            <a:off x="1640156" y="661432"/>
            <a:ext cx="8911687" cy="747490"/>
          </a:xfrm>
        </p:spPr>
        <p:txBody>
          <a:bodyPr/>
          <a:lstStyle/>
          <a:p>
            <a:r>
              <a:rPr lang="es-PR" dirty="0"/>
              <a:t>Teoría sobre la selección clonal </a:t>
            </a:r>
          </a:p>
        </p:txBody>
      </p:sp>
      <p:sp>
        <p:nvSpPr>
          <p:cNvPr id="3" name="Content Placeholder 2">
            <a:extLst>
              <a:ext uri="{FF2B5EF4-FFF2-40B4-BE49-F238E27FC236}">
                <a16:creationId xmlns:a16="http://schemas.microsoft.com/office/drawing/2014/main" id="{6E003F8C-537F-47C9-AD6A-E99B9C580121}"/>
              </a:ext>
            </a:extLst>
          </p:cNvPr>
          <p:cNvSpPr>
            <a:spLocks noGrp="1"/>
          </p:cNvSpPr>
          <p:nvPr>
            <p:ph idx="1"/>
          </p:nvPr>
        </p:nvSpPr>
        <p:spPr>
          <a:xfrm>
            <a:off x="1640156" y="2012303"/>
            <a:ext cx="9425951" cy="3436776"/>
          </a:xfrm>
        </p:spPr>
        <p:txBody>
          <a:bodyPr/>
          <a:lstStyle/>
          <a:p>
            <a:r>
              <a:rPr lang="es-PR" dirty="0"/>
              <a:t>Burnett propuso que, si un linfocito se encuentra con un antígeno y este tiene los receptores para poder combatirlo, el linfocito se va a multiplicar a gran escala para combatir y destruir ese antígeno. </a:t>
            </a:r>
          </a:p>
          <a:p>
            <a:endParaRPr lang="es-PR" dirty="0"/>
          </a:p>
          <a:p>
            <a:r>
              <a:rPr lang="es-PR" dirty="0"/>
              <a:t>Además, esta teoría explica que hay dos tipos de linfocitos:</a:t>
            </a:r>
          </a:p>
          <a:p>
            <a:pPr marL="0" indent="0">
              <a:buNone/>
            </a:pPr>
            <a:r>
              <a:rPr lang="es-PR" dirty="0"/>
              <a:t>		•El linfocito que ataca inmediatamente al antígeno. </a:t>
            </a:r>
          </a:p>
          <a:p>
            <a:pPr marL="0" indent="0">
              <a:buNone/>
            </a:pPr>
            <a:r>
              <a:rPr lang="es-PR" dirty="0"/>
              <a:t>		•El linfocito que ataca y memoriza el antígeno ya destruido. </a:t>
            </a:r>
          </a:p>
          <a:p>
            <a:endParaRPr lang="es-PR" dirty="0"/>
          </a:p>
        </p:txBody>
      </p:sp>
    </p:spTree>
    <p:extLst>
      <p:ext uri="{BB962C8B-B14F-4D97-AF65-F5344CB8AC3E}">
        <p14:creationId xmlns:p14="http://schemas.microsoft.com/office/powerpoint/2010/main" val="1757990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3451" y="1981200"/>
            <a:ext cx="5867400" cy="2057400"/>
          </a:xfrm>
        </p:spPr>
        <p:txBody>
          <a:bodyPr>
            <a:normAutofit/>
          </a:bodyPr>
          <a:lstStyle/>
          <a:p>
            <a:pPr algn="ctr"/>
            <a:r>
              <a:rPr lang="es-ES" sz="4800" b="1" u="sng" dirty="0" err="1"/>
              <a:t>Élie</a:t>
            </a:r>
            <a:r>
              <a:rPr lang="es-ES" sz="4800" b="1" u="sng" dirty="0"/>
              <a:t> </a:t>
            </a:r>
            <a:r>
              <a:rPr lang="es-ES" sz="4800" b="1" u="sng" dirty="0" err="1"/>
              <a:t>Metchnikoff</a:t>
            </a:r>
            <a:r>
              <a:rPr lang="es-ES" sz="4800" b="1" u="sng" dirty="0"/>
              <a:t>:</a:t>
            </a:r>
            <a:br>
              <a:rPr lang="es-ES" sz="4400" b="1" dirty="0"/>
            </a:br>
            <a:r>
              <a:rPr lang="es-ES" sz="3500" b="1" dirty="0"/>
              <a:t>Aportación a la </a:t>
            </a:r>
            <a:br>
              <a:rPr lang="es-ES" sz="3500" b="1" dirty="0"/>
            </a:br>
            <a:r>
              <a:rPr lang="es-ES" sz="3500" b="1" dirty="0"/>
              <a:t>Inmunología</a:t>
            </a:r>
            <a:endParaRPr lang="es-ES" sz="3500" dirty="0"/>
          </a:p>
        </p:txBody>
      </p:sp>
      <p:sp>
        <p:nvSpPr>
          <p:cNvPr id="3" name="Content Placeholder 2"/>
          <p:cNvSpPr>
            <a:spLocks noGrp="1"/>
          </p:cNvSpPr>
          <p:nvPr>
            <p:ph idx="1"/>
          </p:nvPr>
        </p:nvSpPr>
        <p:spPr>
          <a:xfrm>
            <a:off x="4724117" y="5257800"/>
            <a:ext cx="5715000" cy="1219200"/>
          </a:xfrm>
        </p:spPr>
        <p:txBody>
          <a:bodyPr>
            <a:normAutofit fontScale="62500" lnSpcReduction="20000"/>
          </a:bodyPr>
          <a:lstStyle/>
          <a:p>
            <a:pPr marL="0" indent="0" algn="ctr">
              <a:buNone/>
            </a:pPr>
            <a:r>
              <a:rPr lang="es-ES" sz="3500" dirty="0"/>
              <a:t>Naomi G. Mercado Vélez</a:t>
            </a:r>
          </a:p>
          <a:p>
            <a:pPr marL="0" indent="0" algn="ctr">
              <a:buNone/>
            </a:pPr>
            <a:r>
              <a:rPr lang="es-ES" sz="3500" dirty="0" err="1"/>
              <a:t>Biol</a:t>
            </a:r>
            <a:r>
              <a:rPr lang="es-ES" sz="3500" dirty="0"/>
              <a:t> 4008-L31</a:t>
            </a:r>
          </a:p>
          <a:p>
            <a:pPr marL="0" indent="0" algn="ctr">
              <a:buNone/>
            </a:pPr>
            <a:r>
              <a:rPr lang="es-ES" sz="3500" dirty="0"/>
              <a:t>Dr. José A. Cardé Serrano</a:t>
            </a:r>
          </a:p>
          <a:p>
            <a:endParaRPr lang="es-E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54" t="18306" r="38123"/>
          <a:stretch/>
        </p:blipFill>
        <p:spPr bwMode="auto">
          <a:xfrm>
            <a:off x="1371601" y="-72579"/>
            <a:ext cx="3371851" cy="71040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1203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90600"/>
          </a:xfrm>
        </p:spPr>
        <p:txBody>
          <a:bodyPr/>
          <a:lstStyle/>
          <a:p>
            <a:pPr algn="ctr"/>
            <a:r>
              <a:rPr lang="es-ES" b="1" dirty="0"/>
              <a:t>Datos Biográficos</a:t>
            </a:r>
          </a:p>
        </p:txBody>
      </p:sp>
      <p:sp>
        <p:nvSpPr>
          <p:cNvPr id="3" name="Content Placeholder 2"/>
          <p:cNvSpPr>
            <a:spLocks noGrp="1"/>
          </p:cNvSpPr>
          <p:nvPr>
            <p:ph idx="1"/>
          </p:nvPr>
        </p:nvSpPr>
        <p:spPr>
          <a:xfrm>
            <a:off x="1910401" y="1066800"/>
            <a:ext cx="8534400" cy="4876800"/>
          </a:xfrm>
        </p:spPr>
        <p:txBody>
          <a:bodyPr>
            <a:normAutofit/>
          </a:bodyPr>
          <a:lstStyle/>
          <a:p>
            <a:pPr>
              <a:lnSpc>
                <a:spcPct val="150000"/>
              </a:lnSpc>
            </a:pPr>
            <a:r>
              <a:rPr lang="es-ES" dirty="0"/>
              <a:t>Padre de la inmunidad natural</a:t>
            </a:r>
          </a:p>
          <a:p>
            <a:pPr>
              <a:lnSpc>
                <a:spcPct val="150000"/>
              </a:lnSpc>
            </a:pPr>
            <a:r>
              <a:rPr lang="es-ES" dirty="0"/>
              <a:t>Nace: 16 de mayo de 1845, </a:t>
            </a:r>
            <a:r>
              <a:rPr lang="es-ES" dirty="0" err="1"/>
              <a:t>Kharkov</a:t>
            </a:r>
            <a:r>
              <a:rPr lang="es-ES" dirty="0"/>
              <a:t>, Ucrania</a:t>
            </a:r>
          </a:p>
          <a:p>
            <a:pPr>
              <a:lnSpc>
                <a:spcPct val="150000"/>
              </a:lnSpc>
            </a:pPr>
            <a:r>
              <a:rPr lang="es-ES" dirty="0"/>
              <a:t> Muere: 6 de Julio de 1916, Paris Francia</a:t>
            </a:r>
          </a:p>
          <a:p>
            <a:pPr>
              <a:lnSpc>
                <a:spcPct val="150000"/>
              </a:lnSpc>
            </a:pPr>
            <a:r>
              <a:rPr lang="es-ES" dirty="0"/>
              <a:t>Bachillerato en Ciencias Naturales-Universidad de </a:t>
            </a:r>
            <a:r>
              <a:rPr lang="es-ES" dirty="0" err="1"/>
              <a:t>Kharkov</a:t>
            </a:r>
            <a:endParaRPr lang="es-ES" dirty="0"/>
          </a:p>
          <a:p>
            <a:pPr>
              <a:lnSpc>
                <a:spcPct val="150000"/>
              </a:lnSpc>
            </a:pPr>
            <a:r>
              <a:rPr lang="es-ES" dirty="0"/>
              <a:t>Doctorado-Universidad de St. </a:t>
            </a:r>
            <a:r>
              <a:rPr lang="es-ES" dirty="0" err="1"/>
              <a:t>Petersberg</a:t>
            </a:r>
            <a:r>
              <a:rPr lang="es-ES" dirty="0"/>
              <a:t>  </a:t>
            </a:r>
          </a:p>
          <a:p>
            <a:pPr>
              <a:lnSpc>
                <a:spcPct val="150000"/>
              </a:lnSpc>
            </a:pPr>
            <a:r>
              <a:rPr lang="es-ES" dirty="0"/>
              <a:t>Profesor de zoología y anatomía comparada- Universidad de Odessa (1870-1882)</a:t>
            </a:r>
          </a:p>
          <a:p>
            <a:pPr>
              <a:lnSpc>
                <a:spcPct val="150000"/>
              </a:lnSpc>
            </a:pPr>
            <a:r>
              <a:rPr lang="es-ES" dirty="0"/>
              <a:t>Dos intentos suicidas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971" r="9649" b="33167"/>
          <a:stretch/>
        </p:blipFill>
        <p:spPr bwMode="auto">
          <a:xfrm>
            <a:off x="7866611" y="4406492"/>
            <a:ext cx="2578191" cy="24515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406493"/>
            <a:ext cx="2518543" cy="24515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7131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914400"/>
          </a:xfrm>
        </p:spPr>
        <p:txBody>
          <a:bodyPr/>
          <a:lstStyle/>
          <a:p>
            <a:pPr algn="ctr"/>
            <a:r>
              <a:rPr lang="es-ES" dirty="0"/>
              <a:t>Aportación a la Inmunología</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43800" y="1219201"/>
            <a:ext cx="2971800" cy="2770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4114800"/>
            <a:ext cx="2971800"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52600" y="1295401"/>
            <a:ext cx="5638800" cy="6555641"/>
          </a:xfrm>
          <a:prstGeom prst="rect">
            <a:avLst/>
          </a:prstGeom>
          <a:noFill/>
        </p:spPr>
        <p:txBody>
          <a:bodyPr wrap="square" rtlCol="0">
            <a:spAutoFit/>
          </a:bodyPr>
          <a:lstStyle/>
          <a:p>
            <a:pPr marL="342900" indent="-342900" algn="just">
              <a:lnSpc>
                <a:spcPct val="150000"/>
              </a:lnSpc>
              <a:buClr>
                <a:schemeClr val="bg1">
                  <a:lumMod val="50000"/>
                </a:schemeClr>
              </a:buClr>
              <a:buFont typeface="Arial" panose="020B0604020202020204" pitchFamily="34" charset="0"/>
              <a:buChar char="•"/>
            </a:pPr>
            <a:r>
              <a:rPr lang="es-ES" sz="2400" dirty="0"/>
              <a:t>Messina, Italia (1882-1886) realiza estudios en el origen de órganos digestivos</a:t>
            </a:r>
          </a:p>
          <a:p>
            <a:pPr marL="342900" indent="-342900" algn="just">
              <a:lnSpc>
                <a:spcPct val="150000"/>
              </a:lnSpc>
              <a:buClr>
                <a:schemeClr val="bg1">
                  <a:lumMod val="50000"/>
                </a:schemeClr>
              </a:buClr>
              <a:buFont typeface="Arial" panose="020B0604020202020204" pitchFamily="34" charset="0"/>
              <a:buChar char="•"/>
            </a:pPr>
            <a:r>
              <a:rPr lang="es-ES" sz="2400" dirty="0"/>
              <a:t>Observa los </a:t>
            </a:r>
            <a:r>
              <a:rPr lang="es-ES" sz="2400" b="1" dirty="0"/>
              <a:t>fagocitos</a:t>
            </a:r>
            <a:r>
              <a:rPr lang="es-ES" sz="2400" dirty="0"/>
              <a:t> y llamó al proceso fagocitosis</a:t>
            </a:r>
          </a:p>
          <a:p>
            <a:pPr marL="342900" indent="-342900" algn="just">
              <a:lnSpc>
                <a:spcPct val="150000"/>
              </a:lnSpc>
              <a:buClr>
                <a:schemeClr val="bg1">
                  <a:lumMod val="50000"/>
                </a:schemeClr>
              </a:buClr>
              <a:buFont typeface="Arial" panose="020B0604020202020204" pitchFamily="34" charset="0"/>
              <a:buChar char="•"/>
            </a:pPr>
            <a:r>
              <a:rPr lang="es-ES" sz="2400" dirty="0"/>
              <a:t>Describió la </a:t>
            </a:r>
            <a:r>
              <a:rPr lang="es-ES" sz="2400" dirty="0" err="1"/>
              <a:t>quimiocinesis</a:t>
            </a:r>
            <a:r>
              <a:rPr lang="es-ES" sz="2400" dirty="0"/>
              <a:t> </a:t>
            </a:r>
          </a:p>
          <a:p>
            <a:pPr marL="342900" indent="-342900" algn="just">
              <a:lnSpc>
                <a:spcPct val="150000"/>
              </a:lnSpc>
              <a:buClr>
                <a:schemeClr val="bg1">
                  <a:lumMod val="50000"/>
                </a:schemeClr>
              </a:buClr>
              <a:buFont typeface="Arial" panose="020B0604020202020204" pitchFamily="34" charset="0"/>
              <a:buChar char="•"/>
            </a:pPr>
            <a:r>
              <a:rPr lang="es-ES" sz="2400" dirty="0"/>
              <a:t>Teoría de inmunidad celular</a:t>
            </a:r>
          </a:p>
          <a:p>
            <a:pPr marL="342900" indent="-342900" algn="just">
              <a:lnSpc>
                <a:spcPct val="150000"/>
              </a:lnSpc>
              <a:buClr>
                <a:schemeClr val="bg1">
                  <a:lumMod val="50000"/>
                </a:schemeClr>
              </a:buClr>
              <a:buFont typeface="Arial" panose="020B0604020202020204" pitchFamily="34" charset="0"/>
              <a:buChar char="•"/>
            </a:pPr>
            <a:r>
              <a:rPr lang="es-ES" sz="2400" dirty="0"/>
              <a:t>Explica la inflamación</a:t>
            </a:r>
          </a:p>
          <a:p>
            <a:pPr marL="342900" indent="-342900" algn="just">
              <a:lnSpc>
                <a:spcPct val="150000"/>
              </a:lnSpc>
              <a:buClr>
                <a:schemeClr val="bg1">
                  <a:lumMod val="50000"/>
                </a:schemeClr>
              </a:buClr>
              <a:buFont typeface="Arial" panose="020B0604020202020204" pitchFamily="34" charset="0"/>
              <a:buChar char="•"/>
            </a:pPr>
            <a:r>
              <a:rPr lang="es-ES" sz="2400" dirty="0"/>
              <a:t>1908 Premio Nobel</a:t>
            </a:r>
          </a:p>
          <a:p>
            <a:pPr marL="342900" indent="-342900" algn="just">
              <a:buClr>
                <a:schemeClr val="tx1">
                  <a:lumMod val="90000"/>
                  <a:lumOff val="10000"/>
                </a:schemeClr>
              </a:buClr>
              <a:buFont typeface="Arial" panose="020B0604020202020204" pitchFamily="34" charset="0"/>
              <a:buChar char="•"/>
            </a:pPr>
            <a:endParaRPr lang="es-ES" sz="2400" dirty="0"/>
          </a:p>
          <a:p>
            <a:pPr marL="342900" indent="-342900" algn="just">
              <a:buClr>
                <a:schemeClr val="tx1">
                  <a:lumMod val="90000"/>
                  <a:lumOff val="10000"/>
                </a:schemeClr>
              </a:buClr>
              <a:buFont typeface="Arial" panose="020B0604020202020204" pitchFamily="34" charset="0"/>
              <a:buChar char="•"/>
            </a:pPr>
            <a:endParaRPr lang="es-ES" sz="2400" dirty="0"/>
          </a:p>
          <a:p>
            <a:pPr marL="342900" indent="-342900" algn="just">
              <a:buClr>
                <a:schemeClr val="tx1">
                  <a:lumMod val="90000"/>
                  <a:lumOff val="10000"/>
                </a:schemeClr>
              </a:buClr>
              <a:buFont typeface="Arial" panose="020B0604020202020204" pitchFamily="34" charset="0"/>
              <a:buChar char="•"/>
            </a:pPr>
            <a:endParaRPr lang="es-ES" sz="2400" dirty="0"/>
          </a:p>
          <a:p>
            <a:pPr marL="342900" indent="-342900" algn="just">
              <a:buClr>
                <a:schemeClr val="tx1">
                  <a:lumMod val="90000"/>
                  <a:lumOff val="10000"/>
                </a:schemeClr>
              </a:buClr>
              <a:buFont typeface="Arial" panose="020B0604020202020204" pitchFamily="34" charset="0"/>
              <a:buChar char="•"/>
            </a:pPr>
            <a:endParaRPr lang="es-ES" sz="2400" dirty="0"/>
          </a:p>
        </p:txBody>
      </p:sp>
    </p:spTree>
    <p:extLst>
      <p:ext uri="{BB962C8B-B14F-4D97-AF65-F5344CB8AC3E}">
        <p14:creationId xmlns:p14="http://schemas.microsoft.com/office/powerpoint/2010/main" val="138836428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1212</TotalTime>
  <Words>2371</Words>
  <Application>Microsoft Macintosh PowerPoint</Application>
  <PresentationFormat>Widescreen</PresentationFormat>
  <Paragraphs>264</Paragraphs>
  <Slides>35</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Apple Chancery</vt:lpstr>
      <vt:lpstr>Arial</vt:lpstr>
      <vt:lpstr>Calibri</vt:lpstr>
      <vt:lpstr>Century Gothic</vt:lpstr>
      <vt:lpstr>Monotype Corsiva</vt:lpstr>
      <vt:lpstr>Times New Roman</vt:lpstr>
      <vt:lpstr>Wingdings</vt:lpstr>
      <vt:lpstr>Wingdings 3</vt:lpstr>
      <vt:lpstr>Wisp</vt:lpstr>
      <vt:lpstr>Frank Macfarlane Burnet</vt:lpstr>
      <vt:lpstr>Frank Macfarlane Burnet </vt:lpstr>
      <vt:lpstr>Teoría de la tolerancia inmunológica adquirida Frank Macfarlane Burnet, Peter Medawar Premio Novel en Medicina 1960 </vt:lpstr>
      <vt:lpstr>Teoría de la tolerancia inmunológica adquirida </vt:lpstr>
      <vt:lpstr>Teoría de la tolerancia inmunológica adquirida</vt:lpstr>
      <vt:lpstr>Teoría sobre la selección clonal </vt:lpstr>
      <vt:lpstr>Élie Metchnikoff: Aportación a la  Inmunología</vt:lpstr>
      <vt:lpstr>Datos Biográficos</vt:lpstr>
      <vt:lpstr>Aportación a la Inmunología</vt:lpstr>
      <vt:lpstr>Referencias</vt:lpstr>
      <vt:lpstr>Emil Von Behring y Shibasaburo Kitasato Shaquille</vt:lpstr>
      <vt:lpstr>Emil Von Behring</vt:lpstr>
      <vt:lpstr>Shibasaburo Kitasato Shaquille</vt:lpstr>
      <vt:lpstr>¿Qué hicieron? </vt:lpstr>
      <vt:lpstr>¿Qué descubrieron?  </vt:lpstr>
      <vt:lpstr>Experimento</vt:lpstr>
      <vt:lpstr>Trasfondo Histórico: Niels Kaj Jerne </vt:lpstr>
      <vt:lpstr>Objetivos </vt:lpstr>
      <vt:lpstr>Niels Kaj Jerne (1911-1994)  Vida Personal</vt:lpstr>
      <vt:lpstr>Niels Kaj Jerne (1911-1994)  Vida Personal</vt:lpstr>
      <vt:lpstr>Niels Kaj Jerne (1911-1994)- Vida en la Ciencia</vt:lpstr>
      <vt:lpstr>Niels Kaj Jerne (1911-1994)- Vida en la Ciencia</vt:lpstr>
      <vt:lpstr>Premio Nobel </vt:lpstr>
      <vt:lpstr>Niels Kaj Jerne (1911-1994)- 3 Teorías </vt:lpstr>
      <vt:lpstr>I. Natural Selection Theory {1955}</vt:lpstr>
      <vt:lpstr>I. Natural Selection Theory Ensayo de placa Hemolítica </vt:lpstr>
      <vt:lpstr>PowerPoint Presentation</vt:lpstr>
      <vt:lpstr>PowerPoint Presentation</vt:lpstr>
      <vt:lpstr>II. SI distingue lo PROPIO de lo NO PROPIO {1971}</vt:lpstr>
      <vt:lpstr>III. Network Theory {1974} </vt:lpstr>
      <vt:lpstr>Referencias </vt:lpstr>
      <vt:lpstr>Paul Ehrlich</vt:lpstr>
      <vt:lpstr>Datos de vida</vt:lpstr>
      <vt:lpstr>Aportaciones </vt:lpstr>
      <vt:lpstr>Referencias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SHAQUILLE I GONZALEZ VELEZ</dc:creator>
  <cp:lastModifiedBy>JOSE A. CARDE SERRANO</cp:lastModifiedBy>
  <cp:revision>13</cp:revision>
  <dcterms:created xsi:type="dcterms:W3CDTF">2020-02-10T15:52:13Z</dcterms:created>
  <dcterms:modified xsi:type="dcterms:W3CDTF">2020-02-18T20:16:07Z</dcterms:modified>
</cp:coreProperties>
</file>