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859" r:id="rId2"/>
    <p:sldMasterId id="2147483744" r:id="rId3"/>
    <p:sldMasterId id="2147483780" r:id="rId4"/>
    <p:sldMasterId id="2147483838" r:id="rId5"/>
    <p:sldMasterId id="2147483713" r:id="rId6"/>
    <p:sldMasterId id="2147483674" r:id="rId7"/>
    <p:sldMasterId id="2147483897" r:id="rId8"/>
    <p:sldMasterId id="2147483960" r:id="rId9"/>
  </p:sldMasterIdLst>
  <p:notesMasterIdLst>
    <p:notesMasterId r:id="rId41"/>
  </p:notesMasterIdLst>
  <p:handoutMasterIdLst>
    <p:handoutMasterId r:id="rId42"/>
  </p:handoutMasterIdLst>
  <p:sldIdLst>
    <p:sldId id="273" r:id="rId10"/>
    <p:sldId id="276" r:id="rId11"/>
    <p:sldId id="275" r:id="rId12"/>
    <p:sldId id="603" r:id="rId13"/>
    <p:sldId id="676" r:id="rId14"/>
    <p:sldId id="683" r:id="rId15"/>
    <p:sldId id="701" r:id="rId16"/>
    <p:sldId id="702" r:id="rId17"/>
    <p:sldId id="811" r:id="rId18"/>
    <p:sldId id="577" r:id="rId19"/>
    <p:sldId id="578" r:id="rId20"/>
    <p:sldId id="704" r:id="rId21"/>
    <p:sldId id="705" r:id="rId22"/>
    <p:sldId id="708" r:id="rId23"/>
    <p:sldId id="707" r:id="rId24"/>
    <p:sldId id="709" r:id="rId25"/>
    <p:sldId id="710" r:id="rId26"/>
    <p:sldId id="711" r:id="rId27"/>
    <p:sldId id="712" r:id="rId28"/>
    <p:sldId id="713" r:id="rId29"/>
    <p:sldId id="714" r:id="rId30"/>
    <p:sldId id="715" r:id="rId31"/>
    <p:sldId id="716" r:id="rId32"/>
    <p:sldId id="717" r:id="rId33"/>
    <p:sldId id="720" r:id="rId34"/>
    <p:sldId id="721" r:id="rId35"/>
    <p:sldId id="722" r:id="rId36"/>
    <p:sldId id="723" r:id="rId37"/>
    <p:sldId id="724" r:id="rId38"/>
    <p:sldId id="725" r:id="rId39"/>
    <p:sldId id="72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000"/>
    <a:srgbClr val="214E91"/>
    <a:srgbClr val="085367"/>
    <a:srgbClr val="6A6A6A"/>
    <a:srgbClr val="E66618"/>
    <a:srgbClr val="307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93" autoAdjust="0"/>
    <p:restoredTop sz="86399" autoAdjust="0"/>
  </p:normalViewPr>
  <p:slideViewPr>
    <p:cSldViewPr>
      <p:cViewPr varScale="1">
        <p:scale>
          <a:sx n="96" d="100"/>
          <a:sy n="96" d="100"/>
        </p:scale>
        <p:origin x="1312" y="160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560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01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202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8054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18797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87407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8068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87377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75049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9100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2661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87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14E9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62655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14E9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38100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4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5" hasCustomPrompt="1"/>
          </p:nvPr>
        </p:nvSpPr>
        <p:spPr>
          <a:xfrm>
            <a:off x="6473952" y="6705599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70476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14E9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524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3048000"/>
            <a:ext cx="8229600" cy="1600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4800600"/>
            <a:ext cx="8229600" cy="1600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5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0280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14E9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25146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38100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57200" y="5029200"/>
            <a:ext cx="82296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Photo Credit"/>
          <p:cNvSpPr>
            <a:spLocks noGrp="1"/>
          </p:cNvSpPr>
          <p:nvPr>
            <p:ph type="body" sz="quarter" idx="17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88451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14E9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217932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306324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57200" y="394716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483108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57200" y="5715000"/>
            <a:ext cx="82296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9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51072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368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rgbClr val="214E9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66344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66344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66344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20"/>
          </p:nvPr>
        </p:nvSpPr>
        <p:spPr>
          <a:xfrm>
            <a:off x="45720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21"/>
          </p:nvPr>
        </p:nvSpPr>
        <p:spPr>
          <a:xfrm>
            <a:off x="466344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22"/>
          </p:nvPr>
        </p:nvSpPr>
        <p:spPr>
          <a:xfrm>
            <a:off x="45720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23"/>
          </p:nvPr>
        </p:nvSpPr>
        <p:spPr>
          <a:xfrm>
            <a:off x="466344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"/>
          <p:cNvSpPr>
            <a:spLocks noGrp="1"/>
          </p:cNvSpPr>
          <p:nvPr>
            <p:ph idx="24"/>
          </p:nvPr>
        </p:nvSpPr>
        <p:spPr>
          <a:xfrm>
            <a:off x="45720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"/>
          <p:cNvSpPr>
            <a:spLocks noGrp="1"/>
          </p:cNvSpPr>
          <p:nvPr>
            <p:ph idx="25"/>
          </p:nvPr>
        </p:nvSpPr>
        <p:spPr>
          <a:xfrm>
            <a:off x="466344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2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38164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19401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7324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50556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357063" y="59960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20792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02643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85390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16435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7512" y="5081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57950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929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3350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638800" y="381000"/>
            <a:ext cx="3276600" cy="5638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0" y="6771640"/>
            <a:ext cx="9144000" cy="9144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80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92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237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15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6294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701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949214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656260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1099747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11237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7556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0741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896" r:id="rId2"/>
    <p:sldLayoutId id="2147483965" r:id="rId3"/>
    <p:sldLayoutId id="2147483753" r:id="rId4"/>
    <p:sldLayoutId id="2147483908" r:id="rId5"/>
    <p:sldLayoutId id="2147483950" r:id="rId6"/>
    <p:sldLayoutId id="2147483757" r:id="rId7"/>
    <p:sldLayoutId id="2147483877" r:id="rId8"/>
    <p:sldLayoutId id="2147483761" r:id="rId9"/>
    <p:sldLayoutId id="214748380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2019 McGraw-Hill Education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686800" y="0"/>
            <a:ext cx="457200" cy="3657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13B531D6-C057-4D72-ACFC-846878A09338}" type="slidenum">
              <a:rPr lang="en-US" sz="1400" smtClean="0"/>
              <a:pPr algn="ctr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 userDrawn="1"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 userDrawn="1"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4572000" cy="2590800"/>
          </a:xfrm>
        </p:spPr>
        <p:txBody>
          <a:bodyPr/>
          <a:lstStyle/>
          <a:p>
            <a:r>
              <a:rPr lang="en-US" sz="5000" b="1" spc="100" dirty="0">
                <a:solidFill>
                  <a:srgbClr val="214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 &amp; Physiology</a:t>
            </a:r>
            <a:br>
              <a:rPr lang="en-US" sz="5000" b="1" spc="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spc="100" dirty="0">
                <a:solidFill>
                  <a:srgbClr val="0853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INTEGRATIVE APPROACH</a:t>
            </a:r>
            <a:b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dirty="0">
                <a:solidFill>
                  <a:srgbClr val="0853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Edition</a:t>
            </a:r>
          </a:p>
        </p:txBody>
      </p:sp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0" y="4343400"/>
            <a:ext cx="4572000" cy="1219200"/>
          </a:xfrm>
        </p:spPr>
        <p:txBody>
          <a:bodyPr/>
          <a:lstStyle/>
          <a:p>
            <a:r>
              <a:rPr lang="en-US" sz="2500" dirty="0">
                <a:solidFill>
                  <a:schemeClr val="tx1"/>
                </a:solidFill>
                <a:latin typeface="ArumSans Lt" pitchFamily="18" charset="0"/>
              </a:rPr>
              <a:t>Michael P. McKinley</a:t>
            </a:r>
          </a:p>
          <a:p>
            <a:r>
              <a:rPr lang="en-US" sz="2500" dirty="0">
                <a:solidFill>
                  <a:schemeClr val="tx1"/>
                </a:solidFill>
                <a:latin typeface="ArumSans Lt" pitchFamily="18" charset="0"/>
              </a:rPr>
              <a:t>Valerie Dean </a:t>
            </a:r>
            <a:r>
              <a:rPr lang="en-US" sz="2500" dirty="0" err="1">
                <a:solidFill>
                  <a:schemeClr val="tx1"/>
                </a:solidFill>
                <a:latin typeface="ArumSans Lt" pitchFamily="18" charset="0"/>
              </a:rPr>
              <a:t>O’Loughlin</a:t>
            </a:r>
            <a:endParaRPr lang="en-US" sz="2500" dirty="0">
              <a:solidFill>
                <a:schemeClr val="tx1"/>
              </a:solidFill>
              <a:latin typeface="ArumSans Lt" pitchFamily="18" charset="0"/>
            </a:endParaRPr>
          </a:p>
          <a:p>
            <a:r>
              <a:rPr lang="en-US" sz="2500" dirty="0">
                <a:solidFill>
                  <a:schemeClr val="tx1"/>
                </a:solidFill>
                <a:latin typeface="ArumSans Lt" pitchFamily="18" charset="0"/>
              </a:rPr>
              <a:t>Theresa Stouter </a:t>
            </a:r>
            <a:r>
              <a:rPr lang="en-US" sz="2500" dirty="0" err="1">
                <a:solidFill>
                  <a:schemeClr val="tx1"/>
                </a:solidFill>
                <a:latin typeface="ArumSans Lt" pitchFamily="18" charset="0"/>
              </a:rPr>
              <a:t>Bidle</a:t>
            </a:r>
            <a:endParaRPr lang="en-US" sz="2500" dirty="0">
              <a:solidFill>
                <a:schemeClr val="tx1"/>
              </a:solidFill>
              <a:latin typeface="ArumSans Lt" pitchFamily="18" charset="0"/>
            </a:endParaRPr>
          </a:p>
        </p:txBody>
      </p:sp>
      <p:pic>
        <p:nvPicPr>
          <p:cNvPr id="8" name="Picture 3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41" y="228599"/>
            <a:ext cx="4317359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5800" y="5945555"/>
            <a:ext cx="7772400" cy="215444"/>
          </a:xfrm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1400" b="1" dirty="0">
                <a:solidFill>
                  <a:srgbClr val="000000"/>
                </a:solidFill>
              </a:rPr>
              <a:t>See separate PowerPoint slides for all figures and tables pre-inserted into PowerPoint without notes.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0" y="6771640"/>
            <a:ext cx="9144000" cy="91440"/>
          </a:xfrm>
        </p:spPr>
        <p:txBody>
          <a:bodyPr/>
          <a:lstStyle/>
          <a:p>
            <a:pPr lvl="0"/>
            <a:r>
              <a:rPr lang="en-US" dirty="0"/>
              <a:t>© 2019 McGraw-Hill Education. All rights reserved. Authorized only for instructor use in the classroom.  No reproduction or further distribution permitted without the prior written consent of McGraw-Hill Education.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4CDB0-4962-2742-8B33-C70EB753809E}"/>
              </a:ext>
            </a:extLst>
          </p:cNvPr>
          <p:cNvSpPr txBox="1"/>
          <p:nvPr/>
        </p:nvSpPr>
        <p:spPr>
          <a:xfrm>
            <a:off x="838200" y="3689067"/>
            <a:ext cx="3139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Sistema </a:t>
            </a:r>
            <a:r>
              <a:rPr lang="en-US" sz="3200" b="1" dirty="0" err="1">
                <a:solidFill>
                  <a:srgbClr val="002060"/>
                </a:solidFill>
              </a:rPr>
              <a:t>Nervioso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68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60000"/>
                </a:solidFill>
              </a:rPr>
              <a:t>Que </a:t>
            </a:r>
            <a:r>
              <a:rPr lang="en-US" dirty="0" err="1">
                <a:solidFill>
                  <a:srgbClr val="B60000"/>
                </a:solidFill>
              </a:rPr>
              <a:t>aprendimos</a:t>
            </a:r>
            <a:r>
              <a:rPr lang="en-US" dirty="0">
                <a:solidFill>
                  <a:srgbClr val="B60000"/>
                </a:solidFill>
              </a:rPr>
              <a:t>?</a:t>
            </a:r>
            <a:endParaRPr lang="en-US" sz="1500" dirty="0">
              <a:solidFill>
                <a:srgbClr val="B6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1040" cy="53035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800" dirty="0" err="1">
                <a:cs typeface="Times New Roman" pitchFamily="18" charset="0"/>
              </a:rPr>
              <a:t>Cuál</a:t>
            </a:r>
            <a:r>
              <a:rPr lang="en-US" altLang="en-US" sz="2800" dirty="0">
                <a:cs typeface="Times New Roman" pitchFamily="18" charset="0"/>
              </a:rPr>
              <a:t> de lo </a:t>
            </a:r>
            <a:r>
              <a:rPr lang="en-US" altLang="en-US" sz="2800" dirty="0" err="1">
                <a:cs typeface="Times New Roman" pitchFamily="18" charset="0"/>
              </a:rPr>
              <a:t>siguientes</a:t>
            </a:r>
            <a:r>
              <a:rPr lang="en-US" altLang="en-US" sz="2800" dirty="0">
                <a:cs typeface="Times New Roman" pitchFamily="18" charset="0"/>
              </a:rPr>
              <a:t> NO es un </a:t>
            </a:r>
            <a:r>
              <a:rPr lang="en-US" altLang="en-US" sz="2800" dirty="0" err="1">
                <a:cs typeface="Times New Roman" pitchFamily="18" charset="0"/>
              </a:rPr>
              <a:t>efector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controlado</a:t>
            </a:r>
            <a:r>
              <a:rPr lang="en-US" altLang="en-US" sz="2800" dirty="0">
                <a:cs typeface="Times New Roman" pitchFamily="18" charset="0"/>
              </a:rPr>
              <a:t> por el Sistema </a:t>
            </a:r>
            <a:r>
              <a:rPr lang="en-US" altLang="en-US" sz="2800" dirty="0" err="1">
                <a:cs typeface="Times New Roman" pitchFamily="18" charset="0"/>
              </a:rPr>
              <a:t>nervioso</a:t>
            </a:r>
            <a:r>
              <a:rPr lang="en-US" altLang="en-US" sz="2800" dirty="0">
                <a:cs typeface="Times New Roman" pitchFamily="18" charset="0"/>
              </a:rPr>
              <a:t>?</a:t>
            </a:r>
          </a:p>
          <a:p>
            <a:pPr marL="514350" indent="-514350">
              <a:buAutoNum type="alphaLcPeriod"/>
            </a:pP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Deltoide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						c.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glándula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suprarenal</a:t>
            </a:r>
          </a:p>
          <a:p>
            <a:pPr marL="514350" indent="-514350">
              <a:buAutoNum type="alphaLcPeriod"/>
            </a:pP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Arteria radial				d. receptor de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estrógeno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98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60000"/>
                </a:solidFill>
              </a:rPr>
              <a:t>12.2 </a:t>
            </a:r>
            <a:r>
              <a:rPr lang="en-US" dirty="0" err="1">
                <a:solidFill>
                  <a:srgbClr val="B60000"/>
                </a:solidFill>
              </a:rPr>
              <a:t>Objetivos</a:t>
            </a:r>
            <a:r>
              <a:rPr lang="en-US" dirty="0">
                <a:solidFill>
                  <a:srgbClr val="B60000"/>
                </a:solidFill>
              </a:rPr>
              <a:t> </a:t>
            </a:r>
            <a:br>
              <a:rPr lang="en-US" dirty="0">
                <a:solidFill>
                  <a:srgbClr val="B60000"/>
                </a:solidFill>
              </a:rPr>
            </a:br>
            <a:r>
              <a:rPr lang="en-US" altLang="en-US" sz="1500" b="0" dirty="0">
                <a:solidFill>
                  <a:srgbClr val="B60000"/>
                </a:solidFill>
                <a:cs typeface="Times New Roman" pitchFamily="18" charset="0"/>
              </a:rPr>
              <a:t>1</a:t>
            </a:r>
            <a:endParaRPr lang="en-US" sz="1500" b="0" dirty="0">
              <a:solidFill>
                <a:srgbClr val="B6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1816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altLang="en-US" sz="2800" dirty="0" err="1">
                <a:cs typeface="Times New Roman" pitchFamily="18" charset="0"/>
              </a:rPr>
              <a:t>Describir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aspectos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distintivos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comunes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en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todas</a:t>
            </a:r>
            <a:r>
              <a:rPr lang="en-US" altLang="en-US" sz="2800" dirty="0">
                <a:cs typeface="Times New Roman" pitchFamily="18" charset="0"/>
              </a:rPr>
              <a:t> las </a:t>
            </a:r>
            <a:r>
              <a:rPr lang="en-US" altLang="en-US" sz="2800" dirty="0" err="1">
                <a:cs typeface="Times New Roman" pitchFamily="18" charset="0"/>
              </a:rPr>
              <a:t>neuronas</a:t>
            </a:r>
            <a:r>
              <a:rPr lang="en-US" altLang="en-US" sz="2800" dirty="0">
                <a:cs typeface="Times New Roman" pitchFamily="18" charset="0"/>
              </a:rPr>
              <a:t>.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altLang="en-US" sz="2800" dirty="0" err="1">
                <a:cs typeface="Times New Roman" pitchFamily="18" charset="0"/>
              </a:rPr>
              <a:t>Describir</a:t>
            </a:r>
            <a:r>
              <a:rPr lang="en-US" altLang="en-US" sz="2800" dirty="0">
                <a:cs typeface="Times New Roman" pitchFamily="18" charset="0"/>
              </a:rPr>
              <a:t> 3 </a:t>
            </a:r>
            <a:r>
              <a:rPr lang="en-US" altLang="en-US" sz="2800" dirty="0" err="1">
                <a:cs typeface="Times New Roman" pitchFamily="18" charset="0"/>
              </a:rPr>
              <a:t>aspectos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anatómicos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comunes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en</a:t>
            </a:r>
            <a:r>
              <a:rPr lang="en-US" altLang="en-US" sz="2800" dirty="0">
                <a:cs typeface="Times New Roman" pitchFamily="18" charset="0"/>
              </a:rPr>
              <a:t> la </a:t>
            </a:r>
            <a:r>
              <a:rPr lang="en-US" altLang="en-US" sz="2800" dirty="0" err="1">
                <a:cs typeface="Times New Roman" pitchFamily="18" charset="0"/>
              </a:rPr>
              <a:t>mayoría</a:t>
            </a:r>
            <a:r>
              <a:rPr lang="en-US" altLang="en-US" sz="2800" dirty="0">
                <a:cs typeface="Times New Roman" pitchFamily="18" charset="0"/>
              </a:rPr>
              <a:t> de las </a:t>
            </a:r>
            <a:r>
              <a:rPr lang="en-US" altLang="en-US" sz="2800" dirty="0" err="1">
                <a:cs typeface="Times New Roman" pitchFamily="18" charset="0"/>
              </a:rPr>
              <a:t>neuronas</a:t>
            </a:r>
            <a:endParaRPr lang="en-US" altLang="en-US" sz="2800" dirty="0"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altLang="en-US" sz="2800" dirty="0" err="1">
                <a:cs typeface="Times New Roman" pitchFamily="18" charset="0"/>
              </a:rPr>
              <a:t>Identificar</a:t>
            </a:r>
            <a:r>
              <a:rPr lang="en-US" altLang="en-US" sz="2800" dirty="0">
                <a:cs typeface="Times New Roman" pitchFamily="18" charset="0"/>
              </a:rPr>
              <a:t> y </a:t>
            </a:r>
            <a:r>
              <a:rPr lang="en-US" altLang="en-US" sz="2800" dirty="0" err="1">
                <a:cs typeface="Times New Roman" pitchFamily="18" charset="0"/>
              </a:rPr>
              <a:t>describir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estructuras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únicas</a:t>
            </a:r>
            <a:r>
              <a:rPr lang="en-US" altLang="en-US" sz="2800" dirty="0">
                <a:cs typeface="Times New Roman" pitchFamily="18" charset="0"/>
              </a:rPr>
              <a:t> de las </a:t>
            </a:r>
            <a:r>
              <a:rPr lang="en-US" altLang="en-US" sz="2800" dirty="0" err="1">
                <a:cs typeface="Times New Roman" pitchFamily="18" charset="0"/>
              </a:rPr>
              <a:t>neuronas</a:t>
            </a:r>
            <a:endParaRPr lang="en-US" altLang="en-US" sz="2800" dirty="0"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en-US" altLang="en-US" sz="2800" dirty="0" err="1">
                <a:cs typeface="Times New Roman" pitchFamily="18" charset="0"/>
              </a:rPr>
              <a:t>Describir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transporte</a:t>
            </a:r>
            <a:r>
              <a:rPr lang="en-US" altLang="en-US" sz="2800" dirty="0">
                <a:cs typeface="Times New Roman" pitchFamily="18" charset="0"/>
              </a:rPr>
              <a:t> axonal </a:t>
            </a:r>
            <a:r>
              <a:rPr lang="en-US" altLang="en-US" sz="2800" dirty="0" err="1">
                <a:cs typeface="Times New Roman" pitchFamily="18" charset="0"/>
              </a:rPr>
              <a:t>rápido</a:t>
            </a:r>
            <a:r>
              <a:rPr lang="en-US" altLang="en-US" sz="2800" dirty="0">
                <a:cs typeface="Times New Roman" pitchFamily="18" charset="0"/>
              </a:rPr>
              <a:t> y lento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altLang="en-US" sz="2800" dirty="0" err="1">
                <a:cs typeface="Times New Roman" pitchFamily="18" charset="0"/>
              </a:rPr>
              <a:t>Nombrar</a:t>
            </a:r>
            <a:r>
              <a:rPr lang="en-US" altLang="en-US" sz="2800" dirty="0">
                <a:cs typeface="Times New Roman" pitchFamily="18" charset="0"/>
              </a:rPr>
              <a:t> las </a:t>
            </a:r>
            <a:r>
              <a:rPr lang="en-US" altLang="en-US" sz="2800" dirty="0" err="1">
                <a:cs typeface="Times New Roman" pitchFamily="18" charset="0"/>
              </a:rPr>
              <a:t>cuatro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categorías</a:t>
            </a:r>
            <a:r>
              <a:rPr lang="en-US" altLang="en-US" sz="2800" dirty="0">
                <a:cs typeface="Times New Roman" pitchFamily="18" charset="0"/>
              </a:rPr>
              <a:t> de </a:t>
            </a:r>
            <a:r>
              <a:rPr lang="en-US" altLang="en-US" sz="2800" dirty="0" err="1">
                <a:cs typeface="Times New Roman" pitchFamily="18" charset="0"/>
              </a:rPr>
              <a:t>neuronas</a:t>
            </a:r>
            <a:endParaRPr lang="en-US" altLang="en-US" sz="2800" dirty="0"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en-US" altLang="en-US" sz="2800" dirty="0" err="1">
                <a:cs typeface="Times New Roman" pitchFamily="18" charset="0"/>
              </a:rPr>
              <a:t>Identificar</a:t>
            </a:r>
            <a:r>
              <a:rPr lang="en-US" altLang="en-US" sz="2800" dirty="0">
                <a:cs typeface="Times New Roman" pitchFamily="18" charset="0"/>
              </a:rPr>
              <a:t> las </a:t>
            </a:r>
            <a:r>
              <a:rPr lang="en-US" altLang="en-US" sz="2800" dirty="0" err="1">
                <a:cs typeface="Times New Roman" pitchFamily="18" charset="0"/>
              </a:rPr>
              <a:t>tres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categorías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funcionales</a:t>
            </a:r>
            <a:r>
              <a:rPr lang="en-US" altLang="en-US" sz="2800" dirty="0">
                <a:cs typeface="Times New Roman" pitchFamily="18" charset="0"/>
              </a:rPr>
              <a:t> de las </a:t>
            </a:r>
            <a:r>
              <a:rPr lang="en-US" altLang="en-US" sz="2800" dirty="0" err="1">
                <a:cs typeface="Times New Roman" pitchFamily="18" charset="0"/>
              </a:rPr>
              <a:t>neuronas</a:t>
            </a:r>
            <a:r>
              <a:rPr lang="en-US" altLang="en-US" sz="2800" dirty="0">
                <a:cs typeface="Times New Roman" pitchFamily="18" charset="0"/>
              </a:rPr>
              <a:t> y </a:t>
            </a:r>
            <a:r>
              <a:rPr lang="en-US" altLang="en-US" sz="2800" dirty="0" err="1">
                <a:cs typeface="Times New Roman" pitchFamily="18" charset="0"/>
              </a:rPr>
              <a:t>su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localización</a:t>
            </a:r>
            <a:endParaRPr lang="en-US" altLang="en-US" sz="2800" dirty="0"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6"/>
            </a:pPr>
            <a:endParaRPr lang="en-US" alt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400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12.2a </a:t>
            </a:r>
            <a:r>
              <a:rPr lang="en-US" dirty="0" err="1"/>
              <a:t>Neuronas</a:t>
            </a:r>
            <a:r>
              <a:rPr lang="en-US" dirty="0"/>
              <a:t>: </a:t>
            </a:r>
            <a:r>
              <a:rPr lang="en-US" dirty="0" err="1"/>
              <a:t>Características</a:t>
            </a:r>
            <a:r>
              <a:rPr lang="en-US" dirty="0"/>
              <a:t> </a:t>
            </a:r>
            <a:r>
              <a:rPr lang="en-US" dirty="0" err="1"/>
              <a:t>generales</a:t>
            </a:r>
            <a:endParaRPr lang="en-US" sz="15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4320" y="1188720"/>
            <a:ext cx="8717280" cy="5303520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en-US" altLang="en-US" sz="2400" b="1" dirty="0" err="1">
                <a:cs typeface="Times New Roman" pitchFamily="18" charset="0"/>
              </a:rPr>
              <a:t>Excitabilidad</a:t>
            </a:r>
            <a:r>
              <a:rPr lang="en-US" altLang="en-US" sz="2400" dirty="0">
                <a:cs typeface="Times New Roman" pitchFamily="18" charset="0"/>
              </a:rPr>
              <a:t>: </a:t>
            </a:r>
            <a:r>
              <a:rPr lang="en-US" altLang="en-US" sz="2400" dirty="0" err="1">
                <a:cs typeface="Times New Roman" pitchFamily="18" charset="0"/>
              </a:rPr>
              <a:t>irritabilidad</a:t>
            </a:r>
            <a:r>
              <a:rPr lang="en-US" altLang="en-US" sz="2400" dirty="0">
                <a:cs typeface="Times New Roman" pitchFamily="18" charset="0"/>
              </a:rPr>
              <a:t>, </a:t>
            </a:r>
            <a:r>
              <a:rPr lang="en-US" altLang="en-US" sz="2400" dirty="0" err="1">
                <a:cs typeface="Times New Roman" pitchFamily="18" charset="0"/>
              </a:rPr>
              <a:t>capacidad</a:t>
            </a:r>
            <a:r>
              <a:rPr lang="en-US" altLang="en-US" sz="2400" dirty="0">
                <a:cs typeface="Times New Roman" pitchFamily="18" charset="0"/>
              </a:rPr>
              <a:t> de responder a un </a:t>
            </a:r>
            <a:r>
              <a:rPr lang="en-US" altLang="en-US" sz="2400" dirty="0" err="1">
                <a:cs typeface="Times New Roman" pitchFamily="18" charset="0"/>
              </a:rPr>
              <a:t>estímulo</a:t>
            </a:r>
            <a:endParaRPr lang="en-US" altLang="en-US" sz="2400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altLang="en-US" sz="2000" dirty="0">
                <a:cs typeface="Times New Roman" pitchFamily="18" charset="0"/>
              </a:rPr>
              <a:t>Cambia el </a:t>
            </a:r>
            <a:r>
              <a:rPr lang="en-US" altLang="en-US" sz="2000" dirty="0" err="1">
                <a:cs typeface="Times New Roman" pitchFamily="18" charset="0"/>
              </a:rPr>
              <a:t>potencial</a:t>
            </a:r>
            <a:r>
              <a:rPr lang="en-US" altLang="en-US" sz="2000" dirty="0">
                <a:cs typeface="Times New Roman" pitchFamily="18" charset="0"/>
              </a:rPr>
              <a:t> de </a:t>
            </a:r>
            <a:r>
              <a:rPr lang="en-US" altLang="en-US" sz="2000" dirty="0" err="1">
                <a:cs typeface="Times New Roman" pitchFamily="18" charset="0"/>
              </a:rPr>
              <a:t>membrana</a:t>
            </a:r>
            <a:r>
              <a:rPr lang="en-US" altLang="en-US" sz="2000" dirty="0">
                <a:cs typeface="Times New Roman" pitchFamily="18" charset="0"/>
              </a:rPr>
              <a:t> de la </a:t>
            </a:r>
            <a:r>
              <a:rPr lang="en-US" altLang="en-US" sz="2000" dirty="0" err="1">
                <a:cs typeface="Times New Roman" pitchFamily="18" charset="0"/>
              </a:rPr>
              <a:t>célula</a:t>
            </a:r>
            <a:endParaRPr lang="en-US" altLang="en-US" sz="20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sz="2400" b="1" dirty="0" err="1">
                <a:cs typeface="Times New Roman" pitchFamily="18" charset="0"/>
              </a:rPr>
              <a:t>Conductividad</a:t>
            </a:r>
            <a:r>
              <a:rPr lang="en-US" altLang="en-US" sz="2400" dirty="0">
                <a:cs typeface="Times New Roman" pitchFamily="18" charset="0"/>
              </a:rPr>
              <a:t>: </a:t>
            </a:r>
            <a:r>
              <a:rPr lang="en-US" altLang="en-US" sz="2400" dirty="0" err="1">
                <a:cs typeface="Times New Roman" pitchFamily="18" charset="0"/>
              </a:rPr>
              <a:t>habilidad</a:t>
            </a:r>
            <a:r>
              <a:rPr lang="en-US" altLang="en-US" sz="2400" dirty="0">
                <a:cs typeface="Times New Roman" pitchFamily="18" charset="0"/>
              </a:rPr>
              <a:t> para </a:t>
            </a:r>
            <a:r>
              <a:rPr lang="en-US" altLang="en-US" sz="2400" dirty="0" err="1">
                <a:cs typeface="Times New Roman" pitchFamily="18" charset="0"/>
              </a:rPr>
              <a:t>propagar</a:t>
            </a:r>
            <a:r>
              <a:rPr lang="en-US" altLang="en-US" sz="2400" dirty="0">
                <a:cs typeface="Times New Roman" pitchFamily="18" charset="0"/>
              </a:rPr>
              <a:t> la </a:t>
            </a:r>
            <a:r>
              <a:rPr lang="en-US" altLang="en-US" sz="2400" dirty="0" err="1">
                <a:cs typeface="Times New Roman" pitchFamily="18" charset="0"/>
              </a:rPr>
              <a:t>señal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eléctrica</a:t>
            </a:r>
            <a:endParaRPr lang="en-US" altLang="en-US" sz="2400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altLang="en-US" sz="2000" dirty="0">
                <a:cs typeface="Times New Roman" pitchFamily="18" charset="0"/>
              </a:rPr>
              <a:t>Canales </a:t>
            </a:r>
            <a:r>
              <a:rPr lang="en-US" altLang="en-US" sz="2000" dirty="0" err="1">
                <a:cs typeface="Times New Roman" pitchFamily="18" charset="0"/>
              </a:rPr>
              <a:t>dependientes</a:t>
            </a:r>
            <a:r>
              <a:rPr lang="en-US" altLang="en-US" sz="2000" dirty="0">
                <a:cs typeface="Times New Roman" pitchFamily="18" charset="0"/>
              </a:rPr>
              <a:t> de </a:t>
            </a:r>
            <a:r>
              <a:rPr lang="en-US" altLang="en-US" sz="2000" dirty="0" err="1">
                <a:cs typeface="Times New Roman" pitchFamily="18" charset="0"/>
              </a:rPr>
              <a:t>voltaje</a:t>
            </a:r>
            <a:r>
              <a:rPr lang="en-US" altLang="en-US" sz="2000" dirty="0">
                <a:cs typeface="Times New Roman" pitchFamily="18" charset="0"/>
              </a:rPr>
              <a:t> </a:t>
            </a:r>
            <a:r>
              <a:rPr lang="en-US" altLang="en-US" sz="2000" dirty="0" err="1">
                <a:cs typeface="Times New Roman" pitchFamily="18" charset="0"/>
              </a:rPr>
              <a:t>abren</a:t>
            </a:r>
            <a:r>
              <a:rPr lang="en-US" altLang="en-US" sz="2000" dirty="0">
                <a:cs typeface="Times New Roman" pitchFamily="18" charset="0"/>
              </a:rPr>
              <a:t> </a:t>
            </a:r>
            <a:r>
              <a:rPr lang="en-US" altLang="en-US" sz="2000" dirty="0" err="1">
                <a:cs typeface="Times New Roman" pitchFamily="18" charset="0"/>
              </a:rPr>
              <a:t>secuencialmente</a:t>
            </a:r>
            <a:r>
              <a:rPr lang="en-US" altLang="en-US" sz="2000" dirty="0">
                <a:cs typeface="Times New Roman" pitchFamily="18" charset="0"/>
              </a:rPr>
              <a:t> a lo largo de la </a:t>
            </a:r>
            <a:r>
              <a:rPr lang="en-US" altLang="en-US" sz="2000" dirty="0" err="1">
                <a:cs typeface="Times New Roman" pitchFamily="18" charset="0"/>
              </a:rPr>
              <a:t>membrana</a:t>
            </a:r>
            <a:endParaRPr lang="en-US" altLang="en-US" sz="20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sz="2400" b="1" dirty="0" err="1">
                <a:cs typeface="Times New Roman" pitchFamily="18" charset="0"/>
              </a:rPr>
              <a:t>Secreción</a:t>
            </a:r>
            <a:r>
              <a:rPr lang="en-US" altLang="en-US" sz="2400" dirty="0">
                <a:cs typeface="Times New Roman" pitchFamily="18" charset="0"/>
              </a:rPr>
              <a:t>: </a:t>
            </a:r>
            <a:r>
              <a:rPr lang="en-US" altLang="en-US" sz="2400" dirty="0" err="1">
                <a:cs typeface="Times New Roman" pitchFamily="18" charset="0"/>
              </a:rPr>
              <a:t>liberación</a:t>
            </a:r>
            <a:r>
              <a:rPr lang="en-US" altLang="en-US" sz="2400" dirty="0">
                <a:cs typeface="Times New Roman" pitchFamily="18" charset="0"/>
              </a:rPr>
              <a:t> de NT </a:t>
            </a:r>
            <a:r>
              <a:rPr lang="en-US" altLang="en-US" sz="2400" dirty="0" err="1">
                <a:cs typeface="Times New Roman" pitchFamily="18" charset="0"/>
              </a:rPr>
              <a:t>en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respuesta</a:t>
            </a:r>
            <a:r>
              <a:rPr lang="en-US" altLang="en-US" sz="2400" dirty="0">
                <a:cs typeface="Times New Roman" pitchFamily="18" charset="0"/>
              </a:rPr>
              <a:t> a la </a:t>
            </a:r>
            <a:r>
              <a:rPr lang="en-US" altLang="en-US" sz="2400" dirty="0" err="1">
                <a:cs typeface="Times New Roman" pitchFamily="18" charset="0"/>
              </a:rPr>
              <a:t>conducción</a:t>
            </a:r>
            <a:r>
              <a:rPr lang="en-US" altLang="en-US" sz="2400" dirty="0">
                <a:cs typeface="Times New Roman" pitchFamily="18" charset="0"/>
              </a:rPr>
              <a:t> de la </a:t>
            </a:r>
            <a:r>
              <a:rPr lang="en-US" altLang="en-US" sz="2400" dirty="0" err="1">
                <a:cs typeface="Times New Roman" pitchFamily="18" charset="0"/>
              </a:rPr>
              <a:t>señal</a:t>
            </a:r>
            <a:endParaRPr lang="en-US" altLang="en-US" sz="2400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altLang="en-US" sz="2000" dirty="0">
                <a:cs typeface="Times New Roman" pitchFamily="18" charset="0"/>
              </a:rPr>
              <a:t>NT </a:t>
            </a:r>
            <a:r>
              <a:rPr lang="en-US" altLang="en-US" sz="2000" dirty="0" err="1">
                <a:cs typeface="Times New Roman" pitchFamily="18" charset="0"/>
              </a:rPr>
              <a:t>liberado</a:t>
            </a:r>
            <a:r>
              <a:rPr lang="en-US" altLang="en-US" sz="2000" dirty="0">
                <a:cs typeface="Times New Roman" pitchFamily="18" charset="0"/>
              </a:rPr>
              <a:t> </a:t>
            </a:r>
            <a:r>
              <a:rPr lang="en-US" altLang="en-US" sz="2000" dirty="0" err="1">
                <a:cs typeface="Times New Roman" pitchFamily="18" charset="0"/>
              </a:rPr>
              <a:t>desde</a:t>
            </a:r>
            <a:r>
              <a:rPr lang="en-US" altLang="en-US" sz="2000" dirty="0">
                <a:cs typeface="Times New Roman" pitchFamily="18" charset="0"/>
              </a:rPr>
              <a:t> una </a:t>
            </a:r>
            <a:r>
              <a:rPr lang="en-US" altLang="en-US" sz="2000" dirty="0" err="1">
                <a:cs typeface="Times New Roman" pitchFamily="18" charset="0"/>
              </a:rPr>
              <a:t>vesícula</a:t>
            </a:r>
            <a:r>
              <a:rPr lang="en-US" altLang="en-US" sz="2000" dirty="0">
                <a:cs typeface="Times New Roman" pitchFamily="18" charset="0"/>
              </a:rPr>
              <a:t>, </a:t>
            </a:r>
            <a:r>
              <a:rPr lang="en-US" altLang="en-US" sz="2000" dirty="0" err="1">
                <a:cs typeface="Times New Roman" pitchFamily="18" charset="0"/>
              </a:rPr>
              <a:t>afectará</a:t>
            </a:r>
            <a:r>
              <a:rPr lang="en-US" altLang="en-US" sz="2000" dirty="0">
                <a:cs typeface="Times New Roman" pitchFamily="18" charset="0"/>
              </a:rPr>
              <a:t> la </a:t>
            </a:r>
            <a:r>
              <a:rPr lang="en-US" altLang="en-US" sz="2000" dirty="0" err="1">
                <a:cs typeface="Times New Roman" pitchFamily="18" charset="0"/>
              </a:rPr>
              <a:t>célula</a:t>
            </a:r>
            <a:r>
              <a:rPr lang="en-US" altLang="en-US" sz="2000" dirty="0">
                <a:cs typeface="Times New Roman" pitchFamily="18" charset="0"/>
              </a:rPr>
              <a:t> </a:t>
            </a:r>
            <a:r>
              <a:rPr lang="en-US" altLang="en-US" sz="2000" dirty="0" err="1">
                <a:cs typeface="Times New Roman" pitchFamily="18" charset="0"/>
              </a:rPr>
              <a:t>blanco</a:t>
            </a:r>
            <a:endParaRPr lang="en-US" altLang="en-US" sz="20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sz="2400" b="1" dirty="0" err="1">
                <a:cs typeface="Times New Roman" pitchFamily="18" charset="0"/>
              </a:rPr>
              <a:t>Longevidad</a:t>
            </a:r>
            <a:r>
              <a:rPr lang="en-US" altLang="en-US" sz="2400" b="1" dirty="0">
                <a:cs typeface="Times New Roman" pitchFamily="18" charset="0"/>
              </a:rPr>
              <a:t> extrema </a:t>
            </a:r>
            <a:r>
              <a:rPr lang="en-US" altLang="en-US" sz="2400" dirty="0">
                <a:cs typeface="Times New Roman" pitchFamily="18" charset="0"/>
              </a:rPr>
              <a:t>: </a:t>
            </a:r>
            <a:r>
              <a:rPr lang="en-US" altLang="en-US" sz="2400" dirty="0" err="1">
                <a:cs typeface="Times New Roman" pitchFamily="18" charset="0"/>
              </a:rPr>
              <a:t>duran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toda</a:t>
            </a:r>
            <a:r>
              <a:rPr lang="en-US" altLang="en-US" sz="2400" dirty="0">
                <a:cs typeface="Times New Roman" pitchFamily="18" charset="0"/>
              </a:rPr>
              <a:t> la </a:t>
            </a:r>
            <a:r>
              <a:rPr lang="en-US" altLang="en-US" sz="2400" dirty="0" err="1">
                <a:cs typeface="Times New Roman" pitchFamily="18" charset="0"/>
              </a:rPr>
              <a:t>vida</a:t>
            </a:r>
            <a:r>
              <a:rPr lang="en-US" altLang="en-US" sz="2400" dirty="0">
                <a:cs typeface="Times New Roman" pitchFamily="18" charset="0"/>
              </a:rPr>
              <a:t> de las personas, 40—50-60-70-80-90 </a:t>
            </a:r>
            <a:r>
              <a:rPr lang="en-US" altLang="en-US" sz="2400" dirty="0" err="1">
                <a:cs typeface="Times New Roman" pitchFamily="18" charset="0"/>
              </a:rPr>
              <a:t>años</a:t>
            </a:r>
            <a:endParaRPr lang="en-US" altLang="en-US" sz="24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sz="2400" b="1" dirty="0">
                <a:cs typeface="Times New Roman" pitchFamily="18" charset="0"/>
              </a:rPr>
              <a:t>No mitosis</a:t>
            </a:r>
            <a:r>
              <a:rPr lang="en-US" altLang="en-US" sz="2400" dirty="0">
                <a:cs typeface="Times New Roman" pitchFamily="18" charset="0"/>
              </a:rPr>
              <a:t>: G0 </a:t>
            </a:r>
            <a:r>
              <a:rPr lang="en-US" altLang="en-US" sz="2400" dirty="0" err="1">
                <a:cs typeface="Times New Roman" pitchFamily="18" charset="0"/>
              </a:rPr>
              <a:t>luego</a:t>
            </a:r>
            <a:r>
              <a:rPr lang="en-US" altLang="en-US" sz="2400" dirty="0">
                <a:cs typeface="Times New Roman" pitchFamily="18" charset="0"/>
              </a:rPr>
              <a:t> del Desarrollo fetal </a:t>
            </a:r>
            <a:r>
              <a:rPr lang="en-US" altLang="en-US" sz="2400" dirty="0" err="1">
                <a:cs typeface="Times New Roman" pitchFamily="18" charset="0"/>
              </a:rPr>
              <a:t>neuronas</a:t>
            </a:r>
            <a:r>
              <a:rPr lang="en-US" altLang="en-US" sz="2400" dirty="0">
                <a:cs typeface="Times New Roman" pitchFamily="18" charset="0"/>
              </a:rPr>
              <a:t> no </a:t>
            </a:r>
            <a:r>
              <a:rPr lang="en-US" altLang="en-US" sz="2400" dirty="0" err="1">
                <a:cs typeface="Times New Roman" pitchFamily="18" charset="0"/>
              </a:rPr>
              <a:t>hacen</a:t>
            </a:r>
            <a:r>
              <a:rPr lang="en-US" altLang="en-US" sz="2400" dirty="0">
                <a:cs typeface="Times New Roman" pitchFamily="18" charset="0"/>
              </a:rPr>
              <a:t> mitosis</a:t>
            </a:r>
          </a:p>
        </p:txBody>
      </p:sp>
    </p:spTree>
    <p:extLst>
      <p:ext uri="{BB962C8B-B14F-4D97-AF65-F5344CB8AC3E}">
        <p14:creationId xmlns:p14="http://schemas.microsoft.com/office/powerpoint/2010/main" val="2716185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12.2b </a:t>
            </a:r>
            <a:r>
              <a:rPr lang="en-US" dirty="0" err="1"/>
              <a:t>Neurona</a:t>
            </a:r>
            <a:r>
              <a:rPr lang="en-US" dirty="0"/>
              <a:t> : Estructura</a:t>
            </a:r>
            <a:r>
              <a:rPr lang="en-US" sz="1500" dirty="0"/>
              <a:t>1</a:t>
            </a:r>
            <a:r>
              <a:rPr lang="en-US" dirty="0"/>
              <a:t> </a:t>
            </a:r>
            <a:endParaRPr lang="en-US" sz="15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777240"/>
            <a:ext cx="8595360" cy="5303520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en-US" altLang="en-US" sz="30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sz="2600" b="1" dirty="0" err="1">
                <a:cs typeface="Times New Roman" pitchFamily="18" charset="0"/>
              </a:rPr>
              <a:t>Cuerpo</a:t>
            </a:r>
            <a:r>
              <a:rPr lang="en-US" altLang="en-US" sz="2600" b="1" dirty="0">
                <a:cs typeface="Times New Roman" pitchFamily="18" charset="0"/>
              </a:rPr>
              <a:t> </a:t>
            </a:r>
            <a:r>
              <a:rPr lang="en-US" altLang="en-US" sz="2600" b="1" dirty="0" err="1">
                <a:cs typeface="Times New Roman" pitchFamily="18" charset="0"/>
              </a:rPr>
              <a:t>celular</a:t>
            </a:r>
            <a:r>
              <a:rPr lang="en-US" altLang="en-US" sz="2600" dirty="0">
                <a:cs typeface="Times New Roman" pitchFamily="18" charset="0"/>
              </a:rPr>
              <a:t>(</a:t>
            </a:r>
            <a:r>
              <a:rPr lang="en-US" altLang="en-US" sz="2600" i="1" dirty="0">
                <a:cs typeface="Times New Roman" pitchFamily="18" charset="0"/>
              </a:rPr>
              <a:t>soma</a:t>
            </a:r>
            <a:r>
              <a:rPr lang="en-US" altLang="en-US" sz="2600" dirty="0">
                <a:cs typeface="Times New Roman" pitchFamily="18" charset="0"/>
              </a:rPr>
              <a:t>)</a:t>
            </a:r>
            <a:endParaRPr lang="en-US" altLang="en-US" sz="2600" b="1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altLang="en-US" dirty="0" err="1">
                <a:cs typeface="Times New Roman" pitchFamily="18" charset="0"/>
              </a:rPr>
              <a:t>Membrana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celular</a:t>
            </a:r>
            <a:r>
              <a:rPr lang="en-US" altLang="en-US" dirty="0">
                <a:cs typeface="Times New Roman" pitchFamily="18" charset="0"/>
              </a:rPr>
              <a:t>, </a:t>
            </a:r>
            <a:r>
              <a:rPr lang="en-US" altLang="en-US" dirty="0" err="1">
                <a:cs typeface="Times New Roman" pitchFamily="18" charset="0"/>
              </a:rPr>
              <a:t>núcleo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orgánulos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b="1" dirty="0">
                <a:cs typeface="Times New Roman" pitchFamily="18" charset="0"/>
              </a:rPr>
              <a:t> </a:t>
            </a:r>
          </a:p>
          <a:p>
            <a:pPr lvl="3">
              <a:spcBef>
                <a:spcPts val="600"/>
              </a:spcBef>
            </a:pPr>
            <a:r>
              <a:rPr lang="en-US" altLang="en-US" sz="2400" b="1" dirty="0" err="1">
                <a:cs typeface="Times New Roman" pitchFamily="18" charset="0"/>
              </a:rPr>
              <a:t>Cuerpos</a:t>
            </a:r>
            <a:r>
              <a:rPr lang="en-US" altLang="en-US" sz="2400" b="1" dirty="0">
                <a:cs typeface="Times New Roman" pitchFamily="18" charset="0"/>
              </a:rPr>
              <a:t> de Nissl </a:t>
            </a:r>
          </a:p>
          <a:p>
            <a:pPr lvl="2">
              <a:spcBef>
                <a:spcPts val="600"/>
              </a:spcBef>
            </a:pPr>
            <a:r>
              <a:rPr lang="en-US" altLang="en-US" dirty="0" err="1">
                <a:cs typeface="Times New Roman" pitchFamily="18" charset="0"/>
              </a:rPr>
              <a:t>Inicia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potenciales</a:t>
            </a:r>
            <a:r>
              <a:rPr lang="en-US" altLang="en-US" dirty="0">
                <a:cs typeface="Times New Roman" pitchFamily="18" charset="0"/>
              </a:rPr>
              <a:t> de </a:t>
            </a:r>
            <a:r>
              <a:rPr lang="en-US" altLang="en-US" dirty="0" err="1">
                <a:cs typeface="Times New Roman" pitchFamily="18" charset="0"/>
              </a:rPr>
              <a:t>grado</a:t>
            </a:r>
            <a:endParaRPr lang="en-US" altLang="en-US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altLang="en-US" dirty="0" err="1">
                <a:cs typeface="Times New Roman" pitchFamily="18" charset="0"/>
              </a:rPr>
              <a:t>Recibe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señales</a:t>
            </a:r>
            <a:r>
              <a:rPr lang="en-US" altLang="en-US" dirty="0">
                <a:cs typeface="Times New Roman" pitchFamily="18" charset="0"/>
              </a:rPr>
              <a:t> de </a:t>
            </a:r>
            <a:r>
              <a:rPr lang="en-US" altLang="en-US" dirty="0" err="1">
                <a:cs typeface="Times New Roman" pitchFamily="18" charset="0"/>
              </a:rPr>
              <a:t>otras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neuronas</a:t>
            </a:r>
            <a:r>
              <a:rPr lang="en-US" altLang="en-US" dirty="0">
                <a:cs typeface="Times New Roman" pitchFamily="18" charset="0"/>
              </a:rPr>
              <a:t>  y las conduce </a:t>
            </a:r>
            <a:r>
              <a:rPr lang="en-US" altLang="en-US" dirty="0" err="1">
                <a:cs typeface="Times New Roman" pitchFamily="18" charset="0"/>
              </a:rPr>
              <a:t>vía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axón</a:t>
            </a:r>
            <a:endParaRPr lang="en-US" altLang="en-US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sz="2400" b="1" dirty="0" err="1">
                <a:cs typeface="Times New Roman" pitchFamily="18" charset="0"/>
              </a:rPr>
              <a:t>Dendritas</a:t>
            </a:r>
            <a:endParaRPr lang="en-US" altLang="en-US" sz="2400" b="1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altLang="en-US" dirty="0" err="1">
                <a:cs typeface="Times New Roman" pitchFamily="18" charset="0"/>
              </a:rPr>
              <a:t>Procesos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celulares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ramificados</a:t>
            </a:r>
            <a:r>
              <a:rPr lang="en-US" altLang="en-US" dirty="0">
                <a:cs typeface="Times New Roman" pitchFamily="18" charset="0"/>
              </a:rPr>
              <a:t> que </a:t>
            </a:r>
            <a:r>
              <a:rPr lang="en-US" altLang="en-US" dirty="0" err="1">
                <a:cs typeface="Times New Roman" pitchFamily="18" charset="0"/>
              </a:rPr>
              <a:t>salen</a:t>
            </a:r>
            <a:r>
              <a:rPr lang="en-US" altLang="en-US" dirty="0">
                <a:cs typeface="Times New Roman" pitchFamily="18" charset="0"/>
              </a:rPr>
              <a:t> del soma</a:t>
            </a:r>
          </a:p>
          <a:p>
            <a:pPr lvl="2">
              <a:spcBef>
                <a:spcPts val="600"/>
              </a:spcBef>
            </a:pPr>
            <a:r>
              <a:rPr lang="en-US" altLang="en-US" dirty="0" err="1">
                <a:cs typeface="Times New Roman" pitchFamily="18" charset="0"/>
              </a:rPr>
              <a:t>Reciben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señales</a:t>
            </a:r>
            <a:r>
              <a:rPr lang="en-US" altLang="en-US" dirty="0">
                <a:cs typeface="Times New Roman" pitchFamily="18" charset="0"/>
              </a:rPr>
              <a:t> y las </a:t>
            </a:r>
            <a:r>
              <a:rPr lang="en-US" altLang="en-US" dirty="0" err="1">
                <a:cs typeface="Times New Roman" pitchFamily="18" charset="0"/>
              </a:rPr>
              <a:t>conducen</a:t>
            </a:r>
            <a:r>
              <a:rPr lang="en-US" altLang="en-US" dirty="0">
                <a:cs typeface="Times New Roman" pitchFamily="18" charset="0"/>
              </a:rPr>
              <a:t> al soma</a:t>
            </a:r>
          </a:p>
        </p:txBody>
      </p:sp>
    </p:spTree>
    <p:extLst>
      <p:ext uri="{BB962C8B-B14F-4D97-AF65-F5344CB8AC3E}">
        <p14:creationId xmlns:p14="http://schemas.microsoft.com/office/powerpoint/2010/main" val="1752122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3765"/>
          </a:xfrm>
        </p:spPr>
        <p:txBody>
          <a:bodyPr/>
          <a:lstStyle/>
          <a:p>
            <a:r>
              <a:rPr lang="en-US" dirty="0"/>
              <a:t>Neuron: </a:t>
            </a:r>
            <a:r>
              <a:rPr lang="en-US" dirty="0" err="1"/>
              <a:t>Estructura</a:t>
            </a:r>
            <a:endParaRPr lang="en-US" dirty="0"/>
          </a:p>
        </p:txBody>
      </p:sp>
      <p:pic>
        <p:nvPicPr>
          <p:cNvPr id="9" name="Picture 2" descr="A typical neuron contains dendrites, a cell body, and an axon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089660"/>
            <a:ext cx="451658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419600" y="6347460"/>
            <a:ext cx="1752600" cy="381000"/>
          </a:xfrm>
        </p:spPr>
        <p:txBody>
          <a:bodyPr/>
          <a:lstStyle/>
          <a:p>
            <a:r>
              <a:rPr lang="en-US" altLang="en-US" sz="1800" dirty="0">
                <a:cs typeface="Times New Roman" pitchFamily="18" charset="0"/>
              </a:rPr>
              <a:t>Figure 12.3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(d) ©Ed </a:t>
            </a:r>
            <a:r>
              <a:rPr lang="en-US" dirty="0" err="1">
                <a:latin typeface="+mj-lt"/>
              </a:rPr>
              <a:t>Reschke</a:t>
            </a:r>
            <a:r>
              <a:rPr lang="en-US" dirty="0">
                <a:latin typeface="+mj-lt"/>
              </a:rPr>
              <a:t>/Getty Images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0BA403-3A7A-F143-B2C4-351C67E436C2}"/>
              </a:ext>
            </a:extLst>
          </p:cNvPr>
          <p:cNvSpPr/>
          <p:nvPr/>
        </p:nvSpPr>
        <p:spPr>
          <a:xfrm>
            <a:off x="-228600" y="426214"/>
            <a:ext cx="6027142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2600" b="1" dirty="0" err="1">
                <a:cs typeface="Times New Roman" pitchFamily="18" charset="0"/>
              </a:rPr>
              <a:t>Axón</a:t>
            </a:r>
            <a:endParaRPr lang="en-US" altLang="en-US" sz="2600" b="1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2400" dirty="0" err="1">
                <a:cs typeface="Times New Roman" pitchFamily="18" charset="0"/>
              </a:rPr>
              <a:t>Proceso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celular</a:t>
            </a:r>
            <a:r>
              <a:rPr lang="en-US" altLang="en-US" sz="2400" dirty="0">
                <a:cs typeface="Times New Roman" pitchFamily="18" charset="0"/>
              </a:rPr>
              <a:t> largo, se </a:t>
            </a:r>
            <a:r>
              <a:rPr lang="en-US" altLang="en-US" sz="2400" dirty="0" err="1">
                <a:cs typeface="Times New Roman" pitchFamily="18" charset="0"/>
              </a:rPr>
              <a:t>proyecta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desde</a:t>
            </a:r>
            <a:r>
              <a:rPr lang="en-US" altLang="en-US" sz="2400" dirty="0">
                <a:cs typeface="Times New Roman" pitchFamily="18" charset="0"/>
              </a:rPr>
              <a:t> el soma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2400" dirty="0" err="1">
                <a:cs typeface="Times New Roman" pitchFamily="18" charset="0"/>
              </a:rPr>
              <a:t>Hace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contacto</a:t>
            </a:r>
            <a:r>
              <a:rPr lang="en-US" altLang="en-US" sz="2400" dirty="0">
                <a:cs typeface="Times New Roman" pitchFamily="18" charset="0"/>
              </a:rPr>
              <a:t> con </a:t>
            </a:r>
            <a:r>
              <a:rPr lang="en-US" altLang="en-US" sz="2400" dirty="0" err="1">
                <a:cs typeface="Times New Roman" pitchFamily="18" charset="0"/>
              </a:rPr>
              <a:t>otras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células</a:t>
            </a:r>
            <a:r>
              <a:rPr lang="en-US" altLang="en-US" sz="2400" dirty="0">
                <a:cs typeface="Times New Roman" pitchFamily="18" charset="0"/>
              </a:rPr>
              <a:t>: </a:t>
            </a:r>
            <a:r>
              <a:rPr lang="en-US" altLang="en-US" sz="2400" dirty="0" err="1">
                <a:cs typeface="Times New Roman" pitchFamily="18" charset="0"/>
              </a:rPr>
              <a:t>neuronas</a:t>
            </a:r>
            <a:r>
              <a:rPr lang="en-US" altLang="en-US" sz="2400" dirty="0">
                <a:cs typeface="Times New Roman" pitchFamily="18" charset="0"/>
              </a:rPr>
              <a:t>, </a:t>
            </a:r>
            <a:r>
              <a:rPr lang="en-US" altLang="en-US" sz="2400" dirty="0" err="1">
                <a:cs typeface="Times New Roman" pitchFamily="18" charset="0"/>
              </a:rPr>
              <a:t>musculares</a:t>
            </a:r>
            <a:r>
              <a:rPr lang="en-US" altLang="en-US" sz="2400" dirty="0">
                <a:cs typeface="Times New Roman" pitchFamily="18" charset="0"/>
              </a:rPr>
              <a:t>, </a:t>
            </a:r>
            <a:r>
              <a:rPr lang="en-US" altLang="en-US" sz="2400" dirty="0" err="1">
                <a:cs typeface="Times New Roman" pitchFamily="18" charset="0"/>
              </a:rPr>
              <a:t>glandulares</a:t>
            </a:r>
            <a:r>
              <a:rPr lang="en-US" altLang="en-US" sz="2400" dirty="0">
                <a:cs typeface="Times New Roman" pitchFamily="18" charset="0"/>
              </a:rPr>
              <a:t>, </a:t>
            </a:r>
            <a:r>
              <a:rPr lang="en-US" altLang="en-US" sz="2400" dirty="0" err="1">
                <a:cs typeface="Times New Roman" pitchFamily="18" charset="0"/>
              </a:rPr>
              <a:t>viscerales</a:t>
            </a:r>
            <a:endParaRPr lang="en-US" altLang="en-US" sz="24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2400" b="1" dirty="0" err="1">
                <a:cs typeface="Times New Roman" pitchFamily="18" charset="0"/>
              </a:rPr>
              <a:t>Promontorio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axónico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dirty="0">
                <a:cs typeface="Times New Roman" pitchFamily="18" charset="0"/>
              </a:rPr>
              <a:t>(</a:t>
            </a:r>
            <a:r>
              <a:rPr lang="en-US" altLang="en-US" sz="2400" dirty="0" err="1">
                <a:cs typeface="Times New Roman" pitchFamily="18" charset="0"/>
              </a:rPr>
              <a:t>triángulo</a:t>
            </a:r>
            <a:r>
              <a:rPr lang="en-US" altLang="en-US" sz="2400" dirty="0">
                <a:cs typeface="Times New Roman" pitchFamily="18" charset="0"/>
              </a:rPr>
              <a:t> del soma, union al </a:t>
            </a:r>
            <a:r>
              <a:rPr lang="en-US" altLang="en-US" sz="2400" dirty="0" err="1">
                <a:cs typeface="Times New Roman" pitchFamily="18" charset="0"/>
              </a:rPr>
              <a:t>axón</a:t>
            </a:r>
            <a:endParaRPr lang="en-US" altLang="en-US" sz="24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2400" b="1" dirty="0" err="1">
                <a:cs typeface="Times New Roman" pitchFamily="18" charset="0"/>
              </a:rPr>
              <a:t>axoplasma</a:t>
            </a:r>
            <a:r>
              <a:rPr lang="en-US" altLang="en-US" sz="2400" b="1" dirty="0">
                <a:cs typeface="Times New Roman" pitchFamily="18" charset="0"/>
              </a:rPr>
              <a:t>; </a:t>
            </a:r>
            <a:r>
              <a:rPr lang="en-US" altLang="en-US" sz="2400" dirty="0" err="1">
                <a:cs typeface="Times New Roman" pitchFamily="18" charset="0"/>
              </a:rPr>
              <a:t>rodeado</a:t>
            </a:r>
            <a:r>
              <a:rPr lang="en-US" altLang="en-US" sz="2400" dirty="0">
                <a:cs typeface="Times New Roman" pitchFamily="18" charset="0"/>
              </a:rPr>
              <a:t> por </a:t>
            </a:r>
            <a:r>
              <a:rPr lang="en-US" altLang="en-US" sz="2400" b="1" dirty="0" err="1">
                <a:cs typeface="Times New Roman" pitchFamily="18" charset="0"/>
              </a:rPr>
              <a:t>axolema</a:t>
            </a:r>
            <a:endParaRPr lang="en-US" altLang="en-US" sz="2400" b="1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2400" b="1" dirty="0" err="1">
                <a:cs typeface="Times New Roman" pitchFamily="18" charset="0"/>
              </a:rPr>
              <a:t>axones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colaterales</a:t>
            </a:r>
            <a:r>
              <a:rPr lang="en-US" altLang="en-US" sz="2400" b="1" dirty="0">
                <a:cs typeface="Times New Roman" pitchFamily="18" charset="0"/>
              </a:rPr>
              <a:t>- </a:t>
            </a:r>
            <a:r>
              <a:rPr lang="en-US" altLang="en-US" sz="2400" dirty="0" err="1">
                <a:cs typeface="Times New Roman" pitchFamily="18" charset="0"/>
              </a:rPr>
              <a:t>ramificaciones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axónicas</a:t>
            </a:r>
            <a:r>
              <a:rPr lang="en-US" altLang="en-US" sz="2400" dirty="0">
                <a:cs typeface="Times New Roman" pitchFamily="18" charset="0"/>
              </a:rPr>
              <a:t>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2400" b="1" dirty="0" err="1">
                <a:cs typeface="Times New Roman" pitchFamily="18" charset="0"/>
              </a:rPr>
              <a:t>telodendria</a:t>
            </a:r>
            <a:r>
              <a:rPr lang="en-US" altLang="en-US" sz="2400" dirty="0">
                <a:cs typeface="Times New Roman" pitchFamily="18" charset="0"/>
              </a:rPr>
              <a:t> (</a:t>
            </a:r>
            <a:r>
              <a:rPr lang="en-US" altLang="en-US" sz="2400" i="1" dirty="0" err="1">
                <a:cs typeface="Times New Roman" pitchFamily="18" charset="0"/>
              </a:rPr>
              <a:t>terminales</a:t>
            </a:r>
            <a:r>
              <a:rPr lang="en-US" altLang="en-US" sz="2400" i="1" dirty="0">
                <a:cs typeface="Times New Roman" pitchFamily="18" charset="0"/>
              </a:rPr>
              <a:t> </a:t>
            </a:r>
            <a:r>
              <a:rPr lang="en-US" altLang="en-US" sz="2400" i="1" dirty="0" err="1">
                <a:cs typeface="Times New Roman" pitchFamily="18" charset="0"/>
              </a:rPr>
              <a:t>axónicos</a:t>
            </a:r>
            <a:r>
              <a:rPr lang="en-US" altLang="en-US" sz="2400" dirty="0">
                <a:cs typeface="Times New Roman" pitchFamily="18" charset="0"/>
              </a:rPr>
              <a:t>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2400" b="1" dirty="0" err="1">
                <a:cs typeface="Times New Roman" pitchFamily="18" charset="0"/>
              </a:rPr>
              <a:t>Bulbos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sinápticos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dirty="0">
                <a:cs typeface="Times New Roman" pitchFamily="18" charset="0"/>
              </a:rPr>
              <a:t>(</a:t>
            </a:r>
            <a:r>
              <a:rPr lang="en-US" altLang="en-US" sz="2400" i="1" dirty="0" err="1">
                <a:cs typeface="Times New Roman" pitchFamily="18" charset="0"/>
              </a:rPr>
              <a:t>botones</a:t>
            </a:r>
            <a:r>
              <a:rPr lang="en-US" altLang="en-US" sz="2400" i="1" dirty="0">
                <a:cs typeface="Times New Roman" pitchFamily="18" charset="0"/>
              </a:rPr>
              <a:t> </a:t>
            </a:r>
            <a:r>
              <a:rPr lang="en-US" altLang="en-US" sz="2400" i="1" dirty="0" err="1">
                <a:cs typeface="Times New Roman" pitchFamily="18" charset="0"/>
              </a:rPr>
              <a:t>sinápticos</a:t>
            </a:r>
            <a:r>
              <a:rPr lang="en-US" altLang="en-US" sz="2400" dirty="0">
                <a:cs typeface="Times New Roman" pitchFamily="18" charset="0"/>
              </a:rPr>
              <a:t>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2400" dirty="0" err="1">
                <a:cs typeface="Times New Roman" pitchFamily="18" charset="0"/>
              </a:rPr>
              <a:t>Vesículas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sinápticas</a:t>
            </a:r>
            <a:r>
              <a:rPr lang="en-US" altLang="en-US" sz="2400" b="1" dirty="0">
                <a:cs typeface="Times New Roman" pitchFamily="18" charset="0"/>
              </a:rPr>
              <a:t> – con </a:t>
            </a:r>
            <a:r>
              <a:rPr lang="en-US" altLang="en-US" sz="2400" b="1" dirty="0" err="1">
                <a:cs typeface="Times New Roman" pitchFamily="18" charset="0"/>
              </a:rPr>
              <a:t>tienen</a:t>
            </a:r>
            <a:r>
              <a:rPr lang="en-US" altLang="en-US" sz="2400" b="1" dirty="0">
                <a:cs typeface="Times New Roman" pitchFamily="18" charset="0"/>
              </a:rPr>
              <a:t> NT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en-US" sz="2400" dirty="0" err="1">
                <a:cs typeface="Times New Roman" pitchFamily="18" charset="0"/>
              </a:rPr>
              <a:t>Axones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conducen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potencial</a:t>
            </a:r>
            <a:r>
              <a:rPr lang="en-US" altLang="en-US" sz="2400" dirty="0">
                <a:cs typeface="Times New Roman" pitchFamily="18" charset="0"/>
              </a:rPr>
              <a:t> de </a:t>
            </a:r>
            <a:r>
              <a:rPr lang="en-US" altLang="en-US" sz="2400" dirty="0" err="1">
                <a:cs typeface="Times New Roman" pitchFamily="18" charset="0"/>
              </a:rPr>
              <a:t>axón</a:t>
            </a:r>
            <a:r>
              <a:rPr lang="en-US" altLang="en-US" sz="2400" dirty="0">
                <a:cs typeface="Times New Roman" pitchFamily="18" charset="0"/>
              </a:rPr>
              <a:t> y </a:t>
            </a:r>
            <a:r>
              <a:rPr lang="en-US" altLang="en-US" sz="2400" dirty="0" err="1">
                <a:cs typeface="Times New Roman" pitchFamily="18" charset="0"/>
              </a:rPr>
              <a:t>terminan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liberando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su</a:t>
            </a:r>
            <a:r>
              <a:rPr lang="en-US" altLang="en-US" sz="2400" dirty="0">
                <a:cs typeface="Times New Roman" pitchFamily="18" charset="0"/>
              </a:rPr>
              <a:t> NT</a:t>
            </a:r>
          </a:p>
        </p:txBody>
      </p:sp>
    </p:spTree>
    <p:extLst>
      <p:ext uri="{BB962C8B-B14F-4D97-AF65-F5344CB8AC3E}">
        <p14:creationId xmlns:p14="http://schemas.microsoft.com/office/powerpoint/2010/main" val="1772597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12.2b </a:t>
            </a:r>
            <a:r>
              <a:rPr lang="en-US" dirty="0" err="1"/>
              <a:t>Neurona</a:t>
            </a:r>
            <a:r>
              <a:rPr lang="en-US" dirty="0"/>
              <a:t> Estructura</a:t>
            </a:r>
            <a:r>
              <a:rPr lang="en-US" sz="1500" dirty="0"/>
              <a:t>3</a:t>
            </a:r>
            <a:r>
              <a:rPr lang="en-US" dirty="0"/>
              <a:t> </a:t>
            </a:r>
            <a:endParaRPr lang="en-US" sz="15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95360" cy="5303520"/>
          </a:xfrm>
        </p:spPr>
        <p:txBody>
          <a:bodyPr/>
          <a:lstStyle/>
          <a:p>
            <a:pPr lvl="1"/>
            <a:r>
              <a:rPr lang="en-US" altLang="en-US" b="1" dirty="0" err="1">
                <a:cs typeface="Times New Roman" pitchFamily="18" charset="0"/>
              </a:rPr>
              <a:t>Citoesqueleto</a:t>
            </a:r>
            <a:endParaRPr lang="en-US" altLang="en-US" b="1" dirty="0">
              <a:cs typeface="Times New Roman" pitchFamily="18" charset="0"/>
            </a:endParaRPr>
          </a:p>
          <a:p>
            <a:pPr lvl="2"/>
            <a:r>
              <a:rPr lang="en-US" altLang="en-US" dirty="0" err="1">
                <a:cs typeface="Times New Roman" pitchFamily="18" charset="0"/>
              </a:rPr>
              <a:t>Compuesto</a:t>
            </a:r>
            <a:r>
              <a:rPr lang="en-US" altLang="en-US" dirty="0">
                <a:cs typeface="Times New Roman" pitchFamily="18" charset="0"/>
              </a:rPr>
              <a:t> de:</a:t>
            </a:r>
          </a:p>
          <a:p>
            <a:pPr lvl="2"/>
            <a:r>
              <a:rPr lang="en-US" altLang="en-US" dirty="0" err="1">
                <a:cs typeface="Times New Roman" pitchFamily="18" charset="0"/>
              </a:rPr>
              <a:t>Microfilamentos</a:t>
            </a:r>
            <a:endParaRPr lang="en-US" altLang="en-US" dirty="0">
              <a:cs typeface="Times New Roman" pitchFamily="18" charset="0"/>
            </a:endParaRPr>
          </a:p>
          <a:p>
            <a:pPr lvl="2"/>
            <a:r>
              <a:rPr lang="en-US" altLang="en-US" dirty="0" err="1">
                <a:cs typeface="Times New Roman" pitchFamily="18" charset="0"/>
              </a:rPr>
              <a:t>Microtúbulos</a:t>
            </a:r>
            <a:r>
              <a:rPr lang="en-US" altLang="en-US" dirty="0">
                <a:cs typeface="Times New Roman" pitchFamily="18" charset="0"/>
              </a:rPr>
              <a:t> - </a:t>
            </a:r>
            <a:r>
              <a:rPr lang="en-US" altLang="en-US" dirty="0" err="1">
                <a:cs typeface="Times New Roman" pitchFamily="18" charset="0"/>
              </a:rPr>
              <a:t>transporte</a:t>
            </a:r>
            <a:endParaRPr lang="en-US" altLang="en-US" dirty="0">
              <a:cs typeface="Times New Roman" pitchFamily="18" charset="0"/>
            </a:endParaRPr>
          </a:p>
          <a:p>
            <a:pPr lvl="2"/>
            <a:r>
              <a:rPr lang="en-US" altLang="en-US" dirty="0" err="1">
                <a:cs typeface="Times New Roman" pitchFamily="18" charset="0"/>
              </a:rPr>
              <a:t>Filamentos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intermedios</a:t>
            </a:r>
            <a:r>
              <a:rPr lang="en-US" altLang="en-US" dirty="0">
                <a:cs typeface="Times New Roman" pitchFamily="18" charset="0"/>
              </a:rPr>
              <a:t> – </a:t>
            </a:r>
            <a:r>
              <a:rPr lang="en-US" altLang="en-US" dirty="0" err="1">
                <a:cs typeface="Times New Roman" pitchFamily="18" charset="0"/>
              </a:rPr>
              <a:t>neurofilamentos</a:t>
            </a:r>
            <a:r>
              <a:rPr lang="en-US" altLang="en-US" dirty="0">
                <a:cs typeface="Times New Roman" pitchFamily="18" charset="0"/>
              </a:rPr>
              <a:t> </a:t>
            </a:r>
          </a:p>
          <a:p>
            <a:pPr lvl="3"/>
            <a:r>
              <a:rPr lang="en-US" altLang="en-US" sz="2400" dirty="0" err="1">
                <a:cs typeface="Times New Roman" pitchFamily="18" charset="0"/>
              </a:rPr>
              <a:t>Agregados</a:t>
            </a:r>
            <a:r>
              <a:rPr lang="en-US" altLang="en-US" sz="2400" dirty="0">
                <a:cs typeface="Times New Roman" pitchFamily="18" charset="0"/>
              </a:rPr>
              <a:t> de </a:t>
            </a:r>
            <a:r>
              <a:rPr lang="en-US" altLang="en-US" sz="2400" dirty="0" err="1">
                <a:cs typeface="Times New Roman" pitchFamily="18" charset="0"/>
              </a:rPr>
              <a:t>neurofibrillas</a:t>
            </a:r>
            <a:endParaRPr lang="en-US" altLang="en-US" sz="2400" dirty="0">
              <a:cs typeface="Times New Roman" pitchFamily="18" charset="0"/>
            </a:endParaRPr>
          </a:p>
          <a:p>
            <a:pPr lvl="3"/>
            <a:r>
              <a:rPr lang="en-US" altLang="en-US" sz="2400" dirty="0" err="1">
                <a:cs typeface="Times New Roman" pitchFamily="18" charset="0"/>
              </a:rPr>
              <a:t>Confieren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fuerza</a:t>
            </a:r>
            <a:endParaRPr lang="en-US" alt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07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12.2c </a:t>
            </a:r>
            <a:r>
              <a:rPr lang="en-US" dirty="0" err="1"/>
              <a:t>Transporte</a:t>
            </a:r>
            <a:r>
              <a:rPr lang="en-US" dirty="0"/>
              <a:t> Neuronal</a:t>
            </a:r>
            <a:r>
              <a:rPr lang="en-US" sz="1500" dirty="0"/>
              <a:t>1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95360" cy="5303520"/>
          </a:xfrm>
        </p:spPr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Se </a:t>
            </a:r>
            <a:r>
              <a:rPr lang="en-US" altLang="en-US" dirty="0" err="1">
                <a:cs typeface="Times New Roman" pitchFamily="18" charset="0"/>
              </a:rPr>
              <a:t>mueve</a:t>
            </a:r>
            <a:r>
              <a:rPr lang="en-US" altLang="en-US" dirty="0">
                <a:cs typeface="Times New Roman" pitchFamily="18" charset="0"/>
              </a:rPr>
              <a:t> material a por el </a:t>
            </a:r>
            <a:r>
              <a:rPr lang="en-US" altLang="en-US" dirty="0" err="1">
                <a:cs typeface="Times New Roman" pitchFamily="18" charset="0"/>
              </a:rPr>
              <a:t>axón</a:t>
            </a:r>
            <a:endParaRPr lang="en-US" altLang="en-US" dirty="0">
              <a:cs typeface="Times New Roman" pitchFamily="18" charset="0"/>
            </a:endParaRPr>
          </a:p>
          <a:p>
            <a:pPr lvl="1"/>
            <a:r>
              <a:rPr lang="en-US" altLang="en-US" b="1" dirty="0" err="1">
                <a:cs typeface="Times New Roman" pitchFamily="18" charset="0"/>
              </a:rPr>
              <a:t>Anterógrado</a:t>
            </a:r>
            <a:r>
              <a:rPr lang="en-US" altLang="en-US" b="1" dirty="0">
                <a:cs typeface="Times New Roman" pitchFamily="18" charset="0"/>
              </a:rPr>
              <a:t> :</a:t>
            </a:r>
            <a:r>
              <a:rPr lang="en-US" altLang="en-US" dirty="0">
                <a:cs typeface="Times New Roman" pitchFamily="18" charset="0"/>
              </a:rPr>
              <a:t> de soma a </a:t>
            </a:r>
            <a:r>
              <a:rPr lang="en-US" altLang="en-US" dirty="0" err="1">
                <a:cs typeface="Times New Roman" pitchFamily="18" charset="0"/>
              </a:rPr>
              <a:t>telodendria</a:t>
            </a:r>
            <a:endParaRPr lang="en-US" altLang="en-US" b="1" dirty="0">
              <a:cs typeface="Times New Roman" pitchFamily="18" charset="0"/>
            </a:endParaRPr>
          </a:p>
          <a:p>
            <a:pPr lvl="2"/>
            <a:r>
              <a:rPr lang="en-US" altLang="en-US" dirty="0">
                <a:cs typeface="Times New Roman" pitchFamily="18" charset="0"/>
              </a:rPr>
              <a:t>Material nuevo, </a:t>
            </a:r>
            <a:r>
              <a:rPr lang="en-US" altLang="en-US" dirty="0" err="1">
                <a:cs typeface="Times New Roman" pitchFamily="18" charset="0"/>
              </a:rPr>
              <a:t>sintetizado</a:t>
            </a:r>
            <a:endParaRPr lang="en-US" altLang="en-US" dirty="0">
              <a:cs typeface="Times New Roman" pitchFamily="18" charset="0"/>
            </a:endParaRPr>
          </a:p>
          <a:p>
            <a:pPr lvl="1"/>
            <a:r>
              <a:rPr lang="en-US" altLang="en-US" b="1" dirty="0" err="1">
                <a:cs typeface="Times New Roman" pitchFamily="18" charset="0"/>
              </a:rPr>
              <a:t>Retrógrado</a:t>
            </a:r>
            <a:r>
              <a:rPr lang="en-US" altLang="en-US" b="1" dirty="0">
                <a:cs typeface="Times New Roman" pitchFamily="18" charset="0"/>
              </a:rPr>
              <a:t>: </a:t>
            </a:r>
            <a:r>
              <a:rPr lang="en-US" altLang="en-US" dirty="0">
                <a:cs typeface="Times New Roman" pitchFamily="18" charset="0"/>
              </a:rPr>
              <a:t>de </a:t>
            </a:r>
            <a:r>
              <a:rPr lang="en-US" altLang="en-US" dirty="0" err="1">
                <a:cs typeface="Times New Roman" pitchFamily="18" charset="0"/>
              </a:rPr>
              <a:t>telodendria</a:t>
            </a:r>
            <a:r>
              <a:rPr lang="en-US" altLang="en-US" dirty="0">
                <a:cs typeface="Times New Roman" pitchFamily="18" charset="0"/>
              </a:rPr>
              <a:t> al soma</a:t>
            </a:r>
            <a:endParaRPr lang="en-US" altLang="en-US" b="1" dirty="0">
              <a:cs typeface="Times New Roman" pitchFamily="18" charset="0"/>
            </a:endParaRPr>
          </a:p>
          <a:p>
            <a:pPr lvl="2"/>
            <a:r>
              <a:rPr lang="en-US" altLang="en-US" dirty="0" err="1">
                <a:cs typeface="Times New Roman" pitchFamily="18" charset="0"/>
              </a:rPr>
              <a:t>Reciclaje</a:t>
            </a:r>
            <a:endParaRPr lang="en-US" altLang="en-US" dirty="0">
              <a:cs typeface="Times New Roman" pitchFamily="18" charset="0"/>
            </a:endParaRPr>
          </a:p>
          <a:p>
            <a:pPr lvl="1"/>
            <a:r>
              <a:rPr lang="en-US" altLang="en-US" dirty="0">
                <a:cs typeface="Times New Roman" pitchFamily="18" charset="0"/>
              </a:rPr>
              <a:t>Dos </a:t>
            </a:r>
            <a:r>
              <a:rPr lang="en-US" altLang="en-US" dirty="0" err="1">
                <a:cs typeface="Times New Roman" pitchFamily="18" charset="0"/>
              </a:rPr>
              <a:t>tipos</a:t>
            </a:r>
            <a:endParaRPr lang="en-US" altLang="en-US" dirty="0">
              <a:cs typeface="Times New Roman" pitchFamily="18" charset="0"/>
            </a:endParaRPr>
          </a:p>
          <a:p>
            <a:pPr lvl="1"/>
            <a:r>
              <a:rPr lang="en-US" altLang="en-US" b="1" dirty="0" err="1">
                <a:cs typeface="Times New Roman" pitchFamily="18" charset="0"/>
              </a:rPr>
              <a:t>Rápido</a:t>
            </a:r>
            <a:r>
              <a:rPr lang="en-US" altLang="en-US" b="1" dirty="0">
                <a:cs typeface="Times New Roman" pitchFamily="18" charset="0"/>
              </a:rPr>
              <a:t> </a:t>
            </a:r>
          </a:p>
          <a:p>
            <a:pPr lvl="1"/>
            <a:r>
              <a:rPr lang="en-US" altLang="en-US" b="1" dirty="0">
                <a:cs typeface="Times New Roman" pitchFamily="18" charset="0"/>
              </a:rPr>
              <a:t>Lento</a:t>
            </a:r>
          </a:p>
        </p:txBody>
      </p:sp>
    </p:spTree>
    <p:extLst>
      <p:ext uri="{BB962C8B-B14F-4D97-AF65-F5344CB8AC3E}">
        <p14:creationId xmlns:p14="http://schemas.microsoft.com/office/powerpoint/2010/main" val="1821157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12.2c </a:t>
            </a:r>
            <a:r>
              <a:rPr lang="en-US" dirty="0" err="1"/>
              <a:t>Transporte</a:t>
            </a:r>
            <a:r>
              <a:rPr lang="en-US" dirty="0"/>
              <a:t> Neuronal</a:t>
            </a:r>
            <a:r>
              <a:rPr lang="en-US" sz="1500" dirty="0"/>
              <a:t>2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4320" y="838200"/>
            <a:ext cx="8595360" cy="530352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300"/>
              </a:spcAft>
            </a:pPr>
            <a:r>
              <a:rPr lang="en-US" altLang="en-US" sz="2400" b="1" dirty="0" err="1">
                <a:cs typeface="Times New Roman" pitchFamily="18" charset="0"/>
              </a:rPr>
              <a:t>Rápido</a:t>
            </a:r>
            <a:endParaRPr lang="en-US" altLang="en-US" sz="2400" b="1" dirty="0">
              <a:cs typeface="Times New Roman" pitchFamily="18" charset="0"/>
            </a:endParaRPr>
          </a:p>
          <a:p>
            <a:pPr lvl="1">
              <a:spcBef>
                <a:spcPts val="500"/>
              </a:spcBef>
              <a:spcAft>
                <a:spcPts val="300"/>
              </a:spcAft>
            </a:pPr>
            <a:r>
              <a:rPr lang="en-US" altLang="en-US" sz="2400" dirty="0">
                <a:cs typeface="Times New Roman" pitchFamily="18" charset="0"/>
              </a:rPr>
              <a:t>400 mm por </a:t>
            </a:r>
            <a:r>
              <a:rPr lang="en-US" altLang="en-US" sz="2400" dirty="0" err="1">
                <a:cs typeface="Times New Roman" pitchFamily="18" charset="0"/>
              </a:rPr>
              <a:t>día</a:t>
            </a:r>
            <a:endParaRPr lang="en-US" altLang="en-US" sz="2400" dirty="0">
              <a:cs typeface="Times New Roman" pitchFamily="18" charset="0"/>
            </a:endParaRPr>
          </a:p>
          <a:p>
            <a:pPr lvl="1">
              <a:spcBef>
                <a:spcPts val="500"/>
              </a:spcBef>
              <a:spcAft>
                <a:spcPts val="300"/>
              </a:spcAft>
            </a:pPr>
            <a:r>
              <a:rPr lang="en-US" altLang="en-US" sz="2400" dirty="0" err="1">
                <a:cs typeface="Times New Roman" pitchFamily="18" charset="0"/>
              </a:rPr>
              <a:t>Usa</a:t>
            </a:r>
            <a:r>
              <a:rPr lang="en-US" altLang="en-US" sz="2400" dirty="0">
                <a:cs typeface="Times New Roman" pitchFamily="18" charset="0"/>
              </a:rPr>
              <a:t> los </a:t>
            </a:r>
            <a:r>
              <a:rPr lang="en-US" altLang="en-US" sz="2400" dirty="0" err="1">
                <a:cs typeface="Times New Roman" pitchFamily="18" charset="0"/>
              </a:rPr>
              <a:t>microtubulos</a:t>
            </a:r>
            <a:endParaRPr lang="en-US" altLang="en-US" sz="2400" dirty="0">
              <a:cs typeface="Times New Roman" pitchFamily="18" charset="0"/>
            </a:endParaRPr>
          </a:p>
          <a:p>
            <a:pPr lvl="1">
              <a:spcBef>
                <a:spcPts val="500"/>
              </a:spcBef>
              <a:spcAft>
                <a:spcPts val="300"/>
              </a:spcAft>
            </a:pPr>
            <a:r>
              <a:rPr lang="en-US" altLang="en-US" sz="2400" dirty="0" err="1">
                <a:cs typeface="Times New Roman" pitchFamily="18" charset="0"/>
              </a:rPr>
              <a:t>Energizado</a:t>
            </a:r>
            <a:r>
              <a:rPr lang="en-US" altLang="en-US" sz="2400" dirty="0">
                <a:cs typeface="Times New Roman" pitchFamily="18" charset="0"/>
              </a:rPr>
              <a:t> por ATP</a:t>
            </a:r>
          </a:p>
          <a:p>
            <a:pPr lvl="1">
              <a:spcBef>
                <a:spcPts val="500"/>
              </a:spcBef>
              <a:spcAft>
                <a:spcPts val="300"/>
              </a:spcAft>
            </a:pPr>
            <a:r>
              <a:rPr lang="en-US" altLang="en-US" sz="2400" dirty="0" err="1">
                <a:cs typeface="Times New Roman" pitchFamily="18" charset="0"/>
              </a:rPr>
              <a:t>Anterógrado</a:t>
            </a:r>
            <a:r>
              <a:rPr lang="en-US" altLang="en-US" sz="2400" dirty="0">
                <a:cs typeface="Times New Roman" pitchFamily="18" charset="0"/>
              </a:rPr>
              <a:t> y </a:t>
            </a:r>
            <a:r>
              <a:rPr lang="en-US" altLang="en-US" sz="2400" dirty="0" err="1">
                <a:cs typeface="Times New Roman" pitchFamily="18" charset="0"/>
              </a:rPr>
              <a:t>Retrógrado</a:t>
            </a:r>
            <a:endParaRPr lang="en-US" altLang="en-US" sz="2400" dirty="0">
              <a:cs typeface="Times New Roman" pitchFamily="18" charset="0"/>
            </a:endParaRPr>
          </a:p>
          <a:p>
            <a:pPr lvl="2">
              <a:spcBef>
                <a:spcPts val="500"/>
              </a:spcBef>
              <a:spcAft>
                <a:spcPts val="300"/>
              </a:spcAft>
            </a:pPr>
            <a:r>
              <a:rPr lang="en-US" altLang="en-US" dirty="0" err="1">
                <a:cs typeface="Times New Roman" pitchFamily="18" charset="0"/>
              </a:rPr>
              <a:t>Anterógrado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Vesículas</a:t>
            </a:r>
            <a:r>
              <a:rPr lang="en-US" altLang="en-US" dirty="0">
                <a:cs typeface="Times New Roman" pitchFamily="18" charset="0"/>
              </a:rPr>
              <a:t>, </a:t>
            </a:r>
            <a:r>
              <a:rPr lang="en-US" altLang="en-US" dirty="0" err="1">
                <a:cs typeface="Times New Roman" pitchFamily="18" charset="0"/>
              </a:rPr>
              <a:t>proteínas</a:t>
            </a:r>
            <a:r>
              <a:rPr lang="en-US" altLang="en-US" dirty="0">
                <a:cs typeface="Times New Roman" pitchFamily="18" charset="0"/>
              </a:rPr>
              <a:t> - </a:t>
            </a:r>
            <a:r>
              <a:rPr lang="en-US" altLang="en-US" dirty="0" err="1">
                <a:cs typeface="Times New Roman" pitchFamily="18" charset="0"/>
              </a:rPr>
              <a:t>Dineína</a:t>
            </a:r>
            <a:endParaRPr lang="en-US" altLang="en-US" dirty="0">
              <a:cs typeface="Times New Roman" pitchFamily="18" charset="0"/>
            </a:endParaRPr>
          </a:p>
          <a:p>
            <a:pPr lvl="2">
              <a:spcBef>
                <a:spcPts val="500"/>
              </a:spcBef>
              <a:spcAft>
                <a:spcPts val="300"/>
              </a:spcAft>
            </a:pPr>
            <a:r>
              <a:rPr lang="en-US" altLang="en-US" dirty="0" err="1">
                <a:cs typeface="Times New Roman" pitchFamily="18" charset="0"/>
              </a:rPr>
              <a:t>Retrógrado</a:t>
            </a:r>
            <a:r>
              <a:rPr lang="en-US" altLang="en-US" dirty="0">
                <a:cs typeface="Times New Roman" pitchFamily="18" charset="0"/>
              </a:rPr>
              <a:t> – </a:t>
            </a:r>
            <a:r>
              <a:rPr lang="en-US" altLang="en-US" dirty="0" err="1">
                <a:cs typeface="Times New Roman" pitchFamily="18" charset="0"/>
              </a:rPr>
              <a:t>agentes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peligrosos</a:t>
            </a:r>
            <a:r>
              <a:rPr lang="en-US" altLang="en-US" dirty="0">
                <a:cs typeface="Times New Roman" pitchFamily="18" charset="0"/>
              </a:rPr>
              <a:t> - </a:t>
            </a:r>
            <a:r>
              <a:rPr lang="en-US" altLang="en-US" dirty="0" err="1">
                <a:cs typeface="Times New Roman" pitchFamily="18" charset="0"/>
              </a:rPr>
              <a:t>Kinesina</a:t>
            </a:r>
            <a:endParaRPr lang="en-US" altLang="en-US" dirty="0"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300"/>
              </a:spcAft>
            </a:pPr>
            <a:r>
              <a:rPr lang="en-US" altLang="en-US" sz="2400" b="1" dirty="0">
                <a:cs typeface="Times New Roman" pitchFamily="18" charset="0"/>
              </a:rPr>
              <a:t>Lento</a:t>
            </a:r>
          </a:p>
          <a:p>
            <a:pPr lvl="1">
              <a:spcBef>
                <a:spcPts val="500"/>
              </a:spcBef>
              <a:spcAft>
                <a:spcPts val="300"/>
              </a:spcAft>
            </a:pPr>
            <a:r>
              <a:rPr lang="en-US" altLang="en-US" sz="2400" dirty="0">
                <a:cs typeface="Times New Roman" pitchFamily="18" charset="0"/>
              </a:rPr>
              <a:t>0.1 a 3 mm por </a:t>
            </a:r>
            <a:r>
              <a:rPr lang="en-US" altLang="en-US" sz="2400" dirty="0" err="1">
                <a:cs typeface="Times New Roman" pitchFamily="18" charset="0"/>
              </a:rPr>
              <a:t>día</a:t>
            </a:r>
            <a:endParaRPr lang="en-US" altLang="en-US" sz="2400" dirty="0">
              <a:cs typeface="Times New Roman" pitchFamily="18" charset="0"/>
            </a:endParaRPr>
          </a:p>
          <a:p>
            <a:pPr lvl="1">
              <a:spcBef>
                <a:spcPts val="500"/>
              </a:spcBef>
              <a:spcAft>
                <a:spcPts val="300"/>
              </a:spcAft>
            </a:pPr>
            <a:r>
              <a:rPr lang="en-US" altLang="en-US" sz="2400" dirty="0">
                <a:cs typeface="Times New Roman" pitchFamily="18" charset="0"/>
              </a:rPr>
              <a:t>Por el </a:t>
            </a:r>
            <a:r>
              <a:rPr lang="en-US" altLang="en-US" sz="2400" dirty="0" err="1">
                <a:cs typeface="Times New Roman" pitchFamily="18" charset="0"/>
              </a:rPr>
              <a:t>flujo</a:t>
            </a:r>
            <a:r>
              <a:rPr lang="en-US" altLang="en-US" sz="2400" dirty="0">
                <a:cs typeface="Times New Roman" pitchFamily="18" charset="0"/>
              </a:rPr>
              <a:t> del </a:t>
            </a:r>
            <a:r>
              <a:rPr lang="en-US" altLang="en-US" sz="2400" dirty="0" err="1">
                <a:cs typeface="Times New Roman" pitchFamily="18" charset="0"/>
              </a:rPr>
              <a:t>axoplasma</a:t>
            </a:r>
            <a:endParaRPr lang="en-US" altLang="en-US" sz="2400" dirty="0">
              <a:cs typeface="Times New Roman" pitchFamily="18" charset="0"/>
            </a:endParaRPr>
          </a:p>
          <a:p>
            <a:pPr lvl="1">
              <a:spcBef>
                <a:spcPts val="500"/>
              </a:spcBef>
              <a:spcAft>
                <a:spcPts val="300"/>
              </a:spcAft>
            </a:pPr>
            <a:r>
              <a:rPr lang="en-US" altLang="en-US" sz="2400" dirty="0">
                <a:cs typeface="Times New Roman" pitchFamily="18" charset="0"/>
              </a:rPr>
              <a:t>Solo </a:t>
            </a:r>
            <a:r>
              <a:rPr lang="en-US" altLang="en-US" sz="2400" dirty="0" err="1">
                <a:cs typeface="Times New Roman" pitchFamily="18" charset="0"/>
              </a:rPr>
              <a:t>anterógrado</a:t>
            </a:r>
            <a:endParaRPr lang="en-US" altLang="en-US" sz="2400" dirty="0">
              <a:cs typeface="Times New Roman" pitchFamily="18" charset="0"/>
            </a:endParaRPr>
          </a:p>
          <a:p>
            <a:pPr lvl="2">
              <a:spcBef>
                <a:spcPts val="500"/>
              </a:spcBef>
              <a:spcAft>
                <a:spcPts val="300"/>
              </a:spcAft>
            </a:pPr>
            <a:r>
              <a:rPr lang="en-US" altLang="en-US" dirty="0" err="1">
                <a:cs typeface="Times New Roman" pitchFamily="18" charset="0"/>
              </a:rPr>
              <a:t>Enzimas</a:t>
            </a:r>
            <a:r>
              <a:rPr lang="en-US" altLang="en-US" dirty="0">
                <a:cs typeface="Times New Roman" pitchFamily="18" charset="0"/>
              </a:rPr>
              <a:t>, </a:t>
            </a:r>
            <a:r>
              <a:rPr lang="en-US" altLang="en-US" dirty="0" err="1">
                <a:cs typeface="Times New Roman" pitchFamily="18" charset="0"/>
              </a:rPr>
              <a:t>citoesqueleto</a:t>
            </a:r>
            <a:r>
              <a:rPr lang="en-US" altLang="en-US" dirty="0">
                <a:cs typeface="Times New Roman" pitchFamily="18" charset="0"/>
              </a:rPr>
              <a:t>, </a:t>
            </a:r>
            <a:r>
              <a:rPr lang="en-US" altLang="en-US" dirty="0" err="1">
                <a:cs typeface="Times New Roman" pitchFamily="18" charset="0"/>
              </a:rPr>
              <a:t>axoplasma</a:t>
            </a:r>
            <a:endParaRPr lang="en-US" alt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6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12.2d </a:t>
            </a:r>
            <a:r>
              <a:rPr lang="en-US" dirty="0" err="1"/>
              <a:t>Neuronas:Clasificacion</a:t>
            </a:r>
            <a:r>
              <a:rPr lang="en-US" dirty="0"/>
              <a:t> </a:t>
            </a:r>
            <a:r>
              <a:rPr lang="en-US" dirty="0" err="1"/>
              <a:t>estructural</a:t>
            </a:r>
            <a:r>
              <a:rPr lang="en-US" sz="1500" dirty="0"/>
              <a:t> 1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95360" cy="53035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altLang="en-US" sz="2800" b="1" dirty="0">
                <a:cs typeface="Times New Roman" pitchFamily="18" charset="0"/>
              </a:rPr>
              <a:t>De </a:t>
            </a:r>
            <a:r>
              <a:rPr lang="en-US" altLang="en-US" sz="2800" b="1" dirty="0" err="1">
                <a:cs typeface="Times New Roman" pitchFamily="18" charset="0"/>
              </a:rPr>
              <a:t>acuerdo</a:t>
            </a:r>
            <a:r>
              <a:rPr lang="en-US" altLang="en-US" sz="2800" b="1" dirty="0">
                <a:cs typeface="Times New Roman" pitchFamily="18" charset="0"/>
              </a:rPr>
              <a:t> al </a:t>
            </a:r>
            <a:r>
              <a:rPr lang="en-US" altLang="en-US" sz="2800" b="1" dirty="0" err="1">
                <a:cs typeface="Times New Roman" pitchFamily="18" charset="0"/>
              </a:rPr>
              <a:t>número</a:t>
            </a:r>
            <a:r>
              <a:rPr lang="en-US" altLang="en-US" sz="2800" b="1" dirty="0">
                <a:cs typeface="Times New Roman" pitchFamily="18" charset="0"/>
              </a:rPr>
              <a:t> de </a:t>
            </a:r>
            <a:r>
              <a:rPr lang="en-US" altLang="en-US" sz="2800" b="1" dirty="0" err="1">
                <a:cs typeface="Times New Roman" pitchFamily="18" charset="0"/>
              </a:rPr>
              <a:t>procesos</a:t>
            </a:r>
            <a:r>
              <a:rPr lang="en-US" altLang="en-US" sz="2800" b="1" dirty="0">
                <a:cs typeface="Times New Roman" pitchFamily="18" charset="0"/>
              </a:rPr>
              <a:t> </a:t>
            </a:r>
            <a:r>
              <a:rPr lang="en-US" altLang="en-US" sz="2800" b="1" dirty="0" err="1">
                <a:cs typeface="Times New Roman" pitchFamily="18" charset="0"/>
              </a:rPr>
              <a:t>somáticos</a:t>
            </a:r>
            <a:endParaRPr lang="en-US" altLang="en-US" sz="2800" b="1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b="1" dirty="0" err="1">
                <a:cs typeface="Times New Roman" pitchFamily="18" charset="0"/>
              </a:rPr>
              <a:t>Multipolares</a:t>
            </a:r>
            <a:r>
              <a:rPr lang="en-US" altLang="en-US" b="1" dirty="0">
                <a:cs typeface="Times New Roman" pitchFamily="18" charset="0"/>
              </a:rPr>
              <a:t> : </a:t>
            </a:r>
            <a:r>
              <a:rPr lang="en-US" altLang="en-US" dirty="0">
                <a:cs typeface="Times New Roman" pitchFamily="18" charset="0"/>
              </a:rPr>
              <a:t>un </a:t>
            </a:r>
            <a:r>
              <a:rPr lang="en-US" altLang="en-US" dirty="0" err="1">
                <a:cs typeface="Times New Roman" pitchFamily="18" charset="0"/>
              </a:rPr>
              <a:t>axón</a:t>
            </a:r>
            <a:r>
              <a:rPr lang="en-US" altLang="en-US" dirty="0">
                <a:cs typeface="Times New Roman" pitchFamily="18" charset="0"/>
              </a:rPr>
              <a:t>, </a:t>
            </a:r>
            <a:r>
              <a:rPr lang="en-US" altLang="en-US" dirty="0" err="1">
                <a:cs typeface="Times New Roman" pitchFamily="18" charset="0"/>
              </a:rPr>
              <a:t>muchas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dendritas</a:t>
            </a:r>
            <a:endParaRPr lang="en-US" altLang="en-US" b="1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  <a:spcAft>
                <a:spcPts val="300"/>
              </a:spcAft>
            </a:pPr>
            <a:r>
              <a:rPr lang="en-US" altLang="en-US" sz="2800" dirty="0">
                <a:cs typeface="Times New Roman" pitchFamily="18" charset="0"/>
              </a:rPr>
              <a:t>La mas </a:t>
            </a:r>
            <a:r>
              <a:rPr lang="en-US" altLang="en-US" sz="2800" dirty="0" err="1">
                <a:cs typeface="Times New Roman" pitchFamily="18" charset="0"/>
              </a:rPr>
              <a:t>común</a:t>
            </a:r>
            <a:endParaRPr lang="en-US" altLang="en-US" sz="28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b="1" dirty="0" err="1">
                <a:cs typeface="Times New Roman" pitchFamily="18" charset="0"/>
              </a:rPr>
              <a:t>Bipolares</a:t>
            </a:r>
            <a:r>
              <a:rPr lang="en-US" altLang="en-US" b="1" dirty="0">
                <a:cs typeface="Times New Roman" pitchFamily="18" charset="0"/>
              </a:rPr>
              <a:t> :</a:t>
            </a:r>
            <a:r>
              <a:rPr lang="en-US" altLang="en-US" dirty="0">
                <a:cs typeface="Times New Roman" pitchFamily="18" charset="0"/>
              </a:rPr>
              <a:t> una </a:t>
            </a:r>
            <a:r>
              <a:rPr lang="en-US" altLang="en-US" dirty="0" err="1">
                <a:cs typeface="Times New Roman" pitchFamily="18" charset="0"/>
              </a:rPr>
              <a:t>dendrita</a:t>
            </a:r>
            <a:r>
              <a:rPr lang="en-US" altLang="en-US" dirty="0">
                <a:cs typeface="Times New Roman" pitchFamily="18" charset="0"/>
              </a:rPr>
              <a:t> y un </a:t>
            </a:r>
            <a:r>
              <a:rPr lang="en-US" altLang="en-US" dirty="0" err="1">
                <a:cs typeface="Times New Roman" pitchFamily="18" charset="0"/>
              </a:rPr>
              <a:t>axón</a:t>
            </a:r>
            <a:endParaRPr lang="en-US" altLang="en-US" b="1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  <a:spcAft>
                <a:spcPts val="300"/>
              </a:spcAft>
            </a:pPr>
            <a:r>
              <a:rPr lang="en-US" altLang="en-US" sz="2800" dirty="0" err="1">
                <a:cs typeface="Times New Roman" pitchFamily="18" charset="0"/>
              </a:rPr>
              <a:t>Pocas</a:t>
            </a:r>
            <a:r>
              <a:rPr lang="en-US" altLang="en-US" sz="2800" dirty="0">
                <a:cs typeface="Times New Roman" pitchFamily="18" charset="0"/>
              </a:rPr>
              <a:t>; e.g., retina del </a:t>
            </a:r>
            <a:r>
              <a:rPr lang="en-US" altLang="en-US" sz="2800" dirty="0" err="1">
                <a:cs typeface="Times New Roman" pitchFamily="18" charset="0"/>
              </a:rPr>
              <a:t>ojo</a:t>
            </a:r>
            <a:r>
              <a:rPr lang="en-US" altLang="en-US" sz="2800" dirty="0">
                <a:cs typeface="Times New Roman" pitchFamily="18" charset="0"/>
              </a:rPr>
              <a:t>, </a:t>
            </a:r>
            <a:r>
              <a:rPr lang="en-US" altLang="en-US" sz="2800" dirty="0" err="1">
                <a:cs typeface="Times New Roman" pitchFamily="18" charset="0"/>
              </a:rPr>
              <a:t>fotoreceptores</a:t>
            </a:r>
            <a:endParaRPr lang="en-US" altLang="en-US" sz="28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b="1" dirty="0" err="1">
                <a:cs typeface="Times New Roman" pitchFamily="18" charset="0"/>
              </a:rPr>
              <a:t>Unipolares</a:t>
            </a:r>
            <a:r>
              <a:rPr lang="en-US" altLang="en-US" b="1" dirty="0">
                <a:cs typeface="Times New Roman" pitchFamily="18" charset="0"/>
              </a:rPr>
              <a:t> : </a:t>
            </a:r>
            <a:r>
              <a:rPr lang="en-US" altLang="en-US" dirty="0">
                <a:cs typeface="Times New Roman" pitchFamily="18" charset="0"/>
              </a:rPr>
              <a:t>un </a:t>
            </a:r>
            <a:r>
              <a:rPr lang="en-US" altLang="en-US" dirty="0" err="1">
                <a:cs typeface="Times New Roman" pitchFamily="18" charset="0"/>
              </a:rPr>
              <a:t>proceso</a:t>
            </a:r>
            <a:r>
              <a:rPr lang="en-US" altLang="en-US" dirty="0">
                <a:cs typeface="Times New Roman" pitchFamily="18" charset="0"/>
              </a:rPr>
              <a:t> sale del soma</a:t>
            </a:r>
          </a:p>
          <a:p>
            <a:pPr lvl="2">
              <a:spcBef>
                <a:spcPts val="600"/>
              </a:spcBef>
              <a:spcAft>
                <a:spcPts val="300"/>
              </a:spcAft>
            </a:pPr>
            <a:r>
              <a:rPr lang="en-US" altLang="en-US" sz="2800" dirty="0">
                <a:cs typeface="Times New Roman" pitchFamily="18" charset="0"/>
              </a:rPr>
              <a:t>Se divide </a:t>
            </a:r>
            <a:r>
              <a:rPr lang="en-US" altLang="en-US" sz="2800" dirty="0" err="1">
                <a:cs typeface="Times New Roman" pitchFamily="18" charset="0"/>
              </a:rPr>
              <a:t>en</a:t>
            </a:r>
            <a:r>
              <a:rPr lang="en-US" altLang="en-US" sz="2800" dirty="0">
                <a:cs typeface="Times New Roman" pitchFamily="18" charset="0"/>
              </a:rPr>
              <a:t> dos </a:t>
            </a:r>
            <a:r>
              <a:rPr lang="en-US" altLang="en-US" sz="2800" dirty="0" err="1">
                <a:cs typeface="Times New Roman" pitchFamily="18" charset="0"/>
              </a:rPr>
              <a:t>procesos</a:t>
            </a:r>
            <a:r>
              <a:rPr lang="en-US" altLang="en-US" sz="2800" dirty="0">
                <a:cs typeface="Times New Roman" pitchFamily="18" charset="0"/>
              </a:rPr>
              <a:t> 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b="1" dirty="0" err="1">
                <a:cs typeface="Times New Roman" pitchFamily="18" charset="0"/>
              </a:rPr>
              <a:t>Anaxónicas</a:t>
            </a:r>
            <a:r>
              <a:rPr lang="en-US" altLang="en-US" b="1" dirty="0">
                <a:cs typeface="Times New Roman" pitchFamily="18" charset="0"/>
              </a:rPr>
              <a:t> :</a:t>
            </a:r>
            <a:r>
              <a:rPr lang="en-US" altLang="en-US" dirty="0">
                <a:cs typeface="Times New Roman" pitchFamily="18" charset="0"/>
              </a:rPr>
              <a:t> no </a:t>
            </a:r>
            <a:r>
              <a:rPr lang="en-US" altLang="en-US" dirty="0" err="1">
                <a:cs typeface="Times New Roman" pitchFamily="18" charset="0"/>
              </a:rPr>
              <a:t>axones</a:t>
            </a:r>
            <a:r>
              <a:rPr lang="en-US" altLang="en-US" dirty="0">
                <a:cs typeface="Times New Roman" pitchFamily="18" charset="0"/>
              </a:rPr>
              <a:t>, solo </a:t>
            </a:r>
            <a:r>
              <a:rPr lang="en-US" altLang="en-US" dirty="0" err="1">
                <a:cs typeface="Times New Roman" pitchFamily="18" charset="0"/>
              </a:rPr>
              <a:t>dendritas</a:t>
            </a:r>
            <a:endParaRPr lang="en-US" alt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284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12.2d </a:t>
            </a:r>
            <a:r>
              <a:rPr lang="en-US" dirty="0" err="1"/>
              <a:t>Neuronas</a:t>
            </a:r>
            <a:r>
              <a:rPr lang="en-US" dirty="0"/>
              <a:t> Funcionales</a:t>
            </a:r>
            <a:r>
              <a:rPr lang="en-US" sz="1500" dirty="0"/>
              <a:t>2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95360" cy="530352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altLang="en-US" sz="2600" b="1" dirty="0">
                <a:cs typeface="Times New Roman" pitchFamily="18" charset="0"/>
              </a:rPr>
              <a:t>De </a:t>
            </a:r>
            <a:r>
              <a:rPr lang="en-US" altLang="en-US" sz="2600" b="1" dirty="0" err="1">
                <a:cs typeface="Times New Roman" pitchFamily="18" charset="0"/>
              </a:rPr>
              <a:t>acuerdo</a:t>
            </a:r>
            <a:r>
              <a:rPr lang="en-US" altLang="en-US" sz="2600" b="1" dirty="0">
                <a:cs typeface="Times New Roman" pitchFamily="18" charset="0"/>
              </a:rPr>
              <a:t> a la </a:t>
            </a:r>
            <a:r>
              <a:rPr lang="en-US" altLang="en-US" sz="2600" b="1" dirty="0" err="1">
                <a:cs typeface="Times New Roman" pitchFamily="18" charset="0"/>
              </a:rPr>
              <a:t>direccion</a:t>
            </a:r>
            <a:r>
              <a:rPr lang="en-US" altLang="en-US" sz="2600" b="1" dirty="0">
                <a:cs typeface="Times New Roman" pitchFamily="18" charset="0"/>
              </a:rPr>
              <a:t> de la </a:t>
            </a:r>
            <a:r>
              <a:rPr lang="en-US" altLang="en-US" sz="2600" b="1" dirty="0" err="1">
                <a:cs typeface="Times New Roman" pitchFamily="18" charset="0"/>
              </a:rPr>
              <a:t>conducción</a:t>
            </a:r>
            <a:r>
              <a:rPr lang="en-US" altLang="en-US" sz="2600" b="1" dirty="0">
                <a:cs typeface="Times New Roman" pitchFamily="18" charset="0"/>
              </a:rPr>
              <a:t> </a:t>
            </a:r>
            <a:r>
              <a:rPr lang="en-US" altLang="en-US" sz="2600" b="1" dirty="0" err="1">
                <a:cs typeface="Times New Roman" pitchFamily="18" charset="0"/>
              </a:rPr>
              <a:t>eléctrica</a:t>
            </a:r>
            <a:endParaRPr lang="en-US" altLang="en-US" sz="2600" dirty="0">
              <a:cs typeface="Times New Roman" pitchFamily="18" charset="0"/>
            </a:endParaRPr>
          </a:p>
          <a:p>
            <a:pPr lvl="1">
              <a:spcBef>
                <a:spcPts val="300"/>
              </a:spcBef>
              <a:spcAft>
                <a:spcPts val="400"/>
              </a:spcAft>
            </a:pPr>
            <a:r>
              <a:rPr lang="en-US" altLang="en-US" sz="2400" b="1" dirty="0" err="1">
                <a:cs typeface="Times New Roman" pitchFamily="18" charset="0"/>
              </a:rPr>
              <a:t>Sensoriales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dirty="0">
                <a:cs typeface="Times New Roman" pitchFamily="18" charset="0"/>
              </a:rPr>
              <a:t>(</a:t>
            </a:r>
            <a:r>
              <a:rPr lang="en-US" altLang="en-US" sz="2400" i="1" dirty="0" err="1">
                <a:cs typeface="Times New Roman" pitchFamily="18" charset="0"/>
              </a:rPr>
              <a:t>aferentes</a:t>
            </a:r>
            <a:r>
              <a:rPr lang="en-US" altLang="en-US" sz="2400" dirty="0">
                <a:cs typeface="Times New Roman" pitchFamily="18" charset="0"/>
              </a:rPr>
              <a:t>)</a:t>
            </a:r>
          </a:p>
          <a:p>
            <a:pPr lvl="2">
              <a:spcBef>
                <a:spcPts val="300"/>
              </a:spcBef>
              <a:spcAft>
                <a:spcPts val="400"/>
              </a:spcAft>
            </a:pPr>
            <a:r>
              <a:rPr lang="en-US" altLang="en-US" dirty="0" err="1">
                <a:cs typeface="Times New Roman" pitchFamily="18" charset="0"/>
              </a:rPr>
              <a:t>Desde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vísceras</a:t>
            </a:r>
            <a:r>
              <a:rPr lang="en-US" altLang="en-US" dirty="0">
                <a:cs typeface="Times New Roman" pitchFamily="18" charset="0"/>
              </a:rPr>
              <a:t> o </a:t>
            </a:r>
            <a:r>
              <a:rPr lang="en-US" altLang="en-US" dirty="0" err="1">
                <a:cs typeface="Times New Roman" pitchFamily="18" charset="0"/>
              </a:rPr>
              <a:t>músculos</a:t>
            </a:r>
            <a:r>
              <a:rPr lang="en-US" altLang="en-US" dirty="0">
                <a:cs typeface="Times New Roman" pitchFamily="18" charset="0"/>
              </a:rPr>
              <a:t> al SNC </a:t>
            </a:r>
          </a:p>
          <a:p>
            <a:pPr lvl="2">
              <a:spcBef>
                <a:spcPts val="300"/>
              </a:spcBef>
              <a:spcAft>
                <a:spcPts val="400"/>
              </a:spcAft>
            </a:pPr>
            <a:r>
              <a:rPr lang="en-US" altLang="en-US" dirty="0" err="1">
                <a:cs typeface="Times New Roman" pitchFamily="18" charset="0"/>
              </a:rPr>
              <a:t>Unipolares</a:t>
            </a:r>
            <a:endParaRPr lang="en-US" altLang="en-US" dirty="0">
              <a:cs typeface="Times New Roman" pitchFamily="18" charset="0"/>
            </a:endParaRPr>
          </a:p>
          <a:p>
            <a:pPr lvl="1">
              <a:spcBef>
                <a:spcPts val="300"/>
              </a:spcBef>
              <a:spcAft>
                <a:spcPts val="400"/>
              </a:spcAft>
            </a:pPr>
            <a:r>
              <a:rPr lang="en-US" altLang="en-US" sz="2400" b="1" dirty="0" err="1">
                <a:cs typeface="Times New Roman" pitchFamily="18" charset="0"/>
              </a:rPr>
              <a:t>Motoras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dirty="0">
                <a:cs typeface="Times New Roman" pitchFamily="18" charset="0"/>
              </a:rPr>
              <a:t>(</a:t>
            </a:r>
            <a:r>
              <a:rPr lang="en-US" altLang="en-US" sz="2400" i="1" dirty="0" err="1">
                <a:cs typeface="Times New Roman" pitchFamily="18" charset="0"/>
              </a:rPr>
              <a:t>eferentes</a:t>
            </a:r>
            <a:r>
              <a:rPr lang="en-US" altLang="en-US" sz="2400" dirty="0">
                <a:cs typeface="Times New Roman" pitchFamily="18" charset="0"/>
              </a:rPr>
              <a:t>)</a:t>
            </a:r>
          </a:p>
          <a:p>
            <a:pPr lvl="2">
              <a:spcBef>
                <a:spcPts val="300"/>
              </a:spcBef>
              <a:spcAft>
                <a:spcPts val="400"/>
              </a:spcAft>
            </a:pPr>
            <a:r>
              <a:rPr lang="en-US" altLang="en-US" dirty="0" err="1">
                <a:cs typeface="Times New Roman" pitchFamily="18" charset="0"/>
              </a:rPr>
              <a:t>Desde</a:t>
            </a:r>
            <a:r>
              <a:rPr lang="en-US" altLang="en-US" dirty="0">
                <a:cs typeface="Times New Roman" pitchFamily="18" charset="0"/>
              </a:rPr>
              <a:t> el SNC </a:t>
            </a:r>
            <a:r>
              <a:rPr lang="en-US" altLang="en-US" dirty="0" err="1">
                <a:cs typeface="Times New Roman" pitchFamily="18" charset="0"/>
              </a:rPr>
              <a:t>hacia</a:t>
            </a:r>
            <a:r>
              <a:rPr lang="en-US" altLang="en-US" dirty="0">
                <a:cs typeface="Times New Roman" pitchFamily="18" charset="0"/>
              </a:rPr>
              <a:t> los </a:t>
            </a:r>
            <a:r>
              <a:rPr lang="en-US" altLang="en-US" dirty="0" err="1">
                <a:cs typeface="Times New Roman" pitchFamily="18" charset="0"/>
              </a:rPr>
              <a:t>efectores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viscerales</a:t>
            </a:r>
            <a:r>
              <a:rPr lang="en-US" altLang="en-US" dirty="0">
                <a:cs typeface="Times New Roman" pitchFamily="18" charset="0"/>
              </a:rPr>
              <a:t> y </a:t>
            </a:r>
            <a:r>
              <a:rPr lang="en-US" altLang="en-US" dirty="0" err="1">
                <a:cs typeface="Times New Roman" pitchFamily="18" charset="0"/>
              </a:rPr>
              <a:t>somáticos</a:t>
            </a:r>
            <a:endParaRPr lang="en-US" altLang="en-US" dirty="0">
              <a:cs typeface="Times New Roman" pitchFamily="18" charset="0"/>
            </a:endParaRPr>
          </a:p>
          <a:p>
            <a:pPr lvl="2">
              <a:spcBef>
                <a:spcPts val="300"/>
              </a:spcBef>
              <a:spcAft>
                <a:spcPts val="400"/>
              </a:spcAft>
            </a:pPr>
            <a:r>
              <a:rPr lang="en-US" altLang="en-US" dirty="0" err="1">
                <a:cs typeface="Times New Roman" pitchFamily="18" charset="0"/>
              </a:rPr>
              <a:t>Multipolares</a:t>
            </a:r>
            <a:endParaRPr lang="en-US" altLang="en-US" dirty="0">
              <a:cs typeface="Times New Roman" pitchFamily="18" charset="0"/>
            </a:endParaRPr>
          </a:p>
          <a:p>
            <a:pPr lvl="1">
              <a:spcBef>
                <a:spcPts val="300"/>
              </a:spcBef>
              <a:spcAft>
                <a:spcPts val="400"/>
              </a:spcAft>
            </a:pPr>
            <a:r>
              <a:rPr lang="en-US" altLang="en-US" sz="2400" b="1" dirty="0" err="1">
                <a:cs typeface="Times New Roman" pitchFamily="18" charset="0"/>
              </a:rPr>
              <a:t>Interneuronas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dirty="0">
                <a:cs typeface="Times New Roman" pitchFamily="18" charset="0"/>
              </a:rPr>
              <a:t>(</a:t>
            </a:r>
            <a:r>
              <a:rPr lang="en-US" altLang="en-US" sz="2400" i="1" dirty="0" err="1">
                <a:cs typeface="Times New Roman" pitchFamily="18" charset="0"/>
              </a:rPr>
              <a:t>asociación</a:t>
            </a:r>
            <a:r>
              <a:rPr lang="en-US" altLang="en-US" sz="2400" dirty="0">
                <a:cs typeface="Times New Roman" pitchFamily="18" charset="0"/>
              </a:rPr>
              <a:t>)</a:t>
            </a:r>
          </a:p>
          <a:p>
            <a:pPr lvl="2">
              <a:spcBef>
                <a:spcPts val="300"/>
              </a:spcBef>
              <a:spcAft>
                <a:spcPts val="400"/>
              </a:spcAft>
            </a:pPr>
            <a:r>
              <a:rPr lang="en-US" altLang="en-US" dirty="0" err="1">
                <a:cs typeface="Times New Roman" pitchFamily="18" charset="0"/>
              </a:rPr>
              <a:t>Recibe</a:t>
            </a:r>
            <a:r>
              <a:rPr lang="en-US" altLang="en-US" dirty="0">
                <a:cs typeface="Times New Roman" pitchFamily="18" charset="0"/>
              </a:rPr>
              <a:t>, </a:t>
            </a:r>
            <a:r>
              <a:rPr lang="en-US" altLang="en-US" dirty="0" err="1">
                <a:cs typeface="Times New Roman" pitchFamily="18" charset="0"/>
              </a:rPr>
              <a:t>procesa</a:t>
            </a:r>
            <a:r>
              <a:rPr lang="en-US" altLang="en-US" dirty="0">
                <a:cs typeface="Times New Roman" pitchFamily="18" charset="0"/>
              </a:rPr>
              <a:t>, integra, </a:t>
            </a:r>
            <a:r>
              <a:rPr lang="en-US" altLang="en-US" dirty="0" err="1">
                <a:cs typeface="Times New Roman" pitchFamily="18" charset="0"/>
              </a:rPr>
              <a:t>información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desde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varias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neuronas</a:t>
            </a:r>
            <a:endParaRPr lang="en-US" altLang="en-US" dirty="0">
              <a:cs typeface="Times New Roman" pitchFamily="18" charset="0"/>
            </a:endParaRPr>
          </a:p>
          <a:p>
            <a:pPr lvl="2">
              <a:spcBef>
                <a:spcPts val="300"/>
              </a:spcBef>
              <a:spcAft>
                <a:spcPts val="400"/>
              </a:spcAft>
            </a:pPr>
            <a:r>
              <a:rPr lang="en-US" altLang="en-US" dirty="0" err="1">
                <a:cs typeface="Times New Roman" pitchFamily="18" charset="0"/>
              </a:rPr>
              <a:t>Comunica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sensoriales</a:t>
            </a:r>
            <a:r>
              <a:rPr lang="en-US" altLang="en-US" dirty="0">
                <a:cs typeface="Times New Roman" pitchFamily="18" charset="0"/>
              </a:rPr>
              <a:t> y </a:t>
            </a:r>
            <a:r>
              <a:rPr lang="en-US" altLang="en-US" dirty="0" err="1">
                <a:cs typeface="Times New Roman" pitchFamily="18" charset="0"/>
              </a:rPr>
              <a:t>motoras</a:t>
            </a:r>
            <a:endParaRPr lang="en-US" altLang="en-US" dirty="0">
              <a:cs typeface="Times New Roman" pitchFamily="18" charset="0"/>
            </a:endParaRPr>
          </a:p>
          <a:p>
            <a:pPr lvl="2">
              <a:spcBef>
                <a:spcPts val="300"/>
              </a:spcBef>
              <a:spcAft>
                <a:spcPts val="400"/>
              </a:spcAft>
            </a:pPr>
            <a:r>
              <a:rPr lang="en-US" altLang="en-US" dirty="0" err="1">
                <a:cs typeface="Times New Roman" pitchFamily="18" charset="0"/>
              </a:rPr>
              <a:t>Localizadas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en</a:t>
            </a:r>
            <a:r>
              <a:rPr lang="en-US" altLang="en-US" dirty="0">
                <a:cs typeface="Times New Roman" pitchFamily="18" charset="0"/>
              </a:rPr>
              <a:t> el SNC; 99% de </a:t>
            </a:r>
            <a:r>
              <a:rPr lang="en-US" altLang="en-US" dirty="0" err="1">
                <a:cs typeface="Times New Roman" pitchFamily="18" charset="0"/>
              </a:rPr>
              <a:t>nuestras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neuronas</a:t>
            </a:r>
            <a:endParaRPr lang="en-US" altLang="en-US" dirty="0">
              <a:cs typeface="Times New Roman" pitchFamily="18" charset="0"/>
            </a:endParaRPr>
          </a:p>
          <a:p>
            <a:pPr lvl="2">
              <a:spcBef>
                <a:spcPts val="300"/>
              </a:spcBef>
              <a:spcAft>
                <a:spcPts val="400"/>
              </a:spcAft>
            </a:pPr>
            <a:r>
              <a:rPr lang="en-US" altLang="en-US" dirty="0" err="1">
                <a:cs typeface="Times New Roman" pitchFamily="18" charset="0"/>
              </a:rPr>
              <a:t>Multipolares</a:t>
            </a:r>
            <a:endParaRPr lang="en-US" alt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2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60000"/>
                </a:solidFill>
              </a:rPr>
              <a:t>12. </a:t>
            </a:r>
            <a:r>
              <a:rPr lang="en-US" altLang="en-US" sz="3600" b="0" dirty="0" err="1">
                <a:solidFill>
                  <a:srgbClr val="B60000"/>
                </a:solidFill>
                <a:cs typeface="Times New Roman" pitchFamily="18" charset="0"/>
              </a:rPr>
              <a:t>Objetivos</a:t>
            </a:r>
            <a:endParaRPr lang="en-US" sz="1500" b="0" dirty="0">
              <a:solidFill>
                <a:srgbClr val="B6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035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 err="1">
                <a:ea typeface="ＭＳ Ｐゴシック" charset="0"/>
              </a:rPr>
              <a:t>Describir</a:t>
            </a:r>
            <a:r>
              <a:rPr lang="en-US" sz="2800" dirty="0">
                <a:ea typeface="ＭＳ Ｐゴシック" charset="0"/>
              </a:rPr>
              <a:t> 3 </a:t>
            </a:r>
            <a:r>
              <a:rPr lang="en-US" sz="2800" dirty="0" err="1">
                <a:ea typeface="ＭＳ Ｐゴシック" charset="0"/>
              </a:rPr>
              <a:t>funciones</a:t>
            </a:r>
            <a:r>
              <a:rPr lang="en-US" sz="2800" dirty="0">
                <a:ea typeface="ＭＳ Ｐゴシック" charset="0"/>
              </a:rPr>
              <a:t> del </a:t>
            </a:r>
            <a:r>
              <a:rPr lang="en-US" sz="2800" dirty="0" err="1">
                <a:ea typeface="ＭＳ Ｐゴシック" charset="0"/>
              </a:rPr>
              <a:t>sistema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nervioso</a:t>
            </a:r>
            <a:endParaRPr lang="en-US" sz="2800" dirty="0">
              <a:ea typeface="ＭＳ Ｐゴシック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 err="1">
                <a:ea typeface="ＭＳ Ｐゴシック" charset="0"/>
              </a:rPr>
              <a:t>Identificar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componenetes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estructurales</a:t>
            </a:r>
            <a:r>
              <a:rPr lang="en-US" sz="2800" dirty="0">
                <a:ea typeface="ＭＳ Ｐゴシック" charset="0"/>
              </a:rPr>
              <a:t> del SNC y del SNP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 err="1">
                <a:ea typeface="ＭＳ Ｐゴシック" charset="0"/>
              </a:rPr>
              <a:t>Explicar</a:t>
            </a:r>
            <a:r>
              <a:rPr lang="en-US" sz="2800" dirty="0">
                <a:ea typeface="ＭＳ Ｐゴシック" charset="0"/>
              </a:rPr>
              <a:t> la </a:t>
            </a:r>
            <a:r>
              <a:rPr lang="en-US" sz="2800" dirty="0" err="1">
                <a:ea typeface="ＭＳ Ｐゴシック" charset="0"/>
              </a:rPr>
              <a:t>organización</a:t>
            </a:r>
            <a:r>
              <a:rPr lang="en-US" sz="2800" dirty="0">
                <a:ea typeface="ＭＳ Ｐゴシック" charset="0"/>
              </a:rPr>
              <a:t> structural y </a:t>
            </a:r>
            <a:r>
              <a:rPr lang="en-US" sz="2800" dirty="0" err="1">
                <a:ea typeface="ＭＳ Ｐゴシック" charset="0"/>
              </a:rPr>
              <a:t>funcional</a:t>
            </a:r>
            <a:r>
              <a:rPr lang="en-US" sz="2800" dirty="0">
                <a:ea typeface="ＭＳ Ｐゴシック" charset="0"/>
              </a:rPr>
              <a:t> del SN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 err="1"/>
              <a:t>Describir</a:t>
            </a:r>
            <a:r>
              <a:rPr lang="en-US" sz="2800" dirty="0"/>
              <a:t> la </a:t>
            </a:r>
            <a:r>
              <a:rPr lang="en-US" sz="2800" dirty="0" err="1"/>
              <a:t>estructura</a:t>
            </a:r>
            <a:r>
              <a:rPr lang="en-US" sz="2800" dirty="0"/>
              <a:t> de un </a:t>
            </a:r>
            <a:r>
              <a:rPr lang="en-US" sz="2800" dirty="0" err="1"/>
              <a:t>nervio</a:t>
            </a:r>
            <a:r>
              <a:rPr lang="en-US" sz="2800" dirty="0"/>
              <a:t>, </a:t>
            </a:r>
            <a:r>
              <a:rPr lang="en-US" sz="2800" dirty="0" err="1"/>
              <a:t>incluyendo</a:t>
            </a:r>
            <a:r>
              <a:rPr lang="en-US" sz="2800" dirty="0"/>
              <a:t> las 3 </a:t>
            </a:r>
            <a:r>
              <a:rPr lang="en-US" sz="2800" dirty="0" err="1"/>
              <a:t>capas</a:t>
            </a:r>
            <a:r>
              <a:rPr lang="en-US" sz="2800" dirty="0"/>
              <a:t> de </a:t>
            </a:r>
            <a:r>
              <a:rPr lang="en-US" sz="2800" dirty="0" err="1"/>
              <a:t>tejido</a:t>
            </a:r>
            <a:r>
              <a:rPr lang="en-US" sz="2800" dirty="0"/>
              <a:t> </a:t>
            </a:r>
            <a:r>
              <a:rPr lang="en-US" sz="2800" dirty="0" err="1"/>
              <a:t>conectivo</a:t>
            </a:r>
            <a:r>
              <a:rPr lang="en-US" sz="2800" dirty="0"/>
              <a:t> que lo </a:t>
            </a:r>
            <a:r>
              <a:rPr lang="en-US" sz="2800" dirty="0" err="1"/>
              <a:t>cubren</a:t>
            </a:r>
            <a:endParaRPr lang="en-US" sz="28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 err="1"/>
              <a:t>Explicar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los </a:t>
            </a:r>
            <a:r>
              <a:rPr lang="en-US" sz="2800" dirty="0" err="1"/>
              <a:t>nervios</a:t>
            </a:r>
            <a:r>
              <a:rPr lang="en-US" sz="2800" dirty="0"/>
              <a:t> se </a:t>
            </a:r>
            <a:r>
              <a:rPr lang="en-US" sz="2800" dirty="0" err="1"/>
              <a:t>clasifican</a:t>
            </a:r>
            <a:r>
              <a:rPr lang="en-US" sz="2800" dirty="0"/>
              <a:t> </a:t>
            </a:r>
            <a:r>
              <a:rPr lang="en-US" sz="2800" dirty="0" err="1"/>
              <a:t>estructural</a:t>
            </a:r>
            <a:r>
              <a:rPr lang="en-US" sz="2800" dirty="0"/>
              <a:t> y </a:t>
            </a:r>
            <a:r>
              <a:rPr lang="en-US" sz="2800" dirty="0" err="1"/>
              <a:t>funcionalmente</a:t>
            </a:r>
            <a:r>
              <a:rPr lang="en-US" sz="2800" dirty="0"/>
              <a:t>.</a:t>
            </a:r>
            <a:endParaRPr lang="en-US" alt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881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Funcionales</a:t>
            </a:r>
            <a:endParaRPr lang="en-US" dirty="0"/>
          </a:p>
        </p:txBody>
      </p:sp>
      <p:pic>
        <p:nvPicPr>
          <p:cNvPr id="8" name="Picture 2" descr="Sensory neurons transmit signals to the CNS, interneurons process within the CNS, and motor neurons transmit from the CNS to effectors.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0"/>
          <a:stretch/>
        </p:blipFill>
        <p:spPr bwMode="auto">
          <a:xfrm>
            <a:off x="457200" y="1592580"/>
            <a:ext cx="8229600" cy="42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6248400"/>
            <a:ext cx="1752600" cy="381000"/>
          </a:xfrm>
        </p:spPr>
        <p:txBody>
          <a:bodyPr/>
          <a:lstStyle/>
          <a:p>
            <a:r>
              <a:rPr lang="en-US" altLang="en-US" sz="1800" dirty="0">
                <a:cs typeface="Times New Roman" pitchFamily="18" charset="0"/>
              </a:rPr>
              <a:t>Figure 12.4</a:t>
            </a:r>
          </a:p>
        </p:txBody>
      </p:sp>
    </p:spTree>
    <p:extLst>
      <p:ext uri="{BB962C8B-B14F-4D97-AF65-F5344CB8AC3E}">
        <p14:creationId xmlns:p14="http://schemas.microsoft.com/office/powerpoint/2010/main" val="1011482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60000"/>
                </a:solidFill>
              </a:rPr>
              <a:t>¿Que </a:t>
            </a:r>
            <a:r>
              <a:rPr lang="en-US" dirty="0" err="1">
                <a:solidFill>
                  <a:srgbClr val="B60000"/>
                </a:solidFill>
              </a:rPr>
              <a:t>aprendimos</a:t>
            </a:r>
            <a:r>
              <a:rPr lang="en-US" dirty="0">
                <a:solidFill>
                  <a:srgbClr val="B60000"/>
                </a:solidFill>
              </a:rPr>
              <a:t>?</a:t>
            </a:r>
            <a:endParaRPr lang="en-US" sz="1500" dirty="0">
              <a:solidFill>
                <a:srgbClr val="B6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1040" cy="530352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en-US" altLang="en-US" sz="2800" dirty="0">
                <a:cs typeface="Times New Roman" pitchFamily="18" charset="0"/>
              </a:rPr>
              <a:t>La </a:t>
            </a:r>
            <a:r>
              <a:rPr lang="en-US" altLang="en-US" sz="2800" dirty="0" err="1">
                <a:cs typeface="Times New Roman" pitchFamily="18" charset="0"/>
              </a:rPr>
              <a:t>capacidad</a:t>
            </a:r>
            <a:r>
              <a:rPr lang="en-US" altLang="en-US" sz="2800" dirty="0">
                <a:cs typeface="Times New Roman" pitchFamily="18" charset="0"/>
              </a:rPr>
              <a:t> de una </a:t>
            </a:r>
            <a:r>
              <a:rPr lang="en-US" altLang="en-US" sz="2800" dirty="0" err="1">
                <a:cs typeface="Times New Roman" pitchFamily="18" charset="0"/>
              </a:rPr>
              <a:t>neurona</a:t>
            </a:r>
            <a:r>
              <a:rPr lang="en-US" altLang="en-US" sz="2800" dirty="0">
                <a:cs typeface="Times New Roman" pitchFamily="18" charset="0"/>
              </a:rPr>
              <a:t> de </a:t>
            </a:r>
            <a:r>
              <a:rPr lang="en-US" altLang="en-US" sz="2800" dirty="0" err="1">
                <a:cs typeface="Times New Roman" pitchFamily="18" charset="0"/>
              </a:rPr>
              <a:t>liberar</a:t>
            </a:r>
            <a:r>
              <a:rPr lang="en-US" altLang="en-US" sz="2800" dirty="0">
                <a:cs typeface="Times New Roman" pitchFamily="18" charset="0"/>
              </a:rPr>
              <a:t> NT </a:t>
            </a:r>
            <a:r>
              <a:rPr lang="en-US" altLang="en-US" sz="2800" dirty="0" err="1">
                <a:cs typeface="Times New Roman" pitchFamily="18" charset="0"/>
              </a:rPr>
              <a:t>como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respuesta</a:t>
            </a:r>
            <a:r>
              <a:rPr lang="en-US" altLang="en-US" sz="2800" dirty="0">
                <a:cs typeface="Times New Roman" pitchFamily="18" charset="0"/>
              </a:rPr>
              <a:t> a </a:t>
            </a:r>
            <a:r>
              <a:rPr lang="en-US" altLang="en-US" sz="2800" dirty="0" err="1">
                <a:cs typeface="Times New Roman" pitchFamily="18" charset="0"/>
              </a:rPr>
              <a:t>estimulos</a:t>
            </a:r>
            <a:r>
              <a:rPr lang="en-US" altLang="en-US" sz="2800" dirty="0">
                <a:cs typeface="Times New Roman" pitchFamily="18" charset="0"/>
              </a:rPr>
              <a:t>  es</a:t>
            </a:r>
            <a:br>
              <a:rPr lang="en-US" altLang="en-US" sz="2800" dirty="0">
                <a:cs typeface="Times New Roman" pitchFamily="18" charset="0"/>
              </a:rPr>
            </a:br>
            <a:r>
              <a:rPr lang="en-US" altLang="en-US" sz="2800" dirty="0">
                <a:cs typeface="Times New Roman" pitchFamily="18" charset="0"/>
              </a:rPr>
              <a:t>a. </a:t>
            </a:r>
            <a:r>
              <a:rPr lang="en-US" altLang="en-US" sz="2800" dirty="0" err="1">
                <a:cs typeface="Times New Roman" pitchFamily="18" charset="0"/>
              </a:rPr>
              <a:t>exitación</a:t>
            </a:r>
            <a:r>
              <a:rPr lang="en-US" altLang="en-US" sz="2800" dirty="0">
                <a:cs typeface="Times New Roman" pitchFamily="18" charset="0"/>
              </a:rPr>
              <a:t>					c. </a:t>
            </a:r>
            <a:r>
              <a:rPr lang="en-US" altLang="en-US" sz="2800" dirty="0" err="1">
                <a:cs typeface="Times New Roman" pitchFamily="18" charset="0"/>
              </a:rPr>
              <a:t>irritabilidad</a:t>
            </a:r>
            <a:br>
              <a:rPr lang="en-US" altLang="en-US" sz="2800" dirty="0">
                <a:cs typeface="Times New Roman" pitchFamily="18" charset="0"/>
              </a:rPr>
            </a:br>
            <a:r>
              <a:rPr lang="en-US" altLang="en-US" sz="2800" dirty="0">
                <a:cs typeface="Times New Roman" pitchFamily="18" charset="0"/>
              </a:rPr>
              <a:t>b. </a:t>
            </a:r>
            <a:r>
              <a:rPr lang="en-US" altLang="en-US" sz="2800" dirty="0" err="1">
                <a:cs typeface="Times New Roman" pitchFamily="18" charset="0"/>
              </a:rPr>
              <a:t>secreción</a:t>
            </a:r>
            <a:r>
              <a:rPr lang="en-US" altLang="en-US" sz="2800" dirty="0">
                <a:cs typeface="Times New Roman" pitchFamily="18" charset="0"/>
              </a:rPr>
              <a:t>					d. </a:t>
            </a:r>
            <a:r>
              <a:rPr lang="en-US" altLang="en-US" sz="2800" dirty="0" err="1">
                <a:cs typeface="Times New Roman" pitchFamily="18" charset="0"/>
              </a:rPr>
              <a:t>conductividad</a:t>
            </a:r>
            <a:endParaRPr lang="en-US" altLang="en-US" sz="2800" dirty="0"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en-US" altLang="en-US" sz="2800" dirty="0" err="1">
                <a:cs typeface="Times New Roman" pitchFamily="18" charset="0"/>
              </a:rPr>
              <a:t>Cual</a:t>
            </a:r>
            <a:r>
              <a:rPr lang="en-US" altLang="en-US" sz="2800" dirty="0">
                <a:cs typeface="Times New Roman" pitchFamily="18" charset="0"/>
              </a:rPr>
              <a:t> de los </a:t>
            </a:r>
            <a:r>
              <a:rPr lang="en-US" altLang="en-US" sz="2800" dirty="0" err="1">
                <a:cs typeface="Times New Roman" pitchFamily="18" charset="0"/>
              </a:rPr>
              <a:t>siguientes</a:t>
            </a:r>
            <a:r>
              <a:rPr lang="en-US" altLang="en-US" sz="2800" dirty="0">
                <a:cs typeface="Times New Roman" pitchFamily="18" charset="0"/>
              </a:rPr>
              <a:t> describe major lo que son las </a:t>
            </a:r>
            <a:r>
              <a:rPr lang="en-US" altLang="en-US" sz="2800" dirty="0" err="1">
                <a:cs typeface="Times New Roman" pitchFamily="18" charset="0"/>
              </a:rPr>
              <a:t>dendritas</a:t>
            </a:r>
            <a:r>
              <a:rPr lang="en-US" altLang="en-US" sz="2800" dirty="0">
                <a:cs typeface="Times New Roman" pitchFamily="18" charset="0"/>
              </a:rPr>
              <a:t> y </a:t>
            </a:r>
            <a:r>
              <a:rPr lang="en-US" altLang="en-US" sz="2800" dirty="0" err="1">
                <a:cs typeface="Times New Roman" pitchFamily="18" charset="0"/>
              </a:rPr>
              <a:t>axónes</a:t>
            </a:r>
            <a:r>
              <a:rPr lang="en-US" altLang="en-US" sz="2800" dirty="0">
                <a:cs typeface="Times New Roman" pitchFamily="18" charset="0"/>
              </a:rPr>
              <a:t>?</a:t>
            </a:r>
          </a:p>
          <a:p>
            <a:pPr marL="514350" indent="-514350">
              <a:spcBef>
                <a:spcPts val="600"/>
              </a:spcBef>
              <a:buAutoNum type="alphaLcPeriod"/>
            </a:pPr>
            <a:r>
              <a:rPr lang="en-US" altLang="en-US" sz="2800" dirty="0" err="1">
                <a:cs typeface="Times New Roman" pitchFamily="18" charset="0"/>
              </a:rPr>
              <a:t>procesos</a:t>
            </a:r>
            <a:r>
              <a:rPr lang="en-US" altLang="en-US" sz="2800" dirty="0">
                <a:cs typeface="Times New Roman" pitchFamily="18" charset="0"/>
              </a:rPr>
              <a:t>					c. </a:t>
            </a:r>
            <a:r>
              <a:rPr lang="en-US" altLang="en-US" sz="2800" dirty="0" err="1">
                <a:cs typeface="Times New Roman" pitchFamily="18" charset="0"/>
              </a:rPr>
              <a:t>citoplasmas</a:t>
            </a:r>
            <a:endParaRPr lang="en-US" altLang="en-US" sz="2800" dirty="0">
              <a:cs typeface="Times New Roman" pitchFamily="18" charset="0"/>
            </a:endParaRPr>
          </a:p>
          <a:p>
            <a:pPr marL="514350" indent="-514350">
              <a:spcBef>
                <a:spcPts val="600"/>
              </a:spcBef>
              <a:buAutoNum type="alphaLcPeriod"/>
            </a:pPr>
            <a:r>
              <a:rPr lang="en-US" altLang="en-US" sz="2800" dirty="0" err="1">
                <a:cs typeface="Times New Roman" pitchFamily="18" charset="0"/>
              </a:rPr>
              <a:t>Membranas</a:t>
            </a:r>
            <a:r>
              <a:rPr lang="en-US" altLang="en-US" sz="2800" dirty="0">
                <a:cs typeface="Times New Roman" pitchFamily="18" charset="0"/>
              </a:rPr>
              <a:t>				d. </a:t>
            </a:r>
            <a:r>
              <a:rPr lang="en-US" altLang="en-US" sz="2800" dirty="0" err="1">
                <a:cs typeface="Times New Roman" pitchFamily="18" charset="0"/>
              </a:rPr>
              <a:t>sinapsis</a:t>
            </a:r>
            <a:endParaRPr lang="en-US" alt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83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60000"/>
                </a:solidFill>
              </a:rPr>
              <a:t>12.3 </a:t>
            </a:r>
            <a:r>
              <a:rPr lang="en-US" dirty="0" err="1">
                <a:solidFill>
                  <a:srgbClr val="B60000"/>
                </a:solidFill>
              </a:rPr>
              <a:t>Objetivos</a:t>
            </a:r>
            <a:endParaRPr lang="en-US" sz="1500" b="0" dirty="0">
              <a:solidFill>
                <a:srgbClr val="B6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181600"/>
          </a:xfrm>
        </p:spPr>
        <p:txBody>
          <a:bodyPr/>
          <a:lstStyle/>
          <a:p>
            <a:pPr marL="640080" indent="-640080">
              <a:buFont typeface="+mj-lt"/>
              <a:buAutoNum type="arabicPeriod" startAt="12"/>
            </a:pPr>
            <a:r>
              <a:rPr lang="en-US" altLang="en-US" sz="2800" dirty="0" err="1">
                <a:cs typeface="Times New Roman" pitchFamily="18" charset="0"/>
              </a:rPr>
              <a:t>Definir</a:t>
            </a:r>
            <a:r>
              <a:rPr lang="en-US" altLang="en-US" sz="2800" dirty="0">
                <a:cs typeface="Times New Roman" pitchFamily="18" charset="0"/>
              </a:rPr>
              <a:t> la </a:t>
            </a:r>
            <a:r>
              <a:rPr lang="en-US" altLang="en-US" sz="2800" dirty="0" err="1">
                <a:cs typeface="Times New Roman" pitchFamily="18" charset="0"/>
              </a:rPr>
              <a:t>sinapsis</a:t>
            </a:r>
            <a:endParaRPr lang="en-US" altLang="en-US" sz="2800" dirty="0">
              <a:cs typeface="Times New Roman" pitchFamily="18" charset="0"/>
            </a:endParaRPr>
          </a:p>
          <a:p>
            <a:pPr marL="640080" indent="-640080">
              <a:buFont typeface="+mj-lt"/>
              <a:buAutoNum type="arabicPeriod" startAt="12"/>
            </a:pPr>
            <a:r>
              <a:rPr lang="en-US" altLang="en-US" sz="2800" dirty="0" err="1">
                <a:cs typeface="Times New Roman" pitchFamily="18" charset="0"/>
              </a:rPr>
              <a:t>Describir</a:t>
            </a:r>
            <a:r>
              <a:rPr lang="en-US" altLang="en-US" sz="2800" dirty="0">
                <a:cs typeface="Times New Roman" pitchFamily="18" charset="0"/>
              </a:rPr>
              <a:t> las </a:t>
            </a:r>
            <a:r>
              <a:rPr lang="en-US" altLang="en-US" sz="2800" dirty="0" err="1">
                <a:cs typeface="Times New Roman" pitchFamily="18" charset="0"/>
              </a:rPr>
              <a:t>diferencias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esenciales</a:t>
            </a:r>
            <a:r>
              <a:rPr lang="en-US" altLang="en-US" sz="2800" dirty="0">
                <a:cs typeface="Times New Roman" pitchFamily="18" charset="0"/>
              </a:rPr>
              <a:t> tanto </a:t>
            </a:r>
            <a:r>
              <a:rPr lang="en-US" altLang="en-US" sz="2800" dirty="0" err="1">
                <a:cs typeface="Times New Roman" pitchFamily="18" charset="0"/>
              </a:rPr>
              <a:t>estructurales</a:t>
            </a:r>
            <a:r>
              <a:rPr lang="en-US" altLang="en-US" sz="2800" dirty="0">
                <a:cs typeface="Times New Roman" pitchFamily="18" charset="0"/>
              </a:rPr>
              <a:t> y </a:t>
            </a:r>
            <a:r>
              <a:rPr lang="en-US" altLang="en-US" sz="2800" dirty="0" err="1">
                <a:cs typeface="Times New Roman" pitchFamily="18" charset="0"/>
              </a:rPr>
              <a:t>funcionales</a:t>
            </a:r>
            <a:r>
              <a:rPr lang="en-US" altLang="en-US" sz="2800" dirty="0">
                <a:cs typeface="Times New Roman" pitchFamily="18" charset="0"/>
              </a:rPr>
              <a:t> de una </a:t>
            </a:r>
            <a:r>
              <a:rPr lang="en-US" altLang="en-US" sz="2800" dirty="0" err="1">
                <a:cs typeface="Times New Roman" pitchFamily="18" charset="0"/>
              </a:rPr>
              <a:t>sinápsis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eléctrica</a:t>
            </a:r>
            <a:r>
              <a:rPr lang="en-US" altLang="en-US" sz="2800" dirty="0">
                <a:cs typeface="Times New Roman" pitchFamily="18" charset="0"/>
              </a:rPr>
              <a:t> y una </a:t>
            </a:r>
            <a:r>
              <a:rPr lang="en-US" altLang="en-US" sz="2800" dirty="0" err="1">
                <a:cs typeface="Times New Roman" pitchFamily="18" charset="0"/>
              </a:rPr>
              <a:t>química</a:t>
            </a:r>
            <a:endParaRPr lang="en-US" altLang="en-US" sz="2800" dirty="0">
              <a:cs typeface="Times New Roman" pitchFamily="18" charset="0"/>
            </a:endParaRPr>
          </a:p>
          <a:p>
            <a:pPr marL="640080" indent="-640080">
              <a:buFont typeface="+mj-lt"/>
              <a:buAutoNum type="arabicPeriod" startAt="14"/>
            </a:pPr>
            <a:r>
              <a:rPr lang="en-US" altLang="en-US" sz="2800" dirty="0" err="1">
                <a:cs typeface="Times New Roman" pitchFamily="18" charset="0"/>
              </a:rPr>
              <a:t>Mencionar</a:t>
            </a:r>
            <a:r>
              <a:rPr lang="en-US" altLang="en-US" sz="2800" dirty="0">
                <a:cs typeface="Times New Roman" pitchFamily="18" charset="0"/>
              </a:rPr>
              <a:t> las </a:t>
            </a:r>
            <a:r>
              <a:rPr lang="en-US" altLang="en-US" sz="2800" dirty="0" err="1">
                <a:cs typeface="Times New Roman" pitchFamily="18" charset="0"/>
              </a:rPr>
              <a:t>características</a:t>
            </a:r>
            <a:r>
              <a:rPr lang="en-US" altLang="en-US" sz="2800" dirty="0">
                <a:cs typeface="Times New Roman" pitchFamily="18" charset="0"/>
              </a:rPr>
              <a:t> de las </a:t>
            </a:r>
            <a:r>
              <a:rPr lang="en-US" altLang="en-US" sz="2800" dirty="0" err="1">
                <a:cs typeface="Times New Roman" pitchFamily="18" charset="0"/>
              </a:rPr>
              <a:t>células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gliales</a:t>
            </a:r>
            <a:r>
              <a:rPr lang="en-US" altLang="en-US" sz="2800" dirty="0">
                <a:cs typeface="Times New Roman" pitchFamily="18" charset="0"/>
              </a:rPr>
              <a:t>. </a:t>
            </a:r>
          </a:p>
          <a:p>
            <a:pPr marL="640080" indent="-640080">
              <a:buFont typeface="+mj-lt"/>
              <a:buAutoNum type="arabicPeriod" startAt="14"/>
            </a:pPr>
            <a:r>
              <a:rPr lang="en-US" altLang="en-US" sz="2800" dirty="0" err="1">
                <a:cs typeface="Times New Roman" pitchFamily="18" charset="0"/>
              </a:rPr>
              <a:t>Describir</a:t>
            </a:r>
            <a:r>
              <a:rPr lang="en-US" altLang="en-US" sz="2800" dirty="0">
                <a:cs typeface="Times New Roman" pitchFamily="18" charset="0"/>
              </a:rPr>
              <a:t> la </a:t>
            </a:r>
            <a:r>
              <a:rPr lang="en-US" altLang="en-US" sz="2800" dirty="0" err="1">
                <a:cs typeface="Times New Roman" pitchFamily="18" charset="0"/>
              </a:rPr>
              <a:t>estructura</a:t>
            </a:r>
            <a:r>
              <a:rPr lang="en-US" altLang="en-US" sz="2800" dirty="0">
                <a:cs typeface="Times New Roman" pitchFamily="18" charset="0"/>
              </a:rPr>
              <a:t> y </a:t>
            </a:r>
            <a:r>
              <a:rPr lang="en-US" altLang="en-US" sz="2800" dirty="0" err="1">
                <a:cs typeface="Times New Roman" pitchFamily="18" charset="0"/>
              </a:rPr>
              <a:t>función</a:t>
            </a:r>
            <a:r>
              <a:rPr lang="en-US" altLang="en-US" sz="2800" dirty="0">
                <a:cs typeface="Times New Roman" pitchFamily="18" charset="0"/>
              </a:rPr>
              <a:t> de los </a:t>
            </a:r>
            <a:r>
              <a:rPr lang="en-US" altLang="en-US" sz="2800" dirty="0" err="1">
                <a:cs typeface="Times New Roman" pitchFamily="18" charset="0"/>
              </a:rPr>
              <a:t>cuatro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tipos</a:t>
            </a:r>
            <a:r>
              <a:rPr lang="en-US" altLang="en-US" sz="2800" dirty="0">
                <a:cs typeface="Times New Roman" pitchFamily="18" charset="0"/>
              </a:rPr>
              <a:t> de </a:t>
            </a:r>
            <a:r>
              <a:rPr lang="en-US" altLang="en-US" sz="2800" dirty="0" err="1">
                <a:cs typeface="Times New Roman" pitchFamily="18" charset="0"/>
              </a:rPr>
              <a:t>células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gliales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en</a:t>
            </a:r>
            <a:r>
              <a:rPr lang="en-US" altLang="en-US" sz="2800" dirty="0">
                <a:cs typeface="Times New Roman" pitchFamily="18" charset="0"/>
              </a:rPr>
              <a:t> el SNC y </a:t>
            </a:r>
            <a:r>
              <a:rPr lang="en-US" altLang="en-US" sz="2800" dirty="0" err="1">
                <a:cs typeface="Times New Roman" pitchFamily="18" charset="0"/>
              </a:rPr>
              <a:t>en</a:t>
            </a:r>
            <a:r>
              <a:rPr lang="en-US" altLang="en-US" sz="2800" dirty="0">
                <a:cs typeface="Times New Roman" pitchFamily="18" charset="0"/>
              </a:rPr>
              <a:t> SNP</a:t>
            </a:r>
          </a:p>
          <a:p>
            <a:pPr marL="640080" indent="-640080">
              <a:buFont typeface="+mj-lt"/>
              <a:buAutoNum type="arabicPeriod" startAt="14"/>
            </a:pPr>
            <a:r>
              <a:rPr lang="en-US" altLang="en-US" sz="2800" dirty="0" err="1">
                <a:cs typeface="Times New Roman" pitchFamily="18" charset="0"/>
              </a:rPr>
              <a:t>Definir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mielinización</a:t>
            </a:r>
            <a:r>
              <a:rPr lang="en-US" altLang="en-US" sz="2800" dirty="0">
                <a:cs typeface="Times New Roman" pitchFamily="18" charset="0"/>
              </a:rPr>
              <a:t>, y describe las </a:t>
            </a:r>
            <a:r>
              <a:rPr lang="en-US" altLang="en-US" sz="2800" dirty="0" err="1">
                <a:cs typeface="Times New Roman" pitchFamily="18" charset="0"/>
              </a:rPr>
              <a:t>vainas</a:t>
            </a:r>
            <a:r>
              <a:rPr lang="en-US" altLang="en-US" sz="2800" dirty="0">
                <a:cs typeface="Times New Roman" pitchFamily="18" charset="0"/>
              </a:rPr>
              <a:t> de </a:t>
            </a:r>
            <a:r>
              <a:rPr lang="en-US" altLang="en-US" sz="2800" dirty="0" err="1">
                <a:cs typeface="Times New Roman" pitchFamily="18" charset="0"/>
              </a:rPr>
              <a:t>mielina</a:t>
            </a:r>
            <a:endParaRPr lang="en-US" altLang="en-US" sz="2800" dirty="0">
              <a:cs typeface="Times New Roman" pitchFamily="18" charset="0"/>
            </a:endParaRPr>
          </a:p>
          <a:p>
            <a:pPr marL="640080" indent="-640080">
              <a:buFont typeface="+mj-lt"/>
              <a:buAutoNum type="arabicPeriod" startAt="14"/>
            </a:pPr>
            <a:r>
              <a:rPr lang="en-US" altLang="en-US" sz="2800" dirty="0" err="1">
                <a:cs typeface="Times New Roman" pitchFamily="18" charset="0"/>
              </a:rPr>
              <a:t>Distinguir</a:t>
            </a:r>
            <a:r>
              <a:rPr lang="en-US" altLang="en-US" sz="2800" dirty="0">
                <a:cs typeface="Times New Roman" pitchFamily="18" charset="0"/>
              </a:rPr>
              <a:t> la </a:t>
            </a:r>
            <a:r>
              <a:rPr lang="en-US" altLang="en-US" sz="2800" dirty="0" err="1">
                <a:cs typeface="Times New Roman" pitchFamily="18" charset="0"/>
              </a:rPr>
              <a:t>mielinización</a:t>
            </a:r>
            <a:r>
              <a:rPr lang="en-US" altLang="en-US" sz="2800" dirty="0">
                <a:cs typeface="Times New Roman" pitchFamily="18" charset="0"/>
              </a:rPr>
              <a:t> de los </a:t>
            </a:r>
            <a:r>
              <a:rPr lang="en-US" altLang="en-US" sz="2800" dirty="0" err="1">
                <a:cs typeface="Times New Roman" pitchFamily="18" charset="0"/>
              </a:rPr>
              <a:t>oligodendrocitos</a:t>
            </a:r>
            <a:r>
              <a:rPr lang="en-US" altLang="en-US" sz="2800" dirty="0">
                <a:cs typeface="Times New Roman" pitchFamily="18" charset="0"/>
              </a:rPr>
              <a:t> vs los </a:t>
            </a:r>
            <a:r>
              <a:rPr lang="en-US" altLang="en-US" sz="2800" dirty="0" err="1">
                <a:cs typeface="Times New Roman" pitchFamily="18" charset="0"/>
              </a:rPr>
              <a:t>neurolemnocitos</a:t>
            </a:r>
            <a:endParaRPr lang="en-US" altLang="en-US" sz="2800" dirty="0">
              <a:cs typeface="Times New Roman" pitchFamily="18" charset="0"/>
            </a:endParaRPr>
          </a:p>
          <a:p>
            <a:pPr marL="640080" indent="-640080">
              <a:buFont typeface="+mj-lt"/>
              <a:buAutoNum type="arabicPeriod" startAt="12"/>
            </a:pPr>
            <a:endParaRPr lang="en-US" alt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45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12.3 </a:t>
            </a:r>
            <a:r>
              <a:rPr lang="en-US" dirty="0" err="1"/>
              <a:t>Sinapsis</a:t>
            </a:r>
            <a:r>
              <a:rPr lang="en-US" sz="1500" dirty="0"/>
              <a:t> 1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136468"/>
            <a:ext cx="8534400" cy="5492931"/>
          </a:xfrm>
        </p:spPr>
        <p:txBody>
          <a:bodyPr/>
          <a:lstStyle/>
          <a:p>
            <a:pPr>
              <a:defRPr/>
            </a:pPr>
            <a:r>
              <a:rPr lang="en-US" altLang="en-US" b="1" dirty="0" err="1">
                <a:cs typeface="Times New Roman" pitchFamily="18" charset="0"/>
              </a:rPr>
              <a:t>Sinapsis</a:t>
            </a:r>
            <a:r>
              <a:rPr lang="en-US" altLang="en-US" b="1" dirty="0">
                <a:cs typeface="Times New Roman" pitchFamily="18" charset="0"/>
              </a:rPr>
              <a:t>: </a:t>
            </a:r>
            <a:r>
              <a:rPr lang="en-US" altLang="en-US" dirty="0">
                <a:cs typeface="Times New Roman" pitchFamily="18" charset="0"/>
              </a:rPr>
              <a:t>punto de </a:t>
            </a:r>
            <a:r>
              <a:rPr lang="en-US" altLang="en-US" dirty="0" err="1">
                <a:cs typeface="Times New Roman" pitchFamily="18" charset="0"/>
              </a:rPr>
              <a:t>conección</a:t>
            </a:r>
            <a:r>
              <a:rPr lang="en-US" altLang="en-US" dirty="0">
                <a:cs typeface="Times New Roman" pitchFamily="18" charset="0"/>
              </a:rPr>
              <a:t> entre una </a:t>
            </a:r>
            <a:r>
              <a:rPr lang="en-US" altLang="en-US" dirty="0" err="1">
                <a:cs typeface="Times New Roman" pitchFamily="18" charset="0"/>
              </a:rPr>
              <a:t>neurona</a:t>
            </a:r>
            <a:r>
              <a:rPr lang="en-US" altLang="en-US" dirty="0">
                <a:cs typeface="Times New Roman" pitchFamily="18" charset="0"/>
              </a:rPr>
              <a:t> y </a:t>
            </a:r>
            <a:r>
              <a:rPr lang="en-US" altLang="en-US" dirty="0" err="1">
                <a:cs typeface="Times New Roman" pitchFamily="18" charset="0"/>
              </a:rPr>
              <a:t>otra</a:t>
            </a:r>
            <a:r>
              <a:rPr lang="en-US" altLang="en-US" dirty="0">
                <a:cs typeface="Times New Roman" pitchFamily="18" charset="0"/>
              </a:rPr>
              <a:t>, u </a:t>
            </a:r>
            <a:r>
              <a:rPr lang="en-US" altLang="en-US" dirty="0" err="1">
                <a:cs typeface="Times New Roman" pitchFamily="18" charset="0"/>
              </a:rPr>
              <a:t>otra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célula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efectora</a:t>
            </a:r>
            <a:endParaRPr lang="en-US" altLang="en-US" dirty="0">
              <a:cs typeface="Times New Roman" pitchFamily="18" charset="0"/>
            </a:endParaRPr>
          </a:p>
          <a:p>
            <a:pPr>
              <a:defRPr/>
            </a:pPr>
            <a:r>
              <a:rPr lang="en-US" altLang="en-US" b="1" dirty="0" err="1">
                <a:cs typeface="Times New Roman" pitchFamily="18" charset="0"/>
              </a:rPr>
              <a:t>Química</a:t>
            </a:r>
            <a:r>
              <a:rPr lang="en-US" altLang="en-US" b="1" dirty="0"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altLang="en-US" sz="2800" b="1" dirty="0">
                <a:cs typeface="Times New Roman" pitchFamily="18" charset="0"/>
              </a:rPr>
              <a:t>	- </a:t>
            </a:r>
            <a:r>
              <a:rPr lang="en-US" altLang="en-US" sz="2800" dirty="0">
                <a:cs typeface="Times New Roman" pitchFamily="18" charset="0"/>
              </a:rPr>
              <a:t>son las mas </a:t>
            </a:r>
            <a:r>
              <a:rPr lang="en-US" altLang="en-US" sz="2800" dirty="0" err="1">
                <a:cs typeface="Times New Roman" pitchFamily="18" charset="0"/>
              </a:rPr>
              <a:t>comunes</a:t>
            </a:r>
            <a:r>
              <a:rPr lang="en-US" altLang="en-US" sz="2800" dirty="0">
                <a:cs typeface="Times New Roman" pitchFamily="18" charset="0"/>
              </a:rPr>
              <a:t>, por la </a:t>
            </a:r>
            <a:r>
              <a:rPr lang="en-US" altLang="en-US" sz="2800" dirty="0" err="1">
                <a:cs typeface="Times New Roman" pitchFamily="18" charset="0"/>
              </a:rPr>
              <a:t>liberación</a:t>
            </a:r>
            <a:r>
              <a:rPr lang="en-US" altLang="en-US" sz="2800" dirty="0">
                <a:cs typeface="Times New Roman" pitchFamily="18" charset="0"/>
              </a:rPr>
              <a:t> y </a:t>
            </a:r>
            <a:r>
              <a:rPr lang="en-US" altLang="en-US" sz="2800" dirty="0" err="1">
                <a:cs typeface="Times New Roman" pitchFamily="18" charset="0"/>
              </a:rPr>
              <a:t>difusión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en</a:t>
            </a:r>
            <a:r>
              <a:rPr lang="en-US" altLang="en-US" sz="2800" dirty="0">
                <a:cs typeface="Times New Roman" pitchFamily="18" charset="0"/>
              </a:rPr>
              <a:t> la </a:t>
            </a:r>
            <a:r>
              <a:rPr lang="en-US" altLang="en-US" sz="2800" dirty="0" err="1">
                <a:cs typeface="Times New Roman" pitchFamily="18" charset="0"/>
              </a:rPr>
              <a:t>hendidura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sináptica</a:t>
            </a:r>
            <a:r>
              <a:rPr lang="en-US" altLang="en-US" sz="2800" dirty="0">
                <a:cs typeface="Times New Roman" pitchFamily="18" charset="0"/>
              </a:rPr>
              <a:t> de </a:t>
            </a:r>
            <a:r>
              <a:rPr lang="en-US" altLang="en-US" sz="2800" dirty="0" err="1">
                <a:cs typeface="Times New Roman" pitchFamily="18" charset="0"/>
              </a:rPr>
              <a:t>algún</a:t>
            </a:r>
            <a:r>
              <a:rPr lang="en-US" altLang="en-US" sz="2800" dirty="0">
                <a:cs typeface="Times New Roman" pitchFamily="18" charset="0"/>
              </a:rPr>
              <a:t> NT</a:t>
            </a:r>
          </a:p>
          <a:p>
            <a:pPr>
              <a:defRPr/>
            </a:pPr>
            <a:r>
              <a:rPr lang="en-US" altLang="en-US" b="1" dirty="0" err="1">
                <a:cs typeface="Times New Roman" pitchFamily="18" charset="0"/>
              </a:rPr>
              <a:t>Eléctrica</a:t>
            </a:r>
            <a:endParaRPr lang="en-US" altLang="en-US" b="1" dirty="0">
              <a:cs typeface="Times New Roman" pitchFamily="18" charset="0"/>
            </a:endParaRPr>
          </a:p>
          <a:p>
            <a:pPr lvl="1">
              <a:defRPr/>
            </a:pPr>
            <a:r>
              <a:rPr lang="en-US" altLang="en-US" dirty="0" err="1">
                <a:cs typeface="Times New Roman" pitchFamily="18" charset="0"/>
              </a:rPr>
              <a:t>Conección</a:t>
            </a:r>
            <a:r>
              <a:rPr lang="en-US" altLang="en-US" dirty="0">
                <a:cs typeface="Times New Roman" pitchFamily="18" charset="0"/>
              </a:rPr>
              <a:t> entre </a:t>
            </a:r>
            <a:r>
              <a:rPr lang="en-US" altLang="en-US" dirty="0" err="1">
                <a:cs typeface="Times New Roman" pitchFamily="18" charset="0"/>
              </a:rPr>
              <a:t>neuronas</a:t>
            </a:r>
            <a:r>
              <a:rPr lang="en-US" altLang="en-US" dirty="0">
                <a:cs typeface="Times New Roman" pitchFamily="18" charset="0"/>
              </a:rPr>
              <a:t> pre y pos </a:t>
            </a:r>
            <a:r>
              <a:rPr lang="en-US" altLang="en-US" dirty="0" err="1">
                <a:cs typeface="Times New Roman" pitchFamily="18" charset="0"/>
              </a:rPr>
              <a:t>sináptica</a:t>
            </a:r>
            <a:r>
              <a:rPr lang="en-US" altLang="en-US" dirty="0">
                <a:cs typeface="Times New Roman" pitchFamily="18" charset="0"/>
              </a:rPr>
              <a:t> por </a:t>
            </a:r>
            <a:r>
              <a:rPr lang="en-US" altLang="en-US" dirty="0" err="1">
                <a:cs typeface="Times New Roman" pitchFamily="18" charset="0"/>
              </a:rPr>
              <a:t>uniones</a:t>
            </a:r>
            <a:r>
              <a:rPr lang="en-US" altLang="en-US" dirty="0">
                <a:cs typeface="Times New Roman" pitchFamily="18" charset="0"/>
              </a:rPr>
              <a:t> GAP</a:t>
            </a:r>
          </a:p>
          <a:p>
            <a:pPr lvl="1">
              <a:defRPr/>
            </a:pPr>
            <a:r>
              <a:rPr lang="en-US" altLang="en-US" dirty="0">
                <a:cs typeface="Times New Roman" pitchFamily="18" charset="0"/>
              </a:rPr>
              <a:t>Mas </a:t>
            </a:r>
            <a:r>
              <a:rPr lang="en-US" altLang="en-US" dirty="0" err="1">
                <a:cs typeface="Times New Roman" pitchFamily="18" charset="0"/>
              </a:rPr>
              <a:t>rápida</a:t>
            </a:r>
            <a:r>
              <a:rPr lang="en-US" altLang="en-US" dirty="0">
                <a:cs typeface="Times New Roman" pitchFamily="18" charset="0"/>
              </a:rPr>
              <a:t>: no hay </a:t>
            </a:r>
            <a:r>
              <a:rPr lang="en-US" altLang="en-US" dirty="0" err="1">
                <a:cs typeface="Times New Roman" pitchFamily="18" charset="0"/>
              </a:rPr>
              <a:t>retraso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sináptico</a:t>
            </a:r>
            <a:endParaRPr lang="en-US" alt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81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12.3 </a:t>
            </a:r>
            <a:r>
              <a:rPr lang="en-US" dirty="0" err="1"/>
              <a:t>Sinapsis</a:t>
            </a:r>
            <a:r>
              <a:rPr lang="en-US" sz="1500" dirty="0"/>
              <a:t> 2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800100"/>
            <a:ext cx="8534400" cy="5257800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en-US" sz="2800" b="1" dirty="0" err="1">
                <a:cs typeface="Times New Roman" pitchFamily="18" charset="0"/>
              </a:rPr>
              <a:t>Química</a:t>
            </a:r>
            <a:r>
              <a:rPr lang="en-US" altLang="en-US" sz="2800" b="1" dirty="0">
                <a:cs typeface="Times New Roman" pitchFamily="18" charset="0"/>
              </a:rPr>
              <a:t>;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1" dirty="0" err="1">
                <a:cs typeface="Times New Roman" pitchFamily="18" charset="0"/>
              </a:rPr>
              <a:t>Neurona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preS</a:t>
            </a:r>
            <a:r>
              <a:rPr lang="en-US" altLang="en-US" sz="2400" b="1" dirty="0">
                <a:cs typeface="Times New Roman" pitchFamily="18" charset="0"/>
              </a:rPr>
              <a:t> - </a:t>
            </a:r>
            <a:r>
              <a:rPr lang="en-US" altLang="en-US" sz="2400" dirty="0">
                <a:cs typeface="Times New Roman" pitchFamily="18" charset="0"/>
              </a:rPr>
              <a:t>produce una </a:t>
            </a:r>
            <a:r>
              <a:rPr lang="en-US" altLang="en-US" sz="2400" dirty="0" err="1">
                <a:cs typeface="Times New Roman" pitchFamily="18" charset="0"/>
              </a:rPr>
              <a:t>señal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en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su</a:t>
            </a:r>
            <a:r>
              <a:rPr lang="en-US" altLang="en-US" sz="2400" dirty="0">
                <a:cs typeface="Times New Roman" pitchFamily="18" charset="0"/>
              </a:rPr>
              <a:t> terminal </a:t>
            </a:r>
            <a:r>
              <a:rPr lang="en-US" altLang="en-US" sz="2400" dirty="0" err="1">
                <a:cs typeface="Times New Roman" pitchFamily="18" charset="0"/>
              </a:rPr>
              <a:t>axónico</a:t>
            </a:r>
            <a:endParaRPr lang="en-US" altLang="en-US" sz="2400" dirty="0"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1" dirty="0" err="1">
                <a:cs typeface="Times New Roman" pitchFamily="18" charset="0"/>
              </a:rPr>
              <a:t>Neurona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posS</a:t>
            </a:r>
            <a:r>
              <a:rPr lang="en-US" altLang="en-US" sz="2400" b="1" dirty="0">
                <a:cs typeface="Times New Roman" pitchFamily="18" charset="0"/>
              </a:rPr>
              <a:t> – </a:t>
            </a:r>
            <a:r>
              <a:rPr lang="en-US" altLang="en-US" sz="2400" dirty="0" err="1">
                <a:cs typeface="Times New Roman" pitchFamily="18" charset="0"/>
              </a:rPr>
              <a:t>recibe</a:t>
            </a:r>
            <a:r>
              <a:rPr lang="en-US" altLang="en-US" sz="2400" dirty="0">
                <a:cs typeface="Times New Roman" pitchFamily="18" charset="0"/>
              </a:rPr>
              <a:t> la </a:t>
            </a:r>
            <a:r>
              <a:rPr lang="en-US" altLang="en-US" sz="2400" dirty="0" err="1">
                <a:cs typeface="Times New Roman" pitchFamily="18" charset="0"/>
              </a:rPr>
              <a:t>señal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en</a:t>
            </a:r>
            <a:r>
              <a:rPr lang="en-US" altLang="en-US" sz="2400" dirty="0">
                <a:cs typeface="Times New Roman" pitchFamily="18" charset="0"/>
              </a:rPr>
              <a:t> sus </a:t>
            </a:r>
            <a:r>
              <a:rPr lang="en-US" altLang="en-US" sz="2400" dirty="0" err="1">
                <a:cs typeface="Times New Roman" pitchFamily="18" charset="0"/>
              </a:rPr>
              <a:t>dendritas</a:t>
            </a:r>
            <a:endParaRPr lang="en-US" altLang="en-US" sz="2000" dirty="0"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sz="2400" b="1" dirty="0" err="1">
                <a:cs typeface="Times New Roman" pitchFamily="18" charset="0"/>
              </a:rPr>
              <a:t>Hendidura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Sináptica</a:t>
            </a:r>
            <a:r>
              <a:rPr lang="en-US" altLang="en-US" sz="2400" b="1" dirty="0">
                <a:cs typeface="Times New Roman" pitchFamily="18" charset="0"/>
              </a:rPr>
              <a:t> : </a:t>
            </a:r>
            <a:r>
              <a:rPr lang="en-US" altLang="en-US" sz="2400" dirty="0" err="1">
                <a:cs typeface="Times New Roman" pitchFamily="18" charset="0"/>
              </a:rPr>
              <a:t>espacio</a:t>
            </a:r>
            <a:r>
              <a:rPr lang="en-US" altLang="en-US" sz="2400" dirty="0">
                <a:cs typeface="Times New Roman" pitchFamily="18" charset="0"/>
              </a:rPr>
              <a:t> entre las dos </a:t>
            </a:r>
            <a:r>
              <a:rPr lang="en-US" altLang="en-US" sz="2400" dirty="0" err="1">
                <a:cs typeface="Times New Roman" pitchFamily="18" charset="0"/>
              </a:rPr>
              <a:t>neuronas</a:t>
            </a:r>
            <a:r>
              <a:rPr lang="en-US" altLang="en-US" sz="2400" dirty="0">
                <a:cs typeface="Times New Roman" pitchFamily="18" charset="0"/>
              </a:rPr>
              <a:t>, </a:t>
            </a:r>
            <a:r>
              <a:rPr lang="en-US" altLang="en-US" sz="2400" dirty="0" err="1">
                <a:cs typeface="Times New Roman" pitchFamily="18" charset="0"/>
              </a:rPr>
              <a:t>lleno</a:t>
            </a:r>
            <a:r>
              <a:rPr lang="en-US" altLang="en-US" sz="2400" dirty="0">
                <a:cs typeface="Times New Roman" pitchFamily="18" charset="0"/>
              </a:rPr>
              <a:t> de </a:t>
            </a:r>
            <a:r>
              <a:rPr lang="en-US" altLang="en-US" sz="2400" dirty="0" err="1">
                <a:cs typeface="Times New Roman" pitchFamily="18" charset="0"/>
              </a:rPr>
              <a:t>fluido</a:t>
            </a:r>
            <a:endParaRPr lang="en-US" altLang="en-US" sz="2400" dirty="0">
              <a:cs typeface="Times New Roman" pitchFamily="18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altLang="en-US" sz="2400" dirty="0" err="1">
                <a:cs typeface="Times New Roman" pitchFamily="18" charset="0"/>
              </a:rPr>
              <a:t>Comunicación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sináptica</a:t>
            </a:r>
            <a:r>
              <a:rPr lang="en-US" altLang="en-US" sz="2400" dirty="0">
                <a:cs typeface="Times New Roman" pitchFamily="18" charset="0"/>
              </a:rPr>
              <a:t> :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cs typeface="Times New Roman" pitchFamily="18" charset="0"/>
              </a:rPr>
              <a:t>NT es </a:t>
            </a:r>
            <a:r>
              <a:rPr lang="en-US" altLang="en-US" dirty="0" err="1">
                <a:cs typeface="Times New Roman" pitchFamily="18" charset="0"/>
              </a:rPr>
              <a:t>liberado</a:t>
            </a:r>
            <a:r>
              <a:rPr lang="en-US" altLang="en-US" dirty="0">
                <a:cs typeface="Times New Roman" pitchFamily="18" charset="0"/>
              </a:rPr>
              <a:t> de las </a:t>
            </a:r>
            <a:r>
              <a:rPr lang="en-US" altLang="en-US" dirty="0" err="1">
                <a:cs typeface="Times New Roman" pitchFamily="18" charset="0"/>
              </a:rPr>
              <a:t>vesículas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en</a:t>
            </a:r>
            <a:r>
              <a:rPr lang="en-US" altLang="en-US" dirty="0">
                <a:cs typeface="Times New Roman" pitchFamily="18" charset="0"/>
              </a:rPr>
              <a:t> el </a:t>
            </a:r>
            <a:r>
              <a:rPr lang="en-US" altLang="en-US" dirty="0" err="1">
                <a:cs typeface="Times New Roman" pitchFamily="18" charset="0"/>
              </a:rPr>
              <a:t>bulbo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sináptico</a:t>
            </a:r>
            <a:endParaRPr lang="en-US" altLang="en-US" dirty="0">
              <a:cs typeface="Times New Roman" pitchFamily="18" charset="0"/>
            </a:endParaRP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cs typeface="Times New Roman" pitchFamily="18" charset="0"/>
              </a:rPr>
              <a:t>NT se </a:t>
            </a:r>
            <a:r>
              <a:rPr lang="en-US" altLang="en-US" dirty="0" err="1">
                <a:cs typeface="Times New Roman" pitchFamily="18" charset="0"/>
              </a:rPr>
              <a:t>difunde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en</a:t>
            </a:r>
            <a:r>
              <a:rPr lang="en-US" altLang="en-US" dirty="0">
                <a:cs typeface="Times New Roman" pitchFamily="18" charset="0"/>
              </a:rPr>
              <a:t> la </a:t>
            </a:r>
            <a:r>
              <a:rPr lang="en-US" altLang="en-US" dirty="0" err="1">
                <a:cs typeface="Times New Roman" pitchFamily="18" charset="0"/>
              </a:rPr>
              <a:t>hendidura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sinaptica</a:t>
            </a:r>
            <a:r>
              <a:rPr lang="en-US" altLang="en-US" dirty="0">
                <a:cs typeface="Times New Roman" pitchFamily="18" charset="0"/>
              </a:rPr>
              <a:t> para </a:t>
            </a:r>
            <a:r>
              <a:rPr lang="en-US" altLang="en-US" dirty="0" err="1">
                <a:cs typeface="Times New Roman" pitchFamily="18" charset="0"/>
              </a:rPr>
              <a:t>unirse</a:t>
            </a:r>
            <a:r>
              <a:rPr lang="en-US" altLang="en-US" dirty="0">
                <a:cs typeface="Times New Roman" pitchFamily="18" charset="0"/>
              </a:rPr>
              <a:t> a </a:t>
            </a:r>
            <a:r>
              <a:rPr lang="en-US" altLang="en-US" dirty="0" err="1">
                <a:cs typeface="Times New Roman" pitchFamily="18" charset="0"/>
              </a:rPr>
              <a:t>receptores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en</a:t>
            </a:r>
            <a:r>
              <a:rPr lang="en-US" altLang="en-US" dirty="0">
                <a:cs typeface="Times New Roman" pitchFamily="18" charset="0"/>
              </a:rPr>
              <a:t> la </a:t>
            </a:r>
            <a:r>
              <a:rPr lang="en-US" altLang="en-US" dirty="0" err="1">
                <a:cs typeface="Times New Roman" pitchFamily="18" charset="0"/>
              </a:rPr>
              <a:t>membrana</a:t>
            </a:r>
            <a:r>
              <a:rPr lang="en-US" altLang="en-US" dirty="0">
                <a:cs typeface="Times New Roman" pitchFamily="18" charset="0"/>
              </a:rPr>
              <a:t> pos-</a:t>
            </a:r>
            <a:r>
              <a:rPr lang="en-US" altLang="en-US" dirty="0" err="1">
                <a:cs typeface="Times New Roman" pitchFamily="18" charset="0"/>
              </a:rPr>
              <a:t>sinaptica</a:t>
            </a:r>
            <a:endParaRPr lang="en-US" altLang="en-US" dirty="0">
              <a:cs typeface="Times New Roman" pitchFamily="18" charset="0"/>
            </a:endParaRP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US" altLang="en-US" dirty="0">
                <a:cs typeface="Times New Roman" pitchFamily="18" charset="0"/>
              </a:rPr>
              <a:t>Se </a:t>
            </a:r>
            <a:r>
              <a:rPr lang="en-US" altLang="en-US" dirty="0" err="1">
                <a:cs typeface="Times New Roman" pitchFamily="18" charset="0"/>
              </a:rPr>
              <a:t>inicia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potencial</a:t>
            </a:r>
            <a:r>
              <a:rPr lang="en-US" altLang="en-US" dirty="0">
                <a:cs typeface="Times New Roman" pitchFamily="18" charset="0"/>
              </a:rPr>
              <a:t> pos-</a:t>
            </a:r>
            <a:r>
              <a:rPr lang="en-US" altLang="en-US" dirty="0" err="1">
                <a:cs typeface="Times New Roman" pitchFamily="18" charset="0"/>
              </a:rPr>
              <a:t>sináptico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en</a:t>
            </a:r>
            <a:r>
              <a:rPr lang="en-US" altLang="en-US" dirty="0">
                <a:cs typeface="Times New Roman" pitchFamily="18" charset="0"/>
              </a:rPr>
              <a:t> la </a:t>
            </a:r>
            <a:r>
              <a:rPr lang="en-US" altLang="en-US" dirty="0" err="1">
                <a:cs typeface="Times New Roman" pitchFamily="18" charset="0"/>
              </a:rPr>
              <a:t>neurona</a:t>
            </a:r>
            <a:r>
              <a:rPr lang="en-US" altLang="en-US" dirty="0">
                <a:cs typeface="Times New Roman" pitchFamily="18" charset="0"/>
              </a:rPr>
              <a:t> pos-</a:t>
            </a:r>
            <a:r>
              <a:rPr lang="en-US" altLang="en-US" dirty="0" err="1">
                <a:cs typeface="Times New Roman" pitchFamily="18" charset="0"/>
              </a:rPr>
              <a:t>sináptica</a:t>
            </a:r>
            <a:r>
              <a:rPr lang="en-US" altLang="en-US" dirty="0">
                <a:cs typeface="Times New Roman" pitchFamily="18" charset="0"/>
              </a:rPr>
              <a:t>, un </a:t>
            </a:r>
            <a:r>
              <a:rPr lang="en-US" altLang="en-US" dirty="0" err="1">
                <a:cs typeface="Times New Roman" pitchFamily="18" charset="0"/>
              </a:rPr>
              <a:t>potencial</a:t>
            </a:r>
            <a:r>
              <a:rPr lang="en-US" altLang="en-US" dirty="0">
                <a:cs typeface="Times New Roman" pitchFamily="18" charset="0"/>
              </a:rPr>
              <a:t> de </a:t>
            </a:r>
            <a:r>
              <a:rPr lang="en-US" altLang="en-US" dirty="0" err="1">
                <a:cs typeface="Times New Roman" pitchFamily="18" charset="0"/>
              </a:rPr>
              <a:t>grado</a:t>
            </a:r>
            <a:endParaRPr lang="en-US" altLang="en-US" dirty="0">
              <a:cs typeface="Times New Roman" pitchFamily="18" charset="0"/>
            </a:endParaRP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US" altLang="en-US" b="1" dirty="0" err="1">
                <a:cs typeface="Times New Roman" pitchFamily="18" charset="0"/>
              </a:rPr>
              <a:t>Retraso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b="1" dirty="0" err="1">
                <a:cs typeface="Times New Roman" pitchFamily="18" charset="0"/>
              </a:rPr>
              <a:t>sináptico</a:t>
            </a:r>
            <a:r>
              <a:rPr lang="en-US" altLang="en-US" b="1" dirty="0">
                <a:cs typeface="Times New Roman" pitchFamily="18" charset="0"/>
              </a:rPr>
              <a:t> : </a:t>
            </a:r>
            <a:r>
              <a:rPr lang="en-US" altLang="en-US" dirty="0">
                <a:cs typeface="Times New Roman" pitchFamily="18" charset="0"/>
              </a:rPr>
              <a:t> el </a:t>
            </a:r>
            <a:r>
              <a:rPr lang="en-US" altLang="en-US" dirty="0" err="1">
                <a:cs typeface="Times New Roman" pitchFamily="18" charset="0"/>
              </a:rPr>
              <a:t>tiempo</a:t>
            </a:r>
            <a:r>
              <a:rPr lang="en-US" altLang="en-US" dirty="0">
                <a:cs typeface="Times New Roman" pitchFamily="18" charset="0"/>
              </a:rPr>
              <a:t> que se </a:t>
            </a:r>
            <a:r>
              <a:rPr lang="en-US" altLang="en-US" dirty="0" err="1">
                <a:cs typeface="Times New Roman" pitchFamily="18" charset="0"/>
              </a:rPr>
              <a:t>tarda</a:t>
            </a:r>
            <a:r>
              <a:rPr lang="en-US" altLang="en-US" dirty="0">
                <a:cs typeface="Times New Roman" pitchFamily="18" charset="0"/>
              </a:rPr>
              <a:t> el NT </a:t>
            </a:r>
            <a:r>
              <a:rPr lang="en-US" altLang="en-US" dirty="0" err="1">
                <a:cs typeface="Times New Roman" pitchFamily="18" charset="0"/>
              </a:rPr>
              <a:t>en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llevar</a:t>
            </a:r>
            <a:r>
              <a:rPr lang="en-US" altLang="en-US" dirty="0">
                <a:cs typeface="Times New Roman" pitchFamily="18" charset="0"/>
              </a:rPr>
              <a:t> de la </a:t>
            </a:r>
            <a:r>
              <a:rPr lang="en-US" altLang="en-US" dirty="0" err="1">
                <a:cs typeface="Times New Roman" pitchFamily="18" charset="0"/>
              </a:rPr>
              <a:t>membrana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presS</a:t>
            </a:r>
            <a:r>
              <a:rPr lang="en-US" altLang="en-US" dirty="0">
                <a:cs typeface="Times New Roman" pitchFamily="18" charset="0"/>
              </a:rPr>
              <a:t> a la </a:t>
            </a:r>
            <a:r>
              <a:rPr lang="en-US" altLang="en-US" dirty="0" err="1">
                <a:cs typeface="Times New Roman" pitchFamily="18" charset="0"/>
              </a:rPr>
              <a:t>posS</a:t>
            </a:r>
            <a:endParaRPr lang="en-US" alt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20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12.4a </a:t>
            </a:r>
            <a:r>
              <a:rPr lang="en-US" dirty="0" err="1"/>
              <a:t>Células</a:t>
            </a:r>
            <a:r>
              <a:rPr lang="en-US" dirty="0"/>
              <a:t> </a:t>
            </a:r>
            <a:r>
              <a:rPr lang="en-US" dirty="0" err="1"/>
              <a:t>Gliales</a:t>
            </a:r>
            <a:r>
              <a:rPr lang="en-US" dirty="0"/>
              <a:t> - </a:t>
            </a:r>
            <a:r>
              <a:rPr lang="en-US" dirty="0" err="1"/>
              <a:t>características</a:t>
            </a:r>
            <a:endParaRPr lang="en-US" sz="15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257800"/>
          </a:xfrm>
        </p:spPr>
        <p:txBody>
          <a:bodyPr/>
          <a:lstStyle/>
          <a:p>
            <a:r>
              <a:rPr lang="en-US" altLang="en-US" sz="3000" b="1" dirty="0">
                <a:cs typeface="Times New Roman" pitchFamily="18" charset="0"/>
              </a:rPr>
              <a:t>Neuroglia</a:t>
            </a:r>
            <a:endParaRPr lang="en-US" altLang="en-US" sz="3000" dirty="0">
              <a:cs typeface="Times New Roman" pitchFamily="18" charset="0"/>
            </a:endParaRPr>
          </a:p>
          <a:p>
            <a:pPr lvl="1"/>
            <a:r>
              <a:rPr lang="en-US" altLang="en-US" sz="2600" dirty="0" err="1">
                <a:cs typeface="Times New Roman" pitchFamily="18" charset="0"/>
              </a:rPr>
              <a:t>Células</a:t>
            </a:r>
            <a:r>
              <a:rPr lang="en-US" altLang="en-US" sz="2600" dirty="0">
                <a:cs typeface="Times New Roman" pitchFamily="18" charset="0"/>
              </a:rPr>
              <a:t> de </a:t>
            </a:r>
            <a:r>
              <a:rPr lang="en-US" altLang="en-US" sz="2600" dirty="0" err="1">
                <a:cs typeface="Times New Roman" pitchFamily="18" charset="0"/>
              </a:rPr>
              <a:t>tejido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conectivo</a:t>
            </a:r>
            <a:r>
              <a:rPr lang="en-US" altLang="en-US" sz="2600" dirty="0">
                <a:cs typeface="Times New Roman" pitchFamily="18" charset="0"/>
              </a:rPr>
              <a:t>, de </a:t>
            </a:r>
            <a:r>
              <a:rPr lang="en-US" altLang="en-US" sz="2600" dirty="0" err="1">
                <a:cs typeface="Times New Roman" pitchFamily="18" charset="0"/>
              </a:rPr>
              <a:t>apoyo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en</a:t>
            </a:r>
            <a:r>
              <a:rPr lang="en-US" altLang="en-US" sz="2600" dirty="0">
                <a:cs typeface="Times New Roman" pitchFamily="18" charset="0"/>
              </a:rPr>
              <a:t> el SNC y SNP</a:t>
            </a:r>
          </a:p>
          <a:p>
            <a:pPr lvl="1"/>
            <a:r>
              <a:rPr lang="en-US" altLang="en-US" sz="2600" dirty="0">
                <a:cs typeface="Times New Roman" pitchFamily="18" charset="0"/>
              </a:rPr>
              <a:t>No </a:t>
            </a:r>
            <a:r>
              <a:rPr lang="en-US" altLang="en-US" sz="2600" dirty="0" err="1">
                <a:cs typeface="Times New Roman" pitchFamily="18" charset="0"/>
              </a:rPr>
              <a:t>exitables</a:t>
            </a:r>
            <a:endParaRPr lang="en-US" altLang="en-US" sz="2600" dirty="0">
              <a:cs typeface="Times New Roman" pitchFamily="18" charset="0"/>
            </a:endParaRPr>
          </a:p>
          <a:p>
            <a:pPr lvl="1"/>
            <a:r>
              <a:rPr lang="en-US" altLang="en-US" sz="2600" dirty="0">
                <a:cs typeface="Times New Roman" pitchFamily="18" charset="0"/>
              </a:rPr>
              <a:t>Mas </a:t>
            </a:r>
            <a:r>
              <a:rPr lang="en-US" altLang="en-US" sz="2600" dirty="0" err="1">
                <a:cs typeface="Times New Roman" pitchFamily="18" charset="0"/>
              </a:rPr>
              <a:t>pequeñas</a:t>
            </a:r>
            <a:r>
              <a:rPr lang="en-US" altLang="en-US" sz="2600" dirty="0">
                <a:cs typeface="Times New Roman" pitchFamily="18" charset="0"/>
              </a:rPr>
              <a:t> y </a:t>
            </a:r>
            <a:r>
              <a:rPr lang="en-US" altLang="en-US" sz="2600" dirty="0" err="1">
                <a:cs typeface="Times New Roman" pitchFamily="18" charset="0"/>
              </a:rPr>
              <a:t>numerosas</a:t>
            </a:r>
            <a:r>
              <a:rPr lang="en-US" altLang="en-US" sz="2600" dirty="0">
                <a:cs typeface="Times New Roman" pitchFamily="18" charset="0"/>
              </a:rPr>
              <a:t> que las </a:t>
            </a:r>
            <a:r>
              <a:rPr lang="en-US" altLang="en-US" sz="2600" dirty="0" err="1">
                <a:cs typeface="Times New Roman" pitchFamily="18" charset="0"/>
              </a:rPr>
              <a:t>neuronas</a:t>
            </a:r>
            <a:endParaRPr lang="en-US" altLang="en-US" sz="2600" dirty="0">
              <a:cs typeface="Times New Roman" pitchFamily="18" charset="0"/>
            </a:endParaRPr>
          </a:p>
          <a:p>
            <a:pPr lvl="1"/>
            <a:r>
              <a:rPr lang="en-US" altLang="en-US" sz="2600" dirty="0">
                <a:cs typeface="Times New Roman" pitchFamily="18" charset="0"/>
              </a:rPr>
              <a:t>Son el 50% de del volume del SN</a:t>
            </a:r>
          </a:p>
          <a:p>
            <a:pPr lvl="1"/>
            <a:r>
              <a:rPr lang="en-US" altLang="en-US" sz="2600" dirty="0">
                <a:cs typeface="Times New Roman" pitchFamily="18" charset="0"/>
              </a:rPr>
              <a:t>Mitosis</a:t>
            </a:r>
          </a:p>
          <a:p>
            <a:pPr lvl="1"/>
            <a:r>
              <a:rPr lang="en-US" altLang="en-US" sz="2600" dirty="0" err="1">
                <a:cs typeface="Times New Roman" pitchFamily="18" charset="0"/>
              </a:rPr>
              <a:t>Protegen</a:t>
            </a:r>
            <a:r>
              <a:rPr lang="en-US" altLang="en-US" sz="2600" dirty="0">
                <a:cs typeface="Times New Roman" pitchFamily="18" charset="0"/>
              </a:rPr>
              <a:t> y </a:t>
            </a:r>
            <a:r>
              <a:rPr lang="en-US" altLang="en-US" sz="2600" dirty="0" err="1">
                <a:cs typeface="Times New Roman" pitchFamily="18" charset="0"/>
              </a:rPr>
              <a:t>nutren</a:t>
            </a:r>
            <a:r>
              <a:rPr lang="en-US" altLang="en-US" sz="2600" dirty="0">
                <a:cs typeface="Times New Roman" pitchFamily="18" charset="0"/>
              </a:rPr>
              <a:t> las </a:t>
            </a:r>
            <a:r>
              <a:rPr lang="en-US" altLang="en-US" sz="2600" dirty="0" err="1">
                <a:cs typeface="Times New Roman" pitchFamily="18" charset="0"/>
              </a:rPr>
              <a:t>neuronas</a:t>
            </a:r>
            <a:r>
              <a:rPr lang="en-US" altLang="en-US" sz="2600" dirty="0">
                <a:cs typeface="Times New Roman" pitchFamily="18" charset="0"/>
              </a:rPr>
              <a:t> </a:t>
            </a:r>
          </a:p>
          <a:p>
            <a:pPr lvl="2"/>
            <a:r>
              <a:rPr lang="en-US" altLang="en-US" sz="2200" dirty="0" err="1">
                <a:cs typeface="Times New Roman" pitchFamily="18" charset="0"/>
              </a:rPr>
              <a:t>Guían</a:t>
            </a:r>
            <a:r>
              <a:rPr lang="en-US" altLang="en-US" sz="2200" dirty="0">
                <a:cs typeface="Times New Roman" pitchFamily="18" charset="0"/>
              </a:rPr>
              <a:t> las </a:t>
            </a:r>
            <a:r>
              <a:rPr lang="en-US" altLang="en-US" sz="2200" dirty="0" err="1">
                <a:cs typeface="Times New Roman" pitchFamily="18" charset="0"/>
              </a:rPr>
              <a:t>neuronas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 err="1">
                <a:cs typeface="Times New Roman" pitchFamily="18" charset="0"/>
              </a:rPr>
              <a:t>durante</a:t>
            </a:r>
            <a:r>
              <a:rPr lang="en-US" altLang="en-US" sz="2200" dirty="0">
                <a:cs typeface="Times New Roman" pitchFamily="18" charset="0"/>
              </a:rPr>
              <a:t> la </a:t>
            </a:r>
            <a:r>
              <a:rPr lang="en-US" altLang="en-US" sz="2200" dirty="0" err="1">
                <a:cs typeface="Times New Roman" pitchFamily="18" charset="0"/>
              </a:rPr>
              <a:t>migración</a:t>
            </a:r>
            <a:r>
              <a:rPr lang="en-US" altLang="en-US" sz="2200" dirty="0">
                <a:cs typeface="Times New Roman" pitchFamily="18" charset="0"/>
              </a:rPr>
              <a:t> del Desarrollo</a:t>
            </a:r>
          </a:p>
          <a:p>
            <a:pPr lvl="1"/>
            <a:r>
              <a:rPr lang="en-US" altLang="en-US" sz="2600" dirty="0" err="1">
                <a:cs typeface="Times New Roman" pitchFamily="18" charset="0"/>
              </a:rPr>
              <a:t>Importantes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en</a:t>
            </a:r>
            <a:r>
              <a:rPr lang="en-US" altLang="en-US" sz="2600" dirty="0">
                <a:cs typeface="Times New Roman" pitchFamily="18" charset="0"/>
              </a:rPr>
              <a:t> la </a:t>
            </a:r>
            <a:r>
              <a:rPr lang="en-US" altLang="en-US" sz="2600" dirty="0" err="1">
                <a:cs typeface="Times New Roman" pitchFamily="18" charset="0"/>
              </a:rPr>
              <a:t>organización</a:t>
            </a:r>
            <a:r>
              <a:rPr lang="en-US" altLang="en-US" sz="2600" dirty="0">
                <a:cs typeface="Times New Roman" pitchFamily="18" charset="0"/>
              </a:rPr>
              <a:t> de las </a:t>
            </a:r>
            <a:r>
              <a:rPr lang="en-US" altLang="en-US" sz="2600" dirty="0" err="1">
                <a:cs typeface="Times New Roman" pitchFamily="18" charset="0"/>
              </a:rPr>
              <a:t>sinapsis</a:t>
            </a:r>
            <a:endParaRPr lang="en-US" altLang="en-US" sz="2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61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12.4b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Células</a:t>
            </a:r>
            <a:r>
              <a:rPr lang="en-US" dirty="0"/>
              <a:t> Gliales</a:t>
            </a:r>
            <a:r>
              <a:rPr lang="en-US" sz="1500" dirty="0"/>
              <a:t>1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382000" cy="5257800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US" altLang="en-US" sz="3000" b="1" dirty="0" err="1">
                <a:cs typeface="Times New Roman" pitchFamily="18" charset="0"/>
              </a:rPr>
              <a:t>Astrocitos</a:t>
            </a:r>
            <a:r>
              <a:rPr lang="en-US" altLang="en-US" sz="3000" b="1" dirty="0">
                <a:cs typeface="Times New Roman" pitchFamily="18" charset="0"/>
              </a:rPr>
              <a:t> – mas </a:t>
            </a:r>
            <a:r>
              <a:rPr lang="en-US" altLang="en-US" sz="3000" b="1" dirty="0" err="1">
                <a:cs typeface="Times New Roman" pitchFamily="18" charset="0"/>
              </a:rPr>
              <a:t>abundantes</a:t>
            </a:r>
            <a:r>
              <a:rPr lang="en-US" altLang="en-US" sz="3000" b="1" dirty="0">
                <a:cs typeface="Times New Roman" pitchFamily="18" charset="0"/>
              </a:rPr>
              <a:t> del SNC</a:t>
            </a: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altLang="en-US" dirty="0" err="1">
                <a:cs typeface="Times New Roman" pitchFamily="18" charset="0"/>
              </a:rPr>
              <a:t>Procesos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perivasculares</a:t>
            </a:r>
            <a:r>
              <a:rPr lang="en-US" altLang="en-US" dirty="0">
                <a:cs typeface="Times New Roman" pitchFamily="18" charset="0"/>
              </a:rPr>
              <a:t> </a:t>
            </a: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altLang="en-US" dirty="0">
                <a:cs typeface="Times New Roman" pitchFamily="18" charset="0"/>
              </a:rPr>
              <a:t>Forman </a:t>
            </a:r>
            <a:r>
              <a:rPr lang="en-US" altLang="en-US" dirty="0" err="1">
                <a:cs typeface="Times New Roman" pitchFamily="18" charset="0"/>
              </a:rPr>
              <a:t>parte</a:t>
            </a:r>
            <a:r>
              <a:rPr lang="en-US" altLang="en-US" dirty="0">
                <a:cs typeface="Times New Roman" pitchFamily="18" charset="0"/>
              </a:rPr>
              <a:t> de la </a:t>
            </a:r>
            <a:r>
              <a:rPr lang="en-US" altLang="en-US" b="1" dirty="0">
                <a:cs typeface="Times New Roman" pitchFamily="18" charset="0"/>
              </a:rPr>
              <a:t>BBB, </a:t>
            </a:r>
            <a:r>
              <a:rPr lang="en-US" altLang="en-US" dirty="0" err="1">
                <a:cs typeface="Times New Roman" pitchFamily="18" charset="0"/>
              </a:rPr>
              <a:t>rodean</a:t>
            </a:r>
            <a:r>
              <a:rPr lang="en-US" altLang="en-US" dirty="0">
                <a:cs typeface="Times New Roman" pitchFamily="18" charset="0"/>
              </a:rPr>
              <a:t> los </a:t>
            </a:r>
            <a:r>
              <a:rPr lang="en-US" altLang="en-US" dirty="0" err="1">
                <a:cs typeface="Times New Roman" pitchFamily="18" charset="0"/>
              </a:rPr>
              <a:t>capilares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cerebrales</a:t>
            </a:r>
            <a:endParaRPr lang="en-US" altLang="en-US" dirty="0">
              <a:cs typeface="Times New Roman" pitchFamily="18" charset="0"/>
            </a:endParaRPr>
          </a:p>
          <a:p>
            <a:pPr lvl="2">
              <a:spcBef>
                <a:spcPts val="400"/>
              </a:spcBef>
              <a:spcAft>
                <a:spcPts val="0"/>
              </a:spcAft>
            </a:pPr>
            <a:r>
              <a:rPr lang="en-US" altLang="en-US" sz="2800" dirty="0">
                <a:cs typeface="Times New Roman" pitchFamily="18" charset="0"/>
              </a:rPr>
              <a:t>Regula lo que </a:t>
            </a:r>
            <a:r>
              <a:rPr lang="en-US" altLang="en-US" sz="2800" dirty="0" err="1">
                <a:cs typeface="Times New Roman" pitchFamily="18" charset="0"/>
              </a:rPr>
              <a:t>entra</a:t>
            </a:r>
            <a:r>
              <a:rPr lang="en-US" altLang="en-US" sz="2800" dirty="0">
                <a:cs typeface="Times New Roman" pitchFamily="18" charset="0"/>
              </a:rPr>
              <a:t> al </a:t>
            </a:r>
            <a:r>
              <a:rPr lang="en-US" altLang="en-US" sz="2800" dirty="0" err="1">
                <a:cs typeface="Times New Roman" pitchFamily="18" charset="0"/>
              </a:rPr>
              <a:t>cerebro</a:t>
            </a:r>
            <a:endParaRPr lang="en-US" altLang="en-US" sz="2800" dirty="0">
              <a:cs typeface="Times New Roman" pitchFamily="18" charset="0"/>
            </a:endParaRP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altLang="en-US" b="1" dirty="0" err="1">
                <a:cs typeface="Times New Roman" pitchFamily="18" charset="0"/>
              </a:rPr>
              <a:t>Regulan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dirty="0">
                <a:cs typeface="Times New Roman" pitchFamily="18" charset="0"/>
              </a:rPr>
              <a:t>la </a:t>
            </a:r>
            <a:r>
              <a:rPr lang="en-US" altLang="en-US" dirty="0" err="1">
                <a:cs typeface="Times New Roman" pitchFamily="18" charset="0"/>
              </a:rPr>
              <a:t>composición</a:t>
            </a:r>
            <a:r>
              <a:rPr lang="en-US" altLang="en-US" dirty="0">
                <a:cs typeface="Times New Roman" pitchFamily="18" charset="0"/>
              </a:rPr>
              <a:t> del </a:t>
            </a:r>
            <a:r>
              <a:rPr lang="en-US" altLang="en-US" dirty="0" err="1">
                <a:cs typeface="Times New Roman" pitchFamily="18" charset="0"/>
              </a:rPr>
              <a:t>fluído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intersticial</a:t>
            </a:r>
            <a:r>
              <a:rPr lang="en-US" altLang="en-US" dirty="0">
                <a:cs typeface="Times New Roman" pitchFamily="18" charset="0"/>
              </a:rPr>
              <a:t> </a:t>
            </a:r>
          </a:p>
          <a:p>
            <a:pPr lvl="2">
              <a:spcBef>
                <a:spcPts val="400"/>
              </a:spcBef>
              <a:spcAft>
                <a:spcPts val="0"/>
              </a:spcAft>
            </a:pPr>
            <a:r>
              <a:rPr lang="en-US" altLang="en-US" sz="2800" dirty="0" err="1">
                <a:cs typeface="Times New Roman" pitchFamily="18" charset="0"/>
              </a:rPr>
              <a:t>Ambiente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químico</a:t>
            </a:r>
            <a:r>
              <a:rPr lang="en-US" altLang="en-US" sz="2800" dirty="0">
                <a:cs typeface="Times New Roman" pitchFamily="18" charset="0"/>
              </a:rPr>
              <a:t> de las </a:t>
            </a:r>
            <a:r>
              <a:rPr lang="en-US" altLang="en-US" sz="2800" dirty="0" err="1">
                <a:cs typeface="Times New Roman" pitchFamily="18" charset="0"/>
              </a:rPr>
              <a:t>neuronas</a:t>
            </a:r>
            <a:r>
              <a:rPr lang="en-US" altLang="en-US" sz="2800" dirty="0">
                <a:cs typeface="Times New Roman" pitchFamily="18" charset="0"/>
              </a:rPr>
              <a:t> [K+], [NT]</a:t>
            </a: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altLang="en-US" dirty="0" err="1">
                <a:cs typeface="Times New Roman" pitchFamily="18" charset="0"/>
              </a:rPr>
              <a:t>Soporte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estructural</a:t>
            </a:r>
            <a:r>
              <a:rPr lang="en-US" altLang="en-US" dirty="0">
                <a:cs typeface="Times New Roman" pitchFamily="18" charset="0"/>
              </a:rPr>
              <a:t> para las </a:t>
            </a:r>
            <a:r>
              <a:rPr lang="en-US" altLang="en-US" dirty="0" err="1">
                <a:cs typeface="Times New Roman" pitchFamily="18" charset="0"/>
              </a:rPr>
              <a:t>neuronas</a:t>
            </a:r>
            <a:endParaRPr lang="en-US" altLang="en-US" dirty="0">
              <a:cs typeface="Times New Roman" pitchFamily="18" charset="0"/>
            </a:endParaRP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altLang="en-US" dirty="0" err="1">
                <a:cs typeface="Times New Roman" pitchFamily="18" charset="0"/>
              </a:rPr>
              <a:t>Asisten</a:t>
            </a:r>
            <a:r>
              <a:rPr lang="en-US" altLang="en-US" dirty="0">
                <a:cs typeface="Times New Roman" pitchFamily="18" charset="0"/>
              </a:rPr>
              <a:t> el </a:t>
            </a:r>
            <a:r>
              <a:rPr lang="en-US" altLang="en-US" dirty="0" err="1">
                <a:cs typeface="Times New Roman" pitchFamily="18" charset="0"/>
              </a:rPr>
              <a:t>desarrollo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celular</a:t>
            </a:r>
            <a:r>
              <a:rPr lang="en-US" altLang="en-US" dirty="0">
                <a:cs typeface="Times New Roman" pitchFamily="18" charset="0"/>
              </a:rPr>
              <a:t> neuronal</a:t>
            </a: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altLang="en-US" dirty="0" err="1">
                <a:cs typeface="Times New Roman" pitchFamily="18" charset="0"/>
              </a:rPr>
              <a:t>Reemplazan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neuronas</a:t>
            </a:r>
            <a:r>
              <a:rPr lang="en-US" altLang="en-US" dirty="0">
                <a:cs typeface="Times New Roman" pitchFamily="18" charset="0"/>
              </a:rPr>
              <a:t> que </a:t>
            </a:r>
            <a:r>
              <a:rPr lang="en-US" altLang="en-US" dirty="0" err="1">
                <a:cs typeface="Times New Roman" pitchFamily="18" charset="0"/>
              </a:rPr>
              <a:t>mueren</a:t>
            </a:r>
            <a:endParaRPr lang="en-US" alt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766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12.4b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Células</a:t>
            </a:r>
            <a:r>
              <a:rPr lang="en-US" dirty="0"/>
              <a:t> </a:t>
            </a:r>
            <a:r>
              <a:rPr lang="en-US" dirty="0" err="1"/>
              <a:t>Gliales</a:t>
            </a:r>
            <a:r>
              <a:rPr lang="en-US" sz="1500" dirty="0"/>
              <a:t> 2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257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altLang="en-US" sz="2800" b="1" dirty="0" err="1">
                <a:cs typeface="Times New Roman" pitchFamily="18" charset="0"/>
              </a:rPr>
              <a:t>Ependimales</a:t>
            </a:r>
            <a:endParaRPr lang="en-US" altLang="en-US" sz="2800" b="1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dirty="0" err="1">
                <a:cs typeface="Times New Roman" pitchFamily="18" charset="0"/>
              </a:rPr>
              <a:t>Recubren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cavidades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en</a:t>
            </a:r>
            <a:r>
              <a:rPr lang="en-US" altLang="en-US" sz="2400" dirty="0">
                <a:cs typeface="Times New Roman" pitchFamily="18" charset="0"/>
              </a:rPr>
              <a:t> el SNC – canal y </a:t>
            </a:r>
            <a:r>
              <a:rPr lang="en-US" altLang="en-US" sz="2400" dirty="0" err="1">
                <a:cs typeface="Times New Roman" pitchFamily="18" charset="0"/>
              </a:rPr>
              <a:t>ventrículos</a:t>
            </a:r>
            <a:endParaRPr lang="en-US" altLang="en-US" sz="24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dirty="0">
                <a:cs typeface="Times New Roman" pitchFamily="18" charset="0"/>
              </a:rPr>
              <a:t>Forman </a:t>
            </a:r>
            <a:r>
              <a:rPr lang="en-US" altLang="en-US" sz="2400" dirty="0" err="1">
                <a:cs typeface="Times New Roman" pitchFamily="18" charset="0"/>
              </a:rPr>
              <a:t>parte</a:t>
            </a:r>
            <a:r>
              <a:rPr lang="en-US" altLang="en-US" sz="2400" dirty="0">
                <a:cs typeface="Times New Roman" pitchFamily="18" charset="0"/>
              </a:rPr>
              <a:t> del </a:t>
            </a:r>
            <a:r>
              <a:rPr lang="en-US" altLang="en-US" sz="2400" b="1" dirty="0" err="1">
                <a:cs typeface="Times New Roman" pitchFamily="18" charset="0"/>
              </a:rPr>
              <a:t>plexo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coroideo</a:t>
            </a:r>
            <a:r>
              <a:rPr lang="en-US" altLang="en-US" sz="2400" b="1" dirty="0">
                <a:cs typeface="Times New Roman" pitchFamily="18" charset="0"/>
              </a:rPr>
              <a:t>, </a:t>
            </a:r>
            <a:r>
              <a:rPr lang="en-US" altLang="en-US" sz="2400" b="1" dirty="0" err="1">
                <a:cs typeface="Times New Roman" pitchFamily="18" charset="0"/>
              </a:rPr>
              <a:t>producción</a:t>
            </a:r>
            <a:r>
              <a:rPr lang="en-US" altLang="en-US" sz="2400" b="1" dirty="0">
                <a:cs typeface="Times New Roman" pitchFamily="18" charset="0"/>
              </a:rPr>
              <a:t> del </a:t>
            </a:r>
            <a:r>
              <a:rPr lang="en-US" altLang="en-US" sz="2400" b="1" dirty="0" err="1">
                <a:cs typeface="Times New Roman" pitchFamily="18" charset="0"/>
              </a:rPr>
              <a:t>líquido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espinal</a:t>
            </a:r>
            <a:endParaRPr lang="en-US" altLang="en-US" sz="2400" dirty="0"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altLang="en-US" sz="2800" b="1" dirty="0">
                <a:cs typeface="Times New Roman" pitchFamily="18" charset="0"/>
              </a:rPr>
              <a:t>Microglia 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dirty="0" err="1">
                <a:cs typeface="Times New Roman" pitchFamily="18" charset="0"/>
              </a:rPr>
              <a:t>Pequeñas</a:t>
            </a:r>
            <a:r>
              <a:rPr lang="en-US" altLang="en-US" sz="2400" dirty="0">
                <a:cs typeface="Times New Roman" pitchFamily="18" charset="0"/>
              </a:rPr>
              <a:t>, </a:t>
            </a:r>
            <a:r>
              <a:rPr lang="en-US" altLang="en-US" sz="2400" dirty="0" err="1">
                <a:cs typeface="Times New Roman" pitchFamily="18" charset="0"/>
              </a:rPr>
              <a:t>fagocíticas</a:t>
            </a:r>
            <a:r>
              <a:rPr lang="en-US" altLang="en-US" sz="2400" dirty="0">
                <a:cs typeface="Times New Roman" pitchFamily="18" charset="0"/>
              </a:rPr>
              <a:t>, </a:t>
            </a:r>
            <a:r>
              <a:rPr lang="en-US" altLang="en-US" sz="2400" dirty="0" err="1">
                <a:cs typeface="Times New Roman" pitchFamily="18" charset="0"/>
              </a:rPr>
              <a:t>derivadas</a:t>
            </a:r>
            <a:r>
              <a:rPr lang="en-US" altLang="en-US" sz="2400" dirty="0">
                <a:cs typeface="Times New Roman" pitchFamily="18" charset="0"/>
              </a:rPr>
              <a:t> del Sistema immune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dirty="0" err="1">
                <a:cs typeface="Times New Roman" pitchFamily="18" charset="0"/>
              </a:rPr>
              <a:t>Remueven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agentes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infecciosos</a:t>
            </a:r>
            <a:r>
              <a:rPr lang="en-US" altLang="en-US" sz="2400" dirty="0">
                <a:cs typeface="Times New Roman" pitchFamily="18" charset="0"/>
              </a:rPr>
              <a:t> y debris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altLang="en-US" sz="2800" b="1" dirty="0" err="1">
                <a:cs typeface="Times New Roman" pitchFamily="18" charset="0"/>
              </a:rPr>
              <a:t>Oligodendroctos</a:t>
            </a:r>
            <a:endParaRPr lang="en-US" altLang="en-US" sz="2800" b="1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dirty="0">
                <a:cs typeface="Times New Roman" pitchFamily="18" charset="0"/>
              </a:rPr>
              <a:t>Grandes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dirty="0" err="1">
                <a:cs typeface="Times New Roman" pitchFamily="18" charset="0"/>
              </a:rPr>
              <a:t>Rodean</a:t>
            </a:r>
            <a:r>
              <a:rPr lang="en-US" altLang="en-US" sz="2400" dirty="0">
                <a:cs typeface="Times New Roman" pitchFamily="18" charset="0"/>
              </a:rPr>
              <a:t> los </a:t>
            </a:r>
            <a:r>
              <a:rPr lang="en-US" altLang="en-US" sz="2400" dirty="0" err="1">
                <a:cs typeface="Times New Roman" pitchFamily="18" charset="0"/>
              </a:rPr>
              <a:t>axones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neuronales</a:t>
            </a:r>
            <a:endParaRPr lang="en-US" altLang="en-US" sz="24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dirty="0">
                <a:cs typeface="Times New Roman" pitchFamily="18" charset="0"/>
              </a:rPr>
              <a:t>Forman las </a:t>
            </a:r>
            <a:r>
              <a:rPr lang="en-US" altLang="en-US" sz="2400" dirty="0" err="1">
                <a:cs typeface="Times New Roman" pitchFamily="18" charset="0"/>
              </a:rPr>
              <a:t>vainas</a:t>
            </a:r>
            <a:r>
              <a:rPr lang="en-US" altLang="en-US" sz="2400" dirty="0">
                <a:cs typeface="Times New Roman" pitchFamily="18" charset="0"/>
              </a:rPr>
              <a:t> de </a:t>
            </a:r>
            <a:r>
              <a:rPr lang="en-US" altLang="en-US" sz="2400" dirty="0" err="1">
                <a:cs typeface="Times New Roman" pitchFamily="18" charset="0"/>
              </a:rPr>
              <a:t>mielina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sobre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ellos</a:t>
            </a:r>
            <a:r>
              <a:rPr lang="en-US" altLang="en-US" sz="2400" dirty="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6176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Células</a:t>
            </a:r>
            <a:r>
              <a:rPr lang="en-US" dirty="0"/>
              <a:t> </a:t>
            </a:r>
            <a:r>
              <a:rPr lang="en-US" dirty="0" err="1"/>
              <a:t>Gliales</a:t>
            </a:r>
            <a:r>
              <a:rPr lang="en-US" dirty="0"/>
              <a:t> del SNC</a:t>
            </a:r>
          </a:p>
        </p:txBody>
      </p:sp>
      <p:pic>
        <p:nvPicPr>
          <p:cNvPr id="6" name="Picture 2" descr="Four types of glial cells are located within the CNS: astrocytes, ependymal cells, microglia, and oligodendrocytes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321" y="1036321"/>
            <a:ext cx="8579315" cy="528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6248400"/>
            <a:ext cx="1752600" cy="381000"/>
          </a:xfrm>
        </p:spPr>
        <p:txBody>
          <a:bodyPr/>
          <a:lstStyle/>
          <a:p>
            <a:r>
              <a:rPr lang="en-US" altLang="en-US" sz="1800" dirty="0">
                <a:cs typeface="Times New Roman" pitchFamily="18" charset="0"/>
              </a:rPr>
              <a:t>Figure 12.5</a:t>
            </a:r>
          </a:p>
        </p:txBody>
      </p:sp>
    </p:spTree>
    <p:extLst>
      <p:ext uri="{BB962C8B-B14F-4D97-AF65-F5344CB8AC3E}">
        <p14:creationId xmlns:p14="http://schemas.microsoft.com/office/powerpoint/2010/main" val="2334152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12.4b </a:t>
            </a:r>
            <a:r>
              <a:rPr lang="en-US" dirty="0" err="1"/>
              <a:t>Células</a:t>
            </a:r>
            <a:r>
              <a:rPr lang="en-US" dirty="0"/>
              <a:t> </a:t>
            </a:r>
            <a:r>
              <a:rPr lang="en-US" dirty="0" err="1"/>
              <a:t>Gliales</a:t>
            </a:r>
            <a:r>
              <a:rPr lang="en-US" dirty="0"/>
              <a:t> SNP</a:t>
            </a:r>
            <a:r>
              <a:rPr lang="en-US" sz="1500" dirty="0"/>
              <a:t>3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b="1" dirty="0" err="1">
                <a:cs typeface="Times New Roman" pitchFamily="18" charset="0"/>
              </a:rPr>
              <a:t>Células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b="1" dirty="0" err="1">
                <a:cs typeface="Times New Roman" pitchFamily="18" charset="0"/>
              </a:rPr>
              <a:t>Satélites</a:t>
            </a:r>
            <a:endParaRPr lang="en-US" altLang="en-US" b="1" dirty="0">
              <a:cs typeface="Times New Roman" pitchFamily="18" charset="0"/>
            </a:endParaRPr>
          </a:p>
          <a:p>
            <a:pPr lvl="2"/>
            <a:r>
              <a:rPr lang="en-US" altLang="en-US" dirty="0" err="1">
                <a:cs typeface="Times New Roman" pitchFamily="18" charset="0"/>
              </a:rPr>
              <a:t>Arregladas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alrededor</a:t>
            </a:r>
            <a:r>
              <a:rPr lang="en-US" altLang="en-US" dirty="0">
                <a:cs typeface="Times New Roman" pitchFamily="18" charset="0"/>
              </a:rPr>
              <a:t> de los somas </a:t>
            </a:r>
            <a:r>
              <a:rPr lang="en-US" altLang="en-US" dirty="0" err="1">
                <a:cs typeface="Times New Roman" pitchFamily="18" charset="0"/>
              </a:rPr>
              <a:t>en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ganglios</a:t>
            </a:r>
            <a:endParaRPr lang="en-US" altLang="en-US" dirty="0">
              <a:cs typeface="Times New Roman" pitchFamily="18" charset="0"/>
            </a:endParaRPr>
          </a:p>
          <a:p>
            <a:pPr lvl="2"/>
            <a:r>
              <a:rPr lang="en-US" altLang="en-US" dirty="0" err="1">
                <a:cs typeface="Times New Roman" pitchFamily="18" charset="0"/>
              </a:rPr>
              <a:t>Aislan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eléctricamente</a:t>
            </a:r>
            <a:r>
              <a:rPr lang="en-US" altLang="en-US" dirty="0">
                <a:cs typeface="Times New Roman" pitchFamily="18" charset="0"/>
              </a:rPr>
              <a:t> </a:t>
            </a:r>
          </a:p>
          <a:p>
            <a:pPr lvl="2"/>
            <a:r>
              <a:rPr lang="en-US" altLang="en-US" dirty="0" err="1">
                <a:cs typeface="Times New Roman" pitchFamily="18" charset="0"/>
              </a:rPr>
              <a:t>Regulan</a:t>
            </a:r>
            <a:r>
              <a:rPr lang="en-US" altLang="en-US" dirty="0">
                <a:cs typeface="Times New Roman" pitchFamily="18" charset="0"/>
              </a:rPr>
              <a:t> el </a:t>
            </a:r>
            <a:r>
              <a:rPr lang="en-US" altLang="en-US" dirty="0" err="1">
                <a:cs typeface="Times New Roman" pitchFamily="18" charset="0"/>
              </a:rPr>
              <a:t>intercambio</a:t>
            </a:r>
            <a:r>
              <a:rPr lang="en-US" altLang="en-US" dirty="0">
                <a:cs typeface="Times New Roman" pitchFamily="18" charset="0"/>
              </a:rPr>
              <a:t> de </a:t>
            </a:r>
            <a:r>
              <a:rPr lang="en-US" altLang="en-US" dirty="0" err="1">
                <a:cs typeface="Times New Roman" pitchFamily="18" charset="0"/>
              </a:rPr>
              <a:t>nutrientes</a:t>
            </a:r>
            <a:r>
              <a:rPr lang="en-US" altLang="en-US" dirty="0">
                <a:cs typeface="Times New Roman" pitchFamily="18" charset="0"/>
              </a:rPr>
              <a:t> y </a:t>
            </a:r>
            <a:r>
              <a:rPr lang="en-US" altLang="en-US" dirty="0" err="1">
                <a:cs typeface="Times New Roman" pitchFamily="18" charset="0"/>
              </a:rPr>
              <a:t>desechos</a:t>
            </a:r>
            <a:endParaRPr lang="en-US" altLang="en-US" dirty="0">
              <a:cs typeface="Times New Roman" pitchFamily="18" charset="0"/>
            </a:endParaRPr>
          </a:p>
          <a:p>
            <a:pPr lvl="1"/>
            <a:r>
              <a:rPr lang="en-US" altLang="en-US" b="1" dirty="0" err="1">
                <a:cs typeface="Times New Roman" pitchFamily="18" charset="0"/>
              </a:rPr>
              <a:t>Neurolemmocitos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dirty="0">
                <a:cs typeface="Times New Roman" pitchFamily="18" charset="0"/>
              </a:rPr>
              <a:t>(</a:t>
            </a:r>
            <a:r>
              <a:rPr lang="en-US" altLang="en-US" i="1" dirty="0">
                <a:cs typeface="Times New Roman" pitchFamily="18" charset="0"/>
              </a:rPr>
              <a:t>Schwann</a:t>
            </a:r>
            <a:r>
              <a:rPr lang="en-US" altLang="en-US" dirty="0">
                <a:cs typeface="Times New Roman" pitchFamily="18" charset="0"/>
              </a:rPr>
              <a:t>)</a:t>
            </a:r>
          </a:p>
          <a:p>
            <a:pPr lvl="2"/>
            <a:r>
              <a:rPr lang="en-US" altLang="en-US" dirty="0" err="1">
                <a:cs typeface="Times New Roman" pitchFamily="18" charset="0"/>
              </a:rPr>
              <a:t>Alargadas</a:t>
            </a:r>
            <a:r>
              <a:rPr lang="en-US" altLang="en-US" dirty="0">
                <a:cs typeface="Times New Roman" pitchFamily="18" charset="0"/>
              </a:rPr>
              <a:t>, </a:t>
            </a:r>
            <a:r>
              <a:rPr lang="en-US" altLang="en-US" dirty="0" err="1">
                <a:cs typeface="Times New Roman" pitchFamily="18" charset="0"/>
              </a:rPr>
              <a:t>forman</a:t>
            </a:r>
            <a:r>
              <a:rPr lang="en-US" altLang="en-US" dirty="0">
                <a:cs typeface="Times New Roman" pitchFamily="18" charset="0"/>
              </a:rPr>
              <a:t> las </a:t>
            </a:r>
            <a:r>
              <a:rPr lang="en-US" altLang="en-US" dirty="0" err="1">
                <a:cs typeface="Times New Roman" pitchFamily="18" charset="0"/>
              </a:rPr>
              <a:t>capas</a:t>
            </a:r>
            <a:r>
              <a:rPr lang="en-US" altLang="en-US" dirty="0">
                <a:cs typeface="Times New Roman" pitchFamily="18" charset="0"/>
              </a:rPr>
              <a:t> de </a:t>
            </a:r>
            <a:r>
              <a:rPr lang="en-US" altLang="en-US" dirty="0" err="1">
                <a:cs typeface="Times New Roman" pitchFamily="18" charset="0"/>
              </a:rPr>
              <a:t>mielina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en</a:t>
            </a:r>
            <a:r>
              <a:rPr lang="en-US" altLang="en-US" dirty="0">
                <a:cs typeface="Times New Roman" pitchFamily="18" charset="0"/>
              </a:rPr>
              <a:t> los </a:t>
            </a:r>
            <a:r>
              <a:rPr lang="en-US" altLang="en-US" dirty="0" err="1">
                <a:cs typeface="Times New Roman" pitchFamily="18" charset="0"/>
              </a:rPr>
              <a:t>axones</a:t>
            </a:r>
            <a:r>
              <a:rPr lang="en-US" altLang="en-US" dirty="0">
                <a:cs typeface="Times New Roman" pitchFamily="18" charset="0"/>
              </a:rPr>
              <a:t> del SNP</a:t>
            </a:r>
          </a:p>
          <a:p>
            <a:pPr lvl="2"/>
            <a:r>
              <a:rPr lang="en-US" altLang="en-US" dirty="0" err="1">
                <a:cs typeface="Times New Roman" pitchFamily="18" charset="0"/>
              </a:rPr>
              <a:t>Facilita</a:t>
            </a:r>
            <a:r>
              <a:rPr lang="en-US" altLang="en-US" dirty="0">
                <a:cs typeface="Times New Roman" pitchFamily="18" charset="0"/>
              </a:rPr>
              <a:t> la </a:t>
            </a:r>
            <a:r>
              <a:rPr lang="en-US" altLang="en-US" dirty="0" err="1">
                <a:cs typeface="Times New Roman" pitchFamily="18" charset="0"/>
              </a:rPr>
              <a:t>conducción</a:t>
            </a:r>
            <a:r>
              <a:rPr lang="en-US" altLang="en-US" dirty="0">
                <a:cs typeface="Times New Roman" pitchFamily="18" charset="0"/>
              </a:rPr>
              <a:t> del </a:t>
            </a:r>
            <a:r>
              <a:rPr lang="en-US" altLang="en-US" dirty="0" err="1">
                <a:cs typeface="Times New Roman" pitchFamily="18" charset="0"/>
              </a:rPr>
              <a:t>potencial</a:t>
            </a:r>
            <a:r>
              <a:rPr lang="en-US" altLang="en-US" dirty="0">
                <a:cs typeface="Times New Roman" pitchFamily="18" charset="0"/>
              </a:rPr>
              <a:t> de </a:t>
            </a:r>
            <a:r>
              <a:rPr lang="en-US" altLang="en-US" dirty="0" err="1">
                <a:cs typeface="Times New Roman" pitchFamily="18" charset="0"/>
              </a:rPr>
              <a:t>acción</a:t>
            </a:r>
            <a:endParaRPr lang="en-US" alt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8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12.1a Sistema </a:t>
            </a:r>
            <a:r>
              <a:rPr lang="en-US" dirty="0" err="1"/>
              <a:t>Nervioso</a:t>
            </a:r>
            <a:r>
              <a:rPr lang="en-US" dirty="0"/>
              <a:t>: </a:t>
            </a:r>
            <a:r>
              <a:rPr lang="en-US" dirty="0" err="1"/>
              <a:t>Funciones</a:t>
            </a:r>
            <a:r>
              <a:rPr lang="en-US" dirty="0"/>
              <a:t> </a:t>
            </a:r>
            <a:endParaRPr lang="en-US" sz="15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95360" cy="530352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3000" dirty="0">
                <a:cs typeface="Times New Roman" pitchFamily="18" charset="0"/>
              </a:rPr>
              <a:t>Sistema </a:t>
            </a:r>
            <a:r>
              <a:rPr lang="en-US" altLang="en-US" sz="3000" dirty="0" err="1">
                <a:cs typeface="Times New Roman" pitchFamily="18" charset="0"/>
              </a:rPr>
              <a:t>nervioso</a:t>
            </a:r>
            <a:r>
              <a:rPr lang="en-US" altLang="en-US" sz="3000" dirty="0">
                <a:cs typeface="Times New Roman" pitchFamily="18" charset="0"/>
              </a:rPr>
              <a:t>: Sistema de control y </a:t>
            </a:r>
            <a:r>
              <a:rPr lang="en-US" altLang="en-US" sz="3000" dirty="0" err="1">
                <a:cs typeface="Times New Roman" pitchFamily="18" charset="0"/>
              </a:rPr>
              <a:t>comunicación</a:t>
            </a:r>
            <a:endParaRPr lang="en-US" altLang="en-US" sz="30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3000" dirty="0" err="1">
                <a:cs typeface="Times New Roman" pitchFamily="18" charset="0"/>
              </a:rPr>
              <a:t>Funciones</a:t>
            </a:r>
            <a:r>
              <a:rPr lang="en-US" altLang="en-US" sz="3000" dirty="0">
                <a:cs typeface="Times New Roman" pitchFamily="18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altLang="en-US" sz="2600" b="1" dirty="0" err="1">
                <a:cs typeface="Times New Roman" pitchFamily="18" charset="0"/>
              </a:rPr>
              <a:t>Rocolectar</a:t>
            </a:r>
            <a:r>
              <a:rPr lang="en-US" altLang="en-US" sz="2600" b="1" dirty="0">
                <a:cs typeface="Times New Roman" pitchFamily="18" charset="0"/>
              </a:rPr>
              <a:t> </a:t>
            </a:r>
            <a:r>
              <a:rPr lang="en-US" altLang="en-US" sz="2600" b="1" dirty="0" err="1">
                <a:cs typeface="Times New Roman" pitchFamily="18" charset="0"/>
              </a:rPr>
              <a:t>información</a:t>
            </a:r>
            <a:endParaRPr lang="en-US" altLang="en-US" sz="2600" b="1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altLang="en-US" sz="2200" dirty="0" err="1">
                <a:cs typeface="Times New Roman" pitchFamily="18" charset="0"/>
              </a:rPr>
              <a:t>Receptores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 err="1">
                <a:cs typeface="Times New Roman" pitchFamily="18" charset="0"/>
              </a:rPr>
              <a:t>detectan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 err="1">
                <a:cs typeface="Times New Roman" pitchFamily="18" charset="0"/>
              </a:rPr>
              <a:t>estímulos</a:t>
            </a:r>
            <a:r>
              <a:rPr lang="en-US" altLang="en-US" sz="2200" dirty="0">
                <a:cs typeface="Times New Roman" pitchFamily="18" charset="0"/>
              </a:rPr>
              <a:t>, </a:t>
            </a:r>
            <a:r>
              <a:rPr lang="en-US" altLang="en-US" sz="2200" dirty="0" err="1">
                <a:cs typeface="Times New Roman" pitchFamily="18" charset="0"/>
              </a:rPr>
              <a:t>envian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 err="1">
                <a:cs typeface="Times New Roman" pitchFamily="18" charset="0"/>
              </a:rPr>
              <a:t>información</a:t>
            </a:r>
            <a:r>
              <a:rPr lang="en-US" altLang="en-US" sz="2200" dirty="0">
                <a:cs typeface="Times New Roman" pitchFamily="18" charset="0"/>
              </a:rPr>
              <a:t> sensorial al SNC</a:t>
            </a:r>
          </a:p>
          <a:p>
            <a:pPr lvl="1">
              <a:spcBef>
                <a:spcPts val="600"/>
              </a:spcBef>
            </a:pPr>
            <a:r>
              <a:rPr lang="en-US" altLang="en-US" sz="2600" b="1" dirty="0" err="1">
                <a:cs typeface="Times New Roman" pitchFamily="18" charset="0"/>
              </a:rPr>
              <a:t>Procesamiento</a:t>
            </a:r>
            <a:r>
              <a:rPr lang="en-US" altLang="en-US" sz="2600" b="1" dirty="0">
                <a:cs typeface="Times New Roman" pitchFamily="18" charset="0"/>
              </a:rPr>
              <a:t> y </a:t>
            </a:r>
            <a:r>
              <a:rPr lang="en-US" altLang="en-US" sz="2600" b="1" dirty="0" err="1">
                <a:cs typeface="Times New Roman" pitchFamily="18" charset="0"/>
              </a:rPr>
              <a:t>evaluación</a:t>
            </a:r>
            <a:r>
              <a:rPr lang="en-US" altLang="en-US" sz="2600" b="1" dirty="0">
                <a:cs typeface="Times New Roman" pitchFamily="18" charset="0"/>
              </a:rPr>
              <a:t> de la </a:t>
            </a:r>
            <a:r>
              <a:rPr lang="en-US" altLang="en-US" sz="2600" b="1" dirty="0" err="1">
                <a:cs typeface="Times New Roman" pitchFamily="18" charset="0"/>
              </a:rPr>
              <a:t>información</a:t>
            </a:r>
            <a:endParaRPr lang="en-US" altLang="en-US" sz="2600" b="1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altLang="en-US" sz="2200" dirty="0">
                <a:cs typeface="Times New Roman" pitchFamily="18" charset="0"/>
              </a:rPr>
              <a:t>SNC </a:t>
            </a:r>
            <a:r>
              <a:rPr lang="en-US" altLang="en-US" sz="2200" dirty="0" err="1">
                <a:cs typeface="Times New Roman" pitchFamily="18" charset="0"/>
              </a:rPr>
              <a:t>procesa</a:t>
            </a:r>
            <a:r>
              <a:rPr lang="en-US" altLang="en-US" sz="2200" dirty="0">
                <a:cs typeface="Times New Roman" pitchFamily="18" charset="0"/>
              </a:rPr>
              <a:t> y </a:t>
            </a:r>
            <a:r>
              <a:rPr lang="en-US" altLang="en-US" sz="2200" dirty="0" err="1">
                <a:cs typeface="Times New Roman" pitchFamily="18" charset="0"/>
              </a:rPr>
              <a:t>determina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 err="1">
                <a:cs typeface="Times New Roman" pitchFamily="18" charset="0"/>
              </a:rPr>
              <a:t>tipo</a:t>
            </a:r>
            <a:r>
              <a:rPr lang="en-US" altLang="en-US" sz="2200" dirty="0">
                <a:cs typeface="Times New Roman" pitchFamily="18" charset="0"/>
              </a:rPr>
              <a:t> de </a:t>
            </a:r>
            <a:r>
              <a:rPr lang="en-US" altLang="en-US" sz="2200" dirty="0" err="1">
                <a:cs typeface="Times New Roman" pitchFamily="18" charset="0"/>
              </a:rPr>
              <a:t>respuesta</a:t>
            </a:r>
            <a:r>
              <a:rPr lang="en-US" altLang="en-US" sz="2200" dirty="0">
                <a:cs typeface="Times New Roman" pitchFamily="18" charset="0"/>
              </a:rPr>
              <a:t> al </a:t>
            </a:r>
            <a:r>
              <a:rPr lang="en-US" altLang="en-US" sz="2200" dirty="0" err="1">
                <a:cs typeface="Times New Roman" pitchFamily="18" charset="0"/>
              </a:rPr>
              <a:t>estímulo</a:t>
            </a:r>
            <a:endParaRPr lang="en-US" altLang="en-US" sz="22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sz="2600" b="1" dirty="0" err="1">
                <a:cs typeface="Times New Roman" pitchFamily="18" charset="0"/>
              </a:rPr>
              <a:t>Iniciar</a:t>
            </a:r>
            <a:r>
              <a:rPr lang="en-US" altLang="en-US" sz="2600" b="1" dirty="0">
                <a:cs typeface="Times New Roman" pitchFamily="18" charset="0"/>
              </a:rPr>
              <a:t> la </a:t>
            </a:r>
            <a:r>
              <a:rPr lang="en-US" altLang="en-US" sz="2600" b="1" dirty="0" err="1">
                <a:cs typeface="Times New Roman" pitchFamily="18" charset="0"/>
              </a:rPr>
              <a:t>respuesta</a:t>
            </a:r>
            <a:endParaRPr lang="en-US" altLang="en-US" sz="2600" b="1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altLang="en-US" sz="2200" dirty="0">
                <a:cs typeface="Times New Roman" pitchFamily="18" charset="0"/>
              </a:rPr>
              <a:t>SNC </a:t>
            </a:r>
            <a:r>
              <a:rPr lang="en-US" altLang="en-US" sz="2200" dirty="0" err="1">
                <a:cs typeface="Times New Roman" pitchFamily="18" charset="0"/>
              </a:rPr>
              <a:t>envían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 err="1">
                <a:cs typeface="Times New Roman" pitchFamily="18" charset="0"/>
              </a:rPr>
              <a:t>respuestas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 err="1">
                <a:cs typeface="Times New Roman" pitchFamily="18" charset="0"/>
              </a:rPr>
              <a:t>motoras</a:t>
            </a:r>
            <a:r>
              <a:rPr lang="en-US" altLang="en-US" sz="2200" dirty="0">
                <a:cs typeface="Times New Roman" pitchFamily="18" charset="0"/>
              </a:rPr>
              <a:t> de </a:t>
            </a:r>
            <a:r>
              <a:rPr lang="en-US" altLang="en-US" sz="2200" dirty="0" err="1">
                <a:cs typeface="Times New Roman" pitchFamily="18" charset="0"/>
              </a:rPr>
              <a:t>salida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 err="1">
                <a:cs typeface="Times New Roman" pitchFamily="18" charset="0"/>
              </a:rPr>
              <a:t>hacia</a:t>
            </a:r>
            <a:r>
              <a:rPr lang="en-US" altLang="en-US" sz="2200" dirty="0">
                <a:cs typeface="Times New Roman" pitchFamily="18" charset="0"/>
              </a:rPr>
              <a:t> los </a:t>
            </a:r>
            <a:r>
              <a:rPr lang="en-US" altLang="en-US" sz="2200" b="1" dirty="0" err="1">
                <a:cs typeface="Times New Roman" pitchFamily="18" charset="0"/>
              </a:rPr>
              <a:t>efectores</a:t>
            </a:r>
            <a:endParaRPr lang="en-US" altLang="en-US" sz="22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33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Células</a:t>
            </a:r>
            <a:r>
              <a:rPr lang="en-US" dirty="0"/>
              <a:t> </a:t>
            </a:r>
            <a:r>
              <a:rPr lang="en-US" dirty="0" err="1"/>
              <a:t>Gliales</a:t>
            </a:r>
            <a:r>
              <a:rPr lang="en-US" dirty="0"/>
              <a:t> del SNP</a:t>
            </a:r>
          </a:p>
        </p:txBody>
      </p:sp>
      <p:pic>
        <p:nvPicPr>
          <p:cNvPr id="8" name="Picture 2" descr="Two types of glial cells are located within the PNS: satellite cells and neurolemmocytes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853" y="1308462"/>
            <a:ext cx="7650591" cy="50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6248400"/>
            <a:ext cx="1752600" cy="381000"/>
          </a:xfrm>
        </p:spPr>
        <p:txBody>
          <a:bodyPr/>
          <a:lstStyle/>
          <a:p>
            <a:r>
              <a:rPr lang="en-US" altLang="en-US" sz="1800" dirty="0">
                <a:cs typeface="Times New Roman" pitchFamily="18" charset="0"/>
              </a:rPr>
              <a:t>Figure 12.6</a:t>
            </a:r>
          </a:p>
        </p:txBody>
      </p:sp>
    </p:spTree>
    <p:extLst>
      <p:ext uri="{BB962C8B-B14F-4D97-AF65-F5344CB8AC3E}">
        <p14:creationId xmlns:p14="http://schemas.microsoft.com/office/powerpoint/2010/main" val="959138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Enfoque</a:t>
            </a:r>
            <a:r>
              <a:rPr lang="en-US" dirty="0"/>
              <a:t> </a:t>
            </a:r>
            <a:r>
              <a:rPr lang="en-US" dirty="0" err="1"/>
              <a:t>Clínico</a:t>
            </a:r>
            <a:r>
              <a:rPr lang="en-US" dirty="0"/>
              <a:t>: </a:t>
            </a:r>
            <a:r>
              <a:rPr lang="en-US" dirty="0" err="1"/>
              <a:t>Cáncer</a:t>
            </a:r>
            <a:endParaRPr lang="en-US" sz="15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/>
          <a:lstStyle/>
          <a:p>
            <a:pPr marL="0" lvl="1" indent="0">
              <a:spcBef>
                <a:spcPts val="400"/>
              </a:spcBef>
              <a:buNone/>
            </a:pPr>
            <a:r>
              <a:rPr lang="en-US" altLang="en-US" dirty="0" err="1">
                <a:cs typeface="Times New Roman" pitchFamily="18" charset="0"/>
              </a:rPr>
              <a:t>Neoplasmas</a:t>
            </a:r>
            <a:r>
              <a:rPr lang="en-US" altLang="en-US" dirty="0">
                <a:cs typeface="Times New Roman" pitchFamily="18" charset="0"/>
              </a:rPr>
              <a:t>- </a:t>
            </a:r>
            <a:r>
              <a:rPr lang="en-US" altLang="en-US" dirty="0" err="1">
                <a:cs typeface="Times New Roman" pitchFamily="18" charset="0"/>
              </a:rPr>
              <a:t>crecimiento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celular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descontrolado</a:t>
            </a:r>
            <a:r>
              <a:rPr lang="en-US" altLang="en-US" dirty="0">
                <a:cs typeface="Times New Roman" pitchFamily="18" charset="0"/>
              </a:rPr>
              <a:t>, </a:t>
            </a:r>
            <a:r>
              <a:rPr lang="en-US" altLang="en-US" dirty="0" err="1">
                <a:cs typeface="Times New Roman" pitchFamily="18" charset="0"/>
              </a:rPr>
              <a:t>tumores</a:t>
            </a:r>
            <a:endParaRPr lang="en-US" altLang="en-US" b="1" dirty="0">
              <a:cs typeface="Times New Roman" pitchFamily="18" charset="0"/>
            </a:endParaRPr>
          </a:p>
          <a:p>
            <a:pPr marL="0" lvl="1" indent="0">
              <a:spcBef>
                <a:spcPts val="400"/>
              </a:spcBef>
              <a:buNone/>
            </a:pPr>
            <a:r>
              <a:rPr lang="en-US" altLang="en-US" dirty="0" err="1">
                <a:cs typeface="Times New Roman" pitchFamily="18" charset="0"/>
              </a:rPr>
              <a:t>Raros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en</a:t>
            </a:r>
            <a:r>
              <a:rPr lang="en-US" altLang="en-US" dirty="0">
                <a:cs typeface="Times New Roman" pitchFamily="18" charset="0"/>
              </a:rPr>
              <a:t> el SNC, </a:t>
            </a:r>
            <a:r>
              <a:rPr lang="en-US" altLang="en-US" dirty="0" err="1">
                <a:cs typeface="Times New Roman" pitchFamily="18" charset="0"/>
              </a:rPr>
              <a:t>pero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ocurren</a:t>
            </a:r>
            <a:endParaRPr lang="en-US" altLang="en-US" dirty="0">
              <a:cs typeface="Times New Roman" pitchFamily="18" charset="0"/>
            </a:endParaRPr>
          </a:p>
          <a:p>
            <a:pPr marL="0" lvl="1" indent="0">
              <a:spcBef>
                <a:spcPts val="400"/>
              </a:spcBef>
              <a:buNone/>
            </a:pPr>
            <a:r>
              <a:rPr lang="en-US" altLang="en-US" dirty="0" err="1">
                <a:cs typeface="Times New Roman" pitchFamily="18" charset="0"/>
              </a:rPr>
              <a:t>Tipicamente</a:t>
            </a:r>
            <a:r>
              <a:rPr lang="en-US" altLang="en-US" dirty="0">
                <a:cs typeface="Times New Roman" pitchFamily="18" charset="0"/>
              </a:rPr>
              <a:t> se </a:t>
            </a:r>
            <a:r>
              <a:rPr lang="en-US" altLang="en-US" dirty="0" err="1">
                <a:cs typeface="Times New Roman" pitchFamily="18" charset="0"/>
              </a:rPr>
              <a:t>originan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en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celulas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gliales</a:t>
            </a:r>
            <a:endParaRPr lang="en-US" altLang="en-US" dirty="0">
              <a:cs typeface="Times New Roman" pitchFamily="18" charset="0"/>
            </a:endParaRPr>
          </a:p>
          <a:p>
            <a:pPr marL="457200" lvl="2" indent="-347472">
              <a:spcBef>
                <a:spcPts val="400"/>
              </a:spcBef>
              <a:buClr>
                <a:srgbClr val="B60000"/>
              </a:buClr>
            </a:pPr>
            <a:r>
              <a:rPr lang="en-US" altLang="en-US" dirty="0">
                <a:cs typeface="Times New Roman" pitchFamily="18" charset="0"/>
              </a:rPr>
              <a:t>Son los que </a:t>
            </a:r>
            <a:r>
              <a:rPr lang="en-US" altLang="en-US" dirty="0" err="1">
                <a:cs typeface="Times New Roman" pitchFamily="18" charset="0"/>
              </a:rPr>
              <a:t>pueden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hacer</a:t>
            </a:r>
            <a:r>
              <a:rPr lang="en-US" altLang="en-US" dirty="0">
                <a:cs typeface="Times New Roman" pitchFamily="18" charset="0"/>
              </a:rPr>
              <a:t> mitosis </a:t>
            </a:r>
          </a:p>
          <a:p>
            <a:pPr marL="457200" lvl="2" indent="-347472">
              <a:spcBef>
                <a:spcPts val="400"/>
              </a:spcBef>
              <a:buClr>
                <a:srgbClr val="B60000"/>
              </a:buClr>
            </a:pPr>
            <a:r>
              <a:rPr lang="en-US" altLang="en-US" dirty="0">
                <a:cs typeface="Times New Roman" pitchFamily="18" charset="0"/>
              </a:rPr>
              <a:t>O de las meninges</a:t>
            </a:r>
          </a:p>
          <a:p>
            <a:pPr marL="0" lvl="1" indent="0">
              <a:spcBef>
                <a:spcPts val="400"/>
              </a:spcBef>
              <a:buNone/>
            </a:pPr>
            <a:r>
              <a:rPr lang="en-US" altLang="en-US" b="1" dirty="0">
                <a:cs typeface="Times New Roman" pitchFamily="18" charset="0"/>
              </a:rPr>
              <a:t>Gliomas,</a:t>
            </a:r>
            <a:endParaRPr lang="en-US" altLang="en-US" dirty="0">
              <a:cs typeface="Times New Roman" pitchFamily="18" charset="0"/>
            </a:endParaRPr>
          </a:p>
          <a:p>
            <a:pPr marL="457200" lvl="2" indent="-347472">
              <a:spcBef>
                <a:spcPts val="400"/>
              </a:spcBef>
              <a:buClr>
                <a:srgbClr val="B60000"/>
              </a:buClr>
            </a:pPr>
            <a:r>
              <a:rPr lang="en-US" altLang="en-US" dirty="0" err="1">
                <a:cs typeface="Times New Roman" pitchFamily="18" charset="0"/>
              </a:rPr>
              <a:t>Benignos</a:t>
            </a:r>
            <a:endParaRPr lang="en-US" altLang="en-US" dirty="0">
              <a:cs typeface="Times New Roman" pitchFamily="18" charset="0"/>
            </a:endParaRPr>
          </a:p>
          <a:p>
            <a:pPr marL="457200" lvl="2" indent="-347472">
              <a:spcBef>
                <a:spcPts val="400"/>
              </a:spcBef>
              <a:buClr>
                <a:srgbClr val="B60000"/>
              </a:buClr>
            </a:pPr>
            <a:r>
              <a:rPr lang="en-US" altLang="en-US" dirty="0" err="1">
                <a:cs typeface="Times New Roman" pitchFamily="18" charset="0"/>
              </a:rPr>
              <a:t>Malignos</a:t>
            </a:r>
            <a:endParaRPr lang="en-US" altLang="en-US" dirty="0">
              <a:cs typeface="Times New Roman" pitchFamily="18" charset="0"/>
            </a:endParaRPr>
          </a:p>
          <a:p>
            <a:pPr marL="457200" lvl="2" indent="-347472">
              <a:spcBef>
                <a:spcPts val="400"/>
              </a:spcBef>
              <a:buClr>
                <a:srgbClr val="B60000"/>
              </a:buClr>
            </a:pPr>
            <a:r>
              <a:rPr lang="en-US" altLang="en-US" dirty="0">
                <a:cs typeface="Times New Roman" pitchFamily="18" charset="0"/>
              </a:rPr>
              <a:t>Neuroblastomas</a:t>
            </a:r>
          </a:p>
        </p:txBody>
      </p:sp>
    </p:spTree>
    <p:extLst>
      <p:ext uri="{BB962C8B-B14F-4D97-AF65-F5344CB8AC3E}">
        <p14:creationId xmlns:p14="http://schemas.microsoft.com/office/powerpoint/2010/main" val="407907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12.1b </a:t>
            </a:r>
            <a:r>
              <a:rPr lang="en-US" dirty="0" err="1"/>
              <a:t>Organización</a:t>
            </a:r>
            <a:r>
              <a:rPr lang="en-US" dirty="0"/>
              <a:t> </a:t>
            </a:r>
            <a:r>
              <a:rPr lang="en-US" dirty="0" err="1"/>
              <a:t>estructural</a:t>
            </a:r>
            <a:br>
              <a:rPr lang="en-US" dirty="0"/>
            </a:br>
            <a:r>
              <a:rPr lang="en-US" sz="1500" dirty="0"/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4156462" cy="1371600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en-US" sz="2800" dirty="0" err="1">
                    <a:cs typeface="Times New Roman" pitchFamily="18" charset="0"/>
                  </a:rPr>
                  <a:t>Estructural</a:t>
                </a:r>
                <a:r>
                  <a:rPr lang="en-US" altLang="en-US" sz="2800" dirty="0">
                    <a:cs typeface="Times New Roman" pitchFamily="18" charset="0"/>
                  </a:rPr>
                  <a:t>: central vs </a:t>
                </a:r>
                <a:r>
                  <a:rPr lang="en-US" altLang="en-US" sz="2800" dirty="0" err="1">
                    <a:cs typeface="Times New Roman" pitchFamily="18" charset="0"/>
                  </a:rPr>
                  <a:t>periferal</a:t>
                </a:r>
                <a:endParaRPr lang="en-US" altLang="en-US" sz="2800" dirty="0">
                  <a:cs typeface="Times New Roman" pitchFamily="18" charset="0"/>
                </a:endParaRP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en-US" sz="2400" b="1" dirty="0">
                    <a:cs typeface="Times New Roman" pitchFamily="18" charset="0"/>
                  </a:rPr>
                  <a:t>SNC – Sistema </a:t>
                </a:r>
                <a:r>
                  <a:rPr lang="en-US" altLang="en-US" sz="2400" b="1" dirty="0" err="1">
                    <a:cs typeface="Times New Roman" pitchFamily="18" charset="0"/>
                  </a:rPr>
                  <a:t>Nervioso</a:t>
                </a:r>
                <a:r>
                  <a:rPr lang="en-US" altLang="en-US" sz="2400" b="1" dirty="0">
                    <a:cs typeface="Times New Roman" pitchFamily="18" charset="0"/>
                  </a:rPr>
                  <a:t> Central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en-US" sz="2400" dirty="0"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cs typeface="Times New Roman" pitchFamily="18" charset="0"/>
                  </a:rPr>
                  <a:t>cerebro</a:t>
                </a:r>
                <a:r>
                  <a:rPr lang="en-US" altLang="en-US" sz="2400" dirty="0">
                    <a:cs typeface="Times New Roman" pitchFamily="18" charset="0"/>
                  </a:rPr>
                  <a:t> y </a:t>
                </a:r>
                <a:r>
                  <a:rPr lang="en-US" altLang="en-US" sz="2400" dirty="0" err="1">
                    <a:cs typeface="Times New Roman" pitchFamily="18" charset="0"/>
                  </a:rPr>
                  <a:t>cordón</a:t>
                </a:r>
                <a:r>
                  <a:rPr lang="en-US" altLang="en-US" sz="2400" dirty="0">
                    <a:cs typeface="Times New Roman" pitchFamily="18" charset="0"/>
                  </a:rPr>
                  <a:t> </a:t>
                </a:r>
                <a:r>
                  <a:rPr lang="en-US" altLang="en-US" sz="2400" dirty="0" err="1">
                    <a:cs typeface="Times New Roman" pitchFamily="18" charset="0"/>
                  </a:rPr>
                  <a:t>espinal</a:t>
                </a:r>
                <a:endParaRPr lang="en-US" altLang="en-US" sz="2400" b="1" dirty="0">
                  <a:cs typeface="Times New Roman" pitchFamily="18" charset="0"/>
                </a:endParaRPr>
              </a:p>
              <a:p>
                <a:pPr lvl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en-US" sz="2400" b="1" dirty="0">
                    <a:cs typeface="Times New Roman" pitchFamily="18" charset="0"/>
                  </a:rPr>
                  <a:t>SNP – Sistema </a:t>
                </a:r>
                <a:r>
                  <a:rPr lang="en-US" altLang="en-US" sz="2400" b="1" dirty="0" err="1">
                    <a:cs typeface="Times New Roman" pitchFamily="18" charset="0"/>
                  </a:rPr>
                  <a:t>Nervioso</a:t>
                </a:r>
                <a:r>
                  <a:rPr lang="en-US" altLang="en-US" sz="2400" b="1" dirty="0">
                    <a:cs typeface="Times New Roman" pitchFamily="18" charset="0"/>
                  </a:rPr>
                  <a:t> </a:t>
                </a:r>
                <a:r>
                  <a:rPr lang="en-US" altLang="en-US" sz="2400" b="1" dirty="0" err="1">
                    <a:cs typeface="Times New Roman" pitchFamily="18" charset="0"/>
                  </a:rPr>
                  <a:t>Periferal</a:t>
                </a:r>
                <a:r>
                  <a:rPr lang="en-US" altLang="en-US" sz="2400" b="1" dirty="0">
                    <a:cs typeface="Times New Roman" pitchFamily="18" charset="0"/>
                  </a:rPr>
                  <a:t>= </a:t>
                </a:r>
                <a:r>
                  <a:rPr lang="en-US" altLang="en-US" sz="2400" b="1" dirty="0" err="1">
                    <a:cs typeface="Times New Roman" pitchFamily="18" charset="0"/>
                  </a:rPr>
                  <a:t>nervios</a:t>
                </a:r>
                <a:r>
                  <a:rPr lang="en-US" altLang="en-US" sz="2400" dirty="0">
                    <a:cs typeface="Times New Roman" pitchFamily="18" charset="0"/>
                  </a:rPr>
                  <a:t> y </a:t>
                </a:r>
                <a:r>
                  <a:rPr lang="en-US" altLang="en-US" sz="2400" b="1" dirty="0" err="1">
                    <a:cs typeface="Times New Roman" pitchFamily="18" charset="0"/>
                  </a:rPr>
                  <a:t>ganglios</a:t>
                </a:r>
                <a:endParaRPr lang="en-US" altLang="en-US" sz="2400" b="1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4156462" cy="1371600"/>
              </a:xfrm>
              <a:blipFill>
                <a:blip r:embed="rId2"/>
                <a:stretch>
                  <a:fillRect l="-3364" t="-4587" b="-148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 descr="Structural divisions of the nervous system include the central nervous system and peripheral nervous system."/>
          <p:cNvPicPr>
            <a:picLocks noGrp="1" noChangeAspect="1"/>
          </p:cNvPicPr>
          <p:nvPr>
            <p:ph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8"/>
          <a:stretch/>
        </p:blipFill>
        <p:spPr bwMode="auto">
          <a:xfrm>
            <a:off x="4682740" y="827450"/>
            <a:ext cx="4324100" cy="574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4"/>
          <p:cNvSpPr>
            <a:spLocks noGrp="1"/>
          </p:cNvSpPr>
          <p:nvPr>
            <p:ph idx="14"/>
          </p:nvPr>
        </p:nvSpPr>
        <p:spPr>
          <a:xfrm>
            <a:off x="457200" y="6172200"/>
            <a:ext cx="2438400" cy="381000"/>
          </a:xfrm>
        </p:spPr>
        <p:txBody>
          <a:bodyPr/>
          <a:lstStyle/>
          <a:p>
            <a:r>
              <a:rPr lang="en-US" altLang="en-US" sz="1800" dirty="0">
                <a:cs typeface="Times New Roman" pitchFamily="18" charset="0"/>
              </a:rPr>
              <a:t>Figure 12.1a</a:t>
            </a:r>
          </a:p>
        </p:txBody>
      </p:sp>
    </p:spTree>
    <p:extLst>
      <p:ext uri="{BB962C8B-B14F-4D97-AF65-F5344CB8AC3E}">
        <p14:creationId xmlns:p14="http://schemas.microsoft.com/office/powerpoint/2010/main" val="363156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12.1b </a:t>
            </a:r>
            <a:r>
              <a:rPr lang="en-US" dirty="0" err="1"/>
              <a:t>Organización</a:t>
            </a:r>
            <a:r>
              <a:rPr lang="en-US" dirty="0"/>
              <a:t> Funcional</a:t>
            </a:r>
            <a:r>
              <a:rPr lang="en-US" sz="1500" dirty="0"/>
              <a:t>2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69680" cy="530352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altLang="en-US" sz="3000" dirty="0" err="1">
                <a:cs typeface="Times New Roman" pitchFamily="18" charset="0"/>
              </a:rPr>
              <a:t>Funcional</a:t>
            </a:r>
            <a:r>
              <a:rPr lang="en-US" altLang="en-US" sz="3000" dirty="0">
                <a:cs typeface="Times New Roman" pitchFamily="18" charset="0"/>
              </a:rPr>
              <a:t> : sensorial vs motor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altLang="en-US" sz="2600" b="1" dirty="0">
                <a:cs typeface="Times New Roman" pitchFamily="18" charset="0"/>
              </a:rPr>
              <a:t>SNPA – Sensorial </a:t>
            </a:r>
            <a:r>
              <a:rPr lang="en-US" altLang="en-US" sz="2600" dirty="0">
                <a:cs typeface="Times New Roman" pitchFamily="18" charset="0"/>
              </a:rPr>
              <a:t>= </a:t>
            </a:r>
            <a:r>
              <a:rPr lang="en-US" altLang="en-US" sz="2600" dirty="0" err="1">
                <a:cs typeface="Times New Roman" pitchFamily="18" charset="0"/>
              </a:rPr>
              <a:t>aferente</a:t>
            </a:r>
            <a:endParaRPr lang="en-US" altLang="en-US" sz="2600" b="1" dirty="0">
              <a:cs typeface="Times New Roman" pitchFamily="18" charset="0"/>
            </a:endParaRP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n-US" altLang="en-US" dirty="0" err="1">
                <a:cs typeface="Times New Roman" pitchFamily="18" charset="0"/>
              </a:rPr>
              <a:t>Recibe</a:t>
            </a:r>
            <a:r>
              <a:rPr lang="en-US" altLang="en-US" dirty="0">
                <a:cs typeface="Times New Roman" pitchFamily="18" charset="0"/>
              </a:rPr>
              <a:t> la </a:t>
            </a:r>
            <a:r>
              <a:rPr lang="en-US" altLang="en-US" dirty="0" err="1">
                <a:cs typeface="Times New Roman" pitchFamily="18" charset="0"/>
              </a:rPr>
              <a:t>información</a:t>
            </a:r>
            <a:r>
              <a:rPr lang="en-US" altLang="en-US" dirty="0">
                <a:cs typeface="Times New Roman" pitchFamily="18" charset="0"/>
              </a:rPr>
              <a:t> de los </a:t>
            </a:r>
            <a:r>
              <a:rPr lang="en-US" altLang="en-US" dirty="0" err="1">
                <a:cs typeface="Times New Roman" pitchFamily="18" charset="0"/>
              </a:rPr>
              <a:t>receptores</a:t>
            </a:r>
            <a:r>
              <a:rPr lang="en-US" altLang="en-US" dirty="0">
                <a:cs typeface="Times New Roman" pitchFamily="18" charset="0"/>
              </a:rPr>
              <a:t> y la </a:t>
            </a:r>
            <a:r>
              <a:rPr lang="en-US" altLang="en-US" dirty="0" err="1">
                <a:cs typeface="Times New Roman" pitchFamily="18" charset="0"/>
              </a:rPr>
              <a:t>transmite</a:t>
            </a:r>
            <a:r>
              <a:rPr lang="en-US" altLang="en-US" dirty="0">
                <a:cs typeface="Times New Roman" pitchFamily="18" charset="0"/>
              </a:rPr>
              <a:t> al SNC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n-US" altLang="en-US" b="1" dirty="0" err="1">
                <a:cs typeface="Times New Roman" pitchFamily="18" charset="0"/>
              </a:rPr>
              <a:t>Somático</a:t>
            </a:r>
            <a:r>
              <a:rPr lang="en-US" altLang="en-US" b="1" dirty="0">
                <a:cs typeface="Times New Roman" pitchFamily="18" charset="0"/>
              </a:rPr>
              <a:t>- </a:t>
            </a:r>
            <a:r>
              <a:rPr lang="en-US" altLang="en-US" dirty="0" err="1">
                <a:cs typeface="Times New Roman" pitchFamily="18" charset="0"/>
              </a:rPr>
              <a:t>detecta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estímulos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concientemente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perceptibles</a:t>
            </a:r>
            <a:endParaRPr lang="en-US" altLang="en-US" dirty="0">
              <a:cs typeface="Times New Roman" pitchFamily="18" charset="0"/>
            </a:endParaRP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n-US" altLang="en-US" b="1" dirty="0">
                <a:cs typeface="Times New Roman" pitchFamily="18" charset="0"/>
              </a:rPr>
              <a:t>Visceral – </a:t>
            </a:r>
            <a:r>
              <a:rPr lang="en-US" altLang="en-US" dirty="0" err="1">
                <a:cs typeface="Times New Roman" pitchFamily="18" charset="0"/>
              </a:rPr>
              <a:t>detecta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estímulos</a:t>
            </a:r>
            <a:r>
              <a:rPr lang="en-US" altLang="en-US" dirty="0">
                <a:cs typeface="Times New Roman" pitchFamily="18" charset="0"/>
              </a:rPr>
              <a:t> no </a:t>
            </a:r>
            <a:r>
              <a:rPr lang="en-US" altLang="en-US" dirty="0" err="1">
                <a:cs typeface="Times New Roman" pitchFamily="18" charset="0"/>
              </a:rPr>
              <a:t>perceptibles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concientemente</a:t>
            </a:r>
            <a:r>
              <a:rPr lang="en-US" altLang="en-US" dirty="0">
                <a:cs typeface="Times New Roman" pitchFamily="18" charset="0"/>
              </a:rPr>
              <a:t>  </a:t>
            </a:r>
          </a:p>
          <a:p>
            <a:pPr lvl="3">
              <a:spcBef>
                <a:spcPts val="300"/>
              </a:spcBef>
              <a:spcAft>
                <a:spcPts val="0"/>
              </a:spcAft>
            </a:pPr>
            <a:r>
              <a:rPr lang="en-US" altLang="en-US" sz="2400" dirty="0">
                <a:cs typeface="Times New Roman" pitchFamily="18" charset="0"/>
              </a:rPr>
              <a:t>E.g., </a:t>
            </a:r>
            <a:r>
              <a:rPr lang="en-US" altLang="en-US" sz="2400" dirty="0" err="1">
                <a:cs typeface="Times New Roman" pitchFamily="18" charset="0"/>
              </a:rPr>
              <a:t>Corazón</a:t>
            </a:r>
            <a:r>
              <a:rPr lang="en-US" altLang="en-US" sz="2400" dirty="0">
                <a:cs typeface="Times New Roman" pitchFamily="18" charset="0"/>
              </a:rPr>
              <a:t>, </a:t>
            </a:r>
            <a:r>
              <a:rPr lang="en-US" altLang="en-US" sz="2400" dirty="0" err="1">
                <a:cs typeface="Times New Roman" pitchFamily="18" charset="0"/>
              </a:rPr>
              <a:t>Respiratorio</a:t>
            </a:r>
            <a:r>
              <a:rPr lang="en-US" altLang="en-US" sz="2400" dirty="0">
                <a:cs typeface="Times New Roman" pitchFamily="18" charset="0"/>
              </a:rPr>
              <a:t>, </a:t>
            </a:r>
            <a:r>
              <a:rPr lang="en-US" altLang="en-US" sz="2400" dirty="0" err="1">
                <a:cs typeface="Times New Roman" pitchFamily="18" charset="0"/>
              </a:rPr>
              <a:t>Urinario</a:t>
            </a:r>
            <a:endParaRPr lang="en-US" altLang="en-US" sz="2400" dirty="0">
              <a:cs typeface="Times New Roman" pitchFamily="18" charset="0"/>
            </a:endParaRP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US" altLang="en-US" sz="2600" b="1" dirty="0">
                <a:cs typeface="Times New Roman" pitchFamily="18" charset="0"/>
              </a:rPr>
              <a:t>SNPE - Motor </a:t>
            </a:r>
            <a:r>
              <a:rPr lang="en-US" altLang="en-US" sz="2600" dirty="0">
                <a:cs typeface="Times New Roman" pitchFamily="18" charset="0"/>
              </a:rPr>
              <a:t>= </a:t>
            </a:r>
            <a:r>
              <a:rPr lang="en-US" altLang="en-US" sz="2600" dirty="0" err="1">
                <a:cs typeface="Times New Roman" pitchFamily="18" charset="0"/>
              </a:rPr>
              <a:t>eferente</a:t>
            </a:r>
            <a:endParaRPr lang="en-US" altLang="en-US" sz="2600" dirty="0">
              <a:cs typeface="Times New Roman" pitchFamily="18" charset="0"/>
            </a:endParaRP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n-US" altLang="en-US" dirty="0" err="1">
                <a:cs typeface="Times New Roman" pitchFamily="18" charset="0"/>
              </a:rPr>
              <a:t>Inicia</a:t>
            </a:r>
            <a:r>
              <a:rPr lang="en-US" altLang="en-US" dirty="0">
                <a:cs typeface="Times New Roman" pitchFamily="18" charset="0"/>
              </a:rPr>
              <a:t> el </a:t>
            </a:r>
            <a:r>
              <a:rPr lang="en-US" altLang="en-US" dirty="0" err="1">
                <a:cs typeface="Times New Roman" pitchFamily="18" charset="0"/>
              </a:rPr>
              <a:t>envio</a:t>
            </a:r>
            <a:r>
              <a:rPr lang="en-US" altLang="en-US" dirty="0">
                <a:cs typeface="Times New Roman" pitchFamily="18" charset="0"/>
              </a:rPr>
              <a:t> de commandos </a:t>
            </a:r>
            <a:r>
              <a:rPr lang="en-US" altLang="en-US" dirty="0" err="1">
                <a:cs typeface="Times New Roman" pitchFamily="18" charset="0"/>
              </a:rPr>
              <a:t>motores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desde</a:t>
            </a:r>
            <a:r>
              <a:rPr lang="en-US" altLang="en-US" dirty="0">
                <a:cs typeface="Times New Roman" pitchFamily="18" charset="0"/>
              </a:rPr>
              <a:t> el SNC a </a:t>
            </a:r>
            <a:r>
              <a:rPr lang="en-US" altLang="en-US" dirty="0" err="1">
                <a:cs typeface="Times New Roman" pitchFamily="18" charset="0"/>
              </a:rPr>
              <a:t>efectores</a:t>
            </a:r>
            <a:endParaRPr lang="en-US" altLang="en-US" dirty="0">
              <a:cs typeface="Times New Roman" pitchFamily="18" charset="0"/>
            </a:endParaRP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n-US" altLang="en-US" b="1" dirty="0" err="1">
                <a:cs typeface="Times New Roman" pitchFamily="18" charset="0"/>
              </a:rPr>
              <a:t>Somático</a:t>
            </a:r>
            <a:r>
              <a:rPr lang="en-US" altLang="en-US" b="1" dirty="0">
                <a:cs typeface="Times New Roman" pitchFamily="18" charset="0"/>
              </a:rPr>
              <a:t> – </a:t>
            </a:r>
            <a:r>
              <a:rPr lang="en-US" altLang="en-US" dirty="0" err="1">
                <a:cs typeface="Times New Roman" pitchFamily="18" charset="0"/>
              </a:rPr>
              <a:t>controla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músculos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esqueletales</a:t>
            </a:r>
            <a:r>
              <a:rPr lang="en-US" altLang="en-US" dirty="0">
                <a:cs typeface="Times New Roman" pitchFamily="18" charset="0"/>
              </a:rPr>
              <a:t>, </a:t>
            </a:r>
            <a:r>
              <a:rPr lang="en-US" altLang="en-US" dirty="0" err="1">
                <a:cs typeface="Times New Roman" pitchFamily="18" charset="0"/>
              </a:rPr>
              <a:t>voluntarios</a:t>
            </a:r>
            <a:r>
              <a:rPr lang="en-US" altLang="en-US" dirty="0">
                <a:cs typeface="Times New Roman" pitchFamily="18" charset="0"/>
              </a:rPr>
              <a:t> (</a:t>
            </a:r>
            <a:r>
              <a:rPr lang="en-US" altLang="en-US" dirty="0" err="1">
                <a:cs typeface="Times New Roman" pitchFamily="18" charset="0"/>
              </a:rPr>
              <a:t>somático</a:t>
            </a:r>
            <a:r>
              <a:rPr lang="en-US" altLang="en-US" dirty="0">
                <a:cs typeface="Times New Roman" pitchFamily="18" charset="0"/>
              </a:rPr>
              <a:t>)</a:t>
            </a: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n-US" altLang="en-US" b="1" dirty="0" err="1">
                <a:cs typeface="Times New Roman" pitchFamily="18" charset="0"/>
              </a:rPr>
              <a:t>Autónomo</a:t>
            </a:r>
            <a:r>
              <a:rPr lang="en-US" altLang="en-US" b="1" dirty="0">
                <a:cs typeface="Times New Roman" pitchFamily="18" charset="0"/>
              </a:rPr>
              <a:t> - </a:t>
            </a:r>
            <a:r>
              <a:rPr lang="en-US" altLang="en-US" dirty="0">
                <a:cs typeface="Times New Roman" pitchFamily="18" charset="0"/>
              </a:rPr>
              <a:t>(visceral) </a:t>
            </a:r>
            <a:r>
              <a:rPr lang="en-US" altLang="en-US" dirty="0" err="1">
                <a:cs typeface="Times New Roman" pitchFamily="18" charset="0"/>
              </a:rPr>
              <a:t>controla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efectores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involuntarios</a:t>
            </a:r>
            <a:r>
              <a:rPr lang="en-US" altLang="en-US" dirty="0">
                <a:cs typeface="Times New Roman" pitchFamily="18" charset="0"/>
              </a:rPr>
              <a:t>, </a:t>
            </a:r>
            <a:r>
              <a:rPr lang="en-US" altLang="en-US" dirty="0" err="1">
                <a:cs typeface="Times New Roman" pitchFamily="18" charset="0"/>
              </a:rPr>
              <a:t>envía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comandos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hacia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órganos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nvoluntarios</a:t>
            </a:r>
            <a:endParaRPr lang="en-US" altLang="en-US" dirty="0">
              <a:cs typeface="Times New Roman" pitchFamily="18" charset="0"/>
            </a:endParaRPr>
          </a:p>
          <a:p>
            <a:pPr lvl="2">
              <a:spcBef>
                <a:spcPts val="300"/>
              </a:spcBef>
              <a:spcAft>
                <a:spcPts val="0"/>
              </a:spcAft>
            </a:pPr>
            <a:r>
              <a:rPr lang="en-US" altLang="en-US" dirty="0">
                <a:cs typeface="Times New Roman" pitchFamily="18" charset="0"/>
              </a:rPr>
              <a:t>Corazon, </a:t>
            </a:r>
            <a:r>
              <a:rPr lang="en-US" altLang="en-US" dirty="0" err="1">
                <a:cs typeface="Times New Roman" pitchFamily="18" charset="0"/>
              </a:rPr>
              <a:t>pulmones</a:t>
            </a:r>
            <a:r>
              <a:rPr lang="en-US" altLang="en-US" dirty="0">
                <a:cs typeface="Times New Roman" pitchFamily="18" charset="0"/>
              </a:rPr>
              <a:t>, </a:t>
            </a:r>
            <a:r>
              <a:rPr lang="en-US" altLang="en-US" dirty="0" err="1">
                <a:cs typeface="Times New Roman" pitchFamily="18" charset="0"/>
              </a:rPr>
              <a:t>vasos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sanguineos</a:t>
            </a:r>
            <a:endParaRPr lang="en-US" altLang="en-US" dirty="0">
              <a:cs typeface="Times New Roman" pitchFamily="18" charset="0"/>
            </a:endParaRPr>
          </a:p>
          <a:p>
            <a:pPr lvl="3">
              <a:spcBef>
                <a:spcPts val="300"/>
              </a:spcBef>
              <a:spcAft>
                <a:spcPts val="0"/>
              </a:spcAft>
            </a:pPr>
            <a:r>
              <a:rPr lang="en-US" altLang="en-US" sz="2400" dirty="0">
                <a:cs typeface="Times New Roman" pitchFamily="18" charset="0"/>
              </a:rPr>
              <a:t>Dos </a:t>
            </a:r>
            <a:r>
              <a:rPr lang="en-US" altLang="en-US" sz="2400" dirty="0" err="1">
                <a:cs typeface="Times New Roman" pitchFamily="18" charset="0"/>
              </a:rPr>
              <a:t>divisiones</a:t>
            </a:r>
            <a:r>
              <a:rPr lang="en-US" altLang="en-US" sz="2400" dirty="0">
                <a:cs typeface="Times New Roman" pitchFamily="18" charset="0"/>
              </a:rPr>
              <a:t>:  </a:t>
            </a:r>
            <a:r>
              <a:rPr lang="en-US" altLang="en-US" sz="2400" b="1" dirty="0" err="1">
                <a:cs typeface="Times New Roman" pitchFamily="18" charset="0"/>
              </a:rPr>
              <a:t>simpático</a:t>
            </a:r>
            <a:r>
              <a:rPr lang="en-US" altLang="en-US" sz="2400" dirty="0">
                <a:cs typeface="Times New Roman" pitchFamily="18" charset="0"/>
              </a:rPr>
              <a:t> y </a:t>
            </a:r>
            <a:r>
              <a:rPr lang="en-US" altLang="en-US" sz="2400" b="1" dirty="0" err="1">
                <a:cs typeface="Times New Roman" pitchFamily="18" charset="0"/>
              </a:rPr>
              <a:t>parasimpático</a:t>
            </a:r>
            <a:endParaRPr lang="en-US" alt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80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 – </a:t>
            </a:r>
            <a:r>
              <a:rPr lang="en-US" dirty="0" err="1"/>
              <a:t>Organización</a:t>
            </a:r>
            <a:r>
              <a:rPr lang="en-US" dirty="0"/>
              <a:t> </a:t>
            </a:r>
            <a:r>
              <a:rPr lang="en-US" dirty="0" err="1"/>
              <a:t>Funcional</a:t>
            </a:r>
            <a:endParaRPr lang="en-US" dirty="0"/>
          </a:p>
        </p:txBody>
      </p:sp>
      <p:pic>
        <p:nvPicPr>
          <p:cNvPr id="6" name="Picture 2" descr="Functionally, the nervous system consists of sensory and motor divisions, which are both subdivided into somatic and visceral components.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6" t="6844" r="2326" b="4745"/>
          <a:stretch/>
        </p:blipFill>
        <p:spPr bwMode="auto">
          <a:xfrm>
            <a:off x="1188720" y="1447800"/>
            <a:ext cx="6766560" cy="459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6172200"/>
            <a:ext cx="2209800" cy="381000"/>
          </a:xfrm>
        </p:spPr>
        <p:txBody>
          <a:bodyPr/>
          <a:lstStyle/>
          <a:p>
            <a:r>
              <a:rPr lang="en-US" altLang="en-US" sz="1800" dirty="0">
                <a:cs typeface="Times New Roman" pitchFamily="18" charset="0"/>
              </a:rPr>
              <a:t>Figure 12.1b</a:t>
            </a:r>
          </a:p>
        </p:txBody>
      </p:sp>
    </p:spTree>
    <p:extLst>
      <p:ext uri="{BB962C8B-B14F-4D97-AF65-F5344CB8AC3E}">
        <p14:creationId xmlns:p14="http://schemas.microsoft.com/office/powerpoint/2010/main" val="10359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Estructura</a:t>
            </a:r>
            <a:r>
              <a:rPr lang="en-US" dirty="0"/>
              <a:t> de </a:t>
            </a:r>
            <a:r>
              <a:rPr lang="en-US" dirty="0" err="1"/>
              <a:t>Nervio</a:t>
            </a:r>
            <a:r>
              <a:rPr lang="en-US" dirty="0"/>
              <a:t> y </a:t>
            </a:r>
            <a:r>
              <a:rPr lang="en-US" dirty="0" err="1"/>
              <a:t>Ganglio</a:t>
            </a:r>
            <a:endParaRPr lang="en-US" dirty="0"/>
          </a:p>
        </p:txBody>
      </p:sp>
      <p:pic>
        <p:nvPicPr>
          <p:cNvPr id="8" name="Picture 2" descr="A nerve is a bundle of axons organized by three connective tissue wrappings: the epineurium, perineurium, and endoneurium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281978"/>
            <a:ext cx="5625860" cy="526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6248400"/>
            <a:ext cx="1752600" cy="381000"/>
          </a:xfrm>
        </p:spPr>
        <p:txBody>
          <a:bodyPr/>
          <a:lstStyle/>
          <a:p>
            <a:r>
              <a:rPr lang="en-US" altLang="en-US" sz="1800" dirty="0">
                <a:cs typeface="Times New Roman" pitchFamily="18" charset="0"/>
              </a:rPr>
              <a:t>Figure 12.2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(b) ©Dr. Richard </a:t>
            </a:r>
            <a:r>
              <a:rPr lang="en-US" dirty="0" err="1">
                <a:latin typeface="+mj-lt"/>
              </a:rPr>
              <a:t>Kessel</a:t>
            </a:r>
            <a:r>
              <a:rPr lang="en-US" dirty="0">
                <a:latin typeface="+mj-lt"/>
              </a:rPr>
              <a:t> &amp; Dr. Randy </a:t>
            </a:r>
            <a:r>
              <a:rPr lang="en-US" dirty="0" err="1">
                <a:latin typeface="+mj-lt"/>
              </a:rPr>
              <a:t>Kardon</a:t>
            </a:r>
            <a:r>
              <a:rPr lang="en-US" dirty="0">
                <a:latin typeface="+mj-lt"/>
              </a:rPr>
              <a:t>/Corbis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C7B5C8-091E-7943-BF1E-1C3A7E449CD8}"/>
              </a:ext>
            </a:extLst>
          </p:cNvPr>
          <p:cNvSpPr/>
          <p:nvPr/>
        </p:nvSpPr>
        <p:spPr>
          <a:xfrm>
            <a:off x="-36622" y="1108531"/>
            <a:ext cx="422762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altLang="en-US" sz="2400" b="1" dirty="0" err="1">
                <a:cs typeface="Times New Roman" pitchFamily="18" charset="0"/>
              </a:rPr>
              <a:t>Epineuro</a:t>
            </a:r>
            <a:r>
              <a:rPr lang="en-US" altLang="en-US" sz="2400" b="1" dirty="0">
                <a:cs typeface="Times New Roman" pitchFamily="18" charset="0"/>
              </a:rPr>
              <a:t>: </a:t>
            </a:r>
            <a:r>
              <a:rPr lang="en-US" altLang="en-US" sz="2400" dirty="0" err="1">
                <a:cs typeface="Times New Roman" pitchFamily="18" charset="0"/>
              </a:rPr>
              <a:t>rodea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todo</a:t>
            </a:r>
            <a:r>
              <a:rPr lang="en-US" altLang="en-US" sz="2400" dirty="0">
                <a:cs typeface="Times New Roman" pitchFamily="18" charset="0"/>
              </a:rPr>
              <a:t> el </a:t>
            </a:r>
            <a:r>
              <a:rPr lang="en-US" altLang="en-US" sz="2400" dirty="0" err="1">
                <a:cs typeface="Times New Roman" pitchFamily="18" charset="0"/>
              </a:rPr>
              <a:t>nervio</a:t>
            </a:r>
            <a:endParaRPr lang="en-US" altLang="en-US" sz="2400" dirty="0">
              <a:cs typeface="Times New Roman" pitchFamily="18" charset="0"/>
            </a:endParaRPr>
          </a:p>
          <a:p>
            <a:pPr lvl="2">
              <a:spcBef>
                <a:spcPts val="400"/>
              </a:spcBef>
              <a:spcAft>
                <a:spcPts val="0"/>
              </a:spcAft>
            </a:pPr>
            <a:r>
              <a:rPr lang="en-US" altLang="en-US" sz="2400" dirty="0" err="1">
                <a:cs typeface="Times New Roman" pitchFamily="18" charset="0"/>
              </a:rPr>
              <a:t>Tejido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conectivo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denso</a:t>
            </a:r>
            <a:r>
              <a:rPr lang="en-US" altLang="en-US" sz="2400" dirty="0">
                <a:cs typeface="Times New Roman" pitchFamily="18" charset="0"/>
              </a:rPr>
              <a:t> irregular</a:t>
            </a: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altLang="en-US" sz="2400" b="1" dirty="0" err="1">
                <a:cs typeface="Times New Roman" pitchFamily="18" charset="0"/>
              </a:rPr>
              <a:t>Perineuro</a:t>
            </a:r>
            <a:r>
              <a:rPr lang="en-US" altLang="en-US" sz="2400" b="1" dirty="0">
                <a:cs typeface="Times New Roman" pitchFamily="18" charset="0"/>
              </a:rPr>
              <a:t>: </a:t>
            </a:r>
            <a:r>
              <a:rPr lang="en-US" altLang="en-US" sz="2400" dirty="0" err="1">
                <a:cs typeface="Times New Roman" pitchFamily="18" charset="0"/>
              </a:rPr>
              <a:t>rodea</a:t>
            </a:r>
            <a:r>
              <a:rPr lang="en-US" altLang="en-US" sz="2400" dirty="0">
                <a:cs typeface="Times New Roman" pitchFamily="18" charset="0"/>
              </a:rPr>
              <a:t>  </a:t>
            </a:r>
            <a:r>
              <a:rPr lang="en-US" altLang="en-US" sz="2400" b="1" dirty="0" err="1">
                <a:cs typeface="Times New Roman" pitchFamily="18" charset="0"/>
              </a:rPr>
              <a:t>fascículos</a:t>
            </a:r>
            <a:r>
              <a:rPr lang="en-US" altLang="en-US" sz="2400" dirty="0">
                <a:cs typeface="Times New Roman" pitchFamily="18" charset="0"/>
              </a:rPr>
              <a:t> (</a:t>
            </a:r>
            <a:r>
              <a:rPr lang="en-US" altLang="en-US" sz="2400" dirty="0" err="1">
                <a:cs typeface="Times New Roman" pitchFamily="18" charset="0"/>
              </a:rPr>
              <a:t>grupos</a:t>
            </a:r>
            <a:r>
              <a:rPr lang="en-US" altLang="en-US" sz="2400" dirty="0">
                <a:cs typeface="Times New Roman" pitchFamily="18" charset="0"/>
              </a:rPr>
              <a:t> de </a:t>
            </a:r>
            <a:r>
              <a:rPr lang="en-US" altLang="en-US" sz="2400" dirty="0" err="1">
                <a:cs typeface="Times New Roman" pitchFamily="18" charset="0"/>
              </a:rPr>
              <a:t>axones</a:t>
            </a:r>
            <a:r>
              <a:rPr lang="en-US" altLang="en-US" sz="2400" dirty="0">
                <a:cs typeface="Times New Roman" pitchFamily="18" charset="0"/>
              </a:rPr>
              <a:t>)</a:t>
            </a:r>
            <a:endParaRPr lang="en-US" altLang="en-US" sz="2400" b="1" dirty="0">
              <a:cs typeface="Times New Roman" pitchFamily="18" charset="0"/>
            </a:endParaRPr>
          </a:p>
          <a:p>
            <a:pPr lvl="2">
              <a:spcBef>
                <a:spcPts val="400"/>
              </a:spcBef>
              <a:spcAft>
                <a:spcPts val="0"/>
              </a:spcAft>
            </a:pPr>
            <a:r>
              <a:rPr lang="en-US" altLang="en-US" sz="2400" dirty="0">
                <a:cs typeface="Times New Roman" pitchFamily="18" charset="0"/>
              </a:rPr>
              <a:t>TC </a:t>
            </a:r>
            <a:r>
              <a:rPr lang="en-US" altLang="en-US" sz="2400" dirty="0" err="1">
                <a:cs typeface="Times New Roman" pitchFamily="18" charset="0"/>
              </a:rPr>
              <a:t>denso</a:t>
            </a:r>
            <a:r>
              <a:rPr lang="en-US" altLang="en-US" sz="2400" dirty="0">
                <a:cs typeface="Times New Roman" pitchFamily="18" charset="0"/>
              </a:rPr>
              <a:t> irregular</a:t>
            </a: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altLang="en-US" sz="2400" b="1" dirty="0" err="1">
                <a:cs typeface="Times New Roman" pitchFamily="18" charset="0"/>
              </a:rPr>
              <a:t>Endoneuro</a:t>
            </a:r>
            <a:r>
              <a:rPr lang="en-US" altLang="en-US" sz="2400" b="1" dirty="0">
                <a:cs typeface="Times New Roman" pitchFamily="18" charset="0"/>
              </a:rPr>
              <a:t>: </a:t>
            </a:r>
            <a:r>
              <a:rPr lang="en-US" altLang="en-US" sz="2400" dirty="0" err="1">
                <a:cs typeface="Times New Roman" pitchFamily="18" charset="0"/>
              </a:rPr>
              <a:t>rodea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axones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individuales</a:t>
            </a:r>
            <a:endParaRPr lang="en-US" altLang="en-US" sz="2400" b="1" dirty="0">
              <a:cs typeface="Times New Roman" pitchFamily="18" charset="0"/>
            </a:endParaRPr>
          </a:p>
          <a:p>
            <a:pPr lvl="2">
              <a:spcBef>
                <a:spcPts val="400"/>
              </a:spcBef>
              <a:spcAft>
                <a:spcPts val="0"/>
              </a:spcAft>
            </a:pPr>
            <a:r>
              <a:rPr lang="en-US" altLang="en-US" sz="2400" dirty="0" err="1">
                <a:cs typeface="Times New Roman" pitchFamily="18" charset="0"/>
              </a:rPr>
              <a:t>Tejido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conectivo</a:t>
            </a:r>
            <a:r>
              <a:rPr lang="en-US" altLang="en-US" sz="2400" dirty="0">
                <a:cs typeface="Times New Roman" pitchFamily="18" charset="0"/>
              </a:rPr>
              <a:t> vino</a:t>
            </a:r>
          </a:p>
          <a:p>
            <a:pPr lvl="2">
              <a:spcBef>
                <a:spcPts val="400"/>
              </a:spcBef>
              <a:spcAft>
                <a:spcPts val="0"/>
              </a:spcAft>
            </a:pPr>
            <a:r>
              <a:rPr lang="en-US" altLang="en-US" sz="2400" dirty="0" err="1">
                <a:cs typeface="Times New Roman" pitchFamily="18" charset="0"/>
              </a:rPr>
              <a:t>Separa</a:t>
            </a:r>
            <a:r>
              <a:rPr lang="en-US" altLang="en-US" sz="2400" dirty="0">
                <a:cs typeface="Times New Roman" pitchFamily="18" charset="0"/>
              </a:rPr>
              <a:t> y </a:t>
            </a:r>
            <a:r>
              <a:rPr lang="en-US" altLang="en-US" sz="2400" dirty="0" err="1">
                <a:cs typeface="Times New Roman" pitchFamily="18" charset="0"/>
              </a:rPr>
              <a:t>aisla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eléctricamente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axones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unos</a:t>
            </a:r>
            <a:r>
              <a:rPr lang="en-US" altLang="en-US" sz="2400" dirty="0">
                <a:cs typeface="Times New Roman" pitchFamily="18" charset="0"/>
              </a:rPr>
              <a:t> de </a:t>
            </a:r>
            <a:r>
              <a:rPr lang="en-US" altLang="en-US" sz="2400" dirty="0" err="1">
                <a:cs typeface="Times New Roman" pitchFamily="18" charset="0"/>
              </a:rPr>
              <a:t>otros</a:t>
            </a:r>
            <a:endParaRPr lang="en-US" alt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2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12.1c </a:t>
            </a:r>
            <a:r>
              <a:rPr lang="en-US" dirty="0" err="1"/>
              <a:t>Nervios</a:t>
            </a:r>
            <a:r>
              <a:rPr lang="en-US" dirty="0"/>
              <a:t> y Ganglios</a:t>
            </a:r>
            <a:r>
              <a:rPr lang="en-US" sz="1500" dirty="0"/>
              <a:t>2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021080"/>
            <a:ext cx="8595360" cy="530352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600" dirty="0" err="1">
                <a:cs typeface="Times New Roman" pitchFamily="18" charset="0"/>
              </a:rPr>
              <a:t>Clasificación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estructural</a:t>
            </a:r>
            <a:r>
              <a:rPr lang="en-US" altLang="en-US" sz="2600" dirty="0">
                <a:cs typeface="Times New Roman" pitchFamily="18" charset="0"/>
              </a:rPr>
              <a:t> de los </a:t>
            </a:r>
            <a:r>
              <a:rPr lang="en-US" altLang="en-US" sz="2600" dirty="0" err="1">
                <a:cs typeface="Times New Roman" pitchFamily="18" charset="0"/>
              </a:rPr>
              <a:t>nervios</a:t>
            </a:r>
            <a:endParaRPr lang="en-US" altLang="en-US" sz="26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sz="2600" b="1" dirty="0" err="1">
                <a:cs typeface="Times New Roman" pitchFamily="18" charset="0"/>
              </a:rPr>
              <a:t>Craniales</a:t>
            </a:r>
            <a:r>
              <a:rPr lang="en-US" altLang="en-US" sz="2600" b="1" dirty="0">
                <a:cs typeface="Times New Roman" pitchFamily="18" charset="0"/>
              </a:rPr>
              <a:t>: </a:t>
            </a:r>
            <a:r>
              <a:rPr lang="en-US" altLang="en-US" sz="2600" dirty="0" err="1">
                <a:cs typeface="Times New Roman" pitchFamily="18" charset="0"/>
              </a:rPr>
              <a:t>originan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en</a:t>
            </a:r>
            <a:r>
              <a:rPr lang="en-US" altLang="en-US" sz="2600" dirty="0">
                <a:cs typeface="Times New Roman" pitchFamily="18" charset="0"/>
              </a:rPr>
              <a:t> el </a:t>
            </a:r>
            <a:r>
              <a:rPr lang="en-US" altLang="en-US" sz="2600" dirty="0" err="1">
                <a:cs typeface="Times New Roman" pitchFamily="18" charset="0"/>
              </a:rPr>
              <a:t>cerebro</a:t>
            </a:r>
            <a:endParaRPr lang="en-US" altLang="en-US" sz="2600" b="1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sz="2600" b="1" dirty="0" err="1">
                <a:cs typeface="Times New Roman" pitchFamily="18" charset="0"/>
              </a:rPr>
              <a:t>Espinales</a:t>
            </a:r>
            <a:r>
              <a:rPr lang="en-US" altLang="en-US" sz="2600" b="1" dirty="0">
                <a:cs typeface="Times New Roman" pitchFamily="18" charset="0"/>
              </a:rPr>
              <a:t>:</a:t>
            </a:r>
            <a:r>
              <a:rPr lang="en-US" altLang="en-US" sz="2600" dirty="0">
                <a:cs typeface="Times New Roman" pitchFamily="18" charset="0"/>
              </a:rPr>
              <a:t> se </a:t>
            </a:r>
            <a:r>
              <a:rPr lang="en-US" altLang="en-US" sz="2600" dirty="0" err="1">
                <a:cs typeface="Times New Roman" pitchFamily="18" charset="0"/>
              </a:rPr>
              <a:t>originan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en</a:t>
            </a:r>
            <a:r>
              <a:rPr lang="en-US" altLang="en-US" sz="2600" dirty="0">
                <a:cs typeface="Times New Roman" pitchFamily="18" charset="0"/>
              </a:rPr>
              <a:t> el </a:t>
            </a:r>
            <a:r>
              <a:rPr lang="en-US" altLang="en-US" sz="2600" dirty="0" err="1">
                <a:cs typeface="Times New Roman" pitchFamily="18" charset="0"/>
              </a:rPr>
              <a:t>cordón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espinal</a:t>
            </a:r>
            <a:endParaRPr lang="en-US" altLang="en-US" sz="26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endParaRPr lang="en-US" altLang="en-US" sz="26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600" dirty="0" err="1">
                <a:cs typeface="Times New Roman" pitchFamily="18" charset="0"/>
              </a:rPr>
              <a:t>Clasificación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funcional</a:t>
            </a:r>
            <a:r>
              <a:rPr lang="en-US" altLang="en-US" sz="2600" dirty="0">
                <a:cs typeface="Times New Roman" pitchFamily="18" charset="0"/>
              </a:rPr>
              <a:t> de los </a:t>
            </a:r>
            <a:r>
              <a:rPr lang="en-US" altLang="en-US" sz="2600" dirty="0" err="1">
                <a:cs typeface="Times New Roman" pitchFamily="18" charset="0"/>
              </a:rPr>
              <a:t>nervios</a:t>
            </a:r>
            <a:endParaRPr lang="en-US" altLang="en-US" sz="2600" dirty="0"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sz="2600" b="1" dirty="0" err="1">
                <a:cs typeface="Times New Roman" pitchFamily="18" charset="0"/>
              </a:rPr>
              <a:t>Sensoriales</a:t>
            </a:r>
            <a:r>
              <a:rPr lang="en-US" altLang="en-US" sz="2600" b="1" dirty="0">
                <a:cs typeface="Times New Roman" pitchFamily="18" charset="0"/>
              </a:rPr>
              <a:t> – </a:t>
            </a:r>
            <a:r>
              <a:rPr lang="en-US" altLang="en-US" sz="2600" dirty="0" err="1">
                <a:cs typeface="Times New Roman" pitchFamily="18" charset="0"/>
              </a:rPr>
              <a:t>neuronas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sensoriales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envian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información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hacia</a:t>
            </a:r>
            <a:r>
              <a:rPr lang="en-US" altLang="en-US" sz="2600" dirty="0">
                <a:cs typeface="Times New Roman" pitchFamily="18" charset="0"/>
              </a:rPr>
              <a:t> el SNC</a:t>
            </a:r>
          </a:p>
          <a:p>
            <a:pPr lvl="1">
              <a:spcBef>
                <a:spcPts val="600"/>
              </a:spcBef>
            </a:pPr>
            <a:r>
              <a:rPr lang="en-US" altLang="en-US" sz="2600" b="1" dirty="0" err="1">
                <a:cs typeface="Times New Roman" pitchFamily="18" charset="0"/>
              </a:rPr>
              <a:t>Motores</a:t>
            </a:r>
            <a:r>
              <a:rPr lang="en-US" altLang="en-US" sz="2600" b="1" dirty="0">
                <a:cs typeface="Times New Roman" pitchFamily="18" charset="0"/>
              </a:rPr>
              <a:t> - </a:t>
            </a:r>
            <a:r>
              <a:rPr lang="en-US" altLang="en-US" sz="2600" dirty="0" err="1">
                <a:cs typeface="Times New Roman" pitchFamily="18" charset="0"/>
              </a:rPr>
              <a:t>neuronas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motoras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conducen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información</a:t>
            </a: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err="1">
                <a:cs typeface="Times New Roman" pitchFamily="18" charset="0"/>
              </a:rPr>
              <a:t>desde</a:t>
            </a:r>
            <a:r>
              <a:rPr lang="en-US" altLang="en-US" sz="2600" dirty="0">
                <a:cs typeface="Times New Roman" pitchFamily="18" charset="0"/>
              </a:rPr>
              <a:t> el SNC</a:t>
            </a:r>
          </a:p>
        </p:txBody>
      </p:sp>
    </p:spTree>
    <p:extLst>
      <p:ext uri="{BB962C8B-B14F-4D97-AF65-F5344CB8AC3E}">
        <p14:creationId xmlns:p14="http://schemas.microsoft.com/office/powerpoint/2010/main" val="5285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12.1c </a:t>
            </a:r>
            <a:r>
              <a:rPr lang="en-US" dirty="0" err="1"/>
              <a:t>Nervios</a:t>
            </a:r>
            <a:r>
              <a:rPr lang="en-US" dirty="0"/>
              <a:t> y Ganglios</a:t>
            </a:r>
            <a:r>
              <a:rPr lang="en-US" sz="1500" dirty="0"/>
              <a:t>2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021080"/>
            <a:ext cx="8595360" cy="5303520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en-US" altLang="en-US" b="1" dirty="0" err="1">
                <a:cs typeface="Times New Roman" pitchFamily="18" charset="0"/>
              </a:rPr>
              <a:t>Mixtos</a:t>
            </a:r>
            <a:r>
              <a:rPr lang="en-US" altLang="en-US" b="1" dirty="0">
                <a:cs typeface="Times New Roman" pitchFamily="18" charset="0"/>
              </a:rPr>
              <a:t> – </a:t>
            </a:r>
            <a:r>
              <a:rPr lang="en-US" altLang="en-US" dirty="0" err="1">
                <a:cs typeface="Times New Roman" pitchFamily="18" charset="0"/>
              </a:rPr>
              <a:t>contienen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ambas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tipos</a:t>
            </a:r>
            <a:r>
              <a:rPr lang="en-US" altLang="en-US" dirty="0">
                <a:cs typeface="Times New Roman" pitchFamily="18" charset="0"/>
              </a:rPr>
              <a:t> de </a:t>
            </a:r>
            <a:r>
              <a:rPr lang="en-US" altLang="en-US" dirty="0" err="1">
                <a:cs typeface="Times New Roman" pitchFamily="18" charset="0"/>
              </a:rPr>
              <a:t>neuronas</a:t>
            </a:r>
            <a:r>
              <a:rPr lang="en-US" altLang="en-US" dirty="0">
                <a:cs typeface="Times New Roman" pitchFamily="18" charset="0"/>
              </a:rPr>
              <a:t>: </a:t>
            </a:r>
            <a:r>
              <a:rPr lang="en-US" altLang="en-US" dirty="0" err="1">
                <a:cs typeface="Times New Roman" pitchFamily="18" charset="0"/>
              </a:rPr>
              <a:t>motoras</a:t>
            </a:r>
            <a:r>
              <a:rPr lang="en-US" altLang="en-US" dirty="0">
                <a:cs typeface="Times New Roman" pitchFamily="18" charset="0"/>
              </a:rPr>
              <a:t> y </a:t>
            </a:r>
            <a:r>
              <a:rPr lang="en-US" altLang="en-US" dirty="0" err="1">
                <a:cs typeface="Times New Roman" pitchFamily="18" charset="0"/>
              </a:rPr>
              <a:t>sensoriales</a:t>
            </a:r>
            <a:endParaRPr lang="en-US" altLang="en-US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altLang="en-US" sz="2800" dirty="0" err="1">
                <a:cs typeface="Times New Roman" pitchFamily="18" charset="0"/>
              </a:rPr>
              <a:t>Llevan</a:t>
            </a:r>
            <a:r>
              <a:rPr lang="en-US" altLang="en-US" sz="2800" dirty="0">
                <a:cs typeface="Times New Roman" pitchFamily="18" charset="0"/>
              </a:rPr>
              <a:t> ambos </a:t>
            </a:r>
            <a:r>
              <a:rPr lang="en-US" altLang="en-US" sz="2800" dirty="0" err="1">
                <a:cs typeface="Times New Roman" pitchFamily="18" charset="0"/>
              </a:rPr>
              <a:t>tipos</a:t>
            </a:r>
            <a:r>
              <a:rPr lang="en-US" altLang="en-US" sz="2800" dirty="0">
                <a:cs typeface="Times New Roman" pitchFamily="18" charset="0"/>
              </a:rPr>
              <a:t> de </a:t>
            </a:r>
            <a:r>
              <a:rPr lang="en-US" altLang="en-US" sz="2800" dirty="0" err="1">
                <a:cs typeface="Times New Roman" pitchFamily="18" charset="0"/>
              </a:rPr>
              <a:t>información</a:t>
            </a:r>
            <a:endParaRPr lang="en-US" altLang="en-US" sz="2800" dirty="0">
              <a:cs typeface="Times New Roman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altLang="en-US" sz="2800" dirty="0" err="1">
                <a:cs typeface="Times New Roman" pitchFamily="18" charset="0"/>
              </a:rPr>
              <a:t>Axones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individuales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en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estos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nervios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transmiten</a:t>
            </a:r>
            <a:r>
              <a:rPr lang="en-US" altLang="en-US" sz="2800" dirty="0">
                <a:cs typeface="Times New Roman" pitchFamily="18" charset="0"/>
              </a:rPr>
              <a:t> un solo </a:t>
            </a:r>
            <a:r>
              <a:rPr lang="en-US" altLang="en-US" sz="2800" dirty="0" err="1">
                <a:cs typeface="Times New Roman" pitchFamily="18" charset="0"/>
              </a:rPr>
              <a:t>tipo</a:t>
            </a:r>
            <a:r>
              <a:rPr lang="en-US" altLang="en-US" sz="2800" dirty="0">
                <a:cs typeface="Times New Roman" pitchFamily="18" charset="0"/>
              </a:rPr>
              <a:t> de </a:t>
            </a:r>
            <a:r>
              <a:rPr lang="en-US" altLang="en-US" sz="2800" dirty="0" err="1">
                <a:cs typeface="Times New Roman" pitchFamily="18" charset="0"/>
              </a:rPr>
              <a:t>información</a:t>
            </a:r>
            <a:endParaRPr lang="en-US" alt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b="1" dirty="0" err="1">
                <a:cs typeface="Times New Roman" pitchFamily="18" charset="0"/>
              </a:rPr>
              <a:t>ganglio</a:t>
            </a:r>
            <a:r>
              <a:rPr lang="en-US" altLang="en-US" sz="2800" b="1" dirty="0">
                <a:cs typeface="Times New Roman" pitchFamily="18" charset="0"/>
              </a:rPr>
              <a:t> – conjunto de </a:t>
            </a:r>
            <a:r>
              <a:rPr lang="en-US" altLang="en-US" sz="2800" b="1" dirty="0" err="1">
                <a:cs typeface="Times New Roman" pitchFamily="18" charset="0"/>
              </a:rPr>
              <a:t>cuerpos</a:t>
            </a:r>
            <a:r>
              <a:rPr lang="en-US" altLang="en-US" sz="2800" b="1" dirty="0">
                <a:cs typeface="Times New Roman" pitchFamily="18" charset="0"/>
              </a:rPr>
              <a:t> </a:t>
            </a:r>
            <a:r>
              <a:rPr lang="en-US" altLang="en-US" sz="2800" b="1" dirty="0" err="1">
                <a:cs typeface="Times New Roman" pitchFamily="18" charset="0"/>
              </a:rPr>
              <a:t>celulares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agrupados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 err="1">
                <a:cs typeface="Times New Roman" pitchFamily="18" charset="0"/>
              </a:rPr>
              <a:t>fuera</a:t>
            </a:r>
            <a:r>
              <a:rPr lang="en-US" altLang="en-US" sz="2800" dirty="0">
                <a:cs typeface="Times New Roman" pitchFamily="18" charset="0"/>
              </a:rPr>
              <a:t> del SNC o sea </a:t>
            </a:r>
            <a:r>
              <a:rPr lang="en-US" altLang="en-US" sz="2800" dirty="0" err="1">
                <a:cs typeface="Times New Roman" pitchFamily="18" charset="0"/>
              </a:rPr>
              <a:t>en</a:t>
            </a:r>
            <a:r>
              <a:rPr lang="en-US" altLang="en-US" sz="2800" dirty="0">
                <a:cs typeface="Times New Roman" pitchFamily="18" charset="0"/>
              </a:rPr>
              <a:t> el SNP</a:t>
            </a:r>
          </a:p>
        </p:txBody>
      </p:sp>
    </p:spTree>
    <p:extLst>
      <p:ext uri="{BB962C8B-B14F-4D97-AF65-F5344CB8AC3E}">
        <p14:creationId xmlns:p14="http://schemas.microsoft.com/office/powerpoint/2010/main" val="2480690070"/>
      </p:ext>
    </p:extLst>
  </p:cSld>
  <p:clrMapOvr>
    <a:masterClrMapping/>
  </p:clrMapOvr>
</p:sld>
</file>

<file path=ppt/theme/theme1.xml><?xml version="1.0" encoding="utf-8"?>
<a:theme xmlns:a="http://schemas.openxmlformats.org/drawingml/2006/main" name="FIRST, BREAK, LAST slides 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d bar footer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MHHE_Accessible_PPT_Template-v4</Template>
  <TotalTime>4904</TotalTime>
  <Words>1418</Words>
  <Application>Microsoft Macintosh PowerPoint</Application>
  <PresentationFormat>On-screen Show (4:3)</PresentationFormat>
  <Paragraphs>244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Arial</vt:lpstr>
      <vt:lpstr>ArumSans Bold</vt:lpstr>
      <vt:lpstr>ArumSans Lt</vt:lpstr>
      <vt:lpstr>ArumSans Regular</vt:lpstr>
      <vt:lpstr>Calibri</vt:lpstr>
      <vt:lpstr>Cambria Math</vt:lpstr>
      <vt:lpstr>Vectipede Rg</vt:lpstr>
      <vt:lpstr>FIRST, BREAK, LAST slides </vt:lpstr>
      <vt:lpstr>Alternate FIRST, BREAK, LAST slides</vt:lpstr>
      <vt:lpstr>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Anatomy &amp; Physiology  AN INTEGRATIVE APPROACH  Third Edition</vt:lpstr>
      <vt:lpstr>12. Objetivos</vt:lpstr>
      <vt:lpstr>12.1a Sistema Nervioso: Funciones </vt:lpstr>
      <vt:lpstr>12.1b Organización estructural 1</vt:lpstr>
      <vt:lpstr>12.1b Organización Funcional2</vt:lpstr>
      <vt:lpstr>SN – Organización Funcional</vt:lpstr>
      <vt:lpstr>Estructura de Nervio y Ganglio</vt:lpstr>
      <vt:lpstr>12.1c Nervios y Ganglios2</vt:lpstr>
      <vt:lpstr>12.1c Nervios y Ganglios2</vt:lpstr>
      <vt:lpstr>Que aprendimos?</vt:lpstr>
      <vt:lpstr>12.2 Objetivos  1</vt:lpstr>
      <vt:lpstr>12.2a Neuronas: Características generales</vt:lpstr>
      <vt:lpstr>12.2b Neurona : Estructura1 </vt:lpstr>
      <vt:lpstr>Neuron: Estructura</vt:lpstr>
      <vt:lpstr>12.2b Neurona Estructura3 </vt:lpstr>
      <vt:lpstr>12.2c Transporte Neuronal1</vt:lpstr>
      <vt:lpstr>12.2c Transporte Neuronal2</vt:lpstr>
      <vt:lpstr>12.2d Neuronas:Clasificacion estructural 1</vt:lpstr>
      <vt:lpstr>12.2d Neuronas Funcionales2</vt:lpstr>
      <vt:lpstr>Funcionales</vt:lpstr>
      <vt:lpstr>¿Que aprendimos?</vt:lpstr>
      <vt:lpstr>12.3 Objetivos</vt:lpstr>
      <vt:lpstr>12.3 Sinapsis 1</vt:lpstr>
      <vt:lpstr>12.3 Sinapsis 2</vt:lpstr>
      <vt:lpstr>12.4a Células Gliales - características</vt:lpstr>
      <vt:lpstr>12.4b Tipos de Células Gliales1</vt:lpstr>
      <vt:lpstr>12.4b Tipos de Células Gliales 2</vt:lpstr>
      <vt:lpstr>Células Gliales del SNC</vt:lpstr>
      <vt:lpstr>12.4b Células Gliales SNP3</vt:lpstr>
      <vt:lpstr>Células Gliales del SNP</vt:lpstr>
      <vt:lpstr>Enfoque Clínico: Cáncer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With 1 of These Slides</dc:title>
  <dc:creator>Hahn, Sandra</dc:creator>
  <cp:lastModifiedBy>JOSE A. CARDE SERRANO</cp:lastModifiedBy>
  <cp:revision>931</cp:revision>
  <dcterms:created xsi:type="dcterms:W3CDTF">2017-12-05T17:18:18Z</dcterms:created>
  <dcterms:modified xsi:type="dcterms:W3CDTF">2019-11-07T02:16:36Z</dcterms:modified>
</cp:coreProperties>
</file>