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69" r:id="rId3"/>
    <p:sldId id="271" r:id="rId4"/>
    <p:sldId id="257" r:id="rId5"/>
    <p:sldId id="270" r:id="rId6"/>
    <p:sldId id="258" r:id="rId7"/>
    <p:sldId id="272" r:id="rId8"/>
    <p:sldId id="274" r:id="rId9"/>
    <p:sldId id="273" r:id="rId10"/>
    <p:sldId id="275" r:id="rId11"/>
    <p:sldId id="276" r:id="rId12"/>
    <p:sldId id="259" r:id="rId13"/>
    <p:sldId id="277" r:id="rId14"/>
    <p:sldId id="278" r:id="rId15"/>
    <p:sldId id="279" r:id="rId16"/>
    <p:sldId id="280" r:id="rId17"/>
    <p:sldId id="260" r:id="rId18"/>
    <p:sldId id="281" r:id="rId19"/>
    <p:sldId id="261" r:id="rId20"/>
    <p:sldId id="282" r:id="rId21"/>
    <p:sldId id="283" r:id="rId22"/>
    <p:sldId id="284" r:id="rId23"/>
    <p:sldId id="285" r:id="rId24"/>
    <p:sldId id="286" r:id="rId25"/>
    <p:sldId id="287" r:id="rId26"/>
    <p:sldId id="291" r:id="rId27"/>
    <p:sldId id="288" r:id="rId28"/>
    <p:sldId id="289" r:id="rId29"/>
    <p:sldId id="290" r:id="rId30"/>
    <p:sldId id="266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18"/>
  </p:normalViewPr>
  <p:slideViewPr>
    <p:cSldViewPr snapToGrid="0" snapToObjects="1">
      <p:cViewPr varScale="1">
        <p:scale>
          <a:sx n="76" d="100"/>
          <a:sy n="76" d="100"/>
        </p:scale>
        <p:origin x="216" y="5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2B945-361E-3D4F-A29D-3ACA7CE7A2BF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93F5DF-C61D-F844-85EF-BA3C74325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26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Orbital del </a:t>
            </a:r>
            <a:r>
              <a:rPr lang="en-US" dirty="0" err="1"/>
              <a:t>ojo</a:t>
            </a:r>
            <a:r>
              <a:rPr lang="en-US" dirty="0"/>
              <a:t>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93F5DF-C61D-F844-85EF-BA3C74325C7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05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45D62-633D-1841-AFB2-8EE04589C0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519E68-FAC9-BD47-BA94-20D3C5B49D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B5E09-061C-9F40-92C2-53886F040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EC0B87-289A-3F47-8AA3-E22B89B9D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ADE5C-0331-CF4B-A2FD-5099690AF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13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D13B52-7EC0-064E-B86C-C699067813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B49A02-1B89-EF43-B43F-61871D67B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D2BF9-DFE5-CA48-A5C1-737CB92A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A6332-3268-8E43-BEA3-421F3B1D4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8F2C65-340E-8F4D-9C82-7302C4DDB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7B1A594-4D10-AB4F-98BD-75DAA18B35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2ECA83-B128-9E4C-AA64-7A300707E8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10AC7-09FC-D54D-8FFE-2D72D2674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B3E5A-75AA-3E48-8A1A-6417A4D61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EDCF66-8478-3145-8A16-0186646BB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53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DFE10C-E7EE-234B-B28E-C78B02148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E1AF35-A74E-5843-950B-D563F9859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86CD2-8B7D-ED44-BA67-90F9E2C45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1419EB-1B23-D048-9CD7-8860A14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26BA1A-DD4B-9C4B-954F-A070FC09F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621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C30E0-A57E-D542-8215-9C6694432B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DB761-143B-2945-A0DE-6CD9D371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6B3293-6ECB-EF4D-9A80-3E9783EE1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7B0499-1732-1645-A833-866FAB243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60A255-5F87-B24C-A066-5B566A010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6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FBEAF-579B-DA48-93B7-61F16BB055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1B3E32-44B5-1E4E-941B-42AA4F109B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1F6EDD-5C10-6E40-8047-CAA1F97A0C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9D707B-01EC-3E47-A4EA-5A1CD64BE9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6A0B1D-298C-324A-9AEA-C9E8D84FD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625AC3-1A6D-C945-991B-2AFB99528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023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872CBB-01CD-C04D-A5BE-2DD785928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1518E-EB49-E74C-B995-3B5F1C8EE1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05F507-68D5-4147-B9B4-A73AA610EA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98C478-1BFE-AC4C-8D2D-2B241E1DEB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3F3AAE3-34BC-2341-BB27-DF751BEE02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CC78B26-B90D-B042-84BE-B64F68AD0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EE638AA-6A3B-1245-AE21-CAD55A03D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319ED7-1805-D144-89C3-A4F63A7D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9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DAD49B-CF44-B74E-BC92-B24E4519F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682958-D7D2-3A4D-B79F-A1DBB143E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5FD67-7921-B243-BFFA-58C8EE01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10180B-9A22-3248-BF1A-9D6C2475C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06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516F13-D82F-3E46-831C-534BE0C52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49A49-1080-E14F-A826-F112CF5B37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1E55C3-AEF0-434C-8195-9B6CCC52C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42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1990A-E4A0-3241-89C6-1D88D843A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DACF2-500A-DE46-9624-3D26DF5D7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B2B4F-C99B-C343-8066-F06D9A53D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81BABA-CD72-1B4F-A500-CF2074FA9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C5BC3D-53FB-9A4E-84D8-81B19B5B8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0AF5B8-913F-0341-80C2-EB96C21F2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789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B35F6-32C9-1443-AEC6-92C70C355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592DD-1AD5-6646-A6EE-3E1F4C4D220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23012-CE0F-364E-8416-B6A38A39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14860-479E-F64F-AE09-BED9954B0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EF341E-BBC2-B640-A223-7881CD1C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246107-2923-194C-9FAF-62601ACCB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01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33F88F-0C94-6846-8714-4BF8D73F5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19FBD-09B0-3146-91DC-44F5584C08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218CE7-65C2-4F45-AD8B-D5CDF1569C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EC5C87-6B23-D444-9B61-7E626F52FA9D}" type="datetimeFigureOut">
              <a:rPr lang="en-US" smtClean="0"/>
              <a:t>9/6/18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03589-9F3B-4649-8BD5-E313A4AADE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F61291-633D-5242-AFCB-C579AD13CF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24B32-4085-5D43-BCF2-7E9B9CDF0D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86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2E84C5-56B9-BB4D-9AF3-908AF488C4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7" y="237062"/>
            <a:ext cx="4730725" cy="60529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BC217E-A6AB-964F-815D-BB24EF74EA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70174" y="203345"/>
            <a:ext cx="6565515" cy="2387600"/>
          </a:xfrm>
        </p:spPr>
        <p:txBody>
          <a:bodyPr>
            <a:normAutofit/>
          </a:bodyPr>
          <a:lstStyle/>
          <a:p>
            <a:r>
              <a:rPr lang="en-US" dirty="0"/>
              <a:t>5- </a:t>
            </a:r>
            <a:r>
              <a:rPr lang="en-US" dirty="0" err="1"/>
              <a:t>Esqueleto</a:t>
            </a:r>
            <a:r>
              <a:rPr lang="en-US" dirty="0"/>
              <a:t>:</a:t>
            </a:r>
            <a:br>
              <a:rPr lang="en-US" dirty="0"/>
            </a:br>
            <a:r>
              <a:rPr lang="en-US" dirty="0"/>
              <a:t> Axial y </a:t>
            </a:r>
            <a:r>
              <a:rPr lang="en-US" dirty="0" err="1"/>
              <a:t>Apendicular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F97B9B-721C-F448-A077-B24EC0E42E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0" y="2924705"/>
            <a:ext cx="7078133" cy="1655762"/>
          </a:xfrm>
        </p:spPr>
        <p:txBody>
          <a:bodyPr/>
          <a:lstStyle/>
          <a:p>
            <a:r>
              <a:rPr lang="en-US" dirty="0"/>
              <a:t>Biol. 3793 – </a:t>
            </a:r>
            <a:r>
              <a:rPr lang="en-US" dirty="0" err="1"/>
              <a:t>Laboratorio</a:t>
            </a:r>
            <a:r>
              <a:rPr lang="en-US" dirty="0"/>
              <a:t> de </a:t>
            </a:r>
            <a:r>
              <a:rPr lang="en-US" dirty="0" err="1"/>
              <a:t>Anatomía</a:t>
            </a:r>
            <a:r>
              <a:rPr lang="en-US" dirty="0"/>
              <a:t> y </a:t>
            </a:r>
            <a:r>
              <a:rPr lang="en-US" dirty="0" err="1"/>
              <a:t>Fisiología</a:t>
            </a:r>
            <a:r>
              <a:rPr lang="en-US" dirty="0"/>
              <a:t> 1</a:t>
            </a:r>
          </a:p>
          <a:p>
            <a:r>
              <a:rPr lang="en-US" dirty="0"/>
              <a:t>UPR - Aguadilla</a:t>
            </a:r>
          </a:p>
          <a:p>
            <a:r>
              <a:rPr lang="en-US" dirty="0"/>
              <a:t>JA </a:t>
            </a:r>
            <a:r>
              <a:rPr lang="en-US" dirty="0" err="1"/>
              <a:t>Cardé</a:t>
            </a:r>
            <a:r>
              <a:rPr lang="en-US" dirty="0"/>
              <a:t>, PhD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207607-A38C-3045-92EF-03376D0E8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11467" y="6070350"/>
            <a:ext cx="880532" cy="7876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6712067-0C28-9D48-B7ED-C81D6C62BD01}"/>
              </a:ext>
            </a:extLst>
          </p:cNvPr>
          <p:cNvSpPr txBox="1"/>
          <p:nvPr/>
        </p:nvSpPr>
        <p:spPr>
          <a:xfrm>
            <a:off x="152397" y="6267089"/>
            <a:ext cx="47307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Mariel E.N., </a:t>
            </a:r>
            <a:r>
              <a:rPr lang="en-US" sz="1400" dirty="0" err="1"/>
              <a:t>et.al</a:t>
            </a:r>
            <a:r>
              <a:rPr lang="en-US" sz="1400" dirty="0"/>
              <a:t>, Human Anatomy &amp;Physiology Laboratory</a:t>
            </a:r>
          </a:p>
          <a:p>
            <a:r>
              <a:rPr lang="en-US" sz="1400" dirty="0"/>
              <a:t>Manual Cat Version, 11</a:t>
            </a:r>
            <a:r>
              <a:rPr lang="en-US" sz="1400" baseline="30000" dirty="0"/>
              <a:t>th</a:t>
            </a:r>
            <a:r>
              <a:rPr lang="en-US" sz="1400" dirty="0"/>
              <a:t> Ed, Pearson, 2014.</a:t>
            </a:r>
          </a:p>
        </p:txBody>
      </p:sp>
    </p:spTree>
    <p:extLst>
      <p:ext uri="{BB962C8B-B14F-4D97-AF65-F5344CB8AC3E}">
        <p14:creationId xmlns:p14="http://schemas.microsoft.com/office/powerpoint/2010/main" val="40853305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646257"/>
            <a:ext cx="381744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8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6 </a:t>
            </a:r>
            <a:r>
              <a:rPr lang="en-US" sz="2400" dirty="0" err="1"/>
              <a:t>individuales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Esfenoide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Muciélago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Articula</a:t>
            </a:r>
            <a:r>
              <a:rPr lang="en-US" sz="2400" dirty="0"/>
              <a:t> con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craneales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Alas </a:t>
            </a:r>
            <a:r>
              <a:rPr lang="en-US" sz="2400" dirty="0" err="1"/>
              <a:t>mayores</a:t>
            </a:r>
            <a:r>
              <a:rPr lang="en-US" sz="2400" dirty="0"/>
              <a:t> y </a:t>
            </a:r>
            <a:r>
              <a:rPr lang="en-US" sz="2400" dirty="0" err="1"/>
              <a:t>menores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Procesos</a:t>
            </a:r>
            <a:r>
              <a:rPr lang="en-US" sz="2400" dirty="0"/>
              <a:t> </a:t>
            </a:r>
            <a:r>
              <a:rPr lang="en-US" sz="2400" dirty="0" err="1"/>
              <a:t>pterigoideo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Fisuras</a:t>
            </a:r>
            <a:r>
              <a:rPr lang="en-US" sz="2400" dirty="0"/>
              <a:t> supraorbital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Silla </a:t>
            </a:r>
            <a:r>
              <a:rPr lang="en-US" sz="2400" dirty="0" err="1"/>
              <a:t>turca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Canal </a:t>
            </a:r>
            <a:r>
              <a:rPr lang="en-US" sz="2400" dirty="0" err="1"/>
              <a:t>óptico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Foramenes</a:t>
            </a:r>
            <a:r>
              <a:rPr lang="en-US" sz="2400" dirty="0"/>
              <a:t>: </a:t>
            </a:r>
            <a:r>
              <a:rPr lang="en-US" sz="2400" dirty="0" err="1"/>
              <a:t>rotundo</a:t>
            </a:r>
            <a:r>
              <a:rPr lang="en-US" sz="2400" dirty="0"/>
              <a:t>, </a:t>
            </a:r>
            <a:r>
              <a:rPr lang="en-US" sz="2400" dirty="0" err="1"/>
              <a:t>ovalado</a:t>
            </a:r>
            <a:r>
              <a:rPr lang="en-US" sz="2400" dirty="0"/>
              <a:t>, </a:t>
            </a:r>
            <a:r>
              <a:rPr lang="en-US" sz="2400" dirty="0" err="1"/>
              <a:t>espinoso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7977B-B904-194C-968E-95AC9245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44" y="110833"/>
            <a:ext cx="8292056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157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646257"/>
            <a:ext cx="381744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8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6 </a:t>
            </a:r>
            <a:r>
              <a:rPr lang="en-US" sz="2400" dirty="0" err="1"/>
              <a:t>individuales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Etmoide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dirty="0"/>
              <a:t>Irregular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Techo</a:t>
            </a:r>
            <a:r>
              <a:rPr lang="en-US" sz="2400" dirty="0"/>
              <a:t> de la </a:t>
            </a:r>
            <a:r>
              <a:rPr lang="en-US" sz="2400" dirty="0" err="1"/>
              <a:t>cavidad</a:t>
            </a:r>
            <a:r>
              <a:rPr lang="en-US" sz="2400" dirty="0"/>
              <a:t> nasal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Parte</a:t>
            </a:r>
            <a:r>
              <a:rPr lang="en-US" sz="2400" dirty="0"/>
              <a:t> medial </a:t>
            </a:r>
            <a:r>
              <a:rPr lang="en-US" sz="2400" dirty="0" err="1"/>
              <a:t>orbitas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Crista </a:t>
            </a:r>
            <a:r>
              <a:rPr lang="en-US" sz="2400" dirty="0" err="1"/>
              <a:t>galli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Plato </a:t>
            </a:r>
            <a:r>
              <a:rPr lang="en-US" sz="2400" dirty="0" err="1"/>
              <a:t>cribiforme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Conchas</a:t>
            </a:r>
            <a:r>
              <a:rPr lang="en-US" sz="2400" dirty="0"/>
              <a:t> </a:t>
            </a:r>
            <a:r>
              <a:rPr lang="en-US" sz="2400" dirty="0" err="1"/>
              <a:t>nasales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87977B-B904-194C-968E-95AC9245A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9944" y="110833"/>
            <a:ext cx="8292056" cy="665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952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595E9B-3A82-474B-A67A-87E3BC92E908}"/>
              </a:ext>
            </a:extLst>
          </p:cNvPr>
          <p:cNvSpPr txBox="1"/>
          <p:nvPr/>
        </p:nvSpPr>
        <p:spPr>
          <a:xfrm>
            <a:off x="277090" y="992669"/>
            <a:ext cx="37012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Etmoide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Esfenoides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79C7AB4-455F-1E4C-9A1F-3D1A7D24D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7254" y="144253"/>
            <a:ext cx="5384746" cy="671374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FE9D36-A99E-9648-9441-E082A33553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090" y="2319277"/>
            <a:ext cx="5564910" cy="43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2477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89723" y="1163487"/>
            <a:ext cx="40806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Aspectos</a:t>
            </a:r>
            <a:r>
              <a:rPr lang="en-US" sz="2400" dirty="0"/>
              <a:t> </a:t>
            </a:r>
            <a:r>
              <a:rPr lang="en-US" sz="2400" dirty="0" err="1"/>
              <a:t>anatómicos</a:t>
            </a:r>
            <a:r>
              <a:rPr lang="en-US" sz="2400" dirty="0"/>
              <a:t> anterior y posterior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C1A345-43A2-3E49-82DE-82598F32D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2145" y="0"/>
            <a:ext cx="5861051" cy="654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26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Fasciales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549272"/>
            <a:ext cx="408067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14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12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individuales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Mandíbula</a:t>
            </a:r>
            <a:r>
              <a:rPr lang="en-US" sz="2400" dirty="0"/>
              <a:t> y vomers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hioideo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Mandíbula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Articula</a:t>
            </a:r>
            <a:r>
              <a:rPr lang="en-US" sz="2400" dirty="0"/>
              <a:t> con temporal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Único</a:t>
            </a:r>
            <a:r>
              <a:rPr lang="en-US" sz="2400" dirty="0"/>
              <a:t> con </a:t>
            </a:r>
            <a:r>
              <a:rPr lang="en-US" sz="2400" dirty="0" err="1"/>
              <a:t>movimiento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Cuerpo</a:t>
            </a:r>
            <a:r>
              <a:rPr lang="en-US" sz="2400" dirty="0"/>
              <a:t>: </a:t>
            </a:r>
            <a:r>
              <a:rPr lang="en-US" sz="2400" dirty="0" err="1"/>
              <a:t>mentón</a:t>
            </a:r>
            <a:r>
              <a:rPr lang="en-US" sz="2400" dirty="0"/>
              <a:t>/horizontal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Ramas</a:t>
            </a:r>
            <a:r>
              <a:rPr lang="en-US" sz="2400" dirty="0"/>
              <a:t>:/ </a:t>
            </a:r>
            <a:r>
              <a:rPr lang="en-US" sz="2400" dirty="0" err="1"/>
              <a:t>verticales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Procesos</a:t>
            </a:r>
            <a:r>
              <a:rPr lang="en-US" sz="2400" dirty="0"/>
              <a:t>: </a:t>
            </a:r>
            <a:r>
              <a:rPr lang="en-US" sz="2400" dirty="0" err="1"/>
              <a:t>condilar</a:t>
            </a:r>
            <a:r>
              <a:rPr lang="en-US" sz="2400" dirty="0"/>
              <a:t> y </a:t>
            </a:r>
            <a:r>
              <a:rPr lang="en-US" sz="2400" dirty="0" err="1"/>
              <a:t>coronoideo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Forámen</a:t>
            </a:r>
            <a:r>
              <a:rPr lang="en-US" sz="2400" dirty="0"/>
              <a:t> mental y mandibular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Proceso</a:t>
            </a:r>
            <a:r>
              <a:rPr lang="en-US" sz="2400" dirty="0"/>
              <a:t> alveolar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43C31-60C0-1942-A58C-2C760DB82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88" y="323128"/>
            <a:ext cx="8163212" cy="47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430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Fasciales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549272"/>
            <a:ext cx="38867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14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12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285750" indent="-285750">
              <a:buFontTx/>
              <a:buChar char="-"/>
            </a:pPr>
            <a:r>
              <a:rPr lang="en-US" sz="2400" b="1" dirty="0" err="1"/>
              <a:t>Maxila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huesos</a:t>
            </a:r>
            <a:r>
              <a:rPr lang="en-US" sz="2400" dirty="0"/>
              <a:t> </a:t>
            </a:r>
            <a:r>
              <a:rPr lang="en-US" sz="2400" dirty="0" err="1"/>
              <a:t>fusionados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Articula</a:t>
            </a:r>
            <a:r>
              <a:rPr lang="en-US" sz="2400" dirty="0"/>
              <a:t> con </a:t>
            </a:r>
            <a:r>
              <a:rPr lang="en-US" sz="2400" dirty="0" err="1"/>
              <a:t>todoslso</a:t>
            </a:r>
            <a:r>
              <a:rPr lang="en-US" sz="2400" dirty="0"/>
              <a:t> </a:t>
            </a:r>
            <a:r>
              <a:rPr lang="en-US" sz="2400" dirty="0" err="1"/>
              <a:t>fasciales</a:t>
            </a:r>
            <a:r>
              <a:rPr lang="en-US" sz="2400" dirty="0"/>
              <a:t>,  </a:t>
            </a:r>
            <a:r>
              <a:rPr lang="en-US" sz="2400" dirty="0" err="1"/>
              <a:t>excepto</a:t>
            </a:r>
            <a:r>
              <a:rPr lang="en-US" sz="2400" dirty="0"/>
              <a:t> </a:t>
            </a:r>
            <a:r>
              <a:rPr lang="en-US" sz="2400" dirty="0" err="1"/>
              <a:t>mandíbula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Proceso</a:t>
            </a:r>
            <a:r>
              <a:rPr lang="en-US" sz="2400" dirty="0"/>
              <a:t> alveolar </a:t>
            </a:r>
            <a:r>
              <a:rPr lang="en-US" sz="2400" dirty="0" err="1"/>
              <a:t>uy</a:t>
            </a:r>
            <a:r>
              <a:rPr lang="en-US" sz="2400" dirty="0"/>
              <a:t> </a:t>
            </a:r>
            <a:r>
              <a:rPr lang="en-US" sz="2400" dirty="0" err="1"/>
              <a:t>palatino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Forámen</a:t>
            </a:r>
            <a:r>
              <a:rPr lang="en-US" sz="2400" dirty="0"/>
              <a:t> infra orbital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Fosa</a:t>
            </a:r>
            <a:r>
              <a:rPr lang="en-US" sz="2400" dirty="0"/>
              <a:t> </a:t>
            </a:r>
            <a:r>
              <a:rPr lang="en-US" sz="2400" dirty="0" err="1"/>
              <a:t>incisiva</a:t>
            </a:r>
            <a:endParaRPr lang="en-US" sz="2400" dirty="0"/>
          </a:p>
          <a:p>
            <a:pPr marL="742950" lvl="1" indent="-285750">
              <a:buFontTx/>
              <a:buChar char="-"/>
            </a:pP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743C31-60C0-1942-A58C-2C760DB829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8788" y="323128"/>
            <a:ext cx="8163212" cy="477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208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Fasciales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549272"/>
            <a:ext cx="388671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14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12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00B050"/>
                </a:solidFill>
              </a:rPr>
              <a:t>Lacrimales</a:t>
            </a:r>
            <a:endParaRPr lang="en-US" sz="2400" b="1" dirty="0">
              <a:solidFill>
                <a:srgbClr val="00B05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Uña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Órbita</a:t>
            </a:r>
            <a:r>
              <a:rPr lang="en-US" sz="2400" dirty="0"/>
              <a:t> medial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Entre maxilla y </a:t>
            </a:r>
            <a:r>
              <a:rPr lang="en-US" sz="2400" dirty="0" err="1"/>
              <a:t>etmoide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Fosa</a:t>
            </a:r>
            <a:r>
              <a:rPr lang="en-US" sz="2400" dirty="0"/>
              <a:t> lacrimal</a:t>
            </a:r>
            <a:endParaRPr lang="en-US" sz="24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Palatino</a:t>
            </a:r>
          </a:p>
          <a:p>
            <a:pPr marL="742950" lvl="1" indent="-285750">
              <a:buFontTx/>
              <a:buChar char="-"/>
            </a:pP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Paladar, </a:t>
            </a:r>
            <a:r>
              <a:rPr lang="en-US" sz="2400" b="1" dirty="0" err="1">
                <a:solidFill>
                  <a:schemeClr val="bg1">
                    <a:lumMod val="50000"/>
                  </a:schemeClr>
                </a:solidFill>
              </a:rPr>
              <a:t>orbita</a:t>
            </a:r>
            <a:r>
              <a:rPr lang="en-US" sz="2400" b="1" dirty="0">
                <a:solidFill>
                  <a:schemeClr val="bg1">
                    <a:lumMod val="50000"/>
                  </a:schemeClr>
                </a:solidFill>
              </a:rPr>
              <a:t> medial</a:t>
            </a:r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Cigomático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Orbital lateral</a:t>
            </a:r>
          </a:p>
          <a:p>
            <a:pPr marL="742950" lvl="1" indent="-285750">
              <a:buFontTx/>
              <a:buChar char="-"/>
            </a:pPr>
            <a:r>
              <a:rPr 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3 </a:t>
            </a:r>
            <a:r>
              <a:rPr lang="en-US" sz="2400" b="1" dirty="0" err="1">
                <a:solidFill>
                  <a:schemeClr val="accent1">
                    <a:lumMod val="60000"/>
                    <a:lumOff val="40000"/>
                  </a:schemeClr>
                </a:solidFill>
              </a:rPr>
              <a:t>procesos</a:t>
            </a:r>
            <a:endParaRPr lang="en-US" sz="24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2400" b="1" dirty="0">
                <a:solidFill>
                  <a:srgbClr val="7030A0"/>
                </a:solidFill>
              </a:rPr>
              <a:t>Nasal</a:t>
            </a:r>
          </a:p>
          <a:p>
            <a:pPr marL="742950" lvl="1" indent="-285750">
              <a:buFontTx/>
              <a:buChar char="-"/>
            </a:pPr>
            <a:r>
              <a:rPr lang="en-US" sz="2400" b="1" dirty="0">
                <a:solidFill>
                  <a:srgbClr val="7030A0"/>
                </a:solidFill>
              </a:rPr>
              <a:t>Puente nasal</a:t>
            </a:r>
          </a:p>
          <a:p>
            <a:pPr marL="285750" indent="-285750">
              <a:buFontTx/>
              <a:buChar char="-"/>
            </a:pPr>
            <a:r>
              <a:rPr lang="en-US" sz="2400" b="1" dirty="0"/>
              <a:t>Vomer</a:t>
            </a:r>
          </a:p>
          <a:p>
            <a:pPr marL="742950" lvl="1" indent="-285750">
              <a:buFontTx/>
              <a:buChar char="-"/>
            </a:pPr>
            <a:r>
              <a:rPr lang="en-US" sz="2400" b="1" dirty="0" err="1"/>
              <a:t>Septo</a:t>
            </a:r>
            <a:r>
              <a:rPr lang="en-US" sz="2400" b="1" dirty="0"/>
              <a:t> nasal inferior</a:t>
            </a:r>
          </a:p>
          <a:p>
            <a:pPr marL="285750" indent="-285750">
              <a:buFontTx/>
              <a:buChar char="-"/>
            </a:pPr>
            <a:r>
              <a:rPr lang="en-US" sz="2400" b="1" dirty="0" err="1"/>
              <a:t>Conchas</a:t>
            </a:r>
            <a:r>
              <a:rPr lang="en-US" sz="2400" b="1" dirty="0"/>
              <a:t> </a:t>
            </a:r>
            <a:r>
              <a:rPr lang="en-US" sz="2400" b="1" dirty="0" err="1"/>
              <a:t>inferiores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F5EDA5-2F5A-D548-A7E5-9F40BA02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636" y="646257"/>
            <a:ext cx="7761433" cy="4410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68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Fasciales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25FBB-6210-834F-AB24-80B56EF0ADED}"/>
              </a:ext>
            </a:extLst>
          </p:cNvPr>
          <p:cNvSpPr/>
          <p:nvPr/>
        </p:nvSpPr>
        <p:spPr>
          <a:xfrm>
            <a:off x="387927" y="830839"/>
            <a:ext cx="36015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Senos</a:t>
            </a:r>
            <a:r>
              <a:rPr lang="en-US" sz="2400" b="1" dirty="0"/>
              <a:t> </a:t>
            </a:r>
            <a:r>
              <a:rPr lang="en-US" sz="2400" b="1" dirty="0" err="1"/>
              <a:t>paranasales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Maxilar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Esfenoidal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Etmoidal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Frontal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Cavidades</a:t>
            </a:r>
            <a:r>
              <a:rPr lang="en-US" sz="2400" dirty="0"/>
              <a:t> </a:t>
            </a:r>
            <a:r>
              <a:rPr lang="en-US" sz="2400" dirty="0" err="1"/>
              <a:t>forradas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mucosas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Reducen</a:t>
            </a:r>
            <a:r>
              <a:rPr lang="en-US" sz="2400" dirty="0"/>
              <a:t> peso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Cámaras</a:t>
            </a:r>
            <a:r>
              <a:rPr lang="en-US" sz="2400" dirty="0"/>
              <a:t> de </a:t>
            </a:r>
            <a:r>
              <a:rPr lang="en-US" sz="2400" dirty="0" err="1"/>
              <a:t>sonido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Sinusitis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320493-A2D7-0B43-89D6-306A949E10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8502" y="34966"/>
            <a:ext cx="4433497" cy="38304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247CE44-B89D-F44A-AA5D-F8A571D7D9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8502" y="3260422"/>
            <a:ext cx="4248771" cy="3597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9250F1F-2494-F647-BE57-FB6A22BC30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9479" y="1230948"/>
            <a:ext cx="3769023" cy="40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105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Fasciales</a:t>
            </a:r>
            <a:r>
              <a:rPr lang="en-US" dirty="0"/>
              <a:t>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325FBB-6210-834F-AB24-80B56EF0ADED}"/>
              </a:ext>
            </a:extLst>
          </p:cNvPr>
          <p:cNvSpPr/>
          <p:nvPr/>
        </p:nvSpPr>
        <p:spPr>
          <a:xfrm>
            <a:off x="387927" y="830839"/>
            <a:ext cx="360155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Hioideo</a:t>
            </a:r>
            <a:endParaRPr lang="en-US" sz="2400" b="1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En</a:t>
            </a:r>
            <a:r>
              <a:rPr lang="en-US" sz="2400" dirty="0"/>
              <a:t> la </a:t>
            </a:r>
            <a:r>
              <a:rPr lang="en-US" sz="2400" dirty="0" err="1"/>
              <a:t>garganta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Superior a la </a:t>
            </a:r>
            <a:r>
              <a:rPr lang="en-US" sz="2400" dirty="0" err="1"/>
              <a:t>laringe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Anclaje</a:t>
            </a:r>
            <a:r>
              <a:rPr lang="en-US" sz="2400" dirty="0"/>
              <a:t> de </a:t>
            </a:r>
            <a:r>
              <a:rPr lang="en-US" sz="2400" dirty="0" err="1"/>
              <a:t>musculos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Cuello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lengua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No </a:t>
            </a:r>
            <a:r>
              <a:rPr lang="en-US" sz="2400" dirty="0" err="1"/>
              <a:t>articula</a:t>
            </a:r>
            <a:r>
              <a:rPr lang="en-US" sz="2400" dirty="0"/>
              <a:t> con </a:t>
            </a:r>
            <a:r>
              <a:rPr lang="en-US" sz="2400" dirty="0" err="1"/>
              <a:t>nadie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2 pares de </a:t>
            </a:r>
            <a:r>
              <a:rPr lang="en-US" sz="2400" dirty="0" err="1"/>
              <a:t>cuernos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Estrangulamiento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>
                <a:solidFill>
                  <a:srgbClr val="0070C0"/>
                </a:solidFill>
              </a:rPr>
              <a:t>Actividad</a:t>
            </a:r>
            <a:r>
              <a:rPr lang="en-US" sz="2400" b="1" dirty="0">
                <a:solidFill>
                  <a:srgbClr val="0070C0"/>
                </a:solidFill>
              </a:rPr>
              <a:t> 2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Palpar</a:t>
            </a:r>
            <a:r>
              <a:rPr lang="en-US" sz="2400" dirty="0"/>
              <a:t> </a:t>
            </a:r>
            <a:r>
              <a:rPr lang="en-US" sz="2400" dirty="0" err="1"/>
              <a:t>marcas</a:t>
            </a:r>
            <a:r>
              <a:rPr lang="en-US" sz="2400" dirty="0"/>
              <a:t> </a:t>
            </a:r>
            <a:r>
              <a:rPr lang="en-US" sz="2400" dirty="0" err="1"/>
              <a:t>craneales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usted</a:t>
            </a:r>
            <a:r>
              <a:rPr lang="en-US" sz="2400" dirty="0"/>
              <a:t> o </a:t>
            </a:r>
            <a:r>
              <a:rPr lang="en-US" sz="2400" dirty="0" err="1"/>
              <a:t>parejas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Se </a:t>
            </a:r>
            <a:r>
              <a:rPr lang="en-US" sz="2400" dirty="0" err="1"/>
              <a:t>mencionarán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clase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D65FD65-EA29-D54D-86F2-9F793B704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3475" y="263991"/>
            <a:ext cx="6061941" cy="5460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587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7931728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Columna</a:t>
            </a:r>
            <a:r>
              <a:rPr lang="en-US" dirty="0"/>
              <a:t> vertebral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603C3-05FF-6E4F-B654-5B8046E01D11}"/>
              </a:ext>
            </a:extLst>
          </p:cNvPr>
          <p:cNvSpPr/>
          <p:nvPr/>
        </p:nvSpPr>
        <p:spPr>
          <a:xfrm>
            <a:off x="477981" y="723597"/>
            <a:ext cx="6096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Dorsal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De </a:t>
            </a:r>
            <a:r>
              <a:rPr lang="en-US" sz="2400" dirty="0" err="1"/>
              <a:t>cráneo</a:t>
            </a:r>
            <a:r>
              <a:rPr lang="en-US" sz="2400" dirty="0"/>
              <a:t> a pelvis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Principal </a:t>
            </a:r>
            <a:r>
              <a:rPr lang="en-US" sz="2400" dirty="0" err="1"/>
              <a:t>soporte</a:t>
            </a:r>
            <a:r>
              <a:rPr lang="en-US" sz="2400" dirty="0"/>
              <a:t> axial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Protege </a:t>
            </a:r>
            <a:r>
              <a:rPr lang="en-US" sz="2400" dirty="0" err="1"/>
              <a:t>órganos</a:t>
            </a:r>
            <a:r>
              <a:rPr lang="en-US" sz="2400" dirty="0"/>
              <a:t> vitals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No </a:t>
            </a:r>
            <a:r>
              <a:rPr lang="en-US" sz="2400" dirty="0" err="1"/>
              <a:t>es</a:t>
            </a:r>
            <a:r>
              <a:rPr lang="en-US" sz="2400" dirty="0"/>
              <a:t> </a:t>
            </a:r>
            <a:r>
              <a:rPr lang="en-US" sz="2400" dirty="0" err="1"/>
              <a:t>rígida</a:t>
            </a:r>
            <a:r>
              <a:rPr lang="en-US" sz="2400" dirty="0"/>
              <a:t>, flexible, </a:t>
            </a:r>
            <a:r>
              <a:rPr lang="en-US" sz="2400" dirty="0" err="1"/>
              <a:t>curvas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Primarias</a:t>
            </a:r>
            <a:r>
              <a:rPr lang="en-US" sz="2400" dirty="0"/>
              <a:t> 	- </a:t>
            </a:r>
            <a:r>
              <a:rPr lang="en-US" sz="2400" dirty="0" err="1"/>
              <a:t>secundarias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24 </a:t>
            </a:r>
            <a:r>
              <a:rPr lang="en-US" sz="2400" dirty="0" err="1"/>
              <a:t>huesos</a:t>
            </a:r>
            <a:r>
              <a:rPr lang="en-US" sz="2400" dirty="0"/>
              <a:t> (vertebras) </a:t>
            </a:r>
            <a:r>
              <a:rPr lang="en-US" sz="2400" dirty="0" err="1"/>
              <a:t>independientes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/>
              <a:t>7 </a:t>
            </a:r>
            <a:r>
              <a:rPr lang="en-US" sz="2400" dirty="0" err="1"/>
              <a:t>cervicales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/>
              <a:t>12 </a:t>
            </a:r>
            <a:r>
              <a:rPr lang="en-US" sz="2400" dirty="0" err="1"/>
              <a:t>torácicas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/>
              <a:t>5 </a:t>
            </a:r>
            <a:r>
              <a:rPr lang="en-US" sz="2400" dirty="0" err="1"/>
              <a:t>lumbares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compuestos</a:t>
            </a:r>
            <a:r>
              <a:rPr lang="en-US" sz="2400" dirty="0"/>
              <a:t> (</a:t>
            </a:r>
            <a:r>
              <a:rPr lang="en-US" sz="2400" dirty="0" err="1"/>
              <a:t>fusionados</a:t>
            </a:r>
            <a:r>
              <a:rPr lang="en-US" sz="2400" dirty="0"/>
              <a:t>)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Sacro (5)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Cocci (4)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Discos </a:t>
            </a:r>
            <a:r>
              <a:rPr lang="en-US" sz="2400" dirty="0" err="1"/>
              <a:t>intervertebrales</a:t>
            </a:r>
            <a:r>
              <a:rPr lang="en-US" sz="2400" dirty="0"/>
              <a:t> – </a:t>
            </a:r>
            <a:r>
              <a:rPr lang="en-US" sz="2400" dirty="0" err="1"/>
              <a:t>fibrocartílago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Núcleo</a:t>
            </a:r>
            <a:r>
              <a:rPr lang="en-US" sz="2400" dirty="0"/>
              <a:t> </a:t>
            </a:r>
            <a:r>
              <a:rPr lang="en-US" sz="2400" dirty="0" err="1"/>
              <a:t>pulposo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4DB1D-94D0-6C4E-8BB2-E874498FBB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9007" y="0"/>
            <a:ext cx="3298785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0D544F-7486-A94D-9EB1-4DE017584487}"/>
              </a:ext>
            </a:extLst>
          </p:cNvPr>
          <p:cNvSpPr txBox="1"/>
          <p:nvPr/>
        </p:nvSpPr>
        <p:spPr>
          <a:xfrm>
            <a:off x="4901046" y="646257"/>
            <a:ext cx="38273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Actividad</a:t>
            </a:r>
            <a:r>
              <a:rPr lang="en-US" sz="2400" b="1" dirty="0">
                <a:solidFill>
                  <a:srgbClr val="0070C0"/>
                </a:solidFill>
              </a:rPr>
              <a:t> 3 – </a:t>
            </a:r>
            <a:r>
              <a:rPr lang="en-US" sz="2400" b="1" dirty="0" err="1">
                <a:solidFill>
                  <a:srgbClr val="0070C0"/>
                </a:solidFill>
              </a:rPr>
              <a:t>Examinar</a:t>
            </a:r>
            <a:r>
              <a:rPr lang="en-US" sz="2400" b="1" dirty="0">
                <a:solidFill>
                  <a:srgbClr val="0070C0"/>
                </a:solidFill>
              </a:rPr>
              <a:t> las </a:t>
            </a:r>
            <a:r>
              <a:rPr lang="en-US" sz="2400" b="1" dirty="0" err="1">
                <a:solidFill>
                  <a:srgbClr val="0070C0"/>
                </a:solidFill>
              </a:rPr>
              <a:t>curvas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espinales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0766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Nombrar</a:t>
            </a:r>
            <a:r>
              <a:rPr lang="en-US" dirty="0"/>
              <a:t> las </a:t>
            </a:r>
            <a:r>
              <a:rPr lang="en-US" dirty="0" err="1"/>
              <a:t>tres</a:t>
            </a:r>
            <a:r>
              <a:rPr lang="en-US" dirty="0"/>
              <a:t> </a:t>
            </a:r>
            <a:r>
              <a:rPr lang="en-US" dirty="0" err="1"/>
              <a:t>partes</a:t>
            </a:r>
            <a:r>
              <a:rPr lang="en-US" dirty="0"/>
              <a:t> del </a:t>
            </a:r>
            <a:r>
              <a:rPr lang="en-US" dirty="0" err="1"/>
              <a:t>esqueleto</a:t>
            </a:r>
            <a:r>
              <a:rPr lang="en-US" dirty="0"/>
              <a:t> axial</a:t>
            </a:r>
          </a:p>
          <a:p>
            <a:r>
              <a:rPr lang="en-US" dirty="0" err="1"/>
              <a:t>Usando</a:t>
            </a:r>
            <a:r>
              <a:rPr lang="en-US" dirty="0"/>
              <a:t> un </a:t>
            </a:r>
            <a:r>
              <a:rPr lang="en-US" dirty="0" err="1"/>
              <a:t>esqueleto</a:t>
            </a:r>
            <a:r>
              <a:rPr lang="en-US" dirty="0"/>
              <a:t> </a:t>
            </a:r>
            <a:r>
              <a:rPr lang="en-US" dirty="0" err="1"/>
              <a:t>articulado</a:t>
            </a:r>
            <a:r>
              <a:rPr lang="en-US" dirty="0"/>
              <a:t>, </a:t>
            </a:r>
            <a:r>
              <a:rPr lang="en-US" dirty="0" err="1"/>
              <a:t>desarticulado</a:t>
            </a:r>
            <a:r>
              <a:rPr lang="en-US" dirty="0"/>
              <a:t> o </a:t>
            </a:r>
            <a:r>
              <a:rPr lang="en-US" dirty="0" err="1"/>
              <a:t>láminas</a:t>
            </a:r>
            <a:r>
              <a:rPr lang="en-US" dirty="0"/>
              <a:t> </a:t>
            </a:r>
            <a:r>
              <a:rPr lang="en-US" dirty="0" err="1"/>
              <a:t>identifique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huesos</a:t>
            </a:r>
            <a:r>
              <a:rPr lang="en-US" dirty="0"/>
              <a:t> de </a:t>
            </a:r>
            <a:r>
              <a:rPr lang="en-US" dirty="0" err="1"/>
              <a:t>esqueleto</a:t>
            </a:r>
            <a:r>
              <a:rPr lang="en-US" dirty="0"/>
              <a:t> axial</a:t>
            </a:r>
          </a:p>
          <a:p>
            <a:r>
              <a:rPr lang="en-US" dirty="0" err="1"/>
              <a:t>Nombrar</a:t>
            </a:r>
            <a:r>
              <a:rPr lang="en-US" dirty="0"/>
              <a:t> y describer </a:t>
            </a:r>
            <a:r>
              <a:rPr lang="en-US" dirty="0" err="1"/>
              <a:t>distintos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vertebras</a:t>
            </a:r>
          </a:p>
          <a:p>
            <a:r>
              <a:rPr lang="en-US" dirty="0" err="1"/>
              <a:t>Discutir</a:t>
            </a:r>
            <a:r>
              <a:rPr lang="en-US" dirty="0"/>
              <a:t> la </a:t>
            </a:r>
            <a:r>
              <a:rPr lang="en-US" dirty="0" err="1"/>
              <a:t>importancia</a:t>
            </a:r>
            <a:r>
              <a:rPr lang="en-US" dirty="0"/>
              <a:t> de </a:t>
            </a:r>
            <a:r>
              <a:rPr lang="en-US" dirty="0" err="1"/>
              <a:t>los</a:t>
            </a:r>
            <a:r>
              <a:rPr lang="en-US" dirty="0"/>
              <a:t> discos </a:t>
            </a:r>
            <a:r>
              <a:rPr lang="en-US" dirty="0" err="1"/>
              <a:t>intervertebrales</a:t>
            </a:r>
            <a:r>
              <a:rPr lang="en-US" dirty="0"/>
              <a:t> y las </a:t>
            </a:r>
            <a:r>
              <a:rPr lang="en-US" dirty="0" err="1"/>
              <a:t>curvas</a:t>
            </a:r>
            <a:r>
              <a:rPr lang="en-US" dirty="0"/>
              <a:t> de la </a:t>
            </a:r>
            <a:r>
              <a:rPr lang="en-US" dirty="0" err="1"/>
              <a:t>espina</a:t>
            </a:r>
            <a:endParaRPr lang="en-US" dirty="0"/>
          </a:p>
          <a:p>
            <a:r>
              <a:rPr lang="en-US" dirty="0" err="1"/>
              <a:t>Mencionar</a:t>
            </a:r>
            <a:r>
              <a:rPr lang="en-US" dirty="0"/>
              <a:t> </a:t>
            </a:r>
            <a:r>
              <a:rPr lang="en-US" dirty="0" err="1"/>
              <a:t>componente</a:t>
            </a:r>
            <a:r>
              <a:rPr lang="en-US" dirty="0"/>
              <a:t> de la </a:t>
            </a:r>
            <a:r>
              <a:rPr lang="en-US" dirty="0" err="1"/>
              <a:t>caja</a:t>
            </a:r>
            <a:r>
              <a:rPr lang="en-US" dirty="0"/>
              <a:t> </a:t>
            </a:r>
            <a:r>
              <a:rPr lang="en-US" dirty="0" err="1"/>
              <a:t>toracica</a:t>
            </a:r>
            <a:endParaRPr lang="en-US" dirty="0"/>
          </a:p>
          <a:p>
            <a:r>
              <a:rPr lang="en-US" dirty="0" err="1"/>
              <a:t>Comparar</a:t>
            </a:r>
            <a:r>
              <a:rPr lang="en-US" dirty="0"/>
              <a:t> </a:t>
            </a:r>
            <a:r>
              <a:rPr lang="en-US" dirty="0" err="1"/>
              <a:t>esqueleto</a:t>
            </a:r>
            <a:r>
              <a:rPr lang="en-US" dirty="0"/>
              <a:t> fetal con el de </a:t>
            </a:r>
            <a:r>
              <a:rPr lang="en-US" dirty="0" err="1"/>
              <a:t>adulto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2222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236" y="110836"/>
            <a:ext cx="6837219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Estructura</a:t>
            </a:r>
            <a:r>
              <a:rPr lang="en-US" dirty="0"/>
              <a:t> de vertebra </a:t>
            </a:r>
            <a:r>
              <a:rPr lang="en-US" dirty="0" err="1"/>
              <a:t>típica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603C3-05FF-6E4F-B654-5B8046E01D11}"/>
              </a:ext>
            </a:extLst>
          </p:cNvPr>
          <p:cNvSpPr/>
          <p:nvPr/>
        </p:nvSpPr>
        <p:spPr>
          <a:xfrm>
            <a:off x="533400" y="1011240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Vertebra </a:t>
            </a:r>
            <a:r>
              <a:rPr lang="en-US" sz="2400" dirty="0" err="1"/>
              <a:t>típica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Difieren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tamaño</a:t>
            </a:r>
            <a:r>
              <a:rPr lang="en-US" sz="2400" dirty="0"/>
              <a:t> y </a:t>
            </a:r>
            <a:r>
              <a:rPr lang="en-US" sz="2400" dirty="0" err="1"/>
              <a:t>marcas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Mucho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común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Cuerpo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Procesos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Articular superior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Articular inferior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Forámenes</a:t>
            </a:r>
            <a:r>
              <a:rPr lang="en-US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vertebral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Transverso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intervertebral</a:t>
            </a:r>
          </a:p>
          <a:p>
            <a:pPr marL="742950" lvl="1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B97CF9C-F7EC-DC42-857A-1BCD4BC0F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509" y="757093"/>
            <a:ext cx="4820616" cy="535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805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/>
              <a:t>Vertebras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3044A7-AF40-854B-BB54-895A78872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0327" y="1011240"/>
            <a:ext cx="3892757" cy="279876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ECD634-0B50-5249-889F-9A0871D302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7040" y="850386"/>
            <a:ext cx="3978796" cy="286263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5FA6041-A743-CC42-B733-B679629D8A6F}"/>
              </a:ext>
            </a:extLst>
          </p:cNvPr>
          <p:cNvSpPr/>
          <p:nvPr/>
        </p:nvSpPr>
        <p:spPr>
          <a:xfrm>
            <a:off x="200705" y="646257"/>
            <a:ext cx="6096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Cervicales</a:t>
            </a:r>
            <a:r>
              <a:rPr lang="en-US" sz="2400" b="1" dirty="0"/>
              <a:t> - C1 – C7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Atlas – no </a:t>
            </a:r>
            <a:r>
              <a:rPr lang="en-US" sz="2400" dirty="0" err="1"/>
              <a:t>cuerpo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Cóndilos</a:t>
            </a:r>
            <a:r>
              <a:rPr lang="en-US" sz="2400" dirty="0"/>
              <a:t> </a:t>
            </a:r>
            <a:r>
              <a:rPr lang="en-US" sz="2400" dirty="0" err="1"/>
              <a:t>occipitales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Procesos</a:t>
            </a:r>
            <a:r>
              <a:rPr lang="en-US" sz="2400" dirty="0"/>
              <a:t> laterals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 </a:t>
            </a:r>
            <a:r>
              <a:rPr lang="en-US" sz="2400" dirty="0" err="1"/>
              <a:t>concavos</a:t>
            </a:r>
            <a:r>
              <a:rPr lang="en-US" sz="2400" dirty="0"/>
              <a:t>: </a:t>
            </a:r>
            <a:r>
              <a:rPr lang="en-US" sz="2400" dirty="0" err="1"/>
              <a:t>sí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Axis – </a:t>
            </a:r>
            <a:r>
              <a:rPr lang="en-US" sz="2400" dirty="0" err="1"/>
              <a:t>proceso</a:t>
            </a:r>
            <a:r>
              <a:rPr lang="en-US" sz="2400" dirty="0"/>
              <a:t> </a:t>
            </a:r>
            <a:r>
              <a:rPr lang="en-US" sz="2400" dirty="0" err="1"/>
              <a:t>odontoide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/>
              <a:t>dens, </a:t>
            </a:r>
            <a:r>
              <a:rPr lang="en-US" sz="2400" dirty="0" err="1"/>
              <a:t>pivoteo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/>
              <a:t>no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C3 – C7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Pequeñas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Forámen</a:t>
            </a:r>
            <a:r>
              <a:rPr lang="en-US" sz="2400" dirty="0"/>
              <a:t> V triangular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Proceso</a:t>
            </a:r>
            <a:r>
              <a:rPr lang="en-US" sz="2400" dirty="0"/>
              <a:t> </a:t>
            </a:r>
            <a:r>
              <a:rPr lang="en-US" sz="2400" dirty="0" err="1"/>
              <a:t>espinoso</a:t>
            </a:r>
            <a:r>
              <a:rPr lang="en-US" sz="2400" dirty="0"/>
              <a:t> </a:t>
            </a:r>
            <a:r>
              <a:rPr lang="en-US" sz="2400" dirty="0" err="1"/>
              <a:t>corto</a:t>
            </a:r>
            <a:r>
              <a:rPr lang="en-US" sz="2400" dirty="0"/>
              <a:t>/</a:t>
            </a:r>
            <a:r>
              <a:rPr lang="en-US" sz="2400" dirty="0" err="1"/>
              <a:t>bífido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/>
              <a:t>C7 – </a:t>
            </a:r>
            <a:r>
              <a:rPr lang="en-US" sz="2400" dirty="0" err="1"/>
              <a:t>vértebra</a:t>
            </a:r>
            <a:r>
              <a:rPr lang="en-US" sz="2400" dirty="0"/>
              <a:t> </a:t>
            </a:r>
            <a:r>
              <a:rPr lang="en-US" sz="2400" dirty="0" err="1"/>
              <a:t>prominens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Forámenes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procesos</a:t>
            </a:r>
            <a:r>
              <a:rPr lang="en-US" sz="2400" dirty="0"/>
              <a:t> </a:t>
            </a:r>
            <a:r>
              <a:rPr lang="en-US" sz="2400" dirty="0" err="1"/>
              <a:t>transversales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Únicas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5D89FC9-64B1-E841-902A-CC8D202F7D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3200" y="3713018"/>
            <a:ext cx="6862225" cy="283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5898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C603C3-05FF-6E4F-B654-5B8046E01D11}"/>
              </a:ext>
            </a:extLst>
          </p:cNvPr>
          <p:cNvSpPr/>
          <p:nvPr/>
        </p:nvSpPr>
        <p:spPr>
          <a:xfrm>
            <a:off x="270164" y="561566"/>
            <a:ext cx="5285509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Toracicas</a:t>
            </a:r>
            <a:r>
              <a:rPr lang="en-US" sz="2400" b="1" dirty="0"/>
              <a:t> – T1 – T12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Cuerpo</a:t>
            </a:r>
            <a:r>
              <a:rPr lang="en-US" sz="2400" dirty="0"/>
              <a:t> </a:t>
            </a:r>
            <a:r>
              <a:rPr lang="en-US" sz="2400" dirty="0" err="1"/>
              <a:t>presente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Facetas</a:t>
            </a:r>
            <a:r>
              <a:rPr lang="en-US" sz="2400" dirty="0"/>
              <a:t> </a:t>
            </a:r>
            <a:r>
              <a:rPr lang="en-US" sz="2400" dirty="0" err="1"/>
              <a:t>costales</a:t>
            </a:r>
            <a:r>
              <a:rPr lang="en-US" sz="2400" dirty="0"/>
              <a:t> - </a:t>
            </a:r>
            <a:r>
              <a:rPr lang="en-US" sz="2400" dirty="0" err="1"/>
              <a:t>demifacetas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Laterales</a:t>
            </a:r>
            <a:r>
              <a:rPr lang="en-US" sz="2400" dirty="0"/>
              <a:t> superior e inferior</a:t>
            </a:r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costillas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Forámen</a:t>
            </a:r>
            <a:r>
              <a:rPr lang="en-US" sz="2400" dirty="0"/>
              <a:t> vertebral </a:t>
            </a:r>
            <a:r>
              <a:rPr lang="en-US" sz="2400" dirty="0" err="1"/>
              <a:t>ovalado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Proceso</a:t>
            </a:r>
            <a:r>
              <a:rPr lang="en-US" sz="2400" dirty="0"/>
              <a:t> </a:t>
            </a:r>
            <a:r>
              <a:rPr lang="en-US" sz="2400" dirty="0" err="1"/>
              <a:t>espinoso</a:t>
            </a:r>
            <a:r>
              <a:rPr lang="en-US" sz="2400" dirty="0"/>
              <a:t> largo </a:t>
            </a:r>
            <a:r>
              <a:rPr lang="en-US" sz="2400" dirty="0" err="1"/>
              <a:t>hacia</a:t>
            </a:r>
            <a:r>
              <a:rPr lang="en-US" sz="2400" dirty="0"/>
              <a:t> </a:t>
            </a:r>
            <a:r>
              <a:rPr lang="en-US" sz="2400" dirty="0" err="1"/>
              <a:t>abajo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Se </a:t>
            </a:r>
            <a:r>
              <a:rPr lang="en-US" sz="2400" dirty="0" err="1"/>
              <a:t>acortan</a:t>
            </a:r>
            <a:r>
              <a:rPr lang="en-US" sz="2400" dirty="0"/>
              <a:t> </a:t>
            </a:r>
            <a:r>
              <a:rPr lang="en-US" sz="2400" dirty="0" err="1"/>
              <a:t>segun</a:t>
            </a:r>
            <a:r>
              <a:rPr lang="en-US" sz="2400" dirty="0"/>
              <a:t> </a:t>
            </a:r>
            <a:r>
              <a:rPr lang="en-US" sz="2400" dirty="0" err="1"/>
              <a:t>bajan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Proceso</a:t>
            </a:r>
            <a:r>
              <a:rPr lang="en-US" sz="2400" dirty="0"/>
              <a:t> transversal con </a:t>
            </a:r>
            <a:r>
              <a:rPr lang="en-US" sz="2400" dirty="0" err="1"/>
              <a:t>costillas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Lumbares</a:t>
            </a:r>
            <a:r>
              <a:rPr lang="en-US" sz="2400" b="1" dirty="0"/>
              <a:t> – L1-L5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Cuerpo</a:t>
            </a:r>
            <a:r>
              <a:rPr lang="en-US" sz="2400" dirty="0"/>
              <a:t> </a:t>
            </a:r>
            <a:r>
              <a:rPr lang="en-US" sz="2400" dirty="0" err="1"/>
              <a:t>grande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Proceos</a:t>
            </a:r>
            <a:r>
              <a:rPr lang="en-US" sz="2400" dirty="0"/>
              <a:t> </a:t>
            </a:r>
            <a:r>
              <a:rPr lang="en-US" sz="2400" dirty="0" err="1"/>
              <a:t>espinoso</a:t>
            </a:r>
            <a:r>
              <a:rPr lang="en-US" sz="2400" dirty="0"/>
              <a:t> </a:t>
            </a:r>
            <a:r>
              <a:rPr lang="en-US" sz="2400" dirty="0" err="1"/>
              <a:t>corto</a:t>
            </a:r>
            <a:r>
              <a:rPr lang="en-US" sz="2400" dirty="0"/>
              <a:t> </a:t>
            </a:r>
            <a:r>
              <a:rPr lang="en-US" sz="2400" dirty="0" err="1"/>
              <a:t>cuadrado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Direccion</a:t>
            </a:r>
            <a:r>
              <a:rPr lang="en-US" sz="2400" dirty="0"/>
              <a:t> de </a:t>
            </a:r>
            <a:r>
              <a:rPr lang="en-US" sz="2400" dirty="0" err="1"/>
              <a:t>facetas</a:t>
            </a:r>
            <a:r>
              <a:rPr lang="en-US" sz="2400" dirty="0"/>
              <a:t> – </a:t>
            </a:r>
            <a:r>
              <a:rPr lang="en-US" sz="2400" dirty="0" err="1"/>
              <a:t>estabilidad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Posteromedial  y anterolateral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L2 – final del </a:t>
            </a:r>
            <a:r>
              <a:rPr lang="en-US" sz="2400" dirty="0" err="1"/>
              <a:t>cordón</a:t>
            </a:r>
            <a:r>
              <a:rPr lang="en-US" sz="2400" dirty="0"/>
              <a:t> </a:t>
            </a:r>
            <a:r>
              <a:rPr lang="en-US" sz="2400" dirty="0" err="1"/>
              <a:t>espinal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L3-5 – </a:t>
            </a:r>
            <a:r>
              <a:rPr lang="en-US" sz="2400" dirty="0" err="1"/>
              <a:t>punción</a:t>
            </a:r>
            <a:r>
              <a:rPr lang="en-US" sz="2400" dirty="0"/>
              <a:t> lumbar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FBC733-06F3-8245-937F-B2140D89F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800" y="0"/>
            <a:ext cx="7244200" cy="2984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2AD44F-8358-E845-BDF5-6B66B3B3F8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582" y="3742502"/>
            <a:ext cx="6913418" cy="29718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E10F62A7-BF00-1A45-979B-23851E069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/>
              <a:t>Vertebras</a:t>
            </a:r>
          </a:p>
        </p:txBody>
      </p:sp>
    </p:spTree>
    <p:extLst>
      <p:ext uri="{BB962C8B-B14F-4D97-AF65-F5344CB8AC3E}">
        <p14:creationId xmlns:p14="http://schemas.microsoft.com/office/powerpoint/2010/main" val="4701505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A88927-5FB5-134D-959D-3A246A87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8524" y="1003690"/>
            <a:ext cx="10523476" cy="524471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035D73E-703B-3D45-A72C-38580E7F96B1}"/>
              </a:ext>
            </a:extLst>
          </p:cNvPr>
          <p:cNvSpPr txBox="1">
            <a:spLocks/>
          </p:cNvSpPr>
          <p:nvPr/>
        </p:nvSpPr>
        <p:spPr>
          <a:xfrm>
            <a:off x="838200" y="205033"/>
            <a:ext cx="10515600" cy="64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Vertebras </a:t>
            </a:r>
            <a:r>
              <a:rPr lang="en-US" dirty="0" err="1"/>
              <a:t>marcas</a:t>
            </a:r>
            <a:r>
              <a:rPr lang="en-US" dirty="0"/>
              <a:t> </a:t>
            </a:r>
            <a:r>
              <a:rPr lang="en-US" dirty="0" err="1"/>
              <a:t>superficiales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4548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/>
              <a:t>Sacro y Cocci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603C3-05FF-6E4F-B654-5B8046E01D11}"/>
              </a:ext>
            </a:extLst>
          </p:cNvPr>
          <p:cNvSpPr/>
          <p:nvPr/>
        </p:nvSpPr>
        <p:spPr>
          <a:xfrm>
            <a:off x="235528" y="733554"/>
            <a:ext cx="550025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Sacro</a:t>
            </a:r>
            <a:r>
              <a:rPr lang="en-US" sz="2400" dirty="0"/>
              <a:t> – 5 </a:t>
            </a:r>
            <a:r>
              <a:rPr lang="en-US" sz="2400" dirty="0" err="1"/>
              <a:t>vértebras</a:t>
            </a:r>
            <a:r>
              <a:rPr lang="en-US" sz="2400" dirty="0"/>
              <a:t> </a:t>
            </a:r>
            <a:r>
              <a:rPr lang="en-US" sz="2400" dirty="0" err="1"/>
              <a:t>fusionadas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Superior con L5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Inferior con el cocci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Cresta sacral </a:t>
            </a:r>
            <a:r>
              <a:rPr lang="en-US" sz="2400" dirty="0" err="1"/>
              <a:t>mediana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Vestigio</a:t>
            </a:r>
            <a:r>
              <a:rPr lang="en-US" sz="2400" dirty="0"/>
              <a:t> </a:t>
            </a:r>
            <a:r>
              <a:rPr lang="en-US" sz="2400" dirty="0" err="1"/>
              <a:t>proceso</a:t>
            </a:r>
            <a:r>
              <a:rPr lang="en-US" sz="2400" dirty="0"/>
              <a:t> </a:t>
            </a:r>
            <a:r>
              <a:rPr lang="en-US" sz="2400" dirty="0" err="1"/>
              <a:t>espinoso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Alae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Vestigio</a:t>
            </a:r>
            <a:r>
              <a:rPr lang="en-US" sz="2400" dirty="0"/>
              <a:t> </a:t>
            </a:r>
            <a:r>
              <a:rPr lang="en-US" sz="2400" dirty="0" err="1"/>
              <a:t>proceso</a:t>
            </a:r>
            <a:r>
              <a:rPr lang="en-US" sz="2400" dirty="0"/>
              <a:t> </a:t>
            </a:r>
            <a:r>
              <a:rPr lang="en-US" sz="2400" dirty="0" err="1"/>
              <a:t>transverso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Forámenes</a:t>
            </a:r>
            <a:r>
              <a:rPr lang="en-US" sz="2400" dirty="0"/>
              <a:t> </a:t>
            </a:r>
            <a:r>
              <a:rPr lang="en-US" sz="2400" dirty="0" err="1"/>
              <a:t>sacrales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Canal sacral – </a:t>
            </a:r>
            <a:r>
              <a:rPr lang="en-US" sz="2400" dirty="0" err="1"/>
              <a:t>forámen</a:t>
            </a:r>
            <a:r>
              <a:rPr lang="en-US" sz="2400" dirty="0"/>
              <a:t> vertebral, </a:t>
            </a:r>
            <a:r>
              <a:rPr lang="en-US" sz="2400" dirty="0" err="1"/>
              <a:t>termina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hiato</a:t>
            </a:r>
            <a:r>
              <a:rPr lang="en-US" sz="2400" dirty="0"/>
              <a:t> sacral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Promontorio</a:t>
            </a:r>
            <a:r>
              <a:rPr lang="en-US" sz="2400" dirty="0"/>
              <a:t> sacral</a:t>
            </a:r>
          </a:p>
          <a:p>
            <a:r>
              <a:rPr lang="en-US" sz="2400" b="1" dirty="0"/>
              <a:t>Cocci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3-4 </a:t>
            </a:r>
            <a:r>
              <a:rPr lang="en-US" sz="2400" dirty="0" err="1"/>
              <a:t>vértebras</a:t>
            </a:r>
            <a:r>
              <a:rPr lang="en-US" sz="2400" dirty="0"/>
              <a:t> </a:t>
            </a:r>
            <a:r>
              <a:rPr lang="en-US" sz="2400" dirty="0" err="1"/>
              <a:t>fusionadas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Vestigio</a:t>
            </a:r>
            <a:r>
              <a:rPr lang="en-US" sz="2400" dirty="0"/>
              <a:t> de </a:t>
            </a:r>
            <a:r>
              <a:rPr lang="en-US" sz="2400" dirty="0" err="1"/>
              <a:t>rabo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Unido</a:t>
            </a:r>
            <a:r>
              <a:rPr lang="en-US" sz="2400" dirty="0"/>
              <a:t> al </a:t>
            </a:r>
            <a:r>
              <a:rPr lang="en-US" sz="2400" dirty="0" err="1"/>
              <a:t>sacro</a:t>
            </a:r>
            <a:r>
              <a:rPr lang="en-US" sz="2400" dirty="0"/>
              <a:t> </a:t>
            </a:r>
            <a:r>
              <a:rPr lang="en-US" sz="2400" dirty="0" err="1"/>
              <a:t>por</a:t>
            </a:r>
            <a:r>
              <a:rPr lang="en-US" sz="2400" dirty="0"/>
              <a:t> </a:t>
            </a:r>
            <a:r>
              <a:rPr lang="en-US" sz="2400" dirty="0" err="1"/>
              <a:t>ligamentos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3BF9D6-A264-924A-892F-D42161FB24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55679" y="608859"/>
            <a:ext cx="7436321" cy="47667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7289B52-FE6D-1542-9E33-F5EFEA5F9F1C}"/>
              </a:ext>
            </a:extLst>
          </p:cNvPr>
          <p:cNvSpPr txBox="1"/>
          <p:nvPr/>
        </p:nvSpPr>
        <p:spPr>
          <a:xfrm>
            <a:off x="5735782" y="5702227"/>
            <a:ext cx="6101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Actividad</a:t>
            </a:r>
            <a:r>
              <a:rPr lang="en-US" sz="2400" b="1" dirty="0">
                <a:solidFill>
                  <a:srgbClr val="0070C0"/>
                </a:solidFill>
              </a:rPr>
              <a:t> 4 – </a:t>
            </a:r>
            <a:r>
              <a:rPr lang="en-US" sz="2400" b="1" dirty="0" err="1">
                <a:solidFill>
                  <a:srgbClr val="0070C0"/>
                </a:solidFill>
              </a:rPr>
              <a:t>Examinar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Estructuras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vertebrales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05389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Caja</a:t>
            </a:r>
            <a:r>
              <a:rPr lang="en-US" dirty="0"/>
              <a:t> </a:t>
            </a:r>
            <a:r>
              <a:rPr lang="en-US" dirty="0" err="1"/>
              <a:t>Torácica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603C3-05FF-6E4F-B654-5B8046E01D11}"/>
              </a:ext>
            </a:extLst>
          </p:cNvPr>
          <p:cNvSpPr/>
          <p:nvPr/>
        </p:nvSpPr>
        <p:spPr>
          <a:xfrm>
            <a:off x="159319" y="567887"/>
            <a:ext cx="464820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Esternón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Plano – </a:t>
            </a:r>
            <a:r>
              <a:rPr lang="en-US" sz="2400" dirty="0" err="1"/>
              <a:t>fusión</a:t>
            </a:r>
            <a:r>
              <a:rPr lang="en-US" sz="2400" dirty="0"/>
              <a:t> de 3 </a:t>
            </a:r>
            <a:r>
              <a:rPr lang="en-US" sz="2400" dirty="0" err="1"/>
              <a:t>huesos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Manubrio</a:t>
            </a:r>
            <a:r>
              <a:rPr lang="en-US" sz="2400" dirty="0"/>
              <a:t>/</a:t>
            </a:r>
            <a:r>
              <a:rPr lang="en-US" sz="2400" dirty="0" err="1"/>
              <a:t>cuerpo</a:t>
            </a:r>
            <a:r>
              <a:rPr lang="en-US" sz="2400" dirty="0"/>
              <a:t>/</a:t>
            </a:r>
            <a:r>
              <a:rPr lang="en-US" sz="2400" dirty="0" err="1"/>
              <a:t>proceso</a:t>
            </a:r>
            <a:r>
              <a:rPr lang="en-US" sz="2400" dirty="0"/>
              <a:t> X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Clavícula</a:t>
            </a:r>
            <a:r>
              <a:rPr lang="en-US" sz="2400" dirty="0"/>
              <a:t>/</a:t>
            </a:r>
            <a:r>
              <a:rPr lang="en-US" sz="2400" dirty="0" err="1"/>
              <a:t>costillas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proceso</a:t>
            </a:r>
            <a:r>
              <a:rPr lang="en-US" sz="2400" dirty="0"/>
              <a:t> X – 5 </a:t>
            </a:r>
            <a:r>
              <a:rPr lang="en-US" sz="2400" dirty="0" err="1"/>
              <a:t>espacio</a:t>
            </a:r>
            <a:r>
              <a:rPr lang="en-US" sz="2400" dirty="0"/>
              <a:t> IC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Cuerpo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000" dirty="0" err="1"/>
              <a:t>Concavidad</a:t>
            </a:r>
            <a:r>
              <a:rPr lang="en-US" sz="2000" dirty="0"/>
              <a:t> </a:t>
            </a:r>
            <a:r>
              <a:rPr lang="en-US" sz="2000" dirty="0" err="1"/>
              <a:t>yugular</a:t>
            </a:r>
            <a:endParaRPr lang="en-US" sz="2000" dirty="0"/>
          </a:p>
          <a:p>
            <a:pPr marL="1200150" lvl="2" indent="-285750">
              <a:buFontTx/>
              <a:buChar char="-"/>
            </a:pPr>
            <a:r>
              <a:rPr lang="en-US" sz="2000" dirty="0"/>
              <a:t>Angulo </a:t>
            </a:r>
            <a:r>
              <a:rPr lang="en-US" sz="2000" dirty="0" err="1"/>
              <a:t>esternal</a:t>
            </a:r>
            <a:endParaRPr lang="en-US" sz="2000" dirty="0"/>
          </a:p>
          <a:p>
            <a:pPr marL="1200150" lvl="2" indent="-285750">
              <a:buFontTx/>
              <a:buChar char="-"/>
            </a:pPr>
            <a:r>
              <a:rPr lang="en-US" sz="2000" dirty="0" err="1"/>
              <a:t>Articulación</a:t>
            </a:r>
            <a:r>
              <a:rPr lang="en-US" sz="2000" dirty="0"/>
              <a:t> </a:t>
            </a:r>
            <a:r>
              <a:rPr lang="en-US" sz="2000" dirty="0" err="1"/>
              <a:t>xifoesternal</a:t>
            </a:r>
            <a:endParaRPr lang="en-US" sz="2000" dirty="0"/>
          </a:p>
          <a:p>
            <a:pPr marL="1200150" lvl="2" indent="-285750">
              <a:buFontTx/>
              <a:buChar char="-"/>
            </a:pPr>
            <a:r>
              <a:rPr lang="en-US" sz="2000" dirty="0" err="1"/>
              <a:t>Punción</a:t>
            </a:r>
            <a:r>
              <a:rPr lang="en-US" sz="2000" dirty="0"/>
              <a:t> </a:t>
            </a:r>
            <a:r>
              <a:rPr lang="en-US" sz="2000" dirty="0" err="1"/>
              <a:t>esternal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Costillas</a:t>
            </a:r>
            <a:r>
              <a:rPr lang="en-US" sz="2400" dirty="0"/>
              <a:t> – 12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Pared de  la </a:t>
            </a:r>
            <a:r>
              <a:rPr lang="en-US" sz="2400" dirty="0" err="1"/>
              <a:t>caja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Posterior con </a:t>
            </a:r>
            <a:r>
              <a:rPr lang="en-US" sz="2400" dirty="0" err="1"/>
              <a:t>vértebras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Anterior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7 </a:t>
            </a:r>
            <a:r>
              <a:rPr lang="en-US" sz="2000" dirty="0" err="1"/>
              <a:t>vertebroesternales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en-US" sz="2000" dirty="0"/>
              <a:t>5 falsas – </a:t>
            </a:r>
          </a:p>
          <a:p>
            <a:pPr marL="1200150" lvl="2" indent="-285750">
              <a:buFontTx/>
              <a:buChar char="-"/>
            </a:pPr>
            <a:r>
              <a:rPr lang="en-US" sz="2000" dirty="0"/>
              <a:t>3 </a:t>
            </a:r>
            <a:r>
              <a:rPr lang="en-US" sz="2000" dirty="0" err="1"/>
              <a:t>vertebrocondrales</a:t>
            </a:r>
            <a:endParaRPr lang="en-US" sz="2000" dirty="0"/>
          </a:p>
          <a:p>
            <a:pPr marL="1200150" lvl="2" indent="-285750">
              <a:buFontTx/>
              <a:buChar char="-"/>
            </a:pPr>
            <a:r>
              <a:rPr lang="en-US" sz="2000" dirty="0"/>
              <a:t>2  </a:t>
            </a:r>
            <a:r>
              <a:rPr lang="en-US" sz="2000" dirty="0" err="1"/>
              <a:t>vertebrales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E93AA-9D37-4B48-84F0-232BBDDF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82" y="323128"/>
            <a:ext cx="782781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4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Caja</a:t>
            </a:r>
            <a:r>
              <a:rPr lang="en-US" dirty="0"/>
              <a:t> </a:t>
            </a:r>
            <a:r>
              <a:rPr lang="en-US" dirty="0" err="1"/>
              <a:t>Torácica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603C3-05FF-6E4F-B654-5B8046E01D11}"/>
              </a:ext>
            </a:extLst>
          </p:cNvPr>
          <p:cNvSpPr/>
          <p:nvPr/>
        </p:nvSpPr>
        <p:spPr>
          <a:xfrm>
            <a:off x="159319" y="567887"/>
            <a:ext cx="4648207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Esternón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Plano – </a:t>
            </a:r>
            <a:r>
              <a:rPr lang="en-US" sz="2400" dirty="0" err="1"/>
              <a:t>fusión</a:t>
            </a:r>
            <a:r>
              <a:rPr lang="en-US" sz="2400" dirty="0"/>
              <a:t> de 3 </a:t>
            </a:r>
            <a:r>
              <a:rPr lang="en-US" sz="2400" dirty="0" err="1"/>
              <a:t>huesos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Manubrio</a:t>
            </a:r>
            <a:r>
              <a:rPr lang="en-US" sz="2400" dirty="0"/>
              <a:t>/</a:t>
            </a:r>
            <a:r>
              <a:rPr lang="en-US" sz="2400" dirty="0" err="1"/>
              <a:t>cuerpo</a:t>
            </a:r>
            <a:r>
              <a:rPr lang="en-US" sz="2400" dirty="0"/>
              <a:t>/</a:t>
            </a:r>
            <a:r>
              <a:rPr lang="en-US" sz="2400" dirty="0" err="1"/>
              <a:t>proceso</a:t>
            </a:r>
            <a:r>
              <a:rPr lang="en-US" sz="2400" dirty="0"/>
              <a:t> X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Clavícula</a:t>
            </a:r>
            <a:r>
              <a:rPr lang="en-US" sz="2400" dirty="0"/>
              <a:t>/</a:t>
            </a:r>
            <a:r>
              <a:rPr lang="en-US" sz="2400" dirty="0" err="1"/>
              <a:t>costillas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proceso</a:t>
            </a:r>
            <a:r>
              <a:rPr lang="en-US" sz="2400" dirty="0"/>
              <a:t> X – 5 </a:t>
            </a:r>
            <a:r>
              <a:rPr lang="en-US" sz="2400" dirty="0" err="1"/>
              <a:t>espacio</a:t>
            </a:r>
            <a:r>
              <a:rPr lang="en-US" sz="2400" dirty="0"/>
              <a:t> IC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Cuerpo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000" dirty="0" err="1"/>
              <a:t>Concavidad</a:t>
            </a:r>
            <a:r>
              <a:rPr lang="en-US" sz="2000" dirty="0"/>
              <a:t> </a:t>
            </a:r>
            <a:r>
              <a:rPr lang="en-US" sz="2000" dirty="0" err="1"/>
              <a:t>yugular</a:t>
            </a:r>
            <a:endParaRPr lang="en-US" sz="2000" dirty="0"/>
          </a:p>
          <a:p>
            <a:pPr marL="1200150" lvl="2" indent="-285750">
              <a:buFontTx/>
              <a:buChar char="-"/>
            </a:pPr>
            <a:r>
              <a:rPr lang="en-US" sz="2000" dirty="0"/>
              <a:t>Angulo </a:t>
            </a:r>
            <a:r>
              <a:rPr lang="en-US" sz="2000" dirty="0" err="1"/>
              <a:t>esternal</a:t>
            </a:r>
            <a:endParaRPr lang="en-US" sz="2000" dirty="0"/>
          </a:p>
          <a:p>
            <a:pPr marL="1200150" lvl="2" indent="-285750">
              <a:buFontTx/>
              <a:buChar char="-"/>
            </a:pPr>
            <a:r>
              <a:rPr lang="en-US" sz="2000" dirty="0" err="1"/>
              <a:t>Articulación</a:t>
            </a:r>
            <a:r>
              <a:rPr lang="en-US" sz="2000" dirty="0"/>
              <a:t> </a:t>
            </a:r>
            <a:r>
              <a:rPr lang="en-US" sz="2000" dirty="0" err="1"/>
              <a:t>xifoesternal</a:t>
            </a:r>
            <a:endParaRPr lang="en-US" sz="2000" dirty="0"/>
          </a:p>
          <a:p>
            <a:pPr marL="1200150" lvl="2" indent="-285750">
              <a:buFontTx/>
              <a:buChar char="-"/>
            </a:pPr>
            <a:r>
              <a:rPr lang="en-US" sz="2000" dirty="0" err="1"/>
              <a:t>Punción</a:t>
            </a:r>
            <a:r>
              <a:rPr lang="en-US" sz="2000" dirty="0"/>
              <a:t> </a:t>
            </a:r>
            <a:r>
              <a:rPr lang="en-US" sz="2000" dirty="0" err="1"/>
              <a:t>esternal</a:t>
            </a:r>
            <a:endParaRPr lang="en-US" sz="20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Costillas</a:t>
            </a:r>
            <a:r>
              <a:rPr lang="en-US" sz="2400" dirty="0"/>
              <a:t> – 12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Pared de  la </a:t>
            </a:r>
            <a:r>
              <a:rPr lang="en-US" sz="2400" dirty="0" err="1"/>
              <a:t>caja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Posterior con </a:t>
            </a:r>
            <a:r>
              <a:rPr lang="en-US" sz="2400" dirty="0" err="1"/>
              <a:t>vértebras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Anterior</a:t>
            </a:r>
          </a:p>
          <a:p>
            <a:pPr marL="742950" lvl="1" indent="-285750">
              <a:buFontTx/>
              <a:buChar char="-"/>
            </a:pPr>
            <a:r>
              <a:rPr lang="en-US" sz="2000" dirty="0"/>
              <a:t>7 </a:t>
            </a:r>
            <a:r>
              <a:rPr lang="en-US" sz="2000" dirty="0" err="1"/>
              <a:t>vertebroesternales</a:t>
            </a:r>
            <a:endParaRPr lang="en-US" sz="2000" dirty="0"/>
          </a:p>
          <a:p>
            <a:pPr marL="742950" lvl="1" indent="-285750">
              <a:buFontTx/>
              <a:buChar char="-"/>
            </a:pPr>
            <a:r>
              <a:rPr lang="en-US" sz="2000" dirty="0"/>
              <a:t>5 falsas – </a:t>
            </a:r>
          </a:p>
          <a:p>
            <a:pPr marL="1200150" lvl="2" indent="-285750">
              <a:buFontTx/>
              <a:buChar char="-"/>
            </a:pPr>
            <a:r>
              <a:rPr lang="en-US" sz="2000" dirty="0"/>
              <a:t>3 </a:t>
            </a:r>
            <a:r>
              <a:rPr lang="en-US" sz="2000" dirty="0" err="1"/>
              <a:t>vertebrocondrales</a:t>
            </a:r>
            <a:endParaRPr lang="en-US" sz="2000" dirty="0"/>
          </a:p>
          <a:p>
            <a:pPr marL="1200150" lvl="2" indent="-285750">
              <a:buFontTx/>
              <a:buChar char="-"/>
            </a:pPr>
            <a:r>
              <a:rPr lang="en-US" sz="2000" dirty="0"/>
              <a:t>2  </a:t>
            </a:r>
            <a:r>
              <a:rPr lang="en-US" sz="2000" dirty="0" err="1"/>
              <a:t>vertebrales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0E93AA-9D37-4B48-84F0-232BBDDFCD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8982" y="323128"/>
            <a:ext cx="7827817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2128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9C603C3-05FF-6E4F-B654-5B8046E01D11}"/>
              </a:ext>
            </a:extLst>
          </p:cNvPr>
          <p:cNvSpPr/>
          <p:nvPr/>
        </p:nvSpPr>
        <p:spPr>
          <a:xfrm>
            <a:off x="357241" y="765453"/>
            <a:ext cx="6096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Costillas</a:t>
            </a:r>
            <a:r>
              <a:rPr lang="en-US" sz="2400" dirty="0"/>
              <a:t> – 12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Pared de  la </a:t>
            </a:r>
            <a:r>
              <a:rPr lang="en-US" sz="2400" dirty="0" err="1"/>
              <a:t>caja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Posterior con vertebras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Cabeza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tubérculo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Anterior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7 </a:t>
            </a:r>
            <a:r>
              <a:rPr lang="en-US" sz="2400" dirty="0" err="1"/>
              <a:t>vertebroesternales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5 falsas – </a:t>
            </a:r>
          </a:p>
          <a:p>
            <a:pPr marL="1200150" lvl="2" indent="-285750">
              <a:buFontTx/>
              <a:buChar char="-"/>
            </a:pPr>
            <a:r>
              <a:rPr lang="en-US" sz="2400" dirty="0"/>
              <a:t>3 </a:t>
            </a:r>
            <a:r>
              <a:rPr lang="en-US" sz="2400" dirty="0" err="1"/>
              <a:t>vertebrocondrales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/>
              <a:t>2  </a:t>
            </a:r>
            <a:r>
              <a:rPr lang="en-US" sz="2400" dirty="0" err="1"/>
              <a:t>vertebrales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791FFF-0028-6843-8DFF-75E7A1E7BE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8485" y="706277"/>
            <a:ext cx="3822700" cy="3022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E47052-B953-B54D-A343-1A1463620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3100" y="800587"/>
            <a:ext cx="3898900" cy="27305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C29720-BC9E-234F-B49E-FC82458C3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241" y="3533016"/>
            <a:ext cx="3332018" cy="3266254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A78C2CC4-7BDD-DF45-81FF-C41A5863E30E}"/>
              </a:ext>
            </a:extLst>
          </p:cNvPr>
          <p:cNvSpPr txBox="1">
            <a:spLocks/>
          </p:cNvSpPr>
          <p:nvPr/>
        </p:nvSpPr>
        <p:spPr>
          <a:xfrm>
            <a:off x="796636" y="0"/>
            <a:ext cx="10515600" cy="64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Caja Torácica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154DD8-B96B-5044-886E-5E6E9CC86BC5}"/>
              </a:ext>
            </a:extLst>
          </p:cNvPr>
          <p:cNvSpPr txBox="1"/>
          <p:nvPr/>
        </p:nvSpPr>
        <p:spPr>
          <a:xfrm>
            <a:off x="208036" y="5475700"/>
            <a:ext cx="50020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Actividad</a:t>
            </a:r>
            <a:r>
              <a:rPr lang="en-US" sz="2400" b="1" dirty="0">
                <a:solidFill>
                  <a:srgbClr val="0070C0"/>
                </a:solidFill>
              </a:rPr>
              <a:t> 5 – </a:t>
            </a:r>
            <a:r>
              <a:rPr lang="en-US" sz="2400" b="1" dirty="0" err="1">
                <a:solidFill>
                  <a:srgbClr val="0070C0"/>
                </a:solidFill>
              </a:rPr>
              <a:t>Examinar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Relacion</a:t>
            </a:r>
            <a:r>
              <a:rPr lang="en-US" sz="2400" b="1" dirty="0">
                <a:solidFill>
                  <a:srgbClr val="0070C0"/>
                </a:solidFill>
              </a:rPr>
              <a:t> entre</a:t>
            </a:r>
          </a:p>
          <a:p>
            <a:r>
              <a:rPr lang="en-US" sz="2400" b="1" dirty="0" err="1">
                <a:solidFill>
                  <a:srgbClr val="0070C0"/>
                </a:solidFill>
              </a:rPr>
              <a:t>Costillas</a:t>
            </a:r>
            <a:r>
              <a:rPr lang="en-US" sz="2400" b="1" dirty="0">
                <a:solidFill>
                  <a:srgbClr val="0070C0"/>
                </a:solidFill>
              </a:rPr>
              <a:t> y vertebras</a:t>
            </a:r>
          </a:p>
        </p:txBody>
      </p:sp>
    </p:spTree>
    <p:extLst>
      <p:ext uri="{BB962C8B-B14F-4D97-AF65-F5344CB8AC3E}">
        <p14:creationId xmlns:p14="http://schemas.microsoft.com/office/powerpoint/2010/main" val="9377853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r>
              <a:rPr lang="en-US" dirty="0"/>
              <a:t> Fetal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9C603C3-05FF-6E4F-B654-5B8046E01D11}"/>
              </a:ext>
            </a:extLst>
          </p:cNvPr>
          <p:cNvSpPr/>
          <p:nvPr/>
        </p:nvSpPr>
        <p:spPr>
          <a:xfrm>
            <a:off x="533400" y="1011240"/>
            <a:ext cx="6096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/>
              <a:t>Proporsión</a:t>
            </a:r>
            <a:r>
              <a:rPr lang="en-US" sz="2400" dirty="0"/>
              <a:t> Cabeza a </a:t>
            </a:r>
            <a:r>
              <a:rPr lang="en-US" sz="2400" dirty="0" err="1"/>
              <a:t>Cuerpo</a:t>
            </a:r>
            <a:r>
              <a:rPr lang="en-US" sz="24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sz="2400" dirty="0" err="1"/>
              <a:t>Adulto</a:t>
            </a:r>
            <a:r>
              <a:rPr lang="en-US" sz="2400" dirty="0"/>
              <a:t> vs </a:t>
            </a:r>
            <a:r>
              <a:rPr lang="en-US" sz="2400" dirty="0" err="1"/>
              <a:t>Feto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Huesos</a:t>
            </a:r>
            <a:r>
              <a:rPr lang="en-US" sz="2400" dirty="0"/>
              <a:t> </a:t>
            </a:r>
            <a:r>
              <a:rPr lang="en-US" sz="2400" dirty="0" err="1"/>
              <a:t>incompletos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Proyecciones</a:t>
            </a:r>
            <a:r>
              <a:rPr lang="en-US" sz="2400" dirty="0"/>
              <a:t> </a:t>
            </a:r>
            <a:r>
              <a:rPr lang="en-US" sz="2400" dirty="0" err="1"/>
              <a:t>cónicas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Centros</a:t>
            </a:r>
            <a:r>
              <a:rPr lang="en-US" sz="2400" dirty="0"/>
              <a:t> </a:t>
            </a:r>
            <a:r>
              <a:rPr lang="en-US" sz="2400" dirty="0" err="1"/>
              <a:t>osificación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Fontanelas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Frontal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Mastoidea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Esfenoidal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occipital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Plasticidad</a:t>
            </a:r>
            <a:r>
              <a:rPr lang="en-US" sz="2400" dirty="0"/>
              <a:t> cranial, </a:t>
            </a:r>
            <a:r>
              <a:rPr lang="en-US" sz="2400" dirty="0" err="1"/>
              <a:t>parto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Osifican</a:t>
            </a:r>
            <a:r>
              <a:rPr lang="en-US" sz="2400" dirty="0"/>
              <a:t> 2 </a:t>
            </a:r>
            <a:r>
              <a:rPr lang="en-US" sz="2400" dirty="0" err="1"/>
              <a:t>años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9DE754-ABD3-B84E-AE17-7666A4D324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6446" y="40935"/>
            <a:ext cx="4073640" cy="36745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FAFBAC8-20C8-1642-B117-ECA14DE4E7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3519" y="3596936"/>
            <a:ext cx="4316567" cy="318346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1ABE6F-0E59-A14E-91AF-01498EA0F4D1}"/>
              </a:ext>
            </a:extLst>
          </p:cNvPr>
          <p:cNvSpPr txBox="1"/>
          <p:nvPr/>
        </p:nvSpPr>
        <p:spPr>
          <a:xfrm>
            <a:off x="130849" y="6193293"/>
            <a:ext cx="47561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0070C0"/>
                </a:solidFill>
              </a:rPr>
              <a:t>Actividad</a:t>
            </a:r>
            <a:r>
              <a:rPr lang="en-US" sz="2400" b="1" dirty="0">
                <a:solidFill>
                  <a:srgbClr val="0070C0"/>
                </a:solidFill>
              </a:rPr>
              <a:t> 5 – </a:t>
            </a:r>
            <a:r>
              <a:rPr lang="en-US" sz="2400" b="1" dirty="0" err="1">
                <a:solidFill>
                  <a:srgbClr val="0070C0"/>
                </a:solidFill>
              </a:rPr>
              <a:t>Examinar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Cráneo</a:t>
            </a:r>
            <a:r>
              <a:rPr lang="en-US" sz="2400" b="1" dirty="0">
                <a:solidFill>
                  <a:srgbClr val="0070C0"/>
                </a:solidFill>
              </a:rPr>
              <a:t> Fetal</a:t>
            </a:r>
          </a:p>
        </p:txBody>
      </p:sp>
    </p:spTree>
    <p:extLst>
      <p:ext uri="{BB962C8B-B14F-4D97-AF65-F5344CB8AC3E}">
        <p14:creationId xmlns:p14="http://schemas.microsoft.com/office/powerpoint/2010/main" val="33542691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EA657E-B962-E344-956D-4FD88BCBF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0517" y="646256"/>
            <a:ext cx="10327216" cy="535485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58EE9E9-3224-F640-AA46-5CA2689B784C}"/>
              </a:ext>
            </a:extLst>
          </p:cNvPr>
          <p:cNvSpPr txBox="1">
            <a:spLocks/>
          </p:cNvSpPr>
          <p:nvPr/>
        </p:nvSpPr>
        <p:spPr>
          <a:xfrm>
            <a:off x="796636" y="0"/>
            <a:ext cx="10515600" cy="6462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Cráneo Fetal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7628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D87F-D34E-1F49-BAFD-B13CFA6815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55964F-B81D-F646-9865-EF415F229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Identificar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huesos</a:t>
            </a:r>
            <a:r>
              <a:rPr lang="en-US" dirty="0"/>
              <a:t> de la </a:t>
            </a:r>
            <a:r>
              <a:rPr lang="en-US" dirty="0" err="1"/>
              <a:t>cintura</a:t>
            </a:r>
            <a:r>
              <a:rPr lang="en-US" dirty="0"/>
              <a:t> </a:t>
            </a:r>
            <a:r>
              <a:rPr lang="en-US" dirty="0" err="1"/>
              <a:t>pélvica</a:t>
            </a:r>
            <a:r>
              <a:rPr lang="en-US" dirty="0"/>
              <a:t> y la </a:t>
            </a:r>
            <a:r>
              <a:rPr lang="en-US" dirty="0" err="1"/>
              <a:t>cintura</a:t>
            </a:r>
            <a:r>
              <a:rPr lang="en-US" dirty="0"/>
              <a:t> scapular y </a:t>
            </a:r>
            <a:r>
              <a:rPr lang="en-US" dirty="0" err="1"/>
              <a:t>sus</a:t>
            </a:r>
            <a:r>
              <a:rPr lang="en-US" dirty="0"/>
              <a:t> </a:t>
            </a:r>
            <a:r>
              <a:rPr lang="en-US" dirty="0" err="1"/>
              <a:t>conecciones</a:t>
            </a:r>
            <a:r>
              <a:rPr lang="en-US" dirty="0"/>
              <a:t> al </a:t>
            </a:r>
            <a:r>
              <a:rPr lang="en-US" dirty="0" err="1"/>
              <a:t>tronco</a:t>
            </a:r>
            <a:r>
              <a:rPr lang="en-US" dirty="0"/>
              <a:t> </a:t>
            </a:r>
            <a:r>
              <a:rPr lang="en-US" dirty="0" err="1"/>
              <a:t>usando</a:t>
            </a:r>
            <a:r>
              <a:rPr lang="en-US" dirty="0"/>
              <a:t> </a:t>
            </a:r>
            <a:r>
              <a:rPr lang="en-US" dirty="0" err="1"/>
              <a:t>esqueleto</a:t>
            </a:r>
            <a:r>
              <a:rPr lang="en-US" dirty="0"/>
              <a:t> </a:t>
            </a:r>
            <a:r>
              <a:rPr lang="en-US" dirty="0" err="1"/>
              <a:t>articulado</a:t>
            </a:r>
            <a:r>
              <a:rPr lang="en-US" dirty="0"/>
              <a:t>, </a:t>
            </a:r>
            <a:r>
              <a:rPr lang="en-US" dirty="0" err="1"/>
              <a:t>desarticulado</a:t>
            </a:r>
            <a:r>
              <a:rPr lang="en-US" dirty="0"/>
              <a:t> o laminas</a:t>
            </a:r>
          </a:p>
          <a:p>
            <a:r>
              <a:rPr lang="en-US" dirty="0" err="1"/>
              <a:t>Describir</a:t>
            </a:r>
            <a:r>
              <a:rPr lang="en-US" dirty="0"/>
              <a:t> </a:t>
            </a:r>
            <a:r>
              <a:rPr lang="en-US" dirty="0" err="1"/>
              <a:t>marcas</a:t>
            </a:r>
            <a:r>
              <a:rPr lang="en-US" dirty="0"/>
              <a:t> </a:t>
            </a:r>
            <a:r>
              <a:rPr lang="en-US" dirty="0" err="1"/>
              <a:t>superficieales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los</a:t>
            </a:r>
            <a:r>
              <a:rPr lang="en-US" dirty="0"/>
              <a:t> </a:t>
            </a:r>
            <a:r>
              <a:rPr lang="en-US" dirty="0" err="1"/>
              <a:t>huesos</a:t>
            </a:r>
            <a:endParaRPr lang="en-US" dirty="0"/>
          </a:p>
          <a:p>
            <a:r>
              <a:rPr lang="en-US" dirty="0" err="1"/>
              <a:t>Describir</a:t>
            </a:r>
            <a:r>
              <a:rPr lang="en-US" dirty="0"/>
              <a:t> la </a:t>
            </a:r>
            <a:r>
              <a:rPr lang="en-US" dirty="0" err="1"/>
              <a:t>diferencia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esqueletos</a:t>
            </a:r>
            <a:r>
              <a:rPr lang="en-US" dirty="0"/>
              <a:t> de hombre y </a:t>
            </a:r>
            <a:r>
              <a:rPr lang="en-US" dirty="0" err="1"/>
              <a:t>mujer</a:t>
            </a:r>
            <a:endParaRPr lang="en-US" dirty="0"/>
          </a:p>
          <a:p>
            <a:r>
              <a:rPr lang="en-US" dirty="0" err="1"/>
              <a:t>Organice</a:t>
            </a:r>
            <a:r>
              <a:rPr lang="en-US" dirty="0"/>
              <a:t> </a:t>
            </a:r>
            <a:r>
              <a:rPr lang="en-US" dirty="0" err="1"/>
              <a:t>huesos</a:t>
            </a:r>
            <a:r>
              <a:rPr lang="en-US" dirty="0"/>
              <a:t> </a:t>
            </a:r>
            <a:r>
              <a:rPr lang="en-US" dirty="0" err="1"/>
              <a:t>desarticulados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698631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Repaso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1F28A59-C15A-6C43-8EA8-2FF4505CE911}"/>
              </a:ext>
            </a:extLst>
          </p:cNvPr>
          <p:cNvSpPr txBox="1"/>
          <p:nvPr/>
        </p:nvSpPr>
        <p:spPr>
          <a:xfrm>
            <a:off x="284792" y="449217"/>
            <a:ext cx="1190720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1. </a:t>
            </a:r>
            <a:r>
              <a:rPr lang="en-US" sz="2400" dirty="0"/>
              <a:t>El </a:t>
            </a:r>
            <a:r>
              <a:rPr lang="en-US" sz="2400" dirty="0" err="1"/>
              <a:t>esqueleto</a:t>
            </a:r>
            <a:r>
              <a:rPr lang="en-US" sz="2400" dirty="0"/>
              <a:t> axial se </a:t>
            </a:r>
            <a:r>
              <a:rPr lang="en-US" sz="2400" dirty="0" err="1"/>
              <a:t>puede</a:t>
            </a:r>
            <a:r>
              <a:rPr lang="en-US" sz="2400" dirty="0"/>
              <a:t> </a:t>
            </a:r>
            <a:r>
              <a:rPr lang="en-US" sz="2400" dirty="0" err="1"/>
              <a:t>dividir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: ___________, ___________, y ______________.</a:t>
            </a:r>
          </a:p>
          <a:p>
            <a:endParaRPr lang="en-US" sz="2400" dirty="0"/>
          </a:p>
          <a:p>
            <a:r>
              <a:rPr lang="en-US" sz="2400" dirty="0"/>
              <a:t>2) a) 8 </a:t>
            </a:r>
            <a:r>
              <a:rPr lang="en-US" sz="2400" dirty="0" err="1"/>
              <a:t>huesos</a:t>
            </a:r>
            <a:r>
              <a:rPr lang="en-US" sz="2400" dirty="0"/>
              <a:t>: 			 b) </a:t>
            </a:r>
            <a:r>
              <a:rPr lang="en-US" sz="2400" dirty="0" err="1"/>
              <a:t>función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3) </a:t>
            </a:r>
            <a:r>
              <a:rPr lang="en-US" sz="2400"/>
              <a:t>Cuantos </a:t>
            </a:r>
            <a:r>
              <a:rPr lang="en-US" sz="2400" dirty="0" err="1"/>
              <a:t>huesos</a:t>
            </a:r>
            <a:r>
              <a:rPr lang="en-US" sz="2400" dirty="0"/>
              <a:t> son </a:t>
            </a:r>
            <a:r>
              <a:rPr lang="en-US" sz="2400" dirty="0" err="1"/>
              <a:t>faciales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4) </a:t>
            </a:r>
            <a:r>
              <a:rPr lang="en-US" sz="2400" dirty="0" err="1"/>
              <a:t>Único</a:t>
            </a:r>
            <a:r>
              <a:rPr lang="en-US" sz="2400" dirty="0"/>
              <a:t> </a:t>
            </a:r>
            <a:r>
              <a:rPr lang="en-US" sz="2400" dirty="0" err="1"/>
              <a:t>hueso</a:t>
            </a:r>
            <a:r>
              <a:rPr lang="en-US" sz="2400" dirty="0"/>
              <a:t> que </a:t>
            </a:r>
            <a:r>
              <a:rPr lang="en-US" sz="2400" dirty="0" err="1"/>
              <a:t>articula</a:t>
            </a:r>
            <a:r>
              <a:rPr lang="en-US" sz="2400" dirty="0"/>
              <a:t> con </a:t>
            </a:r>
            <a:r>
              <a:rPr lang="en-US" sz="2400" dirty="0" err="1"/>
              <a:t>todos</a:t>
            </a:r>
            <a:r>
              <a:rPr lang="en-US" sz="2400" dirty="0"/>
              <a:t> </a:t>
            </a:r>
            <a:r>
              <a:rPr lang="en-US" sz="2400" dirty="0" err="1"/>
              <a:t>los</a:t>
            </a:r>
            <a:r>
              <a:rPr lang="en-US" sz="2400" dirty="0"/>
              <a:t> </a:t>
            </a:r>
            <a:r>
              <a:rPr lang="en-US" sz="2400" dirty="0" err="1"/>
              <a:t>craneales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5) </a:t>
            </a:r>
            <a:r>
              <a:rPr lang="en-US" sz="2400" dirty="0" err="1"/>
              <a:t>Único</a:t>
            </a:r>
            <a:r>
              <a:rPr lang="en-US" sz="2400" dirty="0"/>
              <a:t> </a:t>
            </a:r>
            <a:r>
              <a:rPr lang="en-US" sz="2400" dirty="0" err="1"/>
              <a:t>hueso</a:t>
            </a:r>
            <a:r>
              <a:rPr lang="en-US" sz="2400" dirty="0"/>
              <a:t> que no </a:t>
            </a:r>
            <a:r>
              <a:rPr lang="en-US" sz="2400" dirty="0" err="1"/>
              <a:t>articula</a:t>
            </a:r>
            <a:r>
              <a:rPr lang="en-US" sz="2400" dirty="0"/>
              <a:t> con </a:t>
            </a:r>
            <a:r>
              <a:rPr lang="en-US" sz="2400" dirty="0" err="1"/>
              <a:t>nadie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6) </a:t>
            </a:r>
            <a:r>
              <a:rPr lang="en-US" sz="2400" dirty="0" err="1"/>
              <a:t>Curvas</a:t>
            </a:r>
            <a:r>
              <a:rPr lang="en-US" sz="2400" dirty="0"/>
              <a:t> </a:t>
            </a:r>
            <a:r>
              <a:rPr lang="en-US" sz="2400" dirty="0" err="1"/>
              <a:t>posteriores</a:t>
            </a:r>
            <a:r>
              <a:rPr lang="en-US" sz="2400" dirty="0"/>
              <a:t> son? Son </a:t>
            </a:r>
            <a:r>
              <a:rPr lang="en-US" sz="2400" dirty="0" err="1"/>
              <a:t>primarias</a:t>
            </a:r>
            <a:r>
              <a:rPr lang="en-US" sz="2400" dirty="0"/>
              <a:t> o </a:t>
            </a:r>
            <a:r>
              <a:rPr lang="en-US" sz="2400" dirty="0" err="1"/>
              <a:t>secundarias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7) Con </a:t>
            </a:r>
            <a:r>
              <a:rPr lang="en-US" sz="2400" dirty="0" err="1"/>
              <a:t>quien</a:t>
            </a:r>
            <a:r>
              <a:rPr lang="en-US" sz="2400" dirty="0"/>
              <a:t> </a:t>
            </a:r>
            <a:r>
              <a:rPr lang="en-US" sz="2400" dirty="0" err="1"/>
              <a:t>articulan</a:t>
            </a:r>
            <a:r>
              <a:rPr lang="en-US" sz="2400" dirty="0"/>
              <a:t> las </a:t>
            </a:r>
            <a:r>
              <a:rPr lang="en-US" sz="2400" dirty="0" err="1"/>
              <a:t>vártebras</a:t>
            </a:r>
            <a:r>
              <a:rPr lang="en-US" sz="2400" dirty="0"/>
              <a:t> </a:t>
            </a:r>
            <a:r>
              <a:rPr lang="en-US" sz="2400" dirty="0" err="1"/>
              <a:t>cervicales</a:t>
            </a:r>
            <a:r>
              <a:rPr lang="en-US" sz="2400" dirty="0"/>
              <a:t>? Y las </a:t>
            </a:r>
            <a:r>
              <a:rPr lang="en-US" sz="2400" dirty="0" err="1"/>
              <a:t>torácicas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8) </a:t>
            </a:r>
            <a:r>
              <a:rPr lang="en-US" sz="2400" dirty="0" err="1"/>
              <a:t>Cuales</a:t>
            </a:r>
            <a:r>
              <a:rPr lang="en-US" sz="2400" dirty="0"/>
              <a:t> son </a:t>
            </a:r>
            <a:r>
              <a:rPr lang="en-US" sz="2400" dirty="0" err="1"/>
              <a:t>los</a:t>
            </a:r>
            <a:r>
              <a:rPr lang="en-US" sz="2400" dirty="0"/>
              <a:t> 3 </a:t>
            </a:r>
            <a:r>
              <a:rPr lang="en-US" sz="2400" dirty="0" err="1"/>
              <a:t>tipos</a:t>
            </a:r>
            <a:r>
              <a:rPr lang="en-US" sz="2400" dirty="0"/>
              <a:t> de </a:t>
            </a:r>
            <a:r>
              <a:rPr lang="en-US" sz="2400" dirty="0" err="1"/>
              <a:t>costillas</a:t>
            </a:r>
            <a:r>
              <a:rPr lang="en-US" sz="2400" dirty="0"/>
              <a:t>? </a:t>
            </a:r>
            <a:r>
              <a:rPr lang="en-US" sz="2400" dirty="0" err="1"/>
              <a:t>Porque</a:t>
            </a:r>
            <a:r>
              <a:rPr lang="en-US" sz="2400" dirty="0"/>
              <a:t> el </a:t>
            </a:r>
            <a:r>
              <a:rPr lang="en-US" sz="2400" dirty="0" err="1"/>
              <a:t>nombre</a:t>
            </a:r>
            <a:r>
              <a:rPr lang="en-US" sz="2400" dirty="0"/>
              <a:t>?</a:t>
            </a:r>
          </a:p>
          <a:p>
            <a:endParaRPr lang="en-US" sz="2400" dirty="0"/>
          </a:p>
          <a:p>
            <a:r>
              <a:rPr lang="en-US" sz="2400" dirty="0"/>
              <a:t>9) </a:t>
            </a:r>
            <a:r>
              <a:rPr lang="en-US" sz="2400" dirty="0" err="1"/>
              <a:t>Importancia</a:t>
            </a:r>
            <a:r>
              <a:rPr lang="en-US" sz="2400" dirty="0"/>
              <a:t> de la </a:t>
            </a:r>
            <a:r>
              <a:rPr lang="en-US" sz="2400" dirty="0" err="1"/>
              <a:t>inmadurez</a:t>
            </a:r>
            <a:r>
              <a:rPr lang="en-US" sz="2400" dirty="0"/>
              <a:t> del </a:t>
            </a:r>
            <a:r>
              <a:rPr lang="en-US" sz="2400" dirty="0" err="1"/>
              <a:t>cráneo</a:t>
            </a:r>
            <a:r>
              <a:rPr lang="en-US" sz="2400" dirty="0"/>
              <a:t> del </a:t>
            </a:r>
            <a:r>
              <a:rPr lang="en-US" sz="2400" dirty="0" err="1"/>
              <a:t>neonato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20544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Esqueleto</a:t>
            </a:r>
            <a:r>
              <a:rPr lang="en-US" dirty="0"/>
              <a:t> Axial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2B7171-7E60-7148-857D-B5CACCB95C11}"/>
              </a:ext>
            </a:extLst>
          </p:cNvPr>
          <p:cNvSpPr txBox="1"/>
          <p:nvPr/>
        </p:nvSpPr>
        <p:spPr>
          <a:xfrm>
            <a:off x="270933" y="886691"/>
            <a:ext cx="399626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180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tres</a:t>
            </a:r>
            <a:r>
              <a:rPr lang="en-US" sz="2400" dirty="0"/>
              <a:t> </a:t>
            </a:r>
            <a:r>
              <a:rPr lang="en-US" sz="2400" dirty="0" err="1"/>
              <a:t>partes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Cráneo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Columna</a:t>
            </a:r>
            <a:r>
              <a:rPr lang="en-US" sz="2400" dirty="0"/>
              <a:t> vertebral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Caja</a:t>
            </a:r>
            <a:r>
              <a:rPr lang="en-US" sz="2400" dirty="0"/>
              <a:t> </a:t>
            </a:r>
            <a:r>
              <a:rPr lang="en-US" sz="2400" dirty="0" err="1"/>
              <a:t>torácica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 err="1"/>
              <a:t>Eje</a:t>
            </a:r>
            <a:r>
              <a:rPr lang="en-US" sz="2400" dirty="0"/>
              <a:t> central del </a:t>
            </a:r>
            <a:r>
              <a:rPr lang="en-US" sz="2400" dirty="0" err="1"/>
              <a:t>cuerpo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1CE64F-6747-984B-B4A4-736F6D4F2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000" y="0"/>
            <a:ext cx="8128000" cy="596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950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386667" cy="1693333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B1ABA6D-D6C5-3E44-BB21-5129B58FEF17}"/>
              </a:ext>
            </a:extLst>
          </p:cNvPr>
          <p:cNvSpPr txBox="1"/>
          <p:nvPr/>
        </p:nvSpPr>
        <p:spPr>
          <a:xfrm>
            <a:off x="175490" y="1176098"/>
            <a:ext cx="370128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b="1" dirty="0" err="1"/>
              <a:t>Craneales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Encierran</a:t>
            </a:r>
            <a:r>
              <a:rPr lang="en-US" sz="2400" dirty="0"/>
              <a:t> </a:t>
            </a:r>
            <a:r>
              <a:rPr lang="en-US" sz="2400" dirty="0" err="1"/>
              <a:t>encéfalo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Faciales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Sostén</a:t>
            </a:r>
            <a:r>
              <a:rPr lang="en-US" sz="2400" dirty="0"/>
              <a:t> de </a:t>
            </a:r>
            <a:r>
              <a:rPr lang="en-US" sz="2400" dirty="0" err="1"/>
              <a:t>ojos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Ancla</a:t>
            </a:r>
            <a:r>
              <a:rPr lang="en-US" sz="2400" dirty="0"/>
              <a:t> de </a:t>
            </a:r>
            <a:r>
              <a:rPr lang="en-US" sz="2400" dirty="0" err="1"/>
              <a:t>musculos</a:t>
            </a:r>
            <a:r>
              <a:rPr lang="en-US" sz="2400" dirty="0"/>
              <a:t> </a:t>
            </a:r>
            <a:r>
              <a:rPr lang="en-US" sz="2400" dirty="0" err="1"/>
              <a:t>fasciales</a:t>
            </a:r>
            <a:endParaRPr lang="en-US" sz="2400" dirty="0"/>
          </a:p>
          <a:p>
            <a:pPr lvl="1"/>
            <a:endParaRPr lang="en-US" sz="2400" dirty="0"/>
          </a:p>
          <a:p>
            <a:pPr lvl="1"/>
            <a:r>
              <a:rPr lang="en-US" sz="2400" b="1" dirty="0" err="1">
                <a:solidFill>
                  <a:srgbClr val="0070C0"/>
                </a:solidFill>
              </a:rPr>
              <a:t>Actividad</a:t>
            </a:r>
            <a:r>
              <a:rPr lang="en-US" sz="2400" b="1" dirty="0">
                <a:solidFill>
                  <a:srgbClr val="0070C0"/>
                </a:solidFill>
              </a:rPr>
              <a:t> 1</a:t>
            </a:r>
          </a:p>
          <a:p>
            <a:pPr lvl="1"/>
            <a:r>
              <a:rPr lang="en-US" sz="2400" dirty="0" err="1"/>
              <a:t>Identificar</a:t>
            </a:r>
            <a:r>
              <a:rPr lang="en-US" sz="2400" dirty="0"/>
              <a:t> </a:t>
            </a:r>
            <a:r>
              <a:rPr lang="en-US" sz="2400" dirty="0" err="1"/>
              <a:t>huesos</a:t>
            </a:r>
            <a:r>
              <a:rPr lang="en-US" sz="2400" dirty="0"/>
              <a:t> del </a:t>
            </a:r>
            <a:r>
              <a:rPr lang="en-US" sz="2400" dirty="0" err="1"/>
              <a:t>cráneo</a:t>
            </a:r>
            <a:endParaRPr lang="en-US" sz="2400" dirty="0"/>
          </a:p>
          <a:p>
            <a:pPr lvl="1"/>
            <a:r>
              <a:rPr lang="en-US" sz="2400" dirty="0" err="1"/>
              <a:t>Marcas</a:t>
            </a:r>
            <a:r>
              <a:rPr lang="en-US" sz="2400" dirty="0"/>
              <a:t> </a:t>
            </a:r>
            <a:r>
              <a:rPr lang="en-US" sz="2400" dirty="0" err="1"/>
              <a:t>superficiales</a:t>
            </a:r>
            <a:r>
              <a:rPr lang="en-US" sz="2400" dirty="0"/>
              <a:t>!</a:t>
            </a:r>
          </a:p>
          <a:p>
            <a:pPr lvl="1"/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E28C0E-5445-0A40-88AD-3F978D9A95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9066" y="190500"/>
            <a:ext cx="8652933" cy="64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463614" y="1016000"/>
            <a:ext cx="478725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8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742950" lvl="1" indent="-285750">
              <a:buFontTx/>
              <a:buChar char="-"/>
            </a:pPr>
            <a:r>
              <a:rPr lang="en-US" sz="2400" b="1" dirty="0"/>
              <a:t>Parietal</a:t>
            </a:r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Suturas</a:t>
            </a:r>
            <a:r>
              <a:rPr lang="en-US" sz="2400" dirty="0"/>
              <a:t>, coronal y </a:t>
            </a:r>
            <a:r>
              <a:rPr lang="en-US" sz="2400" dirty="0" err="1"/>
              <a:t>sagital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b="1" dirty="0"/>
              <a:t>Temporal</a:t>
            </a:r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Sutura</a:t>
            </a:r>
            <a:r>
              <a:rPr lang="en-US" sz="2400" dirty="0"/>
              <a:t> </a:t>
            </a:r>
            <a:r>
              <a:rPr lang="en-US" sz="2400" dirty="0" err="1"/>
              <a:t>escamosa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Meato</a:t>
            </a:r>
            <a:r>
              <a:rPr lang="en-US" sz="2400" dirty="0"/>
              <a:t> </a:t>
            </a:r>
            <a:r>
              <a:rPr lang="en-US" sz="2400" dirty="0" err="1"/>
              <a:t>acústico</a:t>
            </a:r>
            <a:r>
              <a:rPr lang="en-US" sz="2400" dirty="0"/>
              <a:t> </a:t>
            </a:r>
            <a:r>
              <a:rPr lang="en-US" sz="2400" dirty="0" err="1"/>
              <a:t>externo</a:t>
            </a:r>
            <a:r>
              <a:rPr lang="en-US" sz="2400" dirty="0"/>
              <a:t> e </a:t>
            </a:r>
            <a:r>
              <a:rPr lang="en-US" sz="2400" dirty="0" err="1"/>
              <a:t>interno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Procesos</a:t>
            </a:r>
            <a:r>
              <a:rPr lang="en-US" sz="2400" dirty="0"/>
              <a:t>: </a:t>
            </a:r>
            <a:r>
              <a:rPr lang="en-US" sz="2400" dirty="0" err="1"/>
              <a:t>cigomático</a:t>
            </a:r>
            <a:r>
              <a:rPr lang="en-US" sz="2400" dirty="0"/>
              <a:t> </a:t>
            </a:r>
            <a:r>
              <a:rPr lang="en-US" sz="2400" dirty="0" err="1"/>
              <a:t>estiloideo</a:t>
            </a:r>
            <a:r>
              <a:rPr lang="en-US" sz="2400" dirty="0"/>
              <a:t> y </a:t>
            </a:r>
            <a:r>
              <a:rPr lang="en-US" sz="2400" dirty="0" err="1"/>
              <a:t>mastoideo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 err="1"/>
              <a:t>Forámen</a:t>
            </a:r>
            <a:r>
              <a:rPr lang="en-US" sz="2400" dirty="0"/>
              <a:t> </a:t>
            </a:r>
            <a:r>
              <a:rPr lang="en-US" sz="2400" dirty="0" err="1"/>
              <a:t>yugular</a:t>
            </a:r>
            <a:endParaRPr lang="en-US" sz="2400" dirty="0"/>
          </a:p>
          <a:p>
            <a:pPr marL="1200150" lvl="2" indent="-285750">
              <a:buFontTx/>
              <a:buChar char="-"/>
            </a:pPr>
            <a:r>
              <a:rPr lang="en-US" sz="2400" dirty="0"/>
              <a:t>Canal </a:t>
            </a:r>
            <a:r>
              <a:rPr lang="en-US" sz="2400" dirty="0" err="1"/>
              <a:t>carotídeo</a:t>
            </a:r>
            <a:endParaRPr lang="en-US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078BB5-6F57-7244-84FA-46901FB7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1184" y="646257"/>
            <a:ext cx="7260816" cy="5401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1400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463614" y="1016000"/>
            <a:ext cx="47872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8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6 </a:t>
            </a:r>
            <a:r>
              <a:rPr lang="en-US" sz="2400" dirty="0" err="1"/>
              <a:t>individuales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Occipital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Sutura</a:t>
            </a:r>
            <a:r>
              <a:rPr lang="en-US" sz="2400" dirty="0"/>
              <a:t> </a:t>
            </a:r>
            <a:r>
              <a:rPr lang="en-US" sz="2400" dirty="0" err="1"/>
              <a:t>lamboidea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Forámen</a:t>
            </a:r>
            <a:r>
              <a:rPr lang="en-US" sz="2400" dirty="0"/>
              <a:t> </a:t>
            </a:r>
            <a:r>
              <a:rPr lang="en-US" sz="2400" dirty="0" err="1"/>
              <a:t>magno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Cóndilos</a:t>
            </a:r>
            <a:r>
              <a:rPr lang="en-US" sz="2400" dirty="0"/>
              <a:t> </a:t>
            </a:r>
            <a:r>
              <a:rPr lang="en-US" sz="2400" dirty="0" err="1"/>
              <a:t>occipitales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Canal </a:t>
            </a:r>
            <a:r>
              <a:rPr lang="en-US" sz="2400" dirty="0" err="1"/>
              <a:t>hipogloso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2C06BE-729C-5B44-88FC-3D4BA4A386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394" y="0"/>
            <a:ext cx="7591606" cy="525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46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463614" y="1016000"/>
            <a:ext cx="478725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8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6 </a:t>
            </a:r>
            <a:r>
              <a:rPr lang="en-US" sz="2400" dirty="0" err="1"/>
              <a:t>individuales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/>
              <a:t>Occipital</a:t>
            </a:r>
          </a:p>
          <a:p>
            <a:pPr marL="742950" lvl="1" indent="-285750">
              <a:buFontTx/>
              <a:buChar char="-"/>
            </a:pPr>
            <a:r>
              <a:rPr lang="en-US" sz="2400" dirty="0" err="1"/>
              <a:t>Sutura</a:t>
            </a:r>
            <a:r>
              <a:rPr lang="en-US" sz="2400" dirty="0"/>
              <a:t> </a:t>
            </a:r>
            <a:r>
              <a:rPr lang="en-US" sz="2400" dirty="0" err="1"/>
              <a:t>lamboidea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Forámen</a:t>
            </a:r>
            <a:r>
              <a:rPr lang="en-US" sz="2400" dirty="0"/>
              <a:t> </a:t>
            </a:r>
            <a:r>
              <a:rPr lang="en-US" sz="2400" dirty="0" err="1"/>
              <a:t>magno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Cóndilos</a:t>
            </a:r>
            <a:r>
              <a:rPr lang="en-US" sz="2400" dirty="0"/>
              <a:t> </a:t>
            </a:r>
            <a:r>
              <a:rPr lang="en-US" sz="2400" dirty="0" err="1"/>
              <a:t>occipitales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Canal </a:t>
            </a:r>
            <a:r>
              <a:rPr lang="en-US" sz="2400" dirty="0" err="1"/>
              <a:t>hipogloso</a:t>
            </a:r>
            <a:endParaRPr lang="en-US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8ABCE11-FE32-384A-B7D8-DA56E55A0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6" y="350960"/>
            <a:ext cx="8118764" cy="650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9767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C76C8-E0E8-CE43-8FA7-CA4A620F7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636" y="0"/>
            <a:ext cx="10515600" cy="646257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Cráneo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F796CB3-EDBD-C748-8B9D-F48448595C9C}"/>
              </a:ext>
            </a:extLst>
          </p:cNvPr>
          <p:cNvSpPr/>
          <p:nvPr/>
        </p:nvSpPr>
        <p:spPr>
          <a:xfrm>
            <a:off x="338923" y="646257"/>
            <a:ext cx="381744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/>
              <a:t>8 </a:t>
            </a:r>
            <a:r>
              <a:rPr lang="en-US" sz="2400" dirty="0" err="1"/>
              <a:t>huesos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dirty="0"/>
              <a:t>2 </a:t>
            </a:r>
            <a:r>
              <a:rPr lang="en-US" sz="2400" dirty="0" err="1"/>
              <a:t>en</a:t>
            </a:r>
            <a:r>
              <a:rPr lang="en-US" sz="2400" dirty="0"/>
              <a:t> pares</a:t>
            </a:r>
          </a:p>
          <a:p>
            <a:pPr marL="285750" indent="-285750">
              <a:buFontTx/>
              <a:buChar char="-"/>
            </a:pPr>
            <a:r>
              <a:rPr lang="en-US" sz="2400" dirty="0"/>
              <a:t>6 </a:t>
            </a:r>
            <a:r>
              <a:rPr lang="en-US" sz="2400" dirty="0" err="1"/>
              <a:t>individuales</a:t>
            </a:r>
            <a:endParaRPr lang="en-US" sz="2400" dirty="0"/>
          </a:p>
          <a:p>
            <a:pPr marL="285750" indent="-285750">
              <a:buFontTx/>
              <a:buChar char="-"/>
            </a:pPr>
            <a:r>
              <a:rPr lang="en-US" sz="2400" b="1" dirty="0" err="1"/>
              <a:t>Esfenoide</a:t>
            </a:r>
            <a:endParaRPr lang="en-US" sz="2400" b="1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Muciélago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Articula</a:t>
            </a:r>
            <a:r>
              <a:rPr lang="en-US" sz="2400" dirty="0"/>
              <a:t> con </a:t>
            </a:r>
            <a:r>
              <a:rPr lang="en-US" sz="2400" dirty="0" err="1"/>
              <a:t>todos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Alas </a:t>
            </a:r>
            <a:r>
              <a:rPr lang="en-US" sz="2400" dirty="0" err="1"/>
              <a:t>mayores</a:t>
            </a:r>
            <a:r>
              <a:rPr lang="en-US" sz="2400" dirty="0"/>
              <a:t> y </a:t>
            </a:r>
            <a:r>
              <a:rPr lang="en-US" sz="2400" dirty="0" err="1"/>
              <a:t>menores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Procesos</a:t>
            </a:r>
            <a:r>
              <a:rPr lang="en-US" sz="2400" dirty="0"/>
              <a:t> </a:t>
            </a:r>
            <a:r>
              <a:rPr lang="en-US" sz="2400" dirty="0" err="1"/>
              <a:t>pterigoideo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Fisuras</a:t>
            </a:r>
            <a:r>
              <a:rPr lang="en-US" sz="2400" dirty="0"/>
              <a:t> supraorbital</a:t>
            </a:r>
          </a:p>
          <a:p>
            <a:pPr marL="742950" lvl="1" indent="-285750">
              <a:buFontTx/>
              <a:buChar char="-"/>
            </a:pPr>
            <a:r>
              <a:rPr lang="en-US" sz="2400" dirty="0"/>
              <a:t>Silla </a:t>
            </a:r>
            <a:r>
              <a:rPr lang="en-US" sz="2400" dirty="0" err="1"/>
              <a:t>turca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/>
              <a:t>Canal </a:t>
            </a:r>
            <a:r>
              <a:rPr lang="en-US" sz="2400" dirty="0" err="1"/>
              <a:t>óptico</a:t>
            </a:r>
            <a:endParaRPr lang="en-US" sz="2400" dirty="0"/>
          </a:p>
          <a:p>
            <a:pPr marL="742950" lvl="1" indent="-285750">
              <a:buFontTx/>
              <a:buChar char="-"/>
            </a:pPr>
            <a:r>
              <a:rPr lang="en-US" sz="2400" dirty="0" err="1"/>
              <a:t>Foramenes</a:t>
            </a:r>
            <a:r>
              <a:rPr lang="en-US" sz="2400" dirty="0"/>
              <a:t>: </a:t>
            </a:r>
            <a:r>
              <a:rPr lang="en-US" sz="2400" dirty="0" err="1"/>
              <a:t>rotundo</a:t>
            </a:r>
            <a:r>
              <a:rPr lang="en-US" sz="2400" dirty="0"/>
              <a:t>, </a:t>
            </a:r>
            <a:r>
              <a:rPr lang="en-US" sz="2400" dirty="0" err="1"/>
              <a:t>ovala</a:t>
            </a:r>
            <a:r>
              <a:rPr lang="en-US" sz="2400" dirty="0"/>
              <a:t>, </a:t>
            </a:r>
            <a:r>
              <a:rPr lang="en-US" sz="2400" dirty="0" err="1"/>
              <a:t>espinoso</a:t>
            </a:r>
            <a:endParaRPr lang="en-US" sz="2400" dirty="0"/>
          </a:p>
          <a:p>
            <a:pPr marL="285750" indent="-285750">
              <a:buFontTx/>
              <a:buChar char="-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D282C-B53E-0F42-A1AC-60E86C137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9824" y="323128"/>
            <a:ext cx="8036108" cy="501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815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916</Words>
  <Application>Microsoft Macintosh PowerPoint</Application>
  <PresentationFormat>Widescreen</PresentationFormat>
  <Paragraphs>337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Office Theme</vt:lpstr>
      <vt:lpstr>5- Esqueleto:  Axial y Apendicular</vt:lpstr>
      <vt:lpstr>Objetivos</vt:lpstr>
      <vt:lpstr>Objetivos</vt:lpstr>
      <vt:lpstr>Esqueleto Axial</vt:lpstr>
      <vt:lpstr>Cráneo</vt:lpstr>
      <vt:lpstr>Cráneo</vt:lpstr>
      <vt:lpstr>Cráneo</vt:lpstr>
      <vt:lpstr>Cráneo</vt:lpstr>
      <vt:lpstr>Cráneo</vt:lpstr>
      <vt:lpstr>Cráneo</vt:lpstr>
      <vt:lpstr>Cráneo</vt:lpstr>
      <vt:lpstr>Cráneo</vt:lpstr>
      <vt:lpstr>Cráneo</vt:lpstr>
      <vt:lpstr>Fasciales</vt:lpstr>
      <vt:lpstr>Fasciales</vt:lpstr>
      <vt:lpstr>Fasciales</vt:lpstr>
      <vt:lpstr>Fasciales </vt:lpstr>
      <vt:lpstr>Fasciales </vt:lpstr>
      <vt:lpstr>Columna vertebral</vt:lpstr>
      <vt:lpstr>Estructura de vertebra típica</vt:lpstr>
      <vt:lpstr>Vertebras</vt:lpstr>
      <vt:lpstr>Vertebras</vt:lpstr>
      <vt:lpstr>PowerPoint Presentation</vt:lpstr>
      <vt:lpstr>Sacro y Cocci</vt:lpstr>
      <vt:lpstr>Caja Torácica</vt:lpstr>
      <vt:lpstr>Caja Torácica</vt:lpstr>
      <vt:lpstr>PowerPoint Presentation</vt:lpstr>
      <vt:lpstr>Cráneo Fetal</vt:lpstr>
      <vt:lpstr>PowerPoint Presentation</vt:lpstr>
      <vt:lpstr>Repaso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Introducción Anatomía y Fisiología</dc:title>
  <dc:creator>JOSE A. CARDE SERRANO</dc:creator>
  <cp:lastModifiedBy>JOSE A. CARDE SERRANO</cp:lastModifiedBy>
  <cp:revision>32</cp:revision>
  <dcterms:created xsi:type="dcterms:W3CDTF">2018-08-14T15:00:00Z</dcterms:created>
  <dcterms:modified xsi:type="dcterms:W3CDTF">2018-09-06T18:10:00Z</dcterms:modified>
</cp:coreProperties>
</file>