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87" r:id="rId4"/>
    <p:sldId id="257" r:id="rId5"/>
    <p:sldId id="288" r:id="rId6"/>
    <p:sldId id="270" r:id="rId7"/>
    <p:sldId id="290" r:id="rId8"/>
    <p:sldId id="282" r:id="rId9"/>
    <p:sldId id="291" r:id="rId10"/>
    <p:sldId id="292" r:id="rId11"/>
    <p:sldId id="283" r:id="rId12"/>
    <p:sldId id="297" r:id="rId13"/>
    <p:sldId id="293" r:id="rId14"/>
    <p:sldId id="295" r:id="rId15"/>
    <p:sldId id="294" r:id="rId16"/>
    <p:sldId id="296" r:id="rId17"/>
    <p:sldId id="298" r:id="rId18"/>
    <p:sldId id="280" r:id="rId19"/>
    <p:sldId id="299" r:id="rId20"/>
    <p:sldId id="300" r:id="rId21"/>
    <p:sldId id="301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0972"/>
  </p:normalViewPr>
  <p:slideViewPr>
    <p:cSldViewPr snapToGrid="0" snapToObjects="1">
      <p:cViewPr varScale="1">
        <p:scale>
          <a:sx n="90" d="100"/>
          <a:sy n="90" d="100"/>
        </p:scale>
        <p:origin x="-96" y="-7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9/23/18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203345"/>
            <a:ext cx="6565515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11- </a:t>
            </a:r>
            <a:r>
              <a:rPr lang="en-US" dirty="0" err="1" smtClean="0"/>
              <a:t>Articulaciones</a:t>
            </a:r>
            <a:r>
              <a:rPr lang="en-US" dirty="0" smtClean="0"/>
              <a:t> y</a:t>
            </a:r>
            <a:br>
              <a:rPr lang="en-US" dirty="0" smtClean="0"/>
            </a:br>
            <a:r>
              <a:rPr lang="en-US" dirty="0" err="1" smtClean="0"/>
              <a:t>Movimientos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2924705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408533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54889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Sinoviales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0" y="668175"/>
            <a:ext cx="566758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smtClean="0"/>
              <a:t>Origen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tend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/>
              <a:t>asociado</a:t>
            </a:r>
            <a:r>
              <a:rPr lang="en-US" sz="2400" dirty="0"/>
              <a:t> a </a:t>
            </a:r>
            <a:r>
              <a:rPr lang="en-US" sz="2400" dirty="0" err="1"/>
              <a:t>hueso</a:t>
            </a:r>
            <a:r>
              <a:rPr lang="en-US" sz="2400" dirty="0"/>
              <a:t> </a:t>
            </a:r>
            <a:r>
              <a:rPr lang="en-US" sz="2400" dirty="0" err="1" smtClean="0"/>
              <a:t>inm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vil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Inserción</a:t>
            </a:r>
            <a:r>
              <a:rPr lang="en-US" sz="2400" b="1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Inserción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 smtClean="0"/>
              <a:t>tend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/>
              <a:t>asociado</a:t>
            </a:r>
            <a:r>
              <a:rPr lang="en-US" sz="2400" dirty="0"/>
              <a:t> al </a:t>
            </a:r>
            <a:r>
              <a:rPr lang="en-US" sz="2400" dirty="0" err="1"/>
              <a:t>hueso</a:t>
            </a:r>
            <a:r>
              <a:rPr lang="en-US" sz="2400" dirty="0"/>
              <a:t> de mayor </a:t>
            </a:r>
            <a:r>
              <a:rPr lang="en-US" sz="2400" dirty="0" err="1"/>
              <a:t>movimiento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Movimiento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ocurre</a:t>
            </a:r>
            <a:r>
              <a:rPr lang="en-US" sz="2400" dirty="0" smtClean="0"/>
              <a:t> </a:t>
            </a:r>
            <a:r>
              <a:rPr lang="en-US" sz="2400" dirty="0" err="1" smtClean="0"/>
              <a:t>cuando</a:t>
            </a:r>
            <a:r>
              <a:rPr lang="en-US" sz="2400" dirty="0" smtClean="0"/>
              <a:t> </a:t>
            </a:r>
            <a:r>
              <a:rPr lang="en-US" sz="2400" dirty="0" err="1" smtClean="0"/>
              <a:t>m</a:t>
            </a:r>
            <a:r>
              <a:rPr lang="en-US" sz="2400" dirty="0" err="1" smtClean="0"/>
              <a:t>ú</a:t>
            </a:r>
            <a:r>
              <a:rPr lang="en-US" sz="2400" dirty="0" err="1" smtClean="0"/>
              <a:t>sculos</a:t>
            </a:r>
            <a:r>
              <a:rPr lang="en-US" sz="2400" dirty="0" smtClean="0"/>
              <a:t> </a:t>
            </a:r>
            <a:r>
              <a:rPr lang="en-US" sz="2400" dirty="0" smtClean="0"/>
              <a:t>se </a:t>
            </a:r>
            <a:r>
              <a:rPr lang="en-US" sz="2400" dirty="0" err="1" smtClean="0"/>
              <a:t>contraen</a:t>
            </a:r>
            <a:r>
              <a:rPr lang="en-US" sz="2400" dirty="0" smtClean="0"/>
              <a:t> a ambos </a:t>
            </a:r>
            <a:r>
              <a:rPr lang="en-US" sz="2400" dirty="0" err="1" smtClean="0"/>
              <a:t>lados</a:t>
            </a:r>
            <a:r>
              <a:rPr lang="en-US" sz="2400" dirty="0" smtClean="0"/>
              <a:t> de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articulación</a:t>
            </a:r>
            <a:r>
              <a:rPr lang="en-US" sz="2400" dirty="0" smtClean="0"/>
              <a:t> </a:t>
            </a:r>
            <a:r>
              <a:rPr lang="en-US" sz="2400" dirty="0" err="1" smtClean="0"/>
              <a:t>diartrótica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800" dirty="0" smtClean="0"/>
          </a:p>
        </p:txBody>
      </p:sp>
      <p:pic>
        <p:nvPicPr>
          <p:cNvPr id="6" name="Picture 5" descr="Screen Shot 2018-09-16 at 11.0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355" y="131121"/>
            <a:ext cx="5551312" cy="597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8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23026" cy="84326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211667" y="825751"/>
            <a:ext cx="387677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Flexión</a:t>
            </a:r>
            <a:r>
              <a:rPr lang="en-US" sz="2400" b="1" dirty="0" smtClean="0"/>
              <a:t> –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Movimiento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sagital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Reduce el 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ngulo</a:t>
            </a:r>
            <a:r>
              <a:rPr lang="en-US" sz="2400" dirty="0" smtClean="0"/>
              <a:t> </a:t>
            </a:r>
            <a:r>
              <a:rPr lang="en-US" sz="2400" dirty="0" smtClean="0"/>
              <a:t>entre los dos </a:t>
            </a:r>
            <a:r>
              <a:rPr lang="en-US" sz="2400" dirty="0" err="1" smtClean="0"/>
              <a:t>huesos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Codo</a:t>
            </a:r>
            <a:r>
              <a:rPr lang="en-US" sz="2400" dirty="0" smtClean="0"/>
              <a:t>, </a:t>
            </a:r>
            <a:r>
              <a:rPr lang="en-US" sz="2400" dirty="0" err="1" smtClean="0"/>
              <a:t>rodilla</a:t>
            </a:r>
            <a:r>
              <a:rPr lang="en-US" sz="2400" dirty="0" smtClean="0"/>
              <a:t>, </a:t>
            </a:r>
            <a:r>
              <a:rPr lang="en-US" sz="2400" dirty="0" err="1" smtClean="0"/>
              <a:t>cadera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Extensión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Opuesto</a:t>
            </a:r>
            <a:r>
              <a:rPr lang="en-US" sz="2400" dirty="0" smtClean="0"/>
              <a:t> a </a:t>
            </a:r>
            <a:r>
              <a:rPr lang="en-US" sz="2400" dirty="0" err="1" smtClean="0"/>
              <a:t>flexión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Hiperextensión</a:t>
            </a:r>
            <a:r>
              <a:rPr lang="en-US" sz="2400" dirty="0" smtClean="0"/>
              <a:t> 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posición</a:t>
            </a:r>
            <a:r>
              <a:rPr lang="en-US" sz="2400" dirty="0" smtClean="0"/>
              <a:t> </a:t>
            </a:r>
            <a:r>
              <a:rPr lang="en-US" sz="2400" dirty="0" err="1" smtClean="0"/>
              <a:t>anat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mica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3" name="Picture 2" descr="Screen Shot 2018-09-16 at 11.05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40" y="1083246"/>
            <a:ext cx="7982356" cy="38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27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23026" cy="84326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211667" y="825751"/>
            <a:ext cx="4371393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Flexión</a:t>
            </a:r>
            <a:r>
              <a:rPr lang="en-US" sz="2400" b="1" dirty="0" smtClean="0"/>
              <a:t> –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Movimiento</a:t>
            </a:r>
            <a:r>
              <a:rPr lang="en-US" sz="2400" dirty="0" smtClean="0"/>
              <a:t> </a:t>
            </a:r>
            <a:r>
              <a:rPr lang="en-US" sz="2400" dirty="0" err="1" smtClean="0"/>
              <a:t>sagital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Reduce el 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ngulo</a:t>
            </a:r>
            <a:r>
              <a:rPr lang="en-US" sz="2400" dirty="0" smtClean="0"/>
              <a:t> </a:t>
            </a:r>
            <a:r>
              <a:rPr lang="en-US" sz="2400" dirty="0" smtClean="0"/>
              <a:t>entre los dos </a:t>
            </a:r>
            <a:r>
              <a:rPr lang="en-US" sz="2400" dirty="0" err="1" smtClean="0"/>
              <a:t>huesos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Codo</a:t>
            </a:r>
            <a:r>
              <a:rPr lang="en-US" sz="2400" dirty="0" smtClean="0"/>
              <a:t>, </a:t>
            </a:r>
            <a:r>
              <a:rPr lang="en-US" sz="2400" dirty="0" err="1" smtClean="0"/>
              <a:t>rodilla</a:t>
            </a:r>
            <a:r>
              <a:rPr lang="en-US" sz="2400" dirty="0" smtClean="0"/>
              <a:t>, </a:t>
            </a:r>
            <a:r>
              <a:rPr lang="en-US" sz="2400" dirty="0" err="1" smtClean="0"/>
              <a:t>cadera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Extensión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Opuesto</a:t>
            </a:r>
            <a:r>
              <a:rPr lang="en-US" sz="2400" dirty="0" smtClean="0"/>
              <a:t> a </a:t>
            </a:r>
            <a:r>
              <a:rPr lang="en-US" sz="2400" dirty="0" err="1" smtClean="0"/>
              <a:t>flexión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Hiperextensión</a:t>
            </a:r>
            <a:r>
              <a:rPr lang="en-US" sz="2400" dirty="0" smtClean="0"/>
              <a:t>  </a:t>
            </a:r>
            <a:r>
              <a:rPr lang="en-US" sz="2400" dirty="0" err="1" smtClean="0"/>
              <a:t>pasar</a:t>
            </a:r>
            <a:r>
              <a:rPr lang="en-US" sz="2400" dirty="0" smtClean="0"/>
              <a:t> </a:t>
            </a:r>
            <a:r>
              <a:rPr lang="en-US" sz="2400" dirty="0" err="1" smtClean="0"/>
              <a:t>posición</a:t>
            </a:r>
            <a:r>
              <a:rPr lang="en-US" sz="2400" dirty="0" smtClean="0"/>
              <a:t> </a:t>
            </a:r>
            <a:r>
              <a:rPr lang="en-US" sz="2400" dirty="0" err="1" smtClean="0"/>
              <a:t>anat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mica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6" name="Picture 5" descr="Screen Shot 2018-09-16 at 11.05.1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060" y="843265"/>
            <a:ext cx="7509299" cy="55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23026" cy="84326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211667" y="825751"/>
            <a:ext cx="42728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Abducción</a:t>
            </a:r>
            <a:r>
              <a:rPr lang="en-US" sz="2400" b="1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Extremidad</a:t>
            </a:r>
            <a:r>
              <a:rPr lang="en-US" sz="2400" dirty="0" smtClean="0"/>
              <a:t> </a:t>
            </a:r>
            <a:r>
              <a:rPr lang="en-US" sz="2400" dirty="0" err="1" smtClean="0"/>
              <a:t>alej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ndose</a:t>
            </a:r>
            <a:r>
              <a:rPr lang="en-US" sz="2400" dirty="0" smtClean="0"/>
              <a:t> </a:t>
            </a:r>
            <a:r>
              <a:rPr lang="en-US" sz="2400" dirty="0" smtClean="0"/>
              <a:t>de la </a:t>
            </a:r>
            <a:r>
              <a:rPr lang="en-US" sz="2400" dirty="0" err="1" smtClean="0"/>
              <a:t>l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nea</a:t>
            </a:r>
            <a:r>
              <a:rPr lang="en-US" sz="2400" dirty="0" smtClean="0"/>
              <a:t> </a:t>
            </a:r>
            <a:r>
              <a:rPr lang="en-US" sz="2400" dirty="0" smtClean="0"/>
              <a:t>media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Desde</a:t>
            </a:r>
            <a:r>
              <a:rPr lang="en-US" sz="2400" dirty="0" smtClean="0"/>
              <a:t> el </a:t>
            </a:r>
            <a:r>
              <a:rPr lang="en-US" sz="2400" dirty="0" err="1" smtClean="0"/>
              <a:t>plano</a:t>
            </a:r>
            <a:r>
              <a:rPr lang="en-US" sz="2400" dirty="0" smtClean="0"/>
              <a:t> frontal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Dedos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Aducci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b="1" dirty="0" smtClean="0"/>
              <a:t>Lo </a:t>
            </a:r>
            <a:r>
              <a:rPr lang="en-US" sz="2400" b="1" dirty="0" err="1" smtClean="0"/>
              <a:t>opuesto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abducción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5" name="Picture 4" descr="Screen Shot 2018-09-16 at 11.0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35" y="843264"/>
            <a:ext cx="7758265" cy="489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12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23026" cy="84326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211667" y="825751"/>
            <a:ext cx="4557889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Rotaci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Hueso</a:t>
            </a:r>
            <a:r>
              <a:rPr lang="en-US" sz="2400" dirty="0" smtClean="0"/>
              <a:t> </a:t>
            </a:r>
            <a:r>
              <a:rPr lang="en-US" sz="2400" dirty="0" err="1" smtClean="0"/>
              <a:t>moviéndose</a:t>
            </a:r>
            <a:r>
              <a:rPr lang="en-US" sz="2400" dirty="0" smtClean="0"/>
              <a:t> </a:t>
            </a:r>
            <a:r>
              <a:rPr lang="en-US" sz="2400" dirty="0" err="1" smtClean="0"/>
              <a:t>alrededor</a:t>
            </a:r>
            <a:r>
              <a:rPr lang="en-US" sz="2400" dirty="0" smtClean="0"/>
              <a:t> de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eje</a:t>
            </a:r>
            <a:r>
              <a:rPr lang="en-US" sz="2400" dirty="0" smtClean="0"/>
              <a:t> longitudinal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Sin </a:t>
            </a:r>
            <a:r>
              <a:rPr lang="en-US" sz="2400" dirty="0" err="1" smtClean="0"/>
              <a:t>desplazamientos</a:t>
            </a:r>
            <a:r>
              <a:rPr lang="en-US" sz="2400" dirty="0" smtClean="0"/>
              <a:t> </a:t>
            </a:r>
            <a:r>
              <a:rPr lang="en-US" sz="2400" dirty="0" err="1" smtClean="0"/>
              <a:t>laterales</a:t>
            </a:r>
            <a:r>
              <a:rPr lang="en-US" sz="2400" dirty="0" smtClean="0"/>
              <a:t> o </a:t>
            </a:r>
            <a:r>
              <a:rPr lang="en-US" sz="2400" dirty="0" err="1" smtClean="0"/>
              <a:t>mediales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Atlas/axis y bola/</a:t>
            </a:r>
            <a:r>
              <a:rPr lang="en-US" sz="2400" dirty="0" err="1" smtClean="0"/>
              <a:t>tasa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Circunducci</a:t>
            </a:r>
            <a:r>
              <a:rPr lang="en-US" sz="2400" b="1" dirty="0" err="1" smtClean="0"/>
              <a:t>ó</a:t>
            </a:r>
            <a:r>
              <a:rPr lang="en-US" sz="2400" b="1" dirty="0" err="1" smtClean="0"/>
              <a:t>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Combina</a:t>
            </a:r>
            <a:r>
              <a:rPr lang="en-US" sz="2400" dirty="0" smtClean="0"/>
              <a:t> </a:t>
            </a:r>
            <a:r>
              <a:rPr lang="en-US" sz="2400" dirty="0" err="1"/>
              <a:t>flexión</a:t>
            </a:r>
            <a:r>
              <a:rPr lang="en-US" sz="2400" dirty="0"/>
              <a:t>, </a:t>
            </a:r>
            <a:r>
              <a:rPr lang="en-US" sz="2400" dirty="0" err="1"/>
              <a:t>extensión</a:t>
            </a:r>
            <a:r>
              <a:rPr lang="en-US" sz="2400" dirty="0"/>
              <a:t>, </a:t>
            </a:r>
            <a:r>
              <a:rPr lang="en-US" sz="2400" dirty="0" err="1"/>
              <a:t>abducción</a:t>
            </a:r>
            <a:r>
              <a:rPr lang="en-US" sz="2400" dirty="0"/>
              <a:t>  y </a:t>
            </a:r>
            <a:r>
              <a:rPr lang="en-US" sz="2400" dirty="0" err="1"/>
              <a:t>aducción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Hombro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Proximal </a:t>
            </a:r>
            <a:r>
              <a:rPr lang="en-US" sz="2400" dirty="0" err="1"/>
              <a:t>estacionario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Distal </a:t>
            </a:r>
            <a:r>
              <a:rPr lang="en-US" sz="2400" dirty="0" err="1"/>
              <a:t>circunferencia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Condilar</a:t>
            </a:r>
            <a:r>
              <a:rPr lang="en-US" sz="2400" dirty="0"/>
              <a:t> y </a:t>
            </a:r>
            <a:r>
              <a:rPr lang="en-US" sz="2400" dirty="0" err="1"/>
              <a:t>sillas</a:t>
            </a:r>
            <a:r>
              <a:rPr lang="en-US" sz="2400" dirty="0"/>
              <a:t> de </a:t>
            </a:r>
            <a:r>
              <a:rPr lang="en-US" sz="2400" dirty="0" err="1"/>
              <a:t>caballo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b="1" dirty="0"/>
          </a:p>
        </p:txBody>
      </p:sp>
      <p:pic>
        <p:nvPicPr>
          <p:cNvPr id="3" name="Picture 2" descr="Screen Shot 2018-09-16 at 11.05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8" y="962378"/>
            <a:ext cx="7634111" cy="482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0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23026" cy="84326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211667" y="825751"/>
            <a:ext cx="4501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Pronación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Movimiento</a:t>
            </a:r>
            <a:r>
              <a:rPr lang="en-US" sz="2400" dirty="0" smtClean="0"/>
              <a:t> de la </a:t>
            </a:r>
            <a:r>
              <a:rPr lang="en-US" sz="2400" dirty="0" err="1" smtClean="0"/>
              <a:t>palma</a:t>
            </a:r>
            <a:r>
              <a:rPr lang="en-US" sz="2400" dirty="0" smtClean="0"/>
              <a:t> de la </a:t>
            </a:r>
            <a:r>
              <a:rPr lang="en-US" sz="2400" dirty="0" err="1" smtClean="0"/>
              <a:t>mano</a:t>
            </a:r>
            <a:r>
              <a:rPr lang="en-US" sz="2400" dirty="0" smtClean="0"/>
              <a:t> </a:t>
            </a:r>
            <a:r>
              <a:rPr lang="en-US" sz="2400" dirty="0" err="1" smtClean="0"/>
              <a:t>desde</a:t>
            </a:r>
            <a:r>
              <a:rPr lang="en-US" sz="2400" dirty="0" smtClean="0"/>
              <a:t> anterior -</a:t>
            </a:r>
            <a:r>
              <a:rPr lang="en-US" sz="2400" dirty="0" err="1" smtClean="0"/>
              <a:t>arriba</a:t>
            </a:r>
            <a:r>
              <a:rPr lang="en-US" sz="2400" dirty="0" smtClean="0"/>
              <a:t>, </a:t>
            </a:r>
            <a:r>
              <a:rPr lang="en-US" sz="2400" dirty="0" err="1" smtClean="0"/>
              <a:t>hacia</a:t>
            </a:r>
            <a:r>
              <a:rPr lang="en-US" sz="2400" dirty="0" smtClean="0"/>
              <a:t> posterior- </a:t>
            </a:r>
            <a:r>
              <a:rPr lang="en-US" sz="2400" dirty="0" err="1" smtClean="0"/>
              <a:t>abajo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Cabeza</a:t>
            </a:r>
            <a:r>
              <a:rPr lang="en-US" sz="2400" dirty="0" smtClean="0"/>
              <a:t> distal del radio </a:t>
            </a:r>
            <a:r>
              <a:rPr lang="en-US" sz="2400" dirty="0" err="1" smtClean="0"/>
              <a:t>cruzando</a:t>
            </a:r>
            <a:r>
              <a:rPr lang="en-US" sz="2400" dirty="0" smtClean="0"/>
              <a:t> la ulna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Radio y ulna X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Supinación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Opuesto</a:t>
            </a:r>
            <a:r>
              <a:rPr lang="en-US" sz="2400" dirty="0" smtClean="0"/>
              <a:t> a </a:t>
            </a:r>
            <a:r>
              <a:rPr lang="en-US" sz="2400" dirty="0" err="1" smtClean="0"/>
              <a:t>pronación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Radio y ulna </a:t>
            </a:r>
            <a:r>
              <a:rPr lang="en-US" sz="2400" dirty="0" err="1" smtClean="0"/>
              <a:t>paralelos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endParaRPr lang="en-US" sz="2400" dirty="0"/>
          </a:p>
        </p:txBody>
      </p:sp>
      <p:pic>
        <p:nvPicPr>
          <p:cNvPr id="3" name="Picture 2" descr="Screen Shot 2018-09-16 at 11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2" y="821933"/>
            <a:ext cx="7295445" cy="59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80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1923026" cy="843264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articulares</a:t>
            </a:r>
            <a:r>
              <a:rPr lang="en-US" dirty="0" smtClean="0"/>
              <a:t> - pies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211667" y="825751"/>
            <a:ext cx="45014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Dorsiflexión</a:t>
            </a:r>
            <a:r>
              <a:rPr lang="en-US" sz="2400" b="1" dirty="0" smtClean="0"/>
              <a:t> – </a:t>
            </a:r>
            <a:r>
              <a:rPr lang="en-US" sz="2400" b="1" dirty="0" err="1" smtClean="0"/>
              <a:t>movimiento</a:t>
            </a:r>
            <a:r>
              <a:rPr lang="en-US" sz="2400" b="1" dirty="0" smtClean="0"/>
              <a:t> del </a:t>
            </a:r>
            <a:r>
              <a:rPr lang="en-US" sz="2400" b="1" dirty="0" err="1" smtClean="0"/>
              <a:t>tobillo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Levanta</a:t>
            </a:r>
            <a:r>
              <a:rPr lang="en-US" sz="2400" dirty="0" smtClean="0"/>
              <a:t> el pie</a:t>
            </a:r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Se reduce </a:t>
            </a:r>
            <a:r>
              <a:rPr lang="en-US" sz="2400" dirty="0" err="1" smtClean="0"/>
              <a:t>angulo</a:t>
            </a:r>
            <a:r>
              <a:rPr lang="en-US" sz="2400" dirty="0" smtClean="0"/>
              <a:t> entre tibia y </a:t>
            </a:r>
            <a:r>
              <a:rPr lang="en-US" sz="2400" dirty="0" err="1" smtClean="0"/>
              <a:t>superficie</a:t>
            </a:r>
            <a:r>
              <a:rPr lang="en-US" sz="2400" dirty="0" smtClean="0"/>
              <a:t> superior del pie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Flexión</a:t>
            </a:r>
            <a:r>
              <a:rPr lang="en-US" sz="2400" b="1" dirty="0" smtClean="0"/>
              <a:t> plantar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Opuesto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dorsiflexión</a:t>
            </a:r>
            <a:endParaRPr lang="en-US" sz="2400" b="1" dirty="0" smtClean="0"/>
          </a:p>
          <a:p>
            <a:pPr marL="285750" indent="-285750">
              <a:buFontTx/>
              <a:buChar char="-"/>
            </a:pP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Inversión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Girar</a:t>
            </a:r>
            <a:r>
              <a:rPr lang="en-US" sz="2400" dirty="0" smtClean="0"/>
              <a:t> la </a:t>
            </a:r>
            <a:r>
              <a:rPr lang="en-US" sz="2400" dirty="0" err="1" smtClean="0"/>
              <a:t>planta</a:t>
            </a:r>
            <a:r>
              <a:rPr lang="en-US" sz="2400" dirty="0" smtClean="0"/>
              <a:t> del pie medial</a:t>
            </a:r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Eversión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Opuesto</a:t>
            </a:r>
            <a:r>
              <a:rPr lang="en-US" sz="2400" dirty="0" smtClean="0"/>
              <a:t> a </a:t>
            </a:r>
            <a:r>
              <a:rPr lang="en-US" sz="2400" dirty="0" err="1" smtClean="0"/>
              <a:t>inversión</a:t>
            </a:r>
            <a:endParaRPr lang="en-US" sz="2400" dirty="0"/>
          </a:p>
        </p:txBody>
      </p:sp>
      <p:pic>
        <p:nvPicPr>
          <p:cNvPr id="5" name="Picture 4" descr="Screen Shot 2018-09-16 at 11.05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112" y="821933"/>
            <a:ext cx="7295445" cy="59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01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8-09-16 at 11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289" y="104422"/>
            <a:ext cx="3556000" cy="3149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973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Cadera</a:t>
            </a:r>
            <a:r>
              <a:rPr lang="en-US" dirty="0" smtClean="0"/>
              <a:t> – </a:t>
            </a:r>
            <a:r>
              <a:rPr lang="en-US" dirty="0" err="1" smtClean="0"/>
              <a:t>Femoro-Coxal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2" y="704493"/>
            <a:ext cx="6716634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Maneja</a:t>
            </a:r>
            <a:r>
              <a:rPr lang="en-US" sz="2400" dirty="0" smtClean="0"/>
              <a:t> gran peso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Tipo</a:t>
            </a:r>
            <a:r>
              <a:rPr lang="en-US" sz="2400" dirty="0" smtClean="0"/>
              <a:t> bola (</a:t>
            </a:r>
            <a:r>
              <a:rPr lang="en-US" sz="2400" dirty="0" err="1" smtClean="0"/>
              <a:t>cabeza</a:t>
            </a:r>
            <a:r>
              <a:rPr lang="en-US" sz="2400" dirty="0"/>
              <a:t>)</a:t>
            </a:r>
            <a:r>
              <a:rPr lang="en-US" sz="2400" dirty="0" smtClean="0"/>
              <a:t> y </a:t>
            </a:r>
            <a:r>
              <a:rPr lang="en-US" sz="2400" dirty="0" err="1" smtClean="0"/>
              <a:t>copa</a:t>
            </a:r>
            <a:r>
              <a:rPr lang="en-US" sz="2400" dirty="0" smtClean="0"/>
              <a:t> (</a:t>
            </a:r>
            <a:r>
              <a:rPr lang="en-US" sz="2400" dirty="0" err="1" smtClean="0"/>
              <a:t>acet</a:t>
            </a:r>
            <a:r>
              <a:rPr lang="en-US" sz="2400" dirty="0" err="1" smtClean="0"/>
              <a:t>ábulo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Diartrosis</a:t>
            </a:r>
            <a:r>
              <a:rPr lang="en-US" sz="2400" dirty="0" smtClean="0"/>
              <a:t> </a:t>
            </a:r>
            <a:r>
              <a:rPr lang="en-US" sz="2400" dirty="0" err="1" smtClean="0"/>
              <a:t>multiaxial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Limitadas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factores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la </a:t>
            </a:r>
            <a:r>
              <a:rPr lang="en-US" sz="2400" dirty="0" err="1" smtClean="0"/>
              <a:t>estabilizan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Profundidad</a:t>
            </a:r>
            <a:r>
              <a:rPr lang="en-US" sz="2400" dirty="0" smtClean="0"/>
              <a:t> de la </a:t>
            </a:r>
            <a:r>
              <a:rPr lang="en-US" sz="2400" dirty="0" err="1" smtClean="0"/>
              <a:t>copa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Ligamentos</a:t>
            </a:r>
            <a:r>
              <a:rPr lang="en-US" sz="2400" dirty="0" smtClean="0"/>
              <a:t> </a:t>
            </a:r>
            <a:r>
              <a:rPr lang="en-US" sz="2400" dirty="0" err="1" smtClean="0"/>
              <a:t>reforzadores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Labro</a:t>
            </a:r>
            <a:r>
              <a:rPr lang="en-US" sz="2400" dirty="0" smtClean="0"/>
              <a:t> </a:t>
            </a:r>
            <a:r>
              <a:rPr lang="en-US" sz="2400" dirty="0" err="1" smtClean="0"/>
              <a:t>acetabular</a:t>
            </a:r>
            <a:r>
              <a:rPr lang="en-US" sz="2400" dirty="0" smtClean="0"/>
              <a:t> –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Anillo</a:t>
            </a:r>
            <a:r>
              <a:rPr lang="en-US" sz="2400" dirty="0" smtClean="0"/>
              <a:t> de </a:t>
            </a:r>
            <a:r>
              <a:rPr lang="en-US" sz="2400" dirty="0" err="1" smtClean="0"/>
              <a:t>fibrocart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lago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di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metro</a:t>
            </a:r>
            <a:r>
              <a:rPr lang="en-US" sz="2400" dirty="0" smtClean="0"/>
              <a:t> </a:t>
            </a:r>
            <a:r>
              <a:rPr lang="en-US" sz="2400" dirty="0" err="1" smtClean="0"/>
              <a:t>menor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la </a:t>
            </a:r>
            <a:r>
              <a:rPr lang="en-US" sz="2400" dirty="0" err="1" smtClean="0"/>
              <a:t>cabeza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Evita</a:t>
            </a:r>
            <a:r>
              <a:rPr lang="en-US" sz="2400" dirty="0" smtClean="0"/>
              <a:t>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dislocaciones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i="1" dirty="0" err="1" smtClean="0"/>
              <a:t>Ligamento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teres</a:t>
            </a:r>
            <a:r>
              <a:rPr lang="en-US" sz="2400" i="1" dirty="0" smtClean="0"/>
              <a:t> </a:t>
            </a:r>
            <a:r>
              <a:rPr lang="en-US" sz="2400" dirty="0" smtClean="0"/>
              <a:t>– </a:t>
            </a:r>
            <a:r>
              <a:rPr lang="en-US" sz="2400" i="1" dirty="0" smtClean="0"/>
              <a:t>fovea </a:t>
            </a:r>
            <a:r>
              <a:rPr lang="en-US" sz="2400" i="1" dirty="0" err="1" smtClean="0"/>
              <a:t>capitis</a:t>
            </a:r>
            <a:r>
              <a:rPr lang="en-US" sz="2400" i="1" dirty="0" smtClean="0"/>
              <a:t> </a:t>
            </a:r>
            <a:r>
              <a:rPr lang="en-US" sz="2400" dirty="0" smtClean="0"/>
              <a:t>del femur a </a:t>
            </a:r>
            <a:r>
              <a:rPr lang="en-US" sz="2400" dirty="0" err="1" smtClean="0"/>
              <a:t>acet</a:t>
            </a:r>
            <a:r>
              <a:rPr lang="en-US" sz="2400" dirty="0" err="1" smtClean="0"/>
              <a:t>ábulo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Ligamentos</a:t>
            </a:r>
            <a:r>
              <a:rPr lang="en-US" sz="2400" dirty="0" smtClean="0"/>
              <a:t> </a:t>
            </a:r>
            <a:r>
              <a:rPr lang="en-US" sz="2400" dirty="0" err="1" smtClean="0"/>
              <a:t>anteriores</a:t>
            </a:r>
            <a:r>
              <a:rPr lang="en-US" sz="2400" dirty="0" smtClean="0"/>
              <a:t>:  </a:t>
            </a:r>
            <a:r>
              <a:rPr lang="en-US" sz="2400" dirty="0" err="1" smtClean="0"/>
              <a:t>iliofemoral</a:t>
            </a:r>
            <a:r>
              <a:rPr lang="en-US" sz="2400" dirty="0" smtClean="0"/>
              <a:t> y </a:t>
            </a:r>
            <a:r>
              <a:rPr lang="en-US" sz="2400" dirty="0" err="1" smtClean="0"/>
              <a:t>pubofemoral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Ligamento</a:t>
            </a:r>
            <a:r>
              <a:rPr lang="en-US" sz="2400" dirty="0" smtClean="0"/>
              <a:t> posterior </a:t>
            </a:r>
            <a:r>
              <a:rPr lang="en-US" sz="2400" dirty="0" err="1" smtClean="0"/>
              <a:t>espiral</a:t>
            </a:r>
            <a:r>
              <a:rPr lang="en-US" sz="2400" dirty="0" smtClean="0"/>
              <a:t>: </a:t>
            </a:r>
            <a:r>
              <a:rPr lang="en-US" sz="2400" dirty="0" err="1" smtClean="0"/>
              <a:t>isquiofemoral</a:t>
            </a:r>
            <a:r>
              <a:rPr lang="en-US" sz="2400" dirty="0" smtClean="0"/>
              <a:t> (“</a:t>
            </a:r>
            <a:r>
              <a:rPr lang="en-US" sz="2400" dirty="0" err="1" smtClean="0"/>
              <a:t>atornillan</a:t>
            </a:r>
            <a:r>
              <a:rPr lang="en-US" sz="2400" dirty="0" smtClean="0"/>
              <a:t>” el femur al </a:t>
            </a:r>
            <a:r>
              <a:rPr lang="en-US" sz="2400" dirty="0" err="1" smtClean="0"/>
              <a:t>pararse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pic>
        <p:nvPicPr>
          <p:cNvPr id="7" name="Picture 6" descr="Screen Shot 2018-09-16 at 11.05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78" y="104422"/>
            <a:ext cx="3403600" cy="2730500"/>
          </a:xfrm>
          <a:prstGeom prst="rect">
            <a:avLst/>
          </a:prstGeom>
        </p:spPr>
      </p:pic>
      <p:pic>
        <p:nvPicPr>
          <p:cNvPr id="3" name="Picture 2" descr="Screen Shot 2018-09-16 at 11.06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810" y="3248882"/>
            <a:ext cx="4404078" cy="36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65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Rodilla</a:t>
            </a:r>
            <a:r>
              <a:rPr lang="en-US" dirty="0" smtClean="0"/>
              <a:t> -  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254256" y="549272"/>
            <a:ext cx="8268855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La mas </a:t>
            </a:r>
            <a:r>
              <a:rPr lang="en-US" sz="2400" dirty="0" err="1" smtClean="0"/>
              <a:t>grande</a:t>
            </a:r>
            <a:r>
              <a:rPr lang="en-US" sz="2400" dirty="0" smtClean="0"/>
              <a:t> y </a:t>
            </a:r>
            <a:r>
              <a:rPr lang="en-US" sz="2400" dirty="0" err="1" smtClean="0"/>
              <a:t>compleja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Permite</a:t>
            </a:r>
            <a:r>
              <a:rPr lang="en-US" sz="2400" dirty="0" smtClean="0"/>
              <a:t> </a:t>
            </a:r>
            <a:r>
              <a:rPr lang="en-US" sz="2400" dirty="0" err="1" smtClean="0"/>
              <a:t>flexi</a:t>
            </a:r>
            <a:r>
              <a:rPr lang="en-US" sz="2400" dirty="0" err="1" smtClean="0"/>
              <a:t>ón</a:t>
            </a:r>
            <a:r>
              <a:rPr lang="en-US" sz="2400" dirty="0" smtClean="0"/>
              <a:t>, </a:t>
            </a:r>
            <a:r>
              <a:rPr lang="en-US" sz="2400" dirty="0" err="1" smtClean="0"/>
              <a:t>extensión</a:t>
            </a:r>
            <a:r>
              <a:rPr lang="en-US" sz="2400" dirty="0" smtClean="0"/>
              <a:t>, y </a:t>
            </a:r>
            <a:r>
              <a:rPr lang="en-US" sz="2400" dirty="0" err="1" smtClean="0"/>
              <a:t>rotación</a:t>
            </a:r>
            <a:r>
              <a:rPr lang="en-US" sz="2400" dirty="0" smtClean="0"/>
              <a:t> </a:t>
            </a:r>
            <a:r>
              <a:rPr lang="en-US" sz="2400" dirty="0" err="1" smtClean="0"/>
              <a:t>ligera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Tibio</a:t>
            </a:r>
            <a:r>
              <a:rPr lang="en-US" sz="2400" b="1" dirty="0" smtClean="0"/>
              <a:t>-femoral  </a:t>
            </a:r>
            <a:r>
              <a:rPr lang="en-US" sz="2400" dirty="0" smtClean="0"/>
              <a:t>- </a:t>
            </a:r>
            <a:r>
              <a:rPr lang="en-US" sz="2400" dirty="0" err="1" smtClean="0"/>
              <a:t>tipo</a:t>
            </a:r>
            <a:r>
              <a:rPr lang="en-US" sz="2400" dirty="0" smtClean="0"/>
              <a:t> </a:t>
            </a:r>
            <a:r>
              <a:rPr lang="en-US" sz="2400" dirty="0" err="1" smtClean="0"/>
              <a:t>visagra</a:t>
            </a:r>
            <a:r>
              <a:rPr lang="en-US" sz="2400" dirty="0" smtClean="0"/>
              <a:t>, </a:t>
            </a:r>
            <a:r>
              <a:rPr lang="en-US" sz="2400" dirty="0" err="1" smtClean="0"/>
              <a:t>inestable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Dupleta</a:t>
            </a:r>
            <a:r>
              <a:rPr lang="en-US" sz="2400" dirty="0" smtClean="0"/>
              <a:t> entre </a:t>
            </a:r>
            <a:r>
              <a:rPr lang="en-US" sz="2400" dirty="0" err="1" smtClean="0"/>
              <a:t>condilos</a:t>
            </a:r>
            <a:r>
              <a:rPr lang="en-US" sz="2400" dirty="0" smtClean="0"/>
              <a:t> </a:t>
            </a:r>
            <a:r>
              <a:rPr lang="en-US" sz="2400" dirty="0" err="1" smtClean="0"/>
              <a:t>femorales</a:t>
            </a:r>
            <a:r>
              <a:rPr lang="en-US" sz="2400" dirty="0" smtClean="0"/>
              <a:t>  y </a:t>
            </a:r>
            <a:r>
              <a:rPr lang="en-US" sz="2400" dirty="0" err="1" smtClean="0"/>
              <a:t>meniscos</a:t>
            </a:r>
            <a:r>
              <a:rPr lang="en-US" sz="2400" dirty="0" smtClean="0"/>
              <a:t> de la tibia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Rotación</a:t>
            </a:r>
            <a:r>
              <a:rPr lang="en-US" sz="2400" dirty="0" smtClean="0"/>
              <a:t> en </a:t>
            </a:r>
            <a:r>
              <a:rPr lang="en-US" sz="2400" dirty="0" err="1" smtClean="0"/>
              <a:t>flexión</a:t>
            </a:r>
            <a:r>
              <a:rPr lang="en-US" sz="2400" dirty="0" smtClean="0"/>
              <a:t>, </a:t>
            </a:r>
            <a:r>
              <a:rPr lang="en-US" sz="2400" dirty="0" err="1" smtClean="0"/>
              <a:t>inhibida</a:t>
            </a:r>
            <a:r>
              <a:rPr lang="en-US" sz="2400" dirty="0" smtClean="0"/>
              <a:t> en </a:t>
            </a:r>
            <a:r>
              <a:rPr lang="en-US" sz="2400" dirty="0" err="1" smtClean="0"/>
              <a:t>extensión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</a:t>
            </a:r>
            <a:r>
              <a:rPr lang="en-US" sz="2400" dirty="0" err="1" smtClean="0"/>
              <a:t>meniscos</a:t>
            </a:r>
            <a:r>
              <a:rPr lang="en-US" sz="2400" dirty="0" smtClean="0"/>
              <a:t> y </a:t>
            </a:r>
            <a:r>
              <a:rPr lang="en-US" sz="2400" dirty="0" err="1" smtClean="0"/>
              <a:t>ligamentos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Femoro-patelar</a:t>
            </a:r>
            <a:r>
              <a:rPr lang="en-US" sz="2400" b="1" dirty="0"/>
              <a:t> - </a:t>
            </a:r>
            <a:r>
              <a:rPr lang="en-US" sz="2400" dirty="0" err="1"/>
              <a:t>Intermedia</a:t>
            </a:r>
            <a:r>
              <a:rPr lang="en-US" sz="2400" dirty="0"/>
              <a:t> anterior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psula</a:t>
            </a:r>
            <a:r>
              <a:rPr lang="en-US" sz="2400" dirty="0" smtClean="0"/>
              <a:t> </a:t>
            </a:r>
            <a:r>
              <a:rPr lang="en-US" sz="2400" dirty="0"/>
              <a:t>articular – </a:t>
            </a:r>
            <a:r>
              <a:rPr lang="en-US" sz="2400" dirty="0" err="1"/>
              <a:t>ausente</a:t>
            </a:r>
            <a:r>
              <a:rPr lang="en-US" sz="2400" dirty="0"/>
              <a:t> anterior, </a:t>
            </a:r>
            <a:r>
              <a:rPr lang="en-US" sz="2400" dirty="0" err="1"/>
              <a:t>sustituida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3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ligamentos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de </a:t>
            </a:r>
            <a:r>
              <a:rPr lang="en-US" sz="2400" dirty="0" err="1"/>
              <a:t>patela</a:t>
            </a:r>
            <a:r>
              <a:rPr lang="en-US" sz="2400" dirty="0"/>
              <a:t> a tibia</a:t>
            </a:r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Patelar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Retenedores</a:t>
            </a:r>
            <a:r>
              <a:rPr lang="en-US" sz="2400" dirty="0"/>
              <a:t> </a:t>
            </a:r>
            <a:r>
              <a:rPr lang="en-US" sz="2400" dirty="0" err="1"/>
              <a:t>patelar</a:t>
            </a:r>
            <a:r>
              <a:rPr lang="en-US" sz="2400" dirty="0"/>
              <a:t> medial y lateral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</p:txBody>
      </p:sp>
      <p:pic>
        <p:nvPicPr>
          <p:cNvPr id="8" name="Picture 7" descr="Screen Shot 2018-09-16 at 11.06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407" y="0"/>
            <a:ext cx="3975100" cy="3213100"/>
          </a:xfrm>
          <a:prstGeom prst="rect">
            <a:avLst/>
          </a:prstGeom>
        </p:spPr>
      </p:pic>
      <p:pic>
        <p:nvPicPr>
          <p:cNvPr id="9" name="Picture 8" descr="Screen Shot 2018-09-16 at 11.06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3" y="3151295"/>
            <a:ext cx="3641284" cy="370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68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Rodilla</a:t>
            </a:r>
            <a:endParaRPr lang="en-US" dirty="0"/>
          </a:p>
        </p:txBody>
      </p:sp>
      <p:pic>
        <p:nvPicPr>
          <p:cNvPr id="8" name="Picture 7" descr="Screen Shot 2018-09-16 at 11.06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223" y="94152"/>
            <a:ext cx="3519311" cy="3309761"/>
          </a:xfrm>
          <a:prstGeom prst="rect">
            <a:avLst/>
          </a:prstGeom>
        </p:spPr>
      </p:pic>
      <p:pic>
        <p:nvPicPr>
          <p:cNvPr id="9" name="Picture 8" descr="Screen Shot 2018-09-16 at 11.06.4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618" y="0"/>
            <a:ext cx="3569493" cy="3579598"/>
          </a:xfrm>
          <a:prstGeom prst="rect">
            <a:avLst/>
          </a:prstGeom>
        </p:spPr>
      </p:pic>
      <p:pic>
        <p:nvPicPr>
          <p:cNvPr id="3" name="Picture 2" descr="Screen Shot 2018-09-16 at 11.07.0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677" y="3579598"/>
            <a:ext cx="3877341" cy="3278402"/>
          </a:xfrm>
          <a:prstGeom prst="rect">
            <a:avLst/>
          </a:prstGeom>
        </p:spPr>
      </p:pic>
      <p:pic>
        <p:nvPicPr>
          <p:cNvPr id="5" name="Picture 4" descr="Screen Shot 2018-09-16 at 11.07.0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34" y="4423905"/>
            <a:ext cx="4199466" cy="19486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0474" y="570524"/>
            <a:ext cx="4507969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err="1" smtClean="0"/>
              <a:t>Ligamentos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capsulares</a:t>
            </a:r>
            <a:endParaRPr lang="en-US" sz="2400" b="1" dirty="0" smtClean="0"/>
          </a:p>
          <a:p>
            <a:pPr lvl="1"/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b="1" dirty="0" err="1" smtClean="0"/>
              <a:t>Colaterales</a:t>
            </a:r>
            <a:r>
              <a:rPr lang="en-US" sz="2400" b="1" dirty="0" smtClean="0"/>
              <a:t> </a:t>
            </a:r>
            <a:r>
              <a:rPr lang="en-US" sz="2400" b="1" dirty="0"/>
              <a:t>fibular y </a:t>
            </a:r>
            <a:r>
              <a:rPr lang="en-US" sz="2400" b="1" dirty="0" err="1"/>
              <a:t>tibial</a:t>
            </a:r>
            <a:r>
              <a:rPr lang="en-US" sz="2400" b="1" dirty="0"/>
              <a:t> 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evitan</a:t>
            </a:r>
            <a:r>
              <a:rPr lang="en-US" sz="2400" dirty="0" smtClean="0"/>
              <a:t> </a:t>
            </a:r>
            <a:r>
              <a:rPr lang="en-US" sz="2400" dirty="0" err="1"/>
              <a:t>rotación</a:t>
            </a:r>
            <a:r>
              <a:rPr lang="en-US" sz="2400" dirty="0"/>
              <a:t> en </a:t>
            </a:r>
            <a:r>
              <a:rPr lang="en-US" sz="2400" dirty="0" err="1" smtClean="0"/>
              <a:t>extensión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b="1" dirty="0" err="1"/>
              <a:t>Popliteales</a:t>
            </a:r>
            <a:r>
              <a:rPr lang="en-US" sz="2400" b="1" dirty="0"/>
              <a:t> </a:t>
            </a:r>
            <a:r>
              <a:rPr lang="en-US" sz="2400" b="1" dirty="0" err="1"/>
              <a:t>oblicuo</a:t>
            </a:r>
            <a:r>
              <a:rPr lang="en-US" sz="2400" b="1" dirty="0"/>
              <a:t> y </a:t>
            </a:r>
            <a:r>
              <a:rPr lang="en-US" sz="2400" b="1" dirty="0" err="1" smtClean="0"/>
              <a:t>arcuado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refuerzan</a:t>
            </a:r>
            <a:endParaRPr lang="en-US" sz="2400" dirty="0" smtClean="0"/>
          </a:p>
          <a:p>
            <a:pPr lvl="1"/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Ant/Post </a:t>
            </a:r>
            <a:r>
              <a:rPr lang="en-US" sz="2400" b="1" dirty="0" err="1"/>
              <a:t>Cruzados</a:t>
            </a:r>
            <a:r>
              <a:rPr lang="en-US" sz="2400" b="1" dirty="0"/>
              <a:t> </a:t>
            </a:r>
            <a:r>
              <a:rPr lang="en-US" sz="2400" dirty="0"/>
              <a:t>– </a:t>
            </a:r>
            <a:r>
              <a:rPr lang="en-US" sz="2400" dirty="0" err="1" smtClean="0"/>
              <a:t>intracapsulares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cruzan</a:t>
            </a:r>
            <a:r>
              <a:rPr lang="en-US" sz="2400" dirty="0" smtClean="0"/>
              <a:t> </a:t>
            </a:r>
            <a:r>
              <a:rPr lang="en-US" sz="2400" dirty="0" err="1"/>
              <a:t>frente</a:t>
            </a:r>
            <a:r>
              <a:rPr lang="en-US" sz="2400" dirty="0"/>
              <a:t> a los </a:t>
            </a:r>
            <a:r>
              <a:rPr lang="en-US" sz="2400" dirty="0" err="1"/>
              <a:t>condilos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e</a:t>
            </a:r>
            <a:r>
              <a:rPr lang="en-US" sz="2400" dirty="0" err="1" smtClean="0"/>
              <a:t>vitan</a:t>
            </a:r>
            <a:r>
              <a:rPr lang="en-US" sz="2400" dirty="0" smtClean="0"/>
              <a:t> </a:t>
            </a:r>
            <a:r>
              <a:rPr lang="en-US" sz="2400" dirty="0" err="1"/>
              <a:t>hiper</a:t>
            </a:r>
            <a:r>
              <a:rPr lang="en-US" sz="2400" dirty="0"/>
              <a:t> </a:t>
            </a:r>
            <a:r>
              <a:rPr lang="en-US" sz="2400" dirty="0" err="1"/>
              <a:t>extensión</a:t>
            </a:r>
            <a:r>
              <a:rPr lang="en-US" sz="2400" dirty="0"/>
              <a:t>/</a:t>
            </a:r>
            <a:r>
              <a:rPr lang="en-US" sz="2400" dirty="0" err="1"/>
              <a:t>flexión</a:t>
            </a:r>
            <a:r>
              <a:rPr lang="en-US" sz="2400" dirty="0"/>
              <a:t> y </a:t>
            </a:r>
            <a:r>
              <a:rPr lang="en-US" sz="2400" dirty="0" err="1"/>
              <a:t>desplazamientos</a:t>
            </a:r>
            <a:r>
              <a:rPr lang="en-US" sz="2400" dirty="0"/>
              <a:t> ant/post</a:t>
            </a:r>
          </a:p>
        </p:txBody>
      </p:sp>
    </p:spTree>
    <p:extLst>
      <p:ext uri="{BB962C8B-B14F-4D97-AF65-F5344CB8AC3E}">
        <p14:creationId xmlns:p14="http://schemas.microsoft.com/office/powerpoint/2010/main" val="3538186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422" y="0"/>
            <a:ext cx="10515600" cy="804333"/>
          </a:xfrm>
        </p:spPr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889" y="1239132"/>
            <a:ext cx="11232444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Identificar</a:t>
            </a:r>
            <a:r>
              <a:rPr lang="en-US" dirty="0" smtClean="0"/>
              <a:t> y </a:t>
            </a:r>
            <a:r>
              <a:rPr lang="en-US" dirty="0" err="1" smtClean="0"/>
              <a:t>describir</a:t>
            </a:r>
            <a:r>
              <a:rPr lang="en-US" dirty="0" smtClean="0"/>
              <a:t> los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categorías</a:t>
            </a:r>
            <a:r>
              <a:rPr lang="en-US" dirty="0" smtClean="0"/>
              <a:t> </a:t>
            </a:r>
            <a:r>
              <a:rPr lang="en-US" dirty="0" err="1" smtClean="0"/>
              <a:t>funcionales</a:t>
            </a:r>
            <a:r>
              <a:rPr lang="en-US" dirty="0" smtClean="0"/>
              <a:t> de </a:t>
            </a:r>
            <a:r>
              <a:rPr lang="en-US" dirty="0" err="1" smtClean="0"/>
              <a:t>articulaciones</a:t>
            </a:r>
            <a:endParaRPr lang="en-US" dirty="0" smtClean="0"/>
          </a:p>
          <a:p>
            <a:r>
              <a:rPr lang="en-US" dirty="0" err="1" smtClean="0"/>
              <a:t>Nombrar</a:t>
            </a:r>
            <a:r>
              <a:rPr lang="en-US" dirty="0" smtClean="0"/>
              <a:t> y </a:t>
            </a:r>
            <a:r>
              <a:rPr lang="en-US" dirty="0" err="1" smtClean="0"/>
              <a:t>describir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tres</a:t>
            </a:r>
            <a:r>
              <a:rPr lang="en-US" dirty="0" smtClean="0"/>
              <a:t> </a:t>
            </a:r>
            <a:r>
              <a:rPr lang="en-US" dirty="0" err="1" smtClean="0"/>
              <a:t>categorías</a:t>
            </a:r>
            <a:r>
              <a:rPr lang="en-US" dirty="0" smtClean="0"/>
              <a:t> </a:t>
            </a:r>
            <a:r>
              <a:rPr lang="en-US" dirty="0" err="1" smtClean="0"/>
              <a:t>estructurales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 err="1" smtClean="0"/>
              <a:t>articulaciones</a:t>
            </a:r>
            <a:endParaRPr lang="en-US" dirty="0" smtClean="0"/>
          </a:p>
          <a:p>
            <a:r>
              <a:rPr lang="en-US" dirty="0" err="1" smtClean="0"/>
              <a:t>Discutir</a:t>
            </a:r>
            <a:r>
              <a:rPr lang="en-US" dirty="0" smtClean="0"/>
              <a:t> </a:t>
            </a:r>
            <a:r>
              <a:rPr lang="en-US" dirty="0" err="1" smtClean="0"/>
              <a:t>relación</a:t>
            </a:r>
            <a:r>
              <a:rPr lang="en-US" dirty="0" smtClean="0"/>
              <a:t> </a:t>
            </a:r>
            <a:r>
              <a:rPr lang="en-US" dirty="0" smtClean="0"/>
              <a:t>entre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articulaciones</a:t>
            </a:r>
            <a:endParaRPr lang="en-US" dirty="0" smtClean="0"/>
          </a:p>
          <a:p>
            <a:r>
              <a:rPr lang="en-US" dirty="0" err="1" smtClean="0"/>
              <a:t>Identificar</a:t>
            </a:r>
            <a:r>
              <a:rPr lang="en-US" dirty="0" smtClean="0"/>
              <a:t> los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articulaciones</a:t>
            </a:r>
            <a:r>
              <a:rPr lang="en-US" dirty="0" smtClean="0"/>
              <a:t> </a:t>
            </a:r>
            <a:r>
              <a:rPr lang="en-US" dirty="0" err="1" smtClean="0"/>
              <a:t>sinoviales</a:t>
            </a:r>
            <a:r>
              <a:rPr lang="en-US" dirty="0" smtClean="0"/>
              <a:t>: </a:t>
            </a:r>
          </a:p>
          <a:p>
            <a:pPr lvl="1"/>
            <a:r>
              <a:rPr lang="en-US" sz="2800" dirty="0" smtClean="0"/>
              <a:t>no </a:t>
            </a:r>
            <a:r>
              <a:rPr lang="en-US" sz="2800" dirty="0" err="1" smtClean="0"/>
              <a:t>axiales</a:t>
            </a:r>
            <a:r>
              <a:rPr lang="en-US" sz="2800" dirty="0" smtClean="0"/>
              <a:t>, </a:t>
            </a:r>
            <a:r>
              <a:rPr lang="en-US" sz="2800" dirty="0" err="1" smtClean="0"/>
              <a:t>uniaxiales</a:t>
            </a:r>
            <a:r>
              <a:rPr lang="en-US" sz="2800" dirty="0" smtClean="0"/>
              <a:t>, </a:t>
            </a:r>
            <a:r>
              <a:rPr lang="en-US" sz="2800" dirty="0" err="1" smtClean="0"/>
              <a:t>baxiales</a:t>
            </a:r>
            <a:r>
              <a:rPr lang="en-US" sz="2800" dirty="0" smtClean="0"/>
              <a:t>, </a:t>
            </a:r>
            <a:r>
              <a:rPr lang="en-US" sz="2800" dirty="0" err="1" smtClean="0"/>
              <a:t>multiaxiales</a:t>
            </a:r>
            <a:endParaRPr lang="en-US" sz="2800" dirty="0" smtClean="0"/>
          </a:p>
          <a:p>
            <a:r>
              <a:rPr lang="en-US" dirty="0" err="1" smtClean="0"/>
              <a:t>Definir</a:t>
            </a:r>
            <a:r>
              <a:rPr lang="en-US" dirty="0" smtClean="0"/>
              <a:t> </a:t>
            </a:r>
            <a:r>
              <a:rPr lang="en-US" dirty="0" err="1" smtClean="0"/>
              <a:t>origen</a:t>
            </a:r>
            <a:r>
              <a:rPr lang="en-US" dirty="0" smtClean="0"/>
              <a:t> e </a:t>
            </a:r>
            <a:r>
              <a:rPr lang="en-US" dirty="0" err="1" smtClean="0"/>
              <a:t>inserción</a:t>
            </a:r>
            <a:r>
              <a:rPr lang="en-US" dirty="0" smtClean="0"/>
              <a:t> muscular en </a:t>
            </a:r>
            <a:r>
              <a:rPr lang="en-US" dirty="0" err="1" smtClean="0"/>
              <a:t>relaci</a:t>
            </a:r>
            <a:r>
              <a:rPr lang="en-US" dirty="0" err="1" smtClean="0"/>
              <a:t>ón</a:t>
            </a:r>
            <a:r>
              <a:rPr lang="en-US" dirty="0" smtClean="0"/>
              <a:t> a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articulaciones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Hombro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549272"/>
            <a:ext cx="592641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/>
              <a:t>Gleno</a:t>
            </a:r>
            <a:r>
              <a:rPr lang="en-US" sz="2400" dirty="0"/>
              <a:t>/</a:t>
            </a:r>
            <a:r>
              <a:rPr lang="en-US" sz="2400" dirty="0" smtClean="0"/>
              <a:t>humeral - La </a:t>
            </a:r>
            <a:r>
              <a:rPr lang="en-US" sz="2400" dirty="0"/>
              <a:t>mas </a:t>
            </a:r>
            <a:r>
              <a:rPr lang="en-US" sz="2400" dirty="0" err="1"/>
              <a:t>libre</a:t>
            </a:r>
            <a:r>
              <a:rPr lang="en-US" sz="2400" dirty="0"/>
              <a:t> 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lexi</a:t>
            </a:r>
            <a:r>
              <a:rPr lang="en-US" sz="2400" dirty="0" err="1" smtClean="0"/>
              <a:t>ón</a:t>
            </a:r>
            <a:r>
              <a:rPr lang="en-US" sz="2400" dirty="0" smtClean="0"/>
              <a:t>, </a:t>
            </a:r>
            <a:r>
              <a:rPr lang="en-US" sz="2400" dirty="0" err="1" smtClean="0"/>
              <a:t>extensión</a:t>
            </a:r>
            <a:r>
              <a:rPr lang="en-US" sz="2400" dirty="0" smtClean="0"/>
              <a:t>, </a:t>
            </a:r>
            <a:r>
              <a:rPr lang="en-US" sz="2400" dirty="0" err="1" smtClean="0"/>
              <a:t>abducció</a:t>
            </a:r>
            <a:r>
              <a:rPr lang="en-US" sz="2400" dirty="0" smtClean="0"/>
              <a:t>, </a:t>
            </a:r>
            <a:r>
              <a:rPr lang="en-US" sz="2400" dirty="0" err="1" smtClean="0"/>
              <a:t>aducción</a:t>
            </a:r>
            <a:r>
              <a:rPr lang="en-US" sz="2400" dirty="0" smtClean="0"/>
              <a:t>, </a:t>
            </a:r>
            <a:r>
              <a:rPr lang="en-US" sz="2400" dirty="0" err="1" smtClean="0"/>
              <a:t>circundicción</a:t>
            </a:r>
            <a:r>
              <a:rPr lang="en-US" sz="2400" dirty="0" smtClean="0"/>
              <a:t>, </a:t>
            </a:r>
            <a:r>
              <a:rPr lang="en-US" sz="2400" dirty="0" err="1" smtClean="0"/>
              <a:t>rotación</a:t>
            </a:r>
            <a:r>
              <a:rPr lang="en-US" sz="2400" dirty="0" smtClean="0"/>
              <a:t>, medial/lateral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Cabeza</a:t>
            </a:r>
            <a:r>
              <a:rPr lang="en-US" sz="2400" dirty="0" smtClean="0"/>
              <a:t> en </a:t>
            </a:r>
            <a:r>
              <a:rPr lang="en-US" sz="2400" dirty="0" err="1" smtClean="0"/>
              <a:t>cavidad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Labro</a:t>
            </a:r>
            <a:r>
              <a:rPr lang="en-US" sz="2400" dirty="0" smtClean="0"/>
              <a:t> </a:t>
            </a:r>
            <a:r>
              <a:rPr lang="en-US" sz="2400" dirty="0" err="1" smtClean="0"/>
              <a:t>glenoideo</a:t>
            </a:r>
            <a:r>
              <a:rPr lang="en-US" sz="2400" dirty="0" smtClean="0"/>
              <a:t> – </a:t>
            </a:r>
            <a:r>
              <a:rPr lang="en-US" sz="2400" dirty="0" err="1" smtClean="0"/>
              <a:t>anillo</a:t>
            </a:r>
            <a:r>
              <a:rPr lang="en-US" sz="2400" dirty="0" smtClean="0"/>
              <a:t> de fibro </a:t>
            </a:r>
            <a:r>
              <a:rPr lang="en-US" sz="2400" dirty="0" err="1" smtClean="0"/>
              <a:t>cartilago</a:t>
            </a:r>
            <a:r>
              <a:rPr lang="en-US" sz="2400" dirty="0" smtClean="0"/>
              <a:t>, </a:t>
            </a:r>
            <a:r>
              <a:rPr lang="en-US" sz="2400" dirty="0" err="1" smtClean="0"/>
              <a:t>profundiza</a:t>
            </a:r>
            <a:r>
              <a:rPr lang="en-US" sz="2400" dirty="0" smtClean="0"/>
              <a:t> la </a:t>
            </a:r>
            <a:r>
              <a:rPr lang="en-US" sz="2400" dirty="0" err="1" smtClean="0"/>
              <a:t>articulaci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psula</a:t>
            </a:r>
            <a:r>
              <a:rPr lang="en-US" sz="2400" dirty="0" smtClean="0"/>
              <a:t> articular ; </a:t>
            </a:r>
            <a:r>
              <a:rPr lang="en-US" sz="2400" dirty="0" err="1"/>
              <a:t>f</a:t>
            </a:r>
            <a:r>
              <a:rPr lang="en-US" sz="2400" dirty="0" err="1" smtClean="0"/>
              <a:t>ina</a:t>
            </a:r>
            <a:r>
              <a:rPr lang="en-US" sz="2400" dirty="0" smtClean="0"/>
              <a:t>, </a:t>
            </a:r>
            <a:r>
              <a:rPr lang="en-US" sz="2400" dirty="0" err="1" smtClean="0"/>
              <a:t>suelta</a:t>
            </a:r>
            <a:r>
              <a:rPr lang="en-US" sz="2400" dirty="0" smtClean="0"/>
              <a:t>-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movimiento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Ligamentos</a:t>
            </a:r>
            <a:r>
              <a:rPr lang="en-US" sz="2400" dirty="0" smtClean="0"/>
              <a:t> </a:t>
            </a:r>
            <a:r>
              <a:rPr lang="en-US" sz="2400" dirty="0" err="1" smtClean="0"/>
              <a:t>anteriores</a:t>
            </a:r>
            <a:r>
              <a:rPr lang="en-US" sz="2400" dirty="0" smtClean="0"/>
              <a:t> </a:t>
            </a:r>
            <a:r>
              <a:rPr lang="en-US" sz="2400" dirty="0" err="1" smtClean="0"/>
              <a:t>refuerzan</a:t>
            </a:r>
            <a:r>
              <a:rPr lang="en-US" sz="2400" dirty="0" smtClean="0"/>
              <a:t>, </a:t>
            </a:r>
            <a:r>
              <a:rPr lang="en-US" sz="2400" dirty="0" err="1" smtClean="0"/>
              <a:t>pocos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Glenohumerales</a:t>
            </a:r>
            <a:r>
              <a:rPr lang="en-US" sz="2400" dirty="0" smtClean="0"/>
              <a:t>, </a:t>
            </a:r>
            <a:r>
              <a:rPr lang="en-US" sz="2400" dirty="0" err="1" smtClean="0"/>
              <a:t>d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biles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Coraco</a:t>
            </a:r>
            <a:r>
              <a:rPr lang="en-US" sz="2400" dirty="0" smtClean="0"/>
              <a:t>-humeral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Aguantar</a:t>
            </a:r>
            <a:r>
              <a:rPr lang="en-US" sz="2400" dirty="0" smtClean="0"/>
              <a:t> peso de </a:t>
            </a:r>
            <a:r>
              <a:rPr lang="en-US" sz="2400" dirty="0" err="1" smtClean="0"/>
              <a:t>h</a:t>
            </a:r>
            <a:r>
              <a:rPr lang="en-US" sz="2400" dirty="0" err="1" smtClean="0"/>
              <a:t>ú</a:t>
            </a:r>
            <a:r>
              <a:rPr lang="en-US" sz="2400" dirty="0" err="1" smtClean="0"/>
              <a:t>mero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Tendones</a:t>
            </a:r>
            <a:r>
              <a:rPr lang="en-US" sz="2400" dirty="0" smtClean="0"/>
              <a:t>  del </a:t>
            </a:r>
            <a:r>
              <a:rPr lang="en-US" sz="2400" dirty="0" err="1" smtClean="0"/>
              <a:t>b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ceps</a:t>
            </a:r>
            <a:r>
              <a:rPr lang="en-US" sz="2400" dirty="0" smtClean="0"/>
              <a:t> y del mango </a:t>
            </a:r>
            <a:r>
              <a:rPr lang="en-US" sz="2400" dirty="0" err="1" smtClean="0"/>
              <a:t>rotadr</a:t>
            </a:r>
            <a:r>
              <a:rPr lang="en-US" sz="2400" dirty="0" smtClean="0"/>
              <a:t> 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Subescapular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Supra e infra </a:t>
            </a:r>
            <a:r>
              <a:rPr lang="en-US" sz="2400" dirty="0" err="1" smtClean="0"/>
              <a:t>espinoso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Teres</a:t>
            </a:r>
            <a:r>
              <a:rPr lang="en-US" sz="2400" dirty="0" smtClean="0"/>
              <a:t> </a:t>
            </a:r>
            <a:r>
              <a:rPr lang="en-US" sz="2400" dirty="0" err="1" smtClean="0"/>
              <a:t>menor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Estabilizan</a:t>
            </a:r>
            <a:endParaRPr lang="en-US" sz="2400" dirty="0" smtClean="0"/>
          </a:p>
        </p:txBody>
      </p:sp>
      <p:pic>
        <p:nvPicPr>
          <p:cNvPr id="3" name="Picture 2" descr="Screen Shot 2018-09-16 at 11.0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111" y="94061"/>
            <a:ext cx="6208888" cy="3183580"/>
          </a:xfrm>
          <a:prstGeom prst="rect">
            <a:avLst/>
          </a:prstGeom>
        </p:spPr>
      </p:pic>
      <p:pic>
        <p:nvPicPr>
          <p:cNvPr id="5" name="Picture 4" descr="Screen Shot 2018-09-16 at 11.08.2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667" y="3315396"/>
            <a:ext cx="6392333" cy="354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6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48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Temporomandibular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4" y="817381"/>
            <a:ext cx="53022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smtClean="0"/>
              <a:t>Anterior al </a:t>
            </a:r>
            <a:r>
              <a:rPr lang="en-US" sz="2400" dirty="0" err="1" smtClean="0"/>
              <a:t>o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do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Tipo</a:t>
            </a:r>
            <a:r>
              <a:rPr lang="en-US" sz="2400" dirty="0" smtClean="0"/>
              <a:t> </a:t>
            </a:r>
            <a:r>
              <a:rPr lang="en-US" sz="2400" dirty="0" err="1" smtClean="0"/>
              <a:t>visagra</a:t>
            </a:r>
            <a:r>
              <a:rPr lang="en-US" sz="2400" dirty="0" smtClean="0"/>
              <a:t> entre 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ndilo</a:t>
            </a:r>
            <a:r>
              <a:rPr lang="en-US" sz="2400" dirty="0" smtClean="0"/>
              <a:t> y </a:t>
            </a:r>
            <a:r>
              <a:rPr lang="en-US" sz="2400" dirty="0" err="1" smtClean="0"/>
              <a:t>fosa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condilar</a:t>
            </a:r>
            <a:r>
              <a:rPr lang="en-US" sz="2400" dirty="0" smtClean="0"/>
              <a:t> mandibular con temporal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Fosa</a:t>
            </a:r>
            <a:r>
              <a:rPr lang="en-US" sz="2400" dirty="0" smtClean="0"/>
              <a:t> mandibular - posterior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Tub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rculo</a:t>
            </a:r>
            <a:r>
              <a:rPr lang="en-US" sz="2400" dirty="0" smtClean="0"/>
              <a:t> articular - anterior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psula</a:t>
            </a:r>
            <a:r>
              <a:rPr lang="en-US" sz="2400" dirty="0" smtClean="0"/>
              <a:t> articular </a:t>
            </a:r>
            <a:r>
              <a:rPr lang="en-US" sz="2400" dirty="0" err="1" smtClean="0"/>
              <a:t>tiene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Ligamento</a:t>
            </a:r>
            <a:r>
              <a:rPr lang="en-US" sz="2400" dirty="0" smtClean="0"/>
              <a:t> lateral – </a:t>
            </a:r>
            <a:r>
              <a:rPr lang="en-US" sz="2400" dirty="0" err="1" smtClean="0"/>
              <a:t>refuerzo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Disco articular – divide en </a:t>
            </a:r>
            <a:r>
              <a:rPr lang="en-US" sz="2400" dirty="0" err="1" smtClean="0"/>
              <a:t>compartimientos</a:t>
            </a:r>
            <a:r>
              <a:rPr lang="en-US" sz="2400" dirty="0" smtClean="0"/>
              <a:t> superior e inferior</a:t>
            </a:r>
          </a:p>
          <a:p>
            <a:pPr marL="285750" indent="-285750">
              <a:buFontTx/>
              <a:buChar char="-"/>
            </a:pPr>
            <a:endParaRPr lang="en-US" sz="2400" dirty="0" smtClean="0"/>
          </a:p>
        </p:txBody>
      </p:sp>
      <p:pic>
        <p:nvPicPr>
          <p:cNvPr id="8" name="Picture 7" descr="Screen Shot 2018-09-16 at 11.08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51" y="253999"/>
            <a:ext cx="3047551" cy="4008604"/>
          </a:xfrm>
          <a:prstGeom prst="rect">
            <a:avLst/>
          </a:prstGeom>
        </p:spPr>
      </p:pic>
      <p:pic>
        <p:nvPicPr>
          <p:cNvPr id="3" name="Picture 2" descr="Screen Shot 2018-09-16 at 11.08.4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344" y="366888"/>
            <a:ext cx="3888656" cy="404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86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Resumen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1F28A59-C15A-6C43-8EA8-2FF4505CE911}"/>
              </a:ext>
            </a:extLst>
          </p:cNvPr>
          <p:cNvSpPr txBox="1"/>
          <p:nvPr/>
        </p:nvSpPr>
        <p:spPr>
          <a:xfrm>
            <a:off x="318658" y="673939"/>
            <a:ext cx="1152698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US" sz="2800" dirty="0" err="1" smtClean="0"/>
              <a:t>Permiten</a:t>
            </a:r>
            <a:r>
              <a:rPr lang="en-US" sz="2800" dirty="0" smtClean="0"/>
              <a:t> </a:t>
            </a:r>
            <a:r>
              <a:rPr lang="en-US" sz="2800" dirty="0" err="1" smtClean="0"/>
              <a:t>ligero</a:t>
            </a:r>
            <a:r>
              <a:rPr lang="en-US" sz="2800" dirty="0" smtClean="0"/>
              <a:t> </a:t>
            </a:r>
            <a:r>
              <a:rPr lang="en-US" sz="2800" dirty="0" err="1" smtClean="0"/>
              <a:t>rango</a:t>
            </a:r>
            <a:r>
              <a:rPr lang="en-US" sz="2800" dirty="0" smtClean="0"/>
              <a:t> de </a:t>
            </a:r>
            <a:r>
              <a:rPr lang="en-US" sz="2800" dirty="0" err="1" smtClean="0"/>
              <a:t>movimiento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 smtClean="0"/>
              <a:t>Incluye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articulaciones</a:t>
            </a:r>
            <a:r>
              <a:rPr lang="en-US" sz="2800" dirty="0" smtClean="0"/>
              <a:t> entre los </a:t>
            </a:r>
            <a:r>
              <a:rPr lang="en-US" sz="2800" dirty="0" err="1" smtClean="0"/>
              <a:t>cuerpos</a:t>
            </a:r>
            <a:r>
              <a:rPr lang="en-US" sz="2800" dirty="0" smtClean="0"/>
              <a:t> </a:t>
            </a:r>
            <a:r>
              <a:rPr lang="en-US" sz="2800" dirty="0" err="1" smtClean="0"/>
              <a:t>vertebrales</a:t>
            </a:r>
            <a:r>
              <a:rPr lang="en-US" sz="2800" dirty="0" smtClean="0"/>
              <a:t>  y </a:t>
            </a:r>
            <a:r>
              <a:rPr lang="en-US" sz="2800" dirty="0" err="1" smtClean="0"/>
              <a:t>sinfisis</a:t>
            </a:r>
            <a:r>
              <a:rPr lang="en-US" sz="2800" dirty="0" smtClean="0"/>
              <a:t> pubis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 smtClean="0"/>
              <a:t>Articulaciones</a:t>
            </a:r>
            <a:r>
              <a:rPr lang="en-US" sz="2800" dirty="0" smtClean="0"/>
              <a:t> </a:t>
            </a:r>
            <a:r>
              <a:rPr lang="en-US" sz="2800" dirty="0" err="1" smtClean="0"/>
              <a:t>inmoviles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 smtClean="0"/>
              <a:t>Suturas</a:t>
            </a:r>
            <a:r>
              <a:rPr lang="en-US" sz="2800" dirty="0" smtClean="0"/>
              <a:t> son un </a:t>
            </a:r>
            <a:r>
              <a:rPr lang="en-US" sz="2800" dirty="0" err="1" smtClean="0"/>
              <a:t>ejemplo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 smtClean="0"/>
              <a:t>Cartilago</a:t>
            </a:r>
            <a:r>
              <a:rPr lang="en-US" sz="2800" dirty="0" smtClean="0"/>
              <a:t> </a:t>
            </a:r>
            <a:r>
              <a:rPr lang="en-US" sz="2800" dirty="0" err="1" smtClean="0"/>
              <a:t>conecta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porciones</a:t>
            </a:r>
            <a:r>
              <a:rPr lang="en-US" sz="2800" dirty="0" smtClean="0"/>
              <a:t> </a:t>
            </a:r>
            <a:r>
              <a:rPr lang="en-US" sz="2800" dirty="0" err="1" smtClean="0"/>
              <a:t>oseas</a:t>
            </a:r>
            <a:r>
              <a:rPr lang="en-US" sz="2800" dirty="0" smtClean="0"/>
              <a:t> </a:t>
            </a:r>
            <a:endParaRPr lang="en-US" sz="2800" dirty="0"/>
          </a:p>
          <a:p>
            <a:pPr marL="457200" indent="-457200">
              <a:buAutoNum type="arabicParenR"/>
            </a:pPr>
            <a:r>
              <a:rPr lang="en-US" sz="2800" dirty="0" err="1" smtClean="0"/>
              <a:t>Capsula</a:t>
            </a:r>
            <a:r>
              <a:rPr lang="en-US" sz="2800" dirty="0" smtClean="0"/>
              <a:t> articular </a:t>
            </a:r>
            <a:r>
              <a:rPr lang="en-US" sz="2800" dirty="0" err="1" smtClean="0"/>
              <a:t>fibrosa</a:t>
            </a:r>
            <a:r>
              <a:rPr lang="en-US" sz="2800" dirty="0" smtClean="0"/>
              <a:t>, </a:t>
            </a:r>
            <a:r>
              <a:rPr lang="en-US" sz="2800" dirty="0" err="1" smtClean="0"/>
              <a:t>recubierta</a:t>
            </a:r>
            <a:r>
              <a:rPr lang="en-US" sz="2800" dirty="0" smtClean="0"/>
              <a:t> de </a:t>
            </a:r>
            <a:r>
              <a:rPr lang="en-US" sz="2800" dirty="0" err="1" smtClean="0"/>
              <a:t>membrana</a:t>
            </a:r>
            <a:r>
              <a:rPr lang="en-US" sz="2800" dirty="0" smtClean="0"/>
              <a:t> </a:t>
            </a:r>
            <a:r>
              <a:rPr lang="en-US" sz="2800" dirty="0" err="1" smtClean="0"/>
              <a:t>sinovial</a:t>
            </a:r>
            <a:r>
              <a:rPr lang="en-US" sz="2800" dirty="0" smtClean="0"/>
              <a:t> en la </a:t>
            </a:r>
            <a:r>
              <a:rPr lang="en-US" sz="2800" dirty="0" err="1" smtClean="0"/>
              <a:t>cavidad</a:t>
            </a:r>
            <a:r>
              <a:rPr lang="en-US" sz="2800" dirty="0" smtClean="0"/>
              <a:t> articular</a:t>
            </a:r>
          </a:p>
          <a:p>
            <a:pPr marL="457200" indent="-457200">
              <a:buAutoNum type="arabicParenR"/>
            </a:pPr>
            <a:r>
              <a:rPr lang="en-US" sz="2800" dirty="0" err="1" smtClean="0"/>
              <a:t>Todas</a:t>
            </a:r>
            <a:r>
              <a:rPr lang="en-US" sz="2800" dirty="0" smtClean="0"/>
              <a:t> son de </a:t>
            </a:r>
            <a:r>
              <a:rPr lang="en-US" sz="2800" dirty="0" err="1" smtClean="0"/>
              <a:t>movimiento</a:t>
            </a:r>
            <a:r>
              <a:rPr lang="en-US" sz="2800" dirty="0" smtClean="0"/>
              <a:t> </a:t>
            </a:r>
            <a:r>
              <a:rPr lang="en-US" sz="2800" dirty="0" err="1" smtClean="0"/>
              <a:t>libre</a:t>
            </a: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err="1" smtClean="0"/>
              <a:t>Cadera</a:t>
            </a:r>
            <a:r>
              <a:rPr lang="en-US" sz="2800" dirty="0" smtClean="0"/>
              <a:t>, </a:t>
            </a:r>
            <a:r>
              <a:rPr lang="en-US" sz="2800" dirty="0" err="1" smtClean="0"/>
              <a:t>rodillas</a:t>
            </a:r>
            <a:r>
              <a:rPr lang="en-US" sz="2800" dirty="0" smtClean="0"/>
              <a:t> y </a:t>
            </a:r>
            <a:r>
              <a:rPr lang="en-US" sz="2800" dirty="0" err="1" smtClean="0"/>
              <a:t>codo</a:t>
            </a: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smtClean="0"/>
              <a:t>Reduce </a:t>
            </a:r>
            <a:r>
              <a:rPr lang="en-US" sz="2800" dirty="0" err="1" smtClean="0"/>
              <a:t>angulo</a:t>
            </a:r>
            <a:r>
              <a:rPr lang="en-US" sz="2800" dirty="0" smtClean="0"/>
              <a:t> entre </a:t>
            </a:r>
            <a:r>
              <a:rPr lang="en-US" sz="2800" dirty="0" err="1" smtClean="0"/>
              <a:t>brazo</a:t>
            </a:r>
            <a:r>
              <a:rPr lang="en-US" sz="2800" dirty="0" smtClean="0"/>
              <a:t> y </a:t>
            </a:r>
            <a:r>
              <a:rPr lang="en-US" sz="2800" dirty="0" err="1" smtClean="0"/>
              <a:t>antebrazo</a:t>
            </a: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err="1" smtClean="0"/>
              <a:t>Aumenta</a:t>
            </a:r>
            <a:r>
              <a:rPr lang="en-US" sz="2800" dirty="0" smtClean="0"/>
              <a:t> </a:t>
            </a:r>
            <a:r>
              <a:rPr lang="en-US" sz="2800" dirty="0" err="1" smtClean="0"/>
              <a:t>angulo</a:t>
            </a:r>
            <a:r>
              <a:rPr lang="en-US" sz="2800" dirty="0" smtClean="0"/>
              <a:t> entre </a:t>
            </a:r>
            <a:r>
              <a:rPr lang="en-US" sz="2800" dirty="0" err="1" smtClean="0"/>
              <a:t>muslo</a:t>
            </a:r>
            <a:r>
              <a:rPr lang="en-US" sz="2800" dirty="0" smtClean="0"/>
              <a:t> y </a:t>
            </a:r>
            <a:r>
              <a:rPr lang="en-US" sz="2800" dirty="0" err="1" smtClean="0"/>
              <a:t>pantorrilla</a:t>
            </a: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smtClean="0"/>
              <a:t> </a:t>
            </a:r>
            <a:r>
              <a:rPr lang="en-US" sz="2800" dirty="0" err="1" smtClean="0"/>
              <a:t>babinski</a:t>
            </a:r>
            <a:r>
              <a:rPr lang="en-US" sz="2800" dirty="0" smtClean="0"/>
              <a:t> </a:t>
            </a:r>
            <a:r>
              <a:rPr lang="en-US" sz="2800" dirty="0" err="1" smtClean="0"/>
              <a:t>positivo</a:t>
            </a:r>
            <a:r>
              <a:rPr lang="en-US" sz="2800" dirty="0" smtClean="0"/>
              <a:t> y </a:t>
            </a:r>
            <a:r>
              <a:rPr lang="en-US" sz="2800" dirty="0" err="1" smtClean="0"/>
              <a:t>negativo</a:t>
            </a: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smtClean="0"/>
              <a:t> entre </a:t>
            </a:r>
            <a:r>
              <a:rPr lang="en-US" sz="2800" dirty="0" err="1" smtClean="0"/>
              <a:t>carpos</a:t>
            </a:r>
            <a:r>
              <a:rPr lang="en-US" sz="2800" dirty="0" smtClean="0"/>
              <a:t> y </a:t>
            </a:r>
            <a:r>
              <a:rPr lang="en-US" sz="2800" dirty="0" err="1" smtClean="0"/>
              <a:t>metacarpos</a:t>
            </a:r>
            <a:endParaRPr lang="en-US" sz="2800" dirty="0" smtClean="0"/>
          </a:p>
          <a:p>
            <a:pPr marL="457200" indent="-457200">
              <a:buAutoNum type="arabicParenR"/>
            </a:pPr>
            <a:r>
              <a:rPr lang="en-US" sz="2800" dirty="0" err="1" smtClean="0"/>
              <a:t>Evitan</a:t>
            </a:r>
            <a:r>
              <a:rPr lang="en-US" sz="2800" dirty="0" smtClean="0"/>
              <a:t> </a:t>
            </a:r>
            <a:r>
              <a:rPr lang="en-US" sz="2800" dirty="0" err="1" smtClean="0"/>
              <a:t>desplazamiento</a:t>
            </a:r>
            <a:r>
              <a:rPr lang="en-US" sz="2800" dirty="0" smtClean="0"/>
              <a:t> anterior/posterior de la </a:t>
            </a:r>
            <a:r>
              <a:rPr lang="en-US" sz="2800" smtClean="0"/>
              <a:t>rodilla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544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9000"/>
          </a:xfrm>
        </p:spPr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091847"/>
            <a:ext cx="11480800" cy="4351338"/>
          </a:xfrm>
        </p:spPr>
        <p:txBody>
          <a:bodyPr>
            <a:normAutofit/>
          </a:bodyPr>
          <a:lstStyle/>
          <a:p>
            <a:r>
              <a:rPr lang="en-US" dirty="0" err="1" smtClean="0"/>
              <a:t>Describir</a:t>
            </a:r>
            <a:r>
              <a:rPr lang="en-US" dirty="0" smtClean="0"/>
              <a:t> y </a:t>
            </a:r>
            <a:r>
              <a:rPr lang="en-US" dirty="0" err="1" smtClean="0"/>
              <a:t>demostrar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movimientos</a:t>
            </a:r>
            <a:r>
              <a:rPr lang="en-US" dirty="0" smtClean="0"/>
              <a:t> </a:t>
            </a:r>
            <a:r>
              <a:rPr lang="en-US" dirty="0" err="1" smtClean="0"/>
              <a:t>corporales</a:t>
            </a:r>
            <a:endParaRPr lang="en-US" dirty="0" smtClean="0"/>
          </a:p>
          <a:p>
            <a:r>
              <a:rPr lang="en-US" dirty="0" smtClean="0"/>
              <a:t>Compare y </a:t>
            </a:r>
            <a:r>
              <a:rPr lang="en-US" dirty="0" err="1" smtClean="0"/>
              <a:t>constraste</a:t>
            </a:r>
            <a:r>
              <a:rPr lang="en-US" dirty="0" smtClean="0"/>
              <a:t> </a:t>
            </a:r>
            <a:r>
              <a:rPr lang="en-US" dirty="0" err="1" smtClean="0"/>
              <a:t>anatomía</a:t>
            </a:r>
            <a:r>
              <a:rPr lang="en-US" dirty="0" smtClean="0"/>
              <a:t> y </a:t>
            </a:r>
            <a:r>
              <a:rPr lang="en-US" dirty="0" err="1" smtClean="0"/>
              <a:t>fisiología</a:t>
            </a:r>
            <a:r>
              <a:rPr lang="en-US" dirty="0" smtClean="0"/>
              <a:t> de </a:t>
            </a:r>
            <a:r>
              <a:rPr lang="en-US" dirty="0" err="1" smtClean="0"/>
              <a:t>articulaciones</a:t>
            </a:r>
            <a:r>
              <a:rPr lang="en-US" dirty="0" smtClean="0"/>
              <a:t> de </a:t>
            </a:r>
            <a:r>
              <a:rPr lang="en-US" dirty="0" err="1" smtClean="0"/>
              <a:t>hombro</a:t>
            </a:r>
            <a:r>
              <a:rPr lang="en-US" dirty="0" smtClean="0"/>
              <a:t> y </a:t>
            </a:r>
            <a:r>
              <a:rPr lang="en-US" dirty="0" err="1" smtClean="0"/>
              <a:t>cadera</a:t>
            </a:r>
            <a:endParaRPr lang="en-US" dirty="0" smtClean="0"/>
          </a:p>
          <a:p>
            <a:r>
              <a:rPr lang="en-US" dirty="0" err="1" smtClean="0"/>
              <a:t>Describa</a:t>
            </a:r>
            <a:r>
              <a:rPr lang="en-US" dirty="0" smtClean="0"/>
              <a:t> </a:t>
            </a:r>
            <a:r>
              <a:rPr lang="en-US" dirty="0" err="1" smtClean="0"/>
              <a:t>anatomía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articulaciones</a:t>
            </a:r>
            <a:r>
              <a:rPr lang="en-US" dirty="0" smtClean="0"/>
              <a:t> de </a:t>
            </a:r>
            <a:r>
              <a:rPr lang="en-US" dirty="0" err="1" smtClean="0"/>
              <a:t>rodilla</a:t>
            </a:r>
            <a:r>
              <a:rPr lang="en-US" dirty="0" smtClean="0"/>
              <a:t> y </a:t>
            </a:r>
            <a:r>
              <a:rPr lang="en-US" dirty="0" err="1" smtClean="0"/>
              <a:t>temporomandibular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8-09-16 at 11.0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442" y="0"/>
            <a:ext cx="58984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Articulaciones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2B7171-7E60-7148-857D-B5CACCB95C11}"/>
              </a:ext>
            </a:extLst>
          </p:cNvPr>
          <p:cNvSpPr txBox="1"/>
          <p:nvPr/>
        </p:nvSpPr>
        <p:spPr>
          <a:xfrm>
            <a:off x="256821" y="731470"/>
            <a:ext cx="61919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Lugar de </a:t>
            </a:r>
            <a:r>
              <a:rPr lang="en-US" sz="2800" dirty="0" err="1" smtClean="0"/>
              <a:t>interacci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entres</a:t>
            </a:r>
            <a:r>
              <a:rPr lang="en-US" sz="2800" dirty="0" smtClean="0"/>
              <a:t> dos </a:t>
            </a:r>
            <a:r>
              <a:rPr lang="en-US" sz="2800" dirty="0" err="1" smtClean="0"/>
              <a:t>huesos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Funciones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Mantener</a:t>
            </a:r>
            <a:r>
              <a:rPr lang="en-US" sz="2800" dirty="0" smtClean="0"/>
              <a:t> </a:t>
            </a:r>
            <a:r>
              <a:rPr lang="en-US" sz="2800" dirty="0" err="1" smtClean="0"/>
              <a:t>huesos</a:t>
            </a:r>
            <a:r>
              <a:rPr lang="en-US" sz="2800" dirty="0" smtClean="0"/>
              <a:t> </a:t>
            </a:r>
            <a:r>
              <a:rPr lang="en-US" sz="2800" dirty="0" err="1" smtClean="0"/>
              <a:t>juntos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Proveer</a:t>
            </a:r>
            <a:r>
              <a:rPr lang="en-US" sz="2800" dirty="0" smtClean="0"/>
              <a:t> </a:t>
            </a:r>
            <a:r>
              <a:rPr lang="en-US" sz="2800" dirty="0" err="1" smtClean="0"/>
              <a:t>flexibilidad</a:t>
            </a:r>
            <a:r>
              <a:rPr lang="en-US" sz="2800" dirty="0" smtClean="0"/>
              <a:t> a de </a:t>
            </a:r>
            <a:r>
              <a:rPr lang="en-US" sz="2800" dirty="0" err="1" smtClean="0"/>
              <a:t>otra</a:t>
            </a:r>
            <a:r>
              <a:rPr lang="en-US" sz="2800" dirty="0" smtClean="0"/>
              <a:t> forma, 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</a:t>
            </a:r>
            <a:r>
              <a:rPr lang="en-US" sz="2800" dirty="0" smtClean="0"/>
              <a:t>un </a:t>
            </a:r>
            <a:r>
              <a:rPr lang="en-US" sz="2800" dirty="0" err="1" smtClean="0"/>
              <a:t>esqueleto</a:t>
            </a:r>
            <a:r>
              <a:rPr lang="en-US" sz="2800" dirty="0" smtClean="0"/>
              <a:t> </a:t>
            </a:r>
            <a:r>
              <a:rPr lang="en-US" sz="2800" dirty="0" err="1" smtClean="0"/>
              <a:t>r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gido</a:t>
            </a:r>
            <a:r>
              <a:rPr lang="en-US" sz="2800" dirty="0" smtClean="0"/>
              <a:t>: </a:t>
            </a:r>
            <a:r>
              <a:rPr lang="en-US" sz="2800" dirty="0" err="1" smtClean="0"/>
              <a:t>movimiento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Estructuralmente</a:t>
            </a:r>
            <a:r>
              <a:rPr lang="en-US" sz="2800" dirty="0" smtClean="0"/>
              <a:t> -  </a:t>
            </a:r>
            <a:r>
              <a:rPr lang="en-US" sz="2800" dirty="0" err="1" smtClean="0"/>
              <a:t>tejido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Fibrosa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Cartilaginosa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Sinovial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2950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Articulaciones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82B7171-7E60-7148-857D-B5CACCB95C11}"/>
              </a:ext>
            </a:extLst>
          </p:cNvPr>
          <p:cNvSpPr txBox="1"/>
          <p:nvPr/>
        </p:nvSpPr>
        <p:spPr>
          <a:xfrm>
            <a:off x="256821" y="731470"/>
            <a:ext cx="64318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Lugar de </a:t>
            </a:r>
            <a:r>
              <a:rPr lang="en-US" sz="2800" dirty="0" err="1" smtClean="0"/>
              <a:t>interacci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entres</a:t>
            </a:r>
            <a:r>
              <a:rPr lang="en-US" sz="2800" dirty="0" smtClean="0"/>
              <a:t> dos </a:t>
            </a:r>
            <a:r>
              <a:rPr lang="en-US" sz="2800" dirty="0" err="1" smtClean="0"/>
              <a:t>huesos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Funciones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Mantener</a:t>
            </a:r>
            <a:r>
              <a:rPr lang="en-US" sz="2800" dirty="0" smtClean="0"/>
              <a:t> </a:t>
            </a:r>
            <a:r>
              <a:rPr lang="en-US" sz="2800" dirty="0" err="1" smtClean="0"/>
              <a:t>huesos</a:t>
            </a:r>
            <a:r>
              <a:rPr lang="en-US" sz="2800" dirty="0" smtClean="0"/>
              <a:t> </a:t>
            </a:r>
            <a:r>
              <a:rPr lang="en-US" sz="2800" dirty="0" err="1" smtClean="0"/>
              <a:t>juntos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Proveer</a:t>
            </a:r>
            <a:r>
              <a:rPr lang="en-US" sz="2800" dirty="0" smtClean="0"/>
              <a:t> </a:t>
            </a:r>
            <a:r>
              <a:rPr lang="en-US" sz="2800" dirty="0" err="1" smtClean="0"/>
              <a:t>flexibilidad</a:t>
            </a:r>
            <a:r>
              <a:rPr lang="en-US" sz="2800" dirty="0" smtClean="0"/>
              <a:t> a de </a:t>
            </a:r>
            <a:r>
              <a:rPr lang="en-US" sz="2800" dirty="0" err="1" smtClean="0"/>
              <a:t>otra</a:t>
            </a:r>
            <a:r>
              <a:rPr lang="en-US" sz="2800" dirty="0" smtClean="0"/>
              <a:t> forma, un </a:t>
            </a:r>
            <a:r>
              <a:rPr lang="en-US" sz="2800" dirty="0" err="1" smtClean="0"/>
              <a:t>esqueleto</a:t>
            </a:r>
            <a:r>
              <a:rPr lang="en-US" sz="2800" dirty="0" smtClean="0"/>
              <a:t> </a:t>
            </a:r>
            <a:r>
              <a:rPr lang="en-US" sz="2800" dirty="0" err="1" smtClean="0"/>
              <a:t>rigido</a:t>
            </a:r>
            <a:r>
              <a:rPr lang="en-US" sz="2800" dirty="0" smtClean="0"/>
              <a:t>: </a:t>
            </a:r>
            <a:r>
              <a:rPr lang="en-US" sz="2800" dirty="0" err="1" smtClean="0"/>
              <a:t>movimiento</a:t>
            </a:r>
            <a:endParaRPr lang="en-US" sz="2800" dirty="0"/>
          </a:p>
          <a:p>
            <a:pPr marL="285750" indent="-285750">
              <a:buFontTx/>
              <a:buChar char="-"/>
            </a:pPr>
            <a:r>
              <a:rPr lang="en-US" sz="2800" b="1" dirty="0" err="1" smtClean="0"/>
              <a:t>Funcionalmente</a:t>
            </a:r>
            <a:r>
              <a:rPr lang="en-US" sz="2800" dirty="0" smtClean="0"/>
              <a:t> – </a:t>
            </a:r>
            <a:r>
              <a:rPr lang="en-US" sz="2800" dirty="0" err="1" smtClean="0"/>
              <a:t>movimiento</a:t>
            </a:r>
            <a:endParaRPr lang="en-US" sz="2800" dirty="0" smtClean="0"/>
          </a:p>
          <a:p>
            <a:pPr marL="914400" lvl="1" indent="-457200">
              <a:buFontTx/>
              <a:buChar char="-"/>
            </a:pPr>
            <a:r>
              <a:rPr lang="en-US" sz="2800" dirty="0" err="1" smtClean="0"/>
              <a:t>Sinartrosis</a:t>
            </a:r>
            <a:endParaRPr lang="en-US" sz="2800" dirty="0" smtClean="0"/>
          </a:p>
          <a:p>
            <a:pPr marL="914400" lvl="1" indent="-457200">
              <a:buFontTx/>
              <a:buChar char="-"/>
            </a:pPr>
            <a:r>
              <a:rPr lang="en-US" sz="2800" dirty="0" err="1" smtClean="0"/>
              <a:t>Anfiartrosis</a:t>
            </a:r>
            <a:endParaRPr lang="en-US" sz="2800" dirty="0" smtClean="0"/>
          </a:p>
          <a:p>
            <a:pPr marL="914400" lvl="1" indent="-457200">
              <a:buFontTx/>
              <a:buChar char="-"/>
            </a:pPr>
            <a:r>
              <a:rPr lang="en-US" sz="2800" dirty="0" err="1" smtClean="0"/>
              <a:t>diartrosis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endParaRPr lang="en-US" sz="2800" dirty="0"/>
          </a:p>
        </p:txBody>
      </p:sp>
      <p:pic>
        <p:nvPicPr>
          <p:cNvPr id="4" name="Picture 3" descr="Screen Shot 2018-09-16 at 11.0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556" y="0"/>
            <a:ext cx="58984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365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8-09-16 at 11.0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10" y="0"/>
            <a:ext cx="589844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Fibrosas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570884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Hueso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unidos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tejido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fibroso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No </a:t>
            </a:r>
            <a:r>
              <a:rPr lang="en-US" sz="2800" dirty="0" smtClean="0"/>
              <a:t>hay </a:t>
            </a:r>
            <a:r>
              <a:rPr lang="en-US" sz="2800" dirty="0" err="1" smtClean="0"/>
              <a:t>cavidad</a:t>
            </a:r>
            <a:r>
              <a:rPr lang="en-US" sz="2800" dirty="0" smtClean="0"/>
              <a:t> </a:t>
            </a:r>
            <a:r>
              <a:rPr lang="en-US" sz="2800" dirty="0" smtClean="0"/>
              <a:t>articular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Permiten</a:t>
            </a:r>
            <a:r>
              <a:rPr lang="en-US" sz="2800" dirty="0" smtClean="0"/>
              <a:t> </a:t>
            </a:r>
            <a:r>
              <a:rPr lang="en-US" sz="2800" dirty="0" err="1" smtClean="0"/>
              <a:t>poco</a:t>
            </a:r>
            <a:r>
              <a:rPr lang="en-US" sz="2800" dirty="0" smtClean="0"/>
              <a:t> o </a:t>
            </a:r>
            <a:r>
              <a:rPr lang="en-US" sz="2800" dirty="0" err="1" smtClean="0"/>
              <a:t>ning</a:t>
            </a:r>
            <a:r>
              <a:rPr lang="en-US" sz="2800" dirty="0" err="1" smtClean="0"/>
              <a:t>ú</a:t>
            </a:r>
            <a:r>
              <a:rPr lang="en-US" sz="2800" dirty="0" err="1" smtClean="0"/>
              <a:t>n</a:t>
            </a:r>
            <a:r>
              <a:rPr lang="en-US" sz="2800" dirty="0" smtClean="0"/>
              <a:t> </a:t>
            </a:r>
            <a:r>
              <a:rPr lang="en-US" sz="2800" dirty="0" err="1" smtClean="0"/>
              <a:t>movimiento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Depende</a:t>
            </a:r>
            <a:r>
              <a:rPr lang="en-US" sz="2800" dirty="0" smtClean="0"/>
              <a:t> de la </a:t>
            </a:r>
            <a:r>
              <a:rPr lang="en-US" sz="2800" dirty="0" err="1" smtClean="0"/>
              <a:t>longitud</a:t>
            </a:r>
            <a:r>
              <a:rPr lang="en-US" sz="2800" dirty="0" smtClean="0"/>
              <a:t> de la </a:t>
            </a:r>
            <a:r>
              <a:rPr lang="en-US" sz="2800" dirty="0" err="1" smtClean="0"/>
              <a:t>fibras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Suturas</a:t>
            </a:r>
            <a:r>
              <a:rPr lang="en-US" sz="2800" dirty="0" smtClean="0"/>
              <a:t> - </a:t>
            </a:r>
            <a:r>
              <a:rPr lang="en-US" sz="2800" dirty="0" err="1" smtClean="0"/>
              <a:t>craneo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Sindemosis</a:t>
            </a:r>
            <a:r>
              <a:rPr lang="en-US" sz="2800" dirty="0" smtClean="0"/>
              <a:t> – </a:t>
            </a:r>
            <a:r>
              <a:rPr lang="en-US" sz="2800" dirty="0" err="1" smtClean="0"/>
              <a:t>ligamentos</a:t>
            </a:r>
            <a:r>
              <a:rPr lang="en-US" sz="2800" dirty="0" smtClean="0"/>
              <a:t> </a:t>
            </a:r>
            <a:r>
              <a:rPr lang="en-US" sz="2800" dirty="0" err="1" smtClean="0"/>
              <a:t>cortos</a:t>
            </a:r>
            <a:r>
              <a:rPr lang="en-US" sz="2800" dirty="0" smtClean="0"/>
              <a:t> </a:t>
            </a:r>
            <a:r>
              <a:rPr lang="en-US" sz="2800" dirty="0" err="1" smtClean="0"/>
              <a:t>pero</a:t>
            </a:r>
            <a:r>
              <a:rPr lang="en-US" sz="2800" dirty="0" smtClean="0"/>
              <a:t> </a:t>
            </a:r>
            <a:r>
              <a:rPr lang="en-US" sz="2800" dirty="0" err="1" smtClean="0"/>
              <a:t>densos</a:t>
            </a:r>
            <a:r>
              <a:rPr lang="en-US" sz="2800" dirty="0" smtClean="0"/>
              <a:t> (</a:t>
            </a:r>
            <a:r>
              <a:rPr lang="en-US" sz="2800" dirty="0" err="1" smtClean="0"/>
              <a:t>f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bula</a:t>
            </a:r>
            <a:r>
              <a:rPr lang="en-US" sz="2800" dirty="0" smtClean="0"/>
              <a:t> </a:t>
            </a:r>
            <a:r>
              <a:rPr lang="en-US" sz="2800" dirty="0" smtClean="0"/>
              <a:t>y tibia)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G</a:t>
            </a:r>
            <a:r>
              <a:rPr lang="en-US" sz="2800" dirty="0" err="1" smtClean="0"/>
              <a:t>ó</a:t>
            </a:r>
            <a:r>
              <a:rPr lang="en-US" sz="2800" dirty="0" err="1" smtClean="0"/>
              <a:t>nfosis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dientes</a:t>
            </a:r>
            <a:r>
              <a:rPr lang="en-US" sz="2800" dirty="0" smtClean="0"/>
              <a:t>, </a:t>
            </a:r>
            <a:r>
              <a:rPr lang="en-US" sz="2800" dirty="0" err="1" smtClean="0"/>
              <a:t>proceso</a:t>
            </a:r>
            <a:r>
              <a:rPr lang="en-US" sz="2800" dirty="0" smtClean="0"/>
              <a:t> alveolar, </a:t>
            </a:r>
            <a:r>
              <a:rPr lang="en-US" sz="2800" dirty="0" err="1" smtClean="0"/>
              <a:t>ligamento</a:t>
            </a:r>
            <a:r>
              <a:rPr lang="en-US" sz="2800" dirty="0" smtClean="0"/>
              <a:t> </a:t>
            </a:r>
            <a:r>
              <a:rPr lang="en-US" sz="2800" dirty="0" err="1" smtClean="0"/>
              <a:t>periodental</a:t>
            </a:r>
            <a:endParaRPr lang="en-US" sz="2800" dirty="0" smtClean="0"/>
          </a:p>
          <a:p>
            <a:pPr lvl="1"/>
            <a:r>
              <a:rPr lang="en-US" sz="2800" b="1" dirty="0" err="1" smtClean="0">
                <a:solidFill>
                  <a:srgbClr val="3366FF"/>
                </a:solidFill>
              </a:rPr>
              <a:t>Actividad</a:t>
            </a:r>
            <a:r>
              <a:rPr lang="en-US" sz="2800" b="1" dirty="0" smtClean="0">
                <a:solidFill>
                  <a:srgbClr val="3366FF"/>
                </a:solidFill>
              </a:rPr>
              <a:t> 1</a:t>
            </a:r>
            <a:br>
              <a:rPr lang="en-US" sz="2800" b="1" dirty="0" smtClean="0">
                <a:solidFill>
                  <a:srgbClr val="3366FF"/>
                </a:solidFill>
              </a:rPr>
            </a:b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</a:rPr>
              <a:t>Identificar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</a:rPr>
              <a:t>articulaciones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</a:rPr>
              <a:t>fibrosas</a:t>
            </a:r>
            <a:r>
              <a:rPr lang="en-US" sz="2400" dirty="0" smtClean="0">
                <a:solidFill>
                  <a:srgbClr val="3366FF"/>
                </a:solidFill>
              </a:rPr>
              <a:t>, los </a:t>
            </a:r>
            <a:r>
              <a:rPr lang="en-US" sz="2400" dirty="0" err="1" smtClean="0">
                <a:solidFill>
                  <a:srgbClr val="3366FF"/>
                </a:solidFill>
              </a:rPr>
              <a:t>huesos</a:t>
            </a:r>
            <a:r>
              <a:rPr lang="en-US" sz="2400" dirty="0" smtClean="0">
                <a:solidFill>
                  <a:srgbClr val="3366FF"/>
                </a:solidFill>
              </a:rPr>
              <a:t> no se </a:t>
            </a:r>
            <a:r>
              <a:rPr lang="en-US" sz="2400" dirty="0" err="1" smtClean="0">
                <a:solidFill>
                  <a:srgbClr val="3366FF"/>
                </a:solidFill>
              </a:rPr>
              <a:t>tocan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20246219">
            <a:off x="8579559" y="1026751"/>
            <a:ext cx="945445" cy="5222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1086879">
            <a:off x="6898825" y="318733"/>
            <a:ext cx="945445" cy="5222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9059639">
            <a:off x="7391667" y="5981936"/>
            <a:ext cx="945445" cy="553924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creen Shot 2018-09-16 at 11.51.2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445" y="3311931"/>
            <a:ext cx="2907032" cy="350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7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88" y="1"/>
            <a:ext cx="11556137" cy="731526"/>
          </a:xfrm>
        </p:spPr>
        <p:txBody>
          <a:bodyPr>
            <a:normAutofit/>
          </a:bodyPr>
          <a:lstStyle/>
          <a:p>
            <a:r>
              <a:rPr lang="en-US" dirty="0" err="1" smtClean="0"/>
              <a:t>Cartilaginosas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175489" y="724736"/>
            <a:ext cx="528551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 smtClean="0"/>
              <a:t>Huesos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articulando</a:t>
            </a:r>
            <a:r>
              <a:rPr lang="en-US" sz="2800" b="1" dirty="0" smtClean="0"/>
              <a:t> se </a:t>
            </a:r>
            <a:r>
              <a:rPr lang="en-US" sz="2800" b="1" dirty="0" err="1" smtClean="0"/>
              <a:t>conecta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por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coj</a:t>
            </a:r>
            <a:r>
              <a:rPr lang="en-US" sz="2800" b="1" dirty="0" err="1" smtClean="0"/>
              <a:t>ó</a:t>
            </a:r>
            <a:r>
              <a:rPr lang="en-US" sz="2800" b="1" dirty="0" err="1" smtClean="0"/>
              <a:t>n</a:t>
            </a:r>
            <a:r>
              <a:rPr lang="en-US" sz="2800" b="1" dirty="0" smtClean="0"/>
              <a:t> </a:t>
            </a:r>
            <a:r>
              <a:rPr lang="en-US" sz="2800" b="1" dirty="0" smtClean="0"/>
              <a:t>o </a:t>
            </a:r>
            <a:r>
              <a:rPr lang="en-US" sz="2800" b="1" dirty="0" err="1" smtClean="0"/>
              <a:t>plato</a:t>
            </a:r>
            <a:r>
              <a:rPr lang="en-US" sz="2800" b="1" dirty="0" smtClean="0"/>
              <a:t> de </a:t>
            </a:r>
            <a:r>
              <a:rPr lang="en-US" sz="2800" b="1" dirty="0" err="1" smtClean="0"/>
              <a:t>cart</a:t>
            </a:r>
            <a:r>
              <a:rPr lang="en-US" sz="2800" b="1" dirty="0" err="1" smtClean="0"/>
              <a:t>í</a:t>
            </a:r>
            <a:r>
              <a:rPr lang="en-US" sz="2800" b="1" dirty="0" err="1" smtClean="0"/>
              <a:t>lago</a:t>
            </a:r>
            <a:endParaRPr lang="en-US" sz="2800" b="1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No </a:t>
            </a:r>
            <a:r>
              <a:rPr lang="en-US" sz="2800" dirty="0" err="1" smtClean="0"/>
              <a:t>cavidad</a:t>
            </a:r>
            <a:r>
              <a:rPr lang="en-US" sz="2800" dirty="0" smtClean="0"/>
              <a:t> articular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Permiten</a:t>
            </a:r>
            <a:r>
              <a:rPr lang="en-US" sz="2800" dirty="0" smtClean="0"/>
              <a:t> </a:t>
            </a:r>
            <a:r>
              <a:rPr lang="en-US" sz="2800" dirty="0" err="1" smtClean="0"/>
              <a:t>movimientos</a:t>
            </a:r>
            <a:r>
              <a:rPr lang="en-US" sz="2800" dirty="0" smtClean="0"/>
              <a:t> </a:t>
            </a:r>
            <a:r>
              <a:rPr lang="en-US" sz="2800" dirty="0" err="1" smtClean="0"/>
              <a:t>ligeros</a:t>
            </a:r>
            <a:r>
              <a:rPr lang="en-US" sz="2800" dirty="0" smtClean="0"/>
              <a:t> 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err="1" smtClean="0"/>
              <a:t>Anfiartrosis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S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nfisis</a:t>
            </a:r>
            <a:r>
              <a:rPr lang="en-US" sz="2800" dirty="0" smtClean="0"/>
              <a:t> </a:t>
            </a:r>
            <a:r>
              <a:rPr lang="en-US" sz="2800" dirty="0" smtClean="0"/>
              <a:t>– discos de </a:t>
            </a:r>
            <a:r>
              <a:rPr lang="en-US" sz="2800" dirty="0" err="1" smtClean="0"/>
              <a:t>fibrocart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lago</a:t>
            </a:r>
            <a:endParaRPr lang="en-US" sz="2800" dirty="0" smtClean="0"/>
          </a:p>
          <a:p>
            <a:pPr marL="742950" lvl="1" indent="-285750">
              <a:buFontTx/>
              <a:buChar char="-"/>
            </a:pPr>
            <a:r>
              <a:rPr lang="en-US" sz="2800" dirty="0" smtClean="0"/>
              <a:t>Discos </a:t>
            </a:r>
            <a:r>
              <a:rPr lang="en-US" sz="2800" dirty="0" err="1" smtClean="0"/>
              <a:t>intervertebrales</a:t>
            </a:r>
            <a:r>
              <a:rPr lang="en-US" sz="2800" dirty="0" smtClean="0"/>
              <a:t>, </a:t>
            </a:r>
            <a:r>
              <a:rPr lang="en-US" sz="2800" dirty="0" err="1" smtClean="0"/>
              <a:t>s</a:t>
            </a:r>
            <a:r>
              <a:rPr lang="en-US" sz="2800" dirty="0" err="1" smtClean="0"/>
              <a:t>í</a:t>
            </a:r>
            <a:r>
              <a:rPr lang="en-US" sz="2800" dirty="0" err="1" smtClean="0"/>
              <a:t>nfisis</a:t>
            </a:r>
            <a:r>
              <a:rPr lang="en-US" sz="2800" dirty="0" smtClean="0"/>
              <a:t> </a:t>
            </a:r>
            <a:r>
              <a:rPr lang="en-US" sz="2800" dirty="0" smtClean="0"/>
              <a:t>pubis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sincondrosis</a:t>
            </a:r>
            <a:r>
              <a:rPr lang="en-US" sz="2800" dirty="0" smtClean="0"/>
              <a:t>– </a:t>
            </a:r>
            <a:r>
              <a:rPr lang="en-US" sz="2800" dirty="0" err="1" smtClean="0"/>
              <a:t>huesos</a:t>
            </a:r>
            <a:r>
              <a:rPr lang="en-US" sz="2800" dirty="0" smtClean="0"/>
              <a:t> </a:t>
            </a:r>
            <a:r>
              <a:rPr lang="en-US" sz="2800" dirty="0" err="1" smtClean="0"/>
              <a:t>unidos</a:t>
            </a:r>
            <a:r>
              <a:rPr lang="en-US" sz="2800" dirty="0" smtClean="0"/>
              <a:t> </a:t>
            </a:r>
            <a:r>
              <a:rPr lang="en-US" sz="2800" dirty="0" err="1" smtClean="0"/>
              <a:t>por</a:t>
            </a:r>
            <a:r>
              <a:rPr lang="en-US" sz="2800" dirty="0" smtClean="0"/>
              <a:t> </a:t>
            </a:r>
            <a:r>
              <a:rPr lang="en-US" sz="2800" dirty="0" err="1" smtClean="0"/>
              <a:t>cartilago</a:t>
            </a:r>
            <a:r>
              <a:rPr lang="en-US" sz="2800" dirty="0" smtClean="0"/>
              <a:t> </a:t>
            </a:r>
            <a:r>
              <a:rPr lang="en-US" sz="2800" dirty="0" err="1" smtClean="0"/>
              <a:t>hialino</a:t>
            </a:r>
            <a:r>
              <a:rPr lang="en-US" sz="2800" dirty="0" smtClean="0"/>
              <a:t> </a:t>
            </a:r>
            <a:r>
              <a:rPr lang="en-US" sz="2800" dirty="0" smtClean="0"/>
              <a:t>– </a:t>
            </a:r>
            <a:r>
              <a:rPr lang="en-US" sz="2800" dirty="0" err="1" smtClean="0"/>
              <a:t>costo</a:t>
            </a:r>
            <a:r>
              <a:rPr lang="en-US" sz="2800" dirty="0" err="1" smtClean="0"/>
              <a:t>-esternal</a:t>
            </a:r>
            <a:endParaRPr lang="en-US" sz="2800" dirty="0" smtClean="0"/>
          </a:p>
          <a:p>
            <a:pPr marL="285750" indent="-285750">
              <a:buFontTx/>
              <a:buChar char="-"/>
            </a:pPr>
            <a:r>
              <a:rPr lang="en-US" sz="2800" dirty="0" smtClean="0"/>
              <a:t>Plato </a:t>
            </a:r>
            <a:r>
              <a:rPr lang="en-US" sz="2800" dirty="0" err="1" smtClean="0"/>
              <a:t>epifisial</a:t>
            </a:r>
            <a:r>
              <a:rPr lang="en-US" sz="2800" dirty="0" smtClean="0"/>
              <a:t> en </a:t>
            </a:r>
            <a:r>
              <a:rPr lang="en-US" sz="2800" dirty="0" err="1" smtClean="0"/>
              <a:t>crecimiento</a:t>
            </a:r>
            <a:endParaRPr lang="en-US" sz="2800" dirty="0" smtClean="0"/>
          </a:p>
          <a:p>
            <a:pPr lvl="1"/>
            <a:r>
              <a:rPr lang="en-US" sz="2800" b="1" dirty="0" err="1" smtClean="0">
                <a:solidFill>
                  <a:srgbClr val="3366FF"/>
                </a:solidFill>
              </a:rPr>
              <a:t>Actividad</a:t>
            </a:r>
            <a:r>
              <a:rPr lang="en-US" sz="2800" b="1" dirty="0" smtClean="0">
                <a:solidFill>
                  <a:srgbClr val="3366FF"/>
                </a:solidFill>
              </a:rPr>
              <a:t> 2</a:t>
            </a:r>
            <a:br>
              <a:rPr lang="en-US" sz="2800" b="1" dirty="0" smtClean="0">
                <a:solidFill>
                  <a:srgbClr val="3366FF"/>
                </a:solidFill>
              </a:rPr>
            </a:b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</a:rPr>
              <a:t>Identificar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</a:rPr>
              <a:t>articulaciones</a:t>
            </a:r>
            <a:r>
              <a:rPr lang="en-US" sz="2400" dirty="0" smtClean="0">
                <a:solidFill>
                  <a:srgbClr val="3366FF"/>
                </a:solidFill>
              </a:rPr>
              <a:t> </a:t>
            </a:r>
            <a:r>
              <a:rPr lang="en-US" sz="2400" dirty="0" err="1" smtClean="0">
                <a:solidFill>
                  <a:srgbClr val="3366FF"/>
                </a:solidFill>
              </a:rPr>
              <a:t>cartilaginosas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>
                <a:solidFill>
                  <a:srgbClr val="3366FF"/>
                </a:solidFill>
              </a:rPr>
              <a:t>en </a:t>
            </a:r>
            <a:r>
              <a:rPr lang="en-US" sz="2400" dirty="0" err="1" smtClean="0">
                <a:solidFill>
                  <a:srgbClr val="3366FF"/>
                </a:solidFill>
              </a:rPr>
              <a:t>humanos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5" name="Picture 4" descr="Screen Shot 2018-09-16 at 11.02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10" y="0"/>
            <a:ext cx="5898444" cy="6858000"/>
          </a:xfrm>
          <a:prstGeom prst="rect">
            <a:avLst/>
          </a:prstGeom>
        </p:spPr>
      </p:pic>
      <p:sp>
        <p:nvSpPr>
          <p:cNvPr id="7" name="Left Arrow 6"/>
          <p:cNvSpPr/>
          <p:nvPr/>
        </p:nvSpPr>
        <p:spPr>
          <a:xfrm rot="2107849">
            <a:off x="6223000" y="1943971"/>
            <a:ext cx="945445" cy="5222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933831">
            <a:off x="6239382" y="3537922"/>
            <a:ext cx="945445" cy="5222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088" y="2328333"/>
            <a:ext cx="3163912" cy="4529667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 rot="10031192">
            <a:off x="8628944" y="5426913"/>
            <a:ext cx="945445" cy="5222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 rot="1933831">
            <a:off x="5968448" y="5002655"/>
            <a:ext cx="945445" cy="5222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8-09-16 at 11.04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8" y="254000"/>
            <a:ext cx="6237112" cy="2349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54889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Sinoviales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126999" y="569398"/>
            <a:ext cx="6477001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Clasificadas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seg</a:t>
            </a:r>
            <a:r>
              <a:rPr lang="en-US" sz="2400" b="1" dirty="0" err="1" smtClean="0"/>
              <a:t>ún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anatomía</a:t>
            </a:r>
            <a:r>
              <a:rPr lang="en-US" sz="2400" b="1" dirty="0" smtClean="0"/>
              <a:t> </a:t>
            </a:r>
            <a:r>
              <a:rPr lang="en-US" sz="2400" b="1" dirty="0" smtClean="0"/>
              <a:t>y </a:t>
            </a:r>
            <a:r>
              <a:rPr lang="en-US" sz="2400" b="1" dirty="0" err="1" smtClean="0"/>
              <a:t>fisiología</a:t>
            </a:r>
            <a:r>
              <a:rPr lang="en-US" sz="24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smtClean="0"/>
              <a:t>Forma superficial </a:t>
            </a:r>
            <a:r>
              <a:rPr lang="en-US" sz="2400" dirty="0" err="1" smtClean="0"/>
              <a:t>determina</a:t>
            </a:r>
            <a:r>
              <a:rPr lang="en-US" sz="2400" dirty="0" smtClean="0"/>
              <a:t> </a:t>
            </a:r>
            <a:r>
              <a:rPr lang="en-US" sz="2400" dirty="0" err="1" smtClean="0"/>
              <a:t>rango</a:t>
            </a:r>
            <a:r>
              <a:rPr lang="en-US" sz="2400" dirty="0" smtClean="0"/>
              <a:t> </a:t>
            </a:r>
            <a:r>
              <a:rPr lang="en-US" sz="2400" dirty="0" err="1" smtClean="0"/>
              <a:t>movimiento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err="1" smtClean="0"/>
              <a:t>Noaxial</a:t>
            </a:r>
            <a:endParaRPr lang="en-US" sz="2400" b="1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Superficies </a:t>
            </a:r>
            <a:r>
              <a:rPr lang="en-US" sz="2400" dirty="0" err="1" smtClean="0"/>
              <a:t>planas</a:t>
            </a:r>
            <a:r>
              <a:rPr lang="en-US" sz="2400" dirty="0" smtClean="0"/>
              <a:t>, </a:t>
            </a:r>
            <a:r>
              <a:rPr lang="en-US" sz="2400" dirty="0" err="1" smtClean="0"/>
              <a:t>poco</a:t>
            </a:r>
            <a:r>
              <a:rPr lang="en-US" sz="2400" dirty="0" smtClean="0"/>
              <a:t> </a:t>
            </a:r>
            <a:r>
              <a:rPr lang="en-US" sz="2400" dirty="0" err="1" smtClean="0"/>
              <a:t>curvas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Deslizamientos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Inter: </a:t>
            </a:r>
            <a:r>
              <a:rPr lang="en-US" sz="2400" dirty="0" err="1"/>
              <a:t>c</a:t>
            </a:r>
            <a:r>
              <a:rPr lang="en-US" sz="2400" dirty="0" err="1" smtClean="0"/>
              <a:t>arpos</a:t>
            </a:r>
            <a:r>
              <a:rPr lang="en-US" sz="2400" dirty="0" smtClean="0"/>
              <a:t>, </a:t>
            </a:r>
            <a:r>
              <a:rPr lang="en-US" sz="2400" dirty="0" err="1" smtClean="0"/>
              <a:t>tarsos</a:t>
            </a:r>
            <a:r>
              <a:rPr lang="en-US" sz="2400" dirty="0" smtClean="0"/>
              <a:t>, </a:t>
            </a:r>
            <a:r>
              <a:rPr lang="en-US" sz="2400" dirty="0" err="1" smtClean="0"/>
              <a:t>v</a:t>
            </a:r>
            <a:r>
              <a:rPr lang="en-US" sz="2400" dirty="0" err="1" smtClean="0"/>
              <a:t>é</a:t>
            </a:r>
            <a:r>
              <a:rPr lang="en-US" sz="2400" dirty="0" err="1" smtClean="0"/>
              <a:t>rtebras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Uniaxial</a:t>
            </a:r>
            <a:r>
              <a:rPr lang="en-US" sz="2400" dirty="0" smtClean="0"/>
              <a:t> – </a:t>
            </a:r>
            <a:r>
              <a:rPr lang="en-US" sz="2400" dirty="0" err="1" smtClean="0"/>
              <a:t>bisagra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proceso</a:t>
            </a:r>
            <a:r>
              <a:rPr lang="en-US" sz="2400" dirty="0" smtClean="0"/>
              <a:t> </a:t>
            </a:r>
            <a:r>
              <a:rPr lang="en-US" sz="2400" dirty="0" err="1" smtClean="0"/>
              <a:t>redondo</a:t>
            </a:r>
            <a:r>
              <a:rPr lang="en-US" sz="2400" dirty="0" smtClean="0"/>
              <a:t> o </a:t>
            </a:r>
            <a:r>
              <a:rPr lang="en-US" sz="2400" dirty="0" err="1" smtClean="0"/>
              <a:t>cil</a:t>
            </a:r>
            <a:r>
              <a:rPr lang="en-US" sz="2400" dirty="0" err="1" smtClean="0"/>
              <a:t>í</a:t>
            </a:r>
            <a:r>
              <a:rPr lang="en-US" sz="2400" dirty="0" err="1" smtClean="0"/>
              <a:t>ndrico</a:t>
            </a:r>
            <a:r>
              <a:rPr lang="en-US" sz="2400" dirty="0" smtClean="0"/>
              <a:t> </a:t>
            </a:r>
            <a:r>
              <a:rPr lang="en-US" sz="2400" dirty="0" smtClean="0"/>
              <a:t>en </a:t>
            </a:r>
            <a:r>
              <a:rPr lang="en-US" sz="2400" dirty="0" err="1" smtClean="0"/>
              <a:t>concavidad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Un </a:t>
            </a:r>
            <a:r>
              <a:rPr lang="en-US" sz="2400" dirty="0" err="1" smtClean="0"/>
              <a:t>plano</a:t>
            </a:r>
            <a:r>
              <a:rPr lang="en-US" sz="2400" dirty="0" smtClean="0"/>
              <a:t>: </a:t>
            </a:r>
            <a:r>
              <a:rPr lang="en-US" sz="2400" dirty="0" err="1" smtClean="0"/>
              <a:t>flexión</a:t>
            </a:r>
            <a:r>
              <a:rPr lang="en-US" sz="2400" dirty="0" smtClean="0"/>
              <a:t> o </a:t>
            </a:r>
            <a:r>
              <a:rPr lang="en-US" sz="2400" dirty="0" err="1" smtClean="0"/>
              <a:t>extensión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Codos</a:t>
            </a:r>
            <a:r>
              <a:rPr lang="en-US" sz="2400" dirty="0" smtClean="0"/>
              <a:t>, </a:t>
            </a:r>
            <a:r>
              <a:rPr lang="en-US" sz="2400" dirty="0" err="1" smtClean="0"/>
              <a:t>interfalanges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Uniaxial</a:t>
            </a:r>
            <a:r>
              <a:rPr lang="en-US" sz="2400" dirty="0" smtClean="0"/>
              <a:t> – </a:t>
            </a:r>
            <a:r>
              <a:rPr lang="en-US" sz="2400" dirty="0" err="1" smtClean="0"/>
              <a:t>pivote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Superficie</a:t>
            </a:r>
            <a:r>
              <a:rPr lang="en-US" sz="2400" dirty="0" smtClean="0"/>
              <a:t> </a:t>
            </a:r>
            <a:r>
              <a:rPr lang="en-US" sz="2400" dirty="0" err="1" smtClean="0"/>
              <a:t>redonda</a:t>
            </a:r>
            <a:r>
              <a:rPr lang="en-US" sz="2400" dirty="0" smtClean="0"/>
              <a:t> en </a:t>
            </a:r>
            <a:r>
              <a:rPr lang="en-US" sz="2400" dirty="0" err="1" smtClean="0"/>
              <a:t>depresi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smtClean="0"/>
              <a:t>o </a:t>
            </a:r>
            <a:endParaRPr lang="en-US" sz="2400" dirty="0"/>
          </a:p>
          <a:p>
            <a:pPr lvl="1"/>
            <a:r>
              <a:rPr lang="en-US" sz="2400" dirty="0" smtClean="0"/>
              <a:t>     foramen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Rotacional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Atlanto</a:t>
            </a:r>
            <a:r>
              <a:rPr lang="en-US" sz="2400" dirty="0" smtClean="0"/>
              <a:t>-axial</a:t>
            </a:r>
            <a:r>
              <a:rPr lang="en-US" sz="2400" dirty="0" smtClean="0"/>
              <a:t>, </a:t>
            </a:r>
            <a:r>
              <a:rPr lang="en-US" sz="2400" dirty="0" smtClean="0"/>
              <a:t>radio-ulnar </a:t>
            </a:r>
            <a:r>
              <a:rPr lang="en-US" sz="2400" dirty="0" smtClean="0"/>
              <a:t>proximal</a:t>
            </a:r>
          </a:p>
        </p:txBody>
      </p:sp>
      <p:pic>
        <p:nvPicPr>
          <p:cNvPr id="11" name="Picture 10" descr="Screen Shot 2018-09-16 at 11.04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888" y="3939506"/>
            <a:ext cx="6237111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59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8-09-16 at 11.04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135" y="169334"/>
            <a:ext cx="6453865" cy="287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5954889" cy="747889"/>
          </a:xfrm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Tipo</a:t>
            </a:r>
            <a:r>
              <a:rPr lang="en-US" dirty="0" smtClean="0"/>
              <a:t> de </a:t>
            </a:r>
            <a:r>
              <a:rPr lang="en-US" dirty="0" err="1" smtClean="0"/>
              <a:t>Sinoviales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-1" y="710508"/>
            <a:ext cx="6872112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/>
              <a:t>Clasificadas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acuerdo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anatomía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fisiología</a:t>
            </a:r>
            <a:r>
              <a:rPr lang="en-US" sz="2400" b="1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Biaxial</a:t>
            </a:r>
            <a:r>
              <a:rPr lang="en-US" sz="2400" dirty="0" smtClean="0"/>
              <a:t> – </a:t>
            </a:r>
            <a:r>
              <a:rPr lang="en-US" sz="2400" dirty="0" err="1" smtClean="0"/>
              <a:t>condilar</a:t>
            </a:r>
            <a:r>
              <a:rPr lang="en-US" sz="2400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/>
              <a:t>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ndilo</a:t>
            </a:r>
            <a:r>
              <a:rPr lang="en-US" sz="2400" dirty="0" smtClean="0"/>
              <a:t> </a:t>
            </a:r>
            <a:r>
              <a:rPr lang="en-US" sz="2400" dirty="0" smtClean="0"/>
              <a:t>-  oval en </a:t>
            </a:r>
            <a:r>
              <a:rPr lang="en-US" sz="2400" dirty="0" err="1" smtClean="0"/>
              <a:t>depresi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elipsoidal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Flexi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/</a:t>
            </a:r>
            <a:r>
              <a:rPr lang="en-US" sz="2400" dirty="0" err="1" smtClean="0"/>
              <a:t>extensión</a:t>
            </a:r>
            <a:r>
              <a:rPr lang="en-US" sz="2400" dirty="0" smtClean="0"/>
              <a:t> y </a:t>
            </a:r>
            <a:r>
              <a:rPr lang="en-US" sz="2400" dirty="0" err="1" smtClean="0"/>
              <a:t>abd</a:t>
            </a:r>
            <a:r>
              <a:rPr lang="en-US" sz="2400" dirty="0" smtClean="0"/>
              <a:t>/</a:t>
            </a:r>
            <a:r>
              <a:rPr lang="en-US" sz="2400" dirty="0" err="1" smtClean="0"/>
              <a:t>aducción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Carpos</a:t>
            </a:r>
            <a:r>
              <a:rPr lang="en-US" sz="2400" dirty="0" smtClean="0"/>
              <a:t> y </a:t>
            </a:r>
            <a:r>
              <a:rPr lang="en-US" sz="2400" dirty="0" err="1" smtClean="0"/>
              <a:t>metacarpos</a:t>
            </a:r>
            <a:r>
              <a:rPr lang="en-US" sz="2400" dirty="0" smtClean="0"/>
              <a:t>/</a:t>
            </a:r>
            <a:r>
              <a:rPr lang="en-US" sz="2400" dirty="0" err="1" smtClean="0"/>
              <a:t>falangeal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Biaxial</a:t>
            </a:r>
            <a:r>
              <a:rPr lang="en-US" sz="2400" dirty="0" smtClean="0"/>
              <a:t>  - </a:t>
            </a:r>
            <a:r>
              <a:rPr lang="en-US" sz="2400" dirty="0" err="1" smtClean="0"/>
              <a:t>silla</a:t>
            </a:r>
            <a:r>
              <a:rPr lang="en-US" sz="2400" dirty="0" smtClean="0"/>
              <a:t> de </a:t>
            </a:r>
            <a:r>
              <a:rPr lang="en-US" sz="2400" dirty="0" err="1" smtClean="0"/>
              <a:t>montar</a:t>
            </a:r>
            <a:endParaRPr lang="en-US" sz="2400" dirty="0" smtClean="0"/>
          </a:p>
          <a:p>
            <a:pPr marL="285750" indent="-285750">
              <a:buFontTx/>
              <a:buChar char="-"/>
            </a:pPr>
            <a:r>
              <a:rPr lang="en-US" sz="2400" dirty="0" smtClean="0"/>
              <a:t>Superficies </a:t>
            </a:r>
            <a:r>
              <a:rPr lang="en-US" sz="2400" dirty="0"/>
              <a:t>(</a:t>
            </a:r>
            <a:r>
              <a:rPr lang="en-US" sz="2400" dirty="0" err="1" smtClean="0"/>
              <a:t>c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ncavo</a:t>
            </a:r>
            <a:r>
              <a:rPr lang="en-US" sz="2400" dirty="0" smtClean="0"/>
              <a:t> </a:t>
            </a:r>
            <a:r>
              <a:rPr lang="en-US" sz="2400" dirty="0"/>
              <a:t>y </a:t>
            </a:r>
            <a:r>
              <a:rPr lang="en-US" sz="2400" dirty="0" err="1"/>
              <a:t>convexo</a:t>
            </a:r>
            <a:r>
              <a:rPr lang="en-US" sz="2400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Flexión</a:t>
            </a:r>
            <a:r>
              <a:rPr lang="en-US" sz="2400" dirty="0"/>
              <a:t>/</a:t>
            </a:r>
            <a:r>
              <a:rPr lang="en-US" sz="2400" dirty="0" err="1"/>
              <a:t>extensión</a:t>
            </a:r>
            <a:r>
              <a:rPr lang="en-US" sz="2400" dirty="0"/>
              <a:t>, </a:t>
            </a:r>
            <a:r>
              <a:rPr lang="en-US" sz="2400" dirty="0" err="1"/>
              <a:t>abd</a:t>
            </a:r>
            <a:r>
              <a:rPr lang="en-US" sz="2400" dirty="0"/>
              <a:t>/</a:t>
            </a:r>
            <a:r>
              <a:rPr lang="en-US" sz="2400" dirty="0" err="1" smtClean="0"/>
              <a:t>aducción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err="1" smtClean="0"/>
              <a:t>Carpo</a:t>
            </a:r>
            <a:r>
              <a:rPr lang="en-US" sz="2400" dirty="0" smtClean="0"/>
              <a:t>/</a:t>
            </a:r>
            <a:r>
              <a:rPr lang="en-US" sz="2400" dirty="0" err="1" smtClean="0"/>
              <a:t>metacarpo</a:t>
            </a:r>
            <a:r>
              <a:rPr lang="en-US" sz="2400" dirty="0" smtClean="0"/>
              <a:t> </a:t>
            </a:r>
            <a:r>
              <a:rPr lang="en-US" sz="2400" dirty="0" err="1" smtClean="0"/>
              <a:t>pulgar</a:t>
            </a:r>
            <a:endParaRPr lang="en-US" sz="2400" dirty="0" smtClean="0"/>
          </a:p>
          <a:p>
            <a:pPr marL="742950" lvl="1" indent="-285750">
              <a:buFontTx/>
              <a:buChar char="-"/>
            </a:pPr>
            <a:endParaRPr lang="en-US" sz="2400" dirty="0" smtClean="0"/>
          </a:p>
          <a:p>
            <a:pPr marL="285750" lvl="1" indent="-285750">
              <a:buFontTx/>
              <a:buChar char="-"/>
            </a:pPr>
            <a:r>
              <a:rPr lang="en-US" sz="2400" b="1" dirty="0" err="1"/>
              <a:t>Multiaxial</a:t>
            </a:r>
            <a:r>
              <a:rPr lang="en-US" sz="2400" dirty="0"/>
              <a:t> – bola y </a:t>
            </a:r>
            <a:r>
              <a:rPr lang="en-US" sz="2400" dirty="0" err="1" smtClean="0"/>
              <a:t>recept</a:t>
            </a:r>
            <a:r>
              <a:rPr lang="en-US" sz="2400" dirty="0" err="1" smtClean="0"/>
              <a:t>á</a:t>
            </a:r>
            <a:r>
              <a:rPr lang="en-US" sz="2400" dirty="0" err="1" smtClean="0"/>
              <a:t>culo</a:t>
            </a:r>
            <a:endParaRPr lang="en-US" sz="2400" dirty="0" smtClean="0"/>
          </a:p>
          <a:p>
            <a:pPr marL="742950" lvl="2" indent="-285750">
              <a:buFontTx/>
              <a:buChar char="-"/>
            </a:pPr>
            <a:r>
              <a:rPr lang="en-US" sz="2400" dirty="0" err="1" smtClean="0"/>
              <a:t>Cabeza</a:t>
            </a:r>
            <a:r>
              <a:rPr lang="en-US" sz="2400" dirty="0" smtClean="0"/>
              <a:t> </a:t>
            </a:r>
            <a:r>
              <a:rPr lang="en-US" sz="2400" dirty="0" err="1" smtClean="0"/>
              <a:t>redonda</a:t>
            </a:r>
            <a:r>
              <a:rPr lang="en-US" sz="2400" dirty="0" smtClean="0"/>
              <a:t> en </a:t>
            </a:r>
            <a:r>
              <a:rPr lang="en-US" sz="2400" dirty="0" err="1" smtClean="0"/>
              <a:t>depresion</a:t>
            </a:r>
            <a:r>
              <a:rPr lang="en-US" sz="2400" dirty="0" smtClean="0"/>
              <a:t> (</a:t>
            </a:r>
            <a:r>
              <a:rPr lang="en-US" sz="2400" dirty="0" err="1" smtClean="0"/>
              <a:t>tasa</a:t>
            </a:r>
            <a:r>
              <a:rPr lang="en-US" sz="2400" dirty="0" smtClean="0"/>
              <a:t>)</a:t>
            </a:r>
          </a:p>
          <a:p>
            <a:pPr marL="742950" lvl="2" indent="-285750">
              <a:buFontTx/>
              <a:buChar char="-"/>
            </a:pPr>
            <a:r>
              <a:rPr lang="en-US" sz="2400" dirty="0" err="1" smtClean="0"/>
              <a:t>Flexi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/</a:t>
            </a:r>
            <a:r>
              <a:rPr lang="en-US" sz="2400" dirty="0" err="1" smtClean="0"/>
              <a:t>extensi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, </a:t>
            </a:r>
            <a:r>
              <a:rPr lang="en-US" sz="2400" dirty="0" err="1" smtClean="0"/>
              <a:t>abd</a:t>
            </a:r>
            <a:r>
              <a:rPr lang="en-US" sz="2400" dirty="0" smtClean="0"/>
              <a:t>/</a:t>
            </a:r>
            <a:r>
              <a:rPr lang="en-US" sz="2400" dirty="0" err="1" smtClean="0"/>
              <a:t>aducción</a:t>
            </a:r>
            <a:r>
              <a:rPr lang="en-US" sz="2400" dirty="0" smtClean="0"/>
              <a:t>, </a:t>
            </a:r>
            <a:r>
              <a:rPr lang="en-US" sz="2400" dirty="0" err="1" smtClean="0"/>
              <a:t>rotación</a:t>
            </a:r>
            <a:endParaRPr lang="en-US" sz="2400" dirty="0" smtClean="0"/>
          </a:p>
          <a:p>
            <a:pPr marL="742950" lvl="2" indent="-285750">
              <a:buFontTx/>
              <a:buChar char="-"/>
            </a:pPr>
            <a:r>
              <a:rPr lang="en-US" sz="2400" dirty="0" err="1"/>
              <a:t>h</a:t>
            </a:r>
            <a:r>
              <a:rPr lang="en-US" sz="2400" dirty="0" err="1" smtClean="0"/>
              <a:t>ombro</a:t>
            </a:r>
            <a:r>
              <a:rPr lang="en-US" sz="2400" dirty="0" smtClean="0"/>
              <a:t> y </a:t>
            </a:r>
            <a:r>
              <a:rPr lang="en-US" sz="2400" dirty="0" err="1" smtClean="0"/>
              <a:t>cadera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238031" y="3513667"/>
            <a:ext cx="5855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0rigen</a:t>
            </a:r>
            <a:r>
              <a:rPr lang="en-US" sz="2400" dirty="0" smtClean="0"/>
              <a:t> – </a:t>
            </a:r>
            <a:r>
              <a:rPr lang="en-US" sz="2400" dirty="0" err="1" smtClean="0"/>
              <a:t>tend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asociado</a:t>
            </a:r>
            <a:r>
              <a:rPr lang="en-US" sz="2400" dirty="0" smtClean="0"/>
              <a:t> a </a:t>
            </a:r>
            <a:r>
              <a:rPr lang="en-US" sz="2400" dirty="0" err="1" smtClean="0"/>
              <a:t>hueso</a:t>
            </a:r>
            <a:r>
              <a:rPr lang="en-US" sz="2400" dirty="0" smtClean="0"/>
              <a:t> </a:t>
            </a:r>
            <a:r>
              <a:rPr lang="en-US" sz="2400" dirty="0" err="1" smtClean="0"/>
              <a:t>inm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vil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b="1" dirty="0" err="1" smtClean="0"/>
              <a:t>Inserción</a:t>
            </a:r>
            <a:r>
              <a:rPr lang="en-US" sz="2400" dirty="0" smtClean="0"/>
              <a:t> – </a:t>
            </a:r>
            <a:r>
              <a:rPr lang="en-US" sz="2400" dirty="0" err="1" smtClean="0"/>
              <a:t>tend</a:t>
            </a:r>
            <a:r>
              <a:rPr lang="en-US" sz="2400" dirty="0" err="1" smtClean="0"/>
              <a:t>ó</a:t>
            </a:r>
            <a:r>
              <a:rPr lang="en-US" sz="2400" dirty="0" err="1" smtClean="0"/>
              <a:t>n</a:t>
            </a:r>
            <a:r>
              <a:rPr lang="en-US" sz="2400" dirty="0" smtClean="0"/>
              <a:t> </a:t>
            </a:r>
            <a:r>
              <a:rPr lang="en-US" sz="2400" dirty="0" err="1" smtClean="0"/>
              <a:t>asociado</a:t>
            </a:r>
            <a:r>
              <a:rPr lang="en-US" sz="2400" dirty="0" smtClean="0"/>
              <a:t> al </a:t>
            </a:r>
            <a:r>
              <a:rPr lang="en-US" sz="2400" dirty="0" err="1" smtClean="0"/>
              <a:t>hueso</a:t>
            </a:r>
            <a:r>
              <a:rPr lang="en-US" sz="2400" dirty="0" smtClean="0"/>
              <a:t> de mayor </a:t>
            </a:r>
            <a:r>
              <a:rPr lang="en-US" sz="2400" dirty="0" err="1" smtClean="0"/>
              <a:t>movimiento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343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1030</Words>
  <Application>Microsoft Macintosh PowerPoint</Application>
  <PresentationFormat>Custom</PresentationFormat>
  <Paragraphs>235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11- Articulaciones y Movimientos</vt:lpstr>
      <vt:lpstr>Objetivos</vt:lpstr>
      <vt:lpstr>Objetivos</vt:lpstr>
      <vt:lpstr>Articulaciones</vt:lpstr>
      <vt:lpstr>Articulaciones</vt:lpstr>
      <vt:lpstr>Fibrosas</vt:lpstr>
      <vt:lpstr>Cartilaginosas</vt:lpstr>
      <vt:lpstr>Tipo de Sinoviales</vt:lpstr>
      <vt:lpstr>Tipo de Sinoviales</vt:lpstr>
      <vt:lpstr>Tipo de Sinoviales</vt:lpstr>
      <vt:lpstr>Movimientos articulares</vt:lpstr>
      <vt:lpstr>Movimientos articulares</vt:lpstr>
      <vt:lpstr>Movimientos articulares</vt:lpstr>
      <vt:lpstr>Movimientos articulares</vt:lpstr>
      <vt:lpstr>Movimientos articulares</vt:lpstr>
      <vt:lpstr>Movimientos articulares - pies</vt:lpstr>
      <vt:lpstr>Cadera – Femoro-Coxal</vt:lpstr>
      <vt:lpstr>La Rodilla -  </vt:lpstr>
      <vt:lpstr>La Rodilla</vt:lpstr>
      <vt:lpstr>Hombro</vt:lpstr>
      <vt:lpstr>Temporomandibular</vt:lpstr>
      <vt:lpstr>Resumen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Jose Carde</cp:lastModifiedBy>
  <cp:revision>89</cp:revision>
  <dcterms:created xsi:type="dcterms:W3CDTF">2018-08-14T15:00:00Z</dcterms:created>
  <dcterms:modified xsi:type="dcterms:W3CDTF">2018-09-23T16:12:51Z</dcterms:modified>
</cp:coreProperties>
</file>