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595"/>
  </p:normalViewPr>
  <p:slideViewPr>
    <p:cSldViewPr snapToGrid="0" snapToObjects="1">
      <p:cViewPr varScale="1">
        <p:scale>
          <a:sx n="113" d="100"/>
          <a:sy n="113" d="100"/>
        </p:scale>
        <p:origin x="2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52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72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31F20"/>
              </a:solidFill>
              <a:highlight>
                <a:srgbClr val="F1F1F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31F20"/>
              </a:solidFill>
              <a:highlight>
                <a:srgbClr val="F1F1F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000">
                <a:solidFill>
                  <a:srgbClr val="231F20"/>
                </a:solidFill>
                <a:highlight>
                  <a:srgbClr val="F1F1F1"/>
                </a:highlight>
                <a:latin typeface="Georgia"/>
                <a:ea typeface="Georgia"/>
                <a:cs typeface="Georgia"/>
                <a:sym typeface="Georgia"/>
              </a:rPr>
              <a:t>El desarrollo adecuado del tubo intestinal implica la elongación continua, una hernia que supera el límite de la pared del cuerpo, y la rotación y plegado para el empaquetamiento eﬁciente en la cavidad corporal, así como la histogénesis y la maduración funcional posterior.</a:t>
            </a:r>
            <a:endParaRPr sz="1000">
              <a:solidFill>
                <a:srgbClr val="231F20"/>
              </a:solidFill>
              <a:highlight>
                <a:srgbClr val="F1F1F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1542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070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15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772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008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31F2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**Inducción del hígado- se requiere de BMP-4 que procede del mesodermo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 forma el hígado con Hhex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Altas concentraciones de FGF-4  y Ácido retinoico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inducen a formarse ***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000" b="1">
              <a:solidFill>
                <a:srgbClr val="231F2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Las celulas hepaticas se proliferan rapidamente y penetran el septo transverso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-"/>
            </a:pPr>
            <a:r>
              <a:rPr lang="x-none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Provienen del endodermo del intestino anterior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217727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Al exponerse al mesodermo cardiogenico (FGF 1y 2)  a la region del intestino que contiene genes para producir alfa-fetoproteina y albumina hace que se diferencie el endodermo hepatico - estas bloquean factores de inhibicion del tejido q lo rodea.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Notocordio inhibe al higado a formarse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Corazon en desarollo lo promueve a desarollarse. (FGF)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3138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07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821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1615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478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690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98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718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87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141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051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392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865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4500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13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2848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90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520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879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9574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282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591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4041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500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2892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413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147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95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3213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880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8012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3595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3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60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4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354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49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8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hape 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mspress.com/article/10.3934/genet.2016.1.60/fulltext.html" TargetMode="External"/><Relationship Id="rId4" Type="http://schemas.openxmlformats.org/officeDocument/2006/relationships/hyperlink" Target="http://www.aimspress.com/article/10.3934/genet.2016.1.60/" TargetMode="External"/><Relationship Id="rId5" Type="http://schemas.openxmlformats.org/officeDocument/2006/relationships/hyperlink" Target="https://www.ncbi.nlm.nih.gov/books/NBK10107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561133" y="1134825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 los Sistemas Digestivo y Respiratorio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311700" y="2864925"/>
            <a:ext cx="8520600" cy="20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u="sng"/>
              <a:t>Presentado por:</a:t>
            </a:r>
            <a:endParaRPr sz="2000" u="sng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/>
              <a:t>Janelisse Quintero González </a:t>
            </a:r>
            <a:endParaRPr sz="200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/>
              <a:t>Raisa I. León Saavedra</a:t>
            </a:r>
            <a:endParaRPr sz="200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/>
              <a:t>Charleen I. Vega Vargas</a:t>
            </a:r>
            <a:endParaRPr sz="200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/>
              <a:t>Andrés Hernández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/>
              <a:t>Alexander Rivera</a:t>
            </a:r>
            <a:endParaRPr sz="200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del Duodeno</a:t>
            </a: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79400" cy="3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Derivado de: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 Intestino anterior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Intestino medio es su parte caudal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		Pdx-1, FGF-9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Mesénquima esplácnica: Músculo liso- tejido conectivo-vasos sanguíneos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t="2874"/>
          <a:stretch/>
        </p:blipFill>
        <p:spPr>
          <a:xfrm>
            <a:off x="5558625" y="1715838"/>
            <a:ext cx="2603375" cy="17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5162163" y="3652850"/>
            <a:ext cx="3396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VI: Representación del duodeno, cavidades y mesenterios.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del Duodeno</a:t>
            </a: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x-none"/>
              <a:t>Alargamiento rápido del duodeno - FGF-9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x-none"/>
              <a:t>Formación de asa en forma de “C” proyectándose ventralmente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x-none"/>
              <a:t>Recibe suplido de sangre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          Arteria Mesentérica Superior (SMA)- sirve de eje de rotación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Rota hacia la derecha junto con el estómago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3657600" lvl="0" indent="457200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3657600" lvl="0" indent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x-none"/>
              <a:t>Figura VII: Formación de “C” del duodeno</a:t>
            </a:r>
            <a:endParaRPr/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 t="14476" b="11168"/>
          <a:stretch/>
        </p:blipFill>
        <p:spPr>
          <a:xfrm>
            <a:off x="5058900" y="2679075"/>
            <a:ext cx="3530149" cy="1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del Duodeno</a:t>
            </a:r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463795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/>
              <a:t>Pérdida del mesenterio dorsal </a:t>
            </a:r>
            <a:endParaRPr sz="2000"/>
          </a:p>
          <a:p>
            <a:pPr marL="457200" lvl="0" indent="-355600" rtl="0">
              <a:spcBef>
                <a:spcPts val="1600"/>
              </a:spcBef>
              <a:spcAft>
                <a:spcPts val="0"/>
              </a:spcAft>
              <a:buSzPts val="2000"/>
              <a:buChar char="-"/>
            </a:pPr>
            <a:r>
              <a:rPr lang="x-none" sz="2000"/>
              <a:t>Fusión a la pared dorsal</a:t>
            </a:r>
            <a:endParaRPr sz="20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x-none" sz="2000"/>
              <a:t>Se acomoda posición retroperitoneal secundaria.</a:t>
            </a:r>
            <a:endParaRPr sz="2000"/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t="19791" b="16200"/>
          <a:stretch/>
        </p:blipFill>
        <p:spPr>
          <a:xfrm>
            <a:off x="-14625" y="970450"/>
            <a:ext cx="4652575" cy="359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583363" y="4568875"/>
            <a:ext cx="34566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VIII: Rotación contrarreloj del mesenterio dorsal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Recanalización del lumen</a:t>
            </a:r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5 y 6 semanas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En el lumen se proliferan las células endodermales y obstruye el lumen temporalmente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x-none"/>
              <a:t>Recanalización: ocurre vacuolización y degeneración de células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x-none"/>
              <a:t>		Surge al final del periodo embrionario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del Hígado</a:t>
            </a: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2161300" y="3447000"/>
            <a:ext cx="6412800" cy="11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x-none"/>
              <a:t>Figura IX: Linaje de las células del hígado y ducto biliar</a:t>
            </a:r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325" y="1152475"/>
            <a:ext cx="6765324" cy="235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Divertículo Hepático</a:t>
            </a: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5269800" cy="3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Mesenterio ventral 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4ta semana- protuberancia de la parte caudal del intestino anterior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x-none"/>
              <a:t>Hepatoblastos migran al septo transverso</a:t>
            </a:r>
            <a:endParaRPr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FGF Y BMP- especificación hepática</a:t>
            </a:r>
            <a:endParaRPr/>
          </a:p>
          <a:p>
            <a:pPr marL="457200" lvl="0" indent="-3429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x-none"/>
              <a:t>Señales provienen del corazón y mesénquima del septum transversum</a:t>
            </a:r>
            <a:endParaRPr/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x-none"/>
              <a:t>Células hepáticas provienen del endodermo del intestino anterior</a:t>
            </a:r>
            <a:endParaRPr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7650" y="2197675"/>
            <a:ext cx="2348750" cy="18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7660" y="343647"/>
            <a:ext cx="2348750" cy="172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5961425" y="4294125"/>
            <a:ext cx="26127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Figura: X: Representación del divertículo hepático y septo transverso en el feto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x-none"/>
              <a:t>Diferenciación de células hepáticas</a:t>
            </a:r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00" y="1075525"/>
            <a:ext cx="4617801" cy="318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5581400" y="1230275"/>
            <a:ext cx="2755200" cy="3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Genes hepáticos</a:t>
            </a: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925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-"/>
            </a:pPr>
            <a:r>
              <a:rPr lang="x-none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Expresan alfa proteínas y albúminas</a:t>
            </a: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-"/>
            </a:pPr>
            <a:r>
              <a:rPr lang="x-none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activados por FGF</a:t>
            </a: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Endodermo debe mantener competencia</a:t>
            </a: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-"/>
            </a:pPr>
            <a:r>
              <a:rPr lang="x-none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Foxa 1- Foxa 2</a:t>
            </a: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66666"/>
              </a:solidFill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593775" y="4317875"/>
            <a:ext cx="39432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100"/>
              <a:t>Figura XI: Señalización positivas y negativas en la formación del endodermo hepatico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del Hígado</a:t>
            </a:r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4410800" y="698550"/>
            <a:ext cx="4269000" cy="3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u="sng"/>
              <a:t>5ta semana</a:t>
            </a:r>
            <a:endParaRPr u="sng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La parte craneal es el primordio del hígado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La parte caudal se convierte en vesícula biliar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El tronco del divertículo se convierte en ducto cístico</a:t>
            </a:r>
            <a:endParaRPr/>
          </a:p>
          <a:p>
            <a:pPr marL="457200" lvl="0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-"/>
            </a:pPr>
            <a:r>
              <a:rPr lang="x-none" sz="1400" b="1">
                <a:solidFill>
                  <a:srgbClr val="000000"/>
                </a:solidFill>
              </a:rPr>
              <a:t>Hnf4- α </a:t>
            </a:r>
            <a:r>
              <a:rPr lang="x-none" sz="1400">
                <a:solidFill>
                  <a:srgbClr val="000000"/>
                </a:solidFill>
              </a:rPr>
              <a:t>= esencial para transición del divertículo al hígado 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8513"/>
            <a:ext cx="4258400" cy="242648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546275" y="3937850"/>
            <a:ext cx="30279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100"/>
              <a:t>Figura XIII: Demostración de primordio hepático, conducto biliar y ducto cístico.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Periodo de Tiempo</a:t>
            </a:r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La hematopoyesis se inicia- 6ta semana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El hígado hace alrededor del 10% del peso del feto - 9na semana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Se forma la bilis de las células hepáticas - 12ma semana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del Bazo</a:t>
            </a: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Se desarrolla en la 5ta semana</a:t>
            </a:r>
            <a:endParaRPr/>
          </a:p>
          <a:p>
            <a:pPr marL="457200" lvl="0" indent="-34290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x-none"/>
              <a:t>Mesenterio dorsal					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Derivado de células mesenquimales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Es un órgano linfático vascular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Es el centro hematopoyético del feto	               </a:t>
            </a:r>
            <a:r>
              <a:rPr lang="x-none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Figura XIV: Ubicación del bazo.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Factores de transcripción, capsulina y genes homeobox regulan el desarrollo.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3770" y="1017725"/>
            <a:ext cx="2937675" cy="20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224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Objetivos</a:t>
            </a: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Presentar de forma secuenciada el desarrollo de los diferentes órganos a partir del Endodermo.</a:t>
            </a:r>
            <a:endParaRPr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Conocer cómo se derivan del Tubo Digestivo el esófago, estómago, duodeno, hígado y aparato biliar.</a:t>
            </a:r>
            <a:endParaRPr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Conocer el desarrollo de faringe, tráquea y pulmones a partir del Tubo Respiratorio.</a:t>
            </a:r>
            <a:endParaRPr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Mencionar factores paracrinos y factores de transcripción que regulan procesos de expresión.</a:t>
            </a:r>
            <a:endParaRPr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Aplicar correlaciones clínicas a problemas del desarrollo.</a:t>
            </a:r>
            <a:endParaRPr/>
          </a:p>
          <a:p>
            <a:pPr marL="0" lvl="0" indent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del Páncreas </a:t>
            </a: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153208" y="1017725"/>
            <a:ext cx="3937500" cy="4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900"/>
              <a:t>5-6 semanas de gestación</a:t>
            </a:r>
            <a:endParaRPr sz="1900"/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900"/>
              <a:t>Fusión de ducto ventral y dorsal</a:t>
            </a:r>
            <a:endParaRPr sz="1900"/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900"/>
              <a:t>Rol del notocordio y endotelio del corazón </a:t>
            </a:r>
            <a:endParaRPr sz="1900"/>
          </a:p>
          <a:p>
            <a:pPr marL="0" lvl="0" indent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900"/>
              <a:t>Factores y/o genes involucrados:</a:t>
            </a:r>
            <a:endParaRPr sz="1900"/>
          </a:p>
          <a:p>
            <a:pPr marL="0" lvl="0" indent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900"/>
              <a:t>“Forkhead transcription factors”</a:t>
            </a:r>
            <a:endParaRPr sz="1900"/>
          </a:p>
          <a:p>
            <a:pPr marL="0" lvl="0" indent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900"/>
              <a:t>FGF2 y activin</a:t>
            </a:r>
            <a:endParaRPr sz="1900"/>
          </a:p>
          <a:p>
            <a:pPr marL="0" lvl="0" indent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900"/>
              <a:t>Pdx1 y Ptf1</a:t>
            </a:r>
            <a:endParaRPr sz="19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450" y="0"/>
            <a:ext cx="4821548" cy="46102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5007175" y="4610225"/>
            <a:ext cx="34521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XV: Desarrollo de páncreas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Otros...</a:t>
            </a:r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270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x-none"/>
              <a:t>La cloaca se divide y forma el seno urogenital, el recto se divide para formar el seno urorectal. </a:t>
            </a:r>
            <a:endParaRPr/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700" y="0"/>
            <a:ext cx="5660298" cy="48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5162635" y="4708579"/>
            <a:ext cx="27783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XVI. Desarrollo del ano.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Resumen </a:t>
            </a:r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x-none"/>
              <a:t> </a:t>
            </a:r>
            <a:endParaRPr/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788" y="577200"/>
            <a:ext cx="4238425" cy="398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6863474" y="3895160"/>
            <a:ext cx="218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700"/>
              <a:t>Figura</a:t>
            </a:r>
            <a:r>
              <a:rPr lang="x-none"/>
              <a:t> XVII. Mecanismo general de interacciones entre mesodermo y endotelio.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Correlaciones clínicas </a:t>
            </a: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x-none" sz="2700"/>
              <a:t>Atresia esofágica</a:t>
            </a:r>
            <a:endParaRPr sz="2700"/>
          </a:p>
          <a:p>
            <a: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x-none" sz="2700"/>
              <a:t>Estenosis pilórica</a:t>
            </a:r>
            <a:endParaRPr sz="2700"/>
          </a:p>
          <a:p>
            <a: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x-none" sz="2700"/>
              <a:t>Atresia duodenal</a:t>
            </a:r>
            <a:endParaRPr sz="2700"/>
          </a:p>
          <a:p>
            <a: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x-none" sz="2700"/>
              <a:t>Estenosis duodenal</a:t>
            </a:r>
            <a:endParaRPr sz="2700"/>
          </a:p>
          <a:p>
            <a: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x-none" sz="2700"/>
              <a:t>Atresia duodenal</a:t>
            </a:r>
            <a:endParaRPr sz="2700"/>
          </a:p>
          <a:p>
            <a:pPr marL="457200" lvl="0" indent="-40005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x-none" sz="2700" i="1"/>
              <a:t>Omphalocele</a:t>
            </a:r>
            <a:endParaRPr sz="2700" i="1"/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050" y="0"/>
            <a:ext cx="3145374" cy="4708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4696005" y="4703625"/>
            <a:ext cx="4623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XVIII. Feto de 28 semanas con omphalocele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11700" y="1993525"/>
            <a:ext cx="8520600" cy="11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/>
              <a:t>Sistema Respiratorio</a:t>
            </a:r>
            <a:endParaRPr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Sistema Respiratorio</a:t>
            </a:r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Comienza desde la faringe por medio de comunicación intercelular.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Es una proyección ventral del tubo digestivo.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Factores paracrinos producidos por mesodermo en reacción al gradiente de ácido retinoico.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/>
              <a:t>La Faringe</a:t>
            </a:r>
            <a:endParaRPr sz="3000"/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Posee arcos y bolsillos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Cada set de bolsillos es precursor de una estructura.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●"/>
            </a:pPr>
            <a:r>
              <a:rPr lang="x-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1er bolsillos- tímpano y tubo nasofaringeal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●"/>
            </a:pPr>
            <a:r>
              <a:rPr lang="x-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2do bolsillos- amígdalas orofaringeales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●"/>
            </a:pPr>
            <a:r>
              <a:rPr lang="x-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3er bolsillos- </a:t>
            </a: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glándulas paratiroides y timo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●"/>
            </a:pPr>
            <a:r>
              <a:rPr lang="x-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4to bolsillo- 2 glándulas paratiroides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●"/>
            </a:pPr>
            <a:r>
              <a:rPr lang="x-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Bolsillo central- tiroide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-77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/>
              <a:t>Bolsillos y Arcos Faringeales</a:t>
            </a:r>
            <a:endParaRPr sz="3000"/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00" y="610113"/>
            <a:ext cx="8689200" cy="392327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5011625" y="4467300"/>
            <a:ext cx="39051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XIX: Arcos y Bolsillos Faringeales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11700" y="70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/>
              <a:t>Desarrollo de Laringe</a:t>
            </a:r>
            <a:endParaRPr sz="3000"/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75" y="643250"/>
            <a:ext cx="5386699" cy="39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3850" y="749600"/>
            <a:ext cx="3355725" cy="38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96775" y="4522375"/>
            <a:ext cx="36150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XX: Desarrollo de laringe</a:t>
            </a:r>
            <a:endParaRPr/>
          </a:p>
        </p:txBody>
      </p:sp>
      <p:sp>
        <p:nvSpPr>
          <p:cNvPr id="258" name="Shape 258"/>
          <p:cNvSpPr txBox="1"/>
          <p:nvPr/>
        </p:nvSpPr>
        <p:spPr>
          <a:xfrm>
            <a:off x="5716713" y="4522375"/>
            <a:ext cx="31500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XXI: Tabla de Orígenes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11700" y="136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Laringotracheal Groove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11700" y="892125"/>
            <a:ext cx="8520600" cy="3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Sale del tubo digestivo ventralmente desde el área central entre los 4to bolsillos.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Se diferencia en la tráquea, bronquios y los sacos alveolares.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Su apariencia es inducida por el ácido retinoico que induce al mesodermo ventral.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El mesodermo ventral produce fgf10 por la activación de Tbx4 Y Tbx5.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Introducción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Endodermo 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x-none"/>
              <a:t>Induce la formación de órganos mesodermales</a:t>
            </a:r>
            <a:endParaRPr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x-none"/>
              <a:t>Vasos sanguíneos </a:t>
            </a:r>
            <a:endParaRPr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x-none"/>
              <a:t>Corazón</a:t>
            </a:r>
            <a:endParaRPr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x-none"/>
              <a:t>Capa germinal del Mesodermo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x-none"/>
              <a:t>Construcción de los revestimientos de los dos tubos del cuerpo vertebrado</a:t>
            </a:r>
            <a:endParaRPr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x-none"/>
              <a:t>Tubo Digestivo</a:t>
            </a:r>
            <a:endParaRPr/>
          </a:p>
          <a:p>
            <a: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x-none"/>
              <a:t>Hígado </a:t>
            </a:r>
            <a:endParaRPr/>
          </a:p>
          <a:p>
            <a: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x-none"/>
              <a:t>Páncreas</a:t>
            </a:r>
            <a:endParaRPr/>
          </a:p>
          <a:p>
            <a: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x-none"/>
              <a:t>Esófago y Estómago </a:t>
            </a:r>
            <a:endParaRPr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x-none"/>
              <a:t>Tubo Respiratorio </a:t>
            </a:r>
            <a:endParaRPr/>
          </a:p>
          <a:p>
            <a: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x-none"/>
              <a:t>Faringe</a:t>
            </a:r>
            <a:endParaRPr/>
          </a:p>
          <a:p>
            <a: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x-none"/>
              <a:t>Tráquea </a:t>
            </a:r>
            <a:endParaRPr/>
          </a:p>
          <a:p>
            <a: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x-none"/>
              <a:t>Pulmones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311700" y="246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Laringotracheal Groove</a:t>
            </a: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6225"/>
            <a:ext cx="4397050" cy="3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150" y="971875"/>
            <a:ext cx="4130450" cy="35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204525" y="4652400"/>
            <a:ext cx="33483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XXII: Faringe</a:t>
            </a:r>
            <a:endParaRPr/>
          </a:p>
        </p:txBody>
      </p:sp>
      <p:sp>
        <p:nvSpPr>
          <p:cNvPr id="273" name="Shape 273"/>
          <p:cNvSpPr txBox="1"/>
          <p:nvPr/>
        </p:nvSpPr>
        <p:spPr>
          <a:xfrm>
            <a:off x="5324200" y="4570775"/>
            <a:ext cx="33483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XXIII: Tubos Endodermales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311700" y="147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de Tráquea FTs y proteínas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311700" y="793000"/>
            <a:ext cx="8520600" cy="39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Tbx5 y Tbx4- factores mesenquimales para iniciación de tráquea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Nkx2.1- factor epitelial para iniciación de tráquea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Shh- factor multifacético, regula activación de tráquea y Sox9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Ptch1- receptor Shh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Sox2- marcador esofageal regulado por BMP-R1 y FGF10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BMP4- crecimiento subsiguiente de tráquea activa Sox9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CV2- inhibidor de BMP4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Fgf10 – regula Sox2 y Shh</a:t>
            </a:r>
            <a:endParaRPr sz="2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311700" y="224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de Tráquea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97450"/>
            <a:ext cx="8433349" cy="38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2726700" y="4588450"/>
            <a:ext cx="33483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XXIV: Desarrollo de Tráquea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311700" y="30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 Pulmones </a:t>
            </a:r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311700" y="874550"/>
            <a:ext cx="8520600" cy="7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Wnt2 y Wnt2b- son importantes para el desarrollo de la tráquea y de los pulmones por la acumulación de beta-catenina. 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650" y="1585850"/>
            <a:ext cx="7146700" cy="310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2991050" y="4691925"/>
            <a:ext cx="33483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XXV: Bronquios y Pulmones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311700" y="279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Bronquios y Alvéolos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50" y="852500"/>
            <a:ext cx="8637276" cy="385044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2759750" y="4577425"/>
            <a:ext cx="33483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XXVI: Bronquios y Alvéolos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459350" y="2137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Enfermedades causadas por el mal desarrollo del sistema respiratorio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Tracheoesophageal fístula (TEF)</a:t>
            </a: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8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Mayor en varones</a:t>
            </a:r>
            <a:endParaRPr/>
          </a:p>
          <a:p>
            <a:pPr marL="4572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Unión que provoca comunicación entre la tráquea y el esófago</a:t>
            </a:r>
            <a:endParaRPr/>
          </a:p>
        </p:txBody>
      </p:sp>
      <p:sp>
        <p:nvSpPr>
          <p:cNvPr id="313" name="Shape 313"/>
          <p:cNvSpPr txBox="1"/>
          <p:nvPr/>
        </p:nvSpPr>
        <p:spPr>
          <a:xfrm>
            <a:off x="4454425" y="1181275"/>
            <a:ext cx="3949800" cy="3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938" y="1221850"/>
            <a:ext cx="2396775" cy="324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Tracheoesophageal fístula (TEF)</a:t>
            </a:r>
            <a:endParaRPr/>
          </a:p>
        </p:txBody>
      </p:sp>
      <p:sp>
        <p:nvSpPr>
          <p:cNvPr id="320" name="Shape 320"/>
          <p:cNvSpPr txBox="1"/>
          <p:nvPr/>
        </p:nvSpPr>
        <p:spPr>
          <a:xfrm>
            <a:off x="5045050" y="1168975"/>
            <a:ext cx="24600" cy="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Shape 321"/>
          <p:cNvSpPr txBox="1"/>
          <p:nvPr/>
        </p:nvSpPr>
        <p:spPr>
          <a:xfrm>
            <a:off x="5612400" y="1292000"/>
            <a:ext cx="3531600" cy="3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800" y="1156663"/>
            <a:ext cx="2167320" cy="33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4938" y="1064513"/>
            <a:ext cx="2600325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Polyhydramnios</a:t>
            </a:r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Asociada al TEF</a:t>
            </a:r>
            <a:endParaRPr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Aumulación de líquido amniótico</a:t>
            </a:r>
            <a:endParaRPr/>
          </a:p>
          <a:p>
            <a:pPr marL="4572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Contracciones antes de tiempo</a:t>
            </a:r>
            <a:endParaRPr/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825" y="1665250"/>
            <a:ext cx="2511350" cy="23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Laryngotracheoesophageal cleft</a:t>
            </a:r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A mayor tamaño, mayor serán los síntomas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Comida a los pulmones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Aire al esófago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950" y="1698625"/>
            <a:ext cx="295275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Tubo Digestivo</a:t>
            </a: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775" y="1008825"/>
            <a:ext cx="6244876" cy="37036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1827575" y="4703625"/>
            <a:ext cx="6016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I. El tubo digestivo se divide basado en suplido vascular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37322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Tracheal stenosis (narrowing) &amp; atresia Associate (obstruction)</a:t>
            </a:r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311700" y="1599650"/>
            <a:ext cx="3970500" cy="29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Ducto extremadamente angostos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Se pueden arreglar los daños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150" y="1320713"/>
            <a:ext cx="2667000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Conclusión</a:t>
            </a:r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112496" y="1182347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El endodermo da paso al desarrollo de los sistemas digestivos y respiratorio.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La comunicación intercelular y factores del entorno celular son cruciales para el desarrollo de todas las estructuras.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/>
              <a:t>Errores en el desarrollo causan malformaciones en ambos sistemas que varían en gravedad según la etapa donde ocurrió el error.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Actividad</a:t>
            </a:r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311700" y="1086848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_____ El Tubo Digestivo es una segmentación del Tubo Respiratorio.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_____ Factores de transcripción, junto a la interacción de células mesenquimales y Endodermo inciden en expresión diferencial.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_____ Los bolsillos 1rios dan lugar a las amigadalas orofaringeales.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_____ Shh y BMP4 están en el tejido mesenchymal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_____ El corazón, durante el desarrollo del páncreas, se encarga de reprimir la expresión de “Sonic Hedgehog”, factor crítico para la distinción entre regiones del hígado y del páncreas.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_____ Pdx1 y ptf1 son factores paracrinos necesarios en el desarrollo de páncreas.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57" name="Shape 357"/>
          <p:cNvSpPr txBox="1"/>
          <p:nvPr/>
        </p:nvSpPr>
        <p:spPr>
          <a:xfrm>
            <a:off x="884378" y="3658878"/>
            <a:ext cx="58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solidFill>
                  <a:srgbClr val="FF0000"/>
                </a:solidFill>
              </a:rPr>
              <a:t>F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Actividad</a:t>
            </a:r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311700" y="1124175"/>
            <a:ext cx="8520600" cy="3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7.   ___ El hígado y la vesícula biliar se ubican en el mesenterio ventral.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x-none"/>
              <a:t>8. </a:t>
            </a:r>
            <a:r>
              <a:rPr lang="x-none" u="sng"/>
              <a:t>___</a:t>
            </a:r>
            <a:r>
              <a:rPr lang="x-none"/>
              <a:t>  Fox1 y Fox2 son esenciales para mantener el mesodermo competente.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Referencias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311690" y="805325"/>
            <a:ext cx="8520600" cy="3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Carlson, B. M. (2014). Embriología humana y biología del desarrollo. Barcelona: Elsevier. doi:http://www.academia.edu/35120678/Embriologia.Humana.y.Biologia.del.Desarrollo.Carlson.pdf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Congenital tracheal defects: embryonic development and animal models,AIMS Genetics,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3,1,60,73,2016-03-29,Zenab Arooj Sher, Karen J Liu,genetics-03-00060,trachea| mouse models| 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human congenital anomaly| cartilage</a:t>
            </a:r>
            <a:r>
              <a:rPr lang="x-none" sz="1400">
                <a:solidFill>
                  <a:srgbClr val="666666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x-none" sz="1400">
                <a:solidFill>
                  <a:srgbClr val="666666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http://www.aimspress.com/article/10.3934/genet.2016.1.60/</a:t>
            </a:r>
            <a:endParaRPr/>
          </a:p>
          <a:p>
            <a:pPr marL="45720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solidFill>
                  <a:srgbClr val="666666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fulltext.html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latin typeface="Arial"/>
                <a:ea typeface="Arial"/>
                <a:cs typeface="Arial"/>
                <a:sym typeface="Arial"/>
              </a:rPr>
              <a:t>Gilbert SF. Developmental Biology. 6th edition. Sunderland (MA): Sinauer Associates; 2000. Endoderm.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45720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latin typeface="Arial"/>
                <a:ea typeface="Arial"/>
                <a:cs typeface="Arial"/>
                <a:sym typeface="Arial"/>
              </a:rPr>
              <a:t>Available from:</a:t>
            </a:r>
            <a:r>
              <a:rPr lang="x-none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sz="1400">
                <a:solidFill>
                  <a:srgbClr val="666666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https://www.ncbi.nlm.nih.gov/books/NBK10107</a:t>
            </a:r>
            <a:r>
              <a:rPr lang="x-none" sz="1400" u="sng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/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400">
                <a:latin typeface="Arial"/>
                <a:ea typeface="Arial"/>
                <a:cs typeface="Arial"/>
                <a:sym typeface="Arial"/>
              </a:rPr>
              <a:t>Jorge, J. (2015). </a:t>
            </a:r>
            <a:r>
              <a:rPr lang="x-none" sz="1400" i="1">
                <a:latin typeface="Arial"/>
                <a:ea typeface="Arial"/>
                <a:cs typeface="Arial"/>
                <a:sym typeface="Arial"/>
              </a:rPr>
              <a:t>Development of the Digestive System &amp; Gut Rotation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400">
                <a:latin typeface="Arial"/>
                <a:ea typeface="Arial"/>
                <a:cs typeface="Arial"/>
                <a:sym typeface="Arial"/>
              </a:rPr>
              <a:t>Pandol SJ. The Exocrine Pancreas. San Rafael (CA): Morgan &amp; Claypool Life Sciences; 2010. Pancreatic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latin typeface="Arial"/>
                <a:ea typeface="Arial"/>
                <a:cs typeface="Arial"/>
                <a:sym typeface="Arial"/>
              </a:rPr>
              <a:t>Embryology and Development. Available from: https://www.ncbi.nlm.nih.gov/books/NBK54135/?report=classic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rtl="0"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uFill>
                <a:noFill/>
              </a:u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8AD0D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Pérez</a:t>
            </a:r>
            <a:r>
              <a:rPr lang="x-none" i="1"/>
              <a:t>, </a:t>
            </a:r>
            <a:r>
              <a:rPr lang="x-none"/>
              <a:t>N. (May, 2018).</a:t>
            </a:r>
            <a:r>
              <a:rPr lang="x-none" i="1"/>
              <a:t> Development of thoracic wall and lungs. </a:t>
            </a:r>
            <a:endParaRPr i="1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Roa, Ignacio, &amp; Meruane, Manuel. (2012). </a:t>
            </a:r>
            <a:r>
              <a:rPr lang="x-none" sz="1400" i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Desarrollo del Aparato Digestivo.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International Journal of 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Morphology, 30(4), 1285-1294. https://dx.doi.org/10.4067/S0717-95022012000400006</a:t>
            </a:r>
            <a:endParaRPr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Tubo Digestivo</a:t>
            </a: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1" y="1257738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Formación por migración y fusión de células del Endodermo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 Intestino Anterior 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x-none"/>
              <a:t>Faringe primordial y derivados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x-none"/>
              <a:t>Respiratory Buds 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x-none"/>
              <a:t>Esófago y Estómago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x-none"/>
              <a:t>Duodeno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x-none"/>
              <a:t>Hígado,  aparato biliar y páncreas 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Intestino Medio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x-none"/>
              <a:t>Comunicación con Tubo Vitelino y Saco Vitelino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x-none"/>
              <a:t>Intestino Posterior</a:t>
            </a:r>
            <a:endParaRPr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x-none"/>
              <a:t>Comunicación con Alantoides hasta la membrana cloacal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Expresión Diferencial</a:t>
            </a: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x-none" sz="2400"/>
              <a:t>Gradiente de Ácido Retinoico</a:t>
            </a:r>
            <a:endParaRPr sz="2400"/>
          </a:p>
          <a:p>
            <a:pPr marL="914400" lvl="1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x-none" sz="2400"/>
              <a:t>Activación y Represión de Factores de Transcripción</a:t>
            </a:r>
            <a:endParaRPr sz="2400"/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x-none" sz="2400"/>
              <a:t>Señales desde células mesenquimales </a:t>
            </a:r>
            <a:endParaRPr sz="2400"/>
          </a:p>
          <a:p>
            <a:pPr marL="914400" lvl="1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x-none" sz="2400"/>
              <a:t>Interacciones entre Mesénquimas y Endodermo  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64" y="279458"/>
            <a:ext cx="2867300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516" y="298209"/>
            <a:ext cx="3044475" cy="39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525530" y="4289243"/>
            <a:ext cx="3936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II. Modelos de Factores de Transcripción Envueltos en Región-Específica </a:t>
            </a: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5207391" y="4289250"/>
            <a:ext cx="3936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III. Mecanismo sugerido de Interacción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Células mesenquimales con Endodermo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 Esófago </a:t>
            </a: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Se divide de la tráquea por septo Traqueoesofageal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64" y="1793510"/>
            <a:ext cx="4116676" cy="26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4980400" y="2153125"/>
            <a:ext cx="3249300" cy="2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900"/>
              <a:t>Endodermo</a:t>
            </a:r>
            <a:endParaRPr sz="190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x-none" sz="1900"/>
              <a:t>Epitelio</a:t>
            </a:r>
            <a:endParaRPr sz="190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x-none" sz="1900"/>
              <a:t>Glándulas </a:t>
            </a:r>
            <a:endParaRPr sz="1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900"/>
              <a:t>Mesodermo</a:t>
            </a:r>
            <a:endParaRPr sz="190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x-none" sz="1900"/>
              <a:t>Músculo Estriado</a:t>
            </a:r>
            <a:endParaRPr sz="1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900"/>
              <a:t>Mesénquima Esplénica </a:t>
            </a:r>
            <a:endParaRPr sz="1900"/>
          </a:p>
          <a:p>
            <a: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x-none" sz="1900"/>
              <a:t>Músculo Liso </a:t>
            </a:r>
            <a:endParaRPr sz="1900"/>
          </a:p>
        </p:txBody>
      </p:sp>
      <p:sp>
        <p:nvSpPr>
          <p:cNvPr id="109" name="Shape 109"/>
          <p:cNvSpPr txBox="1"/>
          <p:nvPr/>
        </p:nvSpPr>
        <p:spPr>
          <a:xfrm>
            <a:off x="661375" y="4470425"/>
            <a:ext cx="37944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Figura IV. Segmentación de Tráquea y faringe para desarrollo de Esófago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Desarrollo de Estómago</a:t>
            </a:r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Proviene del Intestino Anterior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/>
              <a:t>Crecimiento diferencial de estómago 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6" name="Shape 116"/>
          <p:cNvSpPr txBox="1"/>
          <p:nvPr/>
        </p:nvSpPr>
        <p:spPr>
          <a:xfrm>
            <a:off x="914400" y="2142376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700" y="2378977"/>
            <a:ext cx="7982600" cy="17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580700" y="4374974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Figura V. Rotación y Crecimiento de estómago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1609</Words>
  <Application>Microsoft Macintosh PowerPoint</Application>
  <PresentationFormat>On-screen Show (16:9)</PresentationFormat>
  <Paragraphs>261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Georgia</vt:lpstr>
      <vt:lpstr>Proxima Nova</vt:lpstr>
      <vt:lpstr>Spearmint</vt:lpstr>
      <vt:lpstr>  Desarrollo de los Sistemas Digestivo y Respiratorio</vt:lpstr>
      <vt:lpstr>Objetivos</vt:lpstr>
      <vt:lpstr>Introducción</vt:lpstr>
      <vt:lpstr>Tubo Digestivo</vt:lpstr>
      <vt:lpstr>Tubo Digestivo</vt:lpstr>
      <vt:lpstr>Expresión Diferencial</vt:lpstr>
      <vt:lpstr>PowerPoint Presentation</vt:lpstr>
      <vt:lpstr>Desarrollo de Esófago </vt:lpstr>
      <vt:lpstr>Desarrollo de Estómago</vt:lpstr>
      <vt:lpstr>Desarrollo del Duodeno</vt:lpstr>
      <vt:lpstr>Desarrollo del Duodeno</vt:lpstr>
      <vt:lpstr>Desarrollo del Duodeno</vt:lpstr>
      <vt:lpstr>Recanalización del lumen</vt:lpstr>
      <vt:lpstr>Desarrollo del Hígado</vt:lpstr>
      <vt:lpstr>Divertículo Hepático</vt:lpstr>
      <vt:lpstr>Diferenciación de células hepáticas</vt:lpstr>
      <vt:lpstr>Desarrollo del Hígado</vt:lpstr>
      <vt:lpstr>Periodo de Tiempo</vt:lpstr>
      <vt:lpstr>Desarrollo del Bazo</vt:lpstr>
      <vt:lpstr>Desarrollo del Páncreas </vt:lpstr>
      <vt:lpstr>Otros...</vt:lpstr>
      <vt:lpstr> Resumen </vt:lpstr>
      <vt:lpstr>Correlaciones clínicas </vt:lpstr>
      <vt:lpstr>Sistema Respiratorio</vt:lpstr>
      <vt:lpstr>Sistema Respiratorio</vt:lpstr>
      <vt:lpstr>La Faringe</vt:lpstr>
      <vt:lpstr>Bolsillos y Arcos Faringeales</vt:lpstr>
      <vt:lpstr>Desarrollo de Laringe</vt:lpstr>
      <vt:lpstr>Laringotracheal Groove</vt:lpstr>
      <vt:lpstr>Laringotracheal Groove</vt:lpstr>
      <vt:lpstr>Desarrollo de Tráquea FTs y proteínas</vt:lpstr>
      <vt:lpstr>Desarrollo de Tráquea</vt:lpstr>
      <vt:lpstr>Desarrollo de Pulmones </vt:lpstr>
      <vt:lpstr>Desarrollo Bronquios y Alvéolos</vt:lpstr>
      <vt:lpstr>Enfermedades causadas por el mal desarrollo del sistema respiratorio</vt:lpstr>
      <vt:lpstr>Tracheoesophageal fístula (TEF)</vt:lpstr>
      <vt:lpstr>Tracheoesophageal fístula (TEF)</vt:lpstr>
      <vt:lpstr>Polyhydramnios</vt:lpstr>
      <vt:lpstr>Laryngotracheoesophageal cleft</vt:lpstr>
      <vt:lpstr>Tracheal stenosis (narrowing) &amp; atresia Associate (obstruction)</vt:lpstr>
      <vt:lpstr>Conclusión</vt:lpstr>
      <vt:lpstr>Actividad</vt:lpstr>
      <vt:lpstr>Actividad</vt:lpstr>
      <vt:lpstr>Referencias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Desarrollo de los Sistemas Digestivo y Respiratorio</dc:title>
  <cp:lastModifiedBy>Microsoft Office User</cp:lastModifiedBy>
  <cp:revision>1</cp:revision>
  <dcterms:modified xsi:type="dcterms:W3CDTF">2018-05-28T14:10:12Z</dcterms:modified>
</cp:coreProperties>
</file>