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79" r:id="rId5"/>
    <p:sldId id="278" r:id="rId6"/>
    <p:sldId id="259" r:id="rId7"/>
    <p:sldId id="280" r:id="rId8"/>
    <p:sldId id="281" r:id="rId9"/>
    <p:sldId id="269" r:id="rId10"/>
    <p:sldId id="277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5135" autoAdjust="0"/>
  </p:normalViewPr>
  <p:slideViewPr>
    <p:cSldViewPr snapToGrid="0" snapToObjects="1">
      <p:cViewPr>
        <p:scale>
          <a:sx n="98" d="100"/>
          <a:sy n="98" d="100"/>
        </p:scale>
        <p:origin x="4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765CC3-9AEA-AB46-9EB1-FD62498ABE6D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0F7A9-2E43-9E46-B7E7-E1074307B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78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7EAB043-3E20-EF4E-BB2F-D3A68A9599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0249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7EAB043-3E20-EF4E-BB2F-D3A68A9599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63032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7EAB043-3E20-EF4E-BB2F-D3A68A9599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0596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7B2C-4040-E142-9438-7AF3E41EDD97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28F7-D616-2A44-AD5D-1F24D1E6A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F936F-90E0-6243-9215-5D397CBE14B8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31E4-47A5-4642-829C-7CCB05F7C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99B2-47FC-294D-8301-F3D3F6EF92FD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51D4D-6B38-6F4C-84A7-CD4A262E6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8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AB11E-BCDF-D24A-AEDE-0E46CFC68931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6AFDF-B6DD-4F44-ADC2-6358EF1E2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3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FB102-CDC6-6B45-9FB8-9EF55751B098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A8D82-55A8-7E4D-B4FE-B1A4CC2E7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1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3925-F0A7-0745-8070-3CAFB866AE99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C146-F2B1-F44A-B4AD-8BF3FE484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6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B294B-AE58-EB45-8D79-428FE3FCB181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3810C-020A-8D47-93C0-4D2F3F38A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1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65351-45A2-4945-A5F5-D5C18786482C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DD45-E8EE-9244-A02F-D87198436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2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D5555-A764-FE4A-A3D8-DB5EE29E673B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27F9-8701-9E4D-9239-57E7063B5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9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0E1FC-2D88-2B42-BA62-0CC3B85AB6B8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5D264-5E46-4A4E-AEE7-E180BC78B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2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E3C45-446F-0E4C-8163-47C8EE01B630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8356-3862-A749-8E99-5D1659A49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3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EEA87E-DD69-BB4A-93C4-461AA1CA775F}" type="datetimeFigureOut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6EF0DD-9D5B-5249-9589-4EFD9BCFD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nalc.org/resources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0"/>
            <a:ext cx="42418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38713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err="1" smtClean="0">
                <a:ea typeface="+mn-ea"/>
                <a:cs typeface="+mn-cs"/>
              </a:rPr>
              <a:t>Biol</a:t>
            </a:r>
            <a:r>
              <a:rPr lang="en-US" dirty="0" smtClean="0">
                <a:ea typeface="+mn-ea"/>
                <a:cs typeface="+mn-cs"/>
              </a:rPr>
              <a:t> 3030 – Lab </a:t>
            </a:r>
            <a:r>
              <a:rPr lang="en-US" dirty="0" err="1" smtClean="0">
                <a:ea typeface="+mn-ea"/>
                <a:cs typeface="+mn-cs"/>
              </a:rPr>
              <a:t>Desarrollo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JA </a:t>
            </a:r>
            <a:r>
              <a:rPr lang="en-US" dirty="0" err="1" smtClean="0">
                <a:ea typeface="+mn-ea"/>
                <a:cs typeface="+mn-cs"/>
              </a:rPr>
              <a:t>Cardé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1600200"/>
            <a:ext cx="44005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Transformaci</a:t>
            </a:r>
            <a:r>
              <a:rPr lang="en-US" sz="4400" dirty="0" err="1" smtClean="0"/>
              <a:t>ón</a:t>
            </a:r>
            <a:r>
              <a:rPr lang="en-US" sz="4400" dirty="0" smtClean="0"/>
              <a:t> de E coli con </a:t>
            </a:r>
            <a:r>
              <a:rPr lang="en-US" sz="4400" dirty="0" err="1" smtClean="0"/>
              <a:t>pGal</a:t>
            </a:r>
            <a:endParaRPr lang="en-US" sz="4400" dirty="0" smtClean="0"/>
          </a:p>
          <a:p>
            <a:r>
              <a:rPr lang="en-US" sz="4400" dirty="0" err="1" smtClean="0"/>
              <a:t>Edvotek</a:t>
            </a:r>
            <a:r>
              <a:rPr lang="en-US" sz="4400" dirty="0" smtClean="0"/>
              <a:t> # 221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Resultados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6354" cy="4525963"/>
          </a:xfrm>
        </p:spPr>
        <p:txBody>
          <a:bodyPr/>
          <a:lstStyle/>
          <a:p>
            <a:pPr eaLnBrk="1" hangingPunct="1"/>
            <a:r>
              <a:rPr lang="en-US" dirty="0" err="1">
                <a:latin typeface="Calibri" charset="0"/>
              </a:rPr>
              <a:t>Recuerde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discutir</a:t>
            </a:r>
            <a:r>
              <a:rPr lang="en-US" dirty="0">
                <a:latin typeface="Calibri" charset="0"/>
              </a:rPr>
              <a:t> los </a:t>
            </a:r>
            <a:r>
              <a:rPr lang="en-US" dirty="0" err="1">
                <a:latin typeface="Calibri" charset="0"/>
              </a:rPr>
              <a:t>resultados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objetivo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por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objetivo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eaLnBrk="1" hangingPunct="1"/>
            <a:r>
              <a:rPr lang="en-US" dirty="0" err="1" smtClean="0">
                <a:latin typeface="Calibri" charset="0"/>
              </a:rPr>
              <a:t>Documente</a:t>
            </a:r>
            <a:r>
              <a:rPr lang="en-US" dirty="0" smtClean="0">
                <a:latin typeface="Calibri" charset="0"/>
              </a:rPr>
              <a:t> con </a:t>
            </a:r>
            <a:r>
              <a:rPr lang="en-US" dirty="0" err="1" smtClean="0">
                <a:latin typeface="Calibri" charset="0"/>
              </a:rPr>
              <a:t>diagramas</a:t>
            </a:r>
            <a:r>
              <a:rPr lang="en-US" dirty="0" smtClean="0">
                <a:latin typeface="Calibri" charset="0"/>
              </a:rPr>
              <a:t>, flowcharts y/o </a:t>
            </a:r>
            <a:r>
              <a:rPr lang="en-US" dirty="0" err="1" smtClean="0">
                <a:latin typeface="Calibri" charset="0"/>
              </a:rPr>
              <a:t>fotos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 err="1">
                <a:latin typeface="Calibri" charset="0"/>
              </a:rPr>
              <a:t>Cada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objetivo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tiene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una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pregunta</a:t>
            </a:r>
            <a:r>
              <a:rPr lang="en-US" dirty="0">
                <a:latin typeface="Calibri" charset="0"/>
              </a:rPr>
              <a:t> de </a:t>
            </a:r>
            <a:r>
              <a:rPr lang="en-US" dirty="0" err="1">
                <a:latin typeface="Calibri" charset="0"/>
              </a:rPr>
              <a:t>investigación</a:t>
            </a:r>
            <a:r>
              <a:rPr lang="en-US" dirty="0">
                <a:latin typeface="Calibri" charset="0"/>
              </a:rPr>
              <a:t>, </a:t>
            </a:r>
            <a:r>
              <a:rPr lang="en-US" dirty="0" err="1">
                <a:latin typeface="Calibri" charset="0"/>
              </a:rPr>
              <a:t>una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hipótesis</a:t>
            </a:r>
            <a:r>
              <a:rPr lang="en-US" dirty="0">
                <a:latin typeface="Calibri" charset="0"/>
              </a:rPr>
              <a:t>, </a:t>
            </a:r>
            <a:r>
              <a:rPr lang="en-US" dirty="0" err="1">
                <a:latin typeface="Calibri" charset="0"/>
              </a:rPr>
              <a:t>alguna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tabla</a:t>
            </a:r>
            <a:r>
              <a:rPr lang="en-US" dirty="0">
                <a:latin typeface="Calibri" charset="0"/>
              </a:rPr>
              <a:t> o </a:t>
            </a:r>
            <a:r>
              <a:rPr lang="en-US" dirty="0" err="1">
                <a:latin typeface="Calibri" charset="0"/>
              </a:rPr>
              <a:t>figura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que</a:t>
            </a:r>
            <a:r>
              <a:rPr lang="en-US" dirty="0">
                <a:latin typeface="Calibri" charset="0"/>
              </a:rPr>
              <a:t> los resume y </a:t>
            </a:r>
            <a:r>
              <a:rPr lang="en-US" dirty="0" err="1">
                <a:latin typeface="Calibri" charset="0"/>
              </a:rPr>
              <a:t>su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discusión</a:t>
            </a:r>
            <a:r>
              <a:rPr lang="en-US" dirty="0">
                <a:latin typeface="Calibri" charset="0"/>
              </a:rPr>
              <a:t> y </a:t>
            </a:r>
            <a:r>
              <a:rPr lang="en-US" dirty="0" err="1">
                <a:latin typeface="Calibri" charset="0"/>
              </a:rPr>
              <a:t>conclusión</a:t>
            </a:r>
            <a:r>
              <a:rPr lang="en-US" dirty="0">
                <a:latin typeface="Calibri" charset="0"/>
              </a:rPr>
              <a:t>.</a:t>
            </a:r>
          </a:p>
          <a:p>
            <a:pPr eaLnBrk="1" hangingPunct="1"/>
            <a:r>
              <a:rPr lang="en-US" dirty="0">
                <a:latin typeface="Calibri" charset="0"/>
              </a:rPr>
              <a:t>Al final </a:t>
            </a:r>
            <a:r>
              <a:rPr lang="en-US" dirty="0" err="1">
                <a:latin typeface="Calibri" charset="0"/>
              </a:rPr>
              <a:t>una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conclusión</a:t>
            </a:r>
            <a:r>
              <a:rPr lang="en-US" dirty="0">
                <a:latin typeface="Calibri" charset="0"/>
              </a:rPr>
              <a:t> general de </a:t>
            </a:r>
            <a:r>
              <a:rPr lang="en-US" dirty="0" err="1">
                <a:latin typeface="Calibri" charset="0"/>
              </a:rPr>
              <a:t>todo</a:t>
            </a:r>
            <a:r>
              <a:rPr lang="en-US" dirty="0">
                <a:latin typeface="Calibri" charset="0"/>
              </a:rPr>
              <a:t> el </a:t>
            </a:r>
            <a:r>
              <a:rPr lang="en-US" dirty="0" err="1">
                <a:latin typeface="Calibri" charset="0"/>
              </a:rPr>
              <a:t>ejercicio</a:t>
            </a:r>
            <a:r>
              <a:rPr lang="en-US" dirty="0">
                <a:latin typeface="Calibri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Objetivos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Desarrollar</a:t>
            </a:r>
            <a:r>
              <a:rPr lang="en-US" dirty="0" smtClean="0"/>
              <a:t> </a:t>
            </a:r>
            <a:r>
              <a:rPr lang="en-US" dirty="0" err="1" smtClean="0"/>
              <a:t>comprensi</a:t>
            </a:r>
            <a:r>
              <a:rPr lang="en-US" dirty="0" err="1" smtClean="0"/>
              <a:t>ón</a:t>
            </a:r>
            <a:r>
              <a:rPr lang="en-US" dirty="0" smtClean="0"/>
              <a:t> de la </a:t>
            </a:r>
            <a:r>
              <a:rPr lang="en-US" dirty="0" err="1" smtClean="0"/>
              <a:t>transformaciǿn</a:t>
            </a:r>
            <a:r>
              <a:rPr lang="en-US" dirty="0" smtClean="0"/>
              <a:t> </a:t>
            </a:r>
            <a:r>
              <a:rPr lang="en-US" dirty="0" err="1" smtClean="0"/>
              <a:t>bacteriana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un DNA </a:t>
            </a:r>
            <a:r>
              <a:rPr lang="en-US" dirty="0" err="1" smtClean="0"/>
              <a:t>plasmido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Observar</a:t>
            </a:r>
            <a:r>
              <a:rPr lang="en-US" dirty="0" smtClean="0"/>
              <a:t> un </a:t>
            </a:r>
            <a:r>
              <a:rPr lang="en-US" dirty="0" err="1" smtClean="0"/>
              <a:t>rasgo</a:t>
            </a:r>
            <a:r>
              <a:rPr lang="en-US" dirty="0" smtClean="0"/>
              <a:t> </a:t>
            </a:r>
            <a:r>
              <a:rPr lang="en-US" dirty="0" err="1" smtClean="0"/>
              <a:t>fenotipico</a:t>
            </a:r>
            <a:r>
              <a:rPr lang="en-US" dirty="0" smtClean="0"/>
              <a:t> </a:t>
            </a:r>
            <a:r>
              <a:rPr lang="en-US" dirty="0" err="1" smtClean="0"/>
              <a:t>adquirido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Observar</a:t>
            </a:r>
            <a:r>
              <a:rPr lang="en-US" dirty="0" smtClean="0"/>
              <a:t> la </a:t>
            </a:r>
            <a:r>
              <a:rPr lang="en-US" dirty="0" err="1" smtClean="0"/>
              <a:t>expresión</a:t>
            </a:r>
            <a:r>
              <a:rPr lang="en-US" dirty="0" smtClean="0"/>
              <a:t> </a:t>
            </a:r>
            <a:r>
              <a:rPr lang="en-US" dirty="0" err="1" smtClean="0"/>
              <a:t>especifica</a:t>
            </a:r>
            <a:r>
              <a:rPr lang="en-US" dirty="0" smtClean="0"/>
              <a:t> del gen para el </a:t>
            </a:r>
            <a:r>
              <a:rPr lang="en-US" dirty="0" err="1" smtClean="0"/>
              <a:t>fenotipo</a:t>
            </a:r>
            <a:r>
              <a:rPr lang="en-US" dirty="0" smtClean="0"/>
              <a:t> Lac+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6031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Calibri" charset="0"/>
              </a:rPr>
              <a:t>Introducci</a:t>
            </a:r>
            <a:r>
              <a:rPr lang="en-US" dirty="0" err="1" smtClean="0">
                <a:latin typeface="Calibri" charset="0"/>
              </a:rPr>
              <a:t>ón</a:t>
            </a:r>
            <a:r>
              <a:rPr lang="en-US" dirty="0" smtClean="0">
                <a:latin typeface="Calibri" charset="0"/>
              </a:rPr>
              <a:t> </a:t>
            </a:r>
            <a:endParaRPr lang="en-US" dirty="0"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1" y="1330325"/>
            <a:ext cx="81152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-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Biotecnología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mr-IN" dirty="0" smtClean="0">
                <a:latin typeface="+mn-lt"/>
                <a:ea typeface="+mn-ea"/>
                <a:cs typeface="+mn-cs"/>
              </a:rPr>
              <a:t>–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+mn-lt"/>
                <a:ea typeface="+mn-ea"/>
                <a:cs typeface="+mn-cs"/>
              </a:rPr>
              <a:t>Transformaci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ón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mr-IN" dirty="0" smtClean="0">
                <a:latin typeface="+mn-lt"/>
                <a:ea typeface="+mn-ea"/>
                <a:cs typeface="+mn-cs"/>
              </a:rPr>
              <a:t>–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- cancer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- con DNA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-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transfección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>
                <a:latin typeface="+mn-lt"/>
                <a:ea typeface="+mn-ea"/>
                <a:cs typeface="+mn-cs"/>
              </a:rPr>
              <a:t>Importante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herramienta</a:t>
            </a:r>
            <a:r>
              <a:rPr lang="en-US" dirty="0" smtClean="0">
                <a:latin typeface="+mn-lt"/>
                <a:ea typeface="+mn-ea"/>
                <a:cs typeface="+mn-cs"/>
              </a:rPr>
              <a:t> de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biología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>
                <a:latin typeface="+mn-lt"/>
                <a:ea typeface="+mn-ea"/>
                <a:cs typeface="+mn-cs"/>
              </a:rPr>
              <a:t>Introduccion</a:t>
            </a:r>
            <a:r>
              <a:rPr lang="en-US" dirty="0" smtClean="0">
                <a:latin typeface="+mn-lt"/>
                <a:ea typeface="+mn-ea"/>
                <a:cs typeface="+mn-cs"/>
              </a:rPr>
              <a:t> de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plasmidos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naturales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>
                <a:latin typeface="+mn-lt"/>
                <a:ea typeface="+mn-ea"/>
                <a:cs typeface="+mn-cs"/>
              </a:rPr>
              <a:t>Modificados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por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ingenieria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genetica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>
                <a:latin typeface="+mn-lt"/>
                <a:ea typeface="+mn-ea"/>
                <a:cs typeface="+mn-cs"/>
              </a:rPr>
              <a:t>Asi</a:t>
            </a:r>
            <a:r>
              <a:rPr lang="en-US" dirty="0" smtClean="0">
                <a:latin typeface="+mn-lt"/>
                <a:ea typeface="+mn-ea"/>
                <a:cs typeface="+mn-cs"/>
              </a:rPr>
              <a:t> se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propagan</a:t>
            </a:r>
            <a:r>
              <a:rPr lang="en-US" dirty="0" smtClean="0">
                <a:latin typeface="+mn-lt"/>
                <a:ea typeface="+mn-ea"/>
                <a:cs typeface="+mn-cs"/>
              </a:rPr>
              <a:t>, se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expresan</a:t>
            </a:r>
            <a:r>
              <a:rPr lang="en-US" dirty="0" smtClean="0">
                <a:latin typeface="+mn-lt"/>
                <a:ea typeface="+mn-ea"/>
                <a:cs typeface="+mn-cs"/>
              </a:rPr>
              <a:t> o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aislan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>
                <a:latin typeface="+mn-lt"/>
                <a:ea typeface="+mn-ea"/>
                <a:cs typeface="+mn-cs"/>
              </a:rPr>
              <a:t>Involucra</a:t>
            </a:r>
            <a:r>
              <a:rPr lang="en-US" dirty="0" smtClean="0">
                <a:latin typeface="+mn-lt"/>
                <a:ea typeface="+mn-ea"/>
                <a:cs typeface="+mn-cs"/>
              </a:rPr>
              <a:t> la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adquisición</a:t>
            </a:r>
            <a:r>
              <a:rPr lang="en-US" dirty="0" smtClean="0">
                <a:latin typeface="+mn-lt"/>
                <a:ea typeface="+mn-ea"/>
                <a:cs typeface="+mn-cs"/>
              </a:rPr>
              <a:t> de DNA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exogenos</a:t>
            </a:r>
            <a:r>
              <a:rPr lang="en-US" dirty="0" smtClean="0">
                <a:latin typeface="+mn-lt"/>
                <a:ea typeface="+mn-ea"/>
                <a:cs typeface="+mn-cs"/>
              </a:rPr>
              <a:t> en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las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células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>
                <a:latin typeface="+mn-lt"/>
                <a:ea typeface="+mn-ea"/>
                <a:cs typeface="+mn-cs"/>
              </a:rPr>
              <a:t>Rasgos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que</a:t>
            </a:r>
            <a:r>
              <a:rPr lang="en-US" dirty="0" smtClean="0">
                <a:latin typeface="+mn-lt"/>
                <a:ea typeface="+mn-ea"/>
                <a:cs typeface="+mn-cs"/>
              </a:rPr>
              <a:t> se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convierten</a:t>
            </a:r>
            <a:r>
              <a:rPr lang="en-US" dirty="0" smtClean="0">
                <a:latin typeface="+mn-lt"/>
                <a:ea typeface="+mn-ea"/>
                <a:cs typeface="+mn-cs"/>
              </a:rPr>
              <a:t> en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heredables</a:t>
            </a:r>
            <a:r>
              <a:rPr lang="en-US" dirty="0" smtClean="0">
                <a:latin typeface="+mn-lt"/>
                <a:ea typeface="+mn-ea"/>
                <a:cs typeface="+mn-cs"/>
              </a:rPr>
              <a:t> y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estables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>
                <a:latin typeface="+mn-lt"/>
                <a:ea typeface="+mn-ea"/>
                <a:cs typeface="+mn-cs"/>
              </a:rPr>
              <a:t>Competencia</a:t>
            </a:r>
            <a:r>
              <a:rPr lang="en-US" dirty="0" smtClean="0">
                <a:latin typeface="+mn-lt"/>
                <a:ea typeface="+mn-ea"/>
                <a:cs typeface="+mn-cs"/>
              </a:rPr>
              <a:t>: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estado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fisiológico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que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debe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estar</a:t>
            </a:r>
            <a:r>
              <a:rPr lang="en-US" dirty="0" smtClean="0">
                <a:latin typeface="+mn-lt"/>
                <a:ea typeface="+mn-ea"/>
                <a:cs typeface="+mn-cs"/>
              </a:rPr>
              <a:t> la bacteria para el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evento</a:t>
            </a:r>
            <a:endParaRPr lang="en-US" dirty="0"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Natural en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medios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hipoxicos</a:t>
            </a:r>
            <a:r>
              <a:rPr lang="en-US" dirty="0" smtClean="0">
                <a:latin typeface="+mn-lt"/>
                <a:ea typeface="+mn-ea"/>
                <a:cs typeface="+mn-cs"/>
              </a:rPr>
              <a:t> o sin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nutrientes</a:t>
            </a:r>
            <a:r>
              <a:rPr lang="en-US" dirty="0" smtClean="0">
                <a:latin typeface="+mn-lt"/>
                <a:ea typeface="+mn-ea"/>
                <a:cs typeface="+mn-cs"/>
              </a:rPr>
              <a:t> (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Haemophilus</a:t>
            </a:r>
            <a:r>
              <a:rPr lang="en-US" dirty="0" smtClean="0">
                <a:latin typeface="+mn-lt"/>
                <a:ea typeface="+mn-ea"/>
                <a:cs typeface="+mn-cs"/>
              </a:rPr>
              <a:t> y Bacillus)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813" t="7708" r="6563"/>
          <a:stretch/>
        </p:blipFill>
        <p:spPr>
          <a:xfrm>
            <a:off x="4909094" y="914400"/>
            <a:ext cx="4063456" cy="3488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6031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Calibri" charset="0"/>
              </a:rPr>
              <a:t>Introducci</a:t>
            </a:r>
            <a:r>
              <a:rPr lang="en-US" dirty="0" err="1" smtClean="0">
                <a:latin typeface="Calibri" charset="0"/>
              </a:rPr>
              <a:t>ón</a:t>
            </a:r>
            <a:r>
              <a:rPr lang="en-US" dirty="0" smtClean="0">
                <a:latin typeface="Calibri" charset="0"/>
              </a:rPr>
              <a:t> </a:t>
            </a:r>
            <a:endParaRPr lang="en-US" dirty="0"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930275"/>
            <a:ext cx="41148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-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Eficiencia</a:t>
            </a:r>
            <a:r>
              <a:rPr lang="en-US" dirty="0" smtClean="0">
                <a:latin typeface="+mn-lt"/>
                <a:ea typeface="+mn-ea"/>
                <a:cs typeface="+mn-cs"/>
              </a:rPr>
              <a:t> de la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transformaci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ón</a:t>
            </a:r>
            <a:r>
              <a:rPr lang="mr-IN" dirty="0" smtClean="0">
                <a:latin typeface="+mn-lt"/>
                <a:ea typeface="+mn-ea"/>
                <a:cs typeface="+mn-cs"/>
              </a:rPr>
              <a:t>–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-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Numero</a:t>
            </a:r>
            <a:r>
              <a:rPr lang="en-US" dirty="0" smtClean="0">
                <a:latin typeface="+mn-lt"/>
                <a:ea typeface="+mn-ea"/>
                <a:cs typeface="+mn-cs"/>
              </a:rPr>
              <a:t> de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transformantes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obtenidas</a:t>
            </a:r>
            <a:r>
              <a:rPr lang="en-US" dirty="0" smtClean="0">
                <a:latin typeface="+mn-lt"/>
                <a:ea typeface="+mn-ea"/>
                <a:cs typeface="+mn-cs"/>
              </a:rPr>
              <a:t>/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ug</a:t>
            </a:r>
            <a:r>
              <a:rPr lang="en-US" dirty="0" smtClean="0">
                <a:latin typeface="+mn-lt"/>
                <a:ea typeface="+mn-ea"/>
                <a:cs typeface="+mn-cs"/>
              </a:rPr>
              <a:t> de DNA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usado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- 10 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-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volumen</a:t>
            </a:r>
            <a:r>
              <a:rPr lang="en-US" dirty="0" smtClean="0">
                <a:latin typeface="+mn-lt"/>
                <a:ea typeface="+mn-ea"/>
                <a:cs typeface="+mn-cs"/>
              </a:rPr>
              <a:t> de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recuperación</a:t>
            </a:r>
            <a:r>
              <a:rPr lang="en-US" dirty="0" smtClean="0">
                <a:latin typeface="+mn-lt"/>
                <a:ea typeface="+mn-ea"/>
                <a:cs typeface="+mn-cs"/>
              </a:rPr>
              <a:t> 1ml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- 1/10 ml se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siembra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- 100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transformantes</a:t>
            </a:r>
            <a:r>
              <a:rPr lang="en-US" dirty="0" smtClean="0">
                <a:latin typeface="+mn-lt"/>
                <a:ea typeface="+mn-ea"/>
                <a:cs typeface="+mn-cs"/>
              </a:rPr>
              <a:t> se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cuentan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PLT = 1000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transformantes</a:t>
            </a:r>
            <a:r>
              <a:rPr lang="en-US" dirty="0" smtClean="0">
                <a:latin typeface="+mn-lt"/>
                <a:ea typeface="+mn-ea"/>
                <a:cs typeface="+mn-cs"/>
              </a:rPr>
              <a:t>/ml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10-4 </a:t>
            </a:r>
            <a:r>
              <a:rPr lang="mr-IN" dirty="0" smtClean="0">
                <a:latin typeface="+mn-lt"/>
                <a:ea typeface="+mn-ea"/>
                <a:cs typeface="+mn-cs"/>
              </a:rPr>
              <a:t>–</a:t>
            </a:r>
            <a:r>
              <a:rPr lang="en-US" dirty="0" smtClean="0">
                <a:latin typeface="+mn-lt"/>
                <a:ea typeface="+mn-ea"/>
                <a:cs typeface="+mn-cs"/>
              </a:rPr>
              <a:t> 10-7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aceptables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r>
              <a:rPr lang="en-US" dirty="0"/>
              <a:t>E coli </a:t>
            </a:r>
            <a:r>
              <a:rPr lang="en-US" dirty="0" err="1"/>
              <a:t>las</a:t>
            </a:r>
            <a:r>
              <a:rPr lang="en-US" dirty="0"/>
              <a:t> mas </a:t>
            </a:r>
            <a:r>
              <a:rPr lang="en-US" dirty="0" err="1"/>
              <a:t>usada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Competencia</a:t>
            </a:r>
            <a:r>
              <a:rPr lang="en-US" dirty="0"/>
              <a:t> solo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inducida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Sales de CaCl2, </a:t>
            </a:r>
            <a:r>
              <a:rPr lang="en-US" dirty="0" err="1"/>
              <a:t>cambios</a:t>
            </a:r>
            <a:r>
              <a:rPr lang="en-US" dirty="0"/>
              <a:t> en </a:t>
            </a:r>
            <a:r>
              <a:rPr lang="en-US" dirty="0" err="1"/>
              <a:t>temperatura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Inestabilidad</a:t>
            </a:r>
            <a:r>
              <a:rPr lang="en-US" dirty="0"/>
              <a:t> en la </a:t>
            </a:r>
            <a:r>
              <a:rPr lang="en-US" dirty="0" err="1"/>
              <a:t>membrana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Difusión</a:t>
            </a:r>
            <a:r>
              <a:rPr lang="en-US" dirty="0"/>
              <a:t> de </a:t>
            </a:r>
            <a:r>
              <a:rPr lang="en-US" dirty="0" err="1"/>
              <a:t>moléculas</a:t>
            </a:r>
            <a:r>
              <a:rPr lang="en-US" dirty="0"/>
              <a:t> de </a:t>
            </a:r>
            <a:r>
              <a:rPr lang="en-US" dirty="0" smtClean="0"/>
              <a:t>DNA</a:t>
            </a:r>
          </a:p>
          <a:p>
            <a:pPr marL="285750" indent="-285750">
              <a:buFontTx/>
              <a:buChar char="-"/>
            </a:pPr>
            <a:r>
              <a:rPr lang="en-US" dirty="0"/>
              <a:t>No </a:t>
            </a:r>
            <a:r>
              <a:rPr lang="en-US" dirty="0" err="1"/>
              <a:t>comprendido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>
                <a:hlinkClick r:id="rId3"/>
              </a:rPr>
              <a:t>https://dnalc.org/resources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30275"/>
            <a:ext cx="4483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6031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Calibri" charset="0"/>
              </a:rPr>
              <a:t>Introducci</a:t>
            </a:r>
            <a:r>
              <a:rPr lang="en-US" dirty="0" err="1" smtClean="0">
                <a:latin typeface="Calibri" charset="0"/>
              </a:rPr>
              <a:t>ón</a:t>
            </a:r>
            <a:r>
              <a:rPr lang="en-US" dirty="0" smtClean="0">
                <a:latin typeface="Calibri" charset="0"/>
              </a:rPr>
              <a:t> </a:t>
            </a:r>
            <a:endParaRPr lang="en-US" dirty="0"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6" y="930275"/>
            <a:ext cx="48450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+mn-lt"/>
                <a:ea typeface="+mn-ea"/>
                <a:cs typeface="+mn-cs"/>
              </a:rPr>
              <a:t>Plasmidos</a:t>
            </a:r>
            <a:r>
              <a:rPr lang="en-US" dirty="0" smtClean="0">
                <a:latin typeface="+mn-lt"/>
                <a:ea typeface="+mn-ea"/>
                <a:cs typeface="+mn-cs"/>
              </a:rPr>
              <a:t> -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vectores</a:t>
            </a:r>
            <a:endParaRPr lang="en-US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- 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herramientas</a:t>
            </a:r>
            <a:r>
              <a:rPr lang="en-US" dirty="0" smtClean="0">
                <a:latin typeface="+mn-lt"/>
                <a:ea typeface="+mn-ea"/>
                <a:cs typeface="+mn-cs"/>
              </a:rPr>
              <a:t> para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biolog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ía</a:t>
            </a:r>
            <a:r>
              <a:rPr lang="en-US" dirty="0" smtClean="0">
                <a:latin typeface="+mn-lt"/>
                <a:ea typeface="+mn-ea"/>
                <a:cs typeface="+mn-cs"/>
              </a:rPr>
              <a:t> molecular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-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pGal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mr-IN" dirty="0" smtClean="0">
                <a:latin typeface="+mn-lt"/>
                <a:ea typeface="+mn-ea"/>
                <a:cs typeface="+mn-cs"/>
              </a:rPr>
              <a:t>–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presente</a:t>
            </a:r>
            <a:r>
              <a:rPr lang="en-US" dirty="0" smtClean="0">
                <a:latin typeface="+mn-lt"/>
                <a:ea typeface="+mn-ea"/>
                <a:cs typeface="+mn-cs"/>
              </a:rPr>
              <a:t> en E coli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-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modificado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por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ingeniería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genetica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- no se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integra</a:t>
            </a:r>
            <a:r>
              <a:rPr lang="en-US" dirty="0" smtClean="0">
                <a:latin typeface="+mn-lt"/>
                <a:ea typeface="+mn-ea"/>
                <a:cs typeface="+mn-cs"/>
              </a:rPr>
              <a:t> al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cromosoma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-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si</a:t>
            </a:r>
            <a:r>
              <a:rPr lang="en-US" dirty="0" smtClean="0">
                <a:latin typeface="+mn-lt"/>
                <a:ea typeface="+mn-ea"/>
                <a:cs typeface="+mn-cs"/>
              </a:rPr>
              <a:t> se replica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autónomamente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-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contiene</a:t>
            </a:r>
            <a:r>
              <a:rPr lang="en-US" dirty="0" smtClean="0">
                <a:latin typeface="+mn-lt"/>
                <a:ea typeface="+mn-ea"/>
                <a:cs typeface="+mn-cs"/>
              </a:rPr>
              <a:t> gen para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ß-galactosidasa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- en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presencia</a:t>
            </a:r>
            <a:r>
              <a:rPr lang="en-US" dirty="0" smtClean="0">
                <a:latin typeface="+mn-lt"/>
                <a:ea typeface="+mn-ea"/>
                <a:cs typeface="+mn-cs"/>
              </a:rPr>
              <a:t> de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galactosidos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artificiales</a:t>
            </a:r>
            <a:r>
              <a:rPr lang="en-US" dirty="0" smtClean="0">
                <a:latin typeface="+mn-lt"/>
                <a:ea typeface="+mn-ea"/>
                <a:cs typeface="+mn-cs"/>
              </a:rPr>
              <a:t>  	</a:t>
            </a:r>
            <a:r>
              <a:rPr lang="en-US" dirty="0" smtClean="0">
                <a:latin typeface="+mn-lt"/>
                <a:ea typeface="+mn-ea"/>
                <a:cs typeface="+mn-cs"/>
              </a:rPr>
              <a:t>(X-gal= 5bromo-4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cloro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mr-IN" dirty="0" smtClean="0">
                <a:latin typeface="+mn-lt"/>
                <a:ea typeface="+mn-ea"/>
                <a:cs typeface="+mn-cs"/>
              </a:rPr>
              <a:t>–</a:t>
            </a:r>
            <a:r>
              <a:rPr lang="en-US" dirty="0" smtClean="0">
                <a:latin typeface="+mn-lt"/>
                <a:ea typeface="+mn-ea"/>
                <a:cs typeface="+mn-cs"/>
              </a:rPr>
              <a:t> 3 indolil-B2-	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galactosido</a:t>
            </a:r>
            <a:r>
              <a:rPr lang="en-US" dirty="0" smtClean="0">
                <a:latin typeface="+mn-lt"/>
                <a:ea typeface="+mn-ea"/>
                <a:cs typeface="+mn-cs"/>
              </a:rPr>
              <a:t>), lo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metaboliza</a:t>
            </a:r>
            <a:r>
              <a:rPr lang="en-US" dirty="0" smtClean="0">
                <a:latin typeface="+mn-lt"/>
                <a:ea typeface="+mn-ea"/>
                <a:cs typeface="+mn-cs"/>
              </a:rPr>
              <a:t> y genera un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producto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que</a:t>
            </a:r>
            <a:r>
              <a:rPr lang="en-US" dirty="0" smtClean="0">
                <a:latin typeface="+mn-lt"/>
                <a:ea typeface="+mn-ea"/>
                <a:cs typeface="+mn-cs"/>
              </a:rPr>
              <a:t> se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precipita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azul</a:t>
            </a:r>
            <a:r>
              <a:rPr lang="en-US" dirty="0" smtClean="0">
                <a:latin typeface="+mn-lt"/>
                <a:ea typeface="+mn-ea"/>
                <a:cs typeface="+mn-cs"/>
              </a:rPr>
              <a:t>, PLT 	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colonias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azules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-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ademas</a:t>
            </a:r>
            <a:r>
              <a:rPr lang="en-US" dirty="0" smtClean="0">
                <a:latin typeface="+mn-lt"/>
                <a:ea typeface="+mn-ea"/>
                <a:cs typeface="+mn-cs"/>
              </a:rPr>
              <a:t> de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ß</a:t>
            </a:r>
            <a:r>
              <a:rPr lang="en-US" dirty="0" smtClean="0">
                <a:latin typeface="+mn-lt"/>
                <a:ea typeface="+mn-ea"/>
                <a:cs typeface="+mn-cs"/>
              </a:rPr>
              <a:t>-gal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tambien</a:t>
            </a:r>
            <a:r>
              <a:rPr lang="en-US" dirty="0" smtClean="0">
                <a:latin typeface="+mn-lt"/>
                <a:ea typeface="+mn-ea"/>
                <a:cs typeface="+mn-cs"/>
              </a:rPr>
              <a:t> se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expresa</a:t>
            </a:r>
            <a:r>
              <a:rPr lang="en-US" dirty="0" smtClean="0">
                <a:latin typeface="+mn-lt"/>
                <a:ea typeface="+mn-ea"/>
                <a:cs typeface="+mn-cs"/>
              </a:rPr>
              <a:t> Amp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- E coli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tampoco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es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resistente</a:t>
            </a:r>
            <a:r>
              <a:rPr lang="en-US" dirty="0" smtClean="0">
                <a:latin typeface="+mn-lt"/>
                <a:ea typeface="+mn-ea"/>
                <a:cs typeface="+mn-cs"/>
              </a:rPr>
              <a:t> a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antibiotico</a:t>
            </a:r>
            <a:endParaRPr lang="en-US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	-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Plasmido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codifica</a:t>
            </a:r>
            <a:r>
              <a:rPr lang="en-US" dirty="0" smtClean="0">
                <a:latin typeface="+mn-lt"/>
                <a:ea typeface="+mn-ea"/>
                <a:cs typeface="+mn-cs"/>
              </a:rPr>
              <a:t> para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ß-lactamasa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-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enzima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extracelular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excretada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por</a:t>
            </a:r>
            <a:r>
              <a:rPr lang="en-US" dirty="0" smtClean="0">
                <a:latin typeface="+mn-lt"/>
                <a:ea typeface="+mn-ea"/>
                <a:cs typeface="+mn-cs"/>
              </a:rPr>
              <a:t> E. coli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- se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difunde</a:t>
            </a:r>
            <a:r>
              <a:rPr lang="en-US" dirty="0" smtClean="0">
                <a:latin typeface="+mn-lt"/>
                <a:ea typeface="+mn-ea"/>
                <a:cs typeface="+mn-cs"/>
              </a:rPr>
              <a:t> en el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medio</a:t>
            </a:r>
            <a:r>
              <a:rPr lang="en-US" dirty="0" smtClean="0">
                <a:latin typeface="+mn-lt"/>
                <a:ea typeface="+mn-ea"/>
                <a:cs typeface="+mn-cs"/>
              </a:rPr>
              <a:t> 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inactiva</a:t>
            </a:r>
            <a:r>
              <a:rPr lang="en-US" dirty="0" smtClean="0">
                <a:latin typeface="+mn-lt"/>
                <a:ea typeface="+mn-ea"/>
                <a:cs typeface="+mn-cs"/>
              </a:rPr>
              <a:t> a Amp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-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colonias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satelites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mr-IN" dirty="0" smtClean="0">
                <a:latin typeface="+mn-lt"/>
                <a:ea typeface="+mn-ea"/>
                <a:cs typeface="+mn-cs"/>
              </a:rPr>
              <a:t>–</a:t>
            </a:r>
            <a:r>
              <a:rPr lang="en-US" dirty="0" smtClean="0">
                <a:latin typeface="+mn-lt"/>
                <a:ea typeface="+mn-ea"/>
                <a:cs typeface="+mn-cs"/>
              </a:rPr>
              <a:t> en areas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donde</a:t>
            </a:r>
            <a:r>
              <a:rPr lang="en-US" dirty="0" smtClean="0">
                <a:latin typeface="+mn-lt"/>
                <a:ea typeface="+mn-ea"/>
                <a:cs typeface="+mn-cs"/>
              </a:rPr>
              <a:t> Amp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esta</a:t>
            </a: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inactivo</a:t>
            </a:r>
            <a:r>
              <a:rPr lang="en-US" dirty="0" smtClean="0">
                <a:latin typeface="+mn-lt"/>
                <a:ea typeface="+mn-ea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dirty="0" smtClean="0">
                <a:latin typeface="+mn-lt"/>
                <a:ea typeface="+mn-ea"/>
                <a:cs typeface="+mn-cs"/>
              </a:rPr>
              <a:t>- [Amp]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bajas</a:t>
            </a:r>
            <a:r>
              <a:rPr lang="en-US" dirty="0" smtClean="0">
                <a:latin typeface="+mn-lt"/>
                <a:ea typeface="+mn-ea"/>
                <a:cs typeface="+mn-cs"/>
              </a:rPr>
              <a:t> o mucho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tiempo</a:t>
            </a:r>
            <a:r>
              <a:rPr lang="en-US" dirty="0" smtClean="0">
                <a:latin typeface="+mn-lt"/>
                <a:ea typeface="+mn-ea"/>
                <a:cs typeface="+mn-cs"/>
              </a:rPr>
              <a:t> de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incubacion</a:t>
            </a:r>
            <a:endParaRPr lang="en-US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75" y="930275"/>
            <a:ext cx="38989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357155" y="52567"/>
            <a:ext cx="5630091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Calibri" charset="0"/>
              </a:rPr>
              <a:t>Mapa</a:t>
            </a:r>
            <a:r>
              <a:rPr lang="en-US" dirty="0" smtClean="0">
                <a:latin typeface="Calibri" charset="0"/>
              </a:rPr>
              <a:t> conceptual </a:t>
            </a:r>
            <a:r>
              <a:rPr lang="en-US" dirty="0" err="1" smtClean="0">
                <a:latin typeface="Calibri" charset="0"/>
              </a:rPr>
              <a:t>Expto</a:t>
            </a:r>
            <a:endParaRPr lang="en-US" dirty="0">
              <a:latin typeface="Calibri" charset="0"/>
            </a:endParaRP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3786549" y="908504"/>
            <a:ext cx="5357451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171450" indent="-171450" eaLnBrk="1" hangingPunct="1">
              <a:buFontTx/>
              <a:buChar char="-"/>
            </a:pPr>
            <a:r>
              <a:rPr lang="en-US" sz="1800" dirty="0" err="1" smtClean="0"/>
              <a:t>Cultivo</a:t>
            </a:r>
            <a:r>
              <a:rPr lang="en-US" sz="1800" dirty="0" smtClean="0"/>
              <a:t> </a:t>
            </a:r>
            <a:r>
              <a:rPr lang="en-US" sz="1800" dirty="0" err="1" smtClean="0"/>
              <a:t>previo</a:t>
            </a:r>
            <a:r>
              <a:rPr lang="en-US" sz="1800" dirty="0" smtClean="0"/>
              <a:t> de </a:t>
            </a:r>
            <a:r>
              <a:rPr lang="en-US" sz="1800" dirty="0" err="1" smtClean="0"/>
              <a:t>placas</a:t>
            </a:r>
            <a:r>
              <a:rPr lang="en-US" sz="1800" dirty="0" smtClean="0"/>
              <a:t> LB con E coli</a:t>
            </a:r>
          </a:p>
          <a:p>
            <a:pPr marL="171450" indent="-171450" eaLnBrk="1" hangingPunct="1">
              <a:buFontTx/>
              <a:buChar char="-"/>
            </a:pPr>
            <a:r>
              <a:rPr lang="en-US" sz="1800" dirty="0" err="1" smtClean="0"/>
              <a:t>Bacterias</a:t>
            </a:r>
            <a:r>
              <a:rPr lang="en-US" sz="1800" dirty="0" smtClean="0"/>
              <a:t> </a:t>
            </a:r>
            <a:r>
              <a:rPr lang="en-US" sz="1800" dirty="0" err="1" smtClean="0"/>
              <a:t>liofilizadas</a:t>
            </a:r>
            <a:r>
              <a:rPr lang="en-US" sz="1800" dirty="0" smtClean="0"/>
              <a:t>, </a:t>
            </a:r>
            <a:r>
              <a:rPr lang="en-US" sz="1800" dirty="0" err="1" smtClean="0"/>
              <a:t>reconstituidas</a:t>
            </a:r>
            <a:r>
              <a:rPr lang="en-US" sz="1800" dirty="0" smtClean="0"/>
              <a:t> y </a:t>
            </a:r>
            <a:r>
              <a:rPr lang="en-US" sz="1800" dirty="0" err="1" smtClean="0"/>
              <a:t>sembradas</a:t>
            </a:r>
            <a:endParaRPr lang="en-US" sz="1800" dirty="0" smtClean="0"/>
          </a:p>
          <a:p>
            <a:pPr marL="171450" indent="-171450" eaLnBrk="1" hangingPunct="1">
              <a:buFontTx/>
              <a:buChar char="-"/>
            </a:pPr>
            <a:r>
              <a:rPr lang="en-US" sz="1800" dirty="0" err="1" smtClean="0"/>
              <a:t>Rotular</a:t>
            </a:r>
            <a:r>
              <a:rPr lang="en-US" sz="1800" dirty="0" smtClean="0"/>
              <a:t> dos </a:t>
            </a:r>
            <a:r>
              <a:rPr lang="en-US" sz="1800" dirty="0" err="1" smtClean="0"/>
              <a:t>tubos</a:t>
            </a:r>
            <a:r>
              <a:rPr lang="en-US" sz="1800" dirty="0" smtClean="0"/>
              <a:t>  (-DNA) y (+DNA)</a:t>
            </a:r>
          </a:p>
          <a:p>
            <a:pPr marL="171450" indent="-171450" eaLnBrk="1" hangingPunct="1">
              <a:buFontTx/>
              <a:buChar char="-"/>
            </a:pPr>
            <a:r>
              <a:rPr lang="en-US" sz="1800" dirty="0" err="1" smtClean="0"/>
              <a:t>Tubo</a:t>
            </a:r>
            <a:r>
              <a:rPr lang="en-US" sz="1800" dirty="0" smtClean="0"/>
              <a:t> (-DNA) </a:t>
            </a:r>
            <a:r>
              <a:rPr lang="en-US" sz="1800" dirty="0" err="1" smtClean="0"/>
              <a:t>a</a:t>
            </a:r>
            <a:r>
              <a:rPr lang="en-US" sz="1800" dirty="0" err="1" smtClean="0"/>
              <a:t>ñadirle</a:t>
            </a:r>
            <a:r>
              <a:rPr lang="en-US" sz="1800" dirty="0" smtClean="0"/>
              <a:t>  500 </a:t>
            </a:r>
            <a:r>
              <a:rPr lang="en-US" sz="1800" dirty="0" err="1" smtClean="0"/>
              <a:t>ul</a:t>
            </a:r>
            <a:r>
              <a:rPr lang="en-US" sz="1800" dirty="0" smtClean="0"/>
              <a:t> CaCl2 + 15 </a:t>
            </a:r>
            <a:r>
              <a:rPr lang="en-US" sz="1800" dirty="0" err="1" smtClean="0"/>
              <a:t>colonias</a:t>
            </a:r>
            <a:r>
              <a:rPr lang="en-US" sz="1800" dirty="0" smtClean="0"/>
              <a:t> de E coli</a:t>
            </a:r>
          </a:p>
          <a:p>
            <a:pPr marL="171450" indent="-171450" eaLnBrk="1" hangingPunct="1">
              <a:buFontTx/>
              <a:buChar char="-"/>
            </a:pPr>
            <a:r>
              <a:rPr lang="en-US" sz="1800" dirty="0" err="1" smtClean="0"/>
              <a:t>Pasar</a:t>
            </a:r>
            <a:r>
              <a:rPr lang="en-US" sz="1800" dirty="0" smtClean="0"/>
              <a:t> 250 </a:t>
            </a:r>
            <a:r>
              <a:rPr lang="en-US" sz="1800" dirty="0" err="1" smtClean="0"/>
              <a:t>ul</a:t>
            </a:r>
            <a:r>
              <a:rPr lang="en-US" sz="1800" dirty="0" smtClean="0"/>
              <a:t> de </a:t>
            </a:r>
            <a:r>
              <a:rPr lang="en-US" sz="1800" dirty="0" err="1" smtClean="0"/>
              <a:t>este</a:t>
            </a:r>
            <a:r>
              <a:rPr lang="en-US" sz="1800" dirty="0" smtClean="0"/>
              <a:t> al </a:t>
            </a:r>
            <a:r>
              <a:rPr lang="en-US" sz="1800" dirty="0" err="1" smtClean="0"/>
              <a:t>tubo</a:t>
            </a:r>
            <a:r>
              <a:rPr lang="en-US" sz="1800" dirty="0" smtClean="0"/>
              <a:t> (+DNA)</a:t>
            </a:r>
          </a:p>
          <a:p>
            <a:pPr marL="171450" indent="-171450" eaLnBrk="1" hangingPunct="1">
              <a:buFontTx/>
              <a:buChar char="-"/>
            </a:pPr>
            <a:r>
              <a:rPr lang="en-US" sz="1800" dirty="0" err="1" smtClean="0"/>
              <a:t>Añadir</a:t>
            </a:r>
            <a:r>
              <a:rPr lang="en-US" sz="1800" dirty="0" smtClean="0"/>
              <a:t> 10 </a:t>
            </a:r>
            <a:r>
              <a:rPr lang="en-US" sz="1800" dirty="0" err="1" smtClean="0"/>
              <a:t>ul</a:t>
            </a:r>
            <a:r>
              <a:rPr lang="en-US" sz="1800" dirty="0" smtClean="0"/>
              <a:t> de buffer control  al </a:t>
            </a:r>
            <a:r>
              <a:rPr lang="en-US" sz="1800" dirty="0" err="1" smtClean="0"/>
              <a:t>tubo</a:t>
            </a:r>
            <a:r>
              <a:rPr lang="en-US" sz="1800" dirty="0" smtClean="0"/>
              <a:t> </a:t>
            </a:r>
            <a:r>
              <a:rPr lang="mr-IN" sz="1800" dirty="0" smtClean="0"/>
              <a:t>–</a:t>
            </a:r>
            <a:r>
              <a:rPr lang="en-US" sz="1800" dirty="0" smtClean="0"/>
              <a:t>DNA y 10ul de </a:t>
            </a:r>
            <a:r>
              <a:rPr lang="en-US" sz="1800" dirty="0" err="1" smtClean="0"/>
              <a:t>pGal</a:t>
            </a:r>
            <a:r>
              <a:rPr lang="en-US" sz="1800" dirty="0" smtClean="0"/>
              <a:t> al </a:t>
            </a:r>
            <a:r>
              <a:rPr lang="en-US" sz="1800" dirty="0" err="1" smtClean="0"/>
              <a:t>tubo</a:t>
            </a:r>
            <a:r>
              <a:rPr lang="en-US" sz="1800" dirty="0" smtClean="0"/>
              <a:t> +DNA</a:t>
            </a:r>
          </a:p>
          <a:p>
            <a:pPr marL="171450" indent="-171450" eaLnBrk="1" hangingPunct="1">
              <a:buFontTx/>
              <a:buChar char="-"/>
            </a:pPr>
            <a:r>
              <a:rPr lang="en-US" sz="1800" dirty="0" err="1" smtClean="0"/>
              <a:t>Incubar</a:t>
            </a:r>
            <a:r>
              <a:rPr lang="en-US" sz="1800" dirty="0" smtClean="0"/>
              <a:t> 10 min en </a:t>
            </a:r>
            <a:r>
              <a:rPr lang="en-US" sz="1800" dirty="0" err="1" smtClean="0"/>
              <a:t>hielo</a:t>
            </a:r>
            <a:endParaRPr lang="en-US" sz="1800" dirty="0" smtClean="0"/>
          </a:p>
          <a:p>
            <a:pPr marL="171450" indent="-171450" eaLnBrk="1" hangingPunct="1">
              <a:buFontTx/>
              <a:buChar char="-"/>
            </a:pPr>
            <a:r>
              <a:rPr lang="en-US" sz="1800" dirty="0" err="1" smtClean="0"/>
              <a:t>Incubar</a:t>
            </a:r>
            <a:r>
              <a:rPr lang="en-US" sz="1800" dirty="0" smtClean="0"/>
              <a:t> 90 </a:t>
            </a:r>
            <a:r>
              <a:rPr lang="en-US" sz="1800" dirty="0" err="1" smtClean="0"/>
              <a:t>seg</a:t>
            </a:r>
            <a:r>
              <a:rPr lang="en-US" sz="1800" dirty="0" smtClean="0"/>
              <a:t> a 42 C</a:t>
            </a:r>
          </a:p>
          <a:p>
            <a:pPr marL="171450" indent="-171450" eaLnBrk="1" hangingPunct="1">
              <a:buFontTx/>
              <a:buChar char="-"/>
            </a:pPr>
            <a:r>
              <a:rPr lang="en-US" sz="1800" dirty="0" err="1" smtClean="0"/>
              <a:t>Incubar</a:t>
            </a:r>
            <a:r>
              <a:rPr lang="en-US" sz="1800" dirty="0" smtClean="0"/>
              <a:t> 5 </a:t>
            </a:r>
            <a:r>
              <a:rPr lang="en-US" sz="1800" dirty="0" err="1" smtClean="0"/>
              <a:t>minutos</a:t>
            </a:r>
            <a:r>
              <a:rPr lang="en-US" sz="1800" dirty="0" smtClean="0"/>
              <a:t> en </a:t>
            </a:r>
            <a:r>
              <a:rPr lang="en-US" sz="1800" dirty="0" err="1" smtClean="0"/>
              <a:t>hielo</a:t>
            </a:r>
            <a:endParaRPr lang="en-US" sz="1800" dirty="0" smtClean="0"/>
          </a:p>
          <a:p>
            <a:pPr marL="171450" indent="-171450" eaLnBrk="1" hangingPunct="1">
              <a:buFontTx/>
              <a:buChar char="-"/>
            </a:pPr>
            <a:r>
              <a:rPr lang="en-US" sz="1800" dirty="0" err="1" smtClean="0"/>
              <a:t>Añadir</a:t>
            </a:r>
            <a:r>
              <a:rPr lang="en-US" sz="1800" dirty="0" smtClean="0"/>
              <a:t> 250 </a:t>
            </a:r>
            <a:r>
              <a:rPr lang="en-US" sz="1800" dirty="0" err="1" smtClean="0"/>
              <a:t>ul</a:t>
            </a:r>
            <a:r>
              <a:rPr lang="en-US" sz="1800" dirty="0" smtClean="0"/>
              <a:t> de </a:t>
            </a:r>
            <a:r>
              <a:rPr lang="en-US" sz="1800" dirty="0" err="1" smtClean="0"/>
              <a:t>Caldo</a:t>
            </a:r>
            <a:r>
              <a:rPr lang="en-US" sz="1800" dirty="0" smtClean="0"/>
              <a:t> de </a:t>
            </a:r>
            <a:r>
              <a:rPr lang="en-US" sz="1800" dirty="0" err="1" smtClean="0"/>
              <a:t>recuperacion</a:t>
            </a:r>
            <a:endParaRPr lang="en-US" sz="1800" dirty="0" smtClean="0"/>
          </a:p>
          <a:p>
            <a:pPr marL="171450" indent="-171450" eaLnBrk="1" hangingPunct="1">
              <a:buFontTx/>
              <a:buChar char="-"/>
            </a:pPr>
            <a:r>
              <a:rPr lang="en-US" sz="1800" dirty="0" err="1" smtClean="0"/>
              <a:t>Incubar</a:t>
            </a:r>
            <a:r>
              <a:rPr lang="en-US" sz="1800" dirty="0" smtClean="0"/>
              <a:t> 30 min a 37C</a:t>
            </a:r>
          </a:p>
          <a:p>
            <a:pPr marL="171450" indent="-171450" eaLnBrk="1" hangingPunct="1">
              <a:buFontTx/>
              <a:buChar char="-"/>
            </a:pPr>
            <a:r>
              <a:rPr lang="en-US" sz="1800" dirty="0" err="1" smtClean="0"/>
              <a:t>Sembrar</a:t>
            </a:r>
            <a:r>
              <a:rPr lang="en-US" sz="1800" dirty="0" smtClean="0"/>
              <a:t> en </a:t>
            </a:r>
            <a:r>
              <a:rPr lang="en-US" sz="1800" dirty="0" err="1" smtClean="0"/>
              <a:t>medios</a:t>
            </a:r>
            <a:r>
              <a:rPr lang="en-US" sz="1800" dirty="0" smtClean="0"/>
              <a:t> </a:t>
            </a:r>
            <a:r>
              <a:rPr lang="en-US" sz="1800" dirty="0" err="1" smtClean="0"/>
              <a:t>selectivos</a:t>
            </a:r>
            <a:endParaRPr lang="en-US" sz="1800" dirty="0" smtClean="0"/>
          </a:p>
          <a:p>
            <a:pPr marL="171450" indent="-171450" eaLnBrk="1" hangingPunct="1">
              <a:buFontTx/>
              <a:buChar char="-"/>
            </a:pPr>
            <a:endParaRPr lang="en-US" sz="1800" dirty="0"/>
          </a:p>
          <a:p>
            <a:pPr marL="171450" indent="-171450" eaLnBrk="1" hangingPunct="1">
              <a:buFontTx/>
              <a:buChar char="-"/>
            </a:pPr>
            <a:r>
              <a:rPr lang="en-US" sz="1800" dirty="0" err="1" smtClean="0"/>
              <a:t>Cntl</a:t>
            </a:r>
            <a:r>
              <a:rPr lang="en-US" sz="1800" dirty="0" smtClean="0"/>
              <a:t> X gal	- </a:t>
            </a:r>
            <a:r>
              <a:rPr lang="en-US" sz="1800" dirty="0" err="1" smtClean="0"/>
              <a:t>Cntl</a:t>
            </a:r>
            <a:r>
              <a:rPr lang="en-US" sz="1800" dirty="0" smtClean="0"/>
              <a:t> AMP </a:t>
            </a:r>
            <a:r>
              <a:rPr lang="mr-IN" sz="1800" dirty="0" smtClean="0"/>
              <a:t>–</a:t>
            </a:r>
            <a:r>
              <a:rPr lang="en-US" sz="1800" dirty="0" smtClean="0"/>
              <a:t> </a:t>
            </a:r>
            <a:r>
              <a:rPr lang="en-US" sz="1800" dirty="0" err="1" smtClean="0"/>
              <a:t>Xgal</a:t>
            </a:r>
            <a:r>
              <a:rPr lang="en-US" sz="1800" dirty="0" smtClean="0"/>
              <a:t>	- </a:t>
            </a:r>
            <a:r>
              <a:rPr lang="en-US" sz="1800" dirty="0" err="1" smtClean="0"/>
              <a:t>Expto</a:t>
            </a:r>
            <a:r>
              <a:rPr lang="en-US" sz="1800" dirty="0" smtClean="0"/>
              <a:t> AMP </a:t>
            </a:r>
            <a:r>
              <a:rPr lang="en-US" sz="1800" dirty="0" err="1" smtClean="0"/>
              <a:t>Xgal</a:t>
            </a:r>
            <a:endParaRPr lang="en-US" sz="1800" dirty="0" smtClean="0"/>
          </a:p>
          <a:p>
            <a:pPr marL="171450" indent="-171450" eaLnBrk="1" hangingPunct="1">
              <a:buFontTx/>
              <a:buChar char="-"/>
            </a:pPr>
            <a:endParaRPr lang="en-US" sz="1800" dirty="0" smtClean="0"/>
          </a:p>
          <a:p>
            <a:pPr marL="171450" indent="-171450" eaLnBrk="1" hangingPunct="1">
              <a:buFontTx/>
              <a:buChar char="-"/>
            </a:pPr>
            <a:r>
              <a:rPr lang="en-US" sz="1800" dirty="0" err="1" smtClean="0"/>
              <a:t>Incubar</a:t>
            </a:r>
            <a:r>
              <a:rPr lang="en-US" sz="1800" dirty="0" smtClean="0"/>
              <a:t> 16-20 horas a 37C</a:t>
            </a:r>
            <a:endParaRPr lang="en-US" sz="1800" dirty="0"/>
          </a:p>
          <a:p>
            <a:pPr marL="171450" indent="-171450" eaLnBrk="1" hangingPunct="1">
              <a:buFontTx/>
              <a:buChar char="-"/>
            </a:pPr>
            <a:r>
              <a:rPr lang="en-US" sz="1800" dirty="0" err="1" smtClean="0"/>
              <a:t>Observar</a:t>
            </a:r>
            <a:r>
              <a:rPr lang="en-US" sz="1800" dirty="0" smtClean="0"/>
              <a:t> y </a:t>
            </a:r>
            <a:r>
              <a:rPr lang="en-US" sz="1800" dirty="0" err="1" smtClean="0"/>
              <a:t>cuantificar</a:t>
            </a:r>
            <a:r>
              <a:rPr lang="en-US" sz="1800" dirty="0" smtClean="0"/>
              <a:t> </a:t>
            </a:r>
            <a:r>
              <a:rPr lang="en-US" sz="1800" dirty="0" err="1" smtClean="0"/>
              <a:t>colonias</a:t>
            </a:r>
            <a:endParaRPr lang="en-US" sz="1800" dirty="0" smtClean="0"/>
          </a:p>
          <a:p>
            <a:pPr marL="171450" indent="-171450" eaLnBrk="1" hangingPunct="1">
              <a:buFontTx/>
              <a:buChar char="-"/>
            </a:pPr>
            <a:r>
              <a:rPr lang="en-US" sz="1800" dirty="0" err="1" smtClean="0"/>
              <a:t>Calcular</a:t>
            </a:r>
            <a:r>
              <a:rPr lang="en-US" sz="1800" dirty="0" smtClean="0"/>
              <a:t> </a:t>
            </a:r>
            <a:r>
              <a:rPr lang="en-US" sz="1800" dirty="0" err="1" smtClean="0"/>
              <a:t>eficiencia</a:t>
            </a:r>
            <a:endParaRPr 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"/>
          <a:stretch/>
        </p:blipFill>
        <p:spPr>
          <a:xfrm>
            <a:off x="1" y="52567"/>
            <a:ext cx="34747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52697" y="26440"/>
            <a:ext cx="8255726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Calibri" charset="0"/>
              </a:rPr>
              <a:t>Protocolo</a:t>
            </a:r>
            <a:r>
              <a:rPr lang="en-US" dirty="0" smtClean="0">
                <a:latin typeface="Calibri" charset="0"/>
              </a:rPr>
              <a:t> de </a:t>
            </a:r>
            <a:r>
              <a:rPr lang="en-US" dirty="0" err="1" smtClean="0">
                <a:latin typeface="Calibri" charset="0"/>
              </a:rPr>
              <a:t>Transformaci</a:t>
            </a:r>
            <a:r>
              <a:rPr lang="en-US" dirty="0" err="1" smtClean="0">
                <a:latin typeface="Calibri" charset="0"/>
              </a:rPr>
              <a:t>ón</a:t>
            </a:r>
            <a:endParaRPr lang="en-US" dirty="0">
              <a:latin typeface="Calibri" charset="0"/>
            </a:endParaRP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130629" y="1077999"/>
            <a:ext cx="4572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eaLnBrk="1" hangingPunct="1">
              <a:buAutoNum type="arabicPeriod"/>
            </a:pPr>
            <a:r>
              <a:rPr lang="en-US" sz="1800" dirty="0" err="1" smtClean="0"/>
              <a:t>Rotula</a:t>
            </a:r>
            <a:r>
              <a:rPr lang="en-US" sz="1800" dirty="0" smtClean="0"/>
              <a:t> un </a:t>
            </a:r>
            <a:r>
              <a:rPr lang="en-US" sz="1800" dirty="0" err="1" smtClean="0"/>
              <a:t>tubo</a:t>
            </a:r>
            <a:r>
              <a:rPr lang="en-US" sz="1800" dirty="0" smtClean="0"/>
              <a:t> con +DNA y </a:t>
            </a:r>
            <a:r>
              <a:rPr lang="en-US" sz="1800" dirty="0" err="1" smtClean="0"/>
              <a:t>otro</a:t>
            </a:r>
            <a:r>
              <a:rPr lang="en-US" sz="1800" dirty="0" smtClean="0"/>
              <a:t> </a:t>
            </a:r>
            <a:r>
              <a:rPr lang="mr-IN" sz="1800" dirty="0" smtClean="0"/>
              <a:t>–</a:t>
            </a:r>
            <a:r>
              <a:rPr lang="en-US" sz="1800" dirty="0" smtClean="0"/>
              <a:t>DNA</a:t>
            </a:r>
          </a:p>
          <a:p>
            <a:pPr marL="342900" indent="-342900" eaLnBrk="1" hangingPunct="1">
              <a:buAutoNum type="arabicPeriod"/>
            </a:pPr>
            <a:r>
              <a:rPr lang="en-US" sz="1800" dirty="0" err="1" smtClean="0"/>
              <a:t>Transferir</a:t>
            </a:r>
            <a:r>
              <a:rPr lang="en-US" sz="1800" dirty="0" smtClean="0"/>
              <a:t> 500ul de CaCl2 </a:t>
            </a:r>
            <a:r>
              <a:rPr lang="en-US" sz="1800" dirty="0" err="1" smtClean="0"/>
              <a:t>frio</a:t>
            </a:r>
            <a:r>
              <a:rPr lang="en-US" sz="1800" dirty="0" smtClean="0"/>
              <a:t> al </a:t>
            </a:r>
            <a:r>
              <a:rPr lang="en-US" sz="1800" dirty="0" err="1" smtClean="0"/>
              <a:t>tubo</a:t>
            </a:r>
            <a:r>
              <a:rPr lang="en-US" sz="1800" dirty="0" smtClean="0"/>
              <a:t> </a:t>
            </a:r>
            <a:r>
              <a:rPr lang="mr-IN" sz="1800" dirty="0" smtClean="0"/>
              <a:t>–</a:t>
            </a:r>
            <a:r>
              <a:rPr lang="en-US" sz="1800" dirty="0" smtClean="0"/>
              <a:t>DNA</a:t>
            </a:r>
          </a:p>
          <a:p>
            <a:pPr marL="342900" indent="-342900" eaLnBrk="1" hangingPunct="1">
              <a:buAutoNum type="arabicPeriod"/>
            </a:pPr>
            <a:r>
              <a:rPr lang="en-US" sz="1800" dirty="0" err="1" smtClean="0"/>
              <a:t>Usando</a:t>
            </a:r>
            <a:r>
              <a:rPr lang="en-US" sz="1800" dirty="0" smtClean="0"/>
              <a:t> un </a:t>
            </a:r>
            <a:r>
              <a:rPr lang="en-US" sz="1800" dirty="0" err="1" smtClean="0"/>
              <a:t>palillo</a:t>
            </a:r>
            <a:r>
              <a:rPr lang="en-US" sz="1800" dirty="0" smtClean="0"/>
              <a:t> de </a:t>
            </a:r>
            <a:r>
              <a:rPr lang="en-US" sz="1800" dirty="0" err="1" smtClean="0"/>
              <a:t>dientes</a:t>
            </a:r>
            <a:r>
              <a:rPr lang="en-US" sz="1800" dirty="0" smtClean="0"/>
              <a:t> </a:t>
            </a:r>
            <a:r>
              <a:rPr lang="en-US" sz="1800" dirty="0" err="1" smtClean="0"/>
              <a:t>transferir</a:t>
            </a:r>
            <a:r>
              <a:rPr lang="en-US" sz="1800" dirty="0" smtClean="0"/>
              <a:t> 15 </a:t>
            </a:r>
            <a:r>
              <a:rPr lang="en-US" sz="1800" dirty="0" err="1" smtClean="0"/>
              <a:t>colonias</a:t>
            </a:r>
            <a:r>
              <a:rPr lang="en-US" sz="1800" dirty="0" smtClean="0"/>
              <a:t> al </a:t>
            </a:r>
            <a:r>
              <a:rPr lang="en-US" sz="1800" dirty="0" err="1" smtClean="0"/>
              <a:t>tubo</a:t>
            </a:r>
            <a:r>
              <a:rPr lang="en-US" sz="1800" dirty="0" smtClean="0"/>
              <a:t> </a:t>
            </a:r>
            <a:r>
              <a:rPr lang="mr-IN" sz="1800" dirty="0" smtClean="0"/>
              <a:t>–</a:t>
            </a:r>
            <a:r>
              <a:rPr lang="en-US" sz="1800" dirty="0" smtClean="0"/>
              <a:t>DNA</a:t>
            </a:r>
          </a:p>
          <a:p>
            <a:pPr marL="342900" indent="-342900" eaLnBrk="1" hangingPunct="1">
              <a:buAutoNum type="arabicPeriod"/>
            </a:pPr>
            <a:r>
              <a:rPr lang="en-US" sz="1800" dirty="0" err="1" smtClean="0"/>
              <a:t>Resuspenda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celulas</a:t>
            </a:r>
            <a:r>
              <a:rPr lang="en-US" sz="1800" dirty="0" smtClean="0"/>
              <a:t> en el CaCl2 (vortex)</a:t>
            </a:r>
          </a:p>
          <a:p>
            <a:pPr marL="342900" indent="-342900" eaLnBrk="1" hangingPunct="1">
              <a:buAutoNum type="arabicPeriod"/>
            </a:pPr>
            <a:r>
              <a:rPr lang="en-US" sz="1800" dirty="0" err="1" smtClean="0"/>
              <a:t>Tranferir</a:t>
            </a:r>
            <a:r>
              <a:rPr lang="en-US" sz="1800" dirty="0" smtClean="0"/>
              <a:t> 250ul de la suspension </a:t>
            </a:r>
            <a:r>
              <a:rPr lang="en-US" sz="1800" dirty="0" err="1" smtClean="0"/>
              <a:t>celular</a:t>
            </a:r>
            <a:r>
              <a:rPr lang="en-US" sz="1800" dirty="0" smtClean="0"/>
              <a:t> al </a:t>
            </a:r>
            <a:r>
              <a:rPr lang="en-US" sz="1800" dirty="0" err="1" smtClean="0"/>
              <a:t>tubo</a:t>
            </a:r>
            <a:r>
              <a:rPr lang="en-US" sz="1800" dirty="0" smtClean="0"/>
              <a:t> +DNA, </a:t>
            </a:r>
            <a:r>
              <a:rPr lang="en-US" sz="1800" dirty="0" err="1" smtClean="0"/>
              <a:t>coloque</a:t>
            </a:r>
            <a:r>
              <a:rPr lang="en-US" sz="1800" dirty="0" smtClean="0"/>
              <a:t> los </a:t>
            </a:r>
            <a:r>
              <a:rPr lang="en-US" sz="1800" dirty="0" err="1" smtClean="0"/>
              <a:t>tubos</a:t>
            </a:r>
            <a:r>
              <a:rPr lang="en-US" sz="1800" dirty="0" smtClean="0"/>
              <a:t> en </a:t>
            </a:r>
            <a:r>
              <a:rPr lang="en-US" sz="1800" dirty="0" err="1" smtClean="0"/>
              <a:t>hielo</a:t>
            </a:r>
            <a:endParaRPr lang="en-US" sz="1800" dirty="0" smtClean="0"/>
          </a:p>
          <a:p>
            <a:pPr marL="342900" indent="-342900" eaLnBrk="1" hangingPunct="1">
              <a:buAutoNum type="arabicPeriod"/>
            </a:pPr>
            <a:r>
              <a:rPr lang="en-US" sz="1800" dirty="0" err="1" smtClean="0"/>
              <a:t>A</a:t>
            </a:r>
            <a:r>
              <a:rPr lang="en-US" sz="1800" dirty="0" err="1" smtClean="0"/>
              <a:t>ñadir</a:t>
            </a:r>
            <a:r>
              <a:rPr lang="en-US" sz="1800" dirty="0" smtClean="0"/>
              <a:t> 10ul de </a:t>
            </a:r>
            <a:r>
              <a:rPr lang="en-US" sz="1800" dirty="0" err="1" smtClean="0"/>
              <a:t>pGal</a:t>
            </a:r>
            <a:r>
              <a:rPr lang="en-US" sz="1800" dirty="0" smtClean="0"/>
              <a:t> al </a:t>
            </a:r>
            <a:r>
              <a:rPr lang="en-US" sz="1800" dirty="0" err="1" smtClean="0"/>
              <a:t>tubo</a:t>
            </a:r>
            <a:r>
              <a:rPr lang="en-US" sz="1800" dirty="0" smtClean="0"/>
              <a:t> +DNA y 10ul del buffer control al </a:t>
            </a:r>
            <a:r>
              <a:rPr lang="en-US" sz="1800" dirty="0" err="1" smtClean="0"/>
              <a:t>tubo</a:t>
            </a:r>
            <a:r>
              <a:rPr lang="en-US" sz="1800" dirty="0" smtClean="0"/>
              <a:t> </a:t>
            </a:r>
            <a:r>
              <a:rPr lang="mr-IN" sz="1800" dirty="0" smtClean="0"/>
              <a:t>–</a:t>
            </a:r>
            <a:r>
              <a:rPr lang="en-US" sz="1800" dirty="0" smtClean="0"/>
              <a:t>DNA</a:t>
            </a:r>
          </a:p>
          <a:p>
            <a:pPr marL="342900" indent="-342900" eaLnBrk="1" hangingPunct="1">
              <a:buAutoNum type="arabicPeriod"/>
            </a:pPr>
            <a:r>
              <a:rPr lang="en-US" sz="1800" dirty="0" err="1" smtClean="0"/>
              <a:t>Incubar</a:t>
            </a:r>
            <a:r>
              <a:rPr lang="en-US" sz="1800" dirty="0" smtClean="0"/>
              <a:t> en </a:t>
            </a:r>
            <a:r>
              <a:rPr lang="en-US" sz="1800" dirty="0" err="1" smtClean="0"/>
              <a:t>hielo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10 min</a:t>
            </a:r>
          </a:p>
          <a:p>
            <a:pPr marL="342900" indent="-342900" eaLnBrk="1" hangingPunct="1">
              <a:buAutoNum type="arabicPeriod"/>
            </a:pPr>
            <a:r>
              <a:rPr lang="en-US" sz="1800" dirty="0" smtClean="0"/>
              <a:t>Heat shock </a:t>
            </a:r>
            <a:r>
              <a:rPr lang="en-US" sz="1800" dirty="0" err="1" smtClean="0"/>
              <a:t>por</a:t>
            </a:r>
            <a:r>
              <a:rPr lang="en-US" sz="1800" dirty="0" smtClean="0"/>
              <a:t> 90 </a:t>
            </a:r>
            <a:r>
              <a:rPr lang="en-US" sz="1800" dirty="0" err="1" smtClean="0"/>
              <a:t>seg</a:t>
            </a:r>
            <a:r>
              <a:rPr lang="en-US" sz="1800" dirty="0" smtClean="0"/>
              <a:t> a 42 C</a:t>
            </a:r>
          </a:p>
          <a:p>
            <a:pPr marL="342900" indent="-342900" eaLnBrk="1" hangingPunct="1">
              <a:buAutoNum type="arabicPeriod"/>
            </a:pPr>
            <a:r>
              <a:rPr lang="en-US" sz="1800" dirty="0" err="1" smtClean="0"/>
              <a:t>Incubar</a:t>
            </a:r>
            <a:r>
              <a:rPr lang="en-US" sz="1800" dirty="0" smtClean="0"/>
              <a:t> en </a:t>
            </a:r>
            <a:r>
              <a:rPr lang="en-US" sz="1800" dirty="0" err="1" smtClean="0"/>
              <a:t>hielo</a:t>
            </a:r>
            <a:r>
              <a:rPr lang="en-US" sz="1800" dirty="0" smtClean="0"/>
              <a:t> 2 </a:t>
            </a:r>
            <a:r>
              <a:rPr lang="en-US" sz="1800" dirty="0" err="1" smtClean="0"/>
              <a:t>minutos</a:t>
            </a:r>
            <a:endParaRPr lang="en-US" sz="1800" dirty="0" smtClean="0"/>
          </a:p>
          <a:p>
            <a:pPr marL="342900" indent="-342900" eaLnBrk="1" hangingPunct="1">
              <a:buAutoNum type="arabicPeriod"/>
            </a:pPr>
            <a:r>
              <a:rPr lang="en-US" sz="1800" dirty="0" err="1" smtClean="0"/>
              <a:t>Transferir</a:t>
            </a:r>
            <a:r>
              <a:rPr lang="en-US" sz="1800" dirty="0" smtClean="0"/>
              <a:t> 250 </a:t>
            </a:r>
            <a:r>
              <a:rPr lang="en-US" sz="1800" dirty="0" err="1" smtClean="0"/>
              <a:t>ul</a:t>
            </a:r>
            <a:r>
              <a:rPr lang="en-US" sz="1800" dirty="0" smtClean="0"/>
              <a:t> del </a:t>
            </a:r>
            <a:r>
              <a:rPr lang="en-US" sz="1800" dirty="0" err="1" smtClean="0"/>
              <a:t>caldo</a:t>
            </a:r>
            <a:r>
              <a:rPr lang="en-US" sz="1800" dirty="0" smtClean="0"/>
              <a:t> de </a:t>
            </a:r>
            <a:r>
              <a:rPr lang="en-US" sz="1800" dirty="0" err="1" smtClean="0"/>
              <a:t>recuperacion</a:t>
            </a:r>
            <a:r>
              <a:rPr lang="en-US" sz="1800" dirty="0" smtClean="0"/>
              <a:t> a </a:t>
            </a:r>
            <a:r>
              <a:rPr lang="en-US" sz="1800" dirty="0" err="1" smtClean="0"/>
              <a:t>cada</a:t>
            </a:r>
            <a:r>
              <a:rPr lang="en-US" sz="1800" dirty="0" smtClean="0"/>
              <a:t> </a:t>
            </a:r>
            <a:r>
              <a:rPr lang="en-US" sz="1800" dirty="0" err="1" smtClean="0"/>
              <a:t>tubo</a:t>
            </a:r>
            <a:endParaRPr lang="en-US" sz="1800" dirty="0" smtClean="0"/>
          </a:p>
          <a:p>
            <a:pPr marL="342900" indent="-342900" eaLnBrk="1" hangingPunct="1">
              <a:buAutoNum type="arabicPeriod"/>
            </a:pPr>
            <a:r>
              <a:rPr lang="en-US" sz="1800" dirty="0" err="1" smtClean="0"/>
              <a:t>Mezclar</a:t>
            </a:r>
            <a:r>
              <a:rPr lang="en-US" sz="1800" dirty="0" smtClean="0"/>
              <a:t> con finger vortex</a:t>
            </a:r>
          </a:p>
          <a:p>
            <a:pPr marL="342900" indent="-342900" eaLnBrk="1" hangingPunct="1">
              <a:buAutoNum type="arabicPeriod"/>
            </a:pPr>
            <a:r>
              <a:rPr lang="en-US" sz="1800" dirty="0" err="1" smtClean="0"/>
              <a:t>Incubar</a:t>
            </a:r>
            <a:r>
              <a:rPr lang="en-US" sz="1800" dirty="0" smtClean="0"/>
              <a:t> 30 min a 37C</a:t>
            </a:r>
          </a:p>
          <a:p>
            <a:pPr marL="342900" indent="-342900" eaLnBrk="1" hangingPunct="1">
              <a:buAutoNum type="arabicPeriod"/>
            </a:pPr>
            <a:r>
              <a:rPr lang="en-US" sz="1800" dirty="0" err="1" smtClean="0"/>
              <a:t>Rotular</a:t>
            </a:r>
            <a:r>
              <a:rPr lang="en-US" sz="1800" dirty="0" smtClean="0"/>
              <a:t> 3 </a:t>
            </a:r>
            <a:r>
              <a:rPr lang="en-US" sz="1800" dirty="0" err="1" smtClean="0"/>
              <a:t>platos</a:t>
            </a:r>
            <a:r>
              <a:rPr lang="en-US" sz="1800" dirty="0" smtClean="0"/>
              <a:t> de agar (</a:t>
            </a:r>
            <a:r>
              <a:rPr lang="en-US" sz="1800" dirty="0" err="1" smtClean="0"/>
              <a:t>iniciales</a:t>
            </a:r>
            <a:r>
              <a:rPr lang="en-US" sz="1800" dirty="0" smtClean="0"/>
              <a:t>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</a:p>
          <a:p>
            <a:pPr marL="1085850" lvl="1" indent="-342900" eaLnBrk="1" hangingPunct="1">
              <a:buAutoNum type="arabicPeriod"/>
            </a:pPr>
            <a:r>
              <a:rPr lang="en-US" sz="1800" dirty="0" err="1" smtClean="0"/>
              <a:t>Xgal</a:t>
            </a:r>
            <a:r>
              <a:rPr lang="en-US" sz="1800" dirty="0" smtClean="0"/>
              <a:t> Control 1</a:t>
            </a:r>
          </a:p>
          <a:p>
            <a:pPr marL="1085850" lvl="1" indent="-342900" eaLnBrk="1" hangingPunct="1">
              <a:buAutoNum type="arabicPeriod"/>
            </a:pPr>
            <a:r>
              <a:rPr lang="en-US" sz="1800" dirty="0" smtClean="0"/>
              <a:t>Amp/</a:t>
            </a:r>
            <a:r>
              <a:rPr lang="en-US" sz="1800" dirty="0" err="1" smtClean="0"/>
              <a:t>Xgal</a:t>
            </a:r>
            <a:r>
              <a:rPr lang="en-US" sz="1800" dirty="0" smtClean="0"/>
              <a:t> control 2</a:t>
            </a:r>
          </a:p>
          <a:p>
            <a:pPr marL="1085850" lvl="1" indent="-342900" eaLnBrk="1" hangingPunct="1">
              <a:buAutoNum type="arabicPeriod"/>
            </a:pPr>
            <a:r>
              <a:rPr lang="en-US" sz="1800" dirty="0" smtClean="0"/>
              <a:t>Amp/</a:t>
            </a:r>
            <a:r>
              <a:rPr lang="en-US" sz="1800" dirty="0" err="1" smtClean="0"/>
              <a:t>Xgal</a:t>
            </a:r>
            <a:r>
              <a:rPr lang="en-US" sz="1800" dirty="0" smtClean="0"/>
              <a:t>//</a:t>
            </a:r>
            <a:r>
              <a:rPr lang="en-US" sz="1800" dirty="0" err="1" smtClean="0"/>
              <a:t>pGal</a:t>
            </a:r>
            <a:endParaRPr 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88" y="882831"/>
            <a:ext cx="44450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52697" y="26440"/>
            <a:ext cx="8255726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Calibri" charset="0"/>
              </a:rPr>
              <a:t>Protocolo</a:t>
            </a:r>
            <a:r>
              <a:rPr lang="en-US" dirty="0" smtClean="0">
                <a:latin typeface="Calibri" charset="0"/>
              </a:rPr>
              <a:t> de </a:t>
            </a:r>
            <a:r>
              <a:rPr lang="en-US" dirty="0" err="1" smtClean="0">
                <a:latin typeface="Calibri" charset="0"/>
              </a:rPr>
              <a:t>Transformaci</a:t>
            </a:r>
            <a:r>
              <a:rPr lang="en-US" dirty="0" err="1" smtClean="0">
                <a:latin typeface="Calibri" charset="0"/>
              </a:rPr>
              <a:t>ón</a:t>
            </a:r>
            <a:endParaRPr lang="en-US" dirty="0">
              <a:latin typeface="Calibri" charset="0"/>
            </a:endParaRP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130629" y="1077999"/>
            <a:ext cx="4572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14. Remover los </a:t>
            </a:r>
            <a:r>
              <a:rPr lang="en-US" sz="1800" dirty="0" err="1" smtClean="0"/>
              <a:t>tubos</a:t>
            </a:r>
            <a:r>
              <a:rPr lang="en-US" sz="1800" dirty="0" smtClean="0"/>
              <a:t> del </a:t>
            </a:r>
            <a:r>
              <a:rPr lang="en-US" sz="1800" dirty="0" err="1" smtClean="0"/>
              <a:t>ba</a:t>
            </a:r>
            <a:r>
              <a:rPr lang="en-US" sz="1800" dirty="0" err="1" smtClean="0"/>
              <a:t>ño</a:t>
            </a:r>
            <a:r>
              <a:rPr lang="en-US" sz="1800" dirty="0" smtClean="0"/>
              <a:t> y </a:t>
            </a:r>
            <a:r>
              <a:rPr lang="en-US" sz="1800" dirty="0" err="1" smtClean="0"/>
              <a:t>colocarlo</a:t>
            </a:r>
            <a:r>
              <a:rPr lang="en-US" sz="1800" dirty="0" smtClean="0"/>
              <a:t> </a:t>
            </a:r>
            <a:r>
              <a:rPr lang="en-US" sz="1800" dirty="0" err="1" smtClean="0"/>
              <a:t>sobre</a:t>
            </a:r>
            <a:r>
              <a:rPr lang="en-US" sz="1800" dirty="0" smtClean="0"/>
              <a:t> la mesa</a:t>
            </a:r>
          </a:p>
          <a:p>
            <a:pPr eaLnBrk="1" hangingPunct="1"/>
            <a:r>
              <a:rPr lang="en-US" sz="1800" dirty="0" smtClean="0"/>
              <a:t>15. </a:t>
            </a:r>
            <a:r>
              <a:rPr lang="en-US" sz="1800" dirty="0" err="1" smtClean="0"/>
              <a:t>Tranfiera</a:t>
            </a:r>
            <a:r>
              <a:rPr lang="en-US" sz="1800" dirty="0" smtClean="0"/>
              <a:t> 250 </a:t>
            </a:r>
            <a:r>
              <a:rPr lang="en-US" sz="1800" dirty="0" err="1" smtClean="0"/>
              <a:t>ul</a:t>
            </a:r>
            <a:r>
              <a:rPr lang="en-US" sz="1800" dirty="0" smtClean="0"/>
              <a:t> del </a:t>
            </a:r>
            <a:r>
              <a:rPr lang="en-US" sz="1800" dirty="0" err="1" smtClean="0"/>
              <a:t>tubo</a:t>
            </a:r>
            <a:r>
              <a:rPr lang="en-US" sz="1800" dirty="0" smtClean="0"/>
              <a:t> </a:t>
            </a:r>
            <a:r>
              <a:rPr lang="mr-IN" sz="1800" dirty="0" smtClean="0"/>
              <a:t>–</a:t>
            </a:r>
            <a:r>
              <a:rPr lang="en-US" sz="1800" dirty="0" smtClean="0"/>
              <a:t>DNA y </a:t>
            </a:r>
            <a:r>
              <a:rPr lang="en-US" sz="1800" dirty="0" err="1" smtClean="0"/>
              <a:t>colocalo</a:t>
            </a:r>
            <a:r>
              <a:rPr lang="en-US" sz="1800" dirty="0" smtClean="0"/>
              <a:t> en el </a:t>
            </a:r>
            <a:r>
              <a:rPr lang="en-US" sz="1800" dirty="0" err="1" smtClean="0"/>
              <a:t>centro</a:t>
            </a:r>
            <a:r>
              <a:rPr lang="en-US" sz="1800" dirty="0" smtClean="0"/>
              <a:t> de la </a:t>
            </a:r>
            <a:r>
              <a:rPr lang="en-US" sz="1800" dirty="0" err="1" smtClean="0"/>
              <a:t>placa</a:t>
            </a:r>
            <a:r>
              <a:rPr lang="en-US" sz="1800" dirty="0" smtClean="0"/>
              <a:t> control 1</a:t>
            </a:r>
          </a:p>
          <a:p>
            <a:pPr eaLnBrk="1" hangingPunct="1"/>
            <a:r>
              <a:rPr lang="en-US" sz="1800" dirty="0" smtClean="0"/>
              <a:t>16. </a:t>
            </a:r>
            <a:r>
              <a:rPr lang="en-US" sz="1800" dirty="0" err="1" smtClean="0"/>
              <a:t>Repita</a:t>
            </a:r>
            <a:r>
              <a:rPr lang="en-US" sz="1800" dirty="0" smtClean="0"/>
              <a:t> para la </a:t>
            </a:r>
            <a:r>
              <a:rPr lang="en-US" sz="1800" dirty="0" err="1" smtClean="0"/>
              <a:t>placa</a:t>
            </a:r>
            <a:r>
              <a:rPr lang="en-US" sz="1800" dirty="0" smtClean="0"/>
              <a:t> control 2</a:t>
            </a:r>
          </a:p>
          <a:p>
            <a:pPr eaLnBrk="1" hangingPunct="1"/>
            <a:r>
              <a:rPr lang="en-US" sz="1800" dirty="0" smtClean="0"/>
              <a:t>17. </a:t>
            </a:r>
            <a:r>
              <a:rPr lang="en-US" sz="1800" dirty="0" err="1" smtClean="0"/>
              <a:t>Repita</a:t>
            </a:r>
            <a:r>
              <a:rPr lang="en-US" sz="1800" dirty="0" smtClean="0"/>
              <a:t> lo </a:t>
            </a:r>
            <a:r>
              <a:rPr lang="en-US" sz="1800" dirty="0" err="1" smtClean="0"/>
              <a:t>mismo</a:t>
            </a:r>
            <a:r>
              <a:rPr lang="en-US" sz="1800" dirty="0" smtClean="0"/>
              <a:t> con el </a:t>
            </a:r>
            <a:r>
              <a:rPr lang="en-US" sz="1800" dirty="0" err="1" smtClean="0"/>
              <a:t>tubo</a:t>
            </a:r>
            <a:r>
              <a:rPr lang="en-US" sz="1800" dirty="0" smtClean="0"/>
              <a:t> +DNA para la </a:t>
            </a:r>
            <a:r>
              <a:rPr lang="en-US" sz="1800" dirty="0" err="1" smtClean="0"/>
              <a:t>placa</a:t>
            </a:r>
            <a:r>
              <a:rPr lang="en-US" sz="1800" dirty="0" smtClean="0"/>
              <a:t> </a:t>
            </a:r>
            <a:r>
              <a:rPr lang="en-US" sz="1800" dirty="0" err="1" smtClean="0"/>
              <a:t>Exptal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18. </a:t>
            </a:r>
            <a:r>
              <a:rPr lang="en-US" sz="1800" dirty="0" err="1" smtClean="0"/>
              <a:t>Distribuya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celulas</a:t>
            </a:r>
            <a:r>
              <a:rPr lang="en-US" sz="1800" dirty="0" smtClean="0"/>
              <a:t> en </a:t>
            </a:r>
            <a:r>
              <a:rPr lang="en-US" sz="1800" dirty="0" err="1" smtClean="0"/>
              <a:t>toda</a:t>
            </a:r>
            <a:r>
              <a:rPr lang="en-US" sz="1800" dirty="0" smtClean="0"/>
              <a:t> la </a:t>
            </a:r>
            <a:r>
              <a:rPr lang="en-US" sz="1800" dirty="0" err="1" smtClean="0"/>
              <a:t>placa</a:t>
            </a:r>
            <a:r>
              <a:rPr lang="en-US" sz="1800" dirty="0" smtClean="0"/>
              <a:t> con el </a:t>
            </a:r>
            <a:r>
              <a:rPr lang="en-US" sz="1800" dirty="0" err="1" smtClean="0"/>
              <a:t>lazo</a:t>
            </a:r>
            <a:r>
              <a:rPr lang="en-US" sz="1800" dirty="0" smtClean="0"/>
              <a:t> de </a:t>
            </a:r>
            <a:r>
              <a:rPr lang="en-US" sz="1800" dirty="0" err="1" smtClean="0"/>
              <a:t>inoculacion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19. </a:t>
            </a:r>
            <a:r>
              <a:rPr lang="en-US" sz="1800" dirty="0" err="1" smtClean="0"/>
              <a:t>Cubralas</a:t>
            </a:r>
            <a:r>
              <a:rPr lang="en-US" sz="1800" dirty="0" smtClean="0"/>
              <a:t> y </a:t>
            </a:r>
            <a:r>
              <a:rPr lang="en-US" sz="1800" dirty="0" err="1"/>
              <a:t>e</a:t>
            </a:r>
            <a:r>
              <a:rPr lang="en-US" sz="1800" dirty="0" err="1" smtClean="0"/>
              <a:t>spere</a:t>
            </a:r>
            <a:r>
              <a:rPr lang="en-US" sz="1800" dirty="0" smtClean="0"/>
              <a:t> 5 </a:t>
            </a:r>
            <a:r>
              <a:rPr lang="en-US" sz="1800" dirty="0" err="1" smtClean="0"/>
              <a:t>minutos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20. </a:t>
            </a:r>
            <a:r>
              <a:rPr lang="en-US" sz="1800" dirty="0" err="1" smtClean="0"/>
              <a:t>Dijelas</a:t>
            </a:r>
            <a:r>
              <a:rPr lang="en-US" sz="1800" dirty="0" smtClean="0"/>
              <a:t> con tape y </a:t>
            </a:r>
            <a:r>
              <a:rPr lang="en-US" sz="1800" dirty="0" err="1" smtClean="0"/>
              <a:t>coloque</a:t>
            </a:r>
            <a:r>
              <a:rPr lang="en-US" sz="1800" dirty="0" smtClean="0"/>
              <a:t> los </a:t>
            </a:r>
            <a:r>
              <a:rPr lang="en-US" sz="1800" dirty="0" err="1" smtClean="0"/>
              <a:t>grupos</a:t>
            </a:r>
            <a:r>
              <a:rPr lang="en-US" sz="1800" dirty="0" smtClean="0"/>
              <a:t> de </a:t>
            </a:r>
            <a:r>
              <a:rPr lang="en-US" sz="1800" dirty="0" err="1" smtClean="0"/>
              <a:t>tres</a:t>
            </a:r>
            <a:r>
              <a:rPr lang="en-US" sz="1800" dirty="0" smtClean="0"/>
              <a:t> </a:t>
            </a:r>
            <a:r>
              <a:rPr lang="en-US" sz="1800" dirty="0" err="1" smtClean="0"/>
              <a:t>placas</a:t>
            </a:r>
            <a:r>
              <a:rPr lang="en-US" sz="1800" dirty="0" smtClean="0"/>
              <a:t> en la </a:t>
            </a:r>
            <a:r>
              <a:rPr lang="en-US" sz="1800" dirty="0" err="1" smtClean="0"/>
              <a:t>incubadra</a:t>
            </a:r>
            <a:r>
              <a:rPr lang="en-US" sz="1800" dirty="0" smtClean="0"/>
              <a:t> a 37invertidas </a:t>
            </a:r>
            <a:r>
              <a:rPr lang="en-US" sz="1800" dirty="0" err="1" smtClean="0"/>
              <a:t>por</a:t>
            </a:r>
            <a:r>
              <a:rPr lang="en-US" sz="1800" dirty="0" smtClean="0"/>
              <a:t> 16-20 horas o 24-48 a RT</a:t>
            </a:r>
          </a:p>
          <a:p>
            <a:pPr eaLnBrk="1" hangingPunct="1"/>
            <a:r>
              <a:rPr lang="en-US" sz="1800" dirty="0" smtClean="0"/>
              <a:t>21. Observe, </a:t>
            </a:r>
            <a:r>
              <a:rPr lang="en-US" sz="1800" dirty="0" err="1" smtClean="0"/>
              <a:t>documente</a:t>
            </a:r>
            <a:r>
              <a:rPr lang="en-US" sz="1800" dirty="0" smtClean="0"/>
              <a:t> y </a:t>
            </a:r>
            <a:r>
              <a:rPr lang="en-US" sz="1800" dirty="0" err="1" smtClean="0"/>
              <a:t>anote</a:t>
            </a:r>
            <a:r>
              <a:rPr lang="en-US" sz="1800" dirty="0" smtClean="0"/>
              <a:t> </a:t>
            </a:r>
            <a:r>
              <a:rPr lang="en-US" sz="1800" dirty="0" err="1" smtClean="0"/>
              <a:t>resultados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22. Determine </a:t>
            </a:r>
            <a:r>
              <a:rPr lang="en-US" sz="1800" dirty="0" err="1" smtClean="0"/>
              <a:t>eficiencia</a:t>
            </a:r>
            <a:r>
              <a:rPr lang="en-US" sz="1800" dirty="0" smtClean="0"/>
              <a:t> de </a:t>
            </a:r>
            <a:r>
              <a:rPr lang="en-US" sz="1800" dirty="0" err="1" smtClean="0"/>
              <a:t>transformacion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1133175"/>
            <a:ext cx="45085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alibri" charset="0"/>
              </a:rPr>
              <a:t>Preguntas</a:t>
            </a:r>
            <a:endParaRPr lang="en-US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269" y="2233749"/>
            <a:ext cx="80915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Porque</a:t>
            </a:r>
            <a:r>
              <a:rPr lang="en-US" dirty="0" smtClean="0"/>
              <a:t> en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experimento</a:t>
            </a:r>
            <a:r>
              <a:rPr lang="en-US" dirty="0" smtClean="0"/>
              <a:t> </a:t>
            </a:r>
            <a:r>
              <a:rPr lang="en-US" dirty="0" err="1" smtClean="0"/>
              <a:t>aparecen</a:t>
            </a:r>
            <a:r>
              <a:rPr lang="en-US" dirty="0" smtClean="0"/>
              <a:t> </a:t>
            </a:r>
            <a:r>
              <a:rPr lang="en-US" dirty="0" err="1" smtClean="0"/>
              <a:t>colonias</a:t>
            </a:r>
            <a:r>
              <a:rPr lang="en-US" dirty="0" smtClean="0"/>
              <a:t> </a:t>
            </a:r>
            <a:r>
              <a:rPr lang="en-US" dirty="0" err="1" smtClean="0"/>
              <a:t>blancas</a:t>
            </a:r>
            <a:r>
              <a:rPr lang="en-US" dirty="0" smtClean="0"/>
              <a:t> y </a:t>
            </a:r>
            <a:r>
              <a:rPr lang="en-US" dirty="0" err="1" smtClean="0"/>
              <a:t>colonias</a:t>
            </a:r>
            <a:r>
              <a:rPr lang="en-US" dirty="0" smtClean="0"/>
              <a:t> </a:t>
            </a:r>
            <a:r>
              <a:rPr lang="en-US" dirty="0" err="1" smtClean="0"/>
              <a:t>azules</a:t>
            </a:r>
            <a:r>
              <a:rPr lang="en-US" dirty="0" smtClean="0"/>
              <a:t>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Contienen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blancas</a:t>
            </a:r>
            <a:r>
              <a:rPr lang="en-US" dirty="0" smtClean="0"/>
              <a:t> al </a:t>
            </a:r>
            <a:r>
              <a:rPr lang="en-US" dirty="0" err="1" smtClean="0"/>
              <a:t>plasmido</a:t>
            </a:r>
            <a:r>
              <a:rPr lang="en-US" dirty="0" smtClean="0"/>
              <a:t>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Si </a:t>
            </a:r>
            <a:r>
              <a:rPr lang="en-US" dirty="0" err="1" smtClean="0"/>
              <a:t>fueramos</a:t>
            </a:r>
            <a:r>
              <a:rPr lang="en-US" dirty="0" smtClean="0"/>
              <a:t> a </a:t>
            </a:r>
            <a:r>
              <a:rPr lang="en-US" dirty="0" err="1" smtClean="0"/>
              <a:t>extraer</a:t>
            </a:r>
            <a:r>
              <a:rPr lang="en-US" dirty="0" smtClean="0"/>
              <a:t> </a:t>
            </a:r>
            <a:r>
              <a:rPr lang="en-US" dirty="0" err="1" smtClean="0"/>
              <a:t>pGal</a:t>
            </a:r>
            <a:r>
              <a:rPr lang="en-US" dirty="0" smtClean="0"/>
              <a:t> y </a:t>
            </a:r>
            <a:r>
              <a:rPr lang="en-US" dirty="0" err="1" smtClean="0"/>
              <a:t>usaramos</a:t>
            </a:r>
            <a:r>
              <a:rPr lang="en-US" dirty="0" smtClean="0"/>
              <a:t>  </a:t>
            </a:r>
            <a:r>
              <a:rPr lang="en-US" dirty="0" err="1" smtClean="0"/>
              <a:t>lizoenzima</a:t>
            </a:r>
            <a:r>
              <a:rPr lang="en-US" dirty="0" smtClean="0"/>
              <a:t>, se </a:t>
            </a:r>
            <a:r>
              <a:rPr lang="en-US" dirty="0" err="1" smtClean="0"/>
              <a:t>da</a:t>
            </a:r>
            <a:r>
              <a:rPr lang="en-US" dirty="0" err="1" smtClean="0"/>
              <a:t>ñaria</a:t>
            </a:r>
            <a:r>
              <a:rPr lang="en-US" dirty="0" smtClean="0"/>
              <a:t> la </a:t>
            </a:r>
            <a:r>
              <a:rPr lang="en-US" dirty="0" err="1" smtClean="0"/>
              <a:t>ß</a:t>
            </a:r>
            <a:r>
              <a:rPr lang="en-US" dirty="0" smtClean="0"/>
              <a:t> </a:t>
            </a:r>
            <a:r>
              <a:rPr lang="en-US" dirty="0" err="1" smtClean="0"/>
              <a:t>galactosidasa</a:t>
            </a:r>
            <a:r>
              <a:rPr lang="en-US" dirty="0" smtClean="0"/>
              <a:t>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Con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enzimas</a:t>
            </a:r>
            <a:r>
              <a:rPr lang="en-US" dirty="0" smtClean="0"/>
              <a:t>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clonar</a:t>
            </a:r>
            <a:r>
              <a:rPr lang="en-US" dirty="0" smtClean="0"/>
              <a:t> en </a:t>
            </a:r>
            <a:r>
              <a:rPr lang="en-US" dirty="0" err="1" smtClean="0"/>
              <a:t>pGal</a:t>
            </a:r>
            <a:r>
              <a:rPr lang="en-US" dirty="0" smtClean="0"/>
              <a:t>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 </a:t>
            </a:r>
            <a:r>
              <a:rPr lang="en-US" dirty="0" err="1" smtClean="0"/>
              <a:t>contestas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plato</a:t>
            </a:r>
            <a:r>
              <a:rPr lang="en-US" dirty="0" smtClean="0"/>
              <a:t> Petri del </a:t>
            </a:r>
            <a:r>
              <a:rPr lang="en-US" dirty="0" err="1" smtClean="0"/>
              <a:t>experimento</a:t>
            </a:r>
            <a:r>
              <a:rPr lang="en-US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525</Words>
  <Application>Microsoft Macintosh PowerPoint</Application>
  <PresentationFormat>On-screen Show (4:3)</PresentationFormat>
  <Paragraphs>123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Mangal</vt:lpstr>
      <vt:lpstr>ＭＳ Ｐゴシック</vt:lpstr>
      <vt:lpstr>Arial</vt:lpstr>
      <vt:lpstr>Calibri</vt:lpstr>
      <vt:lpstr>Office Theme</vt:lpstr>
      <vt:lpstr>PowerPoint Presentation</vt:lpstr>
      <vt:lpstr>Objetivos</vt:lpstr>
      <vt:lpstr>Introducción </vt:lpstr>
      <vt:lpstr>Introducción </vt:lpstr>
      <vt:lpstr>Introducción </vt:lpstr>
      <vt:lpstr>Mapa conceptual Expto</vt:lpstr>
      <vt:lpstr>Protocolo de Transformación</vt:lpstr>
      <vt:lpstr>Protocolo de Transformación</vt:lpstr>
      <vt:lpstr>Preguntas</vt:lpstr>
      <vt:lpstr>Resultados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Carde</dc:creator>
  <cp:lastModifiedBy>Microsoft Office User</cp:lastModifiedBy>
  <cp:revision>28</cp:revision>
  <dcterms:created xsi:type="dcterms:W3CDTF">2014-05-06T13:36:39Z</dcterms:created>
  <dcterms:modified xsi:type="dcterms:W3CDTF">2018-04-24T03:04:53Z</dcterms:modified>
</cp:coreProperties>
</file>