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341" r:id="rId4"/>
    <p:sldId id="334" r:id="rId5"/>
    <p:sldId id="342" r:id="rId6"/>
    <p:sldId id="343" r:id="rId7"/>
    <p:sldId id="292" r:id="rId8"/>
    <p:sldId id="344" r:id="rId9"/>
    <p:sldId id="345" r:id="rId10"/>
    <p:sldId id="346" r:id="rId11"/>
    <p:sldId id="257" r:id="rId12"/>
    <p:sldId id="288" r:id="rId13"/>
    <p:sldId id="348" r:id="rId14"/>
    <p:sldId id="347" r:id="rId15"/>
    <p:sldId id="349" r:id="rId16"/>
    <p:sldId id="350" r:id="rId17"/>
    <p:sldId id="266" r:id="rId18"/>
    <p:sldId id="35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0068"/>
  </p:normalViewPr>
  <p:slideViewPr>
    <p:cSldViewPr snapToGrid="0" snapToObjects="1">
      <p:cViewPr>
        <p:scale>
          <a:sx n="95" d="100"/>
          <a:sy n="95" d="100"/>
        </p:scale>
        <p:origin x="16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7AF5-2BC1-6240-A3F3-09DCAF9A9959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17E3-100D-5549-841F-83E5D919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Estructuras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Externas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Cerebro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11/1/18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hland-science-museum.org/explore-the-science/interactives/brain-anatomy" TargetMode="External"/><Relationship Id="rId4" Type="http://schemas.openxmlformats.org/officeDocument/2006/relationships/hyperlink" Target="http://www.brainfacts.org/3d-brain#intro=true" TargetMode="External"/><Relationship Id="rId5" Type="http://schemas.openxmlformats.org/officeDocument/2006/relationships/hyperlink" Target="https://www.dnalc.org/resources/3dbrain.html" TargetMode="External"/><Relationship Id="rId6" Type="http://schemas.openxmlformats.org/officeDocument/2006/relationships/hyperlink" Target="https://www.flickr.com/photos/nihgov/2439724051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1397145"/>
            <a:ext cx="656551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19- </a:t>
            </a:r>
            <a:r>
              <a:rPr lang="en-US" dirty="0" err="1"/>
              <a:t>Anatomía</a:t>
            </a:r>
            <a:r>
              <a:rPr lang="en-US" dirty="0"/>
              <a:t> </a:t>
            </a:r>
            <a:r>
              <a:rPr lang="en-US" dirty="0" smtClean="0"/>
              <a:t>Sistema </a:t>
            </a:r>
            <a:r>
              <a:rPr lang="en-US" dirty="0" err="1" smtClean="0"/>
              <a:t>Nervioso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 y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Espinales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4266723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4085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28 at 1.3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79" y="787402"/>
            <a:ext cx="7480300" cy="429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31579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Sección</a:t>
            </a:r>
            <a:r>
              <a:rPr lang="en-US" dirty="0" smtClean="0"/>
              <a:t> </a:t>
            </a:r>
            <a:r>
              <a:rPr lang="en-US" dirty="0" err="1" smtClean="0"/>
              <a:t>Cruzada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 (10x)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471" y="922420"/>
            <a:ext cx="5694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Duramadre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Aracnoide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Píamadre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Surco</a:t>
            </a:r>
            <a:r>
              <a:rPr lang="en-US" sz="2400" dirty="0" smtClean="0"/>
              <a:t> dorsal </a:t>
            </a:r>
            <a:r>
              <a:rPr lang="en-US" sz="2400" dirty="0" err="1" smtClean="0"/>
              <a:t>mediano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Funículo</a:t>
            </a:r>
            <a:r>
              <a:rPr lang="en-US" sz="2400" dirty="0" smtClean="0"/>
              <a:t> dorsal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Cuerno</a:t>
            </a:r>
            <a:r>
              <a:rPr lang="en-US" sz="2400" dirty="0" smtClean="0"/>
              <a:t> dorsal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Funículo</a:t>
            </a:r>
            <a:r>
              <a:rPr lang="en-US" sz="2400" dirty="0" smtClean="0"/>
              <a:t> lateral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Cuerno</a:t>
            </a:r>
            <a:r>
              <a:rPr lang="en-US" sz="2400" dirty="0" smtClean="0"/>
              <a:t> ventral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Funículo</a:t>
            </a:r>
            <a:r>
              <a:rPr lang="en-US" sz="2400" dirty="0" smtClean="0"/>
              <a:t> ventral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Fisura</a:t>
            </a:r>
            <a:r>
              <a:rPr lang="en-US" sz="2400" dirty="0" smtClean="0"/>
              <a:t> ventral </a:t>
            </a:r>
            <a:r>
              <a:rPr lang="en-US" sz="2400" dirty="0" err="1" smtClean="0"/>
              <a:t>mediana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981735" y="922420"/>
            <a:ext cx="100974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/>
          </a:p>
          <a:p>
            <a:r>
              <a:rPr lang="en-US" dirty="0"/>
              <a:t>5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769684" y="827506"/>
            <a:ext cx="11764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526" y="5133474"/>
            <a:ext cx="501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Neuroglia del canal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cuerpo</a:t>
            </a:r>
            <a:r>
              <a:rPr lang="en-US" dirty="0" smtClean="0"/>
              <a:t> neuronal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 o </a:t>
            </a:r>
            <a:r>
              <a:rPr lang="en-US" dirty="0" err="1" smtClean="0"/>
              <a:t>como</a:t>
            </a:r>
            <a:r>
              <a:rPr lang="en-US" dirty="0" smtClean="0"/>
              <a:t> sensorial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10-28 at 1.51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37" y="783987"/>
            <a:ext cx="3021263" cy="3239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Nervios</a:t>
            </a:r>
            <a:r>
              <a:rPr lang="en-US" dirty="0" smtClean="0"/>
              <a:t> y </a:t>
            </a:r>
            <a:r>
              <a:rPr lang="en-US" dirty="0" err="1" smtClean="0"/>
              <a:t>Plexos</a:t>
            </a:r>
            <a:r>
              <a:rPr lang="en-US" dirty="0"/>
              <a:t> </a:t>
            </a:r>
            <a:r>
              <a:rPr lang="en-US" dirty="0" err="1" smtClean="0"/>
              <a:t>Espinales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86466" y="557671"/>
            <a:ext cx="66013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31  pares, </a:t>
            </a:r>
            <a:r>
              <a:rPr lang="en-US" sz="2400" dirty="0" err="1" smtClean="0"/>
              <a:t>surgen</a:t>
            </a:r>
            <a:r>
              <a:rPr lang="en-US" sz="2400" dirty="0" smtClean="0"/>
              <a:t> de la </a:t>
            </a:r>
            <a:r>
              <a:rPr lang="en-US" sz="2400" dirty="0" err="1" smtClean="0"/>
              <a:t>uni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raices</a:t>
            </a:r>
            <a:r>
              <a:rPr lang="en-US" sz="2400" dirty="0" smtClean="0"/>
              <a:t>, </a:t>
            </a:r>
            <a:r>
              <a:rPr lang="en-US" sz="2400" dirty="0" err="1" smtClean="0"/>
              <a:t>mixtos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8 pares </a:t>
            </a:r>
            <a:r>
              <a:rPr lang="en-US" sz="2400" dirty="0" err="1" smtClean="0"/>
              <a:t>cervicales</a:t>
            </a:r>
            <a:r>
              <a:rPr lang="en-US" sz="2400" dirty="0" smtClean="0"/>
              <a:t> (C1-C8)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7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vertC</a:t>
            </a:r>
            <a:r>
              <a:rPr lang="en-US" sz="2400" dirty="0" smtClean="0"/>
              <a:t>, 1 </a:t>
            </a:r>
            <a:r>
              <a:rPr lang="en-US" sz="2400" dirty="0" err="1" smtClean="0"/>
              <a:t>bajo</a:t>
            </a:r>
            <a:r>
              <a:rPr lang="en-US" sz="2400" dirty="0" smtClean="0"/>
              <a:t> </a:t>
            </a:r>
            <a:r>
              <a:rPr lang="en-US" sz="2400" dirty="0" err="1" smtClean="0"/>
              <a:t>vertC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12 pares </a:t>
            </a:r>
            <a:r>
              <a:rPr lang="en-US" sz="2400" dirty="0" err="1" smtClean="0"/>
              <a:t>toracicos</a:t>
            </a:r>
            <a:r>
              <a:rPr lang="en-US" sz="2400" dirty="0" smtClean="0"/>
              <a:t> (T1-T12)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5 pares </a:t>
            </a:r>
            <a:r>
              <a:rPr lang="en-US" sz="2400" dirty="0" err="1" smtClean="0"/>
              <a:t>lumbares</a:t>
            </a:r>
            <a:r>
              <a:rPr lang="en-US" sz="2400" dirty="0" smtClean="0"/>
              <a:t> (L1-L5)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5 </a:t>
            </a:r>
            <a:r>
              <a:rPr lang="en-US" sz="2400" dirty="0" err="1" smtClean="0"/>
              <a:t>Sacrales</a:t>
            </a:r>
            <a:r>
              <a:rPr lang="en-US" sz="2400" dirty="0" smtClean="0"/>
              <a:t> (S1-S5)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 </a:t>
            </a:r>
            <a:r>
              <a:rPr lang="en-US" sz="2400" dirty="0" err="1" smtClean="0"/>
              <a:t>Cocc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geos</a:t>
            </a:r>
            <a:r>
              <a:rPr lang="en-US" sz="2400" dirty="0" smtClean="0"/>
              <a:t> </a:t>
            </a:r>
            <a:r>
              <a:rPr lang="en-US" sz="2400" dirty="0" smtClean="0"/>
              <a:t>(Co1)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los 2 cm de </a:t>
            </a:r>
            <a:r>
              <a:rPr lang="en-US" sz="2400" dirty="0" err="1" smtClean="0"/>
              <a:t>salir</a:t>
            </a:r>
            <a:r>
              <a:rPr lang="en-US" sz="2400" dirty="0" smtClean="0"/>
              <a:t> se </a:t>
            </a:r>
            <a:r>
              <a:rPr lang="en-US" sz="2400" dirty="0" err="1" smtClean="0"/>
              <a:t>dividen</a:t>
            </a:r>
            <a:r>
              <a:rPr lang="en-US" sz="2400" dirty="0" smtClean="0"/>
              <a:t> 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Ramo</a:t>
            </a:r>
            <a:r>
              <a:rPr lang="en-US" sz="2400" dirty="0" smtClean="0"/>
              <a:t> dorsal  - </a:t>
            </a:r>
            <a:r>
              <a:rPr lang="en-US" sz="2400" dirty="0" err="1" smtClean="0"/>
              <a:t>piel</a:t>
            </a:r>
            <a:r>
              <a:rPr lang="en-US" sz="2400" dirty="0" smtClean="0"/>
              <a:t> y </a:t>
            </a:r>
            <a:r>
              <a:rPr lang="en-US" sz="2400" dirty="0" err="1" smtClean="0"/>
              <a:t>m</a:t>
            </a:r>
            <a:r>
              <a:rPr lang="en-US" sz="2400" dirty="0" err="1" smtClean="0"/>
              <a:t>ú</a:t>
            </a:r>
            <a:r>
              <a:rPr lang="en-US" sz="2400" dirty="0" err="1" smtClean="0"/>
              <a:t>sculos</a:t>
            </a:r>
            <a:r>
              <a:rPr lang="en-US" sz="2400" dirty="0" smtClean="0"/>
              <a:t> </a:t>
            </a:r>
            <a:r>
              <a:rPr lang="en-US" sz="2400" dirty="0" err="1" smtClean="0"/>
              <a:t>tronco</a:t>
            </a:r>
            <a:r>
              <a:rPr lang="en-US" sz="2400" dirty="0" smtClean="0"/>
              <a:t> posterior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Ramo</a:t>
            </a:r>
            <a:r>
              <a:rPr lang="en-US" sz="2400" dirty="0" smtClean="0"/>
              <a:t> ventral –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T2-T12 </a:t>
            </a:r>
            <a:r>
              <a:rPr lang="en-US" sz="2000" dirty="0" err="1" smtClean="0"/>
              <a:t>nervios</a:t>
            </a:r>
            <a:r>
              <a:rPr lang="en-US" sz="2000" dirty="0" smtClean="0"/>
              <a:t> </a:t>
            </a:r>
            <a:r>
              <a:rPr lang="en-US" sz="2000" dirty="0" err="1" smtClean="0"/>
              <a:t>intercostales</a:t>
            </a:r>
            <a:r>
              <a:rPr lang="en-US" sz="2000" dirty="0" smtClean="0"/>
              <a:t>, </a:t>
            </a:r>
            <a:r>
              <a:rPr lang="en-US" sz="2000" dirty="0" err="1" smtClean="0"/>
              <a:t>piel</a:t>
            </a:r>
            <a:r>
              <a:rPr lang="en-US" sz="2000" dirty="0" smtClean="0"/>
              <a:t> y </a:t>
            </a:r>
            <a:r>
              <a:rPr lang="en-US" sz="2000" dirty="0" err="1" smtClean="0"/>
              <a:t>m</a:t>
            </a:r>
            <a:r>
              <a:rPr lang="en-US" sz="2000" dirty="0" err="1" smtClean="0"/>
              <a:t>ú</a:t>
            </a:r>
            <a:r>
              <a:rPr lang="en-US" sz="2000" dirty="0" err="1" smtClean="0"/>
              <a:t>sculos</a:t>
            </a:r>
            <a:r>
              <a:rPr lang="en-US" sz="2000" dirty="0" smtClean="0"/>
              <a:t> </a:t>
            </a:r>
            <a:r>
              <a:rPr lang="en-US" sz="2000" dirty="0" err="1" smtClean="0"/>
              <a:t>tronco</a:t>
            </a:r>
            <a:r>
              <a:rPr lang="en-US" sz="2000" dirty="0" smtClean="0"/>
              <a:t> lateral y anterior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De </a:t>
            </a:r>
            <a:r>
              <a:rPr lang="en-US" sz="2000" dirty="0" err="1" smtClean="0"/>
              <a:t>otros</a:t>
            </a:r>
            <a:r>
              <a:rPr lang="en-US" sz="2000" dirty="0" smtClean="0"/>
              <a:t>: </a:t>
            </a:r>
            <a:r>
              <a:rPr lang="en-US" sz="2000" dirty="0" err="1" smtClean="0"/>
              <a:t>organizados</a:t>
            </a:r>
            <a:r>
              <a:rPr lang="en-US" sz="2000" dirty="0" smtClean="0"/>
              <a:t> en </a:t>
            </a:r>
            <a:r>
              <a:rPr lang="en-US" sz="2000" b="1" dirty="0" err="1" smtClean="0"/>
              <a:t>plexos</a:t>
            </a:r>
            <a:r>
              <a:rPr lang="en-US" sz="2000" dirty="0" smtClean="0"/>
              <a:t> </a:t>
            </a:r>
            <a:r>
              <a:rPr lang="en-US" sz="2000" dirty="0" err="1" smtClean="0"/>
              <a:t>nerviosos</a:t>
            </a:r>
            <a:r>
              <a:rPr lang="en-US" sz="2000" dirty="0" smtClean="0"/>
              <a:t> o </a:t>
            </a:r>
            <a:r>
              <a:rPr lang="en-US" sz="2000" dirty="0" err="1" smtClean="0"/>
              <a:t>espinales</a:t>
            </a: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Piel</a:t>
            </a:r>
            <a:r>
              <a:rPr lang="en-US" sz="2000" dirty="0" smtClean="0"/>
              <a:t> y </a:t>
            </a:r>
            <a:r>
              <a:rPr lang="en-US" sz="2000" dirty="0" err="1" smtClean="0"/>
              <a:t>músculos</a:t>
            </a:r>
            <a:r>
              <a:rPr lang="en-US" sz="2000" dirty="0" smtClean="0"/>
              <a:t> de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extremidades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4 </a:t>
            </a:r>
            <a:r>
              <a:rPr lang="en-US" sz="2400" dirty="0" err="1" smtClean="0"/>
              <a:t>plexos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principales</a:t>
            </a:r>
            <a:endParaRPr lang="en-US" sz="2400" dirty="0" smtClean="0"/>
          </a:p>
        </p:txBody>
      </p:sp>
      <p:pic>
        <p:nvPicPr>
          <p:cNvPr id="7" name="Picture 6" descr="Screen Shot 2018-10-28 at 1.50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2" y="646257"/>
            <a:ext cx="3975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Plexo</a:t>
            </a:r>
            <a:r>
              <a:rPr lang="en-US" dirty="0" smtClean="0"/>
              <a:t> Cervical - </a:t>
            </a:r>
            <a:r>
              <a:rPr lang="en-US" dirty="0" err="1" smtClean="0"/>
              <a:t>Cuello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171668" y="558059"/>
            <a:ext cx="7160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Origen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Ramas</a:t>
            </a:r>
            <a:r>
              <a:rPr lang="en-US" sz="2400" dirty="0" smtClean="0"/>
              <a:t> </a:t>
            </a:r>
            <a:r>
              <a:rPr lang="en-US" sz="2400" dirty="0" err="1" smtClean="0"/>
              <a:t>ventrales</a:t>
            </a:r>
            <a:r>
              <a:rPr lang="en-US" sz="2400" dirty="0" smtClean="0"/>
              <a:t> de  C1-C5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Suple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M</a:t>
            </a:r>
            <a:r>
              <a:rPr lang="en-US" sz="2400" dirty="0" err="1" smtClean="0"/>
              <a:t>úsculos</a:t>
            </a:r>
            <a:r>
              <a:rPr lang="en-US" sz="2400" dirty="0" smtClean="0"/>
              <a:t> de </a:t>
            </a:r>
            <a:r>
              <a:rPr lang="en-US" sz="2400" dirty="0" err="1" smtClean="0"/>
              <a:t>hombro</a:t>
            </a:r>
            <a:r>
              <a:rPr lang="en-US" sz="2400" dirty="0" smtClean="0"/>
              <a:t> y </a:t>
            </a:r>
            <a:r>
              <a:rPr lang="en-US" sz="2400" dirty="0" err="1" smtClean="0"/>
              <a:t>cuello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Ejemplos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Nervio</a:t>
            </a:r>
            <a:r>
              <a:rPr lang="en-US" sz="2400" dirty="0" smtClean="0"/>
              <a:t> </a:t>
            </a:r>
            <a:r>
              <a:rPr lang="en-US" sz="2400" dirty="0" err="1" smtClean="0"/>
              <a:t>Frénico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origen</a:t>
            </a:r>
            <a:r>
              <a:rPr lang="en-US" sz="2400" dirty="0" smtClean="0"/>
              <a:t> en :C3, C4, C5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Inerva</a:t>
            </a:r>
            <a:r>
              <a:rPr lang="en-US" sz="2400" dirty="0" smtClean="0"/>
              <a:t> el </a:t>
            </a:r>
            <a:r>
              <a:rPr lang="en-US" sz="2400" dirty="0" err="1" smtClean="0"/>
              <a:t>Diafragma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Trauma en el </a:t>
            </a:r>
            <a:r>
              <a:rPr lang="en-US" sz="2400" dirty="0" err="1" smtClean="0"/>
              <a:t>cuello</a:t>
            </a:r>
            <a:r>
              <a:rPr lang="en-US" sz="2400" dirty="0" smtClean="0"/>
              <a:t>?</a:t>
            </a:r>
          </a:p>
        </p:txBody>
      </p:sp>
      <p:pic>
        <p:nvPicPr>
          <p:cNvPr id="5" name="Picture 4" descr="Screen Shot 2018-10-28 at 1.5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81" y="198189"/>
            <a:ext cx="4792579" cy="6384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239" y="2807894"/>
            <a:ext cx="3652922" cy="3889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5633" y="4429933"/>
            <a:ext cx="1323474" cy="36933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8-10-28 at 2.4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16" y="2721504"/>
            <a:ext cx="5543883" cy="4136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483"/>
            <a:ext cx="4106226" cy="6462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Plexo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Braquial</a:t>
            </a:r>
            <a:r>
              <a:rPr lang="en-US" sz="3200" b="1" dirty="0" smtClean="0"/>
              <a:t>- </a:t>
            </a:r>
            <a:r>
              <a:rPr lang="en-US" sz="3200" b="1" dirty="0" err="1" smtClean="0"/>
              <a:t>Extremidad</a:t>
            </a:r>
            <a:r>
              <a:rPr lang="en-US" sz="3200" b="1" dirty="0" smtClean="0"/>
              <a:t> Superior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171669" y="919007"/>
            <a:ext cx="3934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Origen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Ramas</a:t>
            </a:r>
            <a:r>
              <a:rPr lang="en-US" sz="2400" dirty="0" smtClean="0"/>
              <a:t> </a:t>
            </a:r>
            <a:r>
              <a:rPr lang="en-US" sz="2400" dirty="0" err="1" smtClean="0"/>
              <a:t>ventrales</a:t>
            </a:r>
            <a:r>
              <a:rPr lang="en-US" sz="2400" dirty="0" smtClean="0"/>
              <a:t> de  C5 –C8 y T1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Se subdivide en </a:t>
            </a:r>
            <a:r>
              <a:rPr lang="en-US" sz="2400" dirty="0" err="1" smtClean="0"/>
              <a:t>tronco</a:t>
            </a:r>
            <a:r>
              <a:rPr lang="en-US" sz="2400" dirty="0" smtClean="0"/>
              <a:t>, </a:t>
            </a:r>
            <a:r>
              <a:rPr lang="en-US" sz="2400" dirty="0" err="1" smtClean="0"/>
              <a:t>divisiones</a:t>
            </a:r>
            <a:r>
              <a:rPr lang="en-US" sz="2400" dirty="0" smtClean="0"/>
              <a:t> y </a:t>
            </a:r>
            <a:r>
              <a:rPr lang="en-US" sz="2400" dirty="0" err="1" smtClean="0"/>
              <a:t>cuerdas</a:t>
            </a:r>
            <a:r>
              <a:rPr lang="en-US" sz="2400" dirty="0" smtClean="0">
                <a:sym typeface="Wingdings"/>
              </a:rPr>
              <a:t> 5 </a:t>
            </a:r>
            <a:r>
              <a:rPr lang="en-US" sz="2400" dirty="0" err="1" smtClean="0">
                <a:sym typeface="Wingdings"/>
              </a:rPr>
              <a:t>nervios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espinales</a:t>
            </a:r>
            <a:r>
              <a:rPr lang="en-US" sz="2400" dirty="0" smtClean="0">
                <a:sym typeface="Wingdings"/>
              </a:rPr>
              <a:t>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Axilar</a:t>
            </a:r>
            <a:r>
              <a:rPr lang="en-US" sz="2400" dirty="0" smtClean="0"/>
              <a:t> – </a:t>
            </a:r>
            <a:r>
              <a:rPr lang="en-US" sz="2400" dirty="0" err="1" smtClean="0"/>
              <a:t>piel</a:t>
            </a:r>
            <a:r>
              <a:rPr lang="en-US" sz="2400" dirty="0" smtClean="0"/>
              <a:t> del </a:t>
            </a:r>
            <a:r>
              <a:rPr lang="en-US" sz="2400" dirty="0" err="1" smtClean="0"/>
              <a:t>hombro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Radial- </a:t>
            </a:r>
            <a:r>
              <a:rPr lang="en-US" sz="2400" dirty="0" err="1" smtClean="0"/>
              <a:t>posterolateral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Mediano</a:t>
            </a:r>
            <a:r>
              <a:rPr lang="en-US" sz="2400" dirty="0" smtClean="0"/>
              <a:t> – anterolateral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Musculocutáneo</a:t>
            </a:r>
            <a:r>
              <a:rPr lang="en-US" sz="2400" dirty="0" smtClean="0"/>
              <a:t>-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Ulnar – </a:t>
            </a:r>
          </a:p>
          <a:p>
            <a:pPr marL="742950" lvl="1" indent="-285750">
              <a:buFontTx/>
              <a:buChar char="-"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622170" y="5325449"/>
            <a:ext cx="2727830" cy="120032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8-10-28 at 2.42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03" y="0"/>
            <a:ext cx="3078097" cy="6858000"/>
          </a:xfrm>
          <a:prstGeom prst="rect">
            <a:avLst/>
          </a:prstGeom>
        </p:spPr>
      </p:pic>
      <p:pic>
        <p:nvPicPr>
          <p:cNvPr id="9" name="Picture 8" descr="Screen Shot 2018-10-28 at 2.43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59" y="4575"/>
            <a:ext cx="3980448" cy="254963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11069053" y="374316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569032" y="2721504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766886" y="3272590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1793623" y="3999832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766886" y="4232442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Plexo</a:t>
            </a:r>
            <a:r>
              <a:rPr lang="en-US" dirty="0" smtClean="0"/>
              <a:t> </a:t>
            </a:r>
            <a:r>
              <a:rPr lang="en-US" dirty="0" err="1" smtClean="0"/>
              <a:t>Braquial</a:t>
            </a:r>
            <a:endParaRPr lang="en-US" dirty="0"/>
          </a:p>
        </p:txBody>
      </p:sp>
      <p:pic>
        <p:nvPicPr>
          <p:cNvPr id="4" name="Picture 3" descr="Screen Shot 2018-10-28 at 4.0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" y="1635520"/>
            <a:ext cx="5415778" cy="2227954"/>
          </a:xfrm>
          <a:prstGeom prst="rect">
            <a:avLst/>
          </a:prstGeom>
        </p:spPr>
      </p:pic>
      <p:pic>
        <p:nvPicPr>
          <p:cNvPr id="8" name="Picture 7" descr="Screen Shot 2018-10-28 at 4.0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47" y="245205"/>
            <a:ext cx="6497053" cy="51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8 at 4.1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85483"/>
            <a:ext cx="7073900" cy="600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5483"/>
            <a:ext cx="5694947" cy="6462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Plexo</a:t>
            </a:r>
            <a:r>
              <a:rPr lang="en-US" sz="3200" b="1" dirty="0" smtClean="0"/>
              <a:t> Lumbar -Sacral</a:t>
            </a:r>
            <a:br>
              <a:rPr lang="en-US" sz="3200" b="1" dirty="0" smtClean="0"/>
            </a:br>
            <a:r>
              <a:rPr lang="en-US" sz="3200" b="1" dirty="0" smtClean="0"/>
              <a:t>Pelvis y </a:t>
            </a:r>
            <a:r>
              <a:rPr lang="en-US" sz="3200" b="1" dirty="0" err="1" smtClean="0"/>
              <a:t>Extremidad</a:t>
            </a:r>
            <a:r>
              <a:rPr lang="en-US" sz="3200" b="1" dirty="0" smtClean="0"/>
              <a:t> Inferior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171669" y="919007"/>
            <a:ext cx="585748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Sirve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regi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</a:t>
            </a:r>
            <a:r>
              <a:rPr lang="en-US" sz="2400" b="1" dirty="0" err="1" smtClean="0"/>
              <a:t>é</a:t>
            </a:r>
            <a:r>
              <a:rPr lang="en-US" sz="2400" b="1" dirty="0" err="1" smtClean="0"/>
              <a:t>lvica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Dos </a:t>
            </a:r>
            <a:r>
              <a:rPr lang="en-US" sz="2400" dirty="0" err="1" smtClean="0"/>
              <a:t>plexos</a:t>
            </a:r>
            <a:r>
              <a:rPr lang="en-US" sz="2400" dirty="0" smtClean="0"/>
              <a:t> </a:t>
            </a:r>
            <a:r>
              <a:rPr lang="en-US" sz="2400" dirty="0" err="1" smtClean="0"/>
              <a:t>interconectados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Lumbar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Origen – </a:t>
            </a:r>
            <a:r>
              <a:rPr lang="en-US" sz="2400" dirty="0" err="1" smtClean="0"/>
              <a:t>Ramo</a:t>
            </a:r>
            <a:r>
              <a:rPr lang="en-US" sz="2400" dirty="0" smtClean="0"/>
              <a:t> Ventral L1-L4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Abdomino-p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lvica</a:t>
            </a:r>
            <a:r>
              <a:rPr lang="en-US" sz="2400" dirty="0" smtClean="0"/>
              <a:t> </a:t>
            </a:r>
            <a:r>
              <a:rPr lang="en-US" sz="2400" dirty="0" smtClean="0"/>
              <a:t>inferior y </a:t>
            </a:r>
            <a:r>
              <a:rPr lang="en-US" sz="2400" dirty="0" err="1" smtClean="0"/>
              <a:t>muslo</a:t>
            </a:r>
            <a:r>
              <a:rPr lang="en-US" sz="2400" dirty="0" smtClean="0"/>
              <a:t> anterior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Nervio</a:t>
            </a:r>
            <a:r>
              <a:rPr lang="en-US" sz="2400" dirty="0" smtClean="0"/>
              <a:t> femoral – </a:t>
            </a:r>
            <a:r>
              <a:rPr lang="en-US" sz="2400" dirty="0" err="1" smtClean="0"/>
              <a:t>ramas</a:t>
            </a:r>
            <a:r>
              <a:rPr lang="en-US" sz="2400" dirty="0" smtClean="0"/>
              <a:t> </a:t>
            </a:r>
            <a:r>
              <a:rPr lang="en-US" sz="2400" dirty="0" err="1" smtClean="0"/>
              <a:t>cutáneas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Rama </a:t>
            </a:r>
            <a:r>
              <a:rPr lang="en-US" sz="2400" dirty="0" err="1" smtClean="0"/>
              <a:t>cut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nea</a:t>
            </a:r>
            <a:r>
              <a:rPr lang="en-US" sz="2400" dirty="0" smtClean="0"/>
              <a:t>, </a:t>
            </a:r>
            <a:r>
              <a:rPr lang="en-US" sz="2400" dirty="0" err="1" smtClean="0"/>
              <a:t>rama</a:t>
            </a:r>
            <a:r>
              <a:rPr lang="en-US" sz="2400" dirty="0" smtClean="0"/>
              <a:t> </a:t>
            </a:r>
            <a:r>
              <a:rPr lang="en-US" sz="2400" dirty="0" err="1" smtClean="0"/>
              <a:t>safena</a:t>
            </a:r>
            <a:r>
              <a:rPr lang="en-US" sz="2400" dirty="0" smtClean="0"/>
              <a:t> – </a:t>
            </a:r>
            <a:r>
              <a:rPr lang="en-US" sz="2400" dirty="0" err="1" smtClean="0"/>
              <a:t>piel</a:t>
            </a:r>
            <a:r>
              <a:rPr lang="en-US" sz="2400" dirty="0" smtClean="0"/>
              <a:t> </a:t>
            </a:r>
            <a:r>
              <a:rPr lang="en-US" sz="2400" dirty="0" err="1" smtClean="0"/>
              <a:t>anteromedial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079873" y="4117473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253663" y="2454135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766886" y="4232442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10-28 at 4.45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622300"/>
            <a:ext cx="7023100" cy="5600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5483"/>
            <a:ext cx="5694947" cy="6462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 smtClean="0"/>
              <a:t>Plexo</a:t>
            </a:r>
            <a:r>
              <a:rPr lang="en-US" sz="3200" b="1" dirty="0" smtClean="0"/>
              <a:t> Lumbar -Sacral</a:t>
            </a:r>
            <a:br>
              <a:rPr lang="en-US" sz="3200" b="1" dirty="0" smtClean="0"/>
            </a:br>
            <a:r>
              <a:rPr lang="en-US" sz="3200" b="1" dirty="0" smtClean="0"/>
              <a:t>Pelvis y </a:t>
            </a:r>
            <a:r>
              <a:rPr lang="en-US" sz="3200" b="1" dirty="0" err="1" smtClean="0"/>
              <a:t>Extremidad</a:t>
            </a:r>
            <a:r>
              <a:rPr lang="en-US" sz="3200" b="1" dirty="0" smtClean="0"/>
              <a:t> Inferior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171669" y="919007"/>
            <a:ext cx="5857489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Sirve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regi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</a:t>
            </a:r>
            <a:r>
              <a:rPr lang="en-US" sz="2400" b="1" dirty="0" err="1" smtClean="0"/>
              <a:t>é</a:t>
            </a:r>
            <a:r>
              <a:rPr lang="en-US" sz="2400" b="1" dirty="0" err="1" smtClean="0"/>
              <a:t>lvica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Dos </a:t>
            </a:r>
            <a:r>
              <a:rPr lang="en-US" sz="2400" dirty="0" err="1" smtClean="0"/>
              <a:t>plexos</a:t>
            </a:r>
            <a:r>
              <a:rPr lang="en-US" sz="2400" dirty="0" smtClean="0"/>
              <a:t> </a:t>
            </a:r>
            <a:r>
              <a:rPr lang="en-US" sz="2400" dirty="0" err="1" smtClean="0"/>
              <a:t>interconectados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Sacral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Origen de L4-S4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Suplen</a:t>
            </a:r>
            <a:r>
              <a:rPr lang="en-US" sz="2400" dirty="0" smtClean="0"/>
              <a:t> </a:t>
            </a:r>
            <a:r>
              <a:rPr lang="en-US" sz="2400" dirty="0" err="1" smtClean="0"/>
              <a:t>nalgas</a:t>
            </a:r>
            <a:r>
              <a:rPr lang="en-US" sz="2400" dirty="0" smtClean="0"/>
              <a:t>, </a:t>
            </a:r>
            <a:r>
              <a:rPr lang="en-US" sz="2400" dirty="0" err="1" smtClean="0"/>
              <a:t>muslo</a:t>
            </a:r>
            <a:r>
              <a:rPr lang="en-US" sz="2400" dirty="0" smtClean="0"/>
              <a:t> posterior, </a:t>
            </a:r>
            <a:r>
              <a:rPr lang="en-US" sz="2400" dirty="0" err="1" smtClean="0"/>
              <a:t>todo</a:t>
            </a:r>
            <a:r>
              <a:rPr lang="en-US" sz="2400" dirty="0" smtClean="0"/>
              <a:t> lo sensorial y motor de la </a:t>
            </a:r>
            <a:r>
              <a:rPr lang="en-US" sz="2400" dirty="0" err="1" smtClean="0"/>
              <a:t>pierna</a:t>
            </a:r>
            <a:r>
              <a:rPr lang="en-US" sz="2400" dirty="0" smtClean="0"/>
              <a:t> y el pie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Ciático</a:t>
            </a:r>
            <a:r>
              <a:rPr lang="en-US" sz="2400" dirty="0" smtClean="0"/>
              <a:t> – mas </a:t>
            </a:r>
            <a:r>
              <a:rPr lang="en-US" sz="2400" dirty="0" err="1" smtClean="0"/>
              <a:t>grande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Viaja</a:t>
            </a:r>
            <a:r>
              <a:rPr lang="en-US" sz="2400" dirty="0" smtClean="0"/>
              <a:t> </a:t>
            </a:r>
            <a:r>
              <a:rPr lang="en-US" sz="2400" dirty="0" err="1" smtClean="0"/>
              <a:t>muslo</a:t>
            </a:r>
            <a:r>
              <a:rPr lang="en-US" sz="2400" dirty="0" smtClean="0"/>
              <a:t> posterior – </a:t>
            </a:r>
            <a:r>
              <a:rPr lang="en-US" sz="2400" dirty="0" err="1" smtClean="0"/>
              <a:t>piel</a:t>
            </a:r>
            <a:r>
              <a:rPr lang="en-US" sz="2400" dirty="0" smtClean="0"/>
              <a:t> y </a:t>
            </a:r>
            <a:r>
              <a:rPr lang="en-US" sz="2400" dirty="0" err="1" smtClean="0"/>
              <a:t>flexores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Región</a:t>
            </a:r>
            <a:r>
              <a:rPr lang="en-US" sz="2400" dirty="0" smtClean="0"/>
              <a:t> popliteal se divide en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Fibular </a:t>
            </a:r>
            <a:r>
              <a:rPr lang="en-US" sz="2400" dirty="0" err="1" smtClean="0"/>
              <a:t>común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Tibial</a:t>
            </a:r>
            <a:r>
              <a:rPr lang="en-US" sz="2400" dirty="0" smtClean="0"/>
              <a:t> </a:t>
            </a:r>
            <a:r>
              <a:rPr lang="en-US" sz="2400" dirty="0" err="1" smtClean="0"/>
              <a:t>común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Ciática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Ca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das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Discos </a:t>
            </a:r>
            <a:r>
              <a:rPr lang="en-US" sz="2400" dirty="0" err="1" smtClean="0"/>
              <a:t>herniados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Pie </a:t>
            </a:r>
            <a:r>
              <a:rPr lang="en-US" sz="2400" dirty="0" err="1" smtClean="0"/>
              <a:t>ca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do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46209" y="4585368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02358" y="3496872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676147" y="3807327"/>
            <a:ext cx="347579" cy="13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Resumen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28A59-C15A-6C43-8EA8-2FF4505CE911}"/>
              </a:ext>
            </a:extLst>
          </p:cNvPr>
          <p:cNvSpPr txBox="1"/>
          <p:nvPr/>
        </p:nvSpPr>
        <p:spPr>
          <a:xfrm>
            <a:off x="318658" y="673939"/>
            <a:ext cx="11873342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Pareo</a:t>
            </a:r>
            <a:r>
              <a:rPr lang="en-US" sz="2800" dirty="0" smtClean="0"/>
              <a:t> 1 – </a:t>
            </a:r>
            <a:r>
              <a:rPr lang="en-US" sz="2800" dirty="0" err="1" smtClean="0"/>
              <a:t>Anatomía</a:t>
            </a:r>
            <a:endParaRPr lang="en-US" sz="2800" dirty="0" smtClean="0"/>
          </a:p>
          <a:p>
            <a:r>
              <a:rPr lang="en-US" sz="2800" dirty="0" smtClean="0"/>
              <a:t>1 </a:t>
            </a:r>
            <a:r>
              <a:rPr lang="en-US" sz="2800" dirty="0" err="1" smtClean="0"/>
              <a:t>cauda</a:t>
            </a:r>
            <a:r>
              <a:rPr lang="en-US" sz="2800" dirty="0" smtClean="0"/>
              <a:t> </a:t>
            </a:r>
            <a:r>
              <a:rPr lang="en-US" sz="2800" dirty="0" err="1" smtClean="0"/>
              <a:t>equina</a:t>
            </a:r>
            <a:r>
              <a:rPr lang="en-US" sz="2800" dirty="0" smtClean="0"/>
              <a:t>		a. </a:t>
            </a:r>
            <a:r>
              <a:rPr lang="en-US" sz="2800" dirty="0" err="1" smtClean="0"/>
              <a:t>porción</a:t>
            </a:r>
            <a:r>
              <a:rPr lang="en-US" sz="2800" dirty="0" smtClean="0"/>
              <a:t> superior del </a:t>
            </a:r>
            <a:r>
              <a:rPr lang="en-US" sz="2800" dirty="0" err="1" smtClean="0"/>
              <a:t>cordón</a:t>
            </a:r>
            <a:r>
              <a:rPr lang="en-US" sz="2800" dirty="0" smtClean="0"/>
              <a:t> </a:t>
            </a:r>
            <a:r>
              <a:rPr lang="en-US" sz="2800" dirty="0" err="1" smtClean="0"/>
              <a:t>espinal</a:t>
            </a:r>
            <a:endParaRPr lang="en-US" sz="2800" dirty="0" smtClean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Cono</a:t>
            </a:r>
            <a:r>
              <a:rPr lang="en-US" sz="2800" dirty="0" smtClean="0"/>
              <a:t> </a:t>
            </a:r>
            <a:r>
              <a:rPr lang="en-US" sz="2800" dirty="0" err="1" smtClean="0"/>
              <a:t>medular</a:t>
            </a:r>
            <a:r>
              <a:rPr lang="en-US" sz="2800" dirty="0" smtClean="0"/>
              <a:t>		b. </a:t>
            </a:r>
            <a:r>
              <a:rPr lang="en-US" sz="2800" dirty="0" err="1" smtClean="0"/>
              <a:t>extensión</a:t>
            </a:r>
            <a:r>
              <a:rPr lang="en-US" sz="2800" dirty="0" smtClean="0"/>
              <a:t> de meninges mas </a:t>
            </a:r>
            <a:r>
              <a:rPr lang="en-US" sz="2800" dirty="0" err="1" smtClean="0"/>
              <a:t>all</a:t>
            </a:r>
            <a:r>
              <a:rPr lang="en-US" sz="2800" dirty="0" err="1" smtClean="0"/>
              <a:t>á</a:t>
            </a:r>
            <a:r>
              <a:rPr lang="en-US" sz="2800" dirty="0" smtClean="0"/>
              <a:t> </a:t>
            </a:r>
            <a:r>
              <a:rPr lang="en-US" sz="2800" dirty="0" smtClean="0"/>
              <a:t>del final del </a:t>
            </a:r>
            <a:r>
              <a:rPr lang="en-US" sz="2800" dirty="0" err="1" smtClean="0"/>
              <a:t>cord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endParaRPr lang="en-US" sz="2800" dirty="0" smtClean="0"/>
          </a:p>
          <a:p>
            <a:r>
              <a:rPr lang="en-US" sz="2800" dirty="0" smtClean="0"/>
              <a:t>3. Filo terminal		c. final del </a:t>
            </a:r>
            <a:r>
              <a:rPr lang="en-US" sz="2800" dirty="0" err="1" smtClean="0"/>
              <a:t>cord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espinal</a:t>
            </a:r>
            <a:endParaRPr lang="en-US" sz="2800" dirty="0" smtClean="0"/>
          </a:p>
          <a:p>
            <a:r>
              <a:rPr lang="en-US" sz="2800" dirty="0" smtClean="0"/>
              <a:t>4. Foramen </a:t>
            </a:r>
            <a:r>
              <a:rPr lang="en-US" sz="2800" dirty="0" err="1" smtClean="0"/>
              <a:t>magno</a:t>
            </a:r>
            <a:r>
              <a:rPr lang="en-US" sz="2800" dirty="0" smtClean="0"/>
              <a:t>		d. </a:t>
            </a:r>
            <a:r>
              <a:rPr lang="en-US" sz="2800" dirty="0" err="1" smtClean="0"/>
              <a:t>grupo</a:t>
            </a:r>
            <a:r>
              <a:rPr lang="en-US" sz="2800" dirty="0" smtClean="0"/>
              <a:t> de </a:t>
            </a:r>
            <a:r>
              <a:rPr lang="en-US" sz="2800" dirty="0" err="1" smtClean="0"/>
              <a:t>nervios</a:t>
            </a:r>
            <a:r>
              <a:rPr lang="en-US" sz="2800" dirty="0" smtClean="0"/>
              <a:t> </a:t>
            </a:r>
            <a:r>
              <a:rPr lang="en-US" sz="2800" dirty="0" err="1" smtClean="0"/>
              <a:t>espinales</a:t>
            </a:r>
            <a:r>
              <a:rPr lang="en-US" sz="2800" dirty="0" smtClean="0"/>
              <a:t> inferior al final del </a:t>
            </a:r>
            <a:r>
              <a:rPr lang="en-US" sz="2800" dirty="0" err="1" smtClean="0"/>
              <a:t>cord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Pareo</a:t>
            </a:r>
            <a:r>
              <a:rPr lang="en-US" sz="2800" dirty="0" smtClean="0"/>
              <a:t> 2 - </a:t>
            </a:r>
            <a:r>
              <a:rPr lang="en-US" sz="2800" dirty="0" err="1" smtClean="0"/>
              <a:t>Anatom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a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Sensorial			a. </a:t>
            </a:r>
            <a:r>
              <a:rPr lang="en-US" sz="2800" dirty="0" err="1" smtClean="0"/>
              <a:t>neuronas</a:t>
            </a:r>
            <a:r>
              <a:rPr lang="en-US" sz="2800" dirty="0" smtClean="0"/>
              <a:t> en el </a:t>
            </a:r>
            <a:r>
              <a:rPr lang="en-US" sz="2800" dirty="0" err="1" smtClean="0"/>
              <a:t>cuerno</a:t>
            </a:r>
            <a:r>
              <a:rPr lang="en-US" sz="2800" dirty="0" smtClean="0"/>
              <a:t> dorsal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Motora</a:t>
            </a:r>
            <a:r>
              <a:rPr lang="en-US" sz="2800" dirty="0" smtClean="0"/>
              <a:t>			b. </a:t>
            </a:r>
            <a:r>
              <a:rPr lang="en-US" sz="2800" dirty="0" err="1" smtClean="0"/>
              <a:t>neuronas</a:t>
            </a:r>
            <a:r>
              <a:rPr lang="en-US" sz="2800" dirty="0" smtClean="0"/>
              <a:t> en el </a:t>
            </a:r>
            <a:r>
              <a:rPr lang="en-US" sz="2800" dirty="0" err="1" smtClean="0"/>
              <a:t>cuerno</a:t>
            </a:r>
            <a:r>
              <a:rPr lang="en-US" sz="2800" dirty="0" smtClean="0"/>
              <a:t> ventral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Ambas</a:t>
            </a:r>
            <a:r>
              <a:rPr lang="en-US" sz="2800" dirty="0" smtClean="0"/>
              <a:t>			c. </a:t>
            </a:r>
            <a:r>
              <a:rPr lang="en-US" sz="2800" dirty="0" err="1" smtClean="0"/>
              <a:t>neuronas</a:t>
            </a:r>
            <a:r>
              <a:rPr lang="en-US" sz="2800" dirty="0" smtClean="0"/>
              <a:t> en el </a:t>
            </a:r>
            <a:r>
              <a:rPr lang="en-US" sz="2800" dirty="0" err="1" smtClean="0"/>
              <a:t>ganglio</a:t>
            </a:r>
            <a:r>
              <a:rPr lang="en-US" sz="2800" dirty="0" smtClean="0"/>
              <a:t> de la </a:t>
            </a:r>
            <a:r>
              <a:rPr lang="en-US" sz="2800" dirty="0" err="1" smtClean="0"/>
              <a:t>raiz</a:t>
            </a:r>
            <a:r>
              <a:rPr lang="en-US" sz="2800" dirty="0" smtClean="0"/>
              <a:t> dorsal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Interneuronas</a:t>
            </a:r>
            <a:r>
              <a:rPr lang="en-US" sz="2800" dirty="0" smtClean="0"/>
              <a:t>		d. </a:t>
            </a:r>
            <a:r>
              <a:rPr lang="en-US" sz="2800" dirty="0" err="1" smtClean="0"/>
              <a:t>tipo</a:t>
            </a:r>
            <a:r>
              <a:rPr lang="en-US" sz="2800" dirty="0" smtClean="0"/>
              <a:t> de </a:t>
            </a:r>
            <a:r>
              <a:rPr lang="en-US" sz="2800" dirty="0" err="1" smtClean="0"/>
              <a:t>fibra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raiz</a:t>
            </a:r>
            <a:r>
              <a:rPr lang="en-US" sz="2800" dirty="0" smtClean="0"/>
              <a:t> ventral							</a:t>
            </a:r>
            <a:r>
              <a:rPr lang="en-US" sz="2800" dirty="0" smtClean="0"/>
              <a:t>	e</a:t>
            </a:r>
            <a:r>
              <a:rPr lang="en-US" sz="2800" dirty="0" smtClean="0"/>
              <a:t>. </a:t>
            </a:r>
            <a:r>
              <a:rPr lang="en-US" sz="2800" dirty="0" err="1" smtClean="0"/>
              <a:t>tipo</a:t>
            </a:r>
            <a:r>
              <a:rPr lang="en-US" sz="2800" dirty="0" smtClean="0"/>
              <a:t> de </a:t>
            </a:r>
            <a:r>
              <a:rPr lang="en-US" sz="2800" dirty="0" err="1" smtClean="0"/>
              <a:t>fibra</a:t>
            </a:r>
            <a:r>
              <a:rPr lang="en-US" sz="2800" dirty="0" smtClean="0"/>
              <a:t> en la </a:t>
            </a:r>
            <a:r>
              <a:rPr lang="en-US" sz="2800" dirty="0" err="1" smtClean="0"/>
              <a:t>raiz</a:t>
            </a:r>
            <a:r>
              <a:rPr lang="en-US" sz="2800" dirty="0" smtClean="0"/>
              <a:t> dorsal								ab. </a:t>
            </a:r>
            <a:r>
              <a:rPr lang="en-US" sz="2800" dirty="0" err="1" smtClean="0"/>
              <a:t>Tipo</a:t>
            </a:r>
            <a:r>
              <a:rPr lang="en-US" sz="2800" dirty="0" smtClean="0"/>
              <a:t> de </a:t>
            </a:r>
            <a:r>
              <a:rPr lang="en-US" sz="2800" dirty="0" err="1" smtClean="0"/>
              <a:t>fibra</a:t>
            </a:r>
            <a:r>
              <a:rPr lang="en-US" sz="2800" dirty="0" smtClean="0"/>
              <a:t> en el </a:t>
            </a:r>
            <a:r>
              <a:rPr lang="en-US" sz="2800" dirty="0" err="1" smtClean="0"/>
              <a:t>nervio</a:t>
            </a:r>
            <a:r>
              <a:rPr lang="en-US" sz="2800" dirty="0" smtClean="0"/>
              <a:t> </a:t>
            </a:r>
            <a:r>
              <a:rPr lang="en-US" sz="2800" dirty="0" err="1" smtClean="0"/>
              <a:t>espinal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05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Resumen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28A59-C15A-6C43-8EA8-2FF4505CE911}"/>
              </a:ext>
            </a:extLst>
          </p:cNvPr>
          <p:cNvSpPr txBox="1"/>
          <p:nvPr/>
        </p:nvSpPr>
        <p:spPr>
          <a:xfrm>
            <a:off x="318658" y="673939"/>
            <a:ext cx="118733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Pareo</a:t>
            </a:r>
            <a:r>
              <a:rPr lang="en-US" sz="2800" dirty="0" smtClean="0"/>
              <a:t> 3 –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tracto</a:t>
            </a:r>
            <a:r>
              <a:rPr lang="en-US" sz="2800" dirty="0" smtClean="0"/>
              <a:t> se </a:t>
            </a:r>
            <a:r>
              <a:rPr lang="en-US" sz="2800" dirty="0" err="1" smtClean="0"/>
              <a:t>afectará</a:t>
            </a:r>
            <a:r>
              <a:rPr lang="en-US" sz="2800" dirty="0" smtClean="0"/>
              <a:t> para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siguientes</a:t>
            </a:r>
            <a:r>
              <a:rPr lang="en-US" sz="2800" dirty="0" smtClean="0"/>
              <a:t> </a:t>
            </a:r>
            <a:r>
              <a:rPr lang="en-US" sz="2800" dirty="0" err="1" smtClean="0"/>
              <a:t>signos</a:t>
            </a:r>
            <a:r>
              <a:rPr lang="en-US" sz="2800" dirty="0" smtClean="0"/>
              <a:t> y </a:t>
            </a:r>
            <a:r>
              <a:rPr lang="en-US" sz="2800" dirty="0" err="1" smtClean="0"/>
              <a:t>s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ntomas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Movimiento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descordinados</a:t>
            </a:r>
            <a:r>
              <a:rPr lang="en-US" sz="2400" dirty="0" smtClean="0"/>
              <a:t>		a. </a:t>
            </a:r>
            <a:r>
              <a:rPr lang="en-US" sz="2400" dirty="0" err="1" smtClean="0"/>
              <a:t>columna</a:t>
            </a:r>
            <a:r>
              <a:rPr lang="en-US" sz="2400" dirty="0" smtClean="0"/>
              <a:t> dorsal (</a:t>
            </a:r>
            <a:r>
              <a:rPr lang="en-US" sz="2400" dirty="0" err="1" smtClean="0"/>
              <a:t>fasc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culos</a:t>
            </a:r>
            <a:r>
              <a:rPr lang="en-US" sz="2400" dirty="0" smtClean="0"/>
              <a:t> </a:t>
            </a:r>
            <a:r>
              <a:rPr lang="en-US" sz="2400" dirty="0" err="1" smtClean="0"/>
              <a:t>cuneatos</a:t>
            </a:r>
            <a:r>
              <a:rPr lang="en-US" sz="2400" dirty="0" smtClean="0"/>
              <a:t> y </a:t>
            </a:r>
            <a:r>
              <a:rPr lang="en-US" sz="2400" dirty="0" err="1" smtClean="0"/>
              <a:t>gracilis</a:t>
            </a:r>
            <a:r>
              <a:rPr lang="en-US" sz="24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Ausencia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movimientos</a:t>
            </a:r>
            <a:r>
              <a:rPr lang="en-US" sz="2400" dirty="0" smtClean="0"/>
              <a:t> </a:t>
            </a:r>
            <a:r>
              <a:rPr lang="en-US" sz="2400" dirty="0" err="1" smtClean="0"/>
              <a:t>voluntarios</a:t>
            </a:r>
            <a:r>
              <a:rPr lang="en-US" sz="2400" dirty="0" smtClean="0"/>
              <a:t>	b.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corticoespinal</a:t>
            </a:r>
            <a:r>
              <a:rPr lang="en-US" sz="2400" dirty="0" smtClean="0"/>
              <a:t> lateral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Temblores</a:t>
            </a:r>
            <a:r>
              <a:rPr lang="en-US" sz="2400" dirty="0" smtClean="0"/>
              <a:t>					c.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corticoespinal</a:t>
            </a:r>
            <a:r>
              <a:rPr lang="en-US" sz="2400" dirty="0" smtClean="0"/>
              <a:t> ventral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Perdida</a:t>
            </a:r>
            <a:r>
              <a:rPr lang="en-US" sz="2400" dirty="0" smtClean="0"/>
              <a:t> de </a:t>
            </a:r>
            <a:r>
              <a:rPr lang="en-US" sz="2400" dirty="0" err="1" smtClean="0"/>
              <a:t>percepci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/>
              <a:t>de dolor		d.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tectoespinal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err="1" smtClean="0"/>
              <a:t>Perdida</a:t>
            </a:r>
            <a:r>
              <a:rPr lang="en-US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sensaci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tacto</a:t>
            </a:r>
            <a:r>
              <a:rPr lang="en-US" sz="2400" dirty="0" smtClean="0"/>
              <a:t>		e.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rubroespinal</a:t>
            </a:r>
            <a:r>
              <a:rPr lang="en-US" sz="2400" dirty="0" smtClean="0"/>
              <a:t>	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ab.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vestibuloespinal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					ac.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espinotal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mico</a:t>
            </a:r>
            <a:r>
              <a:rPr lang="en-US" sz="2400" dirty="0" smtClean="0"/>
              <a:t> </a:t>
            </a:r>
            <a:r>
              <a:rPr lang="en-US" sz="2400" dirty="0" smtClean="0"/>
              <a:t>lateral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ad. </a:t>
            </a:r>
            <a:r>
              <a:rPr lang="en-US" sz="2400" dirty="0" err="1" smtClean="0"/>
              <a:t>Tracto</a:t>
            </a:r>
            <a:r>
              <a:rPr lang="en-US" sz="2400" dirty="0" smtClean="0"/>
              <a:t> </a:t>
            </a:r>
            <a:r>
              <a:rPr lang="en-US" sz="2400" dirty="0" err="1" smtClean="0"/>
              <a:t>espinotal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mico</a:t>
            </a:r>
            <a:r>
              <a:rPr lang="en-US" sz="2400" dirty="0" smtClean="0"/>
              <a:t> </a:t>
            </a:r>
            <a:r>
              <a:rPr lang="en-US" sz="2400" dirty="0" smtClean="0"/>
              <a:t>ventral</a:t>
            </a:r>
          </a:p>
        </p:txBody>
      </p:sp>
    </p:spTree>
    <p:extLst>
      <p:ext uri="{BB962C8B-B14F-4D97-AF65-F5344CB8AC3E}">
        <p14:creationId xmlns:p14="http://schemas.microsoft.com/office/powerpoint/2010/main" val="27442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EE872-5037-3D48-A3DC-7FB04A05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2D816-2223-884D-989E-7DAA6599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Brain Anatomy </a:t>
            </a:r>
            <a:r>
              <a:rPr lang="mr-IN" b="1" dirty="0" smtClean="0"/>
              <a:t>–</a:t>
            </a:r>
            <a:r>
              <a:rPr lang="en-US" b="1" dirty="0" smtClean="0"/>
              <a:t> Koshland Science Museum</a:t>
            </a:r>
            <a:endParaRPr lang="en-US" b="1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www.koshland-science-museum.org/explore-the-science/interactives/brain-anatomy</a:t>
            </a:r>
            <a:endParaRPr lang="en-US" dirty="0" smtClean="0"/>
          </a:p>
          <a:p>
            <a:r>
              <a:rPr lang="en-US" b="1" dirty="0" smtClean="0"/>
              <a:t>Brain </a:t>
            </a:r>
            <a:r>
              <a:rPr lang="en-US" b="1" dirty="0" err="1" smtClean="0"/>
              <a:t>Facts.org</a:t>
            </a:r>
            <a:r>
              <a:rPr lang="en-US" b="1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www.brainfacts.org/3d-brain#intro=true</a:t>
            </a:r>
            <a:endParaRPr lang="en-US" dirty="0" smtClean="0"/>
          </a:p>
          <a:p>
            <a:r>
              <a:rPr lang="en-US" b="1" dirty="0" smtClean="0"/>
              <a:t>3D Brain App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www.dnalc.org/resources/3dbrain.html</a:t>
            </a:r>
            <a:endParaRPr lang="en-US" dirty="0" smtClean="0"/>
          </a:p>
          <a:p>
            <a:r>
              <a:rPr lang="en-US" b="1" dirty="0" err="1" smtClean="0"/>
              <a:t>Brin</a:t>
            </a:r>
            <a:r>
              <a:rPr lang="en-US" b="1" dirty="0" smtClean="0"/>
              <a:t> Gallery </a:t>
            </a:r>
            <a:r>
              <a:rPr lang="mr-IN" b="1" dirty="0" smtClean="0"/>
              <a:t>–</a:t>
            </a:r>
            <a:r>
              <a:rPr lang="en-US" b="1" dirty="0" smtClean="0"/>
              <a:t> NIH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www.flickr.com/photos/nihgov/24397240512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0"/>
            <a:ext cx="10515600" cy="804333"/>
          </a:xfrm>
        </p:spPr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239132"/>
            <a:ext cx="1123244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Las dos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i="1" dirty="0" err="1" smtClean="0"/>
              <a:t>conus</a:t>
            </a:r>
            <a:r>
              <a:rPr lang="en-US" i="1" dirty="0" smtClean="0"/>
              <a:t> </a:t>
            </a:r>
            <a:r>
              <a:rPr lang="en-US" i="1" dirty="0" err="1" smtClean="0"/>
              <a:t>medullaris</a:t>
            </a:r>
            <a:r>
              <a:rPr lang="en-US" i="1" dirty="0" smtClean="0"/>
              <a:t>, </a:t>
            </a:r>
            <a:r>
              <a:rPr lang="en-US" i="1" dirty="0" err="1" smtClean="0"/>
              <a:t>cauda</a:t>
            </a:r>
            <a:r>
              <a:rPr lang="en-US" i="1" dirty="0" smtClean="0"/>
              <a:t> </a:t>
            </a:r>
            <a:r>
              <a:rPr lang="en-US" i="1" dirty="0" err="1" smtClean="0"/>
              <a:t>equina</a:t>
            </a:r>
            <a:r>
              <a:rPr lang="en-US" i="1" dirty="0" smtClean="0"/>
              <a:t> y </a:t>
            </a:r>
            <a:r>
              <a:rPr lang="en-US" i="1" dirty="0" err="1" smtClean="0"/>
              <a:t>filum</a:t>
            </a:r>
            <a:r>
              <a:rPr lang="en-US" i="1" dirty="0" smtClean="0"/>
              <a:t> </a:t>
            </a:r>
            <a:r>
              <a:rPr lang="en-US" i="1" dirty="0" err="1" smtClean="0"/>
              <a:t>terminale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Nombrar</a:t>
            </a:r>
            <a:r>
              <a:rPr lang="en-US" dirty="0" smtClean="0"/>
              <a:t> la </a:t>
            </a:r>
            <a:r>
              <a:rPr lang="en-US" dirty="0" err="1" smtClean="0"/>
              <a:t>cubierta</a:t>
            </a:r>
            <a:r>
              <a:rPr lang="en-US" dirty="0" smtClean="0"/>
              <a:t> meningeal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endParaRPr lang="en-US" dirty="0" smtClean="0"/>
          </a:p>
          <a:p>
            <a:r>
              <a:rPr lang="en-US" dirty="0" err="1" smtClean="0"/>
              <a:t>Indicar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2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engrosamiento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 y el </a:t>
            </a:r>
            <a:r>
              <a:rPr lang="en-US" dirty="0" err="1" smtClean="0"/>
              <a:t>porque</a:t>
            </a:r>
            <a:r>
              <a:rPr lang="en-US" dirty="0" smtClean="0"/>
              <a:t> de </a:t>
            </a:r>
            <a:r>
              <a:rPr lang="en-US" dirty="0" err="1" smtClean="0"/>
              <a:t>estas</a:t>
            </a:r>
            <a:endParaRPr lang="en-US" dirty="0" smtClean="0"/>
          </a:p>
          <a:p>
            <a:r>
              <a:rPr lang="en-US" dirty="0" err="1" smtClean="0"/>
              <a:t>Identificar</a:t>
            </a:r>
            <a:r>
              <a:rPr lang="en-US" dirty="0" smtClean="0"/>
              <a:t> areas </a:t>
            </a:r>
            <a:r>
              <a:rPr lang="en-US" dirty="0" err="1" smtClean="0"/>
              <a:t>anatómicas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en un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 transversal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n-US" dirty="0" smtClean="0"/>
          </a:p>
          <a:p>
            <a:r>
              <a:rPr lang="en-US" dirty="0" err="1" smtClean="0"/>
              <a:t>Localizar</a:t>
            </a:r>
            <a:r>
              <a:rPr lang="en-US" dirty="0" smtClean="0"/>
              <a:t> en </a:t>
            </a:r>
            <a:r>
              <a:rPr lang="en-US" dirty="0" err="1" smtClean="0"/>
              <a:t>algun</a:t>
            </a:r>
            <a:r>
              <a:rPr lang="en-US" dirty="0" smtClean="0"/>
              <a:t> </a:t>
            </a:r>
            <a:r>
              <a:rPr lang="en-US" dirty="0" err="1" smtClean="0"/>
              <a:t>diagrama</a:t>
            </a:r>
            <a:r>
              <a:rPr lang="en-US" dirty="0" smtClean="0"/>
              <a:t>, los </a:t>
            </a:r>
            <a:r>
              <a:rPr lang="en-US" dirty="0" err="1" smtClean="0"/>
              <a:t>tractos</a:t>
            </a:r>
            <a:r>
              <a:rPr lang="en-US" dirty="0" smtClean="0"/>
              <a:t> de </a:t>
            </a:r>
            <a:r>
              <a:rPr lang="en-US" dirty="0" err="1" smtClean="0"/>
              <a:t>fibras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698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0"/>
            <a:ext cx="10515600" cy="804333"/>
          </a:xfrm>
        </p:spPr>
        <p:txBody>
          <a:bodyPr/>
          <a:lstStyle/>
          <a:p>
            <a:r>
              <a:rPr lang="en-US" dirty="0" err="1" smtClean="0"/>
              <a:t>Objetivos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239132"/>
            <a:ext cx="11232444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cuantos</a:t>
            </a:r>
            <a:r>
              <a:rPr lang="en-US" dirty="0" smtClean="0"/>
              <a:t> </a:t>
            </a:r>
            <a:r>
              <a:rPr lang="en-US" dirty="0" smtClean="0"/>
              <a:t>pares de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espinales</a:t>
            </a:r>
            <a:r>
              <a:rPr lang="en-US" dirty="0" smtClean="0"/>
              <a:t> </a:t>
            </a:r>
            <a:r>
              <a:rPr lang="en-US" dirty="0" err="1" smtClean="0"/>
              <a:t>salen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, </a:t>
            </a:r>
            <a:r>
              <a:rPr lang="en-US" dirty="0" err="1" smtClean="0"/>
              <a:t>describir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divisiones</a:t>
            </a:r>
            <a:r>
              <a:rPr lang="en-US" dirty="0" smtClean="0"/>
              <a:t> en </a:t>
            </a:r>
            <a:r>
              <a:rPr lang="en-US" dirty="0" err="1" smtClean="0"/>
              <a:t>grupos</a:t>
            </a:r>
            <a:r>
              <a:rPr lang="en-US" dirty="0" smtClean="0"/>
              <a:t> e </a:t>
            </a:r>
            <a:r>
              <a:rPr lang="en-US" dirty="0" err="1" smtClean="0"/>
              <a:t>identificar</a:t>
            </a:r>
            <a:r>
              <a:rPr lang="en-US" dirty="0" smtClean="0"/>
              <a:t> el </a:t>
            </a:r>
            <a:r>
              <a:rPr lang="en-US" dirty="0" err="1" smtClean="0"/>
              <a:t>numero</a:t>
            </a:r>
            <a:r>
              <a:rPr lang="en-US" dirty="0" smtClean="0"/>
              <a:t> de pares 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endParaRPr lang="en-US" dirty="0" smtClean="0"/>
          </a:p>
          <a:p>
            <a:r>
              <a:rPr lang="en-US" dirty="0" err="1" smtClean="0"/>
              <a:t>Describir</a:t>
            </a:r>
            <a:r>
              <a:rPr lang="en-US" dirty="0" smtClean="0"/>
              <a:t> el </a:t>
            </a:r>
            <a:r>
              <a:rPr lang="en-US" dirty="0" err="1" smtClean="0"/>
              <a:t>origen</a:t>
            </a:r>
            <a:r>
              <a:rPr lang="en-US" dirty="0" smtClean="0"/>
              <a:t> y la </a:t>
            </a:r>
            <a:r>
              <a:rPr lang="en-US" dirty="0" err="1" smtClean="0"/>
              <a:t>composición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fibras</a:t>
            </a:r>
            <a:r>
              <a:rPr lang="en-US" dirty="0" smtClean="0"/>
              <a:t> de los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espinales</a:t>
            </a:r>
            <a:endParaRPr lang="en-US" dirty="0" smtClean="0"/>
          </a:p>
          <a:p>
            <a:r>
              <a:rPr lang="en-US" dirty="0" err="1" smtClean="0"/>
              <a:t>Distinga</a:t>
            </a:r>
            <a:r>
              <a:rPr lang="en-US" dirty="0" smtClean="0"/>
              <a:t> entre </a:t>
            </a:r>
            <a:r>
              <a:rPr lang="en-US" dirty="0" err="1" smtClean="0"/>
              <a:t>raices</a:t>
            </a:r>
            <a:r>
              <a:rPr lang="en-US" dirty="0" smtClean="0"/>
              <a:t> ,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propios</a:t>
            </a:r>
            <a:r>
              <a:rPr lang="en-US" dirty="0" smtClean="0"/>
              <a:t>, </a:t>
            </a:r>
            <a:r>
              <a:rPr lang="en-US" dirty="0" err="1" smtClean="0"/>
              <a:t>ramos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Disculta</a:t>
            </a:r>
            <a:r>
              <a:rPr lang="en-US" dirty="0" smtClean="0"/>
              <a:t> la </a:t>
            </a:r>
            <a:r>
              <a:rPr lang="en-US" dirty="0" err="1" smtClean="0"/>
              <a:t>transección</a:t>
            </a:r>
            <a:r>
              <a:rPr lang="en-US" dirty="0" smtClean="0"/>
              <a:t> de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endParaRPr lang="en-US" dirty="0" smtClean="0"/>
          </a:p>
          <a:p>
            <a:r>
              <a:rPr lang="en-US" dirty="0" err="1" smtClean="0"/>
              <a:t>Discuta</a:t>
            </a:r>
            <a:r>
              <a:rPr lang="en-US" dirty="0" smtClean="0"/>
              <a:t> la </a:t>
            </a:r>
            <a:r>
              <a:rPr lang="en-US" dirty="0" err="1" smtClean="0"/>
              <a:t>distribución</a:t>
            </a:r>
            <a:r>
              <a:rPr lang="en-US" dirty="0" smtClean="0"/>
              <a:t> de </a:t>
            </a:r>
            <a:r>
              <a:rPr lang="en-US" dirty="0" err="1" smtClean="0"/>
              <a:t>ramos</a:t>
            </a:r>
            <a:r>
              <a:rPr lang="en-US" dirty="0" smtClean="0"/>
              <a:t> dorsal y ventral en los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espinales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Identificar</a:t>
            </a:r>
            <a:r>
              <a:rPr lang="en-US" dirty="0" smtClean="0"/>
              <a:t> los 4 </a:t>
            </a:r>
            <a:r>
              <a:rPr lang="en-US" dirty="0" err="1" smtClean="0"/>
              <a:t>plexos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>, </a:t>
            </a:r>
            <a:r>
              <a:rPr lang="en-US" dirty="0" err="1" smtClean="0"/>
              <a:t>identifica</a:t>
            </a:r>
            <a:r>
              <a:rPr lang="en-US" dirty="0" smtClean="0"/>
              <a:t> los </a:t>
            </a:r>
            <a:r>
              <a:rPr lang="en-US" dirty="0" err="1" smtClean="0"/>
              <a:t>nervios</a:t>
            </a:r>
            <a:r>
              <a:rPr lang="en-US" dirty="0" smtClean="0"/>
              <a:t> en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plexo,describe</a:t>
            </a:r>
            <a:r>
              <a:rPr lang="en-US" dirty="0" smtClean="0"/>
              <a:t> la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estos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0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6" y="0"/>
            <a:ext cx="10515600" cy="822527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0" y="822527"/>
            <a:ext cx="7071733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Cil</a:t>
            </a:r>
            <a:r>
              <a:rPr lang="en-US" dirty="0" err="1" smtClean="0"/>
              <a:t>í</a:t>
            </a:r>
            <a:r>
              <a:rPr lang="en-US" dirty="0" err="1" smtClean="0"/>
              <a:t>ndrico</a:t>
            </a:r>
            <a:endParaRPr lang="en-US" dirty="0" smtClean="0"/>
          </a:p>
          <a:p>
            <a:r>
              <a:rPr lang="en-US" dirty="0" err="1" smtClean="0"/>
              <a:t>Continuación</a:t>
            </a:r>
            <a:r>
              <a:rPr lang="en-US" dirty="0" smtClean="0"/>
              <a:t> del </a:t>
            </a:r>
            <a:r>
              <a:rPr lang="en-US" dirty="0" err="1" smtClean="0"/>
              <a:t>tallo</a:t>
            </a:r>
            <a:r>
              <a:rPr lang="en-US" dirty="0" smtClean="0"/>
              <a:t> cerebral</a:t>
            </a:r>
          </a:p>
          <a:p>
            <a:r>
              <a:rPr lang="en-US" dirty="0" err="1" smtClean="0"/>
              <a:t>Dentro</a:t>
            </a:r>
            <a:r>
              <a:rPr lang="en-US" dirty="0" smtClean="0"/>
              <a:t> del canal vertebral de la </a:t>
            </a:r>
            <a:r>
              <a:rPr lang="en-US" dirty="0" err="1" smtClean="0"/>
              <a:t>columna</a:t>
            </a:r>
            <a:endParaRPr lang="en-US" dirty="0" smtClean="0"/>
          </a:p>
          <a:p>
            <a:r>
              <a:rPr lang="en-US" dirty="0" smtClean="0"/>
              <a:t>Centro de </a:t>
            </a:r>
            <a:r>
              <a:rPr lang="en-US" dirty="0" err="1" smtClean="0"/>
              <a:t>asociación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Roles en </a:t>
            </a:r>
          </a:p>
          <a:p>
            <a:pPr lvl="1"/>
            <a:r>
              <a:rPr lang="en-US" dirty="0" err="1" smtClean="0"/>
              <a:t>Reflejos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aso </a:t>
            </a:r>
            <a:r>
              <a:rPr lang="en-US" dirty="0" err="1" smtClean="0"/>
              <a:t>hacia</a:t>
            </a:r>
            <a:r>
              <a:rPr lang="en-US" dirty="0" smtClean="0"/>
              <a:t> y </a:t>
            </a:r>
            <a:r>
              <a:rPr lang="en-US" dirty="0" err="1" smtClean="0"/>
              <a:t>desde</a:t>
            </a:r>
            <a:r>
              <a:rPr lang="en-US" dirty="0" smtClean="0"/>
              <a:t> los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nerviosos</a:t>
            </a:r>
            <a:r>
              <a:rPr lang="en-US" dirty="0" smtClean="0"/>
              <a:t> </a:t>
            </a:r>
            <a:r>
              <a:rPr lang="en-US" dirty="0" err="1" smtClean="0"/>
              <a:t>superiores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8-10-28 at 10.2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74" y="398765"/>
            <a:ext cx="4920528" cy="63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6" y="0"/>
            <a:ext cx="10515600" cy="822527"/>
          </a:xfrm>
        </p:spPr>
        <p:txBody>
          <a:bodyPr/>
          <a:lstStyle/>
          <a:p>
            <a:r>
              <a:rPr lang="en-US" b="1" dirty="0" err="1" smtClean="0"/>
              <a:t>Anatomía</a:t>
            </a:r>
            <a:r>
              <a:rPr lang="en-US" b="1" dirty="0" smtClean="0"/>
              <a:t> del </a:t>
            </a:r>
            <a:r>
              <a:rPr lang="en-US" b="1" dirty="0" err="1" smtClean="0"/>
              <a:t>Cordón</a:t>
            </a:r>
            <a:r>
              <a:rPr lang="en-US" b="1" dirty="0" smtClean="0"/>
              <a:t> </a:t>
            </a:r>
            <a:r>
              <a:rPr lang="en-US" b="1" dirty="0" err="1" smtClean="0"/>
              <a:t>Espinal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0" y="822527"/>
            <a:ext cx="7085101" cy="5768105"/>
          </a:xfrm>
        </p:spPr>
        <p:txBody>
          <a:bodyPr>
            <a:normAutofit/>
          </a:bodyPr>
          <a:lstStyle/>
          <a:p>
            <a:r>
              <a:rPr lang="en-US" dirty="0" err="1" smtClean="0"/>
              <a:t>Desde</a:t>
            </a:r>
            <a:r>
              <a:rPr lang="en-US" dirty="0" smtClean="0"/>
              <a:t> el </a:t>
            </a:r>
            <a:r>
              <a:rPr lang="en-US" dirty="0" err="1" smtClean="0"/>
              <a:t>forámen</a:t>
            </a:r>
            <a:r>
              <a:rPr lang="en-US" dirty="0" smtClean="0"/>
              <a:t> </a:t>
            </a:r>
            <a:r>
              <a:rPr lang="en-US" dirty="0" err="1" smtClean="0"/>
              <a:t>magno</a:t>
            </a:r>
            <a:r>
              <a:rPr lang="en-US" dirty="0" smtClean="0"/>
              <a:t> hasta el </a:t>
            </a:r>
            <a:r>
              <a:rPr lang="en-US" i="1" dirty="0" err="1" smtClean="0"/>
              <a:t>conus</a:t>
            </a:r>
            <a:r>
              <a:rPr lang="en-US" i="1" dirty="0" smtClean="0"/>
              <a:t> </a:t>
            </a:r>
            <a:r>
              <a:rPr lang="en-US" i="1" dirty="0" err="1" smtClean="0"/>
              <a:t>medullaris</a:t>
            </a:r>
            <a:r>
              <a:rPr lang="en-US" dirty="0" smtClean="0"/>
              <a:t>,  la 1ra-2da </a:t>
            </a:r>
            <a:r>
              <a:rPr lang="en-US" dirty="0" err="1" smtClean="0"/>
              <a:t>vértebra</a:t>
            </a:r>
            <a:r>
              <a:rPr lang="en-US" dirty="0" smtClean="0"/>
              <a:t> lumbar</a:t>
            </a:r>
          </a:p>
          <a:p>
            <a:r>
              <a:rPr lang="en-US" dirty="0" err="1" smtClean="0"/>
              <a:t>Protegido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meninges</a:t>
            </a:r>
          </a:p>
          <a:p>
            <a:r>
              <a:rPr lang="en-US" dirty="0" smtClean="0"/>
              <a:t>Dura </a:t>
            </a:r>
            <a:r>
              <a:rPr lang="en-US" dirty="0" err="1" smtClean="0"/>
              <a:t>madre</a:t>
            </a:r>
            <a:r>
              <a:rPr lang="en-US" dirty="0" smtClean="0"/>
              <a:t> y </a:t>
            </a:r>
            <a:r>
              <a:rPr lang="en-US" dirty="0" err="1" smtClean="0"/>
              <a:t>aracnoide</a:t>
            </a:r>
            <a:r>
              <a:rPr lang="en-US" dirty="0" smtClean="0"/>
              <a:t> se </a:t>
            </a:r>
            <a:r>
              <a:rPr lang="en-US" dirty="0" err="1" smtClean="0"/>
              <a:t>extienden</a:t>
            </a:r>
            <a:r>
              <a:rPr lang="en-US" dirty="0" smtClean="0"/>
              <a:t> hasta el (S2) </a:t>
            </a:r>
          </a:p>
          <a:p>
            <a:r>
              <a:rPr lang="en-US" dirty="0" err="1" smtClean="0"/>
              <a:t>Filum</a:t>
            </a:r>
            <a:r>
              <a:rPr lang="en-US" dirty="0" smtClean="0"/>
              <a:t> </a:t>
            </a:r>
            <a:r>
              <a:rPr lang="en-US" dirty="0" err="1" smtClean="0"/>
              <a:t>terminale</a:t>
            </a:r>
            <a:r>
              <a:rPr lang="en-US" dirty="0" smtClean="0"/>
              <a:t> – </a:t>
            </a:r>
            <a:r>
              <a:rPr lang="en-US" dirty="0" err="1" smtClean="0"/>
              <a:t>extensión</a:t>
            </a:r>
            <a:r>
              <a:rPr lang="en-US" dirty="0" smtClean="0"/>
              <a:t> </a:t>
            </a:r>
            <a:r>
              <a:rPr lang="en-US" dirty="0" err="1" smtClean="0"/>
              <a:t>fibrosa</a:t>
            </a:r>
            <a:r>
              <a:rPr lang="en-US" dirty="0" smtClean="0"/>
              <a:t> de la </a:t>
            </a:r>
            <a:r>
              <a:rPr lang="en-US" dirty="0" err="1" smtClean="0"/>
              <a:t>pia</a:t>
            </a:r>
            <a:r>
              <a:rPr lang="en-US" dirty="0" smtClean="0"/>
              <a:t> </a:t>
            </a:r>
            <a:r>
              <a:rPr lang="en-US" dirty="0" err="1" smtClean="0"/>
              <a:t>madre</a:t>
            </a:r>
            <a:r>
              <a:rPr lang="en-US" dirty="0" smtClean="0"/>
              <a:t>, </a:t>
            </a:r>
            <a:r>
              <a:rPr lang="en-US" dirty="0" err="1" smtClean="0"/>
              <a:t>llega</a:t>
            </a:r>
            <a:r>
              <a:rPr lang="en-US" dirty="0" smtClean="0"/>
              <a:t> al </a:t>
            </a:r>
            <a:r>
              <a:rPr lang="en-US" dirty="0" err="1" smtClean="0"/>
              <a:t>coccix</a:t>
            </a:r>
            <a:endParaRPr lang="en-US" dirty="0" smtClean="0"/>
          </a:p>
          <a:p>
            <a:r>
              <a:rPr lang="en-US" dirty="0" err="1" smtClean="0"/>
              <a:t>Ligamento</a:t>
            </a:r>
            <a:r>
              <a:rPr lang="en-US" dirty="0" smtClean="0"/>
              <a:t> </a:t>
            </a:r>
            <a:r>
              <a:rPr lang="en-US" dirty="0" err="1" smtClean="0"/>
              <a:t>denticulado</a:t>
            </a:r>
            <a:r>
              <a:rPr lang="en-US" dirty="0" smtClean="0"/>
              <a:t> – </a:t>
            </a:r>
            <a:r>
              <a:rPr lang="en-US" dirty="0" err="1" smtClean="0"/>
              <a:t>procesos</a:t>
            </a:r>
            <a:r>
              <a:rPr lang="en-US" dirty="0" smtClean="0"/>
              <a:t> de la pia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asegura</a:t>
            </a:r>
            <a:r>
              <a:rPr lang="en-US" dirty="0" smtClean="0"/>
              <a:t> el </a:t>
            </a:r>
            <a:r>
              <a:rPr lang="en-US" dirty="0" err="1" smtClean="0"/>
              <a:t>cord</a:t>
            </a:r>
            <a:r>
              <a:rPr lang="en-US" dirty="0" err="1" smtClean="0"/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paredes</a:t>
            </a:r>
            <a:r>
              <a:rPr lang="en-US" dirty="0" smtClean="0"/>
              <a:t> de la la </a:t>
            </a:r>
            <a:r>
              <a:rPr lang="en-US" dirty="0" err="1" smtClean="0"/>
              <a:t>columna</a:t>
            </a:r>
            <a:r>
              <a:rPr lang="en-US" dirty="0" smtClean="0"/>
              <a:t> vertebral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8-10-28 at 10.2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74" y="398765"/>
            <a:ext cx="4920528" cy="63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86" y="0"/>
            <a:ext cx="10515600" cy="822527"/>
          </a:xfrm>
        </p:spPr>
        <p:txBody>
          <a:bodyPr/>
          <a:lstStyle/>
          <a:p>
            <a:r>
              <a:rPr lang="en-US" b="1" dirty="0" err="1" smtClean="0"/>
              <a:t>Anatomía</a:t>
            </a:r>
            <a:r>
              <a:rPr lang="en-US" b="1" dirty="0" smtClean="0"/>
              <a:t> del </a:t>
            </a:r>
            <a:r>
              <a:rPr lang="en-US" b="1" dirty="0" err="1" smtClean="0"/>
              <a:t>Cordón</a:t>
            </a:r>
            <a:r>
              <a:rPr lang="en-US" b="1" dirty="0" smtClean="0"/>
              <a:t> </a:t>
            </a:r>
            <a:r>
              <a:rPr lang="en-US" b="1" dirty="0" err="1" smtClean="0"/>
              <a:t>Espinal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0" y="822527"/>
            <a:ext cx="7085101" cy="576810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8-10-28 at 10.2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74" y="398765"/>
            <a:ext cx="4920528" cy="636565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9720" y="974927"/>
            <a:ext cx="7085101" cy="5768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Punción</a:t>
            </a:r>
            <a:r>
              <a:rPr lang="en-US" dirty="0" smtClean="0"/>
              <a:t> lumbar/</a:t>
            </a:r>
            <a:r>
              <a:rPr lang="en-US" dirty="0" err="1" smtClean="0"/>
              <a:t>Anestesia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 -  </a:t>
            </a:r>
          </a:p>
          <a:p>
            <a:r>
              <a:rPr lang="en-US" dirty="0" err="1" smtClean="0"/>
              <a:t>debajo</a:t>
            </a:r>
            <a:r>
              <a:rPr lang="en-US" dirty="0" smtClean="0"/>
              <a:t> de L3, el </a:t>
            </a:r>
            <a:r>
              <a:rPr lang="en-US" dirty="0" err="1" smtClean="0"/>
              <a:t>l</a:t>
            </a:r>
            <a:r>
              <a:rPr lang="en-US" dirty="0" err="1" smtClean="0"/>
              <a:t>í</a:t>
            </a:r>
            <a:r>
              <a:rPr lang="en-US" dirty="0" err="1" smtClean="0"/>
              <a:t>quido</a:t>
            </a:r>
            <a:r>
              <a:rPr lang="en-US" dirty="0" smtClean="0"/>
              <a:t> </a:t>
            </a:r>
            <a:r>
              <a:rPr lang="en-US" dirty="0" err="1" smtClean="0"/>
              <a:t>llega</a:t>
            </a:r>
            <a:r>
              <a:rPr lang="en-US" dirty="0" smtClean="0"/>
              <a:t> </a:t>
            </a:r>
            <a:r>
              <a:rPr lang="en-US" dirty="0" err="1" smtClean="0"/>
              <a:t>debajo</a:t>
            </a:r>
            <a:r>
              <a:rPr lang="en-US" dirty="0" smtClean="0"/>
              <a:t> de </a:t>
            </a:r>
            <a:r>
              <a:rPr lang="en-US" dirty="0" err="1" smtClean="0"/>
              <a:t>esto</a:t>
            </a:r>
            <a:endParaRPr lang="en-US" dirty="0" smtClean="0"/>
          </a:p>
          <a:p>
            <a:r>
              <a:rPr lang="en-US" dirty="0" err="1" smtClean="0"/>
              <a:t>Cord</a:t>
            </a:r>
            <a:r>
              <a:rPr lang="en-US" dirty="0" err="1" smtClean="0"/>
              <a:t>ó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hasta L2 PLT?</a:t>
            </a:r>
          </a:p>
          <a:p>
            <a:r>
              <a:rPr lang="en-US" dirty="0" smtClean="0"/>
              <a:t>31 pares de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salen</a:t>
            </a:r>
            <a:r>
              <a:rPr lang="en-US" dirty="0" smtClean="0"/>
              <a:t> del </a:t>
            </a:r>
            <a:r>
              <a:rPr lang="en-US" dirty="0" err="1" smtClean="0"/>
              <a:t>cord</a:t>
            </a:r>
            <a:r>
              <a:rPr lang="en-US" dirty="0" err="1" smtClean="0"/>
              <a:t>ó</a:t>
            </a:r>
            <a:r>
              <a:rPr lang="en-US" dirty="0" err="1" smtClean="0"/>
              <a:t>n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asan</a:t>
            </a:r>
            <a:r>
              <a:rPr lang="en-US" dirty="0" smtClean="0"/>
              <a:t> </a:t>
            </a:r>
            <a:r>
              <a:rPr lang="en-US" dirty="0" err="1" smtClean="0"/>
              <a:t>for</a:t>
            </a:r>
            <a:r>
              <a:rPr lang="en-US" dirty="0" err="1" smtClean="0"/>
              <a:t>á</a:t>
            </a:r>
            <a:r>
              <a:rPr lang="en-US" dirty="0" err="1" smtClean="0"/>
              <a:t>men</a:t>
            </a:r>
            <a:r>
              <a:rPr lang="en-US" dirty="0" smtClean="0"/>
              <a:t> </a:t>
            </a:r>
            <a:r>
              <a:rPr lang="en-US" dirty="0" smtClean="0"/>
              <a:t>intervertebral </a:t>
            </a:r>
          </a:p>
          <a:p>
            <a:r>
              <a:rPr lang="en-US" dirty="0" smtClean="0"/>
              <a:t>Dos </a:t>
            </a:r>
            <a:r>
              <a:rPr lang="en-US" dirty="0" err="1" smtClean="0"/>
              <a:t>áreas</a:t>
            </a:r>
            <a:r>
              <a:rPr lang="en-US" dirty="0" smtClean="0"/>
              <a:t> de </a:t>
            </a:r>
            <a:r>
              <a:rPr lang="en-US" dirty="0" err="1" smtClean="0"/>
              <a:t>engrosamientos</a:t>
            </a:r>
            <a:endParaRPr lang="en-US" dirty="0" smtClean="0"/>
          </a:p>
          <a:p>
            <a:pPr lvl="1"/>
            <a:r>
              <a:rPr lang="en-US" dirty="0" smtClean="0"/>
              <a:t>Cervical – area superior</a:t>
            </a:r>
          </a:p>
          <a:p>
            <a:pPr lvl="1"/>
            <a:r>
              <a:rPr lang="en-US" dirty="0" smtClean="0"/>
              <a:t>Lumbar – area inferior</a:t>
            </a:r>
          </a:p>
          <a:p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– </a:t>
            </a:r>
          </a:p>
          <a:p>
            <a:pPr lvl="1"/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originan</a:t>
            </a:r>
            <a:r>
              <a:rPr lang="en-US" dirty="0" smtClean="0"/>
              <a:t> del </a:t>
            </a:r>
            <a:r>
              <a:rPr lang="en-US" dirty="0" err="1" smtClean="0"/>
              <a:t>extremo</a:t>
            </a:r>
            <a:r>
              <a:rPr lang="en-US" dirty="0" smtClean="0"/>
              <a:t> inferior</a:t>
            </a:r>
          </a:p>
          <a:p>
            <a:pPr lvl="1"/>
            <a:r>
              <a:rPr lang="en-US" dirty="0" err="1" smtClean="0"/>
              <a:t>Viajan</a:t>
            </a:r>
            <a:r>
              <a:rPr lang="en-US" dirty="0" smtClean="0"/>
              <a:t> hasta el </a:t>
            </a:r>
            <a:r>
              <a:rPr lang="en-US" dirty="0" err="1" smtClean="0"/>
              <a:t>for</a:t>
            </a:r>
            <a:r>
              <a:rPr lang="en-US" dirty="0" err="1" smtClean="0"/>
              <a:t>á</a:t>
            </a:r>
            <a:r>
              <a:rPr lang="en-US" dirty="0" err="1" smtClean="0"/>
              <a:t>men</a:t>
            </a:r>
            <a:r>
              <a:rPr lang="en-US" dirty="0" smtClean="0"/>
              <a:t> </a:t>
            </a:r>
            <a:r>
              <a:rPr lang="en-US" dirty="0" smtClean="0"/>
              <a:t>intervertebral </a:t>
            </a:r>
            <a:r>
              <a:rPr lang="en-US" dirty="0" err="1" smtClean="0"/>
              <a:t>correspondiente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salen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31579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Actividad</a:t>
            </a:r>
            <a:r>
              <a:rPr lang="en-US" dirty="0" smtClean="0"/>
              <a:t> 1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84" y="756955"/>
            <a:ext cx="6929011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 err="1" smtClean="0"/>
              <a:t>Materia</a:t>
            </a:r>
            <a:r>
              <a:rPr lang="en-US" sz="2200" b="1" dirty="0" smtClean="0"/>
              <a:t> Gris – </a:t>
            </a:r>
            <a:r>
              <a:rPr lang="en-US" sz="2200" dirty="0" err="1" smtClean="0"/>
              <a:t>sección</a:t>
            </a:r>
            <a:r>
              <a:rPr lang="en-US" sz="2200" dirty="0" smtClean="0"/>
              <a:t> </a:t>
            </a:r>
            <a:r>
              <a:rPr lang="en-US" sz="2200" dirty="0" err="1" smtClean="0"/>
              <a:t>cruzada</a:t>
            </a:r>
            <a:r>
              <a:rPr lang="en-US" sz="2200" dirty="0" smtClean="0"/>
              <a:t> forma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b="1" dirty="0" smtClean="0"/>
              <a:t>H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Cuernos</a:t>
            </a:r>
            <a:r>
              <a:rPr lang="en-US" sz="2200" dirty="0" smtClean="0"/>
              <a:t> </a:t>
            </a:r>
            <a:r>
              <a:rPr lang="en-US" sz="2200" dirty="0" err="1" smtClean="0"/>
              <a:t>dorsales</a:t>
            </a:r>
            <a:r>
              <a:rPr lang="en-US" sz="2200" dirty="0" smtClean="0"/>
              <a:t> - </a:t>
            </a:r>
            <a:r>
              <a:rPr lang="en-US" sz="2200" dirty="0" err="1" smtClean="0"/>
              <a:t>proyectan</a:t>
            </a:r>
            <a:r>
              <a:rPr lang="en-US" sz="2200" dirty="0" smtClean="0"/>
              <a:t> </a:t>
            </a:r>
            <a:r>
              <a:rPr lang="en-US" sz="2200" dirty="0" err="1" smtClean="0"/>
              <a:t>donde</a:t>
            </a:r>
            <a:r>
              <a:rPr lang="en-US" sz="2200" dirty="0" smtClean="0"/>
              <a:t>? (</a:t>
            </a:r>
            <a:r>
              <a:rPr lang="en-US" sz="2200" dirty="0" err="1" smtClean="0"/>
              <a:t>finos</a:t>
            </a:r>
            <a:r>
              <a:rPr lang="en-US" sz="2200" dirty="0" smtClean="0"/>
              <a:t>) soma </a:t>
            </a:r>
            <a:r>
              <a:rPr lang="en-US" sz="2200" dirty="0" err="1" smtClean="0"/>
              <a:t>neuronas</a:t>
            </a:r>
            <a:r>
              <a:rPr lang="en-US" sz="2200" dirty="0" smtClean="0"/>
              <a:t> </a:t>
            </a:r>
            <a:r>
              <a:rPr lang="en-US" sz="2200" dirty="0" err="1" smtClean="0"/>
              <a:t>sensoriales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err="1"/>
              <a:t>Raiz</a:t>
            </a:r>
            <a:r>
              <a:rPr lang="en-US" sz="2200" dirty="0"/>
              <a:t> dorsal – </a:t>
            </a:r>
            <a:r>
              <a:rPr lang="en-US" sz="2200" dirty="0" err="1"/>
              <a:t>entrada</a:t>
            </a:r>
            <a:r>
              <a:rPr lang="en-US" sz="2200" dirty="0"/>
              <a:t> de </a:t>
            </a:r>
            <a:r>
              <a:rPr lang="en-US" sz="2200" dirty="0" err="1"/>
              <a:t>sensoriales</a:t>
            </a:r>
            <a:r>
              <a:rPr lang="en-US" sz="2200" dirty="0"/>
              <a:t> e </a:t>
            </a:r>
            <a:r>
              <a:rPr lang="en-US" sz="2200" dirty="0" err="1"/>
              <a:t>interneuronas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 err="1"/>
              <a:t>Ganglio</a:t>
            </a:r>
            <a:r>
              <a:rPr lang="en-US" sz="2200" dirty="0"/>
              <a:t> de </a:t>
            </a:r>
            <a:r>
              <a:rPr lang="en-US" sz="2200" dirty="0" err="1"/>
              <a:t>raiz</a:t>
            </a:r>
            <a:r>
              <a:rPr lang="en-US" sz="2200" dirty="0"/>
              <a:t> dorsal – soma de </a:t>
            </a:r>
            <a:r>
              <a:rPr lang="en-US" sz="2200" dirty="0" err="1"/>
              <a:t>estas</a:t>
            </a:r>
            <a:r>
              <a:rPr lang="en-US" sz="2200" dirty="0"/>
              <a:t> </a:t>
            </a:r>
            <a:r>
              <a:rPr lang="en-US" sz="2200" dirty="0" err="1" smtClean="0"/>
              <a:t>neuronas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Cuernos</a:t>
            </a:r>
            <a:r>
              <a:rPr lang="en-US" sz="2200" dirty="0" smtClean="0"/>
              <a:t> </a:t>
            </a:r>
            <a:r>
              <a:rPr lang="en-US" sz="2200" dirty="0" err="1" smtClean="0"/>
              <a:t>ventrales</a:t>
            </a:r>
            <a:r>
              <a:rPr lang="en-US" sz="2200" dirty="0" smtClean="0"/>
              <a:t> – </a:t>
            </a:r>
            <a:r>
              <a:rPr lang="en-US" sz="2200" dirty="0" err="1" smtClean="0"/>
              <a:t>proyectan</a:t>
            </a:r>
            <a:r>
              <a:rPr lang="en-US" sz="2200" dirty="0" smtClean="0"/>
              <a:t> </a:t>
            </a:r>
            <a:r>
              <a:rPr lang="en-US" sz="2200" dirty="0" err="1" smtClean="0"/>
              <a:t>donde</a:t>
            </a:r>
            <a:r>
              <a:rPr lang="en-US" sz="2200" dirty="0" smtClean="0"/>
              <a:t>? (</a:t>
            </a:r>
            <a:r>
              <a:rPr lang="en-US" sz="2200" dirty="0" err="1" smtClean="0"/>
              <a:t>gruesos</a:t>
            </a:r>
            <a:r>
              <a:rPr lang="en-US" sz="2200" dirty="0" smtClean="0"/>
              <a:t>), somas </a:t>
            </a:r>
            <a:r>
              <a:rPr lang="en-US" sz="2200" dirty="0" err="1" smtClean="0"/>
              <a:t>neuronas</a:t>
            </a:r>
            <a:r>
              <a:rPr lang="en-US" sz="2200" dirty="0" smtClean="0"/>
              <a:t> </a:t>
            </a:r>
            <a:r>
              <a:rPr lang="en-US" sz="2200" dirty="0" err="1" smtClean="0"/>
              <a:t>motoras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/>
              <a:t>Raiz</a:t>
            </a:r>
            <a:r>
              <a:rPr lang="en-US" sz="2200" dirty="0" smtClean="0"/>
              <a:t> </a:t>
            </a:r>
            <a:r>
              <a:rPr lang="en-US" sz="2200" dirty="0"/>
              <a:t>ventral – </a:t>
            </a:r>
            <a:r>
              <a:rPr lang="en-US" sz="2200" dirty="0" err="1" smtClean="0"/>
              <a:t>salida</a:t>
            </a:r>
            <a:r>
              <a:rPr lang="en-US" sz="2200" dirty="0" smtClean="0"/>
              <a:t> de </a:t>
            </a:r>
            <a:r>
              <a:rPr lang="en-US" sz="2200" dirty="0" err="1" smtClean="0"/>
              <a:t>motoras</a:t>
            </a:r>
            <a:r>
              <a:rPr lang="en-US" sz="2200" dirty="0" smtClean="0"/>
              <a:t>, </a:t>
            </a:r>
            <a:r>
              <a:rPr lang="en-US" sz="2200" dirty="0" err="1" smtClean="0"/>
              <a:t>somáticas</a:t>
            </a:r>
            <a:r>
              <a:rPr lang="en-US" sz="22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/>
              <a:t>Comisura</a:t>
            </a:r>
            <a:r>
              <a:rPr lang="en-US" sz="2200" dirty="0"/>
              <a:t> </a:t>
            </a:r>
            <a:r>
              <a:rPr lang="en-US" sz="2200" dirty="0" err="1"/>
              <a:t>gris</a:t>
            </a:r>
            <a:r>
              <a:rPr lang="en-US" sz="2200" dirty="0"/>
              <a:t> – </a:t>
            </a:r>
            <a:r>
              <a:rPr lang="en-US" sz="2200" dirty="0" err="1" smtClean="0"/>
              <a:t>conección</a:t>
            </a:r>
            <a:r>
              <a:rPr lang="en-US" sz="2200" dirty="0" smtClean="0"/>
              <a:t> </a:t>
            </a:r>
            <a:r>
              <a:rPr lang="en-US" sz="2200" dirty="0"/>
              <a:t>entre ambos </a:t>
            </a:r>
            <a:r>
              <a:rPr lang="en-US" sz="2200" dirty="0" err="1"/>
              <a:t>lados</a:t>
            </a: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/>
              <a:t>Canal central – </a:t>
            </a:r>
            <a:r>
              <a:rPr lang="en-US" sz="2200" dirty="0" err="1" smtClean="0"/>
              <a:t>circulación</a:t>
            </a:r>
            <a:r>
              <a:rPr lang="en-US" sz="2200" dirty="0" smtClean="0"/>
              <a:t> </a:t>
            </a:r>
            <a:r>
              <a:rPr lang="en-US" sz="2200" dirty="0"/>
              <a:t>del CSF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Nervios</a:t>
            </a:r>
            <a:r>
              <a:rPr lang="en-US" sz="2200" dirty="0" smtClean="0"/>
              <a:t> </a:t>
            </a:r>
            <a:r>
              <a:rPr lang="en-US" sz="2200" dirty="0" err="1" smtClean="0"/>
              <a:t>espinales</a:t>
            </a:r>
            <a:r>
              <a:rPr lang="en-US" sz="2200" dirty="0" smtClean="0"/>
              <a:t> – </a:t>
            </a:r>
            <a:r>
              <a:rPr lang="en-US" sz="2200" dirty="0" err="1" smtClean="0"/>
              <a:t>formados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la </a:t>
            </a:r>
            <a:r>
              <a:rPr lang="en-US" sz="2200" dirty="0" err="1" smtClean="0"/>
              <a:t>fusión</a:t>
            </a:r>
            <a:r>
              <a:rPr lang="en-US" sz="2200" dirty="0" smtClean="0"/>
              <a:t> de </a:t>
            </a:r>
            <a:r>
              <a:rPr lang="en-US" sz="2200" dirty="0" err="1" smtClean="0"/>
              <a:t>raices</a:t>
            </a:r>
            <a:r>
              <a:rPr lang="en-US" sz="2200" dirty="0" smtClean="0"/>
              <a:t> </a:t>
            </a:r>
            <a:r>
              <a:rPr lang="en-US" sz="2200" dirty="0" err="1" smtClean="0"/>
              <a:t>dorsales</a:t>
            </a:r>
            <a:r>
              <a:rPr lang="en-US" sz="2200" dirty="0" smtClean="0"/>
              <a:t> y </a:t>
            </a:r>
            <a:r>
              <a:rPr lang="en-US" sz="2200" dirty="0" err="1" smtClean="0"/>
              <a:t>ventrales</a:t>
            </a:r>
            <a:r>
              <a:rPr lang="en-US" sz="2200" dirty="0" smtClean="0"/>
              <a:t> – </a:t>
            </a:r>
            <a:r>
              <a:rPr lang="en-US" sz="2200" b="1" dirty="0" err="1" smtClean="0"/>
              <a:t>mixtos</a:t>
            </a:r>
            <a:endParaRPr lang="en-US" sz="2200" b="1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Cuernos</a:t>
            </a:r>
            <a:r>
              <a:rPr lang="en-US" sz="2200" dirty="0" smtClean="0"/>
              <a:t> </a:t>
            </a:r>
            <a:r>
              <a:rPr lang="en-US" sz="2200" dirty="0" err="1" smtClean="0"/>
              <a:t>laterales</a:t>
            </a:r>
            <a:r>
              <a:rPr lang="en-US" sz="2200" dirty="0" smtClean="0"/>
              <a:t> – </a:t>
            </a:r>
            <a:r>
              <a:rPr lang="en-US" sz="2200" dirty="0" err="1" smtClean="0"/>
              <a:t>proyectan</a:t>
            </a:r>
            <a:r>
              <a:rPr lang="en-US" sz="2200" dirty="0" smtClean="0"/>
              <a:t> lateral; </a:t>
            </a:r>
            <a:r>
              <a:rPr lang="en-US" sz="2200" dirty="0" err="1" smtClean="0"/>
              <a:t>nivel</a:t>
            </a:r>
            <a:r>
              <a:rPr lang="en-US" sz="2200" dirty="0" smtClean="0"/>
              <a:t> T y L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Soma de </a:t>
            </a:r>
            <a:r>
              <a:rPr lang="en-US" sz="2200" dirty="0" err="1" smtClean="0"/>
              <a:t>neuronas</a:t>
            </a:r>
            <a:r>
              <a:rPr lang="en-US" sz="2200" dirty="0" smtClean="0"/>
              <a:t> </a:t>
            </a:r>
            <a:r>
              <a:rPr lang="en-US" sz="2200" dirty="0" err="1" smtClean="0"/>
              <a:t>motoras</a:t>
            </a:r>
            <a:r>
              <a:rPr lang="en-US" sz="2200" dirty="0" smtClean="0"/>
              <a:t> </a:t>
            </a:r>
            <a:r>
              <a:rPr lang="en-US" sz="2200" dirty="0" err="1" smtClean="0"/>
              <a:t>autónomas</a:t>
            </a:r>
            <a:r>
              <a:rPr lang="en-US" sz="2200" dirty="0" smtClean="0"/>
              <a:t>, </a:t>
            </a:r>
            <a:r>
              <a:rPr lang="en-US" sz="2200" dirty="0" err="1" smtClean="0"/>
              <a:t>simpáticas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/>
              <a:t>Viajan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la </a:t>
            </a:r>
            <a:r>
              <a:rPr lang="en-US" sz="2200" dirty="0" err="1" smtClean="0"/>
              <a:t>rai</a:t>
            </a:r>
            <a:r>
              <a:rPr lang="en-US" sz="2200" dirty="0" err="1"/>
              <a:t>z</a:t>
            </a:r>
            <a:r>
              <a:rPr lang="en-US" sz="2200" dirty="0" smtClean="0"/>
              <a:t> ventral</a:t>
            </a:r>
          </a:p>
        </p:txBody>
      </p:sp>
      <p:pic>
        <p:nvPicPr>
          <p:cNvPr id="6" name="Picture 5" descr="Screen Shot 2018-10-28 at 11.2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5" y="875557"/>
            <a:ext cx="5093363" cy="2393627"/>
          </a:xfrm>
          <a:prstGeom prst="rect">
            <a:avLst/>
          </a:prstGeom>
        </p:spPr>
      </p:pic>
      <p:pic>
        <p:nvPicPr>
          <p:cNvPr id="7" name="Picture 6" descr="Screen Shot 2018-10-28 at 11.2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5" y="3429581"/>
            <a:ext cx="5093364" cy="34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31579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Actividad</a:t>
            </a:r>
            <a:r>
              <a:rPr lang="en-US" dirty="0" smtClean="0"/>
              <a:t> 1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249" y="747889"/>
            <a:ext cx="6594804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 err="1" smtClean="0"/>
              <a:t>Materia</a:t>
            </a:r>
            <a:r>
              <a:rPr lang="en-US" sz="2200" b="1" dirty="0" smtClean="0"/>
              <a:t> Blanca - </a:t>
            </a:r>
            <a:r>
              <a:rPr lang="en-US" sz="2200" dirty="0" err="1" smtClean="0"/>
              <a:t>Bisectada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fisuras</a:t>
            </a:r>
            <a:r>
              <a:rPr lang="en-US" sz="2200" dirty="0" smtClean="0"/>
              <a:t> y </a:t>
            </a:r>
            <a:r>
              <a:rPr lang="en-US" sz="2200" dirty="0" err="1" smtClean="0"/>
              <a:t>surcos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Fisura</a:t>
            </a:r>
            <a:r>
              <a:rPr lang="en-US" sz="2200" dirty="0" smtClean="0"/>
              <a:t> ventral </a:t>
            </a:r>
            <a:r>
              <a:rPr lang="en-US" sz="2200" dirty="0" err="1" smtClean="0"/>
              <a:t>mediana</a:t>
            </a:r>
            <a:r>
              <a:rPr lang="en-US" sz="2200" dirty="0" smtClean="0"/>
              <a:t>, mas </a:t>
            </a:r>
            <a:r>
              <a:rPr lang="en-US" sz="2200" dirty="0" err="1" smtClean="0"/>
              <a:t>abierta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Surco</a:t>
            </a:r>
            <a:r>
              <a:rPr lang="en-US" sz="2200" dirty="0" smtClean="0"/>
              <a:t> dorsal </a:t>
            </a:r>
            <a:r>
              <a:rPr lang="en-US" sz="2200" dirty="0" err="1" smtClean="0"/>
              <a:t>mediano</a:t>
            </a:r>
            <a:r>
              <a:rPr lang="en-US" sz="2200" dirty="0" smtClean="0"/>
              <a:t>, mas superficial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Fibras</a:t>
            </a:r>
            <a:r>
              <a:rPr lang="en-US" sz="2200" dirty="0" smtClean="0"/>
              <a:t> </a:t>
            </a:r>
            <a:r>
              <a:rPr lang="en-US" sz="2200" dirty="0" err="1" smtClean="0"/>
              <a:t>mielinadas</a:t>
            </a:r>
            <a:r>
              <a:rPr lang="en-US" sz="2200" dirty="0" smtClean="0"/>
              <a:t> y no </a:t>
            </a:r>
            <a:r>
              <a:rPr lang="en-US" sz="2200" dirty="0" err="1" smtClean="0"/>
              <a:t>mielinadas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3 </a:t>
            </a:r>
            <a:r>
              <a:rPr lang="en-US" sz="2200" dirty="0" err="1" smtClean="0"/>
              <a:t>regiones</a:t>
            </a:r>
            <a:r>
              <a:rPr lang="en-US" sz="2200" dirty="0"/>
              <a:t> </a:t>
            </a:r>
            <a:r>
              <a:rPr lang="en-US" sz="2200" dirty="0" smtClean="0"/>
              <a:t>o </a:t>
            </a:r>
            <a:r>
              <a:rPr lang="en-US" sz="2200" dirty="0" err="1" smtClean="0"/>
              <a:t>Columna</a:t>
            </a:r>
            <a:r>
              <a:rPr lang="en-US" sz="2200" dirty="0" smtClean="0"/>
              <a:t> </a:t>
            </a:r>
            <a:r>
              <a:rPr lang="en-US" sz="2200" dirty="0" err="1" smtClean="0"/>
              <a:t>blancas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/>
              <a:t>Contienen</a:t>
            </a:r>
            <a:r>
              <a:rPr lang="en-US" sz="2200" dirty="0" smtClean="0"/>
              <a:t> </a:t>
            </a:r>
            <a:r>
              <a:rPr lang="en-US" sz="2200" dirty="0" err="1" smtClean="0"/>
              <a:t>fibras</a:t>
            </a:r>
            <a:r>
              <a:rPr lang="en-US" sz="2200" dirty="0" smtClean="0"/>
              <a:t> o </a:t>
            </a:r>
            <a:r>
              <a:rPr lang="en-US" sz="2200" dirty="0" err="1" smtClean="0"/>
              <a:t>tractos</a:t>
            </a:r>
            <a:r>
              <a:rPr lang="en-US" sz="2200" dirty="0" smtClean="0"/>
              <a:t>/</a:t>
            </a:r>
            <a:r>
              <a:rPr lang="en-US" sz="2200" dirty="0" err="1" smtClean="0"/>
              <a:t>axones</a:t>
            </a:r>
            <a:r>
              <a:rPr lang="en-US" sz="2200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/>
              <a:t>Ascendentes</a:t>
            </a:r>
            <a:r>
              <a:rPr lang="en-US" sz="2200" dirty="0" smtClean="0"/>
              <a:t> o </a:t>
            </a:r>
            <a:r>
              <a:rPr lang="en-US" sz="2200" dirty="0" err="1" smtClean="0"/>
              <a:t>sensoriales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/>
              <a:t>Descendentes</a:t>
            </a:r>
            <a:r>
              <a:rPr lang="en-US" sz="2200" dirty="0" smtClean="0"/>
              <a:t> o </a:t>
            </a:r>
            <a:r>
              <a:rPr lang="en-US" sz="2200" dirty="0" err="1" smtClean="0"/>
              <a:t>motores</a:t>
            </a:r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Fun</a:t>
            </a:r>
            <a:r>
              <a:rPr lang="en-US" sz="2200" dirty="0" err="1" smtClean="0"/>
              <a:t>í</a:t>
            </a:r>
            <a:r>
              <a:rPr lang="en-US" sz="2200" dirty="0" err="1" smtClean="0"/>
              <a:t>culo</a:t>
            </a:r>
            <a:r>
              <a:rPr lang="en-US" sz="2200" dirty="0" smtClean="0"/>
              <a:t> </a:t>
            </a:r>
            <a:r>
              <a:rPr lang="en-US" sz="2200" dirty="0" smtClean="0"/>
              <a:t>dorsal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Fun</a:t>
            </a:r>
            <a:r>
              <a:rPr lang="en-US" sz="2200" dirty="0" err="1" smtClean="0"/>
              <a:t>í</a:t>
            </a:r>
            <a:r>
              <a:rPr lang="en-US" sz="2200" dirty="0" err="1" smtClean="0"/>
              <a:t>culo</a:t>
            </a:r>
            <a:r>
              <a:rPr lang="en-US" sz="2200" dirty="0" smtClean="0"/>
              <a:t> </a:t>
            </a:r>
            <a:r>
              <a:rPr lang="en-US" sz="2200" dirty="0" smtClean="0"/>
              <a:t>lateral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Fun</a:t>
            </a:r>
            <a:r>
              <a:rPr lang="en-US" sz="2200" dirty="0" err="1" smtClean="0"/>
              <a:t>í</a:t>
            </a:r>
            <a:r>
              <a:rPr lang="en-US" sz="2200" dirty="0" err="1" smtClean="0"/>
              <a:t>culo</a:t>
            </a:r>
            <a:r>
              <a:rPr lang="en-US" sz="2200" dirty="0" smtClean="0"/>
              <a:t> </a:t>
            </a:r>
            <a:r>
              <a:rPr lang="en-US" sz="2200" dirty="0" smtClean="0"/>
              <a:t>ventral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err="1" smtClean="0"/>
              <a:t>Transecci</a:t>
            </a:r>
            <a:r>
              <a:rPr lang="en-US" sz="2200" dirty="0" err="1" smtClean="0"/>
              <a:t>ó</a:t>
            </a:r>
            <a:r>
              <a:rPr lang="en-US" sz="2200" dirty="0" err="1" smtClean="0"/>
              <a:t>n</a:t>
            </a:r>
            <a:r>
              <a:rPr lang="en-US" sz="2200" dirty="0" smtClean="0"/>
              <a:t> </a:t>
            </a:r>
            <a:r>
              <a:rPr lang="en-US" sz="2200" dirty="0" smtClean="0"/>
              <a:t>del </a:t>
            </a:r>
            <a:r>
              <a:rPr lang="en-US" sz="2200" dirty="0" err="1" smtClean="0"/>
              <a:t>cordón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Traumas </a:t>
            </a:r>
            <a:r>
              <a:rPr lang="en-US" sz="2200" dirty="0" err="1" smtClean="0"/>
              <a:t>que</a:t>
            </a:r>
            <a:r>
              <a:rPr lang="en-US" sz="2200" dirty="0" smtClean="0"/>
              <a:t> lo </a:t>
            </a:r>
            <a:r>
              <a:rPr lang="en-US" sz="2200" dirty="0" err="1" smtClean="0"/>
              <a:t>afectan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/>
              <a:t>Afectan</a:t>
            </a:r>
            <a:r>
              <a:rPr lang="en-US" sz="2200" dirty="0" smtClean="0"/>
              <a:t> </a:t>
            </a:r>
            <a:r>
              <a:rPr lang="en-US" sz="2200" dirty="0" err="1" smtClean="0"/>
              <a:t>tanto</a:t>
            </a:r>
            <a:r>
              <a:rPr lang="en-US" sz="2200" dirty="0" smtClean="0"/>
              <a:t> motor </a:t>
            </a:r>
            <a:r>
              <a:rPr lang="en-US" sz="2200" dirty="0" err="1" smtClean="0"/>
              <a:t>como</a:t>
            </a:r>
            <a:r>
              <a:rPr lang="en-US" sz="2200" dirty="0" smtClean="0"/>
              <a:t> sensorial </a:t>
            </a:r>
            <a:r>
              <a:rPr lang="en-US" sz="2200" dirty="0" err="1" smtClean="0"/>
              <a:t>desde</a:t>
            </a:r>
            <a:r>
              <a:rPr lang="en-US" sz="2200" dirty="0" smtClean="0"/>
              <a:t> el are </a:t>
            </a:r>
            <a:r>
              <a:rPr lang="en-US" sz="2200" dirty="0" err="1" smtClean="0"/>
              <a:t>hacia</a:t>
            </a:r>
            <a:r>
              <a:rPr lang="en-US" sz="2200" dirty="0" smtClean="0"/>
              <a:t> </a:t>
            </a:r>
            <a:r>
              <a:rPr lang="en-US" sz="2200" dirty="0" err="1" smtClean="0"/>
              <a:t>abajo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Paraplegia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/>
              <a:t>Cuadriplegia</a:t>
            </a: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endParaRPr lang="en-US" sz="2200" dirty="0" smtClean="0"/>
          </a:p>
        </p:txBody>
      </p:sp>
      <p:pic>
        <p:nvPicPr>
          <p:cNvPr id="4" name="Picture 3" descr="Screen Shot 2018-10-28 at 11.2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27" y="875557"/>
            <a:ext cx="5574631" cy="2393627"/>
          </a:xfrm>
          <a:prstGeom prst="rect">
            <a:avLst/>
          </a:prstGeom>
        </p:spPr>
      </p:pic>
      <p:pic>
        <p:nvPicPr>
          <p:cNvPr id="6" name="Picture 5" descr="Screen Shot 2018-10-28 at 11.2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26" y="3429581"/>
            <a:ext cx="5574633" cy="34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31579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Actividad</a:t>
            </a:r>
            <a:r>
              <a:rPr lang="en-US" dirty="0" smtClean="0"/>
              <a:t> 2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tractos</a:t>
            </a:r>
            <a:r>
              <a:rPr lang="en-US" dirty="0" smtClean="0"/>
              <a:t> del </a:t>
            </a:r>
            <a:r>
              <a:rPr lang="en-US" dirty="0" err="1" smtClean="0"/>
              <a:t>cordón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n-US" dirty="0"/>
          </a:p>
        </p:txBody>
      </p:sp>
      <p:pic>
        <p:nvPicPr>
          <p:cNvPr id="3" name="Picture 2" descr="Screen Shot 2018-10-28 at 1.1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90" y="747889"/>
            <a:ext cx="8788400" cy="420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486" y="895690"/>
            <a:ext cx="30166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/>
          </a:p>
          <a:p>
            <a:r>
              <a:rPr lang="en-US" dirty="0" smtClean="0"/>
              <a:t>4</a:t>
            </a:r>
          </a:p>
          <a:p>
            <a:endParaRPr lang="en-US" dirty="0" smtClean="0"/>
          </a:p>
          <a:p>
            <a:r>
              <a:rPr lang="en-US" dirty="0" smtClean="0"/>
              <a:t>5</a:t>
            </a:r>
          </a:p>
          <a:p>
            <a:r>
              <a:rPr lang="en-US" dirty="0"/>
              <a:t>6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513160" y="1342196"/>
            <a:ext cx="418654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</a:t>
            </a:r>
          </a:p>
          <a:p>
            <a:r>
              <a:rPr lang="en-US" dirty="0"/>
              <a:t>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12</a:t>
            </a:r>
          </a:p>
          <a:p>
            <a:r>
              <a:rPr lang="en-US" dirty="0" smtClean="0"/>
              <a:t>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366" y="5133474"/>
            <a:ext cx="10410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 </a:t>
            </a:r>
            <a:r>
              <a:rPr lang="en-US" dirty="0" err="1" smtClean="0"/>
              <a:t>fascículo</a:t>
            </a:r>
            <a:r>
              <a:rPr lang="en-US" dirty="0" smtClean="0"/>
              <a:t> </a:t>
            </a:r>
            <a:r>
              <a:rPr lang="en-US" dirty="0" err="1" smtClean="0"/>
              <a:t>gracilis</a:t>
            </a:r>
            <a:r>
              <a:rPr lang="en-US" dirty="0" smtClean="0"/>
              <a:t>	       ______</a:t>
            </a:r>
            <a:r>
              <a:rPr lang="en-US" dirty="0" err="1" smtClean="0"/>
              <a:t>espinotalámico</a:t>
            </a:r>
            <a:r>
              <a:rPr lang="en-US" dirty="0" smtClean="0"/>
              <a:t> ventral          ______</a:t>
            </a:r>
            <a:r>
              <a:rPr lang="en-US" dirty="0" err="1"/>
              <a:t>vestibuloespinal</a:t>
            </a:r>
            <a:endParaRPr lang="en-US" dirty="0"/>
          </a:p>
          <a:p>
            <a:r>
              <a:rPr lang="en-US" dirty="0" smtClean="0"/>
              <a:t>_____ </a:t>
            </a:r>
            <a:r>
              <a:rPr lang="en-US" dirty="0" err="1" smtClean="0"/>
              <a:t>fascículo</a:t>
            </a:r>
            <a:r>
              <a:rPr lang="en-US" dirty="0" smtClean="0"/>
              <a:t> </a:t>
            </a:r>
            <a:r>
              <a:rPr lang="en-US" dirty="0" err="1" smtClean="0"/>
              <a:t>cuneato</a:t>
            </a:r>
            <a:r>
              <a:rPr lang="en-US" dirty="0" smtClean="0"/>
              <a:t>                 ______ </a:t>
            </a:r>
            <a:r>
              <a:rPr lang="en-US" dirty="0" err="1"/>
              <a:t>corticoespinal</a:t>
            </a:r>
            <a:r>
              <a:rPr lang="en-US" dirty="0"/>
              <a:t> </a:t>
            </a:r>
            <a:r>
              <a:rPr lang="en-US" dirty="0" smtClean="0"/>
              <a:t>lateral            ______</a:t>
            </a:r>
            <a:r>
              <a:rPr lang="en-US" dirty="0" err="1" smtClean="0"/>
              <a:t>reticuloespinal</a:t>
            </a:r>
            <a:r>
              <a:rPr lang="en-US" dirty="0" smtClean="0"/>
              <a:t> medial</a:t>
            </a:r>
            <a:endParaRPr lang="en-US" dirty="0"/>
          </a:p>
          <a:p>
            <a:r>
              <a:rPr lang="en-US" dirty="0" smtClean="0"/>
              <a:t>_____ </a:t>
            </a:r>
            <a:r>
              <a:rPr lang="en-US" dirty="0" err="1" smtClean="0"/>
              <a:t>espinocerebelar</a:t>
            </a:r>
            <a:r>
              <a:rPr lang="en-US" dirty="0" smtClean="0"/>
              <a:t> dorsal	       ______ </a:t>
            </a:r>
            <a:r>
              <a:rPr lang="en-US" dirty="0" err="1" smtClean="0"/>
              <a:t>corticoespinal</a:t>
            </a:r>
            <a:r>
              <a:rPr lang="en-US" dirty="0" smtClean="0"/>
              <a:t> ventral          _______</a:t>
            </a:r>
            <a:r>
              <a:rPr lang="en-US" dirty="0" err="1" smtClean="0"/>
              <a:t>reticuloespinal</a:t>
            </a:r>
            <a:r>
              <a:rPr lang="en-US" dirty="0" smtClean="0"/>
              <a:t> lateral</a:t>
            </a:r>
          </a:p>
          <a:p>
            <a:r>
              <a:rPr lang="en-US" dirty="0" smtClean="0"/>
              <a:t>_____ </a:t>
            </a:r>
            <a:r>
              <a:rPr lang="en-US" dirty="0" err="1" smtClean="0"/>
              <a:t>espinocerebelar</a:t>
            </a:r>
            <a:r>
              <a:rPr lang="en-US" dirty="0" smtClean="0"/>
              <a:t> ventral     ______ </a:t>
            </a:r>
            <a:r>
              <a:rPr lang="en-US" dirty="0" err="1" smtClean="0"/>
              <a:t>rubroespinal</a:t>
            </a:r>
            <a:endParaRPr lang="en-US" dirty="0" smtClean="0"/>
          </a:p>
          <a:p>
            <a:r>
              <a:rPr lang="en-US" dirty="0" smtClean="0"/>
              <a:t>_____ </a:t>
            </a:r>
            <a:r>
              <a:rPr lang="en-US" dirty="0" err="1" smtClean="0"/>
              <a:t>espinotalámico</a:t>
            </a:r>
            <a:r>
              <a:rPr lang="en-US" dirty="0" smtClean="0"/>
              <a:t> lateral        ______</a:t>
            </a:r>
            <a:r>
              <a:rPr lang="en-US" dirty="0" err="1" smtClean="0"/>
              <a:t>tectoespinal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945</Words>
  <Application>Microsoft Macintosh PowerPoint</Application>
  <PresentationFormat>Widescreen</PresentationFormat>
  <Paragraphs>231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 Light</vt:lpstr>
      <vt:lpstr>Arial</vt:lpstr>
      <vt:lpstr>Calibri</vt:lpstr>
      <vt:lpstr>Mangal</vt:lpstr>
      <vt:lpstr>Wingdings</vt:lpstr>
      <vt:lpstr>Office Theme</vt:lpstr>
      <vt:lpstr>19- Anatomía Sistema Nervioso Cordón Espinal y Nervios Espinales</vt:lpstr>
      <vt:lpstr>Objetivos</vt:lpstr>
      <vt:lpstr>Objetivos…</vt:lpstr>
      <vt:lpstr>Introducción</vt:lpstr>
      <vt:lpstr>Anatomía del Cordón Espinal</vt:lpstr>
      <vt:lpstr>Anatomía del Cordón Espinal</vt:lpstr>
      <vt:lpstr>Actividad 1 Identificar estructuras del cordón espinal</vt:lpstr>
      <vt:lpstr>Actividad 1 Identificar estructuras del cordón espinal</vt:lpstr>
      <vt:lpstr>Actividad 2 Identificar tractos del cordón espinal</vt:lpstr>
      <vt:lpstr>Sección Cruzada del Cordón Espinal (10x)</vt:lpstr>
      <vt:lpstr>Nervios y Plexos Espinales</vt:lpstr>
      <vt:lpstr>Plexo Cervical - Cuello</vt:lpstr>
      <vt:lpstr>Plexo Braquial- Extremidad Superior</vt:lpstr>
      <vt:lpstr>Plexo Braquial</vt:lpstr>
      <vt:lpstr>Plexo Lumbar -Sacral Pelvis y Extremidad Inferior</vt:lpstr>
      <vt:lpstr>Plexo Lumbar -Sacral Pelvis y Extremidad Inferior</vt:lpstr>
      <vt:lpstr>Resumen</vt:lpstr>
      <vt:lpstr>Resumen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Microsoft Office User</cp:lastModifiedBy>
  <cp:revision>203</cp:revision>
  <dcterms:created xsi:type="dcterms:W3CDTF">2018-08-14T15:00:00Z</dcterms:created>
  <dcterms:modified xsi:type="dcterms:W3CDTF">2018-11-01T21:09:02Z</dcterms:modified>
</cp:coreProperties>
</file>