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theme/theme15.xml" ContentType="application/vnd.openxmlformats-officedocument.theme+xml"/>
  <Override PartName="/ppt/slideLayouts/slideLayout20.xml" ContentType="application/vnd.openxmlformats-officedocument.presentationml.slideLayout+xml"/>
  <Override PartName="/ppt/theme/theme16.xml" ContentType="application/vnd.openxmlformats-officedocument.theme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Layouts/slideLayout22.xml" ContentType="application/vnd.openxmlformats-officedocument.presentationml.slideLayout+xml"/>
  <Override PartName="/ppt/theme/theme18.xml" ContentType="application/vnd.openxmlformats-officedocument.theme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ppt/slideLayouts/slideLayout24.xml" ContentType="application/vnd.openxmlformats-officedocument.presentationml.slideLayout+xml"/>
  <Override PartName="/ppt/theme/theme20.xml" ContentType="application/vnd.openxmlformats-officedocument.theme+xml"/>
  <Override PartName="/ppt/slideLayouts/slideLayout25.xml" ContentType="application/vnd.openxmlformats-officedocument.presentationml.slideLayout+xml"/>
  <Override PartName="/ppt/theme/theme21.xml" ContentType="application/vnd.openxmlformats-officedocument.theme+xml"/>
  <Override PartName="/ppt/slideLayouts/slideLayout26.xml" ContentType="application/vnd.openxmlformats-officedocument.presentationml.slideLayout+xml"/>
  <Override PartName="/ppt/theme/theme22.xml" ContentType="application/vnd.openxmlformats-officedocument.theme+xml"/>
  <Override PartName="/ppt/slideLayouts/slideLayout27.xml" ContentType="application/vnd.openxmlformats-officedocument.presentationml.slideLayout+xml"/>
  <Override PartName="/ppt/theme/theme23.xml" ContentType="application/vnd.openxmlformats-officedocument.theme+xml"/>
  <Override PartName="/ppt/slideLayouts/slideLayout28.xml" ContentType="application/vnd.openxmlformats-officedocument.presentationml.slideLayout+xml"/>
  <Override PartName="/ppt/theme/theme24.xml" ContentType="application/vnd.openxmlformats-officedocument.theme+xml"/>
  <Override PartName="/ppt/slideLayouts/slideLayout29.xml" ContentType="application/vnd.openxmlformats-officedocument.presentationml.slideLayout+xml"/>
  <Override PartName="/ppt/theme/theme25.xml" ContentType="application/vnd.openxmlformats-officedocument.theme+xml"/>
  <Override PartName="/ppt/slideLayouts/slideLayout30.xml" ContentType="application/vnd.openxmlformats-officedocument.presentationml.slideLayout+xml"/>
  <Override PartName="/ppt/theme/theme26.xml" ContentType="application/vnd.openxmlformats-officedocument.theme+xml"/>
  <Override PartName="/ppt/slideLayouts/slideLayout31.xml" ContentType="application/vnd.openxmlformats-officedocument.presentationml.slideLayout+xml"/>
  <Override PartName="/ppt/theme/theme27.xml" ContentType="application/vnd.openxmlformats-officedocument.theme+xml"/>
  <Override PartName="/ppt/slideLayouts/slideLayout32.xml" ContentType="application/vnd.openxmlformats-officedocument.presentationml.slideLayout+xml"/>
  <Override PartName="/ppt/theme/theme28.xml" ContentType="application/vnd.openxmlformats-officedocument.theme+xml"/>
  <Override PartName="/ppt/slideLayouts/slideLayout33.xml" ContentType="application/vnd.openxmlformats-officedocument.presentationml.slideLayout+xml"/>
  <Override PartName="/ppt/theme/theme29.xml" ContentType="application/vnd.openxmlformats-officedocument.theme+xml"/>
  <Override PartName="/ppt/slideLayouts/slideLayout34.xml" ContentType="application/vnd.openxmlformats-officedocument.presentationml.slideLayout+xml"/>
  <Override PartName="/ppt/theme/theme30.xml" ContentType="application/vnd.openxmlformats-officedocument.theme+xml"/>
  <Override PartName="/ppt/slideLayouts/slideLayout35.xml" ContentType="application/vnd.openxmlformats-officedocument.presentationml.slideLayout+xml"/>
  <Override PartName="/ppt/theme/theme31.xml" ContentType="application/vnd.openxmlformats-officedocument.theme+xml"/>
  <Override PartName="/ppt/slideLayouts/slideLayout36.xml" ContentType="application/vnd.openxmlformats-officedocument.presentationml.slideLayout+xml"/>
  <Override PartName="/ppt/theme/theme32.xml" ContentType="application/vnd.openxmlformats-officedocument.theme+xml"/>
  <Override PartName="/ppt/slideLayouts/slideLayout37.xml" ContentType="application/vnd.openxmlformats-officedocument.presentationml.slideLayout+xml"/>
  <Override PartName="/ppt/theme/theme33.xml" ContentType="application/vnd.openxmlformats-officedocument.theme+xml"/>
  <Override PartName="/ppt/slideLayouts/slideLayout38.xml" ContentType="application/vnd.openxmlformats-officedocument.presentationml.slideLayout+xml"/>
  <Override PartName="/ppt/theme/theme34.xml" ContentType="application/vnd.openxmlformats-officedocument.theme+xml"/>
  <Override PartName="/ppt/slideLayouts/slideLayout39.xml" ContentType="application/vnd.openxmlformats-officedocument.presentationml.slideLayout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0" r:id="rId3"/>
    <p:sldMasterId id="2147483672" r:id="rId4"/>
    <p:sldMasterId id="2147483674" r:id="rId5"/>
    <p:sldMasterId id="2147483676" r:id="rId6"/>
    <p:sldMasterId id="2147483678" r:id="rId7"/>
    <p:sldMasterId id="2147483682" r:id="rId8"/>
    <p:sldMasterId id="2147483684" r:id="rId9"/>
    <p:sldMasterId id="2147483686" r:id="rId10"/>
    <p:sldMasterId id="2147483688" r:id="rId11"/>
    <p:sldMasterId id="2147483690" r:id="rId12"/>
    <p:sldMasterId id="2147483692" r:id="rId13"/>
    <p:sldMasterId id="2147483694" r:id="rId14"/>
    <p:sldMasterId id="2147483696" r:id="rId15"/>
    <p:sldMasterId id="2147483698" r:id="rId16"/>
    <p:sldMasterId id="2147483700" r:id="rId17"/>
    <p:sldMasterId id="2147483702" r:id="rId18"/>
    <p:sldMasterId id="2147483704" r:id="rId19"/>
    <p:sldMasterId id="2147483706" r:id="rId20"/>
    <p:sldMasterId id="2147483708" r:id="rId21"/>
    <p:sldMasterId id="2147483710" r:id="rId22"/>
    <p:sldMasterId id="2147483712" r:id="rId23"/>
    <p:sldMasterId id="2147483714" r:id="rId24"/>
    <p:sldMasterId id="2147483716" r:id="rId25"/>
    <p:sldMasterId id="2147483718" r:id="rId26"/>
    <p:sldMasterId id="2147483720" r:id="rId27"/>
    <p:sldMasterId id="2147483722" r:id="rId28"/>
    <p:sldMasterId id="2147483724" r:id="rId29"/>
    <p:sldMasterId id="2147483728" r:id="rId30"/>
    <p:sldMasterId id="2147483810" r:id="rId31"/>
    <p:sldMasterId id="2147483812" r:id="rId32"/>
    <p:sldMasterId id="2147483814" r:id="rId33"/>
    <p:sldMasterId id="2147483816" r:id="rId34"/>
    <p:sldMasterId id="2147483830" r:id="rId35"/>
  </p:sldMasterIdLst>
  <p:notesMasterIdLst>
    <p:notesMasterId r:id="rId128"/>
  </p:notesMasterIdLst>
  <p:handoutMasterIdLst>
    <p:handoutMasterId r:id="rId129"/>
  </p:handoutMasterIdLst>
  <p:sldIdLst>
    <p:sldId id="256" r:id="rId36"/>
    <p:sldId id="257" r:id="rId37"/>
    <p:sldId id="259" r:id="rId38"/>
    <p:sldId id="260" r:id="rId39"/>
    <p:sldId id="262" r:id="rId40"/>
    <p:sldId id="263" r:id="rId41"/>
    <p:sldId id="265" r:id="rId42"/>
    <p:sldId id="266" r:id="rId43"/>
    <p:sldId id="268" r:id="rId44"/>
    <p:sldId id="495" r:id="rId45"/>
    <p:sldId id="496" r:id="rId46"/>
    <p:sldId id="271" r:id="rId47"/>
    <p:sldId id="272" r:id="rId48"/>
    <p:sldId id="274" r:id="rId49"/>
    <p:sldId id="278" r:id="rId50"/>
    <p:sldId id="497" r:id="rId51"/>
    <p:sldId id="284" r:id="rId52"/>
    <p:sldId id="286" r:id="rId53"/>
    <p:sldId id="288" r:id="rId54"/>
    <p:sldId id="498" r:id="rId55"/>
    <p:sldId id="499" r:id="rId56"/>
    <p:sldId id="500" r:id="rId57"/>
    <p:sldId id="294" r:id="rId58"/>
    <p:sldId id="502" r:id="rId59"/>
    <p:sldId id="503" r:id="rId60"/>
    <p:sldId id="299" r:id="rId61"/>
    <p:sldId id="301" r:id="rId62"/>
    <p:sldId id="303" r:id="rId63"/>
    <p:sldId id="504" r:id="rId64"/>
    <p:sldId id="305" r:id="rId65"/>
    <p:sldId id="505" r:id="rId66"/>
    <p:sldId id="309" r:id="rId67"/>
    <p:sldId id="311" r:id="rId68"/>
    <p:sldId id="313" r:id="rId69"/>
    <p:sldId id="315" r:id="rId70"/>
    <p:sldId id="506" r:id="rId71"/>
    <p:sldId id="507" r:id="rId72"/>
    <p:sldId id="583" r:id="rId73"/>
    <p:sldId id="508" r:id="rId74"/>
    <p:sldId id="322" r:id="rId75"/>
    <p:sldId id="509" r:id="rId76"/>
    <p:sldId id="510" r:id="rId77"/>
    <p:sldId id="511" r:id="rId78"/>
    <p:sldId id="512" r:id="rId79"/>
    <p:sldId id="327" r:id="rId80"/>
    <p:sldId id="513" r:id="rId81"/>
    <p:sldId id="333" r:id="rId82"/>
    <p:sldId id="335" r:id="rId83"/>
    <p:sldId id="337" r:id="rId84"/>
    <p:sldId id="339" r:id="rId85"/>
    <p:sldId id="514" r:id="rId86"/>
    <p:sldId id="342" r:id="rId87"/>
    <p:sldId id="344" r:id="rId88"/>
    <p:sldId id="584" r:id="rId89"/>
    <p:sldId id="345" r:id="rId90"/>
    <p:sldId id="347" r:id="rId91"/>
    <p:sldId id="348" r:id="rId92"/>
    <p:sldId id="515" r:id="rId93"/>
    <p:sldId id="351" r:id="rId94"/>
    <p:sldId id="352" r:id="rId95"/>
    <p:sldId id="353" r:id="rId96"/>
    <p:sldId id="517" r:id="rId97"/>
    <p:sldId id="357" r:id="rId98"/>
    <p:sldId id="359" r:id="rId99"/>
    <p:sldId id="516" r:id="rId100"/>
    <p:sldId id="361" r:id="rId101"/>
    <p:sldId id="518" r:id="rId102"/>
    <p:sldId id="519" r:id="rId103"/>
    <p:sldId id="366" r:id="rId104"/>
    <p:sldId id="520" r:id="rId105"/>
    <p:sldId id="370" r:id="rId106"/>
    <p:sldId id="372" r:id="rId107"/>
    <p:sldId id="521" r:id="rId108"/>
    <p:sldId id="375" r:id="rId109"/>
    <p:sldId id="522" r:id="rId110"/>
    <p:sldId id="378" r:id="rId111"/>
    <p:sldId id="523" r:id="rId112"/>
    <p:sldId id="383" r:id="rId113"/>
    <p:sldId id="387" r:id="rId114"/>
    <p:sldId id="525" r:id="rId115"/>
    <p:sldId id="465" r:id="rId116"/>
    <p:sldId id="466" r:id="rId117"/>
    <p:sldId id="566" r:id="rId118"/>
    <p:sldId id="567" r:id="rId119"/>
    <p:sldId id="470" r:id="rId120"/>
    <p:sldId id="471" r:id="rId121"/>
    <p:sldId id="473" r:id="rId122"/>
    <p:sldId id="568" r:id="rId123"/>
    <p:sldId id="474" r:id="rId124"/>
    <p:sldId id="569" r:id="rId125"/>
    <p:sldId id="489" r:id="rId126"/>
    <p:sldId id="576" r:id="rId1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071">
          <p15:clr>
            <a:srgbClr val="A4A3A4"/>
          </p15:clr>
        </p15:guide>
        <p15:guide id="4" orient="horz" pos="369">
          <p15:clr>
            <a:srgbClr val="A4A3A4"/>
          </p15:clr>
        </p15:guide>
        <p15:guide id="5" pos="338">
          <p15:clr>
            <a:srgbClr val="A4A3A4"/>
          </p15:clr>
        </p15:guide>
        <p15:guide id="6" pos="4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4A0"/>
    <a:srgbClr val="1D5072"/>
    <a:srgbClr val="204162"/>
    <a:srgbClr val="203E62"/>
    <a:srgbClr val="F4F4F4"/>
    <a:srgbClr val="FFFFFF"/>
    <a:srgbClr val="1B4771"/>
    <a:srgbClr val="0E6095"/>
    <a:srgbClr val="213B5C"/>
    <a:srgbClr val="6B9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97"/>
  </p:normalViewPr>
  <p:slideViewPr>
    <p:cSldViewPr snapToGrid="0" showGuides="1">
      <p:cViewPr varScale="1">
        <p:scale>
          <a:sx n="108" d="100"/>
          <a:sy n="108" d="100"/>
        </p:scale>
        <p:origin x="944" y="184"/>
      </p:cViewPr>
      <p:guideLst>
        <p:guide orient="horz" pos="2160"/>
        <p:guide pos="2880"/>
        <p:guide orient="horz" pos="1071"/>
        <p:guide orient="horz" pos="369"/>
        <p:guide pos="338"/>
        <p:guide pos="4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29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0" Type="http://schemas.openxmlformats.org/officeDocument/2006/relationships/slide" Target="slides/slide25.xml"/><Relationship Id="rId61" Type="http://schemas.openxmlformats.org/officeDocument/2006/relationships/slide" Target="slides/slide26.xml"/><Relationship Id="rId62" Type="http://schemas.openxmlformats.org/officeDocument/2006/relationships/slide" Target="slides/slide27.xml"/><Relationship Id="rId63" Type="http://schemas.openxmlformats.org/officeDocument/2006/relationships/slide" Target="slides/slide28.xml"/><Relationship Id="rId64" Type="http://schemas.openxmlformats.org/officeDocument/2006/relationships/slide" Target="slides/slide29.xml"/><Relationship Id="rId65" Type="http://schemas.openxmlformats.org/officeDocument/2006/relationships/slide" Target="slides/slide30.xml"/><Relationship Id="rId66" Type="http://schemas.openxmlformats.org/officeDocument/2006/relationships/slide" Target="slides/slide31.xml"/><Relationship Id="rId67" Type="http://schemas.openxmlformats.org/officeDocument/2006/relationships/slide" Target="slides/slide32.xml"/><Relationship Id="rId68" Type="http://schemas.openxmlformats.org/officeDocument/2006/relationships/slide" Target="slides/slide33.xml"/><Relationship Id="rId69" Type="http://schemas.openxmlformats.org/officeDocument/2006/relationships/slide" Target="slides/slide34.xml"/><Relationship Id="rId120" Type="http://schemas.openxmlformats.org/officeDocument/2006/relationships/slide" Target="slides/slide85.xml"/><Relationship Id="rId121" Type="http://schemas.openxmlformats.org/officeDocument/2006/relationships/slide" Target="slides/slide86.xml"/><Relationship Id="rId122" Type="http://schemas.openxmlformats.org/officeDocument/2006/relationships/slide" Target="slides/slide87.xml"/><Relationship Id="rId123" Type="http://schemas.openxmlformats.org/officeDocument/2006/relationships/slide" Target="slides/slide88.xml"/><Relationship Id="rId124" Type="http://schemas.openxmlformats.org/officeDocument/2006/relationships/slide" Target="slides/slide89.xml"/><Relationship Id="rId125" Type="http://schemas.openxmlformats.org/officeDocument/2006/relationships/slide" Target="slides/slide90.xml"/><Relationship Id="rId126" Type="http://schemas.openxmlformats.org/officeDocument/2006/relationships/slide" Target="slides/slide91.xml"/><Relationship Id="rId127" Type="http://schemas.openxmlformats.org/officeDocument/2006/relationships/slide" Target="slides/slide92.xml"/><Relationship Id="rId128" Type="http://schemas.openxmlformats.org/officeDocument/2006/relationships/notesMaster" Target="notesMasters/notesMaster1.xml"/><Relationship Id="rId129" Type="http://schemas.openxmlformats.org/officeDocument/2006/relationships/handoutMaster" Target="handoutMasters/handoutMaster1.xml"/><Relationship Id="rId40" Type="http://schemas.openxmlformats.org/officeDocument/2006/relationships/slide" Target="slides/slide5.xml"/><Relationship Id="rId41" Type="http://schemas.openxmlformats.org/officeDocument/2006/relationships/slide" Target="slides/slide6.xml"/><Relationship Id="rId42" Type="http://schemas.openxmlformats.org/officeDocument/2006/relationships/slide" Target="slides/slide7.xml"/><Relationship Id="rId90" Type="http://schemas.openxmlformats.org/officeDocument/2006/relationships/slide" Target="slides/slide55.xml"/><Relationship Id="rId91" Type="http://schemas.openxmlformats.org/officeDocument/2006/relationships/slide" Target="slides/slide56.xml"/><Relationship Id="rId92" Type="http://schemas.openxmlformats.org/officeDocument/2006/relationships/slide" Target="slides/slide57.xml"/><Relationship Id="rId93" Type="http://schemas.openxmlformats.org/officeDocument/2006/relationships/slide" Target="slides/slide58.xml"/><Relationship Id="rId94" Type="http://schemas.openxmlformats.org/officeDocument/2006/relationships/slide" Target="slides/slide59.xml"/><Relationship Id="rId95" Type="http://schemas.openxmlformats.org/officeDocument/2006/relationships/slide" Target="slides/slide60.xml"/><Relationship Id="rId96" Type="http://schemas.openxmlformats.org/officeDocument/2006/relationships/slide" Target="slides/slide61.xml"/><Relationship Id="rId101" Type="http://schemas.openxmlformats.org/officeDocument/2006/relationships/slide" Target="slides/slide66.xml"/><Relationship Id="rId102" Type="http://schemas.openxmlformats.org/officeDocument/2006/relationships/slide" Target="slides/slide67.xml"/><Relationship Id="rId103" Type="http://schemas.openxmlformats.org/officeDocument/2006/relationships/slide" Target="slides/slide68.xml"/><Relationship Id="rId104" Type="http://schemas.openxmlformats.org/officeDocument/2006/relationships/slide" Target="slides/slide69.xml"/><Relationship Id="rId105" Type="http://schemas.openxmlformats.org/officeDocument/2006/relationships/slide" Target="slides/slide70.xml"/><Relationship Id="rId106" Type="http://schemas.openxmlformats.org/officeDocument/2006/relationships/slide" Target="slides/slide71.xml"/><Relationship Id="rId107" Type="http://schemas.openxmlformats.org/officeDocument/2006/relationships/slide" Target="slides/slide72.xml"/><Relationship Id="rId108" Type="http://schemas.openxmlformats.org/officeDocument/2006/relationships/slide" Target="slides/slide73.xml"/><Relationship Id="rId109" Type="http://schemas.openxmlformats.org/officeDocument/2006/relationships/slide" Target="slides/slide74.xml"/><Relationship Id="rId97" Type="http://schemas.openxmlformats.org/officeDocument/2006/relationships/slide" Target="slides/slide62.xml"/><Relationship Id="rId98" Type="http://schemas.openxmlformats.org/officeDocument/2006/relationships/slide" Target="slides/slide63.xml"/><Relationship Id="rId99" Type="http://schemas.openxmlformats.org/officeDocument/2006/relationships/slide" Target="slides/slide64.xml"/><Relationship Id="rId43" Type="http://schemas.openxmlformats.org/officeDocument/2006/relationships/slide" Target="slides/slide8.xml"/><Relationship Id="rId44" Type="http://schemas.openxmlformats.org/officeDocument/2006/relationships/slide" Target="slides/slide9.xml"/><Relationship Id="rId45" Type="http://schemas.openxmlformats.org/officeDocument/2006/relationships/slide" Target="slides/slide10.xml"/><Relationship Id="rId46" Type="http://schemas.openxmlformats.org/officeDocument/2006/relationships/slide" Target="slides/slide11.xml"/><Relationship Id="rId47" Type="http://schemas.openxmlformats.org/officeDocument/2006/relationships/slide" Target="slides/slide12.xml"/><Relationship Id="rId48" Type="http://schemas.openxmlformats.org/officeDocument/2006/relationships/slide" Target="slides/slide13.xml"/><Relationship Id="rId49" Type="http://schemas.openxmlformats.org/officeDocument/2006/relationships/slide" Target="slides/slide14.xml"/><Relationship Id="rId100" Type="http://schemas.openxmlformats.org/officeDocument/2006/relationships/slide" Target="slides/slide65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70" Type="http://schemas.openxmlformats.org/officeDocument/2006/relationships/slide" Target="slides/slide35.xml"/><Relationship Id="rId71" Type="http://schemas.openxmlformats.org/officeDocument/2006/relationships/slide" Target="slides/slide36.xml"/><Relationship Id="rId72" Type="http://schemas.openxmlformats.org/officeDocument/2006/relationships/slide" Target="slides/slide37.xml"/><Relationship Id="rId73" Type="http://schemas.openxmlformats.org/officeDocument/2006/relationships/slide" Target="slides/slide38.xml"/><Relationship Id="rId74" Type="http://schemas.openxmlformats.org/officeDocument/2006/relationships/slide" Target="slides/slide39.xml"/><Relationship Id="rId75" Type="http://schemas.openxmlformats.org/officeDocument/2006/relationships/slide" Target="slides/slide40.xml"/><Relationship Id="rId76" Type="http://schemas.openxmlformats.org/officeDocument/2006/relationships/slide" Target="slides/slide41.xml"/><Relationship Id="rId77" Type="http://schemas.openxmlformats.org/officeDocument/2006/relationships/slide" Target="slides/slide42.xml"/><Relationship Id="rId78" Type="http://schemas.openxmlformats.org/officeDocument/2006/relationships/slide" Target="slides/slide43.xml"/><Relationship Id="rId79" Type="http://schemas.openxmlformats.org/officeDocument/2006/relationships/slide" Target="slides/slide44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30" Type="http://schemas.openxmlformats.org/officeDocument/2006/relationships/presProps" Target="presProps.xml"/><Relationship Id="rId131" Type="http://schemas.openxmlformats.org/officeDocument/2006/relationships/viewProps" Target="viewProps.xml"/><Relationship Id="rId132" Type="http://schemas.openxmlformats.org/officeDocument/2006/relationships/theme" Target="theme/theme1.xml"/><Relationship Id="rId13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50" Type="http://schemas.openxmlformats.org/officeDocument/2006/relationships/slide" Target="slides/slide15.xml"/><Relationship Id="rId51" Type="http://schemas.openxmlformats.org/officeDocument/2006/relationships/slide" Target="slides/slide16.xml"/><Relationship Id="rId52" Type="http://schemas.openxmlformats.org/officeDocument/2006/relationships/slide" Target="slides/slide17.xml"/><Relationship Id="rId53" Type="http://schemas.openxmlformats.org/officeDocument/2006/relationships/slide" Target="slides/slide18.xml"/><Relationship Id="rId54" Type="http://schemas.openxmlformats.org/officeDocument/2006/relationships/slide" Target="slides/slide19.xml"/><Relationship Id="rId55" Type="http://schemas.openxmlformats.org/officeDocument/2006/relationships/slide" Target="slides/slide20.xml"/><Relationship Id="rId56" Type="http://schemas.openxmlformats.org/officeDocument/2006/relationships/slide" Target="slides/slide21.xml"/><Relationship Id="rId57" Type="http://schemas.openxmlformats.org/officeDocument/2006/relationships/slide" Target="slides/slide22.xml"/><Relationship Id="rId58" Type="http://schemas.openxmlformats.org/officeDocument/2006/relationships/slide" Target="slides/slide23.xml"/><Relationship Id="rId59" Type="http://schemas.openxmlformats.org/officeDocument/2006/relationships/slide" Target="slides/slide24.xml"/><Relationship Id="rId110" Type="http://schemas.openxmlformats.org/officeDocument/2006/relationships/slide" Target="slides/slide75.xml"/><Relationship Id="rId111" Type="http://schemas.openxmlformats.org/officeDocument/2006/relationships/slide" Target="slides/slide76.xml"/><Relationship Id="rId112" Type="http://schemas.openxmlformats.org/officeDocument/2006/relationships/slide" Target="slides/slide77.xml"/><Relationship Id="rId113" Type="http://schemas.openxmlformats.org/officeDocument/2006/relationships/slide" Target="slides/slide78.xml"/><Relationship Id="rId114" Type="http://schemas.openxmlformats.org/officeDocument/2006/relationships/slide" Target="slides/slide79.xml"/><Relationship Id="rId115" Type="http://schemas.openxmlformats.org/officeDocument/2006/relationships/slide" Target="slides/slide80.xml"/><Relationship Id="rId116" Type="http://schemas.openxmlformats.org/officeDocument/2006/relationships/slide" Target="slides/slide81.xml"/><Relationship Id="rId117" Type="http://schemas.openxmlformats.org/officeDocument/2006/relationships/slide" Target="slides/slide82.xml"/><Relationship Id="rId118" Type="http://schemas.openxmlformats.org/officeDocument/2006/relationships/slide" Target="slides/slide83.xml"/><Relationship Id="rId119" Type="http://schemas.openxmlformats.org/officeDocument/2006/relationships/slide" Target="slides/slide84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" Target="slides/slide1.xml"/><Relationship Id="rId37" Type="http://schemas.openxmlformats.org/officeDocument/2006/relationships/slide" Target="slides/slide2.xml"/><Relationship Id="rId38" Type="http://schemas.openxmlformats.org/officeDocument/2006/relationships/slide" Target="slides/slide3.xml"/><Relationship Id="rId39" Type="http://schemas.openxmlformats.org/officeDocument/2006/relationships/slide" Target="slides/slide4.xml"/><Relationship Id="rId80" Type="http://schemas.openxmlformats.org/officeDocument/2006/relationships/slide" Target="slides/slide45.xml"/><Relationship Id="rId81" Type="http://schemas.openxmlformats.org/officeDocument/2006/relationships/slide" Target="slides/slide46.xml"/><Relationship Id="rId82" Type="http://schemas.openxmlformats.org/officeDocument/2006/relationships/slide" Target="slides/slide47.xml"/><Relationship Id="rId83" Type="http://schemas.openxmlformats.org/officeDocument/2006/relationships/slide" Target="slides/slide48.xml"/><Relationship Id="rId84" Type="http://schemas.openxmlformats.org/officeDocument/2006/relationships/slide" Target="slides/slide49.xml"/><Relationship Id="rId85" Type="http://schemas.openxmlformats.org/officeDocument/2006/relationships/slide" Target="slides/slide50.xml"/><Relationship Id="rId86" Type="http://schemas.openxmlformats.org/officeDocument/2006/relationships/slide" Target="slides/slide51.xml"/><Relationship Id="rId87" Type="http://schemas.openxmlformats.org/officeDocument/2006/relationships/slide" Target="slides/slide52.xml"/><Relationship Id="rId88" Type="http://schemas.openxmlformats.org/officeDocument/2006/relationships/slide" Target="slides/slide53.xml"/><Relationship Id="rId89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7034E-80FC-DA47-BE60-7A02AE8D5C46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3237D-4CE7-FE44-8E69-127DEF6C7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53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23593-714D-4865-ADA1-B8BDF8FE67B5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286AB-5D7A-477B-A6BB-42699DD3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86AB-5D7A-477B-A6BB-42699DD360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74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El </a:t>
            </a:r>
            <a:r>
              <a:rPr lang="en-US" dirty="0" err="1" smtClean="0">
                <a:latin typeface="Times New Roman"/>
                <a:cs typeface="Times New Roman"/>
              </a:rPr>
              <a:t>vaso</a:t>
            </a:r>
            <a:r>
              <a:rPr lang="en-US" dirty="0" smtClean="0">
                <a:latin typeface="Times New Roman"/>
                <a:cs typeface="Times New Roman"/>
              </a:rPr>
              <a:t> con</a:t>
            </a:r>
            <a:r>
              <a:rPr lang="en-US" baseline="0" dirty="0" smtClean="0">
                <a:latin typeface="Times New Roman"/>
                <a:cs typeface="Times New Roman"/>
              </a:rPr>
              <a:t> </a:t>
            </a:r>
            <a:r>
              <a:rPr lang="en-US" baseline="0" dirty="0" err="1" smtClean="0">
                <a:latin typeface="Times New Roman"/>
                <a:cs typeface="Times New Roman"/>
              </a:rPr>
              <a:t>menos</a:t>
            </a:r>
            <a:r>
              <a:rPr lang="en-US" baseline="0" dirty="0" smtClean="0">
                <a:latin typeface="Times New Roman"/>
                <a:cs typeface="Times New Roman"/>
              </a:rPr>
              <a:t> </a:t>
            </a:r>
            <a:r>
              <a:rPr lang="en-US" baseline="0" dirty="0" err="1" smtClean="0">
                <a:latin typeface="Times New Roman"/>
                <a:cs typeface="Times New Roman"/>
              </a:rPr>
              <a:t>diametro</a:t>
            </a:r>
            <a:r>
              <a:rPr lang="en-US" baseline="0" dirty="0" smtClean="0">
                <a:latin typeface="Times New Roman"/>
                <a:cs typeface="Times New Roman"/>
              </a:rPr>
              <a:t> </a:t>
            </a:r>
            <a:r>
              <a:rPr lang="en-US" baseline="0" dirty="0" err="1" smtClean="0">
                <a:latin typeface="Times New Roman"/>
                <a:cs typeface="Times New Roman"/>
              </a:rPr>
              <a:t>cuales</a:t>
            </a:r>
            <a:r>
              <a:rPr lang="en-US" baseline="0" dirty="0" smtClean="0">
                <a:latin typeface="Times New Roman"/>
                <a:cs typeface="Times New Roman"/>
              </a:rPr>
              <a:t> son? Con mas </a:t>
            </a:r>
            <a:r>
              <a:rPr lang="en-US" baseline="0" dirty="0" err="1" smtClean="0">
                <a:latin typeface="Times New Roman"/>
                <a:cs typeface="Times New Roman"/>
              </a:rPr>
              <a:t>diametro</a:t>
            </a:r>
            <a:r>
              <a:rPr lang="en-US" baseline="0" dirty="0" smtClean="0">
                <a:latin typeface="Times New Roman"/>
                <a:cs typeface="Times New Roman"/>
              </a:rPr>
              <a:t>?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Elasticidad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equilibra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presion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86AB-5D7A-477B-A6BB-42699DD360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30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429953" y="4344243"/>
            <a:ext cx="3206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6A4A0"/>
                </a:solidFill>
              </a:rPr>
              <a:t>Lecture Presentation by </a:t>
            </a:r>
            <a:br>
              <a:rPr lang="en-US" sz="1600" dirty="0" smtClean="0">
                <a:solidFill>
                  <a:srgbClr val="06A4A0"/>
                </a:solidFill>
              </a:rPr>
            </a:br>
            <a:r>
              <a:rPr lang="en-US" sz="1600" dirty="0" smtClean="0">
                <a:solidFill>
                  <a:srgbClr val="06A4A0"/>
                </a:solidFill>
              </a:rPr>
              <a:t>Lee Ann Frederick</a:t>
            </a:r>
          </a:p>
          <a:p>
            <a:pPr algn="ctr" eaLnBrk="0" hangingPunct="0"/>
            <a:r>
              <a:rPr lang="en-US" sz="1600" baseline="0" dirty="0" smtClean="0">
                <a:solidFill>
                  <a:srgbClr val="06A4A0"/>
                </a:solidFill>
              </a:rPr>
              <a:t>University of Texas at Arlington</a:t>
            </a:r>
            <a:endParaRPr lang="en-US" sz="1600" dirty="0">
              <a:solidFill>
                <a:srgbClr val="06A4A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279800" y="1371852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D5072"/>
                </a:solidFill>
              </a:rPr>
              <a:t>Chapter 21</a:t>
            </a:r>
            <a:endParaRPr lang="en-US" sz="4000" b="1" dirty="0">
              <a:solidFill>
                <a:srgbClr val="1D5072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264902" y="2598607"/>
            <a:ext cx="3498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0" i="1" dirty="0" smtClean="0">
                <a:solidFill>
                  <a:srgbClr val="06A4A0"/>
                </a:solidFill>
                <a:latin typeface="+mn-lt"/>
              </a:rPr>
              <a:t>Blood Vessels and Circulation</a:t>
            </a:r>
            <a:endParaRPr lang="en-US" sz="3200" b="0" i="1" dirty="0">
              <a:solidFill>
                <a:srgbClr val="06A4A0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572264" y="4054176"/>
            <a:ext cx="2883987" cy="0"/>
          </a:xfrm>
          <a:prstGeom prst="line">
            <a:avLst/>
          </a:prstGeom>
          <a:ln w="22225">
            <a:solidFill>
              <a:srgbClr val="1D5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152400" y="228600"/>
            <a:ext cx="8791576" cy="6124575"/>
          </a:xfrm>
          <a:prstGeom prst="rect">
            <a:avLst/>
          </a:prstGeom>
          <a:noFill/>
          <a:ln w="25400">
            <a:solidFill>
              <a:srgbClr val="1D50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1" y="396194"/>
            <a:ext cx="4748733" cy="5743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383" y="6561993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2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6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28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12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7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79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94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8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68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9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34626"/>
            <a:ext cx="9144000" cy="0"/>
          </a:xfrm>
          <a:prstGeom prst="line">
            <a:avLst/>
          </a:prstGeom>
          <a:ln w="88900">
            <a:solidFill>
              <a:srgbClr val="06A4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383" y="6561993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9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1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2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66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08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9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33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82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77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70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3A4FA6-DEA2-4E41-BA8A-8D57750FA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15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7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36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41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71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48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62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2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6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4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1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3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1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2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35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83" y="6561993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D507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6A4A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6A4A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6A4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6A4A0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6A4A0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3548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8843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3906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767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142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9990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7690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2658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720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0526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6349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1666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7728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5576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9862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1526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993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8992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5260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6348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3798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1370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1274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5539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2683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5963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5373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0076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8039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9510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8699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5838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1161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9370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5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6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7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8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9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0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18176" y="2635142"/>
            <a:ext cx="365854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6A4A0"/>
                </a:solidFill>
              </a:rPr>
              <a:t>Vasos</a:t>
            </a:r>
            <a:r>
              <a:rPr lang="en-US" sz="3200" dirty="0" smtClean="0">
                <a:solidFill>
                  <a:srgbClr val="06A4A0"/>
                </a:solidFill>
              </a:rPr>
              <a:t> </a:t>
            </a:r>
            <a:r>
              <a:rPr lang="en-US" sz="3200" dirty="0" err="1" smtClean="0">
                <a:solidFill>
                  <a:srgbClr val="06A4A0"/>
                </a:solidFill>
              </a:rPr>
              <a:t>Sanguíneos</a:t>
            </a:r>
            <a:r>
              <a:rPr lang="en-US" sz="3200" dirty="0" smtClean="0">
                <a:solidFill>
                  <a:srgbClr val="06A4A0"/>
                </a:solidFill>
              </a:rPr>
              <a:t> y </a:t>
            </a:r>
            <a:r>
              <a:rPr lang="en-US" sz="3200" dirty="0" err="1" smtClean="0">
                <a:solidFill>
                  <a:srgbClr val="06A4A0"/>
                </a:solidFill>
              </a:rPr>
              <a:t>Circulación</a:t>
            </a:r>
            <a:endParaRPr lang="en-US" sz="3200" dirty="0">
              <a:solidFill>
                <a:srgbClr val="06A4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2" name="Picture 9231" descr="figure_21_01_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"/>
          <a:stretch/>
        </p:blipFill>
        <p:spPr>
          <a:xfrm>
            <a:off x="1478280" y="137160"/>
            <a:ext cx="6187440" cy="642587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21-1 Comparisons of a Typical Artery and a Typical </a:t>
            </a:r>
            <a:r>
              <a:rPr lang="en-US" sz="900" b="1" dirty="0" smtClean="0">
                <a:latin typeface="Arial" charset="0"/>
              </a:rPr>
              <a:t>Vein (Part 1 of 2).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7850" y="431623"/>
            <a:ext cx="94960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Tunica </a:t>
            </a:r>
            <a:r>
              <a:rPr lang="en-US" sz="1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externa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7018" y="743659"/>
            <a:ext cx="84128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Tunica media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2465294" y="1534868"/>
            <a:ext cx="885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2604393" y="1845807"/>
            <a:ext cx="73869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220" name="Group 9219"/>
          <p:cNvGrpSpPr/>
          <p:nvPr/>
        </p:nvGrpSpPr>
        <p:grpSpPr>
          <a:xfrm>
            <a:off x="1953559" y="2377382"/>
            <a:ext cx="1389529" cy="84177"/>
            <a:chOff x="1953559" y="2377382"/>
            <a:chExt cx="1389529" cy="84177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2304689" y="2377382"/>
              <a:ext cx="103839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1953559" y="2377382"/>
              <a:ext cx="354305" cy="841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28" name="Group 9227"/>
          <p:cNvGrpSpPr/>
          <p:nvPr/>
        </p:nvGrpSpPr>
        <p:grpSpPr>
          <a:xfrm>
            <a:off x="2998742" y="649953"/>
            <a:ext cx="419100" cy="378747"/>
            <a:chOff x="2998742" y="649953"/>
            <a:chExt cx="419100" cy="378747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3000375" y="655929"/>
              <a:ext cx="37301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3363868" y="836904"/>
              <a:ext cx="5397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3319418" y="1024603"/>
              <a:ext cx="5397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998742" y="649953"/>
              <a:ext cx="0" cy="476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367042" y="649953"/>
              <a:ext cx="0" cy="37874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31" name="Group 9230"/>
          <p:cNvGrpSpPr/>
          <p:nvPr/>
        </p:nvGrpSpPr>
        <p:grpSpPr>
          <a:xfrm>
            <a:off x="3320756" y="1046520"/>
            <a:ext cx="98424" cy="247650"/>
            <a:chOff x="3320756" y="1046520"/>
            <a:chExt cx="98424" cy="247650"/>
          </a:xfrm>
        </p:grpSpPr>
        <p:cxnSp>
          <p:nvCxnSpPr>
            <p:cNvPr id="18" name="Straight Connector 17"/>
            <p:cNvCxnSpPr/>
            <p:nvPr/>
          </p:nvCxnSpPr>
          <p:spPr bwMode="auto">
            <a:xfrm flipH="1">
              <a:off x="3365206" y="1170345"/>
              <a:ext cx="5397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3320756" y="1294170"/>
              <a:ext cx="5397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3320756" y="1049695"/>
              <a:ext cx="5397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3368380" y="1046520"/>
              <a:ext cx="0" cy="2413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30" name="Group 9229"/>
          <p:cNvGrpSpPr/>
          <p:nvPr/>
        </p:nvGrpSpPr>
        <p:grpSpPr>
          <a:xfrm>
            <a:off x="2171700" y="618203"/>
            <a:ext cx="799334" cy="79375"/>
            <a:chOff x="2171700" y="618203"/>
            <a:chExt cx="799334" cy="79375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2171700" y="655929"/>
              <a:ext cx="7969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174109" y="649953"/>
              <a:ext cx="0" cy="476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971034" y="649953"/>
              <a:ext cx="0" cy="476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2577334" y="618203"/>
              <a:ext cx="0" cy="349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7" name="Straight Connector 26"/>
          <p:cNvCxnSpPr/>
          <p:nvPr/>
        </p:nvCxnSpPr>
        <p:spPr bwMode="auto">
          <a:xfrm flipH="1">
            <a:off x="2759756" y="2975863"/>
            <a:ext cx="5870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61333" y="3363281"/>
            <a:ext cx="69296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3480914" y="1078926"/>
            <a:ext cx="84128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Tunica intima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95029" y="1439661"/>
            <a:ext cx="100283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Smooth muscle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93464" y="1756390"/>
            <a:ext cx="10028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Internal elastic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membrane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99489" y="2297163"/>
            <a:ext cx="7466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External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elastic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membrane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98646" y="2888738"/>
            <a:ext cx="777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Endothelium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95635" y="3270250"/>
            <a:ext cx="7774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Elastic fiber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2638" y="3586402"/>
            <a:ext cx="94677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ARTERY</a:t>
            </a:r>
            <a:endParaRPr lang="en-US" sz="100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38612" y="3539031"/>
            <a:ext cx="10441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Artery and vein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71041" y="2547104"/>
            <a:ext cx="424987" cy="4033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5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Lumen</a:t>
            </a:r>
          </a:p>
          <a:p>
            <a:pPr eaLnBrk="0" fontAlgn="base" hangingPunct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5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of</a:t>
            </a:r>
          </a:p>
          <a:p>
            <a:pPr eaLnBrk="0" fontAlgn="base" hangingPunct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5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artery</a:t>
            </a:r>
            <a:endParaRPr lang="en-US" sz="85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27962" y="1471409"/>
            <a:ext cx="5202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Lumen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 vein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64951" y="3541079"/>
            <a:ext cx="53043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6F6F6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LM </a:t>
            </a:r>
            <a:r>
              <a:rPr lang="en-US" sz="1000" b="1" dirty="0" smtClean="0">
                <a:solidFill>
                  <a:srgbClr val="6F6F6F"/>
                </a:solidFill>
                <a:latin typeface="Symbol Std"/>
                <a:ea typeface="ＭＳ Ｐゴシック" charset="0"/>
                <a:cs typeface="Symbol Std"/>
              </a:rPr>
              <a:t>× </a:t>
            </a:r>
            <a:r>
              <a:rPr lang="en-US" sz="1000" b="1" dirty="0" smtClean="0">
                <a:solidFill>
                  <a:srgbClr val="6F6F6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60</a:t>
            </a:r>
            <a:endParaRPr lang="en-US" sz="1000" b="1" dirty="0">
              <a:solidFill>
                <a:srgbClr val="6F6F6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9222" descr="figure_21_01_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1"/>
          <a:stretch/>
        </p:blipFill>
        <p:spPr>
          <a:xfrm>
            <a:off x="1725168" y="169936"/>
            <a:ext cx="5693664" cy="641767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21-1 Comparisons of a Typical Artery and a Typical Vein (Part </a:t>
            </a:r>
            <a:r>
              <a:rPr lang="en-US" sz="900" b="1" dirty="0" smtClean="0">
                <a:latin typeface="Arial" charset="0"/>
              </a:rPr>
              <a:t>2 </a:t>
            </a:r>
            <a:r>
              <a:rPr lang="en-US" sz="900" b="1" dirty="0">
                <a:latin typeface="Arial" charset="0"/>
              </a:rPr>
              <a:t>of 2).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2422" y="3563615"/>
            <a:ext cx="10441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Artery and vein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851" y="2571688"/>
            <a:ext cx="424987" cy="4033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5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Lumen</a:t>
            </a:r>
          </a:p>
          <a:p>
            <a:pPr eaLnBrk="0" fontAlgn="base" hangingPunct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5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of</a:t>
            </a:r>
          </a:p>
          <a:p>
            <a:pPr eaLnBrk="0" fontAlgn="base" hangingPunct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5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artery</a:t>
            </a:r>
            <a:endParaRPr lang="en-US" sz="85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1772" y="1495993"/>
            <a:ext cx="5202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Lumen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 vein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8761" y="3565663"/>
            <a:ext cx="53043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6F6F6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LM </a:t>
            </a:r>
            <a:r>
              <a:rPr lang="en-US" sz="1000" b="1" dirty="0" smtClean="0">
                <a:solidFill>
                  <a:srgbClr val="6F6F6F"/>
                </a:solidFill>
                <a:latin typeface="Symbol Std"/>
                <a:ea typeface="ＭＳ Ｐゴシック" charset="0"/>
                <a:cs typeface="Symbol Std"/>
              </a:rPr>
              <a:t>× </a:t>
            </a:r>
            <a:r>
              <a:rPr lang="en-US" sz="1000" b="1" dirty="0" smtClean="0">
                <a:solidFill>
                  <a:srgbClr val="6F6F6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60</a:t>
            </a:r>
            <a:endParaRPr lang="en-US" sz="1000" b="1" dirty="0">
              <a:solidFill>
                <a:srgbClr val="6F6F6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9902" y="1005174"/>
            <a:ext cx="84674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Tunica media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3041" y="1235568"/>
            <a:ext cx="8501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Tunica intima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0182" y="536236"/>
            <a:ext cx="9151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Tunica </a:t>
            </a:r>
            <a:r>
              <a:rPr lang="en-US" sz="1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externa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6991" y="1911759"/>
            <a:ext cx="6248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Smooth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muscle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4197" y="2887944"/>
            <a:ext cx="8459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Endothelium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62866" y="978122"/>
            <a:ext cx="98424" cy="241300"/>
            <a:chOff x="7174909" y="1052970"/>
            <a:chExt cx="98424" cy="241300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7174909" y="1173620"/>
              <a:ext cx="5397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7219359" y="1287920"/>
              <a:ext cx="5397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219359" y="1059320"/>
              <a:ext cx="5397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7225709" y="1052970"/>
              <a:ext cx="0" cy="2413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23"/>
          <p:cNvGrpSpPr/>
          <p:nvPr/>
        </p:nvGrpSpPr>
        <p:grpSpPr>
          <a:xfrm>
            <a:off x="5763054" y="740809"/>
            <a:ext cx="610973" cy="79375"/>
            <a:chOff x="5763054" y="708033"/>
            <a:chExt cx="610973" cy="79375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5763054" y="745759"/>
              <a:ext cx="6109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5769825" y="739783"/>
              <a:ext cx="0" cy="476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6368945" y="739783"/>
              <a:ext cx="0" cy="476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6072102" y="708033"/>
              <a:ext cx="0" cy="349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>
          <a:xfrm>
            <a:off x="5662866" y="1231384"/>
            <a:ext cx="98424" cy="167500"/>
            <a:chOff x="5662866" y="1198608"/>
            <a:chExt cx="98424" cy="167500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5662866" y="1284938"/>
              <a:ext cx="5397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5707316" y="1364918"/>
              <a:ext cx="5397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707316" y="1204958"/>
              <a:ext cx="5397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5713666" y="1198608"/>
              <a:ext cx="0" cy="167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22" name="Group 9221"/>
          <p:cNvGrpSpPr/>
          <p:nvPr/>
        </p:nvGrpSpPr>
        <p:grpSpPr>
          <a:xfrm>
            <a:off x="6181220" y="2009042"/>
            <a:ext cx="886158" cy="258248"/>
            <a:chOff x="6181220" y="1976266"/>
            <a:chExt cx="886158" cy="258248"/>
          </a:xfrm>
        </p:grpSpPr>
        <p:cxnSp>
          <p:nvCxnSpPr>
            <p:cNvPr id="34" name="Straight Connector 33"/>
            <p:cNvCxnSpPr/>
            <p:nvPr/>
          </p:nvCxnSpPr>
          <p:spPr bwMode="auto">
            <a:xfrm flipH="1">
              <a:off x="6181220" y="1976266"/>
              <a:ext cx="47769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6485986" y="1977988"/>
              <a:ext cx="581392" cy="25652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0" name="Straight Connector 39"/>
          <p:cNvCxnSpPr/>
          <p:nvPr/>
        </p:nvCxnSpPr>
        <p:spPr bwMode="auto">
          <a:xfrm flipH="1">
            <a:off x="6179162" y="2985226"/>
            <a:ext cx="2978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6677383" y="3608339"/>
            <a:ext cx="369807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5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VEIN</a:t>
            </a:r>
            <a:endParaRPr lang="en-US" sz="95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916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Diferencias</a:t>
            </a:r>
            <a:r>
              <a:rPr lang="en-US" dirty="0" smtClean="0"/>
              <a:t> entre </a:t>
            </a:r>
            <a:r>
              <a:rPr lang="en-US" dirty="0" err="1" smtClean="0"/>
              <a:t>venas</a:t>
            </a:r>
            <a:r>
              <a:rPr lang="en-US" dirty="0" smtClean="0"/>
              <a:t> y </a:t>
            </a:r>
            <a:r>
              <a:rPr lang="en-US" dirty="0" err="1" smtClean="0"/>
              <a:t>arterias</a:t>
            </a:r>
            <a:endParaRPr lang="en-US" dirty="0" smtClean="0"/>
          </a:p>
          <a:p>
            <a:pPr lvl="1"/>
            <a:r>
              <a:rPr lang="en-US" dirty="0" err="1" smtClean="0"/>
              <a:t>Corren</a:t>
            </a:r>
            <a:r>
              <a:rPr lang="en-US" dirty="0" smtClean="0"/>
              <a:t> </a:t>
            </a:r>
            <a:r>
              <a:rPr lang="en-US" dirty="0" err="1" smtClean="0"/>
              <a:t>paralelas</a:t>
            </a:r>
            <a:r>
              <a:rPr lang="en-US" dirty="0" smtClean="0"/>
              <a:t>, </a:t>
            </a:r>
            <a:r>
              <a:rPr lang="en-US" dirty="0" err="1" smtClean="0"/>
              <a:t>lado</a:t>
            </a:r>
            <a:r>
              <a:rPr lang="en-US" dirty="0" smtClean="0"/>
              <a:t> a </a:t>
            </a:r>
            <a:r>
              <a:rPr lang="en-US" dirty="0" err="1" smtClean="0"/>
              <a:t>lado</a:t>
            </a:r>
            <a:endParaRPr lang="en-US" dirty="0" smtClean="0"/>
          </a:p>
          <a:p>
            <a:pPr lvl="1"/>
            <a:r>
              <a:rPr lang="en-US" dirty="0" err="1" smtClean="0"/>
              <a:t>Arterias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paredes</a:t>
            </a:r>
            <a:r>
              <a:rPr lang="en-US" dirty="0" smtClean="0"/>
              <a:t> mas </a:t>
            </a:r>
            <a:r>
              <a:rPr lang="en-US" dirty="0" err="1" smtClean="0"/>
              <a:t>gruesas</a:t>
            </a:r>
            <a:r>
              <a:rPr lang="en-US" dirty="0" smtClean="0"/>
              <a:t> y mayor </a:t>
            </a:r>
            <a:r>
              <a:rPr lang="en-US" dirty="0" err="1" smtClean="0"/>
              <a:t>presión</a:t>
            </a:r>
            <a:r>
              <a:rPr lang="en-US" dirty="0" smtClean="0"/>
              <a:t>  </a:t>
            </a:r>
            <a:r>
              <a:rPr lang="en-US" dirty="0" err="1" smtClean="0"/>
              <a:t>sanguínea</a:t>
            </a:r>
            <a:endParaRPr lang="en-US" dirty="0" smtClean="0"/>
          </a:p>
          <a:p>
            <a:pPr lvl="1"/>
            <a:r>
              <a:rPr lang="en-US" dirty="0" err="1" smtClean="0"/>
              <a:t>Arterias</a:t>
            </a:r>
            <a:r>
              <a:rPr lang="en-US" dirty="0" smtClean="0"/>
              <a:t> </a:t>
            </a:r>
            <a:r>
              <a:rPr lang="en-US" dirty="0" err="1" smtClean="0"/>
              <a:t>colapsadas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lumen</a:t>
            </a:r>
          </a:p>
          <a:p>
            <a:pPr lvl="1"/>
            <a:r>
              <a:rPr lang="en-US" dirty="0" err="1" smtClean="0"/>
              <a:t>Venas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un </a:t>
            </a:r>
            <a:r>
              <a:rPr lang="en-US" dirty="0" err="1" smtClean="0"/>
              <a:t>lumén</a:t>
            </a:r>
            <a:r>
              <a:rPr lang="en-US" dirty="0" smtClean="0"/>
              <a:t> mayor, </a:t>
            </a:r>
            <a:r>
              <a:rPr lang="en-US" dirty="0" err="1" smtClean="0"/>
              <a:t>liso</a:t>
            </a:r>
            <a:endParaRPr lang="en-US" dirty="0" smtClean="0"/>
          </a:p>
          <a:p>
            <a:pPr lvl="1"/>
            <a:r>
              <a:rPr lang="en-US" dirty="0" err="1" smtClean="0"/>
              <a:t>Recubierta</a:t>
            </a:r>
            <a:r>
              <a:rPr lang="en-US" dirty="0" smtClean="0"/>
              <a:t> </a:t>
            </a:r>
            <a:r>
              <a:rPr lang="en-US" dirty="0" err="1" smtClean="0"/>
              <a:t>venosa</a:t>
            </a:r>
            <a:r>
              <a:rPr lang="en-US" dirty="0" smtClean="0"/>
              <a:t> se </a:t>
            </a:r>
            <a:r>
              <a:rPr lang="en-US" dirty="0" err="1" smtClean="0"/>
              <a:t>contrae</a:t>
            </a:r>
            <a:r>
              <a:rPr lang="en-US" dirty="0" smtClean="0"/>
              <a:t>, el arterial no</a:t>
            </a:r>
          </a:p>
          <a:p>
            <a:pPr lvl="1"/>
            <a:r>
              <a:rPr lang="en-US" dirty="0" err="1" smtClean="0"/>
              <a:t>Recubierta</a:t>
            </a:r>
            <a:r>
              <a:rPr lang="en-US" dirty="0" smtClean="0"/>
              <a:t> arterial se </a:t>
            </a:r>
            <a:r>
              <a:rPr lang="en-US" dirty="0" err="1" smtClean="0"/>
              <a:t>dobla</a:t>
            </a:r>
            <a:endParaRPr lang="en-US" dirty="0" smtClean="0"/>
          </a:p>
          <a:p>
            <a:pPr lvl="1"/>
            <a:r>
              <a:rPr lang="en-US" dirty="0" err="1" smtClean="0"/>
              <a:t>Arterias</a:t>
            </a:r>
            <a:r>
              <a:rPr lang="en-US" dirty="0" smtClean="0"/>
              <a:t> mas </a:t>
            </a:r>
            <a:r>
              <a:rPr lang="en-US" dirty="0" err="1" smtClean="0"/>
              <a:t>elásticas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Venas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válvulas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21-1 </a:t>
            </a:r>
            <a:r>
              <a:rPr lang="en-US" dirty="0" err="1" smtClean="0"/>
              <a:t>Vasos</a:t>
            </a:r>
            <a:r>
              <a:rPr lang="en-US" dirty="0" smtClean="0"/>
              <a:t> </a:t>
            </a:r>
            <a:r>
              <a:rPr lang="en-US" dirty="0" err="1" smtClean="0"/>
              <a:t>sanguíneos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21-1 </a:t>
            </a:r>
            <a:r>
              <a:rPr lang="en-US" dirty="0" err="1" smtClean="0"/>
              <a:t>Arterias</a:t>
            </a:r>
            <a:r>
              <a:rPr lang="en-US" dirty="0" smtClean="0"/>
              <a:t>: </a:t>
            </a:r>
            <a:r>
              <a:rPr lang="en-US" dirty="0" err="1" smtClean="0"/>
              <a:t>estructura</a:t>
            </a:r>
            <a:r>
              <a:rPr lang="en-US" dirty="0" smtClean="0"/>
              <a:t> y </a:t>
            </a:r>
            <a:r>
              <a:rPr lang="en-US" dirty="0" err="1" smtClean="0"/>
              <a:t>función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3" y="1290918"/>
            <a:ext cx="8289445" cy="5055561"/>
          </a:xfrm>
        </p:spPr>
        <p:txBody>
          <a:bodyPr/>
          <a:lstStyle/>
          <a:p>
            <a:r>
              <a:rPr lang="en-US" dirty="0" err="1" smtClean="0"/>
              <a:t>Arterias</a:t>
            </a:r>
            <a:r>
              <a:rPr lang="en-US" dirty="0" smtClean="0"/>
              <a:t> </a:t>
            </a:r>
          </a:p>
          <a:p>
            <a:pPr lvl="1"/>
            <a:r>
              <a:rPr lang="en-US" b="1" dirty="0" err="1" smtClean="0"/>
              <a:t>Elasticidad</a:t>
            </a:r>
            <a:r>
              <a:rPr lang="en-US" dirty="0" smtClean="0"/>
              <a:t> -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absorban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ondas</a:t>
            </a:r>
            <a:r>
              <a:rPr lang="en-US" dirty="0" smtClean="0"/>
              <a:t> de </a:t>
            </a:r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 err="1" smtClean="0"/>
              <a:t>generadas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latido</a:t>
            </a:r>
            <a:endParaRPr lang="en-US" dirty="0" smtClean="0"/>
          </a:p>
          <a:p>
            <a:pPr lvl="1"/>
            <a:r>
              <a:rPr lang="en-US" b="1" dirty="0" err="1" smtClean="0"/>
              <a:t>Contractilidad</a:t>
            </a:r>
            <a:r>
              <a:rPr lang="en-US" dirty="0" smtClean="0"/>
              <a:t>- </a:t>
            </a:r>
            <a:r>
              <a:rPr lang="en-US" dirty="0" err="1" smtClean="0"/>
              <a:t>permite</a:t>
            </a:r>
            <a:r>
              <a:rPr lang="en-US" dirty="0" smtClean="0"/>
              <a:t> el </a:t>
            </a:r>
            <a:r>
              <a:rPr lang="en-US" dirty="0" err="1" smtClean="0"/>
              <a:t>cambio</a:t>
            </a:r>
            <a:r>
              <a:rPr lang="en-US" dirty="0" smtClean="0"/>
              <a:t> de </a:t>
            </a:r>
            <a:r>
              <a:rPr lang="en-US" dirty="0" err="1" smtClean="0"/>
              <a:t>diametro</a:t>
            </a:r>
            <a:r>
              <a:rPr lang="en-US" dirty="0" smtClean="0"/>
              <a:t> </a:t>
            </a:r>
            <a:r>
              <a:rPr lang="en-US" dirty="0" err="1" smtClean="0"/>
              <a:t>segun</a:t>
            </a:r>
            <a:r>
              <a:rPr lang="en-US" dirty="0" smtClean="0"/>
              <a:t> sea </a:t>
            </a:r>
            <a:r>
              <a:rPr lang="en-US" dirty="0" err="1" smtClean="0"/>
              <a:t>necesario</a:t>
            </a:r>
            <a:endParaRPr lang="en-US" dirty="0" smtClean="0"/>
          </a:p>
          <a:p>
            <a:pPr lvl="2"/>
            <a:r>
              <a:rPr lang="en-US" dirty="0" err="1" smtClean="0"/>
              <a:t>Bajo</a:t>
            </a:r>
            <a:r>
              <a:rPr lang="en-US" dirty="0" smtClean="0"/>
              <a:t> el control del SNA</a:t>
            </a:r>
          </a:p>
          <a:p>
            <a:pPr lvl="2"/>
            <a:r>
              <a:rPr lang="en-US" b="1" dirty="0" err="1" smtClean="0"/>
              <a:t>Vasoconstrcción</a:t>
            </a:r>
            <a:r>
              <a:rPr lang="en-US" dirty="0" smtClean="0"/>
              <a:t> / </a:t>
            </a:r>
            <a:r>
              <a:rPr lang="en-US" b="1" dirty="0" err="1" smtClean="0"/>
              <a:t>Vasodilatación</a:t>
            </a:r>
            <a:endParaRPr lang="en-US" b="1" dirty="0" smtClean="0"/>
          </a:p>
          <a:p>
            <a:pPr lvl="3"/>
            <a:r>
              <a:rPr lang="en-US" dirty="0" err="1" smtClean="0"/>
              <a:t>Contracción</a:t>
            </a:r>
            <a:r>
              <a:rPr lang="en-US" dirty="0" smtClean="0"/>
              <a:t> y </a:t>
            </a:r>
            <a:r>
              <a:rPr lang="en-US" dirty="0" err="1" smtClean="0"/>
              <a:t>relajación</a:t>
            </a:r>
            <a:r>
              <a:rPr lang="en-US" dirty="0" smtClean="0"/>
              <a:t> de </a:t>
            </a:r>
            <a:r>
              <a:rPr lang="en-US" dirty="0" err="1" smtClean="0"/>
              <a:t>músculo</a:t>
            </a:r>
            <a:r>
              <a:rPr lang="en-US" dirty="0" smtClean="0"/>
              <a:t> </a:t>
            </a:r>
            <a:r>
              <a:rPr lang="en-US" dirty="0" err="1" smtClean="0"/>
              <a:t>liso</a:t>
            </a:r>
            <a:r>
              <a:rPr lang="en-US" dirty="0" smtClean="0"/>
              <a:t> </a:t>
            </a:r>
          </a:p>
          <a:p>
            <a:pPr lvl="3"/>
            <a:r>
              <a:rPr lang="en-US" dirty="0" err="1" smtClean="0"/>
              <a:t>Cambio</a:t>
            </a:r>
            <a:r>
              <a:rPr lang="en-US" dirty="0" smtClean="0"/>
              <a:t> de </a:t>
            </a:r>
            <a:r>
              <a:rPr lang="en-US" dirty="0" err="1" smtClean="0"/>
              <a:t>diámetro</a:t>
            </a:r>
            <a:r>
              <a:rPr lang="en-US" dirty="0" smtClean="0"/>
              <a:t> del lumen</a:t>
            </a:r>
          </a:p>
          <a:p>
            <a:pPr lvl="3"/>
            <a:r>
              <a:rPr lang="en-US" dirty="0" err="1" smtClean="0"/>
              <a:t>Regula</a:t>
            </a:r>
            <a:r>
              <a:rPr lang="en-US" dirty="0" smtClean="0"/>
              <a:t> el </a:t>
            </a:r>
            <a:r>
              <a:rPr lang="en-US" dirty="0" err="1" smtClean="0"/>
              <a:t>volúmen</a:t>
            </a:r>
            <a:r>
              <a:rPr lang="en-US" dirty="0" smtClean="0"/>
              <a:t> y </a:t>
            </a:r>
            <a:r>
              <a:rPr lang="en-US" dirty="0" err="1" smtClean="0"/>
              <a:t>flujo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50" y="854887"/>
            <a:ext cx="8289445" cy="4959275"/>
          </a:xfrm>
        </p:spPr>
        <p:txBody>
          <a:bodyPr/>
          <a:lstStyle/>
          <a:p>
            <a:r>
              <a:rPr lang="en-US" dirty="0" err="1" smtClean="0"/>
              <a:t>Arterias</a:t>
            </a:r>
            <a:endParaRPr lang="en-US" dirty="0" smtClean="0"/>
          </a:p>
          <a:p>
            <a:pPr lvl="1"/>
            <a:r>
              <a:rPr lang="en-US" dirty="0" err="1" smtClean="0"/>
              <a:t>Cambian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</a:t>
            </a:r>
            <a:r>
              <a:rPr lang="en-US" dirty="0" err="1" smtClean="0"/>
              <a:t>corazón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los </a:t>
            </a:r>
            <a:r>
              <a:rPr lang="en-US" dirty="0" err="1" smtClean="0"/>
              <a:t>capilares</a:t>
            </a:r>
            <a:endParaRPr lang="en-US" dirty="0" smtClean="0"/>
          </a:p>
          <a:p>
            <a:pPr lvl="2"/>
            <a:r>
              <a:rPr lang="en-US" dirty="0" err="1" smtClean="0"/>
              <a:t>Arterias</a:t>
            </a:r>
            <a:r>
              <a:rPr lang="en-US" dirty="0" smtClean="0"/>
              <a:t> </a:t>
            </a:r>
            <a:r>
              <a:rPr lang="en-US" b="1" dirty="0" err="1" smtClean="0"/>
              <a:t>elásticas</a:t>
            </a:r>
            <a:r>
              <a:rPr lang="en-US" dirty="0" smtClean="0"/>
              <a:t> – </a:t>
            </a:r>
            <a:r>
              <a:rPr lang="en-US" dirty="0" err="1" smtClean="0"/>
              <a:t>conductoras</a:t>
            </a:r>
            <a:endParaRPr lang="en-US" dirty="0"/>
          </a:p>
          <a:p>
            <a:pPr lvl="2"/>
            <a:r>
              <a:rPr lang="en-US" dirty="0" err="1" smtClean="0"/>
              <a:t>Grandes</a:t>
            </a:r>
            <a:r>
              <a:rPr lang="en-US" dirty="0" smtClean="0"/>
              <a:t>, mas </a:t>
            </a:r>
            <a:r>
              <a:rPr lang="en-US" dirty="0" err="1" smtClean="0"/>
              <a:t>fibras</a:t>
            </a:r>
            <a:r>
              <a:rPr lang="en-US" dirty="0" smtClean="0"/>
              <a:t> </a:t>
            </a:r>
            <a:r>
              <a:rPr lang="en-US" dirty="0" err="1" smtClean="0"/>
              <a:t>elásticas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musculares</a:t>
            </a:r>
            <a:r>
              <a:rPr lang="en-US" dirty="0" smtClean="0"/>
              <a:t> en la </a:t>
            </a:r>
            <a:r>
              <a:rPr lang="en-US" dirty="0" err="1" smtClean="0"/>
              <a:t>túnica</a:t>
            </a:r>
            <a:r>
              <a:rPr lang="en-US" dirty="0" smtClean="0"/>
              <a:t> media </a:t>
            </a:r>
          </a:p>
          <a:p>
            <a:pPr lvl="3"/>
            <a:r>
              <a:rPr lang="en-US" dirty="0" smtClean="0"/>
              <a:t>Aorta y </a:t>
            </a:r>
            <a:r>
              <a:rPr lang="en-US" dirty="0" err="1" smtClean="0"/>
              <a:t>tronco</a:t>
            </a:r>
            <a:r>
              <a:rPr lang="en-US" dirty="0" smtClean="0"/>
              <a:t> </a:t>
            </a:r>
            <a:r>
              <a:rPr lang="en-US" dirty="0" err="1" smtClean="0"/>
              <a:t>pulmonar</a:t>
            </a:r>
            <a:endParaRPr lang="en-US" dirty="0" smtClean="0"/>
          </a:p>
          <a:p>
            <a:pPr lvl="2"/>
            <a:r>
              <a:rPr lang="en-US" dirty="0" err="1" smtClean="0"/>
              <a:t>Arterias</a:t>
            </a:r>
            <a:r>
              <a:rPr lang="en-US" dirty="0" smtClean="0"/>
              <a:t> </a:t>
            </a:r>
            <a:r>
              <a:rPr lang="en-US" b="1" dirty="0" err="1" smtClean="0"/>
              <a:t>musculares</a:t>
            </a:r>
            <a:r>
              <a:rPr lang="en-US" b="1" dirty="0" smtClean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distribuidoras</a:t>
            </a:r>
            <a:endParaRPr lang="en-US" dirty="0" smtClean="0"/>
          </a:p>
          <a:p>
            <a:pPr lvl="2"/>
            <a:r>
              <a:rPr lang="en-US" dirty="0" err="1" smtClean="0"/>
              <a:t>Medianas</a:t>
            </a:r>
            <a:r>
              <a:rPr lang="en-US" dirty="0" smtClean="0"/>
              <a:t>, mas </a:t>
            </a:r>
            <a:r>
              <a:rPr lang="en-US" dirty="0" err="1" smtClean="0"/>
              <a:t>fibras</a:t>
            </a:r>
            <a:r>
              <a:rPr lang="en-US" dirty="0" smtClean="0"/>
              <a:t> </a:t>
            </a:r>
            <a:r>
              <a:rPr lang="en-US" dirty="0" err="1" smtClean="0"/>
              <a:t>musculares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elásticas</a:t>
            </a:r>
            <a:r>
              <a:rPr lang="en-US" dirty="0" smtClean="0"/>
              <a:t> en la </a:t>
            </a:r>
            <a:r>
              <a:rPr lang="en-US" dirty="0" err="1" smtClean="0"/>
              <a:t>túnica</a:t>
            </a:r>
            <a:r>
              <a:rPr lang="en-US" dirty="0" smtClean="0"/>
              <a:t> media</a:t>
            </a:r>
          </a:p>
          <a:p>
            <a:pPr lvl="2"/>
            <a:r>
              <a:rPr lang="en-US" dirty="0" smtClean="0"/>
              <a:t>A </a:t>
            </a:r>
            <a:r>
              <a:rPr lang="en-US" b="1" i="1" dirty="0" err="1" smtClean="0"/>
              <a:t>arteriolas</a:t>
            </a:r>
            <a:r>
              <a:rPr lang="en-US" b="1" i="1" dirty="0" smtClean="0"/>
              <a:t> </a:t>
            </a:r>
            <a:r>
              <a:rPr lang="en-US" i="1" dirty="0" smtClean="0"/>
              <a:t>– </a:t>
            </a:r>
            <a:endParaRPr lang="en-US" i="1" dirty="0"/>
          </a:p>
          <a:p>
            <a:pPr lvl="2"/>
            <a:r>
              <a:rPr lang="en-US" dirty="0" err="1" smtClean="0"/>
              <a:t>Pequeños</a:t>
            </a:r>
            <a:r>
              <a:rPr lang="en-US" dirty="0" smtClean="0"/>
              <a:t> – </a:t>
            </a:r>
            <a:r>
              <a:rPr lang="en-US" dirty="0" err="1" smtClean="0"/>
              <a:t>intercambio</a:t>
            </a:r>
            <a:r>
              <a:rPr lang="en-US" dirty="0" smtClean="0"/>
              <a:t> </a:t>
            </a:r>
            <a:r>
              <a:rPr lang="en-US" dirty="0" err="1" smtClean="0"/>
              <a:t>íntimo</a:t>
            </a:r>
            <a:endParaRPr lang="en-US" dirty="0" smtClean="0"/>
          </a:p>
          <a:p>
            <a:pPr lvl="2"/>
            <a:r>
              <a:rPr lang="en-US" dirty="0" smtClean="0"/>
              <a:t>No </a:t>
            </a:r>
            <a:r>
              <a:rPr lang="en-US" dirty="0" err="1" smtClean="0"/>
              <a:t>túnica</a:t>
            </a:r>
            <a:r>
              <a:rPr lang="en-US" dirty="0" smtClean="0"/>
              <a:t> </a:t>
            </a:r>
            <a:r>
              <a:rPr lang="en-US" dirty="0" err="1" smtClean="0"/>
              <a:t>externa</a:t>
            </a:r>
            <a:endParaRPr lang="en-US" dirty="0" smtClean="0"/>
          </a:p>
          <a:p>
            <a:pPr lvl="2"/>
            <a:r>
              <a:rPr lang="en-US" dirty="0" err="1" smtClean="0"/>
              <a:t>Túnica</a:t>
            </a:r>
            <a:r>
              <a:rPr lang="en-US" dirty="0" smtClean="0"/>
              <a:t> media </a:t>
            </a:r>
            <a:r>
              <a:rPr lang="en-US" dirty="0" err="1" smtClean="0"/>
              <a:t>incompleta</a:t>
            </a:r>
            <a:r>
              <a:rPr lang="en-US" dirty="0" smtClean="0"/>
              <a:t> o </a:t>
            </a:r>
            <a:r>
              <a:rPr lang="en-US" dirty="0" err="1" smtClean="0"/>
              <a:t>ausente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21-1 </a:t>
            </a:r>
            <a:r>
              <a:rPr lang="en-US" dirty="0" err="1" smtClean="0"/>
              <a:t>Arterias</a:t>
            </a:r>
            <a:r>
              <a:rPr lang="en-US" dirty="0" smtClean="0"/>
              <a:t>: </a:t>
            </a:r>
            <a:r>
              <a:rPr lang="en-US" dirty="0" err="1" smtClean="0"/>
              <a:t>estructura</a:t>
            </a:r>
            <a:r>
              <a:rPr lang="en-US" dirty="0" smtClean="0"/>
              <a:t> y </a:t>
            </a:r>
            <a:r>
              <a:rPr lang="en-US" dirty="0" err="1" smtClean="0"/>
              <a:t>función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07" y="930719"/>
            <a:ext cx="8289445" cy="4959275"/>
          </a:xfrm>
        </p:spPr>
        <p:txBody>
          <a:bodyPr/>
          <a:lstStyle/>
          <a:p>
            <a:r>
              <a:rPr lang="en-US" dirty="0" err="1" smtClean="0"/>
              <a:t>Arterias</a:t>
            </a:r>
            <a:r>
              <a:rPr lang="en-US" dirty="0" smtClean="0"/>
              <a:t>:  </a:t>
            </a:r>
            <a:r>
              <a:rPr lang="en-US" dirty="0" err="1" smtClean="0"/>
              <a:t>Diámetro</a:t>
            </a:r>
            <a:r>
              <a:rPr lang="en-US" dirty="0" smtClean="0"/>
              <a:t>  </a:t>
            </a:r>
          </a:p>
          <a:p>
            <a:pPr lvl="1"/>
            <a:r>
              <a:rPr lang="en-US" dirty="0" err="1" smtClean="0"/>
              <a:t>Arterias</a:t>
            </a:r>
            <a:r>
              <a:rPr lang="en-US" dirty="0" smtClean="0"/>
              <a:t> y </a:t>
            </a:r>
            <a:r>
              <a:rPr lang="en-US" dirty="0" err="1" smtClean="0"/>
              <a:t>arteriolas</a:t>
            </a:r>
            <a:r>
              <a:rPr lang="en-US" dirty="0" smtClean="0"/>
              <a:t> </a:t>
            </a:r>
            <a:r>
              <a:rPr lang="en-US" dirty="0" err="1" smtClean="0"/>
              <a:t>cambian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diámetro</a:t>
            </a:r>
            <a:r>
              <a:rPr lang="en-US" dirty="0" smtClean="0"/>
              <a:t> </a:t>
            </a:r>
            <a:r>
              <a:rPr lang="en-US" dirty="0" err="1" smtClean="0"/>
              <a:t>bajo</a:t>
            </a:r>
            <a:r>
              <a:rPr lang="en-US" dirty="0" smtClean="0"/>
              <a:t> control </a:t>
            </a:r>
            <a:r>
              <a:rPr lang="en-US" dirty="0" err="1" smtClean="0"/>
              <a:t>simpático</a:t>
            </a:r>
            <a:r>
              <a:rPr lang="en-US" dirty="0" smtClean="0"/>
              <a:t> o </a:t>
            </a:r>
            <a:r>
              <a:rPr lang="en-US" dirty="0" err="1" smtClean="0"/>
              <a:t>endocrino</a:t>
            </a:r>
            <a:endParaRPr lang="en-US" dirty="0" smtClean="0"/>
          </a:p>
          <a:p>
            <a:pPr lvl="2"/>
            <a:r>
              <a:rPr lang="en-US" dirty="0" err="1" smtClean="0"/>
              <a:t>Vasoconstricción</a:t>
            </a:r>
            <a:r>
              <a:rPr lang="en-US" dirty="0" smtClean="0"/>
              <a:t> = </a:t>
            </a:r>
            <a:r>
              <a:rPr lang="en-US" b="1" dirty="0" smtClean="0"/>
              <a:t>Resistencia (R)</a:t>
            </a:r>
            <a:r>
              <a:rPr lang="en-US" dirty="0" smtClean="0"/>
              <a:t>, </a:t>
            </a:r>
            <a:r>
              <a:rPr lang="en-US" dirty="0" err="1" smtClean="0"/>
              <a:t>oposición</a:t>
            </a:r>
            <a:r>
              <a:rPr lang="en-US" dirty="0" smtClean="0"/>
              <a:t> al </a:t>
            </a:r>
            <a:r>
              <a:rPr lang="en-US" dirty="0" err="1" smtClean="0"/>
              <a:t>flujo</a:t>
            </a:r>
            <a:r>
              <a:rPr lang="en-US" dirty="0" smtClean="0"/>
              <a:t>, </a:t>
            </a:r>
            <a:r>
              <a:rPr lang="en-US" dirty="0" err="1" smtClean="0"/>
              <a:t>arteriolas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vasos</a:t>
            </a:r>
            <a:r>
              <a:rPr lang="en-US" dirty="0" smtClean="0"/>
              <a:t> de </a:t>
            </a:r>
            <a:r>
              <a:rPr lang="en-US" dirty="0" err="1" smtClean="0"/>
              <a:t>resistencia</a:t>
            </a:r>
            <a:endParaRPr lang="en-US" dirty="0" smtClean="0"/>
          </a:p>
          <a:p>
            <a:r>
              <a:rPr lang="en-US" b="1" dirty="0" err="1" smtClean="0"/>
              <a:t>Aneurisma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Asig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Protuberancia</a:t>
            </a:r>
            <a:r>
              <a:rPr lang="en-US" dirty="0" smtClean="0"/>
              <a:t> en </a:t>
            </a:r>
            <a:r>
              <a:rPr lang="en-US" dirty="0" err="1" smtClean="0"/>
              <a:t>vaso</a:t>
            </a:r>
            <a:r>
              <a:rPr lang="en-US" dirty="0" smtClean="0"/>
              <a:t> </a:t>
            </a:r>
            <a:r>
              <a:rPr lang="en-US" dirty="0" err="1" smtClean="0"/>
              <a:t>sanguineo</a:t>
            </a:r>
            <a:endParaRPr lang="en-US" dirty="0"/>
          </a:p>
          <a:p>
            <a:pPr lvl="1"/>
            <a:r>
              <a:rPr lang="en-US" dirty="0" err="1" smtClean="0"/>
              <a:t>Causado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area </a:t>
            </a:r>
            <a:r>
              <a:rPr lang="en-US" dirty="0" err="1" smtClean="0"/>
              <a:t>debil</a:t>
            </a:r>
            <a:r>
              <a:rPr lang="en-US" dirty="0" smtClean="0"/>
              <a:t> en la </a:t>
            </a:r>
            <a:r>
              <a:rPr lang="en-US" dirty="0" err="1" smtClean="0"/>
              <a:t>fibras</a:t>
            </a:r>
            <a:r>
              <a:rPr lang="en-US" dirty="0" smtClean="0"/>
              <a:t> </a:t>
            </a:r>
            <a:r>
              <a:rPr lang="en-US" dirty="0" err="1" smtClean="0"/>
              <a:t>elasticas</a:t>
            </a:r>
            <a:endParaRPr lang="en-US" dirty="0"/>
          </a:p>
          <a:p>
            <a:pPr lvl="1"/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romperse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presión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21-1 </a:t>
            </a:r>
            <a:r>
              <a:rPr lang="en-US" dirty="0" err="1" smtClean="0"/>
              <a:t>Arterias</a:t>
            </a:r>
            <a:r>
              <a:rPr lang="en-US" dirty="0" smtClean="0"/>
              <a:t>: </a:t>
            </a:r>
            <a:r>
              <a:rPr lang="en-US" dirty="0" err="1" smtClean="0"/>
              <a:t>estructura</a:t>
            </a:r>
            <a:r>
              <a:rPr lang="en-US" dirty="0" smtClean="0"/>
              <a:t> y </a:t>
            </a:r>
            <a:r>
              <a:rPr lang="en-US" dirty="0" err="1" smtClean="0"/>
              <a:t>función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figure_21_0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/>
        </p:blipFill>
        <p:spPr>
          <a:xfrm>
            <a:off x="1298448" y="137160"/>
            <a:ext cx="6547104" cy="642565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21</a:t>
            </a:r>
            <a:r>
              <a:rPr lang="en-US" sz="900" b="1" dirty="0" smtClean="0">
                <a:latin typeface="Arial" charset="0"/>
              </a:rPr>
              <a:t>-</a:t>
            </a:r>
            <a:r>
              <a:rPr lang="en-US" sz="900" b="1" dirty="0">
                <a:latin typeface="Arial" charset="0"/>
              </a:rPr>
              <a:t>2 Histological Structure of Blood Vessels.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564" y="453823"/>
            <a:ext cx="71319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2D60"/>
                </a:solidFill>
                <a:latin typeface="Arial Black"/>
                <a:ea typeface="ＭＳ Ｐゴシック" charset="0"/>
                <a:cs typeface="Arial Black"/>
              </a:rPr>
              <a:t>Veins</a:t>
            </a:r>
            <a:endParaRPr lang="en-US" sz="1400" dirty="0">
              <a:solidFill>
                <a:srgbClr val="002D6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1430" y="453823"/>
            <a:ext cx="8939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D9022B"/>
                </a:solidFill>
                <a:latin typeface="Arial Black"/>
                <a:ea typeface="ＭＳ Ｐゴシック" charset="0"/>
                <a:cs typeface="Arial Black"/>
              </a:rPr>
              <a:t>Arteries</a:t>
            </a:r>
            <a:endParaRPr lang="en-US" sz="1400" dirty="0">
              <a:solidFill>
                <a:srgbClr val="D9022B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5090" y="773471"/>
            <a:ext cx="893916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5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Elastic Artery</a:t>
            </a:r>
            <a:endParaRPr lang="en-US" sz="85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1040" y="781665"/>
            <a:ext cx="893916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5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Large Vein</a:t>
            </a:r>
            <a:endParaRPr lang="en-US" sz="85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0557" y="2476910"/>
            <a:ext cx="1201992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5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Medium-sized Vein</a:t>
            </a:r>
            <a:endParaRPr lang="en-US" sz="85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5085" y="2481007"/>
            <a:ext cx="1037302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5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Muscular Artery</a:t>
            </a:r>
            <a:endParaRPr lang="en-US" sz="85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1042" y="4149213"/>
            <a:ext cx="493248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50" dirty="0" err="1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Venule</a:t>
            </a:r>
            <a:endParaRPr lang="en-US" sz="85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6891" y="4149212"/>
            <a:ext cx="631722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5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Arteriole</a:t>
            </a:r>
            <a:endParaRPr lang="en-US" sz="85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2847" y="5674852"/>
            <a:ext cx="1386345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5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Fenestrated Capillary</a:t>
            </a:r>
            <a:endParaRPr lang="en-US" sz="85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2794" y="5670755"/>
            <a:ext cx="1287206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5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Continuous Capillary</a:t>
            </a:r>
            <a:endParaRPr lang="en-US" sz="85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7929" y="5670755"/>
            <a:ext cx="723490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5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Capillaries</a:t>
            </a:r>
            <a:endParaRPr lang="en-US" sz="85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5268" y="5909289"/>
            <a:ext cx="300907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Pores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8615" y="1519596"/>
            <a:ext cx="74786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Internal elastic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membrane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5759450" y="1593850"/>
            <a:ext cx="469900" cy="666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6226175" y="1593850"/>
            <a:ext cx="339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6210300" y="1885950"/>
            <a:ext cx="355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6302375" y="2070100"/>
            <a:ext cx="263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6232525" y="2244725"/>
            <a:ext cx="333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222" name="Group 9221"/>
          <p:cNvGrpSpPr/>
          <p:nvPr/>
        </p:nvGrpSpPr>
        <p:grpSpPr>
          <a:xfrm>
            <a:off x="7277100" y="1514475"/>
            <a:ext cx="95250" cy="428625"/>
            <a:chOff x="7277100" y="1514475"/>
            <a:chExt cx="95250" cy="428625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7277100" y="1520825"/>
              <a:ext cx="50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7277100" y="1936750"/>
              <a:ext cx="50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7321550" y="1733550"/>
              <a:ext cx="50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7327900" y="1514475"/>
              <a:ext cx="0" cy="4286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5" name="Straight Connector 44"/>
          <p:cNvCxnSpPr/>
          <p:nvPr/>
        </p:nvCxnSpPr>
        <p:spPr bwMode="auto">
          <a:xfrm>
            <a:off x="6184900" y="3289300"/>
            <a:ext cx="200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6184900" y="3454400"/>
            <a:ext cx="200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6057900" y="3616325"/>
            <a:ext cx="327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234" name="Group 9233"/>
          <p:cNvGrpSpPr/>
          <p:nvPr/>
        </p:nvGrpSpPr>
        <p:grpSpPr>
          <a:xfrm>
            <a:off x="5829300" y="3717925"/>
            <a:ext cx="555625" cy="69850"/>
            <a:chOff x="5829300" y="3717925"/>
            <a:chExt cx="555625" cy="69850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5854700" y="3749675"/>
              <a:ext cx="5302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5829300" y="3721100"/>
              <a:ext cx="349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5829300" y="3781425"/>
              <a:ext cx="349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5857875" y="3717925"/>
              <a:ext cx="0" cy="698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0" name="TextBox 69"/>
          <p:cNvSpPr txBox="1"/>
          <p:nvPr/>
        </p:nvSpPr>
        <p:spPr>
          <a:xfrm>
            <a:off x="6608615" y="1821221"/>
            <a:ext cx="74786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Endothelium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05440" y="2003425"/>
            <a:ext cx="74786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Tunica media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605440" y="2181225"/>
            <a:ext cx="74786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Tunica </a:t>
            </a:r>
            <a:r>
              <a:rPr lang="en-US" sz="75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externa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02365" y="1666875"/>
            <a:ext cx="37321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Tunica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intima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418115" y="3384550"/>
            <a:ext cx="74786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Tunica media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18115" y="3219450"/>
            <a:ext cx="74786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Tunica </a:t>
            </a:r>
            <a:r>
              <a:rPr lang="en-US" sz="75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externa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414940" y="3554771"/>
            <a:ext cx="74786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Endothelium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414939" y="3683000"/>
            <a:ext cx="614511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Tunica intima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84714" y="4860925"/>
            <a:ext cx="167178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Smooth muscle cells (tunica media)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5591175" y="4930775"/>
            <a:ext cx="250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5727700" y="5172075"/>
            <a:ext cx="120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664200" y="5311775"/>
            <a:ext cx="184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Box 85"/>
          <p:cNvSpPr txBox="1"/>
          <p:nvPr/>
        </p:nvSpPr>
        <p:spPr>
          <a:xfrm>
            <a:off x="5884714" y="5108575"/>
            <a:ext cx="627211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Endothelium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884714" y="5257800"/>
            <a:ext cx="109393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Basement membrane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214789" y="6334125"/>
            <a:ext cx="99233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Basement membrane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9240" name="Group 9239"/>
          <p:cNvGrpSpPr/>
          <p:nvPr/>
        </p:nvGrpSpPr>
        <p:grpSpPr>
          <a:xfrm>
            <a:off x="5133975" y="6035675"/>
            <a:ext cx="273050" cy="88900"/>
            <a:chOff x="5133975" y="6035675"/>
            <a:chExt cx="273050" cy="88900"/>
          </a:xfrm>
        </p:grpSpPr>
        <p:cxnSp>
          <p:nvCxnSpPr>
            <p:cNvPr id="89" name="Straight Connector 88"/>
            <p:cNvCxnSpPr/>
            <p:nvPr/>
          </p:nvCxnSpPr>
          <p:spPr bwMode="auto">
            <a:xfrm>
              <a:off x="5133975" y="6035675"/>
              <a:ext cx="2730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/>
            <p:cNvCxnSpPr/>
            <p:nvPr/>
          </p:nvCxnSpPr>
          <p:spPr bwMode="auto">
            <a:xfrm flipV="1">
              <a:off x="5172075" y="6035675"/>
              <a:ext cx="92075" cy="889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4" name="Straight Connector 93"/>
          <p:cNvCxnSpPr/>
          <p:nvPr/>
        </p:nvCxnSpPr>
        <p:spPr bwMode="auto">
          <a:xfrm>
            <a:off x="4921250" y="6394450"/>
            <a:ext cx="273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4038600" y="6388100"/>
            <a:ext cx="273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244" name="Group 9243"/>
          <p:cNvGrpSpPr/>
          <p:nvPr/>
        </p:nvGrpSpPr>
        <p:grpSpPr>
          <a:xfrm>
            <a:off x="3794125" y="6019800"/>
            <a:ext cx="304800" cy="168275"/>
            <a:chOff x="3794125" y="6019800"/>
            <a:chExt cx="304800" cy="168275"/>
          </a:xfrm>
        </p:grpSpPr>
        <p:cxnSp>
          <p:nvCxnSpPr>
            <p:cNvPr id="97" name="Straight Connector 96"/>
            <p:cNvCxnSpPr/>
            <p:nvPr/>
          </p:nvCxnSpPr>
          <p:spPr bwMode="auto">
            <a:xfrm>
              <a:off x="3794125" y="6188075"/>
              <a:ext cx="304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98"/>
            <p:cNvCxnSpPr/>
            <p:nvPr/>
          </p:nvCxnSpPr>
          <p:spPr bwMode="auto">
            <a:xfrm flipV="1">
              <a:off x="3829050" y="6019800"/>
              <a:ext cx="168275" cy="1651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2" name="Straight Connector 101"/>
          <p:cNvCxnSpPr/>
          <p:nvPr/>
        </p:nvCxnSpPr>
        <p:spPr bwMode="auto">
          <a:xfrm>
            <a:off x="3667125" y="5981700"/>
            <a:ext cx="177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Box 103"/>
          <p:cNvSpPr txBox="1"/>
          <p:nvPr/>
        </p:nvSpPr>
        <p:spPr>
          <a:xfrm>
            <a:off x="3052614" y="6315075"/>
            <a:ext cx="99233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Basement membrane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421164" y="5975350"/>
            <a:ext cx="60498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Endothelial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cells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030388" y="6124575"/>
            <a:ext cx="766911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Endothelial cells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442293" y="5144114"/>
            <a:ext cx="640632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Endothelium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108" name="Straight Connector 107"/>
          <p:cNvCxnSpPr/>
          <p:nvPr/>
        </p:nvCxnSpPr>
        <p:spPr bwMode="auto">
          <a:xfrm>
            <a:off x="3041650" y="5216525"/>
            <a:ext cx="146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/>
          <p:nvPr/>
        </p:nvCxnSpPr>
        <p:spPr bwMode="auto">
          <a:xfrm>
            <a:off x="3041650" y="5064125"/>
            <a:ext cx="104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TextBox 111"/>
          <p:cNvSpPr txBox="1"/>
          <p:nvPr/>
        </p:nvSpPr>
        <p:spPr>
          <a:xfrm>
            <a:off x="2352675" y="4991100"/>
            <a:ext cx="78105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Tunica </a:t>
            </a:r>
            <a:r>
              <a:rPr lang="en-US" sz="75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externa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113" name="Straight Connector 112"/>
          <p:cNvCxnSpPr/>
          <p:nvPr/>
        </p:nvCxnSpPr>
        <p:spPr bwMode="auto">
          <a:xfrm>
            <a:off x="2422525" y="3581400"/>
            <a:ext cx="346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" name="Group 35"/>
          <p:cNvGrpSpPr/>
          <p:nvPr/>
        </p:nvGrpSpPr>
        <p:grpSpPr>
          <a:xfrm>
            <a:off x="2413000" y="3759200"/>
            <a:ext cx="622300" cy="69850"/>
            <a:chOff x="2413000" y="3759200"/>
            <a:chExt cx="622300" cy="69850"/>
          </a:xfrm>
        </p:grpSpPr>
        <p:cxnSp>
          <p:nvCxnSpPr>
            <p:cNvPr id="116" name="Straight Connector 115"/>
            <p:cNvCxnSpPr/>
            <p:nvPr/>
          </p:nvCxnSpPr>
          <p:spPr bwMode="auto">
            <a:xfrm flipH="1">
              <a:off x="2413000" y="3790950"/>
              <a:ext cx="5969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Straight Connector 116"/>
            <p:cNvCxnSpPr/>
            <p:nvPr/>
          </p:nvCxnSpPr>
          <p:spPr bwMode="auto">
            <a:xfrm flipH="1">
              <a:off x="3000375" y="3762375"/>
              <a:ext cx="349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Connector 117"/>
            <p:cNvCxnSpPr/>
            <p:nvPr/>
          </p:nvCxnSpPr>
          <p:spPr bwMode="auto">
            <a:xfrm flipH="1">
              <a:off x="3000375" y="3822700"/>
              <a:ext cx="349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Straight Connector 118"/>
            <p:cNvCxnSpPr/>
            <p:nvPr/>
          </p:nvCxnSpPr>
          <p:spPr bwMode="auto">
            <a:xfrm flipH="1">
              <a:off x="3006725" y="3759200"/>
              <a:ext cx="0" cy="698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2" name="TextBox 121"/>
          <p:cNvSpPr txBox="1"/>
          <p:nvPr/>
        </p:nvSpPr>
        <p:spPr>
          <a:xfrm>
            <a:off x="1720850" y="3136900"/>
            <a:ext cx="78105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Tunica </a:t>
            </a:r>
            <a:r>
              <a:rPr lang="en-US" sz="75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externa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123" name="Straight Connector 122"/>
          <p:cNvCxnSpPr/>
          <p:nvPr/>
        </p:nvCxnSpPr>
        <p:spPr bwMode="auto">
          <a:xfrm>
            <a:off x="2419350" y="3371850"/>
            <a:ext cx="298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/>
          <p:nvPr/>
        </p:nvCxnSpPr>
        <p:spPr bwMode="auto">
          <a:xfrm>
            <a:off x="2419350" y="3203575"/>
            <a:ext cx="4413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778000" y="3721100"/>
            <a:ext cx="67627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Tunica intima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806575" y="3505200"/>
            <a:ext cx="60642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Endothelium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781175" y="3298825"/>
            <a:ext cx="64135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Tunica media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371725" y="2133600"/>
            <a:ext cx="660400" cy="69850"/>
            <a:chOff x="2371725" y="2133600"/>
            <a:chExt cx="660400" cy="69850"/>
          </a:xfrm>
        </p:grpSpPr>
        <p:cxnSp>
          <p:nvCxnSpPr>
            <p:cNvPr id="131" name="Straight Connector 130"/>
            <p:cNvCxnSpPr/>
            <p:nvPr/>
          </p:nvCxnSpPr>
          <p:spPr bwMode="auto">
            <a:xfrm flipH="1">
              <a:off x="2371725" y="2165350"/>
              <a:ext cx="63500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Connector 131"/>
            <p:cNvCxnSpPr/>
            <p:nvPr/>
          </p:nvCxnSpPr>
          <p:spPr bwMode="auto">
            <a:xfrm flipH="1">
              <a:off x="2997200" y="2136775"/>
              <a:ext cx="349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Connector 132"/>
            <p:cNvCxnSpPr/>
            <p:nvPr/>
          </p:nvCxnSpPr>
          <p:spPr bwMode="auto">
            <a:xfrm flipH="1">
              <a:off x="2997200" y="2197100"/>
              <a:ext cx="349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/>
            <p:cNvCxnSpPr/>
            <p:nvPr/>
          </p:nvCxnSpPr>
          <p:spPr bwMode="auto">
            <a:xfrm flipH="1">
              <a:off x="3003550" y="2133600"/>
              <a:ext cx="0" cy="698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7" name="TextBox 136"/>
          <p:cNvSpPr txBox="1"/>
          <p:nvPr/>
        </p:nvSpPr>
        <p:spPr>
          <a:xfrm>
            <a:off x="1746250" y="2095500"/>
            <a:ext cx="67627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Tunica intima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778735" y="1901825"/>
            <a:ext cx="60642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Endothelium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689100" y="1524000"/>
            <a:ext cx="71437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Tunica </a:t>
            </a:r>
            <a:r>
              <a:rPr lang="en-US" sz="75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externa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752600" y="1720850"/>
            <a:ext cx="64135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Tunica media</a:t>
            </a:r>
            <a:endParaRPr lang="en-US" sz="7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142" name="Straight Connector 141"/>
          <p:cNvCxnSpPr/>
          <p:nvPr/>
        </p:nvCxnSpPr>
        <p:spPr bwMode="auto">
          <a:xfrm>
            <a:off x="2375877" y="1984375"/>
            <a:ext cx="37929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>
            <a:off x="2375877" y="1797536"/>
            <a:ext cx="2500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2375877" y="1596292"/>
            <a:ext cx="2500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738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21-1 </a:t>
            </a:r>
            <a:r>
              <a:rPr lang="en-US" dirty="0" err="1" smtClean="0"/>
              <a:t>Capilares</a:t>
            </a:r>
            <a:r>
              <a:rPr lang="en-US" dirty="0" smtClean="0"/>
              <a:t>: </a:t>
            </a:r>
            <a:r>
              <a:rPr lang="en-US" dirty="0" err="1" smtClean="0"/>
              <a:t>estructura</a:t>
            </a:r>
            <a:r>
              <a:rPr lang="en-US" dirty="0" smtClean="0"/>
              <a:t> y </a:t>
            </a:r>
            <a:r>
              <a:rPr lang="en-US" dirty="0" err="1" smtClean="0"/>
              <a:t>funcion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3" y="911758"/>
            <a:ext cx="8289445" cy="4959275"/>
          </a:xfrm>
        </p:spPr>
        <p:txBody>
          <a:bodyPr/>
          <a:lstStyle/>
          <a:p>
            <a:r>
              <a:rPr lang="en-US" dirty="0" err="1" smtClean="0"/>
              <a:t>Capilares</a:t>
            </a:r>
            <a:r>
              <a:rPr lang="en-US" dirty="0" smtClean="0"/>
              <a:t> – </a:t>
            </a:r>
            <a:r>
              <a:rPr lang="en-US" dirty="0" err="1" smtClean="0"/>
              <a:t>vasos</a:t>
            </a:r>
            <a:r>
              <a:rPr lang="en-US" dirty="0" smtClean="0"/>
              <a:t> mas </a:t>
            </a:r>
            <a:r>
              <a:rPr lang="en-US" dirty="0" err="1" smtClean="0"/>
              <a:t>pequeños</a:t>
            </a:r>
            <a:r>
              <a:rPr lang="en-US" dirty="0" smtClean="0"/>
              <a:t>, </a:t>
            </a:r>
            <a:r>
              <a:rPr lang="en-US" dirty="0" err="1" smtClean="0"/>
              <a:t>paredes</a:t>
            </a:r>
            <a:r>
              <a:rPr lang="en-US" dirty="0" smtClean="0"/>
              <a:t> </a:t>
            </a:r>
            <a:r>
              <a:rPr lang="en-US" dirty="0" err="1" smtClean="0"/>
              <a:t>finas</a:t>
            </a:r>
            <a:endParaRPr lang="en-US" dirty="0" smtClean="0"/>
          </a:p>
          <a:p>
            <a:pPr lvl="1"/>
            <a:r>
              <a:rPr lang="en-US" dirty="0" smtClean="0"/>
              <a:t>Red </a:t>
            </a:r>
            <a:r>
              <a:rPr lang="en-US" dirty="0" err="1" smtClean="0"/>
              <a:t>microscópica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permea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tejido</a:t>
            </a:r>
            <a:r>
              <a:rPr lang="en-US" dirty="0" smtClean="0"/>
              <a:t> </a:t>
            </a:r>
            <a:r>
              <a:rPr lang="en-US" dirty="0" err="1" smtClean="0"/>
              <a:t>activo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Función</a:t>
            </a:r>
            <a:r>
              <a:rPr lang="en-US" dirty="0" smtClean="0"/>
              <a:t>: </a:t>
            </a:r>
            <a:r>
              <a:rPr lang="en-US" dirty="0" err="1" smtClean="0"/>
              <a:t>lugar</a:t>
            </a:r>
            <a:r>
              <a:rPr lang="en-US" dirty="0" smtClean="0"/>
              <a:t> de </a:t>
            </a:r>
            <a:r>
              <a:rPr lang="en-US" dirty="0" err="1" smtClean="0"/>
              <a:t>intercambio</a:t>
            </a:r>
            <a:r>
              <a:rPr lang="en-US" dirty="0" smtClean="0"/>
              <a:t> </a:t>
            </a:r>
            <a:r>
              <a:rPr lang="en-US" dirty="0" err="1" smtClean="0"/>
              <a:t>íntimo</a:t>
            </a:r>
            <a:r>
              <a:rPr lang="en-US" dirty="0" smtClean="0"/>
              <a:t> en el </a:t>
            </a:r>
            <a:r>
              <a:rPr lang="en-US" dirty="0" err="1" smtClean="0"/>
              <a:t>sistema</a:t>
            </a:r>
            <a:r>
              <a:rPr lang="en-US" dirty="0" smtClean="0"/>
              <a:t> vascular </a:t>
            </a:r>
          </a:p>
          <a:p>
            <a:pPr lvl="1"/>
            <a:r>
              <a:rPr lang="en-US" dirty="0" err="1" smtClean="0"/>
              <a:t>Materiales</a:t>
            </a:r>
            <a:r>
              <a:rPr lang="en-US" dirty="0" smtClean="0"/>
              <a:t> se </a:t>
            </a:r>
            <a:r>
              <a:rPr lang="en-US" dirty="0" err="1" smtClean="0"/>
              <a:t>difunden</a:t>
            </a:r>
            <a:r>
              <a:rPr lang="en-US" dirty="0" smtClean="0"/>
              <a:t> entre la </a:t>
            </a:r>
            <a:r>
              <a:rPr lang="en-US" dirty="0" err="1" smtClean="0"/>
              <a:t>sangre</a:t>
            </a:r>
            <a:r>
              <a:rPr lang="en-US" dirty="0" smtClean="0"/>
              <a:t> y el </a:t>
            </a:r>
            <a:r>
              <a:rPr lang="en-US" dirty="0" err="1" smtClean="0"/>
              <a:t>intersticio</a:t>
            </a:r>
            <a:endParaRPr lang="en-US" dirty="0" smtClean="0"/>
          </a:p>
          <a:p>
            <a:r>
              <a:rPr lang="en-US" dirty="0" err="1" smtClean="0"/>
              <a:t>Estructura</a:t>
            </a:r>
            <a:endParaRPr lang="en-US" dirty="0"/>
          </a:p>
          <a:p>
            <a:pPr lvl="1"/>
            <a:r>
              <a:rPr lang="en-US" dirty="0" err="1" smtClean="0"/>
              <a:t>Tubo</a:t>
            </a:r>
            <a:r>
              <a:rPr lang="en-US" dirty="0" smtClean="0"/>
              <a:t> </a:t>
            </a:r>
            <a:r>
              <a:rPr lang="en-US" dirty="0" err="1" smtClean="0"/>
              <a:t>endotelial</a:t>
            </a:r>
            <a:r>
              <a:rPr lang="en-US" dirty="0" smtClean="0"/>
              <a:t>, </a:t>
            </a:r>
            <a:r>
              <a:rPr lang="en-US" dirty="0" err="1" smtClean="0"/>
              <a:t>membrana</a:t>
            </a:r>
            <a:r>
              <a:rPr lang="en-US" dirty="0" smtClean="0"/>
              <a:t> basal </a:t>
            </a:r>
            <a:r>
              <a:rPr lang="en-US" dirty="0" err="1" smtClean="0"/>
              <a:t>interna</a:t>
            </a:r>
            <a:r>
              <a:rPr lang="en-US" dirty="0" smtClean="0"/>
              <a:t> </a:t>
            </a:r>
            <a:r>
              <a:rPr lang="en-US" dirty="0" err="1" smtClean="0"/>
              <a:t>fina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túnica</a:t>
            </a:r>
            <a:r>
              <a:rPr lang="en-US" dirty="0" smtClean="0"/>
              <a:t> media, no </a:t>
            </a:r>
            <a:r>
              <a:rPr lang="en-US" dirty="0" err="1" smtClean="0"/>
              <a:t>túnica</a:t>
            </a:r>
            <a:r>
              <a:rPr lang="en-US" dirty="0" smtClean="0"/>
              <a:t> </a:t>
            </a:r>
            <a:r>
              <a:rPr lang="en-US" dirty="0" err="1" smtClean="0"/>
              <a:t>externa</a:t>
            </a:r>
            <a:endParaRPr lang="en-US" dirty="0"/>
          </a:p>
          <a:p>
            <a:pPr lvl="1"/>
            <a:r>
              <a:rPr lang="en-US" dirty="0" err="1" smtClean="0"/>
              <a:t>Diámetro</a:t>
            </a:r>
            <a:r>
              <a:rPr lang="en-US" dirty="0" smtClean="0"/>
              <a:t> del </a:t>
            </a:r>
            <a:r>
              <a:rPr lang="en-US" dirty="0" err="1" smtClean="0"/>
              <a:t>tamaño</a:t>
            </a:r>
            <a:r>
              <a:rPr lang="en-US" dirty="0" smtClean="0"/>
              <a:t> de un RBC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3" y="930716"/>
            <a:ext cx="8289445" cy="4959275"/>
          </a:xfrm>
        </p:spPr>
        <p:txBody>
          <a:bodyPr/>
          <a:lstStyle/>
          <a:p>
            <a:r>
              <a:rPr lang="en-US" b="1" dirty="0" err="1" smtClean="0"/>
              <a:t>Contínuos</a:t>
            </a:r>
            <a:r>
              <a:rPr lang="en-US" b="1" dirty="0" smtClean="0"/>
              <a:t> – </a:t>
            </a:r>
            <a:r>
              <a:rPr lang="en-US" b="1" dirty="0" err="1" smtClean="0"/>
              <a:t>recubierta</a:t>
            </a:r>
            <a:r>
              <a:rPr lang="en-US" b="1" dirty="0" smtClean="0"/>
              <a:t> </a:t>
            </a:r>
            <a:r>
              <a:rPr lang="en-US" b="1" dirty="0" err="1" smtClean="0"/>
              <a:t>endotelial</a:t>
            </a:r>
            <a:r>
              <a:rPr lang="en-US" b="1" dirty="0" smtClean="0"/>
              <a:t> </a:t>
            </a:r>
            <a:r>
              <a:rPr lang="en-US" b="1" dirty="0" err="1" smtClean="0"/>
              <a:t>completa</a:t>
            </a:r>
            <a:endParaRPr lang="en-US" dirty="0" smtClean="0"/>
          </a:p>
          <a:p>
            <a:pPr lvl="1"/>
            <a:r>
              <a:rPr lang="en-US" dirty="0" smtClean="0"/>
              <a:t>En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tejido</a:t>
            </a:r>
            <a:r>
              <a:rPr lang="en-US" dirty="0" smtClean="0"/>
              <a:t> </a:t>
            </a:r>
            <a:r>
              <a:rPr lang="en-US" b="1" dirty="0" err="1" smtClean="0"/>
              <a:t>excepto</a:t>
            </a:r>
            <a:r>
              <a:rPr lang="en-US" dirty="0" smtClean="0"/>
              <a:t> </a:t>
            </a:r>
            <a:r>
              <a:rPr lang="en-US" dirty="0" err="1" smtClean="0"/>
              <a:t>epitelio</a:t>
            </a:r>
            <a:r>
              <a:rPr lang="en-US" dirty="0" smtClean="0"/>
              <a:t> y </a:t>
            </a:r>
            <a:r>
              <a:rPr lang="en-US" dirty="0" err="1" smtClean="0"/>
              <a:t>cartílagos</a:t>
            </a:r>
            <a:endParaRPr lang="en-US" dirty="0" smtClean="0"/>
          </a:p>
          <a:p>
            <a:pPr lvl="1"/>
            <a:r>
              <a:rPr lang="en-US" dirty="0" err="1" smtClean="0"/>
              <a:t>Permiten</a:t>
            </a:r>
            <a:r>
              <a:rPr lang="en-US" dirty="0" smtClean="0"/>
              <a:t> </a:t>
            </a:r>
            <a:r>
              <a:rPr lang="en-US" dirty="0" err="1" smtClean="0"/>
              <a:t>difusión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r>
              <a:rPr lang="en-US" dirty="0" smtClean="0"/>
              <a:t>, </a:t>
            </a:r>
            <a:r>
              <a:rPr lang="en-US" dirty="0" err="1" smtClean="0"/>
              <a:t>solutos</a:t>
            </a:r>
            <a:r>
              <a:rPr lang="en-US" dirty="0" smtClean="0"/>
              <a:t> y material </a:t>
            </a:r>
            <a:r>
              <a:rPr lang="en-US" dirty="0" err="1" smtClean="0"/>
              <a:t>liposoluble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Bloquean</a:t>
            </a:r>
            <a:r>
              <a:rPr lang="en-US" dirty="0" smtClean="0"/>
              <a:t> el </a:t>
            </a:r>
            <a:r>
              <a:rPr lang="en-US" dirty="0" err="1" smtClean="0"/>
              <a:t>paso</a:t>
            </a:r>
            <a:r>
              <a:rPr lang="en-US" dirty="0" smtClean="0"/>
              <a:t> a WBC y RBC y a </a:t>
            </a:r>
            <a:r>
              <a:rPr lang="en-US" dirty="0" err="1" smtClean="0"/>
              <a:t>proteínas</a:t>
            </a:r>
            <a:r>
              <a:rPr lang="en-US" dirty="0" smtClean="0"/>
              <a:t> del plasma</a:t>
            </a:r>
          </a:p>
          <a:p>
            <a:r>
              <a:rPr lang="en-US" dirty="0" err="1" smtClean="0"/>
              <a:t>Grupo</a:t>
            </a:r>
            <a:r>
              <a:rPr lang="en-US" dirty="0" smtClean="0"/>
              <a:t> especial de </a:t>
            </a:r>
            <a:r>
              <a:rPr lang="en-US" dirty="0" err="1" smtClean="0"/>
              <a:t>capilares</a:t>
            </a:r>
            <a:r>
              <a:rPr lang="en-US" dirty="0" smtClean="0"/>
              <a:t> </a:t>
            </a:r>
            <a:r>
              <a:rPr lang="en-US" dirty="0" err="1" smtClean="0"/>
              <a:t>contínuos</a:t>
            </a:r>
            <a:r>
              <a:rPr lang="en-US" dirty="0" smtClean="0"/>
              <a:t> en:</a:t>
            </a:r>
            <a:endParaRPr lang="en-US" dirty="0"/>
          </a:p>
          <a:p>
            <a:pPr lvl="1"/>
            <a:r>
              <a:rPr lang="en-US" dirty="0" smtClean="0"/>
              <a:t>SNC</a:t>
            </a:r>
            <a:endParaRPr lang="en-US" dirty="0"/>
          </a:p>
          <a:p>
            <a:pPr lvl="1"/>
            <a:r>
              <a:rPr lang="en-US" dirty="0" err="1" smtClean="0"/>
              <a:t>Permeabilidad</a:t>
            </a:r>
            <a:r>
              <a:rPr lang="en-US" dirty="0" smtClean="0"/>
              <a:t> </a:t>
            </a:r>
            <a:r>
              <a:rPr lang="en-US" dirty="0" err="1" smtClean="0"/>
              <a:t>restringida</a:t>
            </a:r>
            <a:endParaRPr lang="en-US" dirty="0"/>
          </a:p>
          <a:p>
            <a:pPr lvl="1"/>
            <a:r>
              <a:rPr lang="en-US" dirty="0" err="1" smtClean="0"/>
              <a:t>Ej</a:t>
            </a:r>
            <a:r>
              <a:rPr lang="en-US" dirty="0" smtClean="0"/>
              <a:t>, </a:t>
            </a:r>
            <a:r>
              <a:rPr lang="en-US" i="1" dirty="0" smtClean="0"/>
              <a:t>BBB – </a:t>
            </a:r>
            <a:r>
              <a:rPr lang="en-US" i="1" dirty="0" err="1" smtClean="0"/>
              <a:t>barrera</a:t>
            </a:r>
            <a:r>
              <a:rPr lang="en-US" i="1" dirty="0" smtClean="0"/>
              <a:t> </a:t>
            </a:r>
            <a:r>
              <a:rPr lang="en-US" i="1" dirty="0" err="1" smtClean="0"/>
              <a:t>hemato-encefálica</a:t>
            </a:r>
            <a:endParaRPr lang="en-US" i="1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21-1 </a:t>
            </a:r>
            <a:r>
              <a:rPr lang="en-US" dirty="0" err="1" smtClean="0"/>
              <a:t>Capilares</a:t>
            </a:r>
            <a:r>
              <a:rPr lang="en-US" dirty="0" smtClean="0"/>
              <a:t>: </a:t>
            </a:r>
            <a:r>
              <a:rPr lang="en-US" dirty="0" err="1" smtClean="0"/>
              <a:t>estructura</a:t>
            </a:r>
            <a:r>
              <a:rPr lang="en-US" dirty="0" smtClean="0"/>
              <a:t> y </a:t>
            </a:r>
            <a:r>
              <a:rPr lang="en-US" dirty="0" err="1" smtClean="0"/>
              <a:t>funcion</a:t>
            </a:r>
            <a:r>
              <a:rPr lang="en-US" dirty="0" smtClean="0"/>
              <a:t> – </a:t>
            </a:r>
            <a:r>
              <a:rPr lang="en-US" dirty="0" err="1" smtClean="0"/>
              <a:t>Tipos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07" y="911762"/>
            <a:ext cx="8717193" cy="4959275"/>
          </a:xfrm>
        </p:spPr>
        <p:txBody>
          <a:bodyPr/>
          <a:lstStyle/>
          <a:p>
            <a:r>
              <a:rPr lang="en-US" b="1" dirty="0" err="1" smtClean="0"/>
              <a:t>Fenestrados</a:t>
            </a:r>
            <a:r>
              <a:rPr lang="en-US" b="1" dirty="0" smtClean="0"/>
              <a:t> – </a:t>
            </a:r>
            <a:r>
              <a:rPr lang="en-US" dirty="0" smtClean="0"/>
              <a:t>con </a:t>
            </a:r>
            <a:r>
              <a:rPr lang="en-US" b="1" dirty="0" err="1" smtClean="0"/>
              <a:t>poros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endotelio</a:t>
            </a:r>
            <a:endParaRPr lang="en-US" dirty="0" smtClean="0"/>
          </a:p>
          <a:p>
            <a:pPr lvl="1"/>
            <a:r>
              <a:rPr lang="en-US" dirty="0" err="1" smtClean="0"/>
              <a:t>Facilitan</a:t>
            </a:r>
            <a:r>
              <a:rPr lang="en-US" dirty="0" smtClean="0"/>
              <a:t> </a:t>
            </a:r>
            <a:r>
              <a:rPr lang="en-US" dirty="0" err="1" smtClean="0"/>
              <a:t>intercambio</a:t>
            </a:r>
            <a:r>
              <a:rPr lang="en-US" dirty="0" smtClean="0"/>
              <a:t> </a:t>
            </a:r>
            <a:r>
              <a:rPr lang="en-US" dirty="0" err="1" smtClean="0"/>
              <a:t>rápido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r>
              <a:rPr lang="en-US" dirty="0" smtClean="0"/>
              <a:t> y </a:t>
            </a:r>
            <a:r>
              <a:rPr lang="en-US" b="1" dirty="0" err="1" smtClean="0"/>
              <a:t>solutos</a:t>
            </a:r>
            <a:r>
              <a:rPr lang="en-US" b="1" dirty="0" smtClean="0"/>
              <a:t> mas </a:t>
            </a:r>
            <a:r>
              <a:rPr lang="en-US" b="1" dirty="0" err="1" smtClean="0"/>
              <a:t>grandes</a:t>
            </a:r>
            <a:r>
              <a:rPr lang="en-US" dirty="0" smtClean="0"/>
              <a:t> entre plasma e </a:t>
            </a:r>
            <a:r>
              <a:rPr lang="en-US" dirty="0" err="1" smtClean="0"/>
              <a:t>intersticio</a:t>
            </a:r>
            <a:endParaRPr lang="en-US" dirty="0" smtClean="0"/>
          </a:p>
          <a:p>
            <a:pPr lvl="2"/>
            <a:r>
              <a:rPr lang="en-US" i="1" dirty="0" err="1" smtClean="0"/>
              <a:t>Plexo</a:t>
            </a:r>
            <a:r>
              <a:rPr lang="en-US" i="1" dirty="0" smtClean="0"/>
              <a:t> </a:t>
            </a:r>
            <a:r>
              <a:rPr lang="en-US" i="1" dirty="0" err="1" smtClean="0"/>
              <a:t>Coroideo</a:t>
            </a:r>
            <a:r>
              <a:rPr lang="en-US" i="1" dirty="0" smtClean="0"/>
              <a:t>		- </a:t>
            </a:r>
            <a:r>
              <a:rPr lang="en-US" i="1" dirty="0" err="1" smtClean="0"/>
              <a:t>Riñones</a:t>
            </a:r>
            <a:endParaRPr lang="en-US" i="1" dirty="0" smtClean="0"/>
          </a:p>
          <a:p>
            <a:pPr lvl="2"/>
            <a:r>
              <a:rPr lang="en-US" i="1" dirty="0" err="1" smtClean="0"/>
              <a:t>Organos</a:t>
            </a:r>
            <a:r>
              <a:rPr lang="en-US" i="1" dirty="0" smtClean="0"/>
              <a:t> </a:t>
            </a:r>
            <a:r>
              <a:rPr lang="en-US" i="1" dirty="0" err="1" smtClean="0"/>
              <a:t>endocrinos</a:t>
            </a:r>
            <a:r>
              <a:rPr lang="en-US" i="1" dirty="0" smtClean="0"/>
              <a:t>	- </a:t>
            </a:r>
            <a:r>
              <a:rPr lang="en-US" i="1" dirty="0" err="1" smtClean="0"/>
              <a:t>Tracto</a:t>
            </a:r>
            <a:r>
              <a:rPr lang="en-US" i="1" dirty="0" smtClean="0"/>
              <a:t> GI</a:t>
            </a:r>
          </a:p>
          <a:p>
            <a:r>
              <a:rPr lang="en-US" b="1" dirty="0" err="1" smtClean="0"/>
              <a:t>Sinusoidales</a:t>
            </a:r>
            <a:r>
              <a:rPr lang="en-US" dirty="0" smtClean="0"/>
              <a:t> –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b="1" dirty="0" err="1" smtClean="0"/>
              <a:t>huecos</a:t>
            </a:r>
            <a:r>
              <a:rPr lang="en-US" dirty="0" smtClean="0"/>
              <a:t> entre </a:t>
            </a:r>
            <a:r>
              <a:rPr lang="en-US" dirty="0" err="1" smtClean="0"/>
              <a:t>células</a:t>
            </a:r>
            <a:r>
              <a:rPr lang="en-US" dirty="0" smtClean="0"/>
              <a:t> del </a:t>
            </a:r>
            <a:r>
              <a:rPr lang="en-US" dirty="0" err="1" smtClean="0"/>
              <a:t>endotelios</a:t>
            </a:r>
            <a:r>
              <a:rPr lang="en-US" dirty="0" smtClean="0"/>
              <a:t> </a:t>
            </a:r>
          </a:p>
          <a:p>
            <a:pPr lvl="2"/>
            <a:r>
              <a:rPr lang="en-US" i="1" dirty="0" err="1" smtClean="0"/>
              <a:t>Hígado</a:t>
            </a:r>
            <a:r>
              <a:rPr lang="en-US" i="1" dirty="0"/>
              <a:t> </a:t>
            </a:r>
            <a:r>
              <a:rPr lang="en-US" i="1" dirty="0" smtClean="0"/>
              <a:t>   - </a:t>
            </a:r>
            <a:r>
              <a:rPr lang="en-US" i="1" dirty="0" err="1" smtClean="0"/>
              <a:t>Baso</a:t>
            </a:r>
            <a:r>
              <a:rPr lang="en-US" i="1" dirty="0" smtClean="0"/>
              <a:t>	  - </a:t>
            </a:r>
            <a:r>
              <a:rPr lang="en-US" i="1" dirty="0" err="1" smtClean="0"/>
              <a:t>médula</a:t>
            </a:r>
            <a:r>
              <a:rPr lang="en-US" i="1" dirty="0" smtClean="0"/>
              <a:t> </a:t>
            </a:r>
            <a:r>
              <a:rPr lang="en-US" i="1" dirty="0" err="1" smtClean="0"/>
              <a:t>ósea</a:t>
            </a:r>
            <a:r>
              <a:rPr lang="en-US" i="1" dirty="0" smtClean="0"/>
              <a:t> 	- </a:t>
            </a:r>
            <a:r>
              <a:rPr lang="en-US" i="1" dirty="0" err="1" smtClean="0"/>
              <a:t>endocrinos</a:t>
            </a:r>
            <a:endParaRPr lang="en-US" i="1" dirty="0" smtClean="0"/>
          </a:p>
          <a:p>
            <a:pPr lvl="1"/>
            <a:r>
              <a:rPr lang="en-US" dirty="0" err="1" smtClean="0"/>
              <a:t>Permiten</a:t>
            </a:r>
            <a:r>
              <a:rPr lang="en-US" dirty="0" smtClean="0"/>
              <a:t> el </a:t>
            </a:r>
            <a:r>
              <a:rPr lang="en-US" b="1" dirty="0" err="1" smtClean="0"/>
              <a:t>libre</a:t>
            </a:r>
            <a:r>
              <a:rPr lang="en-US" dirty="0" smtClean="0"/>
              <a:t> </a:t>
            </a:r>
            <a:r>
              <a:rPr lang="en-US" dirty="0" err="1" smtClean="0"/>
              <a:t>intercambio</a:t>
            </a:r>
            <a:r>
              <a:rPr lang="en-US" dirty="0" smtClean="0"/>
              <a:t> de </a:t>
            </a:r>
            <a:r>
              <a:rPr lang="en-US" dirty="0" err="1" smtClean="0"/>
              <a:t>materiales</a:t>
            </a:r>
            <a:endParaRPr lang="en-US" dirty="0"/>
          </a:p>
          <a:p>
            <a:pPr lvl="2"/>
            <a:r>
              <a:rPr lang="en-US" dirty="0" smtClean="0"/>
              <a:t>Agua, </a:t>
            </a:r>
            <a:r>
              <a:rPr lang="en-US" dirty="0" err="1" smtClean="0"/>
              <a:t>proteinas</a:t>
            </a:r>
            <a:r>
              <a:rPr lang="en-US" dirty="0" smtClean="0"/>
              <a:t> de plasma entre </a:t>
            </a:r>
            <a:r>
              <a:rPr lang="en-US" dirty="0" err="1" smtClean="0"/>
              <a:t>sangre</a:t>
            </a:r>
            <a:r>
              <a:rPr lang="en-US" dirty="0" smtClean="0"/>
              <a:t> e </a:t>
            </a:r>
            <a:r>
              <a:rPr lang="en-US" dirty="0" err="1" smtClean="0"/>
              <a:t>instersticio</a:t>
            </a:r>
            <a:endParaRPr lang="en-US" dirty="0"/>
          </a:p>
          <a:p>
            <a:pPr lvl="1"/>
            <a:r>
              <a:rPr lang="en-US" dirty="0" err="1" smtClean="0"/>
              <a:t>Monitoreados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células</a:t>
            </a:r>
            <a:r>
              <a:rPr lang="en-US" dirty="0" smtClean="0"/>
              <a:t> </a:t>
            </a:r>
            <a:r>
              <a:rPr lang="en-US" dirty="0" err="1" smtClean="0"/>
              <a:t>fagocíticas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21-1 </a:t>
            </a:r>
            <a:r>
              <a:rPr lang="en-US" dirty="0" err="1" smtClean="0"/>
              <a:t>Capilares</a:t>
            </a:r>
            <a:r>
              <a:rPr lang="en-US" dirty="0" smtClean="0"/>
              <a:t>: </a:t>
            </a:r>
            <a:r>
              <a:rPr lang="en-US" dirty="0" err="1" smtClean="0"/>
              <a:t>estructura</a:t>
            </a:r>
            <a:r>
              <a:rPr lang="en-US" dirty="0" smtClean="0"/>
              <a:t> y </a:t>
            </a:r>
            <a:r>
              <a:rPr lang="en-US" dirty="0" err="1" smtClean="0"/>
              <a:t>funcion</a:t>
            </a:r>
            <a:r>
              <a:rPr lang="en-US" dirty="0" smtClean="0"/>
              <a:t> – </a:t>
            </a:r>
            <a:r>
              <a:rPr lang="en-US" dirty="0" err="1" smtClean="0"/>
              <a:t>Tipos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Introducción</a:t>
            </a:r>
            <a:r>
              <a:rPr lang="en-US" dirty="0" smtClean="0"/>
              <a:t> a </a:t>
            </a:r>
            <a:r>
              <a:rPr lang="en-US" dirty="0" err="1" smtClean="0"/>
              <a:t>Vasos</a:t>
            </a:r>
            <a:r>
              <a:rPr lang="en-US" dirty="0" smtClean="0"/>
              <a:t> </a:t>
            </a:r>
            <a:r>
              <a:rPr lang="en-US" dirty="0" err="1" smtClean="0"/>
              <a:t>Sanguíneos</a:t>
            </a:r>
            <a:r>
              <a:rPr lang="en-US" dirty="0" smtClean="0"/>
              <a:t> y </a:t>
            </a:r>
            <a:r>
              <a:rPr lang="en-US" dirty="0" err="1" smtClean="0"/>
              <a:t>Circulación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3" y="1290918"/>
            <a:ext cx="8289445" cy="509177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err="1" smtClean="0"/>
              <a:t>Objetivos</a:t>
            </a:r>
            <a:endParaRPr lang="en-US" dirty="0" smtClean="0"/>
          </a:p>
          <a:p>
            <a:pPr lvl="1">
              <a:lnSpc>
                <a:spcPct val="110000"/>
              </a:lnSpc>
              <a:tabLst>
                <a:tab pos="1539875" algn="l"/>
              </a:tabLst>
            </a:pPr>
            <a:r>
              <a:rPr lang="en-US" b="1" dirty="0" smtClean="0"/>
              <a:t>21-1</a:t>
            </a:r>
            <a:r>
              <a:rPr lang="en-US" dirty="0" smtClean="0"/>
              <a:t>  </a:t>
            </a:r>
            <a:r>
              <a:rPr lang="en-US" dirty="0" err="1" smtClean="0"/>
              <a:t>Distinguir</a:t>
            </a:r>
            <a:r>
              <a:rPr lang="en-US" dirty="0" smtClean="0"/>
              <a:t> entre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vasos</a:t>
            </a:r>
            <a:r>
              <a:rPr lang="en-US" dirty="0" smtClean="0"/>
              <a:t> </a:t>
            </a:r>
            <a:r>
              <a:rPr lang="en-US" dirty="0" err="1" smtClean="0"/>
              <a:t>sanguíneos</a:t>
            </a:r>
            <a:r>
              <a:rPr lang="en-US" dirty="0" smtClean="0"/>
              <a:t> en </a:t>
            </a:r>
            <a:r>
              <a:rPr lang="en-US" dirty="0" err="1" smtClean="0"/>
              <a:t>estructura</a:t>
            </a:r>
            <a:r>
              <a:rPr lang="en-US" dirty="0" smtClean="0"/>
              <a:t>, </a:t>
            </a:r>
            <a:r>
              <a:rPr lang="en-US" dirty="0" err="1" smtClean="0"/>
              <a:t>función</a:t>
            </a:r>
            <a:r>
              <a:rPr lang="en-US" dirty="0" smtClean="0"/>
              <a:t>.</a:t>
            </a:r>
          </a:p>
          <a:p>
            <a:pPr lvl="1">
              <a:lnSpc>
                <a:spcPct val="110000"/>
              </a:lnSpc>
              <a:tabLst>
                <a:tab pos="1539875" algn="l"/>
              </a:tabLst>
            </a:pPr>
            <a:r>
              <a:rPr lang="en-US" b="1" dirty="0" smtClean="0"/>
              <a:t>21-2</a:t>
            </a:r>
            <a:r>
              <a:rPr lang="en-US" dirty="0" smtClean="0"/>
              <a:t>  </a:t>
            </a:r>
            <a:r>
              <a:rPr lang="en-US" dirty="0" err="1" smtClean="0"/>
              <a:t>Explicar</a:t>
            </a:r>
            <a:r>
              <a:rPr lang="en-US" dirty="0" smtClean="0"/>
              <a:t> los </a:t>
            </a:r>
            <a:r>
              <a:rPr lang="en-US" dirty="0" err="1" smtClean="0"/>
              <a:t>mecanismos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regulan</a:t>
            </a:r>
            <a:r>
              <a:rPr lang="en-US" dirty="0" smtClean="0"/>
              <a:t> el </a:t>
            </a:r>
            <a:r>
              <a:rPr lang="en-US" dirty="0" err="1" smtClean="0"/>
              <a:t>flujo</a:t>
            </a:r>
            <a:r>
              <a:rPr lang="en-US" dirty="0" smtClean="0"/>
              <a:t> a </a:t>
            </a:r>
            <a:r>
              <a:rPr lang="en-US" dirty="0" err="1" smtClean="0"/>
              <a:t>traves</a:t>
            </a:r>
            <a:r>
              <a:rPr lang="en-US" dirty="0" smtClean="0"/>
              <a:t> de los </a:t>
            </a:r>
            <a:r>
              <a:rPr lang="en-US" dirty="0" err="1" smtClean="0"/>
              <a:t>vasos</a:t>
            </a:r>
            <a:r>
              <a:rPr lang="en-US" dirty="0" smtClean="0"/>
              <a:t>, </a:t>
            </a:r>
            <a:r>
              <a:rPr lang="en-US" dirty="0" err="1" smtClean="0"/>
              <a:t>describir</a:t>
            </a:r>
            <a:r>
              <a:rPr lang="en-US" dirty="0" smtClean="0"/>
              <a:t> los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afectan</a:t>
            </a:r>
            <a:r>
              <a:rPr lang="en-US" dirty="0" smtClean="0"/>
              <a:t> la </a:t>
            </a:r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 err="1" smtClean="0"/>
              <a:t>sanguínea</a:t>
            </a:r>
            <a:r>
              <a:rPr lang="en-US" dirty="0" smtClean="0"/>
              <a:t>.</a:t>
            </a:r>
          </a:p>
          <a:p>
            <a:pPr lvl="1">
              <a:tabLst>
                <a:tab pos="1484313" algn="l"/>
              </a:tabLst>
            </a:pPr>
            <a:r>
              <a:rPr lang="en-US" sz="2800" b="1" dirty="0"/>
              <a:t>21-3</a:t>
            </a:r>
            <a:r>
              <a:rPr lang="en-US" sz="2800" dirty="0"/>
              <a:t>  </a:t>
            </a:r>
            <a:r>
              <a:rPr lang="en-US" sz="2800" dirty="0" err="1"/>
              <a:t>Describir</a:t>
            </a:r>
            <a:r>
              <a:rPr lang="en-US" sz="2800" dirty="0"/>
              <a:t> los </a:t>
            </a:r>
            <a:r>
              <a:rPr lang="en-US" sz="2800" dirty="0" err="1"/>
              <a:t>mecanismos</a:t>
            </a:r>
            <a:r>
              <a:rPr lang="en-US" sz="2800" dirty="0"/>
              <a:t> de control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regulan</a:t>
            </a:r>
            <a:r>
              <a:rPr lang="en-US" sz="2800" dirty="0"/>
              <a:t> el </a:t>
            </a:r>
            <a:r>
              <a:rPr lang="en-US" sz="2800" dirty="0" err="1"/>
              <a:t>flujo</a:t>
            </a:r>
            <a:r>
              <a:rPr lang="en-US" sz="2800" dirty="0"/>
              <a:t> de </a:t>
            </a:r>
            <a:r>
              <a:rPr lang="en-US" sz="2800" dirty="0" err="1"/>
              <a:t>sangre</a:t>
            </a:r>
            <a:r>
              <a:rPr lang="en-US" sz="2800" dirty="0"/>
              <a:t> y </a:t>
            </a:r>
            <a:r>
              <a:rPr lang="en-US" sz="2800" dirty="0" err="1" smtClean="0"/>
              <a:t>presión</a:t>
            </a:r>
            <a:r>
              <a:rPr lang="en-US" sz="2800" dirty="0" smtClean="0"/>
              <a:t> </a:t>
            </a:r>
            <a:r>
              <a:rPr lang="en-US" sz="2800" dirty="0"/>
              <a:t>en los </a:t>
            </a:r>
            <a:r>
              <a:rPr lang="en-US" sz="2800" dirty="0" err="1"/>
              <a:t>tejidos</a:t>
            </a:r>
            <a:endParaRPr lang="en-US" sz="2800" dirty="0"/>
          </a:p>
          <a:p>
            <a:pPr lvl="1">
              <a:tabLst>
                <a:tab pos="1484313" algn="l"/>
              </a:tabLst>
            </a:pPr>
            <a:r>
              <a:rPr lang="en-US" sz="2800" b="1" dirty="0"/>
              <a:t>21-4</a:t>
            </a:r>
            <a:r>
              <a:rPr lang="en-US" sz="2800" dirty="0"/>
              <a:t>  </a:t>
            </a:r>
            <a:r>
              <a:rPr lang="en-US" sz="2800" dirty="0" err="1"/>
              <a:t>Explicar</a:t>
            </a:r>
            <a:r>
              <a:rPr lang="en-US" sz="2800" dirty="0"/>
              <a:t> la </a:t>
            </a:r>
            <a:r>
              <a:rPr lang="en-US" sz="2800" dirty="0" err="1"/>
              <a:t>respuesta</a:t>
            </a:r>
            <a:r>
              <a:rPr lang="en-US" sz="2800" dirty="0"/>
              <a:t> de homeostasis del </a:t>
            </a:r>
            <a:r>
              <a:rPr lang="en-US" sz="2800" dirty="0" err="1"/>
              <a:t>sistema</a:t>
            </a:r>
            <a:r>
              <a:rPr lang="en-US" sz="2800" dirty="0"/>
              <a:t> cardiovascular a </a:t>
            </a:r>
            <a:r>
              <a:rPr lang="en-US" sz="2800" dirty="0" err="1"/>
              <a:t>ejercicios</a:t>
            </a:r>
            <a:r>
              <a:rPr lang="en-US" sz="2800" dirty="0"/>
              <a:t> y  </a:t>
            </a:r>
            <a:r>
              <a:rPr lang="en-US" sz="2800" dirty="0" err="1"/>
              <a:t>hemorragias</a:t>
            </a:r>
            <a:endParaRPr lang="en-US" sz="2800" dirty="0"/>
          </a:p>
          <a:p>
            <a:pPr lvl="1">
              <a:lnSpc>
                <a:spcPct val="110000"/>
              </a:lnSpc>
              <a:tabLst>
                <a:tab pos="1539875" algn="l"/>
              </a:tabLst>
            </a:pPr>
            <a:endParaRPr lang="en-US" dirty="0" smtClean="0"/>
          </a:p>
          <a:p>
            <a:pPr lvl="1">
              <a:lnSpc>
                <a:spcPct val="110000"/>
              </a:lnSpc>
              <a:tabLst>
                <a:tab pos="1539875" algn="l"/>
              </a:tabLst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9" name="Picture 9238" descr="figure_21_03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5"/>
          <a:stretch/>
        </p:blipFill>
        <p:spPr>
          <a:xfrm>
            <a:off x="298704" y="228600"/>
            <a:ext cx="8546592" cy="639572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21-</a:t>
            </a:r>
            <a:r>
              <a:rPr lang="en-US" sz="900" b="1" dirty="0" smtClean="0">
                <a:latin typeface="Arial" charset="0"/>
              </a:rPr>
              <a:t>3a </a:t>
            </a:r>
            <a:r>
              <a:rPr lang="en-US" sz="900" b="1" dirty="0">
                <a:latin typeface="Arial" charset="0"/>
              </a:rPr>
              <a:t>Capillary Structure.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131042" y="6343133"/>
            <a:ext cx="292202" cy="276793"/>
          </a:xfrm>
          <a:prstGeom prst="rect">
            <a:avLst/>
          </a:prstGeom>
          <a:solidFill>
            <a:srgbClr val="004D7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109" y="1260076"/>
            <a:ext cx="12850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Basement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membrane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4223" y="2122883"/>
            <a:ext cx="17468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Endothelial cell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9222" name="Group 9221"/>
          <p:cNvGrpSpPr/>
          <p:nvPr/>
        </p:nvGrpSpPr>
        <p:grpSpPr>
          <a:xfrm>
            <a:off x="3195484" y="1408245"/>
            <a:ext cx="1686759" cy="412036"/>
            <a:chOff x="3195484" y="1316805"/>
            <a:chExt cx="1686759" cy="412036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3195484" y="1316805"/>
              <a:ext cx="168675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29742" y="1319161"/>
              <a:ext cx="1241323" cy="40968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Straight Connector 9"/>
          <p:cNvCxnSpPr/>
          <p:nvPr/>
        </p:nvCxnSpPr>
        <p:spPr bwMode="auto">
          <a:xfrm>
            <a:off x="4371258" y="2288042"/>
            <a:ext cx="30099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Group 28"/>
          <p:cNvGrpSpPr/>
          <p:nvPr/>
        </p:nvGrpSpPr>
        <p:grpSpPr>
          <a:xfrm>
            <a:off x="4363065" y="2709279"/>
            <a:ext cx="684161" cy="127263"/>
            <a:chOff x="4363065" y="2617839"/>
            <a:chExt cx="684161" cy="127263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4546980" y="2744282"/>
              <a:ext cx="50024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363065" y="2617839"/>
              <a:ext cx="187090" cy="12726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/>
          <p:cNvSpPr txBox="1"/>
          <p:nvPr/>
        </p:nvSpPr>
        <p:spPr>
          <a:xfrm>
            <a:off x="5131494" y="2677000"/>
            <a:ext cx="10587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Nucleus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8310" y="4153381"/>
            <a:ext cx="135465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Endosomes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9238" name="Group 9237"/>
          <p:cNvGrpSpPr/>
          <p:nvPr/>
        </p:nvGrpSpPr>
        <p:grpSpPr>
          <a:xfrm>
            <a:off x="6125390" y="4467375"/>
            <a:ext cx="507365" cy="550707"/>
            <a:chOff x="6125390" y="4375935"/>
            <a:chExt cx="507365" cy="550707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6125390" y="4375935"/>
              <a:ext cx="507365" cy="4356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6128565" y="4375935"/>
              <a:ext cx="0" cy="5507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35" name="Group 9234"/>
          <p:cNvGrpSpPr/>
          <p:nvPr/>
        </p:nvGrpSpPr>
        <p:grpSpPr>
          <a:xfrm>
            <a:off x="7605623" y="4845553"/>
            <a:ext cx="489332" cy="297132"/>
            <a:chOff x="7605623" y="4754113"/>
            <a:chExt cx="489332" cy="297132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7605623" y="4754113"/>
              <a:ext cx="489332" cy="14557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8094955" y="4893333"/>
              <a:ext cx="0" cy="1579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" name="Straight Connector 21"/>
          <p:cNvCxnSpPr/>
          <p:nvPr/>
        </p:nvCxnSpPr>
        <p:spPr bwMode="auto">
          <a:xfrm>
            <a:off x="6391605" y="5385337"/>
            <a:ext cx="0" cy="2941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5698613" y="5635230"/>
            <a:ext cx="13653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Basement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membrane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4853" y="5119916"/>
            <a:ext cx="1339037" cy="960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6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Boundary</a:t>
            </a:r>
          </a:p>
          <a:p>
            <a:pPr algn="ctr" eaLnBrk="0" fontAlgn="base" hangingPunct="0">
              <a:lnSpc>
                <a:spcPts val="186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etween</a:t>
            </a:r>
          </a:p>
          <a:p>
            <a:pPr algn="ctr" eaLnBrk="0" fontAlgn="base" hangingPunct="0">
              <a:lnSpc>
                <a:spcPts val="186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ndothelial</a:t>
            </a:r>
          </a:p>
          <a:p>
            <a:pPr algn="ctr" eaLnBrk="0" fontAlgn="base" hangingPunct="0">
              <a:lnSpc>
                <a:spcPts val="186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cells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40484" y="6316980"/>
            <a:ext cx="31402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Continuous capillary</a:t>
            </a:r>
            <a:endParaRPr lang="en-US" sz="200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6165" y="6319364"/>
            <a:ext cx="14922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a</a:t>
            </a:r>
            <a:endParaRPr lang="en-US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806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9235" descr="figure_21_03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6"/>
          <a:stretch/>
        </p:blipFill>
        <p:spPr>
          <a:xfrm>
            <a:off x="2115312" y="137160"/>
            <a:ext cx="4913376" cy="640948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21-</a:t>
            </a:r>
            <a:r>
              <a:rPr lang="en-US" sz="900" b="1" dirty="0" smtClean="0">
                <a:latin typeface="Arial" charset="0"/>
              </a:rPr>
              <a:t>3b </a:t>
            </a:r>
            <a:r>
              <a:rPr lang="en-US" sz="900" b="1" dirty="0">
                <a:latin typeface="Arial" charset="0"/>
              </a:rPr>
              <a:t>Capillary Structure.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890740" y="6308605"/>
            <a:ext cx="234752" cy="222209"/>
          </a:xfrm>
          <a:prstGeom prst="rect">
            <a:avLst/>
          </a:prstGeom>
          <a:solidFill>
            <a:srgbClr val="004D7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8496" y="960592"/>
            <a:ext cx="9177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Basement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membrane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6755" y="1649041"/>
            <a:ext cx="13804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Endothelial cell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9229" name="Group 9228"/>
          <p:cNvGrpSpPr/>
          <p:nvPr/>
        </p:nvGrpSpPr>
        <p:grpSpPr>
          <a:xfrm>
            <a:off x="3246034" y="1102495"/>
            <a:ext cx="835186" cy="322488"/>
            <a:chOff x="3246034" y="1102495"/>
            <a:chExt cx="835186" cy="322488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3246034" y="1102495"/>
              <a:ext cx="4083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652767" y="1105670"/>
              <a:ext cx="428453" cy="3193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Straight Connector 9"/>
          <p:cNvCxnSpPr/>
          <p:nvPr/>
        </p:nvCxnSpPr>
        <p:spPr bwMode="auto">
          <a:xfrm>
            <a:off x="3475298" y="1775652"/>
            <a:ext cx="27443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234" name="Group 9233"/>
          <p:cNvGrpSpPr/>
          <p:nvPr/>
        </p:nvGrpSpPr>
        <p:grpSpPr>
          <a:xfrm>
            <a:off x="3198678" y="2118102"/>
            <a:ext cx="503695" cy="107482"/>
            <a:chOff x="3198678" y="2118102"/>
            <a:chExt cx="503695" cy="107482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3198678" y="2221589"/>
              <a:ext cx="37640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3565562" y="2118102"/>
              <a:ext cx="136811" cy="1074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Box 17"/>
          <p:cNvSpPr txBox="1"/>
          <p:nvPr/>
        </p:nvSpPr>
        <p:spPr>
          <a:xfrm>
            <a:off x="2434655" y="2088122"/>
            <a:ext cx="7209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Nucleus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9226" name="Group 9225"/>
          <p:cNvGrpSpPr/>
          <p:nvPr/>
        </p:nvGrpSpPr>
        <p:grpSpPr>
          <a:xfrm>
            <a:off x="3117850" y="4286571"/>
            <a:ext cx="248529" cy="279079"/>
            <a:chOff x="3117850" y="4286571"/>
            <a:chExt cx="248529" cy="279079"/>
          </a:xfrm>
        </p:grpSpPr>
        <p:cxnSp>
          <p:nvCxnSpPr>
            <p:cNvPr id="20" name="Straight Connector 19"/>
            <p:cNvCxnSpPr/>
            <p:nvPr/>
          </p:nvCxnSpPr>
          <p:spPr bwMode="auto">
            <a:xfrm flipV="1">
              <a:off x="3117850" y="4289746"/>
              <a:ext cx="242179" cy="2759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3327400" y="4286571"/>
              <a:ext cx="38979" cy="2409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23" name="Group 9222"/>
          <p:cNvGrpSpPr/>
          <p:nvPr/>
        </p:nvGrpSpPr>
        <p:grpSpPr>
          <a:xfrm>
            <a:off x="3256424" y="5019909"/>
            <a:ext cx="453677" cy="204996"/>
            <a:chOff x="3256424" y="5019909"/>
            <a:chExt cx="453677" cy="204996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3259599" y="5095961"/>
              <a:ext cx="0" cy="1289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3256424" y="5019909"/>
              <a:ext cx="453677" cy="824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5" name="Straight Connector 24"/>
          <p:cNvCxnSpPr/>
          <p:nvPr/>
        </p:nvCxnSpPr>
        <p:spPr bwMode="auto">
          <a:xfrm flipH="1">
            <a:off x="4627241" y="5506875"/>
            <a:ext cx="1" cy="2480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219" name="Group 9218"/>
          <p:cNvGrpSpPr/>
          <p:nvPr/>
        </p:nvGrpSpPr>
        <p:grpSpPr>
          <a:xfrm>
            <a:off x="4825132" y="4979909"/>
            <a:ext cx="320009" cy="609989"/>
            <a:chOff x="4825132" y="4979909"/>
            <a:chExt cx="320009" cy="609989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4991906" y="4979909"/>
              <a:ext cx="1" cy="24249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991907" y="5212881"/>
              <a:ext cx="153234" cy="37701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4825132" y="5219231"/>
              <a:ext cx="163601" cy="2656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TextBox 29"/>
          <p:cNvSpPr txBox="1"/>
          <p:nvPr/>
        </p:nvSpPr>
        <p:spPr>
          <a:xfrm>
            <a:off x="3213100" y="6286500"/>
            <a:ext cx="2517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7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Fenestrated capillary</a:t>
            </a:r>
            <a:endParaRPr lang="en-US" sz="157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52643" y="5227506"/>
            <a:ext cx="1202180" cy="7732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Boundary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etween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ndothelial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cells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24865" y="4028664"/>
            <a:ext cx="10994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Endosomes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5153" y="4585037"/>
            <a:ext cx="1366347" cy="388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Fenestrations,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 pores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85808" y="5712721"/>
            <a:ext cx="9273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Basement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membrane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55585" y="6298866"/>
            <a:ext cx="149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b</a:t>
            </a:r>
            <a:endParaRPr lang="en-US" sz="1400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4503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gure_21_03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0"/>
          <a:stretch/>
        </p:blipFill>
        <p:spPr>
          <a:xfrm>
            <a:off x="2904744" y="545592"/>
            <a:ext cx="3334512" cy="558803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21-</a:t>
            </a:r>
            <a:r>
              <a:rPr lang="en-US" sz="900" b="1" dirty="0" smtClean="0">
                <a:latin typeface="Arial" charset="0"/>
              </a:rPr>
              <a:t>3c </a:t>
            </a:r>
            <a:r>
              <a:rPr lang="en-US" sz="900" b="1" dirty="0">
                <a:latin typeface="Arial" charset="0"/>
              </a:rPr>
              <a:t>Capillary Structure.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708530" y="5812971"/>
            <a:ext cx="312333" cy="309525"/>
          </a:xfrm>
          <a:prstGeom prst="rect">
            <a:avLst/>
          </a:prstGeom>
          <a:solidFill>
            <a:srgbClr val="004D7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2568" y="5777633"/>
            <a:ext cx="142124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2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Sinusoid</a:t>
            </a:r>
            <a:endParaRPr lang="en-US" sz="222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5843" y="4910600"/>
            <a:ext cx="171006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Gap between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adjacent cells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36987" y="3521545"/>
            <a:ext cx="860445" cy="1358706"/>
            <a:chOff x="4336987" y="3521545"/>
            <a:chExt cx="860445" cy="1358706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336987" y="3521545"/>
              <a:ext cx="860445" cy="106207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5197432" y="4580446"/>
              <a:ext cx="0" cy="29980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extBox 9"/>
          <p:cNvSpPr txBox="1"/>
          <p:nvPr/>
        </p:nvSpPr>
        <p:spPr>
          <a:xfrm>
            <a:off x="3803588" y="5801075"/>
            <a:ext cx="14922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c</a:t>
            </a:r>
            <a:endParaRPr lang="en-US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866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21-1 </a:t>
            </a:r>
            <a:r>
              <a:rPr lang="en-US" dirty="0" err="1" smtClean="0"/>
              <a:t>Capilares</a:t>
            </a:r>
            <a:r>
              <a:rPr lang="en-US" dirty="0" smtClean="0"/>
              <a:t>: </a:t>
            </a:r>
            <a:r>
              <a:rPr lang="en-US" dirty="0" err="1" smtClean="0"/>
              <a:t>Estructura</a:t>
            </a:r>
            <a:r>
              <a:rPr lang="en-US" dirty="0" smtClean="0"/>
              <a:t> y </a:t>
            </a:r>
            <a:r>
              <a:rPr lang="en-US" dirty="0" err="1" smtClean="0"/>
              <a:t>Función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50" y="892803"/>
            <a:ext cx="8368873" cy="4959275"/>
          </a:xfrm>
        </p:spPr>
        <p:txBody>
          <a:bodyPr/>
          <a:lstStyle/>
          <a:p>
            <a:r>
              <a:rPr lang="en-US" b="1" dirty="0" smtClean="0"/>
              <a:t>Camas de </a:t>
            </a:r>
            <a:r>
              <a:rPr lang="en-US" b="1" dirty="0" err="1" smtClean="0"/>
              <a:t>Capilares</a:t>
            </a:r>
            <a:r>
              <a:rPr lang="en-US" b="1" dirty="0" smtClean="0"/>
              <a:t> (</a:t>
            </a:r>
            <a:r>
              <a:rPr lang="en-US" b="1" dirty="0" err="1" smtClean="0"/>
              <a:t>Plexos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Red </a:t>
            </a:r>
            <a:r>
              <a:rPr lang="en-US" dirty="0" err="1" smtClean="0"/>
              <a:t>capilar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conecta</a:t>
            </a:r>
            <a:r>
              <a:rPr lang="en-US" dirty="0" smtClean="0"/>
              <a:t> </a:t>
            </a:r>
            <a:r>
              <a:rPr lang="en-US" dirty="0" err="1" smtClean="0"/>
              <a:t>arteriolas</a:t>
            </a:r>
            <a:r>
              <a:rPr lang="en-US" dirty="0" smtClean="0"/>
              <a:t> con </a:t>
            </a:r>
            <a:r>
              <a:rPr lang="en-US" dirty="0" err="1" smtClean="0"/>
              <a:t>vénulas</a:t>
            </a:r>
            <a:endParaRPr lang="en-US" dirty="0" smtClean="0"/>
          </a:p>
          <a:p>
            <a:pPr lvl="1"/>
            <a:r>
              <a:rPr lang="en-US" b="1" dirty="0" err="1" smtClean="0"/>
              <a:t>Esfínter</a:t>
            </a:r>
            <a:r>
              <a:rPr lang="en-US" b="1" dirty="0" smtClean="0"/>
              <a:t> </a:t>
            </a:r>
            <a:r>
              <a:rPr lang="en-US" b="1" dirty="0" err="1" smtClean="0"/>
              <a:t>Precapilar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Regula</a:t>
            </a:r>
            <a:r>
              <a:rPr lang="en-US" dirty="0" smtClean="0"/>
              <a:t> la </a:t>
            </a:r>
            <a:r>
              <a:rPr lang="en-US" dirty="0" err="1" smtClean="0"/>
              <a:t>entrada</a:t>
            </a:r>
            <a:r>
              <a:rPr lang="en-US" dirty="0" smtClean="0"/>
              <a:t> 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capilar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Abre</a:t>
            </a:r>
            <a:r>
              <a:rPr lang="en-US" dirty="0" smtClean="0"/>
              <a:t> y </a:t>
            </a:r>
            <a:r>
              <a:rPr lang="en-US" dirty="0" err="1" smtClean="0"/>
              <a:t>cierra</a:t>
            </a:r>
            <a:r>
              <a:rPr lang="en-US" dirty="0" smtClean="0"/>
              <a:t> </a:t>
            </a:r>
            <a:r>
              <a:rPr lang="en-US" dirty="0" err="1" smtClean="0"/>
              <a:t>causando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flujo</a:t>
            </a:r>
            <a:r>
              <a:rPr lang="en-US" dirty="0" smtClean="0"/>
              <a:t> </a:t>
            </a:r>
            <a:r>
              <a:rPr lang="en-US" dirty="0" err="1" smtClean="0"/>
              <a:t>capilar</a:t>
            </a:r>
            <a:r>
              <a:rPr lang="en-US" dirty="0" smtClean="0"/>
              <a:t> sea en </a:t>
            </a:r>
            <a:r>
              <a:rPr lang="en-US" dirty="0" err="1" smtClean="0"/>
              <a:t>ondas</a:t>
            </a:r>
            <a:r>
              <a:rPr lang="en-US" dirty="0" smtClean="0"/>
              <a:t> o </a:t>
            </a:r>
            <a:r>
              <a:rPr lang="en-US" b="1" dirty="0" err="1" smtClean="0"/>
              <a:t>pulsos</a:t>
            </a:r>
            <a:endParaRPr lang="en-US" b="1" dirty="0" smtClean="0"/>
          </a:p>
          <a:p>
            <a:r>
              <a:rPr lang="en-US" b="1" dirty="0" err="1" smtClean="0"/>
              <a:t>Colaterales</a:t>
            </a:r>
            <a:r>
              <a:rPr lang="en-US" b="1" dirty="0" smtClean="0"/>
              <a:t> – </a:t>
            </a:r>
            <a:r>
              <a:rPr lang="en-US" dirty="0" err="1" smtClean="0"/>
              <a:t>arterias</a:t>
            </a:r>
            <a:r>
              <a:rPr lang="en-US" dirty="0" smtClean="0"/>
              <a:t> </a:t>
            </a:r>
            <a:r>
              <a:rPr lang="en-US" dirty="0" err="1" smtClean="0"/>
              <a:t>múltiples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contribuyen</a:t>
            </a:r>
            <a:r>
              <a:rPr lang="en-US" dirty="0" smtClean="0"/>
              <a:t> a un </a:t>
            </a:r>
            <a:r>
              <a:rPr lang="en-US" dirty="0" err="1" smtClean="0"/>
              <a:t>plexo</a:t>
            </a:r>
            <a:r>
              <a:rPr lang="en-US" dirty="0" smtClean="0"/>
              <a:t> </a:t>
            </a:r>
            <a:r>
              <a:rPr lang="en-US" dirty="0" err="1" smtClean="0"/>
              <a:t>capilar</a:t>
            </a:r>
            <a:endParaRPr lang="en-US" dirty="0"/>
          </a:p>
          <a:p>
            <a:pPr lvl="1"/>
            <a:r>
              <a:rPr lang="en-US" dirty="0" err="1" smtClean="0"/>
              <a:t>Facilitan</a:t>
            </a:r>
            <a:r>
              <a:rPr lang="en-US" dirty="0" smtClean="0"/>
              <a:t> </a:t>
            </a:r>
            <a:r>
              <a:rPr lang="en-US" dirty="0" err="1" smtClean="0"/>
              <a:t>circulación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hay </a:t>
            </a:r>
            <a:r>
              <a:rPr lang="en-US" dirty="0" err="1" smtClean="0"/>
              <a:t>algún</a:t>
            </a:r>
            <a:r>
              <a:rPr lang="en-US" dirty="0" smtClean="0"/>
              <a:t> </a:t>
            </a:r>
            <a:r>
              <a:rPr lang="en-US" dirty="0" err="1" smtClean="0"/>
              <a:t>bloqueo</a:t>
            </a:r>
            <a:endParaRPr lang="en-US" dirty="0"/>
          </a:p>
          <a:p>
            <a:pPr lvl="1"/>
            <a:r>
              <a:rPr lang="en-US" b="1" dirty="0" smtClean="0"/>
              <a:t>Anastomosis arterial - </a:t>
            </a:r>
            <a:r>
              <a:rPr lang="en-US" dirty="0" err="1" smtClean="0"/>
              <a:t>Fusión</a:t>
            </a:r>
            <a:r>
              <a:rPr lang="en-US" dirty="0" smtClean="0"/>
              <a:t> de dos </a:t>
            </a:r>
            <a:r>
              <a:rPr lang="en-US" dirty="0" err="1" smtClean="0"/>
              <a:t>colaterales</a:t>
            </a:r>
            <a:endParaRPr lang="en-US" dirty="0"/>
          </a:p>
          <a:p>
            <a:pPr lvl="1"/>
            <a:r>
              <a:rPr lang="en-US" b="1" dirty="0" smtClean="0"/>
              <a:t>Anastomosis </a:t>
            </a:r>
            <a:r>
              <a:rPr lang="en-US" b="1" dirty="0" err="1" smtClean="0"/>
              <a:t>Arteriovenoso</a:t>
            </a:r>
            <a:r>
              <a:rPr lang="en-US" b="1" dirty="0" smtClean="0"/>
              <a:t> – </a:t>
            </a:r>
            <a:r>
              <a:rPr lang="en-US" dirty="0" err="1" smtClean="0"/>
              <a:t>conección</a:t>
            </a:r>
            <a:r>
              <a:rPr lang="en-US" dirty="0" smtClean="0"/>
              <a:t> </a:t>
            </a:r>
            <a:r>
              <a:rPr lang="en-US" dirty="0" err="1" smtClean="0"/>
              <a:t>directa</a:t>
            </a:r>
            <a:r>
              <a:rPr lang="en-US" dirty="0" smtClean="0"/>
              <a:t> entre </a:t>
            </a:r>
            <a:r>
              <a:rPr lang="en-US" dirty="0" err="1" smtClean="0"/>
              <a:t>arterias</a:t>
            </a:r>
            <a:r>
              <a:rPr lang="en-US" dirty="0" smtClean="0"/>
              <a:t> y </a:t>
            </a:r>
            <a:r>
              <a:rPr lang="en-US" dirty="0" err="1" smtClean="0"/>
              <a:t>venas</a:t>
            </a:r>
            <a:r>
              <a:rPr lang="en-US" dirty="0" smtClean="0"/>
              <a:t>, sin </a:t>
            </a:r>
            <a:r>
              <a:rPr lang="en-US" dirty="0" err="1" smtClean="0"/>
              <a:t>capilares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2" name="Picture 9241" descr="figure_21_04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3"/>
          <a:stretch/>
        </p:blipFill>
        <p:spPr>
          <a:xfrm>
            <a:off x="1819656" y="186324"/>
            <a:ext cx="5504688" cy="636032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21-</a:t>
            </a:r>
            <a:r>
              <a:rPr lang="en-US" sz="900" b="1" dirty="0" smtClean="0">
                <a:latin typeface="Arial" charset="0"/>
              </a:rPr>
              <a:t>4a </a:t>
            </a:r>
            <a:r>
              <a:rPr lang="en-US" sz="900" b="1" dirty="0">
                <a:latin typeface="Arial" charset="0"/>
              </a:rPr>
              <a:t>The Organization of a Capillary Bed.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143246" y="5773491"/>
            <a:ext cx="194939" cy="202927"/>
          </a:xfrm>
          <a:prstGeom prst="rect">
            <a:avLst/>
          </a:prstGeom>
          <a:solidFill>
            <a:srgbClr val="004D7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8089" y="434572"/>
            <a:ext cx="3216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Vein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169802" y="544399"/>
            <a:ext cx="42452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6161192" y="1139550"/>
            <a:ext cx="412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3065836" y="740290"/>
            <a:ext cx="114084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793395" y="649106"/>
            <a:ext cx="362975" cy="920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479307" y="1528827"/>
            <a:ext cx="43463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625034" y="1024185"/>
            <a:ext cx="54476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Venule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3677" y="2056720"/>
            <a:ext cx="7831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Capillaries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9227" name="Group 9226"/>
          <p:cNvGrpSpPr/>
          <p:nvPr/>
        </p:nvGrpSpPr>
        <p:grpSpPr>
          <a:xfrm>
            <a:off x="5687949" y="2276491"/>
            <a:ext cx="458514" cy="623795"/>
            <a:chOff x="4598147" y="2088029"/>
            <a:chExt cx="458514" cy="623795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5056661" y="2088029"/>
              <a:ext cx="0" cy="2021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699000" y="2290215"/>
              <a:ext cx="355092" cy="42160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4598147" y="2290215"/>
              <a:ext cx="451849" cy="6675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23" name="Group 9222"/>
          <p:cNvGrpSpPr/>
          <p:nvPr/>
        </p:nvGrpSpPr>
        <p:grpSpPr>
          <a:xfrm>
            <a:off x="4836302" y="1902962"/>
            <a:ext cx="681148" cy="1677147"/>
            <a:chOff x="3746500" y="1714500"/>
            <a:chExt cx="681148" cy="1677147"/>
          </a:xfrm>
        </p:grpSpPr>
        <p:cxnSp>
          <p:nvCxnSpPr>
            <p:cNvPr id="18" name="Straight Connector 17"/>
            <p:cNvCxnSpPr/>
            <p:nvPr/>
          </p:nvCxnSpPr>
          <p:spPr bwMode="auto">
            <a:xfrm flipH="1">
              <a:off x="3746500" y="2423242"/>
              <a:ext cx="681148" cy="96840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426940" y="1714500"/>
              <a:ext cx="0" cy="7128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22" name="Group 9221"/>
          <p:cNvGrpSpPr/>
          <p:nvPr/>
        </p:nvGrpSpPr>
        <p:grpSpPr>
          <a:xfrm>
            <a:off x="3771743" y="1966462"/>
            <a:ext cx="847912" cy="1090706"/>
            <a:chOff x="2681941" y="1778000"/>
            <a:chExt cx="847912" cy="1090706"/>
          </a:xfrm>
        </p:grpSpPr>
        <p:cxnSp>
          <p:nvCxnSpPr>
            <p:cNvPr id="21" name="Straight Connector 20"/>
            <p:cNvCxnSpPr/>
            <p:nvPr/>
          </p:nvCxnSpPr>
          <p:spPr bwMode="auto">
            <a:xfrm flipH="1">
              <a:off x="2681941" y="2178398"/>
              <a:ext cx="520772" cy="69030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198617" y="2182494"/>
              <a:ext cx="331236" cy="61150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3202005" y="1778000"/>
              <a:ext cx="0" cy="4126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4" name="Straight Connector 23"/>
          <p:cNvCxnSpPr/>
          <p:nvPr/>
        </p:nvCxnSpPr>
        <p:spPr bwMode="auto">
          <a:xfrm>
            <a:off x="6415163" y="3289100"/>
            <a:ext cx="34481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4977555" y="1539174"/>
            <a:ext cx="10577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Thoroughfare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channel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5611" y="1769533"/>
            <a:ext cx="10577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Metarterioles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2177" y="1431400"/>
            <a:ext cx="6797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Arteriole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58732" y="630077"/>
            <a:ext cx="8045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Collateral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arteries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98236" y="3189232"/>
            <a:ext cx="6677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Small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venule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07828" y="4651634"/>
            <a:ext cx="10974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Precapillary</a:t>
            </a:r>
            <a:endParaRPr lang="en-US" sz="12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sphincters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9231" name="Group 9230"/>
          <p:cNvGrpSpPr/>
          <p:nvPr/>
        </p:nvGrpSpPr>
        <p:grpSpPr>
          <a:xfrm>
            <a:off x="3110596" y="3651080"/>
            <a:ext cx="2203824" cy="1041545"/>
            <a:chOff x="2020794" y="3462618"/>
            <a:chExt cx="2203824" cy="1041545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3447555" y="3589618"/>
              <a:ext cx="1" cy="9145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3448376" y="3645647"/>
              <a:ext cx="776242" cy="80607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020794" y="3462618"/>
              <a:ext cx="1430858" cy="10005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" name="TextBox 36"/>
          <p:cNvSpPr txBox="1"/>
          <p:nvPr/>
        </p:nvSpPr>
        <p:spPr>
          <a:xfrm>
            <a:off x="2158696" y="5232332"/>
            <a:ext cx="10974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Arteriovenous</a:t>
            </a:r>
            <a:endParaRPr lang="en-US" sz="12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anastomosis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94546" y="5192489"/>
            <a:ext cx="959582" cy="3090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Consistent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 flow</a:t>
            </a:r>
            <a:endParaRPr lang="en-US" sz="10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94546" y="5531711"/>
            <a:ext cx="959582" cy="3090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Variable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 flow</a:t>
            </a:r>
            <a:endParaRPr lang="en-US" sz="10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47074" y="5024709"/>
            <a:ext cx="490217" cy="137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KEY</a:t>
            </a:r>
            <a:endParaRPr lang="en-US" sz="1200" b="1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36697" y="5742305"/>
            <a:ext cx="3144039" cy="835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63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 typical capillary bed. Solid arrows</a:t>
            </a:r>
          </a:p>
          <a:p>
            <a:pPr eaLnBrk="0" fontAlgn="base" hangingPunct="0">
              <a:lnSpc>
                <a:spcPts val="163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ndicate consistent blood flow;</a:t>
            </a:r>
          </a:p>
          <a:p>
            <a:pPr eaLnBrk="0" fontAlgn="base" hangingPunct="0">
              <a:lnSpc>
                <a:spcPts val="163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</a:t>
            </a: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ashed arrows indicate variable or</a:t>
            </a:r>
          </a:p>
          <a:p>
            <a:pPr eaLnBrk="0" fontAlgn="base" hangingPunct="0">
              <a:lnSpc>
                <a:spcPts val="163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ulsating blood flow.</a:t>
            </a:r>
            <a:endParaRPr lang="en-US" sz="13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05379" y="5761112"/>
            <a:ext cx="1312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a</a:t>
            </a:r>
            <a:endParaRPr lang="en-US" sz="1200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grpSp>
        <p:nvGrpSpPr>
          <p:cNvPr id="9239" name="Group 9238"/>
          <p:cNvGrpSpPr/>
          <p:nvPr/>
        </p:nvGrpSpPr>
        <p:grpSpPr>
          <a:xfrm>
            <a:off x="2113273" y="1155903"/>
            <a:ext cx="377264" cy="407147"/>
            <a:chOff x="1023471" y="967441"/>
            <a:chExt cx="377264" cy="407147"/>
          </a:xfrm>
        </p:grpSpPr>
        <p:cxnSp>
          <p:nvCxnSpPr>
            <p:cNvPr id="43" name="Straight Connector 42"/>
            <p:cNvCxnSpPr/>
            <p:nvPr/>
          </p:nvCxnSpPr>
          <p:spPr bwMode="auto">
            <a:xfrm flipH="1">
              <a:off x="1023471" y="1118700"/>
              <a:ext cx="200966" cy="2558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220340" y="1122796"/>
              <a:ext cx="180395" cy="2480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223728" y="967441"/>
              <a:ext cx="0" cy="16354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6" name="TextBox 45"/>
          <p:cNvSpPr txBox="1"/>
          <p:nvPr/>
        </p:nvSpPr>
        <p:spPr>
          <a:xfrm>
            <a:off x="1812404" y="790918"/>
            <a:ext cx="10255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Smooth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muscle cells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25351" y="2242135"/>
            <a:ext cx="9752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Section of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r>
              <a:rPr lang="en-US" sz="12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recapillary</a:t>
            </a:r>
            <a:endParaRPr lang="en-US" sz="12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sphincter</a:t>
            </a:r>
          </a:p>
        </p:txBody>
      </p:sp>
      <p:grpSp>
        <p:nvGrpSpPr>
          <p:cNvPr id="9235" name="Group 9234"/>
          <p:cNvGrpSpPr/>
          <p:nvPr/>
        </p:nvGrpSpPr>
        <p:grpSpPr>
          <a:xfrm>
            <a:off x="2695978" y="4703467"/>
            <a:ext cx="251232" cy="531377"/>
            <a:chOff x="1606176" y="4515005"/>
            <a:chExt cx="251232" cy="531377"/>
          </a:xfrm>
        </p:grpSpPr>
        <p:cxnSp>
          <p:nvCxnSpPr>
            <p:cNvPr id="36" name="Straight Connector 35"/>
            <p:cNvCxnSpPr/>
            <p:nvPr/>
          </p:nvCxnSpPr>
          <p:spPr bwMode="auto">
            <a:xfrm flipH="1">
              <a:off x="1606176" y="4515005"/>
              <a:ext cx="251232" cy="3222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34" name="Straight Connector 9233"/>
            <p:cNvCxnSpPr/>
            <p:nvPr/>
          </p:nvCxnSpPr>
          <p:spPr bwMode="auto">
            <a:xfrm>
              <a:off x="1609911" y="4833471"/>
              <a:ext cx="0" cy="212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129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figure_21_04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3"/>
          <a:stretch/>
        </p:blipFill>
        <p:spPr>
          <a:xfrm>
            <a:off x="1024128" y="152102"/>
            <a:ext cx="7095744" cy="638466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21-</a:t>
            </a:r>
            <a:r>
              <a:rPr lang="en-US" sz="900" b="1" dirty="0" smtClean="0">
                <a:latin typeface="Arial" charset="0"/>
              </a:rPr>
              <a:t>4b </a:t>
            </a:r>
            <a:r>
              <a:rPr lang="en-US" sz="900" b="1" dirty="0">
                <a:latin typeface="Arial" charset="0"/>
              </a:rPr>
              <a:t>The Organization of a Capillary Bed.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497384" y="6292204"/>
            <a:ext cx="256654" cy="264436"/>
          </a:xfrm>
          <a:prstGeom prst="rect">
            <a:avLst/>
          </a:prstGeom>
          <a:solidFill>
            <a:srgbClr val="004D7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446" y="6280434"/>
            <a:ext cx="2065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b</a:t>
            </a:r>
            <a:endParaRPr lang="en-US" sz="1600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0229" y="6336098"/>
            <a:ext cx="5192610" cy="188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33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 micrograph of a number of capillary beds.</a:t>
            </a:r>
            <a:endParaRPr lang="en-US" sz="177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3104" y="5772829"/>
            <a:ext cx="15232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Capillary bed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2566" y="5772193"/>
            <a:ext cx="10658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6F6F6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LM </a:t>
            </a:r>
            <a:r>
              <a:rPr lang="en-US" sz="1600" b="1" dirty="0" smtClean="0">
                <a:solidFill>
                  <a:srgbClr val="6F6F6F"/>
                </a:solidFill>
                <a:latin typeface="Symbol Std"/>
                <a:ea typeface="ＭＳ Ｐゴシック" charset="0"/>
                <a:cs typeface="Symbol Std"/>
              </a:rPr>
              <a:t>× </a:t>
            </a:r>
            <a:r>
              <a:rPr lang="en-US" sz="1600" b="1" dirty="0" smtClean="0">
                <a:solidFill>
                  <a:srgbClr val="6F6F6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125</a:t>
            </a:r>
            <a:endParaRPr lang="en-US" sz="1600" b="1" dirty="0">
              <a:solidFill>
                <a:srgbClr val="6F6F6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872143" y="5601305"/>
            <a:ext cx="28565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911959" y="5273059"/>
            <a:ext cx="820615" cy="3321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" name="Group 24"/>
          <p:cNvGrpSpPr/>
          <p:nvPr/>
        </p:nvGrpSpPr>
        <p:grpSpPr>
          <a:xfrm>
            <a:off x="5640717" y="3690753"/>
            <a:ext cx="1102264" cy="1039963"/>
            <a:chOff x="5640717" y="3675811"/>
            <a:chExt cx="1102264" cy="1039963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5693434" y="4200237"/>
              <a:ext cx="104954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640717" y="3675811"/>
              <a:ext cx="693226" cy="52246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5645509" y="4202187"/>
              <a:ext cx="688434" cy="51358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" name="Straight Connector 13"/>
          <p:cNvCxnSpPr/>
          <p:nvPr/>
        </p:nvCxnSpPr>
        <p:spPr bwMode="auto">
          <a:xfrm>
            <a:off x="5815253" y="3176725"/>
            <a:ext cx="93252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5147094" y="3172818"/>
            <a:ext cx="672066" cy="8054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057453" y="1786324"/>
            <a:ext cx="269032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844210" y="5493642"/>
            <a:ext cx="9003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Capillary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beds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9414" y="4064067"/>
            <a:ext cx="1439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Metarterioles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4209" y="3029524"/>
            <a:ext cx="9674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Arteriole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4203" y="1644983"/>
            <a:ext cx="7662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Small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artery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13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3" y="1006548"/>
            <a:ext cx="8289445" cy="4959275"/>
          </a:xfrm>
        </p:spPr>
        <p:txBody>
          <a:bodyPr/>
          <a:lstStyle/>
          <a:p>
            <a:r>
              <a:rPr lang="en-US" b="1" dirty="0" err="1" smtClean="0"/>
              <a:t>Angiogénesis</a:t>
            </a:r>
            <a:r>
              <a:rPr lang="en-US" b="1" dirty="0" smtClean="0"/>
              <a:t> – </a:t>
            </a:r>
            <a:r>
              <a:rPr lang="en-US" b="1" dirty="0" err="1" smtClean="0"/>
              <a:t>formación</a:t>
            </a:r>
            <a:r>
              <a:rPr lang="en-US" b="1" dirty="0" smtClean="0"/>
              <a:t> de </a:t>
            </a:r>
            <a:r>
              <a:rPr lang="en-US" b="1" dirty="0" err="1" smtClean="0"/>
              <a:t>nuevos</a:t>
            </a:r>
            <a:r>
              <a:rPr lang="en-US" b="1" dirty="0" smtClean="0"/>
              <a:t> </a:t>
            </a:r>
            <a:r>
              <a:rPr lang="en-US" b="1" dirty="0" err="1" smtClean="0"/>
              <a:t>vasos</a:t>
            </a:r>
            <a:endParaRPr lang="en-US" b="1" dirty="0" smtClean="0"/>
          </a:p>
          <a:p>
            <a:pPr lvl="1"/>
            <a:r>
              <a:rPr lang="en-US" b="1" dirty="0" smtClean="0"/>
              <a:t>VEGF – </a:t>
            </a:r>
            <a:r>
              <a:rPr lang="en-US" dirty="0" smtClean="0"/>
              <a:t>factor de </a:t>
            </a:r>
            <a:r>
              <a:rPr lang="en-US" dirty="0" err="1" smtClean="0"/>
              <a:t>crecimiento</a:t>
            </a:r>
            <a:r>
              <a:rPr lang="en-US" dirty="0" smtClean="0"/>
              <a:t> </a:t>
            </a:r>
            <a:r>
              <a:rPr lang="en-US" dirty="0" err="1" smtClean="0"/>
              <a:t>endotelial</a:t>
            </a:r>
            <a:r>
              <a:rPr lang="en-US" dirty="0" smtClean="0"/>
              <a:t> vascular</a:t>
            </a:r>
          </a:p>
          <a:p>
            <a:pPr lvl="1"/>
            <a:r>
              <a:rPr lang="en-US" dirty="0" err="1" smtClean="0"/>
              <a:t>Normalmente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</a:t>
            </a:r>
            <a:r>
              <a:rPr lang="en-US" dirty="0" err="1" smtClean="0"/>
              <a:t>embriogénesis</a:t>
            </a:r>
            <a:endParaRPr lang="en-US" dirty="0" smtClean="0"/>
          </a:p>
          <a:p>
            <a:pPr lvl="1"/>
            <a:r>
              <a:rPr lang="en-US" dirty="0" err="1" smtClean="0"/>
              <a:t>También</a:t>
            </a:r>
            <a:r>
              <a:rPr lang="en-US" dirty="0" smtClean="0"/>
              <a:t> en </a:t>
            </a:r>
            <a:r>
              <a:rPr lang="en-US" dirty="0" err="1" smtClean="0"/>
              <a:t>respuesta</a:t>
            </a:r>
            <a:r>
              <a:rPr lang="en-US" dirty="0" smtClean="0"/>
              <a:t> a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producidos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celulas</a:t>
            </a:r>
            <a:r>
              <a:rPr lang="en-US" dirty="0" smtClean="0"/>
              <a:t> </a:t>
            </a:r>
            <a:r>
              <a:rPr lang="en-US" dirty="0" err="1" smtClean="0"/>
              <a:t>hipóxicas</a:t>
            </a:r>
            <a:endParaRPr lang="en-US" dirty="0" smtClean="0"/>
          </a:p>
          <a:p>
            <a:pPr lvl="1"/>
            <a:r>
              <a:rPr lang="en-US" dirty="0" err="1" smtClean="0"/>
              <a:t>Importante</a:t>
            </a:r>
            <a:r>
              <a:rPr lang="en-US" dirty="0" smtClean="0"/>
              <a:t> en </a:t>
            </a:r>
            <a:r>
              <a:rPr lang="en-US" dirty="0" err="1" smtClean="0"/>
              <a:t>músculo</a:t>
            </a:r>
            <a:r>
              <a:rPr lang="en-US" dirty="0" smtClean="0"/>
              <a:t> </a:t>
            </a:r>
            <a:r>
              <a:rPr lang="en-US" dirty="0" err="1" smtClean="0"/>
              <a:t>cardiaco</a:t>
            </a:r>
            <a:r>
              <a:rPr lang="en-US" dirty="0" smtClean="0"/>
              <a:t> en </a:t>
            </a:r>
            <a:r>
              <a:rPr lang="en-US" dirty="0" err="1" smtClean="0"/>
              <a:t>respuesta</a:t>
            </a:r>
            <a:r>
              <a:rPr lang="en-US" dirty="0" smtClean="0"/>
              <a:t> a </a:t>
            </a:r>
            <a:r>
              <a:rPr lang="en-US" dirty="0" err="1" smtClean="0"/>
              <a:t>vasos</a:t>
            </a:r>
            <a:r>
              <a:rPr lang="en-US" dirty="0" smtClean="0"/>
              <a:t> </a:t>
            </a:r>
            <a:r>
              <a:rPr lang="en-US" dirty="0" err="1" smtClean="0"/>
              <a:t>bloqueados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constricción</a:t>
            </a:r>
            <a:r>
              <a:rPr lang="en-US" dirty="0" smtClean="0"/>
              <a:t> </a:t>
            </a:r>
            <a:r>
              <a:rPr lang="en-US" dirty="0" err="1" smtClean="0"/>
              <a:t>crónica</a:t>
            </a:r>
            <a:endParaRPr lang="en-US" dirty="0" smtClean="0"/>
          </a:p>
          <a:p>
            <a:r>
              <a:rPr lang="en-US" b="1" dirty="0" err="1" smtClean="0"/>
              <a:t>Vasomoción</a:t>
            </a:r>
            <a:endParaRPr lang="en-US" dirty="0"/>
          </a:p>
          <a:p>
            <a:pPr lvl="1"/>
            <a:r>
              <a:rPr lang="en-US" dirty="0" err="1" smtClean="0"/>
              <a:t>Ciclo</a:t>
            </a:r>
            <a:r>
              <a:rPr lang="en-US" dirty="0" smtClean="0"/>
              <a:t> de </a:t>
            </a:r>
            <a:r>
              <a:rPr lang="en-US" dirty="0" err="1" smtClean="0"/>
              <a:t>contracción</a:t>
            </a:r>
            <a:r>
              <a:rPr lang="en-US" dirty="0" smtClean="0"/>
              <a:t> y </a:t>
            </a:r>
            <a:r>
              <a:rPr lang="en-US" dirty="0" err="1" smtClean="0"/>
              <a:t>relajación</a:t>
            </a:r>
            <a:r>
              <a:rPr lang="en-US" dirty="0" smtClean="0"/>
              <a:t> de </a:t>
            </a:r>
            <a:r>
              <a:rPr lang="en-US" dirty="0" err="1" smtClean="0"/>
              <a:t>esfínteres</a:t>
            </a:r>
            <a:r>
              <a:rPr lang="en-US" dirty="0" smtClean="0"/>
              <a:t> </a:t>
            </a:r>
            <a:r>
              <a:rPr lang="en-US" dirty="0" err="1" smtClean="0"/>
              <a:t>capilares</a:t>
            </a:r>
            <a:endParaRPr lang="en-US" dirty="0" smtClean="0"/>
          </a:p>
          <a:p>
            <a:pPr lvl="1"/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flujo</a:t>
            </a:r>
            <a:r>
              <a:rPr lang="en-US" dirty="0" smtClean="0"/>
              <a:t> en los </a:t>
            </a:r>
            <a:r>
              <a:rPr lang="en-US" dirty="0" err="1" smtClean="0"/>
              <a:t>plexos</a:t>
            </a:r>
            <a:r>
              <a:rPr lang="en-US" dirty="0" smtClean="0"/>
              <a:t> </a:t>
            </a:r>
            <a:r>
              <a:rPr lang="en-US" dirty="0" err="1" smtClean="0"/>
              <a:t>capilares</a:t>
            </a:r>
            <a:r>
              <a:rPr lang="en-US" dirty="0" smtClean="0"/>
              <a:t> </a:t>
            </a:r>
            <a:r>
              <a:rPr lang="en-US" dirty="0" err="1" smtClean="0"/>
              <a:t>cambie</a:t>
            </a:r>
            <a:r>
              <a:rPr lang="en-US" dirty="0" smtClean="0"/>
              <a:t> de </a:t>
            </a:r>
            <a:r>
              <a:rPr lang="en-US" dirty="0" err="1" smtClean="0"/>
              <a:t>ruta</a:t>
            </a:r>
            <a:r>
              <a:rPr lang="en-US" dirty="0" smtClean="0"/>
              <a:t> </a:t>
            </a:r>
            <a:r>
              <a:rPr lang="en-US" dirty="0" err="1" smtClean="0"/>
              <a:t>constantemente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8163" y="3453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1D50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21-1 Capilares: Estructura y Función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21-1 </a:t>
            </a:r>
            <a:r>
              <a:rPr lang="en-US" dirty="0" err="1" smtClean="0"/>
              <a:t>Venas</a:t>
            </a:r>
            <a:r>
              <a:rPr lang="en-US" dirty="0" smtClean="0"/>
              <a:t>: </a:t>
            </a:r>
            <a:r>
              <a:rPr lang="en-US" dirty="0" err="1" smtClean="0"/>
              <a:t>Estructura</a:t>
            </a:r>
            <a:r>
              <a:rPr lang="en-US" dirty="0" smtClean="0"/>
              <a:t> y </a:t>
            </a:r>
            <a:r>
              <a:rPr lang="en-US" dirty="0" err="1" smtClean="0"/>
              <a:t>Función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026" y="892803"/>
            <a:ext cx="8501567" cy="4959275"/>
          </a:xfrm>
        </p:spPr>
        <p:txBody>
          <a:bodyPr/>
          <a:lstStyle/>
          <a:p>
            <a:r>
              <a:rPr lang="en-US" dirty="0" err="1" smtClean="0"/>
              <a:t>Venas</a:t>
            </a:r>
            <a:endParaRPr lang="en-US" dirty="0" smtClean="0"/>
          </a:p>
          <a:p>
            <a:pPr lvl="1"/>
            <a:r>
              <a:rPr lang="en-US" dirty="0" err="1" smtClean="0"/>
              <a:t>Recolectan</a:t>
            </a:r>
            <a:r>
              <a:rPr lang="en-US" dirty="0" smtClean="0"/>
              <a:t> la </a:t>
            </a:r>
            <a:r>
              <a:rPr lang="en-US" dirty="0" err="1" smtClean="0"/>
              <a:t>sangre</a:t>
            </a:r>
            <a:r>
              <a:rPr lang="en-US" dirty="0" smtClean="0"/>
              <a:t> de </a:t>
            </a:r>
            <a:r>
              <a:rPr lang="en-US" dirty="0" err="1" smtClean="0"/>
              <a:t>capilares</a:t>
            </a:r>
            <a:endParaRPr lang="en-US" dirty="0" smtClean="0"/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regresan</a:t>
            </a:r>
            <a:r>
              <a:rPr lang="en-US" dirty="0" smtClean="0"/>
              <a:t> al </a:t>
            </a:r>
            <a:r>
              <a:rPr lang="en-US" dirty="0" err="1" smtClean="0"/>
              <a:t>corazón</a:t>
            </a:r>
            <a:endParaRPr lang="en-US" dirty="0" smtClean="0"/>
          </a:p>
          <a:p>
            <a:pPr lvl="1"/>
            <a:r>
              <a:rPr lang="en-US" dirty="0" smtClean="0"/>
              <a:t>Mayor </a:t>
            </a:r>
            <a:r>
              <a:rPr lang="en-US" dirty="0" err="1" smtClean="0"/>
              <a:t>diámetro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arterias</a:t>
            </a:r>
            <a:endParaRPr lang="en-US" dirty="0" smtClean="0"/>
          </a:p>
          <a:p>
            <a:pPr lvl="1"/>
            <a:r>
              <a:rPr lang="en-US" dirty="0" err="1" smtClean="0"/>
              <a:t>Paredes</a:t>
            </a:r>
            <a:r>
              <a:rPr lang="en-US" dirty="0" smtClean="0"/>
              <a:t> mas </a:t>
            </a:r>
            <a:r>
              <a:rPr lang="en-US" dirty="0" err="1" smtClean="0"/>
              <a:t>finas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arterias</a:t>
            </a:r>
            <a:endParaRPr lang="en-US" dirty="0" smtClean="0"/>
          </a:p>
          <a:p>
            <a:pPr lvl="1"/>
            <a:r>
              <a:rPr lang="en-US" dirty="0" err="1" smtClean="0"/>
              <a:t>Manejan</a:t>
            </a:r>
            <a:r>
              <a:rPr lang="en-US" dirty="0" smtClean="0"/>
              <a:t> </a:t>
            </a:r>
            <a:r>
              <a:rPr lang="en-US" dirty="0" err="1" smtClean="0"/>
              <a:t>presiones</a:t>
            </a:r>
            <a:r>
              <a:rPr lang="en-US" dirty="0" smtClean="0"/>
              <a:t> </a:t>
            </a:r>
            <a:r>
              <a:rPr lang="en-US" dirty="0" err="1" smtClean="0"/>
              <a:t>menores</a:t>
            </a:r>
            <a:endParaRPr lang="en-US" dirty="0" smtClean="0"/>
          </a:p>
          <a:p>
            <a:r>
              <a:rPr lang="en-US" dirty="0" err="1" smtClean="0"/>
              <a:t>Vénulas</a:t>
            </a:r>
            <a:endParaRPr lang="en-US" dirty="0"/>
          </a:p>
          <a:p>
            <a:pPr lvl="1"/>
            <a:r>
              <a:rPr lang="en-US" dirty="0" err="1" smtClean="0"/>
              <a:t>Venas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pequeñas</a:t>
            </a:r>
            <a:endParaRPr lang="en-US" dirty="0"/>
          </a:p>
          <a:p>
            <a:pPr lvl="1"/>
            <a:r>
              <a:rPr lang="en-US" dirty="0" err="1" smtClean="0"/>
              <a:t>Recogen</a:t>
            </a:r>
            <a:r>
              <a:rPr lang="en-US" dirty="0" smtClean="0"/>
              <a:t> </a:t>
            </a:r>
            <a:r>
              <a:rPr lang="en-US" dirty="0" err="1" smtClean="0"/>
              <a:t>sangre</a:t>
            </a:r>
            <a:r>
              <a:rPr lang="en-US" dirty="0" smtClean="0"/>
              <a:t> de los </a:t>
            </a:r>
            <a:r>
              <a:rPr lang="en-US" dirty="0" err="1" smtClean="0"/>
              <a:t>capilares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21-1 Structure and Function of Veins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3" y="1044466"/>
            <a:ext cx="8289445" cy="4959275"/>
          </a:xfrm>
        </p:spPr>
        <p:txBody>
          <a:bodyPr/>
          <a:lstStyle/>
          <a:p>
            <a:r>
              <a:rPr lang="en-US" b="1" dirty="0" err="1"/>
              <a:t>Venas</a:t>
            </a:r>
            <a:r>
              <a:rPr lang="en-US" b="1" dirty="0"/>
              <a:t> </a:t>
            </a:r>
            <a:r>
              <a:rPr lang="en-US" b="1" dirty="0" err="1"/>
              <a:t>medianas</a:t>
            </a:r>
            <a:r>
              <a:rPr lang="en-US" b="1" dirty="0"/>
              <a:t> </a:t>
            </a:r>
          </a:p>
          <a:p>
            <a:pPr lvl="1"/>
            <a:r>
              <a:rPr lang="en-US" dirty="0" err="1" smtClean="0"/>
              <a:t>Túnica</a:t>
            </a:r>
            <a:r>
              <a:rPr lang="en-US" dirty="0" smtClean="0"/>
              <a:t> </a:t>
            </a:r>
            <a:r>
              <a:rPr lang="en-US" dirty="0"/>
              <a:t>media con </a:t>
            </a:r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 smtClean="0"/>
              <a:t>músculo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 smtClean="0"/>
              <a:t>Túnica</a:t>
            </a:r>
            <a:r>
              <a:rPr lang="en-US" dirty="0" smtClean="0"/>
              <a:t> </a:t>
            </a:r>
            <a:r>
              <a:rPr lang="en-US" dirty="0" err="1"/>
              <a:t>externa</a:t>
            </a:r>
            <a:r>
              <a:rPr lang="en-US" dirty="0"/>
              <a:t> on </a:t>
            </a:r>
            <a:r>
              <a:rPr lang="en-US" dirty="0" err="1"/>
              <a:t>mucha</a:t>
            </a:r>
            <a:r>
              <a:rPr lang="en-US" dirty="0"/>
              <a:t> </a:t>
            </a:r>
            <a:r>
              <a:rPr lang="en-US" dirty="0" err="1"/>
              <a:t>fibra</a:t>
            </a:r>
            <a:r>
              <a:rPr lang="en-US" dirty="0"/>
              <a:t> </a:t>
            </a:r>
            <a:r>
              <a:rPr lang="en-US" dirty="0" err="1" smtClean="0"/>
              <a:t>elástica</a:t>
            </a:r>
            <a:r>
              <a:rPr lang="en-US" dirty="0" smtClean="0"/>
              <a:t> </a:t>
            </a:r>
            <a:endParaRPr lang="en-US" b="1" dirty="0" smtClean="0"/>
          </a:p>
          <a:p>
            <a:r>
              <a:rPr lang="en-US" b="1" dirty="0" err="1" smtClean="0"/>
              <a:t>Venas</a:t>
            </a:r>
            <a:r>
              <a:rPr lang="en-US" b="1" dirty="0" smtClean="0"/>
              <a:t> </a:t>
            </a:r>
            <a:r>
              <a:rPr lang="en-US" b="1" dirty="0" err="1" smtClean="0"/>
              <a:t>grandes</a:t>
            </a:r>
            <a:endParaRPr lang="en-US" b="1" dirty="0" smtClean="0"/>
          </a:p>
          <a:p>
            <a:pPr lvl="1"/>
            <a:r>
              <a:rPr lang="en-US" dirty="0" err="1" smtClean="0"/>
              <a:t>Tienes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túnicas</a:t>
            </a:r>
            <a:endParaRPr lang="en-US" dirty="0" smtClean="0"/>
          </a:p>
          <a:p>
            <a:pPr lvl="1"/>
            <a:r>
              <a:rPr lang="en-US" dirty="0" err="1" smtClean="0"/>
              <a:t>Externa</a:t>
            </a:r>
            <a:r>
              <a:rPr lang="en-US" dirty="0" smtClean="0"/>
              <a:t> </a:t>
            </a:r>
            <a:r>
              <a:rPr lang="en-US" dirty="0" err="1" smtClean="0"/>
              <a:t>gruesa</a:t>
            </a:r>
            <a:endParaRPr lang="en-US" dirty="0" smtClean="0"/>
          </a:p>
          <a:p>
            <a:pPr lvl="1"/>
            <a:r>
              <a:rPr lang="en-US" dirty="0" smtClean="0"/>
              <a:t>Media </a:t>
            </a:r>
            <a:r>
              <a:rPr lang="en-US" dirty="0" err="1" smtClean="0"/>
              <a:t>fina</a:t>
            </a:r>
            <a:endParaRPr lang="en-US" dirty="0" smtClean="0"/>
          </a:p>
          <a:p>
            <a:r>
              <a:rPr lang="en-US" dirty="0" err="1" smtClean="0"/>
              <a:t>Válvulas</a:t>
            </a:r>
            <a:r>
              <a:rPr lang="en-US" dirty="0" smtClean="0"/>
              <a:t> </a:t>
            </a:r>
            <a:r>
              <a:rPr lang="en-US" dirty="0" err="1" smtClean="0"/>
              <a:t>venosas</a:t>
            </a:r>
            <a:endParaRPr lang="en-US" dirty="0" smtClean="0"/>
          </a:p>
          <a:p>
            <a:pPr lvl="1"/>
            <a:r>
              <a:rPr lang="en-US" dirty="0" err="1" smtClean="0"/>
              <a:t>Dobleces</a:t>
            </a:r>
            <a:r>
              <a:rPr lang="en-US" dirty="0" smtClean="0"/>
              <a:t> de la </a:t>
            </a:r>
            <a:r>
              <a:rPr lang="en-US" dirty="0" err="1" smtClean="0"/>
              <a:t>túnica</a:t>
            </a:r>
            <a:r>
              <a:rPr lang="en-US" dirty="0" smtClean="0"/>
              <a:t> </a:t>
            </a:r>
            <a:r>
              <a:rPr lang="en-US" dirty="0" err="1" smtClean="0"/>
              <a:t>íntima</a:t>
            </a:r>
            <a:endParaRPr lang="en-US" dirty="0" smtClean="0"/>
          </a:p>
          <a:p>
            <a:pPr lvl="1"/>
            <a:r>
              <a:rPr lang="en-US" dirty="0" err="1" smtClean="0"/>
              <a:t>Evitan</a:t>
            </a:r>
            <a:r>
              <a:rPr lang="en-US" dirty="0" smtClean="0"/>
              <a:t> </a:t>
            </a:r>
            <a:r>
              <a:rPr lang="en-US" dirty="0" err="1" smtClean="0"/>
              <a:t>retroceso</a:t>
            </a:r>
            <a:r>
              <a:rPr lang="en-US" dirty="0" smtClean="0"/>
              <a:t> de la </a:t>
            </a:r>
            <a:r>
              <a:rPr lang="en-US" dirty="0" err="1" smtClean="0"/>
              <a:t>sangre</a:t>
            </a:r>
            <a:endParaRPr lang="en-US" dirty="0" smtClean="0"/>
          </a:p>
          <a:p>
            <a:pPr lvl="1"/>
            <a:r>
              <a:rPr lang="en-US" dirty="0" err="1" smtClean="0"/>
              <a:t>Ayudan</a:t>
            </a:r>
            <a:r>
              <a:rPr lang="en-US" dirty="0" smtClean="0"/>
              <a:t> en el </a:t>
            </a:r>
            <a:r>
              <a:rPr lang="en-US" dirty="0" err="1" smtClean="0"/>
              <a:t>retorno</a:t>
            </a:r>
            <a:r>
              <a:rPr lang="en-US" dirty="0" smtClean="0"/>
              <a:t> </a:t>
            </a:r>
            <a:r>
              <a:rPr lang="en-US" dirty="0" err="1" smtClean="0"/>
              <a:t>venoso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21_05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"/>
          <a:stretch/>
        </p:blipFill>
        <p:spPr>
          <a:xfrm>
            <a:off x="1319784" y="194518"/>
            <a:ext cx="6504432" cy="643406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21</a:t>
            </a:r>
            <a:r>
              <a:rPr lang="en-US" sz="900" b="1" dirty="0" smtClean="0">
                <a:latin typeface="Arial" charset="0"/>
              </a:rPr>
              <a:t>-</a:t>
            </a:r>
            <a:r>
              <a:rPr lang="en-US" sz="900" b="1" dirty="0">
                <a:latin typeface="Arial" charset="0"/>
              </a:rPr>
              <a:t>5 The Function of Valves in the Venous System.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998609" y="1093836"/>
            <a:ext cx="739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791090" y="961740"/>
            <a:ext cx="865445" cy="530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Valve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closed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142399" y="3570982"/>
            <a:ext cx="739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969321" y="3438885"/>
            <a:ext cx="865445" cy="530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Valve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closed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5790" y="2583894"/>
            <a:ext cx="2625567" cy="516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Valve opens superior</a:t>
            </a:r>
          </a:p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 contracting muscle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5790" y="6047453"/>
            <a:ext cx="2625567" cy="516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Valve closes inferior</a:t>
            </a:r>
          </a:p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 contracting muscle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1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endParaRPr lang="en-US" dirty="0" smtClean="0"/>
          </a:p>
          <a:p>
            <a:pPr lvl="1">
              <a:tabLst>
                <a:tab pos="1539875" algn="l"/>
              </a:tabLst>
            </a:pPr>
            <a:r>
              <a:rPr lang="en-US" sz="2400" b="1" dirty="0" smtClean="0"/>
              <a:t>21-5</a:t>
            </a:r>
            <a:r>
              <a:rPr lang="en-US" sz="2400" dirty="0" smtClean="0"/>
              <a:t>  </a:t>
            </a:r>
            <a:r>
              <a:rPr lang="en-US" sz="2400" dirty="0" err="1" smtClean="0"/>
              <a:t>Describir</a:t>
            </a:r>
            <a:r>
              <a:rPr lang="en-US" sz="2400" dirty="0" smtClean="0"/>
              <a:t> los </a:t>
            </a:r>
            <a:r>
              <a:rPr lang="en-US" sz="2400" dirty="0" err="1" smtClean="0"/>
              <a:t>tres</a:t>
            </a:r>
            <a:r>
              <a:rPr lang="en-US" sz="2400" dirty="0" smtClean="0"/>
              <a:t> </a:t>
            </a:r>
            <a:r>
              <a:rPr lang="en-US" sz="2400" dirty="0" err="1" smtClean="0"/>
              <a:t>patrones</a:t>
            </a:r>
            <a:r>
              <a:rPr lang="en-US" sz="2400" dirty="0" smtClean="0"/>
              <a:t> </a:t>
            </a:r>
            <a:r>
              <a:rPr lang="en-US" sz="2400" dirty="0" err="1" smtClean="0"/>
              <a:t>generales</a:t>
            </a:r>
            <a:r>
              <a:rPr lang="en-US" sz="2400" dirty="0" smtClean="0"/>
              <a:t> </a:t>
            </a:r>
            <a:r>
              <a:rPr lang="en-US" sz="2400" dirty="0" err="1" smtClean="0"/>
              <a:t>funcionales</a:t>
            </a:r>
            <a:r>
              <a:rPr lang="en-US" sz="2400" dirty="0" smtClean="0"/>
              <a:t> en los </a:t>
            </a:r>
            <a:r>
              <a:rPr lang="en-US" sz="2400" dirty="0" err="1" smtClean="0"/>
              <a:t>circuitos</a:t>
            </a:r>
            <a:r>
              <a:rPr lang="en-US" sz="2400" dirty="0" smtClean="0"/>
              <a:t> </a:t>
            </a:r>
            <a:r>
              <a:rPr lang="en-US" sz="2400" dirty="0" err="1" smtClean="0"/>
              <a:t>pulmonar</a:t>
            </a:r>
            <a:r>
              <a:rPr lang="en-US" sz="2400" dirty="0"/>
              <a:t> </a:t>
            </a:r>
            <a:r>
              <a:rPr lang="en-US" sz="2400" dirty="0" smtClean="0"/>
              <a:t>y </a:t>
            </a:r>
            <a:r>
              <a:rPr lang="en-US" sz="2400" dirty="0" err="1" smtClean="0"/>
              <a:t>sistémico</a:t>
            </a:r>
            <a:r>
              <a:rPr lang="en-US" sz="2400" dirty="0" smtClean="0"/>
              <a:t> del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cardiovascular.</a:t>
            </a:r>
          </a:p>
          <a:p>
            <a:pPr lvl="1">
              <a:tabLst>
                <a:tab pos="1539875" algn="l"/>
              </a:tabLst>
            </a:pPr>
            <a:r>
              <a:rPr lang="en-US" sz="2400" b="1" dirty="0" smtClean="0"/>
              <a:t>21-6</a:t>
            </a:r>
            <a:r>
              <a:rPr lang="en-US" sz="2400" dirty="0" smtClean="0"/>
              <a:t>  </a:t>
            </a:r>
            <a:r>
              <a:rPr lang="en-US" sz="2400" dirty="0" err="1" smtClean="0"/>
              <a:t>Identificar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principales</a:t>
            </a:r>
            <a:r>
              <a:rPr lang="en-US" sz="2400" dirty="0" smtClean="0"/>
              <a:t> </a:t>
            </a:r>
            <a:r>
              <a:rPr lang="en-US" sz="2400" dirty="0" err="1" smtClean="0"/>
              <a:t>arterias</a:t>
            </a:r>
            <a:r>
              <a:rPr lang="en-US" sz="2400" dirty="0" smtClean="0"/>
              <a:t> y </a:t>
            </a:r>
            <a:r>
              <a:rPr lang="en-US" sz="2400" dirty="0" err="1" smtClean="0"/>
              <a:t>venas</a:t>
            </a:r>
            <a:r>
              <a:rPr lang="en-US" sz="2400" dirty="0" smtClean="0"/>
              <a:t> del </a:t>
            </a:r>
            <a:r>
              <a:rPr lang="en-US" sz="2400" dirty="0" err="1" smtClean="0"/>
              <a:t>circuito</a:t>
            </a:r>
            <a:r>
              <a:rPr lang="en-US" sz="2400" dirty="0" smtClean="0"/>
              <a:t> </a:t>
            </a:r>
            <a:r>
              <a:rPr lang="en-US" sz="2400" dirty="0" err="1" smtClean="0"/>
              <a:t>pulmonar</a:t>
            </a:r>
            <a:endParaRPr lang="en-US" sz="2400" dirty="0" smtClean="0"/>
          </a:p>
          <a:p>
            <a:pPr lvl="1">
              <a:tabLst>
                <a:tab pos="1539875" algn="l"/>
              </a:tabLst>
            </a:pPr>
            <a:r>
              <a:rPr lang="en-US" sz="2400" b="1" dirty="0" smtClean="0"/>
              <a:t>21-7</a:t>
            </a:r>
            <a:r>
              <a:rPr lang="en-US" sz="2400" dirty="0" smtClean="0"/>
              <a:t>  </a:t>
            </a:r>
            <a:r>
              <a:rPr lang="en-US" sz="2400" dirty="0" err="1" smtClean="0"/>
              <a:t>Identificar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principales</a:t>
            </a:r>
            <a:r>
              <a:rPr lang="en-US" sz="2400" dirty="0" smtClean="0"/>
              <a:t> </a:t>
            </a:r>
            <a:r>
              <a:rPr lang="en-US" sz="2400" dirty="0" err="1" smtClean="0"/>
              <a:t>arterias</a:t>
            </a:r>
            <a:r>
              <a:rPr lang="en-US" sz="2400" dirty="0" smtClean="0"/>
              <a:t> y </a:t>
            </a:r>
            <a:r>
              <a:rPr lang="en-US" sz="2400" dirty="0" err="1" smtClean="0"/>
              <a:t>venas</a:t>
            </a:r>
            <a:r>
              <a:rPr lang="en-US" sz="2400" dirty="0" smtClean="0"/>
              <a:t> del </a:t>
            </a:r>
            <a:r>
              <a:rPr lang="en-US" sz="2400" dirty="0" err="1" smtClean="0"/>
              <a:t>circuito</a:t>
            </a:r>
            <a:r>
              <a:rPr lang="en-US" sz="2400" dirty="0" smtClean="0"/>
              <a:t> </a:t>
            </a:r>
            <a:r>
              <a:rPr lang="en-US" sz="2400" dirty="0" err="1" smtClean="0"/>
              <a:t>sistémico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err="1" smtClean="0"/>
              <a:t>Introducción</a:t>
            </a:r>
            <a:r>
              <a:rPr lang="en-US" dirty="0" smtClean="0"/>
              <a:t> a </a:t>
            </a:r>
            <a:r>
              <a:rPr lang="en-US" dirty="0" err="1" smtClean="0"/>
              <a:t>Vasos</a:t>
            </a:r>
            <a:r>
              <a:rPr lang="en-US" dirty="0" smtClean="0"/>
              <a:t> </a:t>
            </a:r>
            <a:r>
              <a:rPr lang="en-US" dirty="0" err="1" smtClean="0"/>
              <a:t>Sanguíneos</a:t>
            </a:r>
            <a:r>
              <a:rPr lang="en-US" dirty="0" smtClean="0"/>
              <a:t> y </a:t>
            </a:r>
            <a:r>
              <a:rPr lang="en-US" dirty="0" err="1" smtClean="0"/>
              <a:t>Circulación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21-1 </a:t>
            </a:r>
            <a:r>
              <a:rPr lang="en-US" dirty="0" err="1" smtClean="0"/>
              <a:t>Vasos</a:t>
            </a:r>
            <a:r>
              <a:rPr lang="en-US" dirty="0" smtClean="0"/>
              <a:t> </a:t>
            </a:r>
            <a:r>
              <a:rPr lang="en-US" dirty="0" err="1" smtClean="0"/>
              <a:t>Sanguíneos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3" y="968632"/>
            <a:ext cx="8289445" cy="4959275"/>
          </a:xfrm>
        </p:spPr>
        <p:txBody>
          <a:bodyPr/>
          <a:lstStyle/>
          <a:p>
            <a:r>
              <a:rPr lang="en-US" dirty="0" smtClean="0"/>
              <a:t>La Sangre se </a:t>
            </a:r>
            <a:r>
              <a:rPr lang="en-US" dirty="0" err="1" smtClean="0"/>
              <a:t>distribuye</a:t>
            </a:r>
            <a:r>
              <a:rPr lang="en-US" dirty="0" smtClean="0"/>
              <a:t> en:</a:t>
            </a:r>
          </a:p>
          <a:p>
            <a:pPr lvl="1"/>
            <a:r>
              <a:rPr lang="en-US" dirty="0" err="1" smtClean="0"/>
              <a:t>Corazón</a:t>
            </a:r>
            <a:r>
              <a:rPr lang="en-US" dirty="0" smtClean="0"/>
              <a:t>, </a:t>
            </a:r>
            <a:r>
              <a:rPr lang="en-US" dirty="0" err="1" smtClean="0"/>
              <a:t>arterias</a:t>
            </a:r>
            <a:r>
              <a:rPr lang="en-US" dirty="0" smtClean="0"/>
              <a:t> y </a:t>
            </a:r>
            <a:r>
              <a:rPr lang="en-US" dirty="0" err="1" smtClean="0"/>
              <a:t>capilares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30–35 % del </a:t>
            </a:r>
            <a:r>
              <a:rPr lang="en-US" dirty="0" err="1" smtClean="0"/>
              <a:t>volumen</a:t>
            </a:r>
            <a:endParaRPr lang="en-US" dirty="0" smtClean="0"/>
          </a:p>
          <a:p>
            <a:pPr lvl="1"/>
            <a:r>
              <a:rPr lang="en-US" dirty="0" err="1" smtClean="0"/>
              <a:t>Venas</a:t>
            </a:r>
            <a:r>
              <a:rPr lang="en-US" dirty="0" smtClean="0"/>
              <a:t>, </a:t>
            </a:r>
            <a:r>
              <a:rPr lang="en-US" dirty="0" err="1" smtClean="0"/>
              <a:t>vénulas</a:t>
            </a:r>
            <a:endParaRPr lang="en-US" dirty="0" smtClean="0"/>
          </a:p>
          <a:p>
            <a:pPr lvl="2"/>
            <a:r>
              <a:rPr lang="en-US" dirty="0" smtClean="0"/>
              <a:t>60–65 %</a:t>
            </a:r>
          </a:p>
          <a:p>
            <a:pPr lvl="3"/>
            <a:r>
              <a:rPr lang="en-US" dirty="0" smtClean="0"/>
              <a:t>1/3 de la </a:t>
            </a:r>
            <a:r>
              <a:rPr lang="en-US" dirty="0" err="1" smtClean="0"/>
              <a:t>sangre</a:t>
            </a:r>
            <a:r>
              <a:rPr lang="en-US" dirty="0" smtClean="0"/>
              <a:t> en vena </a:t>
            </a:r>
            <a:r>
              <a:rPr lang="en-US" dirty="0" err="1" smtClean="0"/>
              <a:t>esta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venosas</a:t>
            </a:r>
            <a:r>
              <a:rPr lang="en-US" dirty="0" smtClean="0"/>
              <a:t> </a:t>
            </a:r>
            <a:r>
              <a:rPr lang="en-US" dirty="0" err="1" smtClean="0"/>
              <a:t>mayores</a:t>
            </a:r>
            <a:r>
              <a:rPr lang="en-US" dirty="0" smtClean="0"/>
              <a:t> </a:t>
            </a:r>
          </a:p>
          <a:p>
            <a:pPr lvl="4"/>
            <a:r>
              <a:rPr lang="en-US" dirty="0" err="1" smtClean="0"/>
              <a:t>Hígado</a:t>
            </a:r>
            <a:endParaRPr lang="en-US" dirty="0" smtClean="0"/>
          </a:p>
          <a:p>
            <a:pPr lvl="4"/>
            <a:r>
              <a:rPr lang="en-US" dirty="0" err="1" smtClean="0"/>
              <a:t>Médula</a:t>
            </a:r>
            <a:r>
              <a:rPr lang="en-US" dirty="0" smtClean="0"/>
              <a:t> </a:t>
            </a:r>
            <a:r>
              <a:rPr lang="en-US" dirty="0" err="1" smtClean="0"/>
              <a:t>ósea</a:t>
            </a:r>
            <a:endParaRPr lang="en-US" dirty="0" smtClean="0"/>
          </a:p>
          <a:p>
            <a:pPr lvl="4"/>
            <a:r>
              <a:rPr lang="en-US" dirty="0" err="1" smtClean="0"/>
              <a:t>Piel</a:t>
            </a:r>
            <a:endParaRPr lang="en-US" dirty="0" smtClean="0"/>
          </a:p>
          <a:p>
            <a:pPr lvl="1"/>
            <a:r>
              <a:rPr lang="en-US" dirty="0" err="1" smtClean="0"/>
              <a:t>Venas</a:t>
            </a:r>
            <a:r>
              <a:rPr lang="en-US" dirty="0" smtClean="0"/>
              <a:t> (</a:t>
            </a:r>
            <a:r>
              <a:rPr lang="en-US" b="1" dirty="0" err="1" smtClean="0"/>
              <a:t>vasos</a:t>
            </a:r>
            <a:r>
              <a:rPr lang="en-US" b="1" dirty="0" smtClean="0"/>
              <a:t> con </a:t>
            </a:r>
            <a:r>
              <a:rPr lang="en-US" b="1" dirty="0" err="1" smtClean="0"/>
              <a:t>capacitancia</a:t>
            </a:r>
            <a:r>
              <a:rPr lang="en-US" dirty="0" smtClean="0"/>
              <a:t>) </a:t>
            </a:r>
            <a:r>
              <a:rPr lang="en-US" dirty="0" err="1" smtClean="0"/>
              <a:t>capacidad</a:t>
            </a:r>
            <a:r>
              <a:rPr lang="en-US" dirty="0" smtClean="0"/>
              <a:t> de </a:t>
            </a:r>
            <a:r>
              <a:rPr lang="en-US" dirty="0" err="1" smtClean="0"/>
              <a:t>estirarse</a:t>
            </a:r>
            <a:r>
              <a:rPr lang="en-US" dirty="0" smtClean="0"/>
              <a:t> mayor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arterias</a:t>
            </a:r>
            <a:r>
              <a:rPr lang="en-US" dirty="0" smtClean="0"/>
              <a:t>, </a:t>
            </a:r>
            <a:r>
              <a:rPr lang="en-US" dirty="0" err="1" smtClean="0"/>
              <a:t>manejan</a:t>
            </a:r>
            <a:r>
              <a:rPr lang="en-US" dirty="0" smtClean="0"/>
              <a:t> mas </a:t>
            </a:r>
            <a:r>
              <a:rPr lang="en-US" dirty="0" err="1" smtClean="0"/>
              <a:t>volumen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igure_21_0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5"/>
          <a:stretch/>
        </p:blipFill>
        <p:spPr>
          <a:xfrm>
            <a:off x="1371600" y="210906"/>
            <a:ext cx="6400800" cy="639309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21</a:t>
            </a:r>
            <a:r>
              <a:rPr lang="en-US" sz="900" b="1" dirty="0" smtClean="0">
                <a:latin typeface="Arial" charset="0"/>
              </a:rPr>
              <a:t>-</a:t>
            </a:r>
            <a:r>
              <a:rPr lang="en-US" sz="900" b="1" dirty="0">
                <a:latin typeface="Arial" charset="0"/>
              </a:rPr>
              <a:t>6 The Distribution of Blood in the </a:t>
            </a:r>
            <a:r>
              <a:rPr lang="en-US" sz="900" b="1" dirty="0" smtClean="0">
                <a:latin typeface="Arial" charset="0"/>
              </a:rPr>
              <a:t>Cardiovascular System</a:t>
            </a:r>
            <a:r>
              <a:rPr lang="en-US" sz="900" b="1" dirty="0">
                <a:latin typeface="Arial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5388" y="2439277"/>
            <a:ext cx="1971388" cy="8741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Large venous</a:t>
            </a:r>
          </a:p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etworks (liver,</a:t>
            </a:r>
          </a:p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one marrow, skin)</a:t>
            </a:r>
          </a:p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21%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6498" y="1428193"/>
            <a:ext cx="1392921" cy="438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Large veins</a:t>
            </a:r>
          </a:p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18%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5992" y="4096013"/>
            <a:ext cx="1977940" cy="65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Venules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and</a:t>
            </a:r>
          </a:p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medium-sized veins</a:t>
            </a:r>
          </a:p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25%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3" name="Picture 2" descr="figure_21_06_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98" y="1679682"/>
            <a:ext cx="1709985" cy="2718907"/>
          </a:xfrm>
          <a:prstGeom prst="rect">
            <a:avLst/>
          </a:prstGeom>
        </p:spPr>
      </p:pic>
      <p:pic>
        <p:nvPicPr>
          <p:cNvPr id="7" name="Picture 6" descr="figure_21_06_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26" y="1445259"/>
            <a:ext cx="1210096" cy="1304588"/>
          </a:xfrm>
          <a:prstGeom prst="rect">
            <a:avLst/>
          </a:prstGeom>
        </p:spPr>
      </p:pic>
      <p:pic>
        <p:nvPicPr>
          <p:cNvPr id="8" name="Picture 7" descr="figure_21_06_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39" y="1723644"/>
            <a:ext cx="1502714" cy="1255818"/>
          </a:xfrm>
          <a:prstGeom prst="rect">
            <a:avLst/>
          </a:prstGeom>
        </p:spPr>
      </p:pic>
      <p:pic>
        <p:nvPicPr>
          <p:cNvPr id="9" name="Picture 8" descr="figure_21_06_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19" y="2143373"/>
            <a:ext cx="1399079" cy="826036"/>
          </a:xfrm>
          <a:prstGeom prst="rect">
            <a:avLst/>
          </a:prstGeom>
        </p:spPr>
      </p:pic>
      <p:pic>
        <p:nvPicPr>
          <p:cNvPr id="10" name="Picture 9" descr="figure_21_06_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81" y="2974669"/>
            <a:ext cx="716304" cy="228608"/>
          </a:xfrm>
          <a:prstGeom prst="rect">
            <a:avLst/>
          </a:prstGeom>
        </p:spPr>
      </p:pic>
      <p:pic>
        <p:nvPicPr>
          <p:cNvPr id="11" name="Picture 10" descr="figure_21_06_6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86" y="3490106"/>
            <a:ext cx="731544" cy="295666"/>
          </a:xfrm>
          <a:prstGeom prst="rect">
            <a:avLst/>
          </a:prstGeom>
        </p:spPr>
      </p:pic>
      <p:pic>
        <p:nvPicPr>
          <p:cNvPr id="12" name="Picture 11" descr="figure_21_06_7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25" y="3583704"/>
            <a:ext cx="1426512" cy="649246"/>
          </a:xfrm>
          <a:prstGeom prst="rect">
            <a:avLst/>
          </a:prstGeom>
        </p:spPr>
      </p:pic>
      <p:pic>
        <p:nvPicPr>
          <p:cNvPr id="13" name="Picture 12" descr="figure_21_06_8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94" y="3716186"/>
            <a:ext cx="1423463" cy="1121701"/>
          </a:xfrm>
          <a:prstGeom prst="rect">
            <a:avLst/>
          </a:prstGeom>
        </p:spPr>
      </p:pic>
      <p:pic>
        <p:nvPicPr>
          <p:cNvPr id="14" name="Picture 13" descr="figure_21_06_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88" y="4327248"/>
            <a:ext cx="835180" cy="899190"/>
          </a:xfrm>
          <a:prstGeom prst="rect">
            <a:avLst/>
          </a:prstGeom>
        </p:spPr>
      </p:pic>
      <p:pic>
        <p:nvPicPr>
          <p:cNvPr id="15" name="Picture 14" descr="figure_21_06_10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80" y="3839538"/>
            <a:ext cx="960152" cy="1743514"/>
          </a:xfrm>
          <a:prstGeom prst="rect">
            <a:avLst/>
          </a:prstGeom>
        </p:spPr>
      </p:pic>
      <p:pic>
        <p:nvPicPr>
          <p:cNvPr id="16" name="Picture 15" descr="figure_21_06_11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64" y="1212400"/>
            <a:ext cx="1039403" cy="1213144"/>
          </a:xfrm>
          <a:prstGeom prst="rect">
            <a:avLst/>
          </a:prstGeom>
        </p:spPr>
      </p:pic>
      <p:pic>
        <p:nvPicPr>
          <p:cNvPr id="17" name="Picture 16" descr="figure_21_06_12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12" y="2454366"/>
            <a:ext cx="932719" cy="990633"/>
          </a:xfrm>
          <a:prstGeom prst="rect">
            <a:avLst/>
          </a:prstGeom>
        </p:spPr>
      </p:pic>
      <p:pic>
        <p:nvPicPr>
          <p:cNvPr id="18" name="Picture 17" descr="figure_21_06_13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236" y="3545047"/>
            <a:ext cx="2106238" cy="2627464"/>
          </a:xfrm>
          <a:prstGeom prst="rect">
            <a:avLst/>
          </a:prstGeom>
        </p:spPr>
      </p:pic>
      <p:pic>
        <p:nvPicPr>
          <p:cNvPr id="19" name="Picture 18" descr="figure_21_06_14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43" y="5310669"/>
            <a:ext cx="1216193" cy="9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21-2 </a:t>
            </a:r>
            <a:r>
              <a:rPr lang="en-US" dirty="0" err="1" smtClean="0"/>
              <a:t>Presión</a:t>
            </a:r>
            <a:r>
              <a:rPr lang="en-US" dirty="0" smtClean="0"/>
              <a:t> y Resistencia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3" y="911761"/>
            <a:ext cx="8289445" cy="4959275"/>
          </a:xfrm>
        </p:spPr>
        <p:txBody>
          <a:bodyPr/>
          <a:lstStyle/>
          <a:p>
            <a:r>
              <a:rPr lang="en-US" dirty="0" err="1" smtClean="0"/>
              <a:t>Flujo</a:t>
            </a:r>
            <a:r>
              <a:rPr lang="en-US" dirty="0" smtClean="0"/>
              <a:t> </a:t>
            </a:r>
            <a:r>
              <a:rPr lang="en-US" dirty="0" err="1" smtClean="0"/>
              <a:t>Capilar</a:t>
            </a:r>
            <a:r>
              <a:rPr lang="en-US" dirty="0" smtClean="0"/>
              <a:t> Total = </a:t>
            </a:r>
            <a:r>
              <a:rPr lang="en-US" dirty="0" err="1" smtClean="0"/>
              <a:t>Gasto</a:t>
            </a:r>
            <a:r>
              <a:rPr lang="en-US" dirty="0" smtClean="0"/>
              <a:t> </a:t>
            </a:r>
            <a:r>
              <a:rPr lang="en-US" dirty="0" err="1" smtClean="0"/>
              <a:t>Cardiaco</a:t>
            </a:r>
            <a:endParaRPr lang="en-US" dirty="0" smtClean="0"/>
          </a:p>
          <a:p>
            <a:pPr lvl="1"/>
            <a:r>
              <a:rPr lang="en-US" dirty="0" err="1" smtClean="0"/>
              <a:t>Afectado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: </a:t>
            </a:r>
            <a:r>
              <a:rPr lang="en-US" dirty="0" err="1" smtClean="0"/>
              <a:t>Presión</a:t>
            </a:r>
            <a:r>
              <a:rPr lang="en-US" dirty="0" smtClean="0"/>
              <a:t> (P) y Resistencia (R) en el </a:t>
            </a:r>
            <a:r>
              <a:rPr lang="en-US" dirty="0" err="1" smtClean="0"/>
              <a:t>sistema</a:t>
            </a:r>
            <a:r>
              <a:rPr lang="en-US" dirty="0" smtClean="0"/>
              <a:t> cardiovascular</a:t>
            </a:r>
          </a:p>
          <a:p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</a:t>
            </a:r>
          </a:p>
          <a:p>
            <a:pPr lvl="1"/>
            <a:r>
              <a:rPr lang="en-US" dirty="0" err="1" smtClean="0"/>
              <a:t>Generada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corazón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vencer</a:t>
            </a:r>
            <a:r>
              <a:rPr lang="en-US" dirty="0" smtClean="0"/>
              <a:t> la R</a:t>
            </a:r>
            <a:endParaRPr lang="en-US" dirty="0"/>
          </a:p>
          <a:p>
            <a:pPr lvl="1"/>
            <a:r>
              <a:rPr lang="en-US" dirty="0" err="1" smtClean="0"/>
              <a:t>Absoluta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el </a:t>
            </a:r>
            <a:r>
              <a:rPr lang="en-US" dirty="0" err="1" smtClean="0"/>
              <a:t>Gradiente</a:t>
            </a:r>
            <a:endParaRPr lang="en-US" dirty="0"/>
          </a:p>
          <a:p>
            <a:r>
              <a:rPr lang="en-US" i="1" dirty="0" err="1" smtClean="0"/>
              <a:t>Gradiente</a:t>
            </a:r>
            <a:r>
              <a:rPr lang="en-US" dirty="0" smtClean="0"/>
              <a:t> de </a:t>
            </a:r>
            <a:r>
              <a:rPr lang="en-US" dirty="0" err="1" smtClean="0"/>
              <a:t>Presión</a:t>
            </a:r>
            <a:r>
              <a:rPr lang="en-US" dirty="0" smtClean="0"/>
              <a:t> (</a:t>
            </a:r>
            <a:r>
              <a:rPr lang="en-US" dirty="0"/>
              <a:t>∆</a:t>
            </a:r>
            <a:r>
              <a:rPr lang="en-US" i="1" dirty="0"/>
              <a:t>P</a:t>
            </a:r>
            <a:r>
              <a:rPr lang="en-US" dirty="0"/>
              <a:t>)</a:t>
            </a:r>
          </a:p>
          <a:p>
            <a:pPr lvl="1"/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b="1" dirty="0" err="1" smtClean="0"/>
              <a:t>responsable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haya</a:t>
            </a:r>
            <a:r>
              <a:rPr lang="en-US" dirty="0" smtClean="0"/>
              <a:t> </a:t>
            </a:r>
            <a:r>
              <a:rPr lang="en-US" dirty="0" err="1" smtClean="0"/>
              <a:t>circulación</a:t>
            </a:r>
            <a:endParaRPr lang="en-US" dirty="0"/>
          </a:p>
          <a:p>
            <a:pPr lvl="1"/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b="1" dirty="0" err="1" smtClean="0"/>
              <a:t>diferencia</a:t>
            </a:r>
            <a:r>
              <a:rPr lang="en-US" b="1" dirty="0" smtClean="0"/>
              <a:t> entre</a:t>
            </a:r>
          </a:p>
          <a:p>
            <a:pPr lvl="1"/>
            <a:r>
              <a:rPr lang="en-US" dirty="0" smtClean="0"/>
              <a:t> P del </a:t>
            </a:r>
            <a:r>
              <a:rPr lang="en-US" dirty="0" err="1" smtClean="0"/>
              <a:t>corazón</a:t>
            </a:r>
            <a:r>
              <a:rPr lang="en-US" dirty="0" smtClean="0"/>
              <a:t> y la</a:t>
            </a:r>
          </a:p>
          <a:p>
            <a:pPr lvl="1"/>
            <a:r>
              <a:rPr lang="en-US" dirty="0" smtClean="0"/>
              <a:t> P en los </a:t>
            </a:r>
            <a:r>
              <a:rPr lang="en-US" dirty="0" err="1" smtClean="0"/>
              <a:t>plexos</a:t>
            </a:r>
            <a:r>
              <a:rPr lang="en-US" dirty="0" smtClean="0"/>
              <a:t> </a:t>
            </a:r>
            <a:r>
              <a:rPr lang="en-US" dirty="0" err="1" smtClean="0"/>
              <a:t>capilares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56" y="999424"/>
            <a:ext cx="8956643" cy="4959275"/>
          </a:xfrm>
        </p:spPr>
        <p:txBody>
          <a:bodyPr/>
          <a:lstStyle/>
          <a:p>
            <a:r>
              <a:rPr lang="en-US" dirty="0" err="1" smtClean="0"/>
              <a:t>Flujo</a:t>
            </a:r>
            <a:r>
              <a:rPr lang="en-US" dirty="0" smtClean="0"/>
              <a:t> (</a:t>
            </a:r>
            <a:r>
              <a:rPr lang="en-US" i="1" dirty="0" smtClean="0"/>
              <a:t>F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proporcional</a:t>
            </a:r>
            <a:r>
              <a:rPr lang="en-US" dirty="0" smtClean="0"/>
              <a:t> al </a:t>
            </a:r>
            <a:r>
              <a:rPr lang="en-US" dirty="0" err="1" smtClean="0"/>
              <a:t>gradiente</a:t>
            </a:r>
            <a:r>
              <a:rPr lang="en-US" dirty="0" smtClean="0"/>
              <a:t>/</a:t>
            </a:r>
            <a:r>
              <a:rPr lang="en-US" dirty="0" err="1" smtClean="0"/>
              <a:t>diferencia</a:t>
            </a:r>
            <a:r>
              <a:rPr lang="en-US" dirty="0" smtClean="0"/>
              <a:t> de </a:t>
            </a:r>
            <a:r>
              <a:rPr lang="en-US" dirty="0" err="1" smtClean="0"/>
              <a:t>presión</a:t>
            </a:r>
            <a:r>
              <a:rPr lang="en-US" dirty="0"/>
              <a:t> </a:t>
            </a:r>
            <a:r>
              <a:rPr lang="en-US" dirty="0" smtClean="0"/>
              <a:t>(∆</a:t>
            </a:r>
            <a:r>
              <a:rPr lang="en-US" i="1" dirty="0" smtClean="0"/>
              <a:t>P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/>
              <a:t>Dividido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resistencia</a:t>
            </a:r>
            <a:r>
              <a:rPr lang="en-US" dirty="0" smtClean="0"/>
              <a:t> </a:t>
            </a:r>
            <a:r>
              <a:rPr lang="en-US" i="1" dirty="0" smtClean="0"/>
              <a:t>R</a:t>
            </a:r>
          </a:p>
          <a:p>
            <a:pPr lvl="1"/>
            <a:r>
              <a:rPr lang="en-US" i="1" dirty="0" smtClean="0"/>
              <a:t>O sea: a mayor R?</a:t>
            </a:r>
          </a:p>
          <a:p>
            <a:r>
              <a:rPr lang="en-US" dirty="0" err="1" smtClean="0"/>
              <a:t>Medidas</a:t>
            </a:r>
            <a:r>
              <a:rPr lang="en-US" dirty="0" smtClean="0"/>
              <a:t> de </a:t>
            </a:r>
            <a:r>
              <a:rPr lang="en-US" dirty="0" err="1" smtClean="0"/>
              <a:t>Presión</a:t>
            </a:r>
            <a:endParaRPr lang="en-US" dirty="0"/>
          </a:p>
          <a:p>
            <a:pPr lvl="1"/>
            <a:r>
              <a:rPr lang="en-US" b="1" dirty="0" err="1" smtClean="0"/>
              <a:t>Sanguínea</a:t>
            </a:r>
            <a:r>
              <a:rPr lang="en-US" dirty="0" smtClean="0"/>
              <a:t>(</a:t>
            </a:r>
            <a:r>
              <a:rPr lang="en-US" b="1" dirty="0"/>
              <a:t>BP</a:t>
            </a:r>
            <a:r>
              <a:rPr lang="en-US" dirty="0"/>
              <a:t>)</a:t>
            </a:r>
          </a:p>
          <a:p>
            <a:pPr lvl="2"/>
            <a:r>
              <a:rPr lang="en-US" dirty="0" err="1" smtClean="0"/>
              <a:t>Presión</a:t>
            </a:r>
            <a:r>
              <a:rPr lang="en-US" dirty="0" smtClean="0"/>
              <a:t> arterial (</a:t>
            </a:r>
            <a:r>
              <a:rPr lang="en-US" dirty="0"/>
              <a:t>mm Hg) </a:t>
            </a:r>
          </a:p>
          <a:p>
            <a:pPr lvl="1"/>
            <a:r>
              <a:rPr lang="en-US" b="1" dirty="0" err="1" smtClean="0"/>
              <a:t>Hidrostática</a:t>
            </a:r>
            <a:r>
              <a:rPr lang="en-US" b="1" dirty="0" smtClean="0"/>
              <a:t> </a:t>
            </a:r>
            <a:r>
              <a:rPr lang="en-US" b="1" dirty="0" err="1" smtClean="0"/>
              <a:t>Capilar</a:t>
            </a:r>
            <a:r>
              <a:rPr lang="en-US" b="1" dirty="0" smtClean="0"/>
              <a:t> (CHP) </a:t>
            </a:r>
            <a:endParaRPr lang="en-US" dirty="0"/>
          </a:p>
          <a:p>
            <a:pPr lvl="2"/>
            <a:r>
              <a:rPr lang="en-US" dirty="0" err="1" smtClean="0"/>
              <a:t>Dentro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camas </a:t>
            </a:r>
            <a:r>
              <a:rPr lang="en-US" dirty="0" err="1" smtClean="0"/>
              <a:t>capilares</a:t>
            </a:r>
            <a:endParaRPr lang="en-US" dirty="0"/>
          </a:p>
          <a:p>
            <a:pPr lvl="1"/>
            <a:r>
              <a:rPr lang="en-US" b="1" dirty="0" err="1" smtClean="0"/>
              <a:t>Presión</a:t>
            </a:r>
            <a:r>
              <a:rPr lang="en-US" b="1" dirty="0" smtClean="0"/>
              <a:t> </a:t>
            </a:r>
            <a:r>
              <a:rPr lang="en-US" b="1" dirty="0" err="1" smtClean="0"/>
              <a:t>venosa</a:t>
            </a:r>
            <a:endParaRPr lang="en-US" b="1" dirty="0"/>
          </a:p>
          <a:p>
            <a:pPr lvl="2"/>
            <a:r>
              <a:rPr lang="en-US" dirty="0" smtClean="0"/>
              <a:t>En el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venas</a:t>
            </a:r>
            <a:endParaRPr lang="en-US" dirty="0"/>
          </a:p>
          <a:p>
            <a:pPr lvl="1"/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21-2 </a:t>
            </a:r>
            <a:r>
              <a:rPr lang="en-US" dirty="0" err="1" smtClean="0"/>
              <a:t>Presión</a:t>
            </a:r>
            <a:r>
              <a:rPr lang="en-US" dirty="0" smtClean="0"/>
              <a:t> y Resistencia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678" y="1041066"/>
            <a:ext cx="8289445" cy="4959275"/>
          </a:xfrm>
        </p:spPr>
        <p:txBody>
          <a:bodyPr/>
          <a:lstStyle/>
          <a:p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 err="1" smtClean="0"/>
              <a:t>circulatoria</a:t>
            </a:r>
            <a:endParaRPr lang="en-US" dirty="0" smtClean="0"/>
          </a:p>
          <a:p>
            <a:pPr lvl="1"/>
            <a:r>
              <a:rPr lang="en-US" dirty="0" smtClean="0"/>
              <a:t>∆</a:t>
            </a:r>
            <a:r>
              <a:rPr lang="en-US" i="1" dirty="0" smtClean="0"/>
              <a:t>P</a:t>
            </a:r>
            <a:r>
              <a:rPr lang="en-US" dirty="0" smtClean="0"/>
              <a:t> a </a:t>
            </a:r>
            <a:r>
              <a:rPr lang="en-US" dirty="0" err="1" smtClean="0"/>
              <a:t>traves</a:t>
            </a:r>
            <a:r>
              <a:rPr lang="en-US" dirty="0" smtClean="0"/>
              <a:t> del </a:t>
            </a:r>
            <a:r>
              <a:rPr lang="en-US" dirty="0" err="1" smtClean="0"/>
              <a:t>circuito</a:t>
            </a:r>
            <a:r>
              <a:rPr lang="en-US" dirty="0" smtClean="0"/>
              <a:t> </a:t>
            </a:r>
            <a:r>
              <a:rPr lang="en-US" dirty="0" err="1" smtClean="0"/>
              <a:t>sistémico</a:t>
            </a:r>
            <a:r>
              <a:rPr lang="en-US" dirty="0" smtClean="0"/>
              <a:t> (~100 mm Hg)</a:t>
            </a:r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 err="1" smtClean="0"/>
              <a:t>circulatoria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mayor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b="1" dirty="0" err="1" smtClean="0"/>
              <a:t>resistencia</a:t>
            </a:r>
            <a:r>
              <a:rPr lang="en-US" b="1" dirty="0" smtClean="0"/>
              <a:t> total </a:t>
            </a:r>
            <a:r>
              <a:rPr lang="en-US" b="1" dirty="0" err="1" smtClean="0"/>
              <a:t>perifera</a:t>
            </a:r>
            <a:r>
              <a:rPr lang="en-US" b="1" dirty="0" err="1"/>
              <a:t>l</a:t>
            </a:r>
            <a:endParaRPr lang="en-US" dirty="0" smtClean="0"/>
          </a:p>
          <a:p>
            <a:pPr lvl="2"/>
            <a:r>
              <a:rPr lang="en-US" i="1" dirty="0" smtClean="0"/>
              <a:t>R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cardiovascular </a:t>
            </a:r>
            <a:r>
              <a:rPr lang="en-US" dirty="0" err="1" smtClean="0"/>
              <a:t>completo</a:t>
            </a:r>
            <a:endParaRPr lang="en-US" dirty="0" smtClean="0"/>
          </a:p>
          <a:p>
            <a:r>
              <a:rPr lang="en-US" dirty="0" smtClean="0"/>
              <a:t>Resistencia Total </a:t>
            </a:r>
            <a:r>
              <a:rPr lang="en-US" dirty="0" err="1" smtClean="0"/>
              <a:t>Periferal</a:t>
            </a:r>
            <a:r>
              <a:rPr lang="en-US" dirty="0" smtClean="0"/>
              <a:t> = 3 </a:t>
            </a:r>
            <a:r>
              <a:rPr lang="en-US" dirty="0" err="1" smtClean="0"/>
              <a:t>factores</a:t>
            </a:r>
            <a:endParaRPr lang="en-US" dirty="0"/>
          </a:p>
          <a:p>
            <a:pPr lvl="1"/>
            <a:r>
              <a:rPr lang="en-US" b="1" dirty="0" smtClean="0"/>
              <a:t>Resistencia vascular</a:t>
            </a:r>
            <a:endParaRPr lang="en-US" b="1" dirty="0"/>
          </a:p>
          <a:p>
            <a:pPr lvl="1"/>
            <a:r>
              <a:rPr lang="en-US" i="1" dirty="0" err="1" smtClean="0"/>
              <a:t>Viscocidad</a:t>
            </a:r>
            <a:r>
              <a:rPr lang="en-US" i="1" dirty="0" smtClean="0"/>
              <a:t> de la </a:t>
            </a:r>
            <a:r>
              <a:rPr lang="en-US" i="1" dirty="0" err="1" smtClean="0"/>
              <a:t>sangre</a:t>
            </a:r>
            <a:endParaRPr lang="en-US" i="1" dirty="0"/>
          </a:p>
          <a:p>
            <a:pPr lvl="1"/>
            <a:r>
              <a:rPr lang="en-US" b="1" dirty="0" err="1" smtClean="0"/>
              <a:t>Turbulencias</a:t>
            </a:r>
            <a:endParaRPr lang="en-US" b="1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21-2 </a:t>
            </a:r>
            <a:r>
              <a:rPr lang="en-US" dirty="0" err="1" smtClean="0"/>
              <a:t>Presión</a:t>
            </a:r>
            <a:r>
              <a:rPr lang="en-US" dirty="0" smtClean="0"/>
              <a:t> y Resistencia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24" y="853677"/>
            <a:ext cx="8873375" cy="4959275"/>
          </a:xfrm>
        </p:spPr>
        <p:txBody>
          <a:bodyPr/>
          <a:lstStyle/>
          <a:p>
            <a:r>
              <a:rPr lang="en-US" b="1" dirty="0" smtClean="0"/>
              <a:t>Resistencia vascular</a:t>
            </a:r>
          </a:p>
          <a:p>
            <a:pPr lvl="1"/>
            <a:r>
              <a:rPr lang="en-US" dirty="0" err="1" smtClean="0"/>
              <a:t>Debido</a:t>
            </a:r>
            <a:r>
              <a:rPr lang="en-US" dirty="0" smtClean="0"/>
              <a:t> a </a:t>
            </a:r>
            <a:r>
              <a:rPr lang="en-US" dirty="0" err="1" smtClean="0"/>
              <a:t>fricción</a:t>
            </a:r>
            <a:r>
              <a:rPr lang="en-US" dirty="0" smtClean="0"/>
              <a:t> de </a:t>
            </a:r>
            <a:r>
              <a:rPr lang="en-US" dirty="0" err="1" smtClean="0"/>
              <a:t>sangre</a:t>
            </a:r>
            <a:r>
              <a:rPr lang="en-US" dirty="0" smtClean="0"/>
              <a:t> 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paredes</a:t>
            </a:r>
            <a:r>
              <a:rPr lang="en-US" dirty="0" smtClean="0"/>
              <a:t> de </a:t>
            </a:r>
            <a:r>
              <a:rPr lang="en-US" dirty="0" err="1" smtClean="0"/>
              <a:t>vasos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Depende</a:t>
            </a:r>
            <a:r>
              <a:rPr lang="en-US" dirty="0" smtClean="0"/>
              <a:t> de </a:t>
            </a:r>
            <a:r>
              <a:rPr lang="en-US" dirty="0" err="1" smtClean="0"/>
              <a:t>longitud</a:t>
            </a:r>
            <a:r>
              <a:rPr lang="en-US" dirty="0" smtClean="0"/>
              <a:t> y </a:t>
            </a:r>
            <a:r>
              <a:rPr lang="en-US" dirty="0" err="1" smtClean="0"/>
              <a:t>diámetro</a:t>
            </a:r>
            <a:r>
              <a:rPr lang="en-US" dirty="0" smtClean="0"/>
              <a:t> del </a:t>
            </a:r>
            <a:r>
              <a:rPr lang="en-US" dirty="0" err="1" smtClean="0"/>
              <a:t>vaso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En </a:t>
            </a:r>
            <a:r>
              <a:rPr lang="en-US" dirty="0" err="1" smtClean="0"/>
              <a:t>adultos</a:t>
            </a:r>
            <a:r>
              <a:rPr lang="en-US" dirty="0" smtClean="0"/>
              <a:t> el </a:t>
            </a:r>
            <a:r>
              <a:rPr lang="en-US" dirty="0" err="1" smtClean="0"/>
              <a:t>primero</a:t>
            </a:r>
            <a:r>
              <a:rPr lang="en-US" dirty="0" smtClean="0"/>
              <a:t> no cambia el </a:t>
            </a:r>
            <a:r>
              <a:rPr lang="en-US" dirty="0" err="1" smtClean="0"/>
              <a:t>segundo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R </a:t>
            </a:r>
            <a:r>
              <a:rPr lang="en-US" dirty="0" err="1" smtClean="0"/>
              <a:t>aumenta</a:t>
            </a:r>
            <a:r>
              <a:rPr lang="en-US" dirty="0" smtClean="0"/>
              <a:t> e </a:t>
            </a:r>
            <a:r>
              <a:rPr lang="en-US" dirty="0" err="1" smtClean="0"/>
              <a:t>segun</a:t>
            </a:r>
            <a:r>
              <a:rPr lang="en-US" dirty="0" smtClean="0"/>
              <a:t> se reduce el </a:t>
            </a:r>
            <a:r>
              <a:rPr lang="en-US" dirty="0" err="1" smtClean="0"/>
              <a:t>diámetro</a:t>
            </a:r>
            <a:endParaRPr lang="en-US" dirty="0" smtClean="0"/>
          </a:p>
          <a:p>
            <a:r>
              <a:rPr lang="en-US" i="1" dirty="0" err="1" smtClean="0"/>
              <a:t>Viscocidad</a:t>
            </a:r>
            <a:endParaRPr lang="en-US" dirty="0"/>
          </a:p>
          <a:p>
            <a:pPr lvl="1"/>
            <a:r>
              <a:rPr lang="en-US" i="1" dirty="0" smtClean="0"/>
              <a:t>R </a:t>
            </a:r>
            <a:r>
              <a:rPr lang="en-US" i="1" dirty="0" err="1" smtClean="0"/>
              <a:t>causada</a:t>
            </a:r>
            <a:r>
              <a:rPr lang="en-US" i="1" dirty="0" smtClean="0"/>
              <a:t> </a:t>
            </a:r>
            <a:r>
              <a:rPr lang="en-US" i="1" dirty="0" err="1" smtClean="0"/>
              <a:t>por</a:t>
            </a:r>
            <a:r>
              <a:rPr lang="en-US" i="1" dirty="0" smtClean="0"/>
              <a:t> material </a:t>
            </a:r>
            <a:r>
              <a:rPr lang="en-US" i="1" dirty="0" err="1" smtClean="0"/>
              <a:t>suspendido</a:t>
            </a:r>
            <a:r>
              <a:rPr lang="en-US" i="1" dirty="0" smtClean="0"/>
              <a:t> en la </a:t>
            </a:r>
            <a:r>
              <a:rPr lang="en-US" i="1" dirty="0" err="1" smtClean="0"/>
              <a:t>sangre</a:t>
            </a:r>
            <a:endParaRPr lang="en-US" i="1" dirty="0" smtClean="0"/>
          </a:p>
          <a:p>
            <a:pPr lvl="1"/>
            <a:r>
              <a:rPr lang="en-US" i="1" dirty="0" smtClean="0"/>
              <a:t>3x la </a:t>
            </a:r>
            <a:r>
              <a:rPr lang="en-US" i="1" dirty="0" err="1" smtClean="0"/>
              <a:t>viscocidad</a:t>
            </a:r>
            <a:r>
              <a:rPr lang="en-US" i="1" dirty="0" smtClean="0"/>
              <a:t> de la </a:t>
            </a:r>
            <a:r>
              <a:rPr lang="en-US" i="1" dirty="0" err="1" smtClean="0"/>
              <a:t>sangre</a:t>
            </a:r>
            <a:r>
              <a:rPr lang="en-US" i="1" dirty="0" smtClean="0"/>
              <a:t> </a:t>
            </a:r>
            <a:r>
              <a:rPr lang="en-US" i="1" dirty="0" err="1" smtClean="0"/>
              <a:t>vs</a:t>
            </a:r>
            <a:r>
              <a:rPr lang="en-US" i="1" dirty="0" smtClean="0"/>
              <a:t> la del </a:t>
            </a:r>
            <a:r>
              <a:rPr lang="en-US" i="1" dirty="0" err="1" smtClean="0"/>
              <a:t>agua</a:t>
            </a:r>
            <a:endParaRPr lang="en-US" i="1" dirty="0" smtClean="0"/>
          </a:p>
          <a:p>
            <a:r>
              <a:rPr lang="en-US" b="1" dirty="0" err="1" smtClean="0"/>
              <a:t>Turbulencia</a:t>
            </a:r>
            <a:endParaRPr lang="en-US" dirty="0"/>
          </a:p>
          <a:p>
            <a:pPr lvl="1"/>
            <a:r>
              <a:rPr lang="en-US" dirty="0" err="1" smtClean="0"/>
              <a:t>Afecta</a:t>
            </a:r>
            <a:r>
              <a:rPr lang="en-US" dirty="0" smtClean="0"/>
              <a:t> el </a:t>
            </a:r>
            <a:r>
              <a:rPr lang="en-US" dirty="0" err="1" smtClean="0"/>
              <a:t>flujo</a:t>
            </a:r>
            <a:r>
              <a:rPr lang="en-US" dirty="0" smtClean="0"/>
              <a:t> de </a:t>
            </a:r>
            <a:r>
              <a:rPr lang="en-US" dirty="0" err="1" smtClean="0"/>
              <a:t>líquidos</a:t>
            </a:r>
            <a:r>
              <a:rPr lang="en-US" dirty="0" smtClean="0"/>
              <a:t>, </a:t>
            </a:r>
            <a:r>
              <a:rPr lang="en-US" dirty="0" err="1" smtClean="0"/>
              <a:t>ej</a:t>
            </a:r>
            <a:r>
              <a:rPr lang="en-US" dirty="0" smtClean="0"/>
              <a:t> </a:t>
            </a:r>
            <a:r>
              <a:rPr lang="en-US" dirty="0" err="1" smtClean="0"/>
              <a:t>placas</a:t>
            </a:r>
            <a:r>
              <a:rPr lang="en-US" dirty="0" smtClean="0"/>
              <a:t> </a:t>
            </a:r>
            <a:r>
              <a:rPr lang="en-US" dirty="0" err="1" smtClean="0"/>
              <a:t>aterosclerosis</a:t>
            </a:r>
            <a:endParaRPr lang="en-US" dirty="0"/>
          </a:p>
          <a:p>
            <a:pPr lvl="1"/>
            <a:r>
              <a:rPr lang="en-US" dirty="0" smtClean="0"/>
              <a:t>En </a:t>
            </a:r>
            <a:r>
              <a:rPr lang="en-US" dirty="0" err="1" smtClean="0"/>
              <a:t>camaras</a:t>
            </a:r>
            <a:r>
              <a:rPr lang="en-US" dirty="0" smtClean="0"/>
              <a:t> y </a:t>
            </a:r>
            <a:r>
              <a:rPr lang="en-US" dirty="0" err="1" smtClean="0"/>
              <a:t>vasos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endParaRPr lang="en-US" dirty="0"/>
          </a:p>
          <a:p>
            <a:pPr lvl="1"/>
            <a:endParaRPr lang="en-US" i="1" dirty="0" smtClean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21-2 </a:t>
            </a:r>
            <a:r>
              <a:rPr lang="en-US" dirty="0" err="1" smtClean="0"/>
              <a:t>Presión</a:t>
            </a:r>
            <a:r>
              <a:rPr lang="en-US" dirty="0" smtClean="0"/>
              <a:t> y Resistencia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 descr="figure_21_0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6"/>
          <a:stretch/>
        </p:blipFill>
        <p:spPr>
          <a:xfrm>
            <a:off x="2834640" y="219341"/>
            <a:ext cx="3474720" cy="642201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1"/>
            <a:ext cx="9123362" cy="31231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 charset="0"/>
              </a:rPr>
              <a:t>Figure 21</a:t>
            </a:r>
            <a:r>
              <a:rPr lang="en-US" sz="1800" b="1" dirty="0" smtClean="0">
                <a:latin typeface="Arial" charset="0"/>
              </a:rPr>
              <a:t>-</a:t>
            </a:r>
            <a:r>
              <a:rPr lang="en-US" sz="1800" b="1" dirty="0">
                <a:latin typeface="Arial" charset="0"/>
              </a:rPr>
              <a:t>7 Factors Affecting Friction and </a:t>
            </a:r>
            <a:r>
              <a:rPr lang="en-US" sz="1800" b="1" dirty="0" smtClean="0">
                <a:latin typeface="Arial" charset="0"/>
              </a:rPr>
              <a:t>Vascular Resistance</a:t>
            </a:r>
            <a:r>
              <a:rPr lang="en-US" sz="1800" b="1" dirty="0">
                <a:latin typeface="Arial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417235" y="5802843"/>
            <a:ext cx="1" cy="1562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4551092" y="780116"/>
            <a:ext cx="1247857" cy="151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Resistance to flow </a:t>
            </a:r>
            <a:r>
              <a:rPr lang="en-US" sz="800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1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6788" y="920812"/>
            <a:ext cx="490162" cy="151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Flow </a:t>
            </a:r>
            <a:r>
              <a:rPr lang="en-US" sz="800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1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8169" y="1589822"/>
            <a:ext cx="1319321" cy="151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Internal surface area </a:t>
            </a:r>
            <a:r>
              <a:rPr lang="en-US" sz="800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2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0773" y="863984"/>
            <a:ext cx="805294" cy="267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Internal surface</a:t>
            </a:r>
          </a:p>
          <a:p>
            <a:pPr algn="ctr" eaLnBrk="0" fontAlgn="base" hangingPunct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area </a:t>
            </a:r>
            <a:r>
              <a:rPr lang="en-US" sz="800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1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3662" y="1281228"/>
            <a:ext cx="621898" cy="267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Resistance</a:t>
            </a:r>
          </a:p>
          <a:p>
            <a:pPr eaLnBrk="0" fontAlgn="base" hangingPunct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to flow </a:t>
            </a:r>
            <a:r>
              <a:rPr lang="en-US" sz="800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2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5519" y="2305759"/>
            <a:ext cx="1485497" cy="267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Greatest resistance near</a:t>
            </a:r>
          </a:p>
          <a:p>
            <a:pPr eaLnBrk="0" fontAlgn="base" hangingPunct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surfaces, slowest flow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259" y="2759514"/>
            <a:ext cx="7131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Least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resistance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 center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greatest flow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7152" y="295363"/>
            <a:ext cx="26754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Factors Affecting Vascular Resistance</a:t>
            </a:r>
            <a:endParaRPr lang="en-US" sz="90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7152" y="519578"/>
            <a:ext cx="26754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Friction and Vessel Length</a:t>
            </a:r>
            <a:endParaRPr lang="en-US" sz="80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5762" y="2057354"/>
            <a:ext cx="17196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Friction and Vessel Diameter</a:t>
            </a:r>
            <a:endParaRPr lang="en-US" sz="80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5762" y="3556815"/>
            <a:ext cx="21846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Vessel Length versus Vessel Diameter</a:t>
            </a:r>
            <a:endParaRPr lang="en-US" sz="80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3141" y="3822871"/>
            <a:ext cx="863844" cy="1327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Diameter </a:t>
            </a:r>
            <a:r>
              <a:rPr lang="en-US" sz="800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2 cm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1592" y="4104421"/>
            <a:ext cx="746745" cy="267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Resistance to</a:t>
            </a:r>
          </a:p>
          <a:p>
            <a:pPr eaLnBrk="0" fontAlgn="base" hangingPunct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flow </a:t>
            </a:r>
            <a:r>
              <a:rPr lang="en-US" sz="800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1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3141" y="4593479"/>
            <a:ext cx="863844" cy="1327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Diameter </a:t>
            </a:r>
            <a:r>
              <a:rPr lang="en-US" sz="800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1 cm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1592" y="4764391"/>
            <a:ext cx="746745" cy="267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Resistance to</a:t>
            </a:r>
          </a:p>
          <a:p>
            <a:pPr eaLnBrk="0" fontAlgn="base" hangingPunct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flow </a:t>
            </a:r>
            <a:r>
              <a:rPr lang="en-US" sz="800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16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706577" y="1595553"/>
            <a:ext cx="494198" cy="161009"/>
            <a:chOff x="5706577" y="1513372"/>
            <a:chExt cx="494198" cy="161009"/>
          </a:xfrm>
        </p:grpSpPr>
        <p:sp>
          <p:nvSpPr>
            <p:cNvPr id="10" name="TextBox 9"/>
            <p:cNvSpPr txBox="1"/>
            <p:nvPr/>
          </p:nvSpPr>
          <p:spPr>
            <a:xfrm>
              <a:off x="5706577" y="1541652"/>
              <a:ext cx="402338" cy="1327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0" fontAlgn="base" hangingPunct="0">
                <a:lnSpc>
                  <a:spcPts val="105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Flow </a:t>
              </a:r>
              <a:r>
                <a:rPr lang="en-US" sz="800" b="1" dirty="0" smtClean="0">
                  <a:solidFill>
                    <a:srgbClr val="000000"/>
                  </a:solidFill>
                  <a:latin typeface="Symbol Std"/>
                  <a:ea typeface="ＭＳ Ｐゴシック" charset="0"/>
                  <a:cs typeface="Symbol Std"/>
                </a:rPr>
                <a:t>=</a:t>
              </a:r>
              <a:endPara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flipV="1">
              <a:off x="6071410" y="1568450"/>
              <a:ext cx="46815" cy="81862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6052437" y="1513372"/>
              <a:ext cx="97538" cy="1250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0" fontAlgn="base" hangingPunct="0">
                <a:lnSpc>
                  <a:spcPts val="105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</a:t>
              </a:r>
              <a:endParaRPr lang="en-US" sz="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03237" y="1541947"/>
              <a:ext cx="97538" cy="1250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0" fontAlgn="base" hangingPunct="0">
                <a:lnSpc>
                  <a:spcPts val="105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2</a:t>
              </a:r>
              <a:endParaRPr lang="en-US" sz="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977153" y="5343156"/>
            <a:ext cx="77569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Turbulence</a:t>
            </a:r>
            <a:endParaRPr lang="en-US" sz="90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06041" y="5549154"/>
            <a:ext cx="4167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Plaque</a:t>
            </a:r>
          </a:p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deposit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5095875" y="5762256"/>
            <a:ext cx="1" cy="196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4810125" y="5631704"/>
            <a:ext cx="59372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Turbulence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8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1"/>
            <a:ext cx="9123362" cy="37478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 charset="0"/>
              </a:rPr>
              <a:t>Table </a:t>
            </a:r>
            <a:r>
              <a:rPr lang="en-US" sz="1800" b="1" dirty="0" smtClean="0">
                <a:latin typeface="Arial" charset="0"/>
              </a:rPr>
              <a:t>21-</a:t>
            </a:r>
            <a:r>
              <a:rPr lang="en-US" sz="1800" b="1" dirty="0">
                <a:latin typeface="Arial" charset="0"/>
              </a:rPr>
              <a:t>1 Key Terms and Relationships Pertaining to Blood </a:t>
            </a:r>
            <a:r>
              <a:rPr lang="en-US" sz="1800" b="1" dirty="0" smtClean="0">
                <a:latin typeface="Arial" charset="0"/>
              </a:rPr>
              <a:t>Circulation (Part 1 of 3).</a:t>
            </a:r>
            <a:endParaRPr lang="en-US" sz="1800" b="1" dirty="0">
              <a:latin typeface="Arial" charset="0"/>
            </a:endParaRPr>
          </a:p>
        </p:txBody>
      </p:sp>
      <p:pic>
        <p:nvPicPr>
          <p:cNvPr id="4098" name="Picture 2" descr="\\Ps15\irdvd\52987_martini_fap10_irdvd\production\ART\lecture_jpeg_files\chap021\table_21_01_1_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92375"/>
            <a:ext cx="854710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9123362" cy="39560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 charset="0"/>
              </a:rPr>
              <a:t>Table </a:t>
            </a:r>
            <a:r>
              <a:rPr lang="en-US" sz="1800" b="1" dirty="0" smtClean="0">
                <a:latin typeface="Arial" charset="0"/>
              </a:rPr>
              <a:t>21-</a:t>
            </a:r>
            <a:r>
              <a:rPr lang="en-US" sz="1800" b="1" dirty="0">
                <a:latin typeface="Arial" charset="0"/>
              </a:rPr>
              <a:t>1 Key Terms and Relationships Pertaining to Blood </a:t>
            </a:r>
            <a:r>
              <a:rPr lang="en-US" sz="1800" b="1" dirty="0" smtClean="0">
                <a:latin typeface="Arial" charset="0"/>
              </a:rPr>
              <a:t>Circulation (Part 2 of 3).</a:t>
            </a:r>
            <a:endParaRPr lang="en-US" sz="1800" b="1" dirty="0">
              <a:latin typeface="Arial" charset="0"/>
            </a:endParaRPr>
          </a:p>
        </p:txBody>
      </p:sp>
      <p:pic>
        <p:nvPicPr>
          <p:cNvPr id="5122" name="Picture 2" descr="\\Ps15\irdvd\52987_martini_fap10_irdvd\production\ART\lecture_jpeg_files\chap021\table_21_01_1_bt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630851"/>
            <a:ext cx="85471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_21_01_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>
          <a:xfrm>
            <a:off x="298704" y="2508504"/>
            <a:ext cx="8546592" cy="167502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1"/>
            <a:ext cx="9123362" cy="31231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 charset="0"/>
              </a:rPr>
              <a:t>Table 21-1 Key Terms and Relationships Pertaining to Blood Circulation (Part 3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>
                <a:latin typeface="Arial" charset="0"/>
              </a:rPr>
              <a:t>of 2).</a:t>
            </a:r>
          </a:p>
        </p:txBody>
      </p:sp>
    </p:spTree>
    <p:extLst>
      <p:ext uri="{BB962C8B-B14F-4D97-AF65-F5344CB8AC3E}">
        <p14:creationId xmlns:p14="http://schemas.microsoft.com/office/powerpoint/2010/main" val="10524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endParaRPr lang="en-US" dirty="0" smtClean="0"/>
          </a:p>
          <a:p>
            <a:pPr lvl="1">
              <a:tabLst>
                <a:tab pos="1539875" algn="l"/>
              </a:tabLst>
            </a:pPr>
            <a:r>
              <a:rPr lang="en-US" b="1" dirty="0" smtClean="0"/>
              <a:t>21-8</a:t>
            </a:r>
            <a:r>
              <a:rPr lang="en-US" dirty="0" smtClean="0"/>
              <a:t> 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diferencias</a:t>
            </a:r>
            <a:r>
              <a:rPr lang="en-US" dirty="0" smtClean="0"/>
              <a:t> entre los </a:t>
            </a:r>
            <a:r>
              <a:rPr lang="en-US" dirty="0" err="1" smtClean="0"/>
              <a:t>patrones</a:t>
            </a:r>
            <a:r>
              <a:rPr lang="en-US" dirty="0" smtClean="0"/>
              <a:t> </a:t>
            </a:r>
            <a:r>
              <a:rPr lang="en-US" dirty="0" err="1" smtClean="0"/>
              <a:t>circulatorios</a:t>
            </a:r>
            <a:r>
              <a:rPr lang="en-US" dirty="0" smtClean="0"/>
              <a:t> </a:t>
            </a:r>
            <a:r>
              <a:rPr lang="en-US" dirty="0" err="1" smtClean="0"/>
              <a:t>adulto</a:t>
            </a:r>
            <a:r>
              <a:rPr lang="en-US" dirty="0" smtClean="0"/>
              <a:t> y fetal y </a:t>
            </a:r>
            <a:r>
              <a:rPr lang="en-US" dirty="0" err="1" smtClean="0"/>
              <a:t>describir</a:t>
            </a:r>
            <a:r>
              <a:rPr lang="en-US" dirty="0" smtClean="0"/>
              <a:t> los </a:t>
            </a:r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ocurren</a:t>
            </a:r>
            <a:r>
              <a:rPr lang="en-US" dirty="0" smtClean="0"/>
              <a:t> al </a:t>
            </a:r>
            <a:r>
              <a:rPr lang="en-US" dirty="0" err="1" smtClean="0"/>
              <a:t>nacer</a:t>
            </a:r>
            <a:r>
              <a:rPr lang="en-US" dirty="0" smtClean="0"/>
              <a:t>.</a:t>
            </a:r>
          </a:p>
          <a:p>
            <a:pPr lvl="1">
              <a:tabLst>
                <a:tab pos="1539875" algn="l"/>
              </a:tabLst>
            </a:pPr>
            <a:r>
              <a:rPr lang="en-US" b="1" dirty="0" smtClean="0"/>
              <a:t>21-9</a:t>
            </a:r>
            <a:r>
              <a:rPr lang="en-US" dirty="0" smtClean="0"/>
              <a:t>  </a:t>
            </a:r>
            <a:r>
              <a:rPr lang="en-US" dirty="0" err="1" smtClean="0"/>
              <a:t>Discutir</a:t>
            </a:r>
            <a:r>
              <a:rPr lang="en-US" dirty="0" smtClean="0"/>
              <a:t> el </a:t>
            </a:r>
            <a:r>
              <a:rPr lang="en-US" dirty="0" err="1" smtClean="0"/>
              <a:t>efecto</a:t>
            </a:r>
            <a:r>
              <a:rPr lang="en-US" dirty="0" smtClean="0"/>
              <a:t> del </a:t>
            </a:r>
            <a:r>
              <a:rPr lang="en-US" dirty="0" err="1" smtClean="0"/>
              <a:t>envejecimiento</a:t>
            </a:r>
            <a:r>
              <a:rPr lang="en-US" dirty="0" smtClean="0"/>
              <a:t> en el </a:t>
            </a:r>
            <a:r>
              <a:rPr lang="en-US" dirty="0" err="1" smtClean="0"/>
              <a:t>sistema</a:t>
            </a:r>
            <a:r>
              <a:rPr lang="en-US" dirty="0" smtClean="0"/>
              <a:t> cardiovascular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err="1" smtClean="0"/>
              <a:t>Introducción</a:t>
            </a:r>
            <a:r>
              <a:rPr lang="en-US" dirty="0" smtClean="0"/>
              <a:t> a </a:t>
            </a:r>
            <a:r>
              <a:rPr lang="en-US" dirty="0" err="1" smtClean="0"/>
              <a:t>Vasos</a:t>
            </a:r>
            <a:r>
              <a:rPr lang="en-US" dirty="0" smtClean="0"/>
              <a:t> </a:t>
            </a:r>
            <a:r>
              <a:rPr lang="en-US" dirty="0" err="1" smtClean="0"/>
              <a:t>Sanguíneos</a:t>
            </a:r>
            <a:r>
              <a:rPr lang="en-US" dirty="0" smtClean="0"/>
              <a:t> y </a:t>
            </a:r>
            <a:r>
              <a:rPr lang="en-US" dirty="0" err="1" smtClean="0"/>
              <a:t>Circulación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Repaso</a:t>
            </a:r>
            <a:r>
              <a:rPr lang="en-US" dirty="0" smtClean="0"/>
              <a:t> de </a:t>
            </a:r>
            <a:r>
              <a:rPr lang="en-US" dirty="0" err="1" smtClean="0"/>
              <a:t>presiones</a:t>
            </a:r>
            <a:r>
              <a:rPr lang="en-US" dirty="0" smtClean="0"/>
              <a:t> </a:t>
            </a:r>
            <a:r>
              <a:rPr lang="en-US" dirty="0" err="1" smtClean="0"/>
              <a:t>cardiovasculares</a:t>
            </a:r>
            <a:endParaRPr lang="en-US" dirty="0" smtClean="0"/>
          </a:p>
          <a:p>
            <a:pPr lvl="1"/>
            <a:r>
              <a:rPr lang="en-US" i="1" dirty="0" err="1" smtClean="0"/>
              <a:t>Diámetro</a:t>
            </a:r>
            <a:r>
              <a:rPr lang="en-US" i="1" dirty="0" smtClean="0"/>
              <a:t> de los </a:t>
            </a:r>
            <a:r>
              <a:rPr lang="en-US" i="1" dirty="0" err="1" smtClean="0"/>
              <a:t>vasos</a:t>
            </a:r>
            <a:endParaRPr lang="en-US" i="1" dirty="0" smtClean="0"/>
          </a:p>
          <a:p>
            <a:pPr lvl="1"/>
            <a:r>
              <a:rPr lang="en-US" i="1" dirty="0" smtClean="0"/>
              <a:t>Area total de </a:t>
            </a:r>
            <a:r>
              <a:rPr lang="en-US" i="1" dirty="0" err="1" smtClean="0"/>
              <a:t>sección</a:t>
            </a:r>
            <a:r>
              <a:rPr lang="en-US" i="1" dirty="0" smtClean="0"/>
              <a:t> </a:t>
            </a:r>
            <a:r>
              <a:rPr lang="en-US" i="1" dirty="0" err="1" smtClean="0"/>
              <a:t>cruzadas</a:t>
            </a:r>
            <a:endParaRPr lang="en-US" i="1" dirty="0" smtClean="0"/>
          </a:p>
          <a:p>
            <a:pPr lvl="1"/>
            <a:r>
              <a:rPr lang="en-US" i="1" dirty="0" err="1" smtClean="0"/>
              <a:t>Presiones</a:t>
            </a:r>
            <a:endParaRPr lang="en-US" i="1" dirty="0" smtClean="0"/>
          </a:p>
          <a:p>
            <a:pPr lvl="1"/>
            <a:r>
              <a:rPr lang="en-US" i="1" dirty="0" err="1" smtClean="0"/>
              <a:t>Velocidad</a:t>
            </a:r>
            <a:r>
              <a:rPr lang="en-US" i="1" dirty="0" smtClean="0"/>
              <a:t> del </a:t>
            </a:r>
            <a:r>
              <a:rPr lang="en-US" i="1" dirty="0" err="1" smtClean="0"/>
              <a:t>flujo</a:t>
            </a:r>
            <a:r>
              <a:rPr lang="en-US" i="1" dirty="0" smtClean="0"/>
              <a:t> de </a:t>
            </a:r>
            <a:r>
              <a:rPr lang="en-US" i="1" dirty="0" err="1" smtClean="0"/>
              <a:t>sangre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21-2 </a:t>
            </a:r>
            <a:r>
              <a:rPr lang="en-US" dirty="0" err="1" smtClean="0"/>
              <a:t>Presión</a:t>
            </a:r>
            <a:r>
              <a:rPr lang="en-US" dirty="0" smtClean="0"/>
              <a:t> y Resistencia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figure_21_08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1"/>
          <a:stretch/>
        </p:blipFill>
        <p:spPr>
          <a:xfrm>
            <a:off x="298704" y="1106424"/>
            <a:ext cx="8546592" cy="445699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1"/>
            <a:ext cx="8680994" cy="102024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Figure 21-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8a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Relationships among Vessel Diameter</a:t>
            </a:r>
            <a:r>
              <a:rPr lang="en-US" sz="2000" b="1" dirty="0">
                <a:latin typeface="Arial" charset="0"/>
              </a:rPr>
              <a:t>, Cross-Sectional Area, Blood Pressure, and Blood Velocity within the Systemic Circuit.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230121" y="5248345"/>
            <a:ext cx="325492" cy="315074"/>
          </a:xfrm>
          <a:prstGeom prst="rect">
            <a:avLst/>
          </a:prstGeom>
          <a:solidFill>
            <a:srgbClr val="004D7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481" y="2852000"/>
            <a:ext cx="123319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Vessel</a:t>
            </a:r>
          </a:p>
          <a:p>
            <a:pPr algn="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diameter</a:t>
            </a:r>
          </a:p>
          <a:p>
            <a:pPr algn="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(cm)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251876" y="4576922"/>
            <a:ext cx="0" cy="6095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783549" y="1251497"/>
            <a:ext cx="314002" cy="307349"/>
          </a:xfrm>
          <a:prstGeom prst="rect">
            <a:avLst/>
          </a:prstGeom>
          <a:noFill/>
        </p:spPr>
        <p:txBody>
          <a:bodyPr wrap="square" lIns="91440" tIns="91440" rIns="9144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7933" y="4621224"/>
            <a:ext cx="805615" cy="475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Elastic</a:t>
            </a:r>
          </a:p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066" y="4629418"/>
            <a:ext cx="982091" cy="475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Muscular</a:t>
            </a:r>
          </a:p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3996" y="4629040"/>
            <a:ext cx="1082929" cy="238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Arterioles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0483" y="4629040"/>
            <a:ext cx="1052871" cy="238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Capillaries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6993" y="4629040"/>
            <a:ext cx="771414" cy="238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Venules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03767" y="4637234"/>
            <a:ext cx="629262" cy="238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Veins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1266" y="4625132"/>
            <a:ext cx="805615" cy="475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Venae</a:t>
            </a:r>
          </a:p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cavae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1026" y="5232544"/>
            <a:ext cx="767295" cy="307349"/>
          </a:xfrm>
          <a:prstGeom prst="rect">
            <a:avLst/>
          </a:prstGeom>
          <a:noFill/>
        </p:spPr>
        <p:txBody>
          <a:bodyPr wrap="square" lIns="0" tIns="91440" rIns="0" bIns="45720" rtlCol="0">
            <a:spAutoFit/>
          </a:bodyPr>
          <a:lstStyle/>
          <a:p>
            <a:pPr algn="ct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Aorta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0113" y="5251706"/>
            <a:ext cx="2323565" cy="358645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Vessel diameter</a:t>
            </a:r>
            <a:endParaRPr lang="en-US" sz="2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23864" y="5358600"/>
            <a:ext cx="130908" cy="168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a</a:t>
            </a:r>
            <a:endParaRPr lang="en-US" sz="2000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3549" y="2285183"/>
            <a:ext cx="314002" cy="307349"/>
          </a:xfrm>
          <a:prstGeom prst="rect">
            <a:avLst/>
          </a:prstGeom>
          <a:noFill/>
        </p:spPr>
        <p:txBody>
          <a:bodyPr wrap="square" lIns="91440" tIns="91440" rIns="9144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1743" y="3329860"/>
            <a:ext cx="314002" cy="307349"/>
          </a:xfrm>
          <a:prstGeom prst="rect">
            <a:avLst/>
          </a:prstGeom>
          <a:noFill/>
        </p:spPr>
        <p:txBody>
          <a:bodyPr wrap="square" lIns="91440" tIns="91440" rIns="9144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3549" y="4413047"/>
            <a:ext cx="314002" cy="307349"/>
          </a:xfrm>
          <a:prstGeom prst="rect">
            <a:avLst/>
          </a:prstGeom>
          <a:noFill/>
        </p:spPr>
        <p:txBody>
          <a:bodyPr wrap="square" lIns="91440" tIns="91440" rIns="9144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0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05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21_08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5"/>
          <a:stretch/>
        </p:blipFill>
        <p:spPr>
          <a:xfrm>
            <a:off x="298704" y="1258824"/>
            <a:ext cx="8546592" cy="410795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1"/>
            <a:ext cx="9123361" cy="10410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Figure 21-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8b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Relationships among</a:t>
            </a:r>
            <a:r>
              <a:rPr lang="en-US" sz="2000" b="1" dirty="0">
                <a:latin typeface="Arial" charset="0"/>
              </a:rPr>
              <a:t> Vessel Diameter,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Cross-Sectional Area</a:t>
            </a:r>
            <a:r>
              <a:rPr lang="en-US" sz="2000" b="1" dirty="0">
                <a:latin typeface="Arial" charset="0"/>
              </a:rPr>
              <a:t>, Blood Pressure, and Blood Velocity within the Systemic Circuit.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382974" y="4478601"/>
            <a:ext cx="0" cy="6095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430837" y="4465545"/>
            <a:ext cx="805615" cy="475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Elastic</a:t>
            </a:r>
          </a:p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9388" y="4490127"/>
            <a:ext cx="982091" cy="475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Muscular</a:t>
            </a:r>
          </a:p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7736" y="4497943"/>
            <a:ext cx="1082929" cy="238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Arterioles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3253" y="4497943"/>
            <a:ext cx="1052871" cy="238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Capillaries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9763" y="4489749"/>
            <a:ext cx="771414" cy="238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Venules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3761" y="4506137"/>
            <a:ext cx="629262" cy="238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Veins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70290" y="4494035"/>
            <a:ext cx="805615" cy="475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Venae</a:t>
            </a:r>
          </a:p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cavae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3930" y="5101447"/>
            <a:ext cx="767295" cy="307349"/>
          </a:xfrm>
          <a:prstGeom prst="rect">
            <a:avLst/>
          </a:prstGeom>
          <a:noFill/>
        </p:spPr>
        <p:txBody>
          <a:bodyPr wrap="square" lIns="0" tIns="91440" rIns="0" bIns="45720" rtlCol="0">
            <a:spAutoFit/>
          </a:bodyPr>
          <a:lstStyle/>
          <a:p>
            <a:pPr algn="ct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Aorta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04250" y="5100861"/>
            <a:ext cx="325492" cy="315074"/>
          </a:xfrm>
          <a:prstGeom prst="rect">
            <a:avLst/>
          </a:prstGeom>
          <a:solidFill>
            <a:srgbClr val="004D7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7855" y="5104224"/>
            <a:ext cx="4953694" cy="358645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Total cross-sectional area of vessels</a:t>
            </a:r>
            <a:endParaRPr lang="en-US" sz="2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7993" y="5211116"/>
            <a:ext cx="130908" cy="168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b</a:t>
            </a:r>
            <a:endParaRPr lang="en-US" sz="2000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545" y="2280070"/>
            <a:ext cx="115693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Cross-</a:t>
            </a:r>
          </a:p>
          <a:p>
            <a:pPr algn="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ectional</a:t>
            </a:r>
          </a:p>
          <a:p>
            <a:pPr algn="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</a:t>
            </a:r>
          </a:p>
          <a:p>
            <a:pPr algn="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(cm</a:t>
            </a:r>
            <a:r>
              <a:rPr lang="en-US" sz="22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7903" y="1277461"/>
            <a:ext cx="700742" cy="353516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2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5000</a:t>
            </a:r>
            <a:endParaRPr lang="en-US" sz="1925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7903" y="1870586"/>
            <a:ext cx="700742" cy="353516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2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</a:t>
            </a:r>
            <a:r>
              <a:rPr lang="en-US" sz="192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000</a:t>
            </a:r>
            <a:endParaRPr lang="en-US" sz="1925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7903" y="2449871"/>
            <a:ext cx="700742" cy="353516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2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3000</a:t>
            </a:r>
            <a:endParaRPr lang="en-US" sz="1925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7903" y="3064388"/>
            <a:ext cx="700742" cy="353516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2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92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000</a:t>
            </a:r>
            <a:endParaRPr lang="en-US" sz="1925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7903" y="3646129"/>
            <a:ext cx="700742" cy="353516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2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1000</a:t>
            </a:r>
            <a:endParaRPr lang="en-US" sz="1925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9097" y="4236066"/>
            <a:ext cx="278578" cy="353516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2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0</a:t>
            </a:r>
            <a:endParaRPr lang="en-US" sz="1925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8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gure_21_08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1"/>
          <a:stretch/>
        </p:blipFill>
        <p:spPr>
          <a:xfrm>
            <a:off x="298704" y="1027176"/>
            <a:ext cx="8546592" cy="460998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1"/>
            <a:ext cx="9123362" cy="97859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000" b="1" dirty="0">
                <a:latin typeface="Arial" charset="0"/>
              </a:rPr>
              <a:t>Figure 21-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8c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Relationships among </a:t>
            </a:r>
            <a:r>
              <a:rPr lang="en-US" sz="2000" b="1" dirty="0">
                <a:latin typeface="Arial" charset="0"/>
              </a:rPr>
              <a:t>Vessel Diameter, Cross-Sectional Area,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Blood Pressure</a:t>
            </a:r>
            <a:r>
              <a:rPr lang="en-US" sz="2000" b="1" dirty="0">
                <a:latin typeface="Arial" charset="0"/>
              </a:rPr>
              <a:t>, and Blood Velocity within the Systemic Circuit.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210910" y="4396665"/>
            <a:ext cx="0" cy="6669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234191" y="4424579"/>
            <a:ext cx="805615" cy="475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Elastic</a:t>
            </a:r>
          </a:p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4682" y="4432773"/>
            <a:ext cx="982091" cy="475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Muscular</a:t>
            </a:r>
          </a:p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3030" y="4440589"/>
            <a:ext cx="1082929" cy="238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Arterioles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3129" y="4440589"/>
            <a:ext cx="1052871" cy="238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Capillaries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2415" y="4432395"/>
            <a:ext cx="771414" cy="238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Venules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0995" y="4448783"/>
            <a:ext cx="629262" cy="238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Veins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2106" y="4436681"/>
            <a:ext cx="805615" cy="475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Venae</a:t>
            </a:r>
          </a:p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cavae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3672" y="5093257"/>
            <a:ext cx="767295" cy="307349"/>
          </a:xfrm>
          <a:prstGeom prst="rect">
            <a:avLst/>
          </a:prstGeom>
          <a:noFill/>
        </p:spPr>
        <p:txBody>
          <a:bodyPr wrap="square" lIns="0" tIns="91440" rIns="0" bIns="45720" rtlCol="0">
            <a:spAutoFit/>
          </a:bodyPr>
          <a:lstStyle/>
          <a:p>
            <a:pPr algn="ct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Aorta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689347" y="5322087"/>
            <a:ext cx="325492" cy="315074"/>
          </a:xfrm>
          <a:prstGeom prst="rect">
            <a:avLst/>
          </a:prstGeom>
          <a:solidFill>
            <a:srgbClr val="004D7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7533" y="5317254"/>
            <a:ext cx="3388726" cy="358645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Average blood pressure</a:t>
            </a:r>
            <a:endParaRPr lang="en-US" sz="2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3090" y="5432342"/>
            <a:ext cx="130908" cy="168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c</a:t>
            </a:r>
            <a:endParaRPr lang="en-US" sz="2000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968" y="2296461"/>
            <a:ext cx="115693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Average</a:t>
            </a:r>
          </a:p>
          <a:p>
            <a:pPr algn="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</a:t>
            </a:r>
          </a:p>
          <a:p>
            <a:pPr algn="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pressure</a:t>
            </a:r>
          </a:p>
          <a:p>
            <a:pPr algn="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(mm Hg)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0548" y="998880"/>
            <a:ext cx="512287" cy="353516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120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0548" y="1500239"/>
            <a:ext cx="512287" cy="353516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100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0548" y="2013975"/>
            <a:ext cx="512287" cy="353516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80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0548" y="2546555"/>
            <a:ext cx="512287" cy="353516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60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70548" y="3095523"/>
            <a:ext cx="512287" cy="353516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40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0548" y="3655141"/>
            <a:ext cx="512287" cy="353516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0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0548" y="4150853"/>
            <a:ext cx="512287" cy="353516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0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4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21_08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"/>
          <a:stretch/>
        </p:blipFill>
        <p:spPr>
          <a:xfrm>
            <a:off x="298704" y="1188720"/>
            <a:ext cx="8546592" cy="425179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1"/>
            <a:ext cx="9123362" cy="108270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b="1" dirty="0">
                <a:latin typeface="Arial" charset="0"/>
              </a:rPr>
              <a:t>Figure 21-</a:t>
            </a:r>
            <a:r>
              <a:rPr lang="en-US" sz="2000" b="1" dirty="0" smtClean="0">
                <a:latin typeface="Arial" charset="0"/>
              </a:rPr>
              <a:t>8d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Relationships among </a:t>
            </a:r>
            <a:r>
              <a:rPr lang="en-US" sz="2000" b="1" dirty="0">
                <a:latin typeface="Arial" charset="0"/>
              </a:rPr>
              <a:t>Vessel Diameter, Cross-Sectional Area, Blood Pressure,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and Blood Velocity </a:t>
            </a:r>
            <a:r>
              <a:rPr lang="en-US" sz="2000" b="1" dirty="0">
                <a:latin typeface="Arial" charset="0"/>
              </a:rPr>
              <a:t>within the Systemic Circuit.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145361" y="4306537"/>
            <a:ext cx="0" cy="6095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176836" y="4285287"/>
            <a:ext cx="805615" cy="475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Elastic</a:t>
            </a:r>
          </a:p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0103" y="4293481"/>
            <a:ext cx="982091" cy="475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Muscular</a:t>
            </a:r>
          </a:p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4839" y="4301297"/>
            <a:ext cx="1082929" cy="238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Arterioles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3132" y="4301297"/>
            <a:ext cx="1052871" cy="238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Capillaries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9642" y="4293103"/>
            <a:ext cx="771414" cy="238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Venules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9192" y="4309491"/>
            <a:ext cx="629262" cy="238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Veins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4877" y="4297389"/>
            <a:ext cx="805615" cy="475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Venae</a:t>
            </a:r>
          </a:p>
          <a:p>
            <a:pPr algn="ctr" eaLnBrk="0" fontAlgn="base" hangingPunct="0">
              <a:lnSpc>
                <a:spcPts val="18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cavae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5481" y="4953965"/>
            <a:ext cx="767295" cy="307349"/>
          </a:xfrm>
          <a:prstGeom prst="rect">
            <a:avLst/>
          </a:prstGeom>
          <a:noFill/>
        </p:spPr>
        <p:txBody>
          <a:bodyPr wrap="square" lIns="0" tIns="91440" rIns="0" bIns="45720" rtlCol="0">
            <a:spAutoFit/>
          </a:bodyPr>
          <a:lstStyle/>
          <a:p>
            <a:pPr algn="ct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Aorta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623799" y="5150023"/>
            <a:ext cx="325492" cy="315074"/>
          </a:xfrm>
          <a:prstGeom prst="rect">
            <a:avLst/>
          </a:prstGeom>
          <a:solidFill>
            <a:srgbClr val="004D7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1985" y="5153384"/>
            <a:ext cx="3175693" cy="358645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Velocity of blood flow</a:t>
            </a:r>
            <a:endParaRPr lang="en-US" sz="2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7542" y="5260278"/>
            <a:ext cx="130908" cy="168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d</a:t>
            </a:r>
            <a:endParaRPr lang="en-US" sz="2000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386" y="2001496"/>
            <a:ext cx="115693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Velocity</a:t>
            </a:r>
          </a:p>
          <a:p>
            <a:pPr algn="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 blood</a:t>
            </a:r>
          </a:p>
          <a:p>
            <a:pPr algn="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low</a:t>
            </a:r>
          </a:p>
          <a:p>
            <a:pPr algn="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(cm/sec)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3189" y="1236495"/>
            <a:ext cx="512287" cy="353516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35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3189" y="1769807"/>
            <a:ext cx="512287" cy="353516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28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3189" y="2349093"/>
            <a:ext cx="512287" cy="353516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21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3189" y="2884948"/>
            <a:ext cx="512287" cy="353516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14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1383" y="3453584"/>
            <a:ext cx="512287" cy="353516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7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1383" y="4036960"/>
            <a:ext cx="512287" cy="353516"/>
          </a:xfrm>
          <a:prstGeom prst="rect">
            <a:avLst/>
          </a:prstGeom>
          <a:noFill/>
        </p:spPr>
        <p:txBody>
          <a:bodyPr wrap="square" lIns="0" tIns="137160" rIns="0" bIns="45720" rtlCol="0">
            <a:spAutoFit/>
          </a:bodyPr>
          <a:lstStyle/>
          <a:p>
            <a:pPr algn="r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0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2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90" y="770387"/>
            <a:ext cx="8755485" cy="5288597"/>
          </a:xfrm>
        </p:spPr>
        <p:txBody>
          <a:bodyPr/>
          <a:lstStyle/>
          <a:p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 err="1" smtClean="0"/>
              <a:t>Sanguínea</a:t>
            </a:r>
            <a:r>
              <a:rPr lang="en-US" dirty="0" smtClean="0"/>
              <a:t> Arterial</a:t>
            </a:r>
          </a:p>
          <a:p>
            <a:pPr lvl="1"/>
            <a:r>
              <a:rPr lang="en-US" b="1" dirty="0" err="1" smtClean="0"/>
              <a:t>Sistólica</a:t>
            </a:r>
            <a:r>
              <a:rPr lang="en-US" b="1" dirty="0"/>
              <a:t> </a:t>
            </a:r>
            <a:r>
              <a:rPr lang="en-US" b="1" dirty="0" smtClean="0"/>
              <a:t>- </a:t>
            </a:r>
            <a:r>
              <a:rPr lang="en-US" dirty="0" smtClean="0"/>
              <a:t>Pico </a:t>
            </a:r>
            <a:r>
              <a:rPr lang="en-US" dirty="0" err="1" smtClean="0"/>
              <a:t>durante</a:t>
            </a:r>
            <a:r>
              <a:rPr lang="en-US" dirty="0" smtClean="0"/>
              <a:t> </a:t>
            </a:r>
            <a:r>
              <a:rPr lang="en-US" dirty="0" err="1" smtClean="0"/>
              <a:t>sístole</a:t>
            </a:r>
            <a:endParaRPr lang="en-US" dirty="0" smtClean="0"/>
          </a:p>
          <a:p>
            <a:pPr lvl="1"/>
            <a:r>
              <a:rPr lang="en-US" b="1" dirty="0" err="1" smtClean="0"/>
              <a:t>Diastólica</a:t>
            </a:r>
            <a:r>
              <a:rPr lang="en-US" b="1" dirty="0"/>
              <a:t> </a:t>
            </a:r>
            <a:r>
              <a:rPr lang="en-US" b="1" dirty="0" smtClean="0"/>
              <a:t>- </a:t>
            </a:r>
            <a:r>
              <a:rPr lang="en-US" dirty="0" err="1" smtClean="0"/>
              <a:t>Mínima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</a:t>
            </a:r>
            <a:r>
              <a:rPr lang="en-US" dirty="0" err="1" smtClean="0"/>
              <a:t>diástole</a:t>
            </a:r>
            <a:endParaRPr lang="en-US" dirty="0" smtClean="0"/>
          </a:p>
          <a:p>
            <a:pPr lvl="1"/>
            <a:r>
              <a:rPr lang="en-US" b="1" dirty="0" err="1" smtClean="0"/>
              <a:t>Presión</a:t>
            </a:r>
            <a:r>
              <a:rPr lang="en-US" b="1" dirty="0" smtClean="0"/>
              <a:t> de </a:t>
            </a:r>
            <a:r>
              <a:rPr lang="en-US" b="1" dirty="0" err="1" smtClean="0"/>
              <a:t>pulso</a:t>
            </a:r>
            <a:r>
              <a:rPr lang="en-US" dirty="0" smtClean="0"/>
              <a:t>- </a:t>
            </a:r>
            <a:r>
              <a:rPr lang="en-US" dirty="0" err="1" smtClean="0"/>
              <a:t>Diferencia</a:t>
            </a:r>
            <a:r>
              <a:rPr lang="en-US" dirty="0" smtClean="0"/>
              <a:t> entre </a:t>
            </a:r>
            <a:r>
              <a:rPr lang="en-US" dirty="0" err="1" smtClean="0"/>
              <a:t>sistólica</a:t>
            </a:r>
            <a:r>
              <a:rPr lang="en-US" dirty="0" smtClean="0"/>
              <a:t> y </a:t>
            </a:r>
            <a:r>
              <a:rPr lang="en-US" dirty="0" err="1" smtClean="0"/>
              <a:t>diastólica</a:t>
            </a:r>
            <a:r>
              <a:rPr lang="en-US" dirty="0" smtClean="0"/>
              <a:t> </a:t>
            </a:r>
          </a:p>
          <a:p>
            <a:pPr lvl="1"/>
            <a:r>
              <a:rPr lang="en-US" b="1" dirty="0" err="1" smtClean="0"/>
              <a:t>Presión</a:t>
            </a:r>
            <a:r>
              <a:rPr lang="en-US" b="1" dirty="0" smtClean="0"/>
              <a:t> arterial media</a:t>
            </a:r>
            <a:r>
              <a:rPr lang="en-US" dirty="0" smtClean="0"/>
              <a:t>(</a:t>
            </a:r>
            <a:r>
              <a:rPr lang="en-US" b="1" dirty="0"/>
              <a:t>MAP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MAP = </a:t>
            </a:r>
            <a:r>
              <a:rPr lang="en-US" dirty="0" err="1" smtClean="0"/>
              <a:t>diastólica</a:t>
            </a:r>
            <a:r>
              <a:rPr lang="en-US" dirty="0" smtClean="0"/>
              <a:t> + </a:t>
            </a:r>
            <a:r>
              <a:rPr lang="en-US" dirty="0"/>
              <a:t>1/3 </a:t>
            </a:r>
            <a:r>
              <a:rPr lang="en-US" dirty="0" err="1" smtClean="0"/>
              <a:t>presión</a:t>
            </a:r>
            <a:r>
              <a:rPr lang="en-US" dirty="0" smtClean="0"/>
              <a:t> de </a:t>
            </a:r>
            <a:r>
              <a:rPr lang="en-US" dirty="0" err="1" smtClean="0"/>
              <a:t>pulso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b="1" dirty="0" err="1"/>
              <a:t>Hipertension</a:t>
            </a:r>
            <a:endParaRPr lang="en-US" b="1" dirty="0"/>
          </a:p>
          <a:p>
            <a:pPr lvl="2"/>
            <a:r>
              <a:rPr lang="en-US" dirty="0" err="1"/>
              <a:t>Anormalmente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= mayor de 140/90</a:t>
            </a:r>
          </a:p>
          <a:p>
            <a:pPr lvl="1"/>
            <a:r>
              <a:rPr lang="en-US" b="1" dirty="0" err="1"/>
              <a:t>Hipotension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Anormalmente</a:t>
            </a:r>
            <a:r>
              <a:rPr lang="en-US" dirty="0"/>
              <a:t> </a:t>
            </a:r>
            <a:r>
              <a:rPr lang="en-US" dirty="0" err="1"/>
              <a:t>baja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21-2 </a:t>
            </a:r>
            <a:r>
              <a:rPr lang="en-US" dirty="0" err="1" smtClean="0"/>
              <a:t>Presión</a:t>
            </a:r>
            <a:r>
              <a:rPr lang="en-US" dirty="0" smtClean="0"/>
              <a:t> y Resistencia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476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igure_21_09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1"/>
          <a:stretch/>
        </p:blipFill>
        <p:spPr>
          <a:xfrm>
            <a:off x="1609344" y="227294"/>
            <a:ext cx="5925312" cy="640129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62463"/>
            <a:ext cx="9123362" cy="29149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000" b="1" dirty="0">
                <a:latin typeface="Arial" charset="0"/>
              </a:rPr>
              <a:t>Figure 21</a:t>
            </a:r>
            <a:r>
              <a:rPr lang="en-US" sz="2000" b="1" dirty="0" smtClean="0">
                <a:latin typeface="Arial" charset="0"/>
              </a:rPr>
              <a:t>-</a:t>
            </a:r>
            <a:r>
              <a:rPr lang="en-US" sz="2000" b="1" dirty="0">
                <a:latin typeface="Arial" charset="0"/>
              </a:rPr>
              <a:t>9 Pressures within the Systemic Circuit.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8873" y="407276"/>
            <a:ext cx="857066" cy="259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Systolic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646129" y="667780"/>
            <a:ext cx="0" cy="2376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3732981" y="2155728"/>
            <a:ext cx="0" cy="3351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397478" y="1963999"/>
            <a:ext cx="1305232" cy="1786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Group 18"/>
          <p:cNvGrpSpPr/>
          <p:nvPr/>
        </p:nvGrpSpPr>
        <p:grpSpPr>
          <a:xfrm>
            <a:off x="2511108" y="811987"/>
            <a:ext cx="209150" cy="1756695"/>
            <a:chOff x="2511108" y="721853"/>
            <a:chExt cx="209150" cy="1756695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2511108" y="1563563"/>
              <a:ext cx="9444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593863" y="724543"/>
              <a:ext cx="12639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593863" y="2473630"/>
              <a:ext cx="12639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2598174" y="721853"/>
              <a:ext cx="0" cy="175669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TextBox 20"/>
          <p:cNvSpPr txBox="1"/>
          <p:nvPr/>
        </p:nvSpPr>
        <p:spPr>
          <a:xfrm>
            <a:off x="3334758" y="2460578"/>
            <a:ext cx="857066" cy="259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Diastolic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3383" y="3542944"/>
            <a:ext cx="728423" cy="259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 Hg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93203" y="815310"/>
            <a:ext cx="367088" cy="259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120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3203" y="1564972"/>
            <a:ext cx="367088" cy="259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100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8138" y="2318779"/>
            <a:ext cx="367088" cy="259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8</a:t>
            </a: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0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8138" y="3068490"/>
            <a:ext cx="367088" cy="259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60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8138" y="3816559"/>
            <a:ext cx="367088" cy="259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</a:t>
            </a: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0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8138" y="4572005"/>
            <a:ext cx="367088" cy="259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20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7257" y="5321716"/>
            <a:ext cx="172065" cy="259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0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91223" y="1488770"/>
            <a:ext cx="966838" cy="509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Pulse</a:t>
            </a:r>
          </a:p>
          <a:p>
            <a:pPr algn="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pressure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74848" y="1932042"/>
            <a:ext cx="1412571" cy="4159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Mean arterial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pressure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3251078" y="5628452"/>
            <a:ext cx="516423" cy="247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Aorta</a:t>
            </a:r>
            <a:endParaRPr lang="en-US" sz="13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3826205" y="5713376"/>
            <a:ext cx="663680" cy="363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Elastic</a:t>
            </a:r>
          </a:p>
          <a:p>
            <a:pPr algn="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arteries</a:t>
            </a:r>
            <a:endParaRPr lang="en-US" sz="13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4303653" y="5838325"/>
            <a:ext cx="921776" cy="363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Muscular</a:t>
            </a:r>
          </a:p>
          <a:p>
            <a:pPr algn="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arteries</a:t>
            </a:r>
            <a:endParaRPr lang="en-US" sz="13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4766588" y="5928093"/>
            <a:ext cx="921776" cy="184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Arterioles</a:t>
            </a:r>
            <a:endParaRPr lang="en-US" sz="13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5439638" y="5928093"/>
            <a:ext cx="921776" cy="184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Capillaries</a:t>
            </a:r>
            <a:endParaRPr lang="en-US" sz="13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5855050" y="5928093"/>
            <a:ext cx="921776" cy="184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Venules</a:t>
            </a:r>
            <a:endParaRPr lang="en-US" sz="13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6159850" y="5932553"/>
            <a:ext cx="1102038" cy="363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Medium-</a:t>
            </a:r>
          </a:p>
          <a:p>
            <a:pPr algn="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sized veins</a:t>
            </a:r>
            <a:endParaRPr lang="en-US" sz="13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6497424" y="6046901"/>
            <a:ext cx="1159393" cy="184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Large veins</a:t>
            </a:r>
            <a:endParaRPr lang="en-US" sz="13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6782558" y="6059193"/>
            <a:ext cx="1159393" cy="184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Venae </a:t>
            </a:r>
            <a:r>
              <a:rPr lang="en-US" sz="135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cavae</a:t>
            </a:r>
            <a:endParaRPr lang="en-US" sz="13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55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42" y="957778"/>
            <a:ext cx="8630581" cy="4959275"/>
          </a:xfrm>
        </p:spPr>
        <p:txBody>
          <a:bodyPr/>
          <a:lstStyle/>
          <a:p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 err="1" smtClean="0"/>
              <a:t>venosa</a:t>
            </a:r>
            <a:r>
              <a:rPr lang="en-US" dirty="0" smtClean="0"/>
              <a:t> y </a:t>
            </a:r>
            <a:r>
              <a:rPr lang="en-US" dirty="0" err="1" smtClean="0"/>
              <a:t>Retorno</a:t>
            </a:r>
            <a:r>
              <a:rPr lang="en-US" dirty="0" smtClean="0"/>
              <a:t> </a:t>
            </a:r>
            <a:r>
              <a:rPr lang="en-US" dirty="0" err="1" smtClean="0"/>
              <a:t>venoso</a:t>
            </a:r>
            <a:endParaRPr lang="en-US" dirty="0" smtClean="0"/>
          </a:p>
          <a:p>
            <a:r>
              <a:rPr lang="en-US" dirty="0" err="1" smtClean="0"/>
              <a:t>Determina</a:t>
            </a:r>
            <a:r>
              <a:rPr lang="en-US" dirty="0" smtClean="0"/>
              <a:t> la </a:t>
            </a:r>
            <a:r>
              <a:rPr lang="en-US" dirty="0" err="1" smtClean="0"/>
              <a:t>cantidad</a:t>
            </a:r>
            <a:r>
              <a:rPr lang="en-US" dirty="0" smtClean="0"/>
              <a:t> de </a:t>
            </a:r>
            <a:r>
              <a:rPr lang="en-US" dirty="0" err="1" smtClean="0"/>
              <a:t>sangre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regresa</a:t>
            </a:r>
            <a:r>
              <a:rPr lang="en-US" dirty="0" smtClean="0"/>
              <a:t> al AD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minuto</a:t>
            </a:r>
            <a:endParaRPr lang="en-US" dirty="0"/>
          </a:p>
          <a:p>
            <a:r>
              <a:rPr lang="en-US" dirty="0" err="1" smtClean="0"/>
              <a:t>Presión</a:t>
            </a:r>
            <a:r>
              <a:rPr lang="en-US" dirty="0" smtClean="0"/>
              <a:t> minima </a:t>
            </a:r>
            <a:r>
              <a:rPr lang="en-US" dirty="0" err="1" smtClean="0"/>
              <a:t>efectiva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baja</a:t>
            </a:r>
            <a:r>
              <a:rPr lang="en-US" dirty="0" smtClean="0"/>
              <a:t> </a:t>
            </a:r>
            <a:r>
              <a:rPr lang="en-US" dirty="0" err="1" smtClean="0"/>
              <a:t>resistencia</a:t>
            </a:r>
            <a:r>
              <a:rPr lang="en-US" dirty="0" smtClean="0"/>
              <a:t> </a:t>
            </a:r>
            <a:r>
              <a:rPr lang="en-US" dirty="0" err="1" smtClean="0"/>
              <a:t>venosa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asistida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:</a:t>
            </a:r>
            <a:endParaRPr lang="en-US" dirty="0"/>
          </a:p>
          <a:p>
            <a:pPr lvl="2"/>
            <a:r>
              <a:rPr lang="en-US" dirty="0" err="1" smtClean="0"/>
              <a:t>Bomba</a:t>
            </a:r>
            <a:r>
              <a:rPr lang="en-US" dirty="0" smtClean="0"/>
              <a:t> muscular </a:t>
            </a:r>
            <a:r>
              <a:rPr lang="en-US" dirty="0" err="1" smtClean="0"/>
              <a:t>periferal</a:t>
            </a:r>
            <a:endParaRPr lang="en-US" dirty="0"/>
          </a:p>
          <a:p>
            <a:pPr lvl="2"/>
            <a:r>
              <a:rPr lang="en-US" dirty="0" err="1" smtClean="0"/>
              <a:t>Valvulas</a:t>
            </a:r>
            <a:r>
              <a:rPr lang="en-US" dirty="0" smtClean="0"/>
              <a:t> </a:t>
            </a:r>
            <a:r>
              <a:rPr lang="en-US" dirty="0" err="1" smtClean="0"/>
              <a:t>venosas</a:t>
            </a:r>
            <a:endParaRPr lang="en-US" dirty="0" smtClean="0"/>
          </a:p>
          <a:p>
            <a:pPr lvl="2"/>
            <a:r>
              <a:rPr lang="en-US" dirty="0" err="1" smtClean="0"/>
              <a:t>Bomba</a:t>
            </a:r>
            <a:r>
              <a:rPr lang="en-US" dirty="0" smtClean="0"/>
              <a:t> </a:t>
            </a:r>
            <a:r>
              <a:rPr lang="en-US" dirty="0" err="1" smtClean="0"/>
              <a:t>respiratoria</a:t>
            </a:r>
            <a:endParaRPr lang="en-US" b="1" dirty="0"/>
          </a:p>
          <a:p>
            <a:pPr lvl="3"/>
            <a:r>
              <a:rPr lang="en-US" dirty="0" err="1" smtClean="0"/>
              <a:t>Cambio</a:t>
            </a:r>
            <a:r>
              <a:rPr lang="en-US" dirty="0" smtClean="0"/>
              <a:t> de </a:t>
            </a:r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 err="1" smtClean="0"/>
              <a:t>toracica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</a:t>
            </a:r>
            <a:r>
              <a:rPr lang="en-US" dirty="0" err="1" smtClean="0"/>
              <a:t>ventilación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21-2 </a:t>
            </a:r>
            <a:r>
              <a:rPr lang="en-US" dirty="0" err="1" smtClean="0"/>
              <a:t>Presión</a:t>
            </a:r>
            <a:r>
              <a:rPr lang="en-US" dirty="0" smtClean="0"/>
              <a:t> y Resistencia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616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Presión</a:t>
            </a:r>
            <a:r>
              <a:rPr lang="en-US" dirty="0" smtClean="0"/>
              <a:t> e </a:t>
            </a:r>
            <a:r>
              <a:rPr lang="en-US" dirty="0" err="1" smtClean="0"/>
              <a:t>Intercambio</a:t>
            </a:r>
            <a:r>
              <a:rPr lang="en-US" dirty="0" smtClean="0"/>
              <a:t> </a:t>
            </a:r>
            <a:r>
              <a:rPr lang="en-US" dirty="0" err="1" smtClean="0"/>
              <a:t>Capilar</a:t>
            </a:r>
            <a:endParaRPr lang="en-US" dirty="0" smtClean="0"/>
          </a:p>
          <a:p>
            <a:pPr lvl="1"/>
            <a:r>
              <a:rPr lang="en-US" dirty="0" smtClean="0"/>
              <a:t>Vital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mantener</a:t>
            </a:r>
            <a:r>
              <a:rPr lang="en-US" dirty="0" smtClean="0"/>
              <a:t> homeostasis</a:t>
            </a:r>
          </a:p>
          <a:p>
            <a:pPr lvl="1"/>
            <a:r>
              <a:rPr lang="en-US" dirty="0" smtClean="0"/>
              <a:t>Material se </a:t>
            </a:r>
            <a:r>
              <a:rPr lang="en-US" dirty="0" err="1" smtClean="0"/>
              <a:t>mueve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 la pared </a:t>
            </a:r>
            <a:r>
              <a:rPr lang="en-US" dirty="0" err="1" smtClean="0"/>
              <a:t>capilar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:</a:t>
            </a:r>
          </a:p>
          <a:p>
            <a:pPr lvl="2"/>
            <a:r>
              <a:rPr lang="en-US" i="1" dirty="0" err="1" smtClean="0"/>
              <a:t>Difusión</a:t>
            </a:r>
            <a:r>
              <a:rPr lang="en-US" i="1" dirty="0" smtClean="0"/>
              <a:t> – </a:t>
            </a:r>
            <a:r>
              <a:rPr lang="en-US" i="1" dirty="0" err="1" smtClean="0"/>
              <a:t>iones</a:t>
            </a:r>
            <a:r>
              <a:rPr lang="en-US" i="1" dirty="0" smtClean="0"/>
              <a:t> y </a:t>
            </a:r>
            <a:r>
              <a:rPr lang="en-US" i="1" dirty="0" err="1" smtClean="0"/>
              <a:t>moléculas</a:t>
            </a:r>
            <a:endParaRPr lang="en-US" i="1" dirty="0" smtClean="0"/>
          </a:p>
          <a:p>
            <a:pPr lvl="2"/>
            <a:r>
              <a:rPr lang="en-US" i="1" dirty="0" err="1" smtClean="0"/>
              <a:t>Filtración</a:t>
            </a:r>
            <a:r>
              <a:rPr lang="en-US" i="1" dirty="0" smtClean="0"/>
              <a:t> -</a:t>
            </a:r>
          </a:p>
          <a:p>
            <a:pPr lvl="2"/>
            <a:r>
              <a:rPr lang="en-US" i="1" dirty="0" err="1" smtClean="0"/>
              <a:t>Reabsorción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21-2 </a:t>
            </a:r>
            <a:r>
              <a:rPr lang="en-US" dirty="0" err="1" smtClean="0"/>
              <a:t>Presión</a:t>
            </a:r>
            <a:r>
              <a:rPr lang="en-US" dirty="0" smtClean="0"/>
              <a:t> y Resistencia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944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3" y="936961"/>
            <a:ext cx="8289445" cy="4959275"/>
          </a:xfrm>
        </p:spPr>
        <p:txBody>
          <a:bodyPr/>
          <a:lstStyle/>
          <a:p>
            <a:r>
              <a:rPr lang="en-US" dirty="0" err="1" smtClean="0"/>
              <a:t>Rutas</a:t>
            </a:r>
            <a:r>
              <a:rPr lang="en-US" dirty="0" smtClean="0"/>
              <a:t> de </a:t>
            </a:r>
            <a:r>
              <a:rPr lang="en-US" b="1" dirty="0" err="1" smtClean="0"/>
              <a:t>difusión</a:t>
            </a:r>
            <a:endParaRPr lang="en-US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Entre </a:t>
            </a:r>
            <a:r>
              <a:rPr lang="en-US" dirty="0" err="1" smtClean="0"/>
              <a:t>células</a:t>
            </a:r>
            <a:r>
              <a:rPr lang="en-US" dirty="0" smtClean="0"/>
              <a:t> </a:t>
            </a:r>
            <a:r>
              <a:rPr lang="en-US" dirty="0" err="1" smtClean="0"/>
              <a:t>endoteliales</a:t>
            </a:r>
            <a:r>
              <a:rPr lang="en-US" dirty="0" smtClean="0"/>
              <a:t>: </a:t>
            </a:r>
            <a:r>
              <a:rPr lang="en-US" dirty="0" err="1" smtClean="0"/>
              <a:t>agua</a:t>
            </a:r>
            <a:r>
              <a:rPr lang="en-US" dirty="0" smtClean="0"/>
              <a:t>, </a:t>
            </a:r>
            <a:r>
              <a:rPr lang="en-US" dirty="0" err="1" smtClean="0"/>
              <a:t>iones</a:t>
            </a:r>
            <a:r>
              <a:rPr lang="en-US" dirty="0" smtClean="0"/>
              <a:t>, </a:t>
            </a:r>
            <a:r>
              <a:rPr lang="en-US" dirty="0" err="1" smtClean="0"/>
              <a:t>glucosa</a:t>
            </a:r>
            <a:r>
              <a:rPr lang="en-US" dirty="0" smtClean="0"/>
              <a:t>, </a:t>
            </a:r>
            <a:r>
              <a:rPr lang="en-US" dirty="0" err="1" smtClean="0"/>
              <a:t>moléculas</a:t>
            </a:r>
            <a:r>
              <a:rPr lang="en-US" dirty="0" smtClean="0"/>
              <a:t> </a:t>
            </a:r>
            <a:r>
              <a:rPr lang="en-US" dirty="0" err="1" smtClean="0"/>
              <a:t>pequeñas</a:t>
            </a:r>
            <a:endParaRPr lang="en-US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err="1" smtClean="0"/>
              <a:t>Capilares</a:t>
            </a:r>
            <a:r>
              <a:rPr lang="en-US" dirty="0" smtClean="0"/>
              <a:t> </a:t>
            </a:r>
            <a:r>
              <a:rPr lang="en-US" dirty="0" err="1" smtClean="0"/>
              <a:t>fenestrados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Canales de  </a:t>
            </a:r>
            <a:r>
              <a:rPr lang="en-US" dirty="0" err="1" smtClean="0"/>
              <a:t>membrana</a:t>
            </a:r>
            <a:r>
              <a:rPr lang="en-US" dirty="0" smtClean="0"/>
              <a:t>  (Na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, Ca</a:t>
            </a:r>
            <a:r>
              <a:rPr lang="en-US" baseline="30000" dirty="0" smtClean="0"/>
              <a:t>2+</a:t>
            </a:r>
            <a:r>
              <a:rPr lang="en-US" dirty="0" smtClean="0"/>
              <a:t>, </a:t>
            </a:r>
            <a:r>
              <a:rPr lang="en-US" dirty="0" err="1" smtClean="0"/>
              <a:t>Cl</a:t>
            </a:r>
            <a:r>
              <a:rPr lang="en-US" baseline="30000" dirty="0" smtClean="0"/>
              <a:t>−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Grandes</a:t>
            </a:r>
            <a:r>
              <a:rPr lang="en-US" dirty="0" smtClean="0"/>
              <a:t>, </a:t>
            </a:r>
            <a:r>
              <a:rPr lang="en-US" dirty="0" err="1" smtClean="0"/>
              <a:t>solubles</a:t>
            </a:r>
            <a:r>
              <a:rPr lang="en-US" dirty="0" smtClean="0"/>
              <a:t> en </a:t>
            </a:r>
            <a:r>
              <a:rPr lang="en-US" dirty="0" err="1" smtClean="0"/>
              <a:t>agua</a:t>
            </a:r>
            <a:endParaRPr lang="en-US" dirty="0"/>
          </a:p>
          <a:p>
            <a:pPr lvl="2"/>
            <a:r>
              <a:rPr lang="en-US" dirty="0" err="1" smtClean="0"/>
              <a:t>Capilares</a:t>
            </a:r>
            <a:r>
              <a:rPr lang="en-US" dirty="0" smtClean="0"/>
              <a:t> </a:t>
            </a:r>
            <a:r>
              <a:rPr lang="en-US" dirty="0" err="1" smtClean="0"/>
              <a:t>fenestrados</a:t>
            </a:r>
            <a:endParaRPr lang="en-US" dirty="0"/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 err="1" smtClean="0"/>
              <a:t>Lipofílicos</a:t>
            </a:r>
            <a:r>
              <a:rPr lang="en-US" dirty="0" smtClean="0"/>
              <a:t> y gases </a:t>
            </a:r>
          </a:p>
          <a:p>
            <a:pPr marL="1428750" lvl="2" indent="-514350">
              <a:buFont typeface="+mj-lt"/>
              <a:buAutoNum type="arabicPeriod" startAt="4"/>
            </a:pPr>
            <a:r>
              <a:rPr lang="en-US" dirty="0" err="1" smtClean="0"/>
              <a:t>Membranas</a:t>
            </a:r>
            <a:r>
              <a:rPr lang="en-US" dirty="0" smtClean="0"/>
              <a:t> </a:t>
            </a:r>
            <a:r>
              <a:rPr lang="en-US" dirty="0" err="1" smtClean="0"/>
              <a:t>endoteliales</a:t>
            </a:r>
            <a:r>
              <a:rPr lang="en-US" dirty="0" smtClean="0"/>
              <a:t> 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dirty="0" err="1" smtClean="0"/>
              <a:t>Proteinas</a:t>
            </a:r>
            <a:r>
              <a:rPr lang="en-US" dirty="0" smtClean="0"/>
              <a:t> del plasma</a:t>
            </a:r>
            <a:endParaRPr lang="en-US" dirty="0"/>
          </a:p>
          <a:p>
            <a:pPr lvl="2"/>
            <a:r>
              <a:rPr lang="en-US" dirty="0" err="1" smtClean="0"/>
              <a:t>Endotelio</a:t>
            </a:r>
            <a:r>
              <a:rPr lang="en-US" dirty="0" smtClean="0"/>
              <a:t> </a:t>
            </a:r>
            <a:r>
              <a:rPr lang="en-US" dirty="0" err="1" smtClean="0"/>
              <a:t>sinusoides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21-2 </a:t>
            </a:r>
            <a:r>
              <a:rPr lang="en-US" dirty="0" err="1" smtClean="0"/>
              <a:t>Presión</a:t>
            </a:r>
            <a:r>
              <a:rPr lang="en-US" dirty="0" smtClean="0"/>
              <a:t> y Resistencia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1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21-1 </a:t>
            </a:r>
            <a:r>
              <a:rPr lang="en-US" dirty="0" err="1" smtClean="0"/>
              <a:t>Clases</a:t>
            </a:r>
            <a:r>
              <a:rPr lang="en-US" dirty="0" smtClean="0"/>
              <a:t> de </a:t>
            </a:r>
            <a:r>
              <a:rPr lang="en-US" dirty="0" err="1" smtClean="0"/>
              <a:t>Vasos</a:t>
            </a:r>
            <a:r>
              <a:rPr lang="en-US" dirty="0" smtClean="0"/>
              <a:t> </a:t>
            </a:r>
            <a:r>
              <a:rPr lang="en-US" dirty="0" err="1" smtClean="0"/>
              <a:t>Sanguíneos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3" y="665304"/>
            <a:ext cx="8698237" cy="61926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 smtClean="0"/>
              <a:t>Arterias</a:t>
            </a:r>
            <a:endParaRPr lang="en-US" sz="2400" b="1" dirty="0" smtClean="0"/>
          </a:p>
          <a:p>
            <a:pPr lvl="1">
              <a:lnSpc>
                <a:spcPct val="120000"/>
              </a:lnSpc>
            </a:pPr>
            <a:r>
              <a:rPr lang="en-US" sz="2200" dirty="0" err="1" smtClean="0"/>
              <a:t>Transportan</a:t>
            </a:r>
            <a:r>
              <a:rPr lang="en-US" sz="2200" dirty="0" smtClean="0"/>
              <a:t> </a:t>
            </a:r>
            <a:r>
              <a:rPr lang="en-US" sz="2200" dirty="0" err="1" smtClean="0"/>
              <a:t>sangre</a:t>
            </a:r>
            <a:r>
              <a:rPr lang="en-US" sz="2200" dirty="0" smtClean="0"/>
              <a:t> </a:t>
            </a:r>
            <a:r>
              <a:rPr lang="en-US" sz="2200" dirty="0" err="1" smtClean="0"/>
              <a:t>desde</a:t>
            </a:r>
            <a:r>
              <a:rPr lang="en-US" sz="2200" dirty="0" smtClean="0"/>
              <a:t> el </a:t>
            </a:r>
            <a:r>
              <a:rPr lang="en-US" sz="2200" dirty="0" err="1" smtClean="0"/>
              <a:t>corazón</a:t>
            </a:r>
            <a:r>
              <a:rPr lang="en-US" sz="2200" dirty="0" smtClean="0"/>
              <a:t> a…</a:t>
            </a:r>
          </a:p>
          <a:p>
            <a:pPr>
              <a:lnSpc>
                <a:spcPct val="120000"/>
              </a:lnSpc>
            </a:pPr>
            <a:r>
              <a:rPr lang="en-US" sz="2400" b="1" dirty="0" err="1" smtClean="0"/>
              <a:t>Arteriolas</a:t>
            </a:r>
            <a:endParaRPr lang="en-US" sz="2400" b="1" dirty="0" smtClean="0"/>
          </a:p>
          <a:p>
            <a:pPr lvl="1">
              <a:lnSpc>
                <a:spcPct val="120000"/>
              </a:lnSpc>
            </a:pPr>
            <a:r>
              <a:rPr lang="en-US" sz="2200" dirty="0" err="1" smtClean="0"/>
              <a:t>Ramificaciones</a:t>
            </a:r>
            <a:r>
              <a:rPr lang="en-US" sz="2200" dirty="0" smtClean="0"/>
              <a:t> </a:t>
            </a:r>
            <a:r>
              <a:rPr lang="en-US" sz="2200" dirty="0" err="1" smtClean="0"/>
              <a:t>menores</a:t>
            </a:r>
            <a:r>
              <a:rPr lang="en-US" sz="2200" dirty="0" smtClean="0"/>
              <a:t> de </a:t>
            </a:r>
            <a:r>
              <a:rPr lang="en-US" sz="2200" dirty="0" err="1" smtClean="0"/>
              <a:t>arterias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400" b="1" dirty="0" err="1" smtClean="0"/>
              <a:t>Capilares</a:t>
            </a:r>
            <a:endParaRPr lang="en-US" sz="2400" b="1" dirty="0" smtClean="0"/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Los mas </a:t>
            </a:r>
            <a:r>
              <a:rPr lang="en-US" sz="2200" dirty="0" err="1" smtClean="0"/>
              <a:t>pequeños</a:t>
            </a:r>
            <a:endParaRPr lang="en-US" sz="2200" dirty="0" smtClean="0"/>
          </a:p>
          <a:p>
            <a:pPr lvl="1">
              <a:lnSpc>
                <a:spcPct val="120000"/>
              </a:lnSpc>
            </a:pPr>
            <a:r>
              <a:rPr lang="en-US" sz="2200" dirty="0" err="1" smtClean="0"/>
              <a:t>Localización</a:t>
            </a:r>
            <a:r>
              <a:rPr lang="en-US" sz="2200" dirty="0" smtClean="0"/>
              <a:t> de </a:t>
            </a:r>
            <a:r>
              <a:rPr lang="en-US" sz="2200" dirty="0" err="1" smtClean="0"/>
              <a:t>intercambio</a:t>
            </a:r>
            <a:r>
              <a:rPr lang="en-US" sz="2200" dirty="0" smtClean="0"/>
              <a:t> entre </a:t>
            </a:r>
            <a:r>
              <a:rPr lang="en-US" sz="2200" dirty="0" err="1" smtClean="0"/>
              <a:t>sangre</a:t>
            </a:r>
            <a:r>
              <a:rPr lang="en-US" sz="2200" dirty="0" smtClean="0"/>
              <a:t> y </a:t>
            </a:r>
            <a:r>
              <a:rPr lang="en-US" sz="2200" dirty="0" err="1" smtClean="0"/>
              <a:t>fluido</a:t>
            </a:r>
            <a:r>
              <a:rPr lang="en-US" sz="2200" dirty="0" smtClean="0"/>
              <a:t> </a:t>
            </a:r>
            <a:r>
              <a:rPr lang="en-US" sz="2200" dirty="0" err="1" smtClean="0"/>
              <a:t>intersticial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400" b="1" dirty="0" err="1" smtClean="0"/>
              <a:t>Vénulas</a:t>
            </a:r>
            <a:endParaRPr lang="en-US" sz="2400" b="1" dirty="0" smtClean="0"/>
          </a:p>
          <a:p>
            <a:pPr lvl="1">
              <a:lnSpc>
                <a:spcPct val="120000"/>
              </a:lnSpc>
            </a:pPr>
            <a:r>
              <a:rPr lang="en-US" sz="2200" dirty="0" err="1" smtClean="0"/>
              <a:t>Recogen</a:t>
            </a:r>
            <a:r>
              <a:rPr lang="en-US" sz="2200" dirty="0" smtClean="0"/>
              <a:t> </a:t>
            </a:r>
            <a:r>
              <a:rPr lang="en-US" sz="2200" dirty="0" err="1" smtClean="0"/>
              <a:t>sangre</a:t>
            </a:r>
            <a:r>
              <a:rPr lang="en-US" sz="2200" dirty="0" smtClean="0"/>
              <a:t> de los </a:t>
            </a:r>
            <a:r>
              <a:rPr lang="en-US" sz="2200" dirty="0" err="1" smtClean="0"/>
              <a:t>capilares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400" b="1" dirty="0" err="1" smtClean="0"/>
              <a:t>Venas</a:t>
            </a:r>
            <a:endParaRPr lang="en-US" sz="2400" b="1" dirty="0" smtClean="0"/>
          </a:p>
          <a:p>
            <a:pPr lvl="1">
              <a:lnSpc>
                <a:spcPct val="120000"/>
              </a:lnSpc>
            </a:pPr>
            <a:r>
              <a:rPr lang="en-US" sz="2200" dirty="0" err="1" smtClean="0"/>
              <a:t>Regresan</a:t>
            </a:r>
            <a:r>
              <a:rPr lang="en-US" sz="2200" dirty="0" smtClean="0"/>
              <a:t> </a:t>
            </a:r>
            <a:r>
              <a:rPr lang="en-US" sz="2200" dirty="0" err="1" smtClean="0"/>
              <a:t>sangre</a:t>
            </a:r>
            <a:r>
              <a:rPr lang="en-US" sz="2200" dirty="0" smtClean="0"/>
              <a:t> </a:t>
            </a:r>
            <a:r>
              <a:rPr lang="en-US" sz="2200" dirty="0" err="1" smtClean="0"/>
              <a:t>hacia</a:t>
            </a:r>
            <a:r>
              <a:rPr lang="en-US" sz="2200" dirty="0" smtClean="0"/>
              <a:t> el </a:t>
            </a:r>
            <a:r>
              <a:rPr lang="en-US" sz="2200" dirty="0" err="1" smtClean="0"/>
              <a:t>corazón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3" y="978603"/>
            <a:ext cx="8289445" cy="4959275"/>
          </a:xfrm>
        </p:spPr>
        <p:txBody>
          <a:bodyPr/>
          <a:lstStyle/>
          <a:p>
            <a:r>
              <a:rPr lang="en-US" b="1" dirty="0" err="1" smtClean="0"/>
              <a:t>Filtración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Paso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diferencia</a:t>
            </a:r>
            <a:r>
              <a:rPr lang="en-US" dirty="0" smtClean="0"/>
              <a:t> de </a:t>
            </a:r>
            <a:r>
              <a:rPr lang="en-US" b="1" dirty="0" err="1" smtClean="0"/>
              <a:t>presión</a:t>
            </a:r>
            <a:r>
              <a:rPr lang="en-US" b="1" dirty="0" smtClean="0"/>
              <a:t> </a:t>
            </a:r>
            <a:r>
              <a:rPr lang="en-US" b="1" dirty="0" err="1" smtClean="0"/>
              <a:t>hidrostática</a:t>
            </a:r>
            <a:endParaRPr lang="en-US" b="1" dirty="0" smtClean="0"/>
          </a:p>
          <a:p>
            <a:pPr lvl="1"/>
            <a:r>
              <a:rPr lang="en-US" dirty="0" smtClean="0"/>
              <a:t>Agua y </a:t>
            </a:r>
            <a:r>
              <a:rPr lang="en-US" dirty="0" err="1" smtClean="0"/>
              <a:t>solutos</a:t>
            </a:r>
            <a:r>
              <a:rPr lang="en-US" dirty="0" smtClean="0"/>
              <a:t> </a:t>
            </a:r>
            <a:r>
              <a:rPr lang="en-US" dirty="0" err="1" smtClean="0"/>
              <a:t>pequeños</a:t>
            </a:r>
            <a:r>
              <a:rPr lang="en-US" dirty="0" smtClean="0"/>
              <a:t> </a:t>
            </a:r>
            <a:r>
              <a:rPr lang="en-US" dirty="0" err="1" smtClean="0"/>
              <a:t>cruzan</a:t>
            </a:r>
            <a:r>
              <a:rPr lang="en-US" dirty="0" smtClean="0"/>
              <a:t> la pared </a:t>
            </a:r>
            <a:r>
              <a:rPr lang="en-US" dirty="0" err="1" smtClean="0"/>
              <a:t>capilar</a:t>
            </a:r>
            <a:endParaRPr lang="en-US" dirty="0" smtClean="0"/>
          </a:p>
          <a:p>
            <a:pPr lvl="1"/>
            <a:r>
              <a:rPr lang="en-US" dirty="0" err="1" smtClean="0"/>
              <a:t>Solutos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r>
              <a:rPr lang="en-US" dirty="0" smtClean="0"/>
              <a:t> se </a:t>
            </a:r>
            <a:r>
              <a:rPr lang="en-US" dirty="0" err="1" smtClean="0"/>
              <a:t>quedan</a:t>
            </a:r>
            <a:r>
              <a:rPr lang="en-US" dirty="0" smtClean="0"/>
              <a:t> en los </a:t>
            </a:r>
            <a:r>
              <a:rPr lang="en-US" dirty="0" err="1" smtClean="0"/>
              <a:t>vasos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err="1" smtClean="0"/>
              <a:t>Reabsorción</a:t>
            </a:r>
            <a:r>
              <a:rPr lang="en-US" b="1" dirty="0" smtClean="0"/>
              <a:t>  </a:t>
            </a:r>
            <a:endParaRPr lang="en-US" b="1" dirty="0"/>
          </a:p>
          <a:p>
            <a:pPr lvl="1"/>
            <a:r>
              <a:rPr lang="en-US" dirty="0" err="1" smtClean="0"/>
              <a:t>Resulta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b="1" dirty="0" err="1" smtClean="0"/>
              <a:t>osmótica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/>
              <a:t>OP</a:t>
            </a:r>
            <a:r>
              <a:rPr lang="en-US" dirty="0"/>
              <a:t>)</a:t>
            </a:r>
          </a:p>
          <a:p>
            <a:pPr lvl="1"/>
            <a:r>
              <a:rPr lang="en-US" i="1" dirty="0" err="1" smtClean="0"/>
              <a:t>Presión</a:t>
            </a:r>
            <a:r>
              <a:rPr lang="en-US" i="1" dirty="0" smtClean="0"/>
              <a:t> </a:t>
            </a:r>
            <a:r>
              <a:rPr lang="en-US" i="1" dirty="0" err="1" smtClean="0"/>
              <a:t>osmótica</a:t>
            </a:r>
            <a:r>
              <a:rPr lang="en-US" i="1" dirty="0" smtClean="0"/>
              <a:t> </a:t>
            </a:r>
            <a:r>
              <a:rPr lang="en-US" i="1" dirty="0" err="1" smtClean="0"/>
              <a:t>coloidal</a:t>
            </a:r>
            <a:r>
              <a:rPr lang="en-US" i="1" dirty="0" smtClean="0"/>
              <a:t> en </a:t>
            </a:r>
            <a:r>
              <a:rPr lang="en-US" i="1" dirty="0" err="1" smtClean="0"/>
              <a:t>sangre</a:t>
            </a:r>
            <a:r>
              <a:rPr lang="en-US" i="1" dirty="0" smtClean="0"/>
              <a:t> (BCOP)</a:t>
            </a:r>
          </a:p>
          <a:p>
            <a:pPr lvl="2"/>
            <a:r>
              <a:rPr lang="en-US" dirty="0" smtClean="0"/>
              <a:t>La </a:t>
            </a:r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 err="1" smtClean="0"/>
              <a:t>requerida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evitar</a:t>
            </a:r>
            <a:r>
              <a:rPr lang="en-US" dirty="0" smtClean="0"/>
              <a:t> </a:t>
            </a:r>
            <a:r>
              <a:rPr lang="en-US" b="1" dirty="0" err="1" smtClean="0"/>
              <a:t>osmósis</a:t>
            </a:r>
            <a:endParaRPr lang="en-US" b="1" dirty="0" smtClean="0"/>
          </a:p>
          <a:p>
            <a:pPr lvl="2"/>
            <a:r>
              <a:rPr lang="en-US" dirty="0" err="1" smtClean="0"/>
              <a:t>Causada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proteinas</a:t>
            </a:r>
            <a:r>
              <a:rPr lang="en-US" dirty="0" smtClean="0"/>
              <a:t> en </a:t>
            </a:r>
            <a:r>
              <a:rPr lang="en-US" dirty="0" err="1" smtClean="0"/>
              <a:t>sangre</a:t>
            </a:r>
            <a:r>
              <a:rPr lang="en-US" dirty="0" smtClean="0"/>
              <a:t> </a:t>
            </a:r>
            <a:r>
              <a:rPr lang="en-US" dirty="0" err="1" smtClean="0"/>
              <a:t>suspendidas</a:t>
            </a:r>
            <a:r>
              <a:rPr lang="en-US" dirty="0" smtClean="0"/>
              <a:t>, (</a:t>
            </a:r>
            <a:r>
              <a:rPr lang="en-US" dirty="0" err="1" smtClean="0"/>
              <a:t>solutos</a:t>
            </a:r>
            <a:r>
              <a:rPr lang="en-US" dirty="0" smtClean="0"/>
              <a:t>)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cruzar</a:t>
            </a:r>
            <a:r>
              <a:rPr lang="en-US" dirty="0" smtClean="0"/>
              <a:t> el </a:t>
            </a:r>
            <a:r>
              <a:rPr lang="en-US" dirty="0" err="1" smtClean="0"/>
              <a:t>capilar</a:t>
            </a:r>
            <a:r>
              <a:rPr lang="en-US" dirty="0" smtClean="0"/>
              <a:t> PLT???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21-2 </a:t>
            </a:r>
            <a:r>
              <a:rPr lang="en-US" dirty="0" err="1" smtClean="0"/>
              <a:t>Presión</a:t>
            </a:r>
            <a:r>
              <a:rPr lang="en-US" dirty="0" smtClean="0"/>
              <a:t> y Resistencia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407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9222" descr="figure_21_1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6"/>
          <a:stretch/>
        </p:blipFill>
        <p:spPr>
          <a:xfrm>
            <a:off x="1645920" y="153548"/>
            <a:ext cx="5852160" cy="640948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000" b="1" dirty="0">
                <a:latin typeface="Arial" charset="0"/>
              </a:rPr>
              <a:t>Figure 21</a:t>
            </a:r>
            <a:r>
              <a:rPr lang="en-US" sz="2000" b="1" dirty="0" smtClean="0">
                <a:latin typeface="Arial" charset="0"/>
              </a:rPr>
              <a:t>-</a:t>
            </a:r>
            <a:r>
              <a:rPr lang="en-US" sz="2000" b="1" dirty="0">
                <a:latin typeface="Arial" charset="0"/>
              </a:rPr>
              <a:t>10 Capillary Filtration.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709634" y="1011597"/>
            <a:ext cx="3863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310193" y="325338"/>
            <a:ext cx="1319347" cy="8767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Capillary</a:t>
            </a:r>
          </a:p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ydrostatic</a:t>
            </a:r>
          </a:p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pressure</a:t>
            </a:r>
          </a:p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(CHP)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6351" y="881302"/>
            <a:ext cx="1319347" cy="222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Amino acid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387662" y="1010923"/>
            <a:ext cx="329127" cy="1109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756141" y="1342912"/>
            <a:ext cx="3398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5537916" y="1343627"/>
            <a:ext cx="221802" cy="594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166351" y="1230935"/>
            <a:ext cx="1480863" cy="222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 protein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2774" y="1560063"/>
            <a:ext cx="1012726" cy="222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Glucose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2775" y="1943568"/>
            <a:ext cx="519930" cy="222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Ions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659549" y="1682057"/>
            <a:ext cx="4364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5677434" y="2066634"/>
            <a:ext cx="4114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640231" y="1816612"/>
            <a:ext cx="452192" cy="2496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5498563" y="2571418"/>
            <a:ext cx="5974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59197" y="2463373"/>
            <a:ext cx="1138831" cy="440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Interstitial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fluid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26760" y="3250566"/>
            <a:ext cx="1379952" cy="222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Small solutes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5087871" y="4249965"/>
            <a:ext cx="10045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5087871" y="4889611"/>
            <a:ext cx="10045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222" name="Group 9221"/>
          <p:cNvGrpSpPr/>
          <p:nvPr/>
        </p:nvGrpSpPr>
        <p:grpSpPr>
          <a:xfrm>
            <a:off x="3860085" y="3486529"/>
            <a:ext cx="1116169" cy="1148366"/>
            <a:chOff x="3860085" y="3470141"/>
            <a:chExt cx="1116169" cy="1148366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4406005" y="3644727"/>
              <a:ext cx="570249" cy="30121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3860085" y="3641859"/>
              <a:ext cx="543774" cy="9766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21" name="Straight Connector 9220"/>
            <p:cNvCxnSpPr/>
            <p:nvPr/>
          </p:nvCxnSpPr>
          <p:spPr bwMode="auto">
            <a:xfrm>
              <a:off x="4403859" y="3470141"/>
              <a:ext cx="0" cy="1752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2" name="TextBox 41"/>
          <p:cNvSpPr txBox="1"/>
          <p:nvPr/>
        </p:nvSpPr>
        <p:spPr>
          <a:xfrm>
            <a:off x="6162774" y="4138342"/>
            <a:ext cx="1138831" cy="440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Hydrogen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bond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62774" y="4779065"/>
            <a:ext cx="1138831" cy="440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Water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molecule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83173" y="5568256"/>
            <a:ext cx="1138831" cy="440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Endothelial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ell 2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14428" y="5564679"/>
            <a:ext cx="1138831" cy="440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Endothelial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ell 1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61" y="957782"/>
            <a:ext cx="8672214" cy="4959275"/>
          </a:xfrm>
        </p:spPr>
        <p:txBody>
          <a:bodyPr/>
          <a:lstStyle/>
          <a:p>
            <a:r>
              <a:rPr lang="en-US" dirty="0" err="1" smtClean="0"/>
              <a:t>Relación</a:t>
            </a:r>
            <a:r>
              <a:rPr lang="en-US" dirty="0" smtClean="0"/>
              <a:t> entre </a:t>
            </a:r>
            <a:r>
              <a:rPr lang="en-US" dirty="0" err="1" smtClean="0"/>
              <a:t>Filtración</a:t>
            </a:r>
            <a:r>
              <a:rPr lang="en-US" dirty="0" smtClean="0"/>
              <a:t> y </a:t>
            </a:r>
            <a:r>
              <a:rPr lang="en-US" dirty="0" err="1" smtClean="0"/>
              <a:t>Reabsorción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Asegura</a:t>
            </a:r>
            <a:r>
              <a:rPr lang="en-US" dirty="0" smtClean="0"/>
              <a:t> </a:t>
            </a:r>
            <a:r>
              <a:rPr lang="en-US" b="1" dirty="0" err="1" smtClean="0"/>
              <a:t>comunicación</a:t>
            </a:r>
            <a:r>
              <a:rPr lang="en-US" b="1" dirty="0" smtClean="0"/>
              <a:t> e </a:t>
            </a:r>
            <a:r>
              <a:rPr lang="en-US" b="1" dirty="0" err="1" smtClean="0"/>
              <a:t>intercambio</a:t>
            </a:r>
            <a:r>
              <a:rPr lang="en-US" b="1" dirty="0" smtClean="0"/>
              <a:t> </a:t>
            </a:r>
            <a:r>
              <a:rPr lang="en-US" dirty="0" err="1" smtClean="0"/>
              <a:t>constante</a:t>
            </a:r>
            <a:r>
              <a:rPr lang="en-US" dirty="0" smtClean="0"/>
              <a:t> entre plasma y </a:t>
            </a:r>
            <a:r>
              <a:rPr lang="en-US" dirty="0" err="1" smtClean="0"/>
              <a:t>fluido</a:t>
            </a:r>
            <a:r>
              <a:rPr lang="en-US" dirty="0" smtClean="0"/>
              <a:t> </a:t>
            </a:r>
            <a:r>
              <a:rPr lang="en-US" dirty="0" err="1" smtClean="0"/>
              <a:t>intersticial</a:t>
            </a:r>
            <a:r>
              <a:rPr lang="en-US" dirty="0" smtClean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Acelera</a:t>
            </a:r>
            <a:r>
              <a:rPr lang="en-US" dirty="0" smtClean="0"/>
              <a:t> </a:t>
            </a:r>
            <a:r>
              <a:rPr lang="en-US" b="1" dirty="0" err="1" smtClean="0"/>
              <a:t>distribución</a:t>
            </a:r>
            <a:r>
              <a:rPr lang="en-US" dirty="0" smtClean="0"/>
              <a:t> de </a:t>
            </a:r>
            <a:r>
              <a:rPr lang="en-US" dirty="0" err="1" smtClean="0"/>
              <a:t>solutos</a:t>
            </a:r>
            <a:r>
              <a:rPr lang="en-US" dirty="0" smtClean="0"/>
              <a:t> en </a:t>
            </a:r>
            <a:r>
              <a:rPr lang="en-US" dirty="0" err="1" smtClean="0"/>
              <a:t>sangre</a:t>
            </a:r>
            <a:r>
              <a:rPr lang="en-US" dirty="0"/>
              <a:t> </a:t>
            </a:r>
            <a:r>
              <a:rPr lang="en-US" dirty="0" smtClean="0"/>
              <a:t>a los </a:t>
            </a:r>
            <a:r>
              <a:rPr lang="en-US" dirty="0" err="1" smtClean="0"/>
              <a:t>tejidos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hormonas</a:t>
            </a:r>
            <a:r>
              <a:rPr lang="en-US" dirty="0" smtClean="0"/>
              <a:t>, </a:t>
            </a:r>
            <a:r>
              <a:rPr lang="en-US" dirty="0" err="1" smtClean="0"/>
              <a:t>nutrientes</a:t>
            </a:r>
            <a:r>
              <a:rPr lang="en-US" dirty="0" smtClean="0"/>
              <a:t>, gases.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dirty="0" err="1" smtClean="0"/>
              <a:t>Asiste</a:t>
            </a:r>
            <a:r>
              <a:rPr lang="en-US" dirty="0" smtClean="0"/>
              <a:t> en el </a:t>
            </a:r>
            <a:r>
              <a:rPr lang="en-US" b="1" dirty="0" err="1" smtClean="0"/>
              <a:t>transporte</a:t>
            </a:r>
            <a:r>
              <a:rPr lang="en-US" dirty="0" smtClean="0"/>
              <a:t> de </a:t>
            </a:r>
            <a:r>
              <a:rPr lang="en-US" dirty="0" err="1" smtClean="0"/>
              <a:t>lípidos</a:t>
            </a:r>
            <a:r>
              <a:rPr lang="en-US" dirty="0" smtClean="0"/>
              <a:t> </a:t>
            </a:r>
            <a:r>
              <a:rPr lang="en-US" dirty="0" err="1" smtClean="0"/>
              <a:t>insolubles</a:t>
            </a:r>
            <a:r>
              <a:rPr lang="en-US" dirty="0" smtClean="0"/>
              <a:t> y </a:t>
            </a:r>
            <a:r>
              <a:rPr lang="en-US" dirty="0" err="1" smtClean="0"/>
              <a:t>proteinas</a:t>
            </a:r>
            <a:r>
              <a:rPr lang="en-US" dirty="0" smtClean="0"/>
              <a:t> de los </a:t>
            </a:r>
            <a:r>
              <a:rPr lang="en-US" dirty="0" err="1" smtClean="0"/>
              <a:t>tejidos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entrar</a:t>
            </a:r>
            <a:r>
              <a:rPr lang="en-US" dirty="0" smtClean="0"/>
              <a:t> al </a:t>
            </a:r>
            <a:r>
              <a:rPr lang="en-US" dirty="0" err="1" smtClean="0"/>
              <a:t>torrente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pared </a:t>
            </a:r>
            <a:r>
              <a:rPr lang="en-US" dirty="0" err="1" smtClean="0"/>
              <a:t>capilar</a:t>
            </a:r>
            <a:r>
              <a:rPr lang="en-US" dirty="0" smtClean="0"/>
              <a:t> 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accion</a:t>
            </a:r>
            <a:r>
              <a:rPr lang="en-US" dirty="0" smtClean="0"/>
              <a:t> de </a:t>
            </a:r>
            <a:r>
              <a:rPr lang="en-US" b="1" dirty="0" err="1" smtClean="0"/>
              <a:t>irrigación</a:t>
            </a:r>
            <a:r>
              <a:rPr lang="en-US" b="1" dirty="0" smtClean="0"/>
              <a:t> (flush)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remueve</a:t>
            </a:r>
            <a:r>
              <a:rPr lang="en-US" dirty="0" smtClean="0"/>
              <a:t> </a:t>
            </a:r>
            <a:r>
              <a:rPr lang="en-US" dirty="0" err="1" smtClean="0"/>
              <a:t>toxinas</a:t>
            </a:r>
            <a:r>
              <a:rPr lang="en-US" dirty="0" smtClean="0"/>
              <a:t> y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moleculas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el </a:t>
            </a:r>
            <a:r>
              <a:rPr lang="en-US" dirty="0" err="1" smtClean="0"/>
              <a:t>tejido</a:t>
            </a:r>
            <a:r>
              <a:rPr lang="en-US" dirty="0" smtClean="0"/>
              <a:t> </a:t>
            </a:r>
            <a:r>
              <a:rPr lang="en-US" dirty="0" err="1" smtClean="0"/>
              <a:t>linfatico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inmunidad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21-2 </a:t>
            </a:r>
            <a:r>
              <a:rPr lang="en-US" dirty="0" err="1" smtClean="0"/>
              <a:t>Presión</a:t>
            </a:r>
            <a:r>
              <a:rPr lang="en-US" dirty="0" smtClean="0"/>
              <a:t> y Resistencia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481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311" y="936955"/>
            <a:ext cx="8289445" cy="4959275"/>
          </a:xfrm>
        </p:spPr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ocurre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interacción</a:t>
            </a:r>
            <a:r>
              <a:rPr lang="en-US" dirty="0" smtClean="0"/>
              <a:t> entre </a:t>
            </a:r>
            <a:r>
              <a:rPr lang="en-US" dirty="0" err="1" smtClean="0"/>
              <a:t>filtración</a:t>
            </a:r>
            <a:r>
              <a:rPr lang="en-US" dirty="0" smtClean="0"/>
              <a:t> y </a:t>
            </a:r>
            <a:r>
              <a:rPr lang="en-US" dirty="0" err="1" smtClean="0"/>
              <a:t>reapsorción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b="1" dirty="0" err="1" smtClean="0"/>
              <a:t>hidrostática</a:t>
            </a:r>
            <a:r>
              <a:rPr lang="en-US" dirty="0" smtClean="0"/>
              <a:t> </a:t>
            </a:r>
            <a:r>
              <a:rPr lang="en-US" dirty="0" err="1" smtClean="0"/>
              <a:t>neta</a:t>
            </a:r>
            <a:r>
              <a:rPr lang="en-US" dirty="0" smtClean="0"/>
              <a:t> (PHN) – </a:t>
            </a:r>
            <a:r>
              <a:rPr lang="en-US" dirty="0" err="1" smtClean="0"/>
              <a:t>empuja</a:t>
            </a:r>
            <a:r>
              <a:rPr lang="en-US" dirty="0" smtClean="0"/>
              <a:t> el </a:t>
            </a:r>
            <a:r>
              <a:rPr lang="en-US" dirty="0" err="1" smtClean="0"/>
              <a:t>agua</a:t>
            </a:r>
            <a:r>
              <a:rPr lang="en-US" dirty="0" smtClean="0"/>
              <a:t> </a:t>
            </a:r>
            <a:r>
              <a:rPr lang="en-US" dirty="0" err="1" smtClean="0"/>
              <a:t>fuera</a:t>
            </a:r>
            <a:r>
              <a:rPr lang="en-US" dirty="0" smtClean="0"/>
              <a:t> de </a:t>
            </a:r>
            <a:r>
              <a:rPr lang="en-US" dirty="0" err="1" smtClean="0"/>
              <a:t>solución</a:t>
            </a:r>
            <a:endParaRPr lang="en-US" dirty="0" smtClean="0"/>
          </a:p>
          <a:p>
            <a:pPr lvl="1"/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b="1" dirty="0" err="1" smtClean="0"/>
              <a:t>osmótica</a:t>
            </a:r>
            <a:r>
              <a:rPr lang="en-US" dirty="0" smtClean="0"/>
              <a:t> </a:t>
            </a:r>
            <a:r>
              <a:rPr lang="en-US" dirty="0" err="1" smtClean="0"/>
              <a:t>neta</a:t>
            </a:r>
            <a:r>
              <a:rPr lang="en-US" dirty="0" smtClean="0"/>
              <a:t> (PON) – </a:t>
            </a:r>
            <a:r>
              <a:rPr lang="en-US" dirty="0" err="1" smtClean="0"/>
              <a:t>hala</a:t>
            </a:r>
            <a:r>
              <a:rPr lang="en-US" dirty="0" smtClean="0"/>
              <a:t> el </a:t>
            </a:r>
            <a:r>
              <a:rPr lang="en-US" dirty="0" err="1" smtClean="0"/>
              <a:t>agua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la </a:t>
            </a:r>
            <a:r>
              <a:rPr lang="en-US" dirty="0" err="1" smtClean="0"/>
              <a:t>solución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Ambas</a:t>
            </a:r>
            <a:r>
              <a:rPr lang="en-US" dirty="0" smtClean="0"/>
              <a:t> </a:t>
            </a:r>
            <a:r>
              <a:rPr lang="en-US" dirty="0" err="1" smtClean="0"/>
              <a:t>controlan</a:t>
            </a:r>
            <a:r>
              <a:rPr lang="en-US" dirty="0" smtClean="0"/>
              <a:t> </a:t>
            </a:r>
            <a:r>
              <a:rPr lang="en-US" dirty="0" err="1" smtClean="0"/>
              <a:t>filtración</a:t>
            </a:r>
            <a:r>
              <a:rPr lang="en-US" dirty="0" smtClean="0"/>
              <a:t> y </a:t>
            </a:r>
            <a:r>
              <a:rPr lang="en-US" dirty="0" err="1" smtClean="0"/>
              <a:t>reapsorción</a:t>
            </a:r>
            <a:r>
              <a:rPr lang="en-US" dirty="0" smtClean="0"/>
              <a:t> a </a:t>
            </a:r>
            <a:r>
              <a:rPr lang="en-US" dirty="0" err="1" smtClean="0"/>
              <a:t>nivel</a:t>
            </a:r>
            <a:r>
              <a:rPr lang="en-US" dirty="0" smtClean="0"/>
              <a:t> de los </a:t>
            </a:r>
            <a:r>
              <a:rPr lang="en-US" dirty="0" err="1" smtClean="0"/>
              <a:t>capilares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21-2 </a:t>
            </a:r>
            <a:r>
              <a:rPr lang="en-US" dirty="0" err="1" smtClean="0"/>
              <a:t>Presión</a:t>
            </a:r>
            <a:r>
              <a:rPr lang="en-US" dirty="0" smtClean="0"/>
              <a:t> y Resistencia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62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347" y="957782"/>
            <a:ext cx="8118748" cy="5496805"/>
          </a:xfrm>
        </p:spPr>
        <p:txBody>
          <a:bodyPr/>
          <a:lstStyle/>
          <a:p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b="1" dirty="0" err="1" smtClean="0"/>
              <a:t>Hidrostática</a:t>
            </a:r>
            <a:r>
              <a:rPr lang="en-US" dirty="0" smtClean="0"/>
              <a:t> </a:t>
            </a:r>
            <a:r>
              <a:rPr lang="en-US" dirty="0" err="1" smtClean="0"/>
              <a:t>Neta</a:t>
            </a:r>
            <a:r>
              <a:rPr lang="en-US" dirty="0" smtClean="0"/>
              <a:t> (PHN)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diferencia</a:t>
            </a:r>
            <a:r>
              <a:rPr lang="en-US" dirty="0" smtClean="0"/>
              <a:t> entre: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 err="1" smtClean="0"/>
              <a:t>Presión</a:t>
            </a:r>
            <a:r>
              <a:rPr lang="en-US" sz="2800" dirty="0" smtClean="0"/>
              <a:t> </a:t>
            </a:r>
            <a:r>
              <a:rPr lang="en-US" sz="2800" b="1" dirty="0" err="1" smtClean="0"/>
              <a:t>hidrostática</a:t>
            </a:r>
            <a:r>
              <a:rPr lang="en-US" sz="2800" dirty="0" smtClean="0"/>
              <a:t> </a:t>
            </a:r>
            <a:r>
              <a:rPr lang="en-US" sz="2800" dirty="0" err="1" smtClean="0"/>
              <a:t>capilar</a:t>
            </a:r>
            <a:r>
              <a:rPr lang="en-US" sz="2800" dirty="0" smtClean="0"/>
              <a:t> (</a:t>
            </a:r>
            <a:r>
              <a:rPr lang="en-US" sz="2800" i="1" dirty="0" smtClean="0"/>
              <a:t>CHP</a:t>
            </a:r>
            <a:r>
              <a:rPr lang="en-US" sz="2800" dirty="0" smtClean="0"/>
              <a:t>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 err="1" smtClean="0"/>
              <a:t>Presión</a:t>
            </a:r>
            <a:r>
              <a:rPr lang="en-US" sz="2800" dirty="0" smtClean="0"/>
              <a:t> </a:t>
            </a:r>
            <a:r>
              <a:rPr lang="en-US" sz="2800" b="1" dirty="0" err="1" smtClean="0"/>
              <a:t>hidrostática</a:t>
            </a:r>
            <a:r>
              <a:rPr lang="en-US" sz="2800" dirty="0" smtClean="0"/>
              <a:t> del </a:t>
            </a:r>
            <a:r>
              <a:rPr lang="en-US" sz="2800" dirty="0" err="1" smtClean="0"/>
              <a:t>fluido</a:t>
            </a:r>
            <a:r>
              <a:rPr lang="en-US" sz="2800" dirty="0" smtClean="0"/>
              <a:t> </a:t>
            </a:r>
            <a:r>
              <a:rPr lang="en-US" sz="2800" dirty="0" err="1" smtClean="0"/>
              <a:t>intersticial</a:t>
            </a:r>
            <a:r>
              <a:rPr lang="en-US" sz="2800" dirty="0" smtClean="0"/>
              <a:t> (</a:t>
            </a:r>
            <a:r>
              <a:rPr lang="en-US" sz="2800" i="1" dirty="0" smtClean="0"/>
              <a:t>IHP</a:t>
            </a:r>
            <a:r>
              <a:rPr lang="en-US" sz="2800" dirty="0" smtClean="0"/>
              <a:t>)</a:t>
            </a:r>
          </a:p>
          <a:p>
            <a:pPr marL="914400" lvl="2" indent="0">
              <a:buNone/>
            </a:pPr>
            <a:r>
              <a:rPr lang="en-US" sz="2800" dirty="0" smtClean="0"/>
              <a:t> </a:t>
            </a:r>
          </a:p>
          <a:p>
            <a:pPr lvl="1"/>
            <a:r>
              <a:rPr lang="en-US" sz="2800" i="1" dirty="0" smtClean="0"/>
              <a:t>La </a:t>
            </a:r>
            <a:r>
              <a:rPr lang="en-US" sz="2800" i="1" dirty="0" err="1" smtClean="0"/>
              <a:t>presión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Hidrostática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Capilar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Neta</a:t>
            </a:r>
            <a:r>
              <a:rPr lang="en-US" sz="2800" i="1" dirty="0" smtClean="0"/>
              <a:t> </a:t>
            </a:r>
          </a:p>
          <a:p>
            <a:pPr lvl="2"/>
            <a:r>
              <a:rPr lang="en-US" sz="2800" dirty="0" err="1" smtClean="0"/>
              <a:t>Tiende</a:t>
            </a:r>
            <a:r>
              <a:rPr lang="en-US" sz="2800" dirty="0" smtClean="0"/>
              <a:t> a </a:t>
            </a:r>
            <a:r>
              <a:rPr lang="en-US" sz="2800" dirty="0" err="1" smtClean="0"/>
              <a:t>empujar</a:t>
            </a:r>
            <a:r>
              <a:rPr lang="en-US" sz="2800" dirty="0" smtClean="0"/>
              <a:t> </a:t>
            </a:r>
            <a:r>
              <a:rPr lang="en-US" sz="2800" dirty="0" err="1" smtClean="0"/>
              <a:t>agua</a:t>
            </a:r>
            <a:r>
              <a:rPr lang="en-US" sz="2800" dirty="0" smtClean="0"/>
              <a:t> y </a:t>
            </a:r>
            <a:r>
              <a:rPr lang="en-US" sz="2800" dirty="0" err="1" smtClean="0"/>
              <a:t>solutos</a:t>
            </a:r>
            <a:r>
              <a:rPr lang="en-US" sz="2800" dirty="0" smtClean="0"/>
              <a:t> </a:t>
            </a:r>
          </a:p>
          <a:p>
            <a:pPr lvl="3"/>
            <a:r>
              <a:rPr lang="en-US" sz="2800" b="1" dirty="0" err="1" smtClean="0"/>
              <a:t>Fuera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capilares</a:t>
            </a:r>
            <a:r>
              <a:rPr lang="en-US" sz="2800" dirty="0" smtClean="0"/>
              <a:t> y PLT </a:t>
            </a:r>
            <a:r>
              <a:rPr lang="en-US" sz="2800" b="1" dirty="0" err="1" smtClean="0"/>
              <a:t>hacia</a:t>
            </a:r>
            <a:r>
              <a:rPr lang="en-US" sz="2800" dirty="0" smtClean="0"/>
              <a:t> el </a:t>
            </a:r>
            <a:r>
              <a:rPr lang="en-US" sz="2800" dirty="0" err="1" smtClean="0"/>
              <a:t>fluido</a:t>
            </a:r>
            <a:r>
              <a:rPr lang="en-US" sz="2800" dirty="0" smtClean="0"/>
              <a:t> </a:t>
            </a:r>
            <a:r>
              <a:rPr lang="en-US" sz="2800" dirty="0" err="1" smtClean="0"/>
              <a:t>intersticial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21-2 </a:t>
            </a:r>
            <a:r>
              <a:rPr lang="en-US" dirty="0" err="1" smtClean="0"/>
              <a:t>Presión</a:t>
            </a:r>
            <a:r>
              <a:rPr lang="en-US" dirty="0" smtClean="0"/>
              <a:t> y Resistencia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189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798" y="978603"/>
            <a:ext cx="7931392" cy="5496805"/>
          </a:xfrm>
        </p:spPr>
        <p:txBody>
          <a:bodyPr/>
          <a:lstStyle/>
          <a:p>
            <a:r>
              <a:rPr lang="en-US" i="1" dirty="0" err="1" smtClean="0"/>
              <a:t>Presión</a:t>
            </a:r>
            <a:r>
              <a:rPr lang="en-US" i="1" dirty="0" smtClean="0"/>
              <a:t> </a:t>
            </a:r>
            <a:r>
              <a:rPr lang="en-US" b="1" i="1" dirty="0" err="1"/>
              <a:t>Osmótica</a:t>
            </a:r>
            <a:r>
              <a:rPr lang="en-US" b="1" i="1" dirty="0"/>
              <a:t> </a:t>
            </a:r>
            <a:r>
              <a:rPr lang="en-US" b="1" i="1" dirty="0" err="1"/>
              <a:t>Coloidal</a:t>
            </a:r>
            <a:r>
              <a:rPr lang="en-US" b="1" i="1" dirty="0"/>
              <a:t> </a:t>
            </a:r>
            <a:r>
              <a:rPr lang="en-US" i="1" dirty="0" err="1" smtClean="0"/>
              <a:t>Capilar</a:t>
            </a:r>
            <a:r>
              <a:rPr lang="en-US" i="1" dirty="0" smtClean="0"/>
              <a:t> (POCC) </a:t>
            </a:r>
            <a:r>
              <a:rPr lang="en-US" i="1" dirty="0" err="1" smtClean="0"/>
              <a:t>es</a:t>
            </a:r>
            <a:r>
              <a:rPr lang="en-US" i="1" dirty="0" smtClean="0"/>
              <a:t> la </a:t>
            </a:r>
            <a:r>
              <a:rPr lang="en-US" i="1" dirty="0" err="1" smtClean="0"/>
              <a:t>diferencia</a:t>
            </a:r>
            <a:r>
              <a:rPr lang="en-US" i="1" dirty="0" smtClean="0"/>
              <a:t> </a:t>
            </a:r>
            <a:r>
              <a:rPr lang="en-US" i="1" dirty="0"/>
              <a:t>entre 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Presión</a:t>
            </a:r>
            <a:r>
              <a:rPr lang="en-US" sz="2800" dirty="0"/>
              <a:t> </a:t>
            </a:r>
            <a:r>
              <a:rPr lang="en-US" sz="2800" b="1" dirty="0" err="1"/>
              <a:t>Osmótica</a:t>
            </a:r>
            <a:r>
              <a:rPr lang="en-US" sz="2800" b="1" dirty="0"/>
              <a:t> </a:t>
            </a:r>
            <a:r>
              <a:rPr lang="en-US" sz="2800" b="1" dirty="0" err="1"/>
              <a:t>Coloidal</a:t>
            </a:r>
            <a:r>
              <a:rPr lang="en-US" sz="2800" b="1" dirty="0"/>
              <a:t> </a:t>
            </a:r>
            <a:r>
              <a:rPr lang="en-US" sz="2800" dirty="0"/>
              <a:t>de </a:t>
            </a:r>
            <a:r>
              <a:rPr lang="en-US" sz="2800" dirty="0" err="1"/>
              <a:t>sangre</a:t>
            </a:r>
            <a:r>
              <a:rPr lang="en-US" sz="2800" dirty="0"/>
              <a:t> (BCOP) 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Presión</a:t>
            </a:r>
            <a:r>
              <a:rPr lang="en-US" sz="2800" dirty="0"/>
              <a:t> </a:t>
            </a:r>
            <a:r>
              <a:rPr lang="en-US" sz="2800" b="1" dirty="0" err="1"/>
              <a:t>Osmótica</a:t>
            </a:r>
            <a:r>
              <a:rPr lang="en-US" sz="2800" b="1" dirty="0"/>
              <a:t> </a:t>
            </a:r>
            <a:r>
              <a:rPr lang="en-US" sz="2800" b="1" dirty="0" err="1"/>
              <a:t>Coloidal</a:t>
            </a:r>
            <a:r>
              <a:rPr lang="en-US" sz="2800" b="1" dirty="0"/>
              <a:t> </a:t>
            </a:r>
            <a:r>
              <a:rPr lang="en-US" sz="2800" dirty="0"/>
              <a:t>del </a:t>
            </a:r>
            <a:r>
              <a:rPr lang="en-US" sz="2800" dirty="0" err="1"/>
              <a:t>Fluido</a:t>
            </a:r>
            <a:r>
              <a:rPr lang="en-US" sz="2800" dirty="0"/>
              <a:t> </a:t>
            </a:r>
            <a:r>
              <a:rPr lang="en-US" sz="2800" dirty="0" err="1"/>
              <a:t>Intersticial</a:t>
            </a:r>
            <a:r>
              <a:rPr lang="en-US" sz="2800" dirty="0"/>
              <a:t> (ICOP) </a:t>
            </a:r>
            <a:endParaRPr lang="en-US" sz="2800" dirty="0" smtClean="0"/>
          </a:p>
          <a:p>
            <a:pPr marL="1371600" lvl="2" indent="-457200">
              <a:buFont typeface="+mj-lt"/>
              <a:buAutoNum type="arabicPeriod"/>
            </a:pPr>
            <a:endParaRPr lang="en-US" sz="2800" dirty="0" smtClean="0"/>
          </a:p>
          <a:p>
            <a:pPr lvl="2"/>
            <a:r>
              <a:rPr lang="en-US" sz="2800" dirty="0" err="1" smtClean="0"/>
              <a:t>Tiende</a:t>
            </a:r>
            <a:r>
              <a:rPr lang="en-US" sz="2800" dirty="0" smtClean="0"/>
              <a:t> a </a:t>
            </a:r>
            <a:r>
              <a:rPr lang="en-US" sz="2800" dirty="0" err="1" smtClean="0"/>
              <a:t>halar</a:t>
            </a:r>
            <a:r>
              <a:rPr lang="en-US" sz="2800" dirty="0" smtClean="0"/>
              <a:t> </a:t>
            </a:r>
            <a:r>
              <a:rPr lang="en-US" sz="2800" dirty="0" err="1"/>
              <a:t>agua</a:t>
            </a:r>
            <a:r>
              <a:rPr lang="en-US" sz="2800" dirty="0"/>
              <a:t> y </a:t>
            </a:r>
            <a:r>
              <a:rPr lang="en-US" sz="2800" dirty="0" err="1"/>
              <a:t>solutos</a:t>
            </a:r>
            <a:endParaRPr lang="en-US" sz="2800" dirty="0"/>
          </a:p>
          <a:p>
            <a:pPr lvl="3"/>
            <a:r>
              <a:rPr lang="en-US" sz="2800" b="1" dirty="0" err="1" smtClean="0"/>
              <a:t>Hacia</a:t>
            </a:r>
            <a:r>
              <a:rPr lang="en-US" sz="2800" dirty="0" smtClean="0"/>
              <a:t> </a:t>
            </a:r>
            <a:r>
              <a:rPr lang="en-US" sz="2800" dirty="0"/>
              <a:t>el </a:t>
            </a:r>
            <a:r>
              <a:rPr lang="en-US" sz="2800" dirty="0" err="1"/>
              <a:t>capilar</a:t>
            </a:r>
            <a:r>
              <a:rPr lang="en-US" sz="2800" dirty="0"/>
              <a:t> y </a:t>
            </a:r>
            <a:r>
              <a:rPr lang="en-US" sz="2800" b="1" dirty="0" err="1"/>
              <a:t>desde</a:t>
            </a:r>
            <a:r>
              <a:rPr lang="en-US" sz="2800" dirty="0"/>
              <a:t> el </a:t>
            </a:r>
            <a:r>
              <a:rPr lang="en-US" sz="2800" dirty="0" err="1"/>
              <a:t>fluido</a:t>
            </a:r>
            <a:r>
              <a:rPr lang="en-US" sz="2800" dirty="0"/>
              <a:t> </a:t>
            </a:r>
            <a:r>
              <a:rPr lang="en-US" sz="2800" dirty="0" err="1"/>
              <a:t>intersticial</a:t>
            </a:r>
            <a:r>
              <a:rPr lang="en-US" sz="2800" dirty="0"/>
              <a:t> </a:t>
            </a:r>
          </a:p>
          <a:p>
            <a:pPr lvl="3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21-2 </a:t>
            </a:r>
            <a:r>
              <a:rPr lang="en-US" dirty="0" err="1" smtClean="0"/>
              <a:t>Presión</a:t>
            </a:r>
            <a:r>
              <a:rPr lang="en-US" dirty="0" smtClean="0"/>
              <a:t> y Resistencia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99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08" y="1145171"/>
            <a:ext cx="8722449" cy="4959275"/>
          </a:xfrm>
        </p:spPr>
        <p:txBody>
          <a:bodyPr/>
          <a:lstStyle/>
          <a:p>
            <a:r>
              <a:rPr lang="en-US" b="1" dirty="0" err="1" smtClean="0"/>
              <a:t>Presión</a:t>
            </a:r>
            <a:r>
              <a:rPr lang="en-US" b="1" dirty="0" smtClean="0"/>
              <a:t> de </a:t>
            </a:r>
            <a:r>
              <a:rPr lang="en-US" b="1" dirty="0" err="1" smtClean="0"/>
              <a:t>Filtración</a:t>
            </a:r>
            <a:r>
              <a:rPr lang="en-US" b="1" dirty="0" smtClean="0"/>
              <a:t> </a:t>
            </a:r>
            <a:r>
              <a:rPr lang="en-US" b="1" dirty="0" err="1" smtClean="0"/>
              <a:t>Neta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NFP</a:t>
            </a:r>
            <a:r>
              <a:rPr lang="en-US" dirty="0" smtClean="0"/>
              <a:t>)</a:t>
            </a:r>
          </a:p>
          <a:p>
            <a:pPr lvl="1"/>
            <a:r>
              <a:rPr lang="en-US" sz="2800" dirty="0" err="1" smtClean="0"/>
              <a:t>Es</a:t>
            </a:r>
            <a:r>
              <a:rPr lang="en-US" sz="2800" dirty="0" smtClean="0"/>
              <a:t> la </a:t>
            </a:r>
            <a:r>
              <a:rPr lang="en-US" sz="2800" dirty="0" err="1" smtClean="0"/>
              <a:t>diferencia</a:t>
            </a:r>
            <a:r>
              <a:rPr lang="en-US" sz="2800" dirty="0" smtClean="0"/>
              <a:t> entre</a:t>
            </a:r>
          </a:p>
          <a:p>
            <a:pPr lvl="2"/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 err="1" smtClean="0"/>
              <a:t>Hidrostática</a:t>
            </a:r>
            <a:r>
              <a:rPr lang="en-US" dirty="0" smtClean="0"/>
              <a:t> </a:t>
            </a:r>
            <a:r>
              <a:rPr lang="en-US" dirty="0" err="1" smtClean="0"/>
              <a:t>Neta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 err="1" smtClean="0"/>
              <a:t>Osmótica</a:t>
            </a:r>
            <a:r>
              <a:rPr lang="en-US" dirty="0" smtClean="0"/>
              <a:t> </a:t>
            </a:r>
            <a:r>
              <a:rPr lang="en-US" dirty="0" err="1" smtClean="0"/>
              <a:t>Neta</a:t>
            </a:r>
            <a:endParaRPr lang="en-US" dirty="0" smtClean="0"/>
          </a:p>
          <a:p>
            <a:pPr lvl="2"/>
            <a:endParaRPr lang="en-US" sz="2800" dirty="0"/>
          </a:p>
          <a:p>
            <a:pPr marL="914400" lvl="2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PHN                   POCC     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NFP = (CHP – IHP) – (BCOP – ICOP)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 smtClean="0"/>
              <a:t>Y </a:t>
            </a:r>
            <a:r>
              <a:rPr lang="en-US" sz="2800" dirty="0" err="1" smtClean="0"/>
              <a:t>que</a:t>
            </a:r>
            <a:r>
              <a:rPr lang="en-US" sz="2800" dirty="0" smtClean="0"/>
              <a:t> PLT </a:t>
            </a:r>
            <a:r>
              <a:rPr lang="en-US" sz="2800" dirty="0" err="1" smtClean="0"/>
              <a:t>resulta</a:t>
            </a:r>
            <a:r>
              <a:rPr lang="en-US" sz="2800" dirty="0" smtClean="0"/>
              <a:t> en el </a:t>
            </a:r>
            <a:r>
              <a:rPr lang="en-US" sz="2800" b="1" dirty="0" err="1" smtClean="0"/>
              <a:t>intercambio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capilar</a:t>
            </a:r>
            <a:endParaRPr lang="en-US" sz="2800" b="1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21-2 </a:t>
            </a:r>
            <a:r>
              <a:rPr lang="en-US" dirty="0" err="1" smtClean="0"/>
              <a:t>Presión</a:t>
            </a:r>
            <a:r>
              <a:rPr lang="en-US" dirty="0" smtClean="0"/>
              <a:t> y Resistencia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571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94" y="936957"/>
            <a:ext cx="8790106" cy="5455168"/>
          </a:xfrm>
        </p:spPr>
        <p:txBody>
          <a:bodyPr/>
          <a:lstStyle/>
          <a:p>
            <a:r>
              <a:rPr lang="en-US" dirty="0" err="1" smtClean="0"/>
              <a:t>Intercambio</a:t>
            </a:r>
            <a:r>
              <a:rPr lang="en-US" dirty="0" smtClean="0"/>
              <a:t> </a:t>
            </a:r>
            <a:r>
              <a:rPr lang="en-US" dirty="0" err="1" smtClean="0"/>
              <a:t>Capilar</a:t>
            </a:r>
            <a:endParaRPr lang="en-US" dirty="0" smtClean="0"/>
          </a:p>
          <a:p>
            <a:pPr lvl="1"/>
            <a:r>
              <a:rPr lang="en-US" dirty="0" smtClean="0"/>
              <a:t>En el </a:t>
            </a:r>
            <a:r>
              <a:rPr lang="en-US" dirty="0" err="1" smtClean="0"/>
              <a:t>capilar</a:t>
            </a:r>
            <a:r>
              <a:rPr lang="en-US" dirty="0" smtClean="0"/>
              <a:t> </a:t>
            </a:r>
            <a:r>
              <a:rPr lang="en-US" b="1" dirty="0" smtClean="0"/>
              <a:t>arterial</a:t>
            </a:r>
            <a:r>
              <a:rPr lang="en-US" dirty="0" smtClean="0"/>
              <a:t> :</a:t>
            </a:r>
          </a:p>
          <a:p>
            <a:pPr lvl="2"/>
            <a:r>
              <a:rPr lang="en-US" dirty="0" smtClean="0"/>
              <a:t>El </a:t>
            </a:r>
            <a:r>
              <a:rPr lang="en-US" dirty="0" err="1" smtClean="0"/>
              <a:t>fluido</a:t>
            </a:r>
            <a:r>
              <a:rPr lang="en-US" dirty="0" smtClean="0"/>
              <a:t> </a:t>
            </a:r>
            <a:r>
              <a:rPr lang="en-US" b="1" dirty="0" smtClean="0"/>
              <a:t>sale</a:t>
            </a:r>
            <a:r>
              <a:rPr lang="en-US" dirty="0" smtClean="0"/>
              <a:t> del </a:t>
            </a:r>
            <a:r>
              <a:rPr lang="en-US" dirty="0" err="1" smtClean="0"/>
              <a:t>capilar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al </a:t>
            </a:r>
            <a:r>
              <a:rPr lang="en-US" dirty="0" err="1" smtClean="0">
                <a:sym typeface="Wingdings"/>
              </a:rPr>
              <a:t>fluido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intersticial</a:t>
            </a:r>
            <a:r>
              <a:rPr lang="en-US" dirty="0" smtClean="0">
                <a:sym typeface="Wingdings"/>
              </a:rPr>
              <a:t> </a:t>
            </a:r>
            <a:endParaRPr lang="en-US" dirty="0" smtClean="0"/>
          </a:p>
          <a:p>
            <a:pPr lvl="1"/>
            <a:r>
              <a:rPr lang="en-US" dirty="0" smtClean="0"/>
              <a:t>En el </a:t>
            </a:r>
            <a:r>
              <a:rPr lang="en-US" dirty="0" err="1" smtClean="0"/>
              <a:t>capilar</a:t>
            </a:r>
            <a:r>
              <a:rPr lang="en-US" dirty="0" smtClean="0"/>
              <a:t> </a:t>
            </a:r>
            <a:r>
              <a:rPr lang="en-US" b="1" dirty="0" err="1" smtClean="0"/>
              <a:t>venoso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El </a:t>
            </a:r>
            <a:r>
              <a:rPr lang="en-US" dirty="0" err="1" smtClean="0"/>
              <a:t>fluido</a:t>
            </a:r>
            <a:r>
              <a:rPr lang="en-US" dirty="0" smtClean="0"/>
              <a:t>  </a:t>
            </a:r>
            <a:r>
              <a:rPr lang="en-US" b="1" dirty="0" err="1" smtClean="0"/>
              <a:t>entra</a:t>
            </a:r>
            <a:r>
              <a:rPr lang="en-US" dirty="0" smtClean="0"/>
              <a:t> al </a:t>
            </a:r>
            <a:r>
              <a:rPr lang="en-US" dirty="0" err="1" smtClean="0"/>
              <a:t>capilar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</a:t>
            </a:r>
            <a:r>
              <a:rPr lang="en-US" dirty="0" err="1" smtClean="0"/>
              <a:t>espacio</a:t>
            </a:r>
            <a:r>
              <a:rPr lang="en-US" dirty="0" smtClean="0"/>
              <a:t> </a:t>
            </a:r>
            <a:r>
              <a:rPr lang="en-US" dirty="0" err="1" smtClean="0"/>
              <a:t>intersticial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b="1" dirty="0" err="1" smtClean="0"/>
              <a:t>Punto</a:t>
            </a:r>
            <a:r>
              <a:rPr lang="en-US" b="1" dirty="0" smtClean="0"/>
              <a:t> de </a:t>
            </a:r>
            <a:r>
              <a:rPr lang="en-US" b="1" dirty="0" err="1" smtClean="0"/>
              <a:t>transición</a:t>
            </a:r>
            <a:r>
              <a:rPr lang="en-US" b="1" dirty="0" smtClean="0"/>
              <a:t> </a:t>
            </a:r>
            <a:r>
              <a:rPr lang="en-US" dirty="0" smtClean="0"/>
              <a:t>entre </a:t>
            </a:r>
            <a:r>
              <a:rPr lang="en-US" dirty="0" err="1" smtClean="0"/>
              <a:t>filtración</a:t>
            </a:r>
            <a:r>
              <a:rPr lang="en-US" dirty="0" smtClean="0"/>
              <a:t> y </a:t>
            </a:r>
            <a:r>
              <a:rPr lang="en-US" dirty="0" err="1" smtClean="0"/>
              <a:t>reabsroción</a:t>
            </a:r>
            <a:endParaRPr lang="en-US" dirty="0" smtClean="0"/>
          </a:p>
          <a:p>
            <a:pPr lvl="2"/>
            <a:r>
              <a:rPr lang="en-US" dirty="0" err="1" smtClean="0"/>
              <a:t>Es</a:t>
            </a:r>
            <a:r>
              <a:rPr lang="en-US" dirty="0" smtClean="0"/>
              <a:t> mas </a:t>
            </a:r>
            <a:r>
              <a:rPr lang="en-US" dirty="0" err="1" smtClean="0"/>
              <a:t>cercano</a:t>
            </a:r>
            <a:r>
              <a:rPr lang="en-US" dirty="0" smtClean="0"/>
              <a:t> del </a:t>
            </a:r>
            <a:r>
              <a:rPr lang="en-US" dirty="0" err="1" smtClean="0"/>
              <a:t>lado</a:t>
            </a:r>
            <a:r>
              <a:rPr lang="en-US" dirty="0" smtClean="0"/>
              <a:t> </a:t>
            </a:r>
            <a:r>
              <a:rPr lang="en-US" dirty="0" err="1" smtClean="0"/>
              <a:t>venoso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del </a:t>
            </a:r>
            <a:r>
              <a:rPr lang="en-US" dirty="0" err="1" smtClean="0"/>
              <a:t>lado</a:t>
            </a:r>
            <a:r>
              <a:rPr lang="en-US" dirty="0" smtClean="0"/>
              <a:t> arterial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PLT </a:t>
            </a:r>
            <a:r>
              <a:rPr lang="en-US" dirty="0" err="1" smtClean="0"/>
              <a:t>capilares</a:t>
            </a:r>
            <a:r>
              <a:rPr lang="en-US" dirty="0" smtClean="0"/>
              <a:t> </a:t>
            </a:r>
            <a:r>
              <a:rPr lang="en-US" b="1" dirty="0" err="1" smtClean="0"/>
              <a:t>filtran</a:t>
            </a:r>
            <a:r>
              <a:rPr lang="en-US" b="1" dirty="0" smtClean="0"/>
              <a:t> mas </a:t>
            </a:r>
            <a:r>
              <a:rPr lang="en-US" dirty="0" smtClean="0"/>
              <a:t>de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b="1" dirty="0" err="1" smtClean="0"/>
              <a:t>reabsorben</a:t>
            </a:r>
            <a:endParaRPr lang="en-US" b="1" dirty="0"/>
          </a:p>
          <a:p>
            <a:pPr lvl="2"/>
            <a:r>
              <a:rPr lang="en-US" dirty="0" err="1" smtClean="0"/>
              <a:t>Fluido</a:t>
            </a:r>
            <a:r>
              <a:rPr lang="en-US" dirty="0" smtClean="0"/>
              <a:t> en </a:t>
            </a:r>
            <a:r>
              <a:rPr lang="en-US" dirty="0" err="1" smtClean="0"/>
              <a:t>exceso</a:t>
            </a:r>
            <a:r>
              <a:rPr lang="en-US" dirty="0" smtClean="0"/>
              <a:t> </a:t>
            </a:r>
            <a:r>
              <a:rPr lang="en-US" dirty="0" err="1" smtClean="0"/>
              <a:t>entra</a:t>
            </a:r>
            <a:r>
              <a:rPr lang="en-US" dirty="0" smtClean="0"/>
              <a:t> a los </a:t>
            </a:r>
            <a:r>
              <a:rPr lang="en-US" dirty="0" err="1" smtClean="0"/>
              <a:t>vasos</a:t>
            </a:r>
            <a:r>
              <a:rPr lang="en-US" dirty="0" smtClean="0"/>
              <a:t> </a:t>
            </a:r>
            <a:r>
              <a:rPr lang="en-US" dirty="0" err="1" smtClean="0"/>
              <a:t>linfáticos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21-2 </a:t>
            </a:r>
            <a:r>
              <a:rPr lang="en-US" dirty="0" err="1" smtClean="0"/>
              <a:t>Presión</a:t>
            </a:r>
            <a:r>
              <a:rPr lang="en-US" dirty="0" smtClean="0"/>
              <a:t> y Resistencia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406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21_1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7"/>
          <a:stretch/>
        </p:blipFill>
        <p:spPr>
          <a:xfrm>
            <a:off x="298704" y="896112"/>
            <a:ext cx="8546592" cy="489977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1"/>
            <a:ext cx="8930802" cy="54135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b="1" dirty="0">
                <a:latin typeface="Arial" charset="0"/>
              </a:rPr>
              <a:t>Figure 21-11 Forces Acting across Capillary Walls.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4215" y="915272"/>
            <a:ext cx="865445" cy="312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Return to</a:t>
            </a:r>
          </a:p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circulation</a:t>
            </a:r>
            <a:endParaRPr lang="en-US" sz="11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9115" y="1305797"/>
            <a:ext cx="1069485" cy="483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3.6 L/day flows</a:t>
            </a:r>
          </a:p>
          <a:p>
            <a:pPr algn="ctr"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nto lymphatic</a:t>
            </a:r>
          </a:p>
          <a:p>
            <a:pPr algn="ctr"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vessels</a:t>
            </a:r>
            <a:endParaRPr lang="en-US" sz="11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1815" y="2693272"/>
            <a:ext cx="669435" cy="157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dirty="0" err="1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Venule</a:t>
            </a:r>
            <a:endParaRPr lang="en-US" sz="115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9591" y="2553572"/>
            <a:ext cx="412260" cy="157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KEY</a:t>
            </a:r>
            <a:endParaRPr lang="en-US" sz="110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7190" y="3175872"/>
            <a:ext cx="1117109" cy="157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Reabsorption</a:t>
            </a:r>
            <a:endParaRPr lang="en-US" sz="110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2916" y="3495675"/>
            <a:ext cx="875809" cy="157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20.4 L/day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9941" y="3327400"/>
            <a:ext cx="875809" cy="310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 net fluid</a:t>
            </a:r>
          </a:p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movement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439" y="3166347"/>
            <a:ext cx="904385" cy="157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Filtration</a:t>
            </a:r>
            <a:endParaRPr lang="en-US" sz="110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3750" y="3502025"/>
            <a:ext cx="695325" cy="157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24 L/day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2765" y="4331572"/>
            <a:ext cx="1399685" cy="156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NFP </a:t>
            </a:r>
            <a:r>
              <a:rPr lang="en-US" sz="1100" dirty="0" smtClean="0">
                <a:solidFill>
                  <a:srgbClr val="FFFFFF"/>
                </a:solidFill>
                <a:latin typeface="Symbol" charset="2"/>
                <a:ea typeface="ＭＳ Ｐゴシック" charset="0"/>
                <a:cs typeface="Symbol" charset="2"/>
              </a:rPr>
              <a:t>= +</a:t>
            </a:r>
            <a:r>
              <a:rPr lang="en-US" sz="1100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10 mm Hg</a:t>
            </a:r>
            <a:endParaRPr lang="en-US" sz="1100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9450" y="4331572"/>
            <a:ext cx="765175" cy="156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NFP </a:t>
            </a:r>
            <a:r>
              <a:rPr lang="en-US" sz="1100" dirty="0" smtClean="0">
                <a:solidFill>
                  <a:srgbClr val="FFFFFF"/>
                </a:solidFill>
                <a:latin typeface="Symbol" charset="2"/>
                <a:ea typeface="ＭＳ Ｐゴシック" charset="0"/>
                <a:cs typeface="Symbol" charset="2"/>
              </a:rPr>
              <a:t>= </a:t>
            </a:r>
            <a:r>
              <a:rPr lang="en-US" sz="1100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0</a:t>
            </a:r>
            <a:endParaRPr lang="en-US" sz="1100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500" y="4331572"/>
            <a:ext cx="1295400" cy="156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NFP </a:t>
            </a:r>
            <a:r>
              <a:rPr lang="en-US" sz="1100" dirty="0">
                <a:solidFill>
                  <a:srgbClr val="FFFFFF"/>
                </a:solidFill>
                <a:latin typeface="Symbol" charset="2"/>
                <a:ea typeface="ＭＳ Ｐゴシック" charset="0"/>
                <a:cs typeface="Symbol" charset="2"/>
              </a:rPr>
              <a:t>= </a:t>
            </a:r>
            <a:r>
              <a:rPr lang="en-US" sz="1100" dirty="0" smtClean="0">
                <a:solidFill>
                  <a:srgbClr val="FFFFFF"/>
                </a:solidFill>
                <a:latin typeface="Symbol" charset="2"/>
                <a:ea typeface="ＭＳ Ｐゴシック" charset="0"/>
                <a:cs typeface="Symbol" charset="2"/>
                <a:sym typeface="Symbol"/>
              </a:rPr>
              <a:t></a:t>
            </a:r>
            <a:r>
              <a:rPr lang="en-US" sz="1100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7 mm Hg</a:t>
            </a:r>
            <a:endParaRPr lang="en-US" sz="1100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8351" y="3708400"/>
            <a:ext cx="330200" cy="391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35</a:t>
            </a:r>
          </a:p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</a:p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Hg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6975" y="3711575"/>
            <a:ext cx="330200" cy="391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5</a:t>
            </a:r>
          </a:p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</a:p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Hg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8825" y="3711575"/>
            <a:ext cx="330200" cy="391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5</a:t>
            </a:r>
          </a:p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</a:p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Hg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0" y="3711575"/>
            <a:ext cx="330200" cy="391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5</a:t>
            </a:r>
          </a:p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</a:p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Hg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3750" y="3711575"/>
            <a:ext cx="330200" cy="391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5</a:t>
            </a:r>
          </a:p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</a:p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Hg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3075" y="3702050"/>
            <a:ext cx="3302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18</a:t>
            </a:r>
          </a:p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</a:p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Hg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74825" y="4867275"/>
            <a:ext cx="1184275" cy="482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CHP </a:t>
            </a:r>
            <a:r>
              <a:rPr lang="en-US" sz="1100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&gt;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BCOP</a:t>
            </a:r>
          </a:p>
          <a:p>
            <a:pPr algn="ctr"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Fluid forced</a:t>
            </a:r>
          </a:p>
          <a:p>
            <a:pPr algn="ctr"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ut of capillary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79750" y="4867275"/>
            <a:ext cx="1031875" cy="642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CHP </a:t>
            </a:r>
            <a:r>
              <a:rPr lang="en-US" sz="1100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BCOP</a:t>
            </a:r>
          </a:p>
          <a:p>
            <a:pPr algn="ctr"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 net</a:t>
            </a:r>
          </a:p>
          <a:p>
            <a:pPr algn="ctr"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ovement</a:t>
            </a:r>
          </a:p>
          <a:p>
            <a:pPr algn="ctr"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 fluid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3850" y="4867275"/>
            <a:ext cx="1031875" cy="482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BCOP </a:t>
            </a:r>
            <a:r>
              <a:rPr lang="en-US" sz="1100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&gt;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CHP</a:t>
            </a:r>
          </a:p>
          <a:p>
            <a:pPr algn="ctr"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Fluid moves</a:t>
            </a:r>
          </a:p>
          <a:p>
            <a:pPr algn="ctr"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nto capillary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855" y="2553809"/>
            <a:ext cx="904385" cy="157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Arteriole</a:t>
            </a:r>
            <a:endParaRPr lang="en-US" sz="110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5949" y="2778579"/>
            <a:ext cx="1548012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CHP </a:t>
            </a: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(Capillary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ydrostatic pressure)</a:t>
            </a:r>
            <a:endParaRPr lang="en-US" sz="11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65949" y="3234905"/>
            <a:ext cx="1548012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BOP </a:t>
            </a: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(Blood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smotic pressure)</a:t>
            </a:r>
            <a:endParaRPr lang="en-US" sz="11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65949" y="3763513"/>
            <a:ext cx="1548012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NFP </a:t>
            </a: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(Net filtration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pressure)</a:t>
            </a:r>
            <a:endParaRPr lang="en-US" sz="11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678" y="1020245"/>
            <a:ext cx="8802322" cy="4959275"/>
          </a:xfrm>
        </p:spPr>
        <p:txBody>
          <a:bodyPr/>
          <a:lstStyle/>
          <a:p>
            <a:r>
              <a:rPr lang="en-US" dirty="0" err="1" smtClean="0"/>
              <a:t>Dinámica</a:t>
            </a:r>
            <a:r>
              <a:rPr lang="en-US" dirty="0" smtClean="0"/>
              <a:t> </a:t>
            </a:r>
            <a:r>
              <a:rPr lang="en-US" dirty="0" err="1" smtClean="0"/>
              <a:t>Capilar</a:t>
            </a:r>
            <a:endParaRPr lang="en-US" dirty="0" smtClean="0"/>
          </a:p>
          <a:p>
            <a:pPr lvl="1"/>
            <a:r>
              <a:rPr lang="en-US" dirty="0" err="1" smtClean="0"/>
              <a:t>Hemorragias</a:t>
            </a:r>
            <a:r>
              <a:rPr lang="en-US" dirty="0" smtClean="0"/>
              <a:t>	</a:t>
            </a:r>
          </a:p>
          <a:p>
            <a:pPr lvl="2"/>
            <a:r>
              <a:rPr lang="en-US" dirty="0" err="1" smtClean="0"/>
              <a:t>Reducen</a:t>
            </a:r>
            <a:r>
              <a:rPr lang="en-US" dirty="0" smtClean="0"/>
              <a:t> CHP </a:t>
            </a:r>
            <a:r>
              <a:rPr lang="en-US" dirty="0"/>
              <a:t>y</a:t>
            </a:r>
            <a:r>
              <a:rPr lang="en-US" dirty="0" smtClean="0"/>
              <a:t> NFP</a:t>
            </a:r>
          </a:p>
          <a:p>
            <a:pPr lvl="2"/>
            <a:r>
              <a:rPr lang="en-US" dirty="0" err="1" smtClean="0"/>
              <a:t>Aumenta</a:t>
            </a:r>
            <a:r>
              <a:rPr lang="en-US" dirty="0" smtClean="0"/>
              <a:t> </a:t>
            </a:r>
            <a:r>
              <a:rPr lang="en-US" dirty="0" err="1" smtClean="0"/>
              <a:t>reapsorción</a:t>
            </a:r>
            <a:r>
              <a:rPr lang="en-US" dirty="0" smtClean="0"/>
              <a:t> de </a:t>
            </a:r>
            <a:r>
              <a:rPr lang="en-US" dirty="0" err="1" smtClean="0"/>
              <a:t>liquido</a:t>
            </a:r>
            <a:r>
              <a:rPr lang="en-US" dirty="0" smtClean="0"/>
              <a:t> </a:t>
            </a:r>
            <a:r>
              <a:rPr lang="en-US" dirty="0" err="1" smtClean="0"/>
              <a:t>intersticial</a:t>
            </a:r>
            <a:endParaRPr lang="en-US" dirty="0" smtClean="0"/>
          </a:p>
          <a:p>
            <a:pPr lvl="1"/>
            <a:r>
              <a:rPr lang="en-US" dirty="0" err="1" smtClean="0"/>
              <a:t>Deshidratación</a:t>
            </a:r>
            <a:endParaRPr lang="en-US" dirty="0" smtClean="0"/>
          </a:p>
          <a:p>
            <a:pPr lvl="2"/>
            <a:r>
              <a:rPr lang="en-US" dirty="0" err="1" smtClean="0"/>
              <a:t>Aumenta</a:t>
            </a:r>
            <a:r>
              <a:rPr lang="en-US" dirty="0" smtClean="0"/>
              <a:t> BCOP</a:t>
            </a:r>
          </a:p>
          <a:p>
            <a:pPr lvl="2"/>
            <a:r>
              <a:rPr lang="en-US" dirty="0" err="1" smtClean="0"/>
              <a:t>Acelera</a:t>
            </a:r>
            <a:r>
              <a:rPr lang="en-US" dirty="0" smtClean="0"/>
              <a:t> </a:t>
            </a:r>
            <a:r>
              <a:rPr lang="en-US" dirty="0" err="1" smtClean="0"/>
              <a:t>reabsorción</a:t>
            </a:r>
            <a:endParaRPr lang="en-US" dirty="0" smtClean="0"/>
          </a:p>
          <a:p>
            <a:pPr lvl="1"/>
            <a:r>
              <a:rPr lang="en-US" dirty="0" err="1" smtClean="0"/>
              <a:t>Aumento</a:t>
            </a:r>
            <a:r>
              <a:rPr lang="en-US" dirty="0" smtClean="0"/>
              <a:t> en CHP o </a:t>
            </a:r>
            <a:r>
              <a:rPr lang="en-US" dirty="0" err="1" smtClean="0"/>
              <a:t>disminución</a:t>
            </a:r>
            <a:r>
              <a:rPr lang="en-US" dirty="0" smtClean="0"/>
              <a:t> en BCOP:</a:t>
            </a:r>
          </a:p>
          <a:p>
            <a:pPr lvl="2"/>
            <a:r>
              <a:rPr lang="en-US" dirty="0" err="1" smtClean="0"/>
              <a:t>Fluido</a:t>
            </a:r>
            <a:r>
              <a:rPr lang="en-US" dirty="0" smtClean="0"/>
              <a:t> sale de la </a:t>
            </a:r>
            <a:r>
              <a:rPr lang="en-US" dirty="0" err="1" smtClean="0"/>
              <a:t>sangre</a:t>
            </a:r>
            <a:r>
              <a:rPr lang="en-US" dirty="0" smtClean="0"/>
              <a:t> y se </a:t>
            </a:r>
            <a:r>
              <a:rPr lang="en-US" dirty="0" err="1" smtClean="0"/>
              <a:t>acumula</a:t>
            </a:r>
            <a:r>
              <a:rPr lang="en-US" dirty="0" smtClean="0"/>
              <a:t> en el </a:t>
            </a:r>
            <a:r>
              <a:rPr lang="en-US" dirty="0" err="1" smtClean="0"/>
              <a:t>intersticio</a:t>
            </a:r>
            <a:endParaRPr lang="en-US" dirty="0" smtClean="0"/>
          </a:p>
          <a:p>
            <a:pPr lvl="2"/>
            <a:r>
              <a:rPr lang="en-US" b="1" dirty="0" smtClean="0"/>
              <a:t>Edema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21-2 </a:t>
            </a:r>
            <a:r>
              <a:rPr lang="en-US" dirty="0" err="1" smtClean="0"/>
              <a:t>Presión</a:t>
            </a:r>
            <a:r>
              <a:rPr lang="en-US" dirty="0" smtClean="0"/>
              <a:t> y Resistencia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6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21-1 </a:t>
            </a:r>
            <a:r>
              <a:rPr lang="en-US" dirty="0" err="1" smtClean="0"/>
              <a:t>Vasos</a:t>
            </a:r>
            <a:r>
              <a:rPr lang="en-US" dirty="0" smtClean="0"/>
              <a:t> </a:t>
            </a:r>
            <a:r>
              <a:rPr lang="en-US" dirty="0" err="1" smtClean="0"/>
              <a:t>sanguíneos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138" y="853044"/>
            <a:ext cx="8289445" cy="4959275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mayores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Conectan</a:t>
            </a:r>
            <a:r>
              <a:rPr lang="en-US" dirty="0" smtClean="0"/>
              <a:t> al </a:t>
            </a:r>
            <a:r>
              <a:rPr lang="en-US" dirty="0" err="1" smtClean="0"/>
              <a:t>corazón</a:t>
            </a:r>
            <a:endParaRPr lang="en-US" dirty="0" smtClean="0"/>
          </a:p>
          <a:p>
            <a:pPr lvl="1"/>
            <a:r>
              <a:rPr lang="en-US" dirty="0" err="1" smtClean="0"/>
              <a:t>Tronco</a:t>
            </a:r>
            <a:r>
              <a:rPr lang="en-US" dirty="0" smtClean="0"/>
              <a:t> </a:t>
            </a:r>
            <a:r>
              <a:rPr lang="en-US" dirty="0" err="1" smtClean="0"/>
              <a:t>pulmonar</a:t>
            </a:r>
            <a:endParaRPr lang="en-US" dirty="0" smtClean="0"/>
          </a:p>
          <a:p>
            <a:pPr lvl="2"/>
            <a:r>
              <a:rPr lang="en-US" dirty="0" err="1" smtClean="0"/>
              <a:t>Llevan</a:t>
            </a:r>
            <a:r>
              <a:rPr lang="en-US" dirty="0" smtClean="0"/>
              <a:t> </a:t>
            </a:r>
            <a:r>
              <a:rPr lang="en-US" dirty="0" err="1" smtClean="0"/>
              <a:t>sangre</a:t>
            </a:r>
            <a:r>
              <a:rPr lang="en-US" dirty="0" smtClean="0"/>
              <a:t> a los </a:t>
            </a:r>
            <a:r>
              <a:rPr lang="en-US" dirty="0" err="1" smtClean="0"/>
              <a:t>pulmones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Circulación</a:t>
            </a:r>
            <a:r>
              <a:rPr lang="en-US" dirty="0" smtClean="0"/>
              <a:t> </a:t>
            </a:r>
            <a:r>
              <a:rPr lang="en-US" dirty="0" err="1" smtClean="0"/>
              <a:t>pulmonar</a:t>
            </a:r>
            <a:endParaRPr lang="en-US" dirty="0" smtClean="0"/>
          </a:p>
          <a:p>
            <a:pPr lvl="1"/>
            <a:r>
              <a:rPr lang="en-US" dirty="0" smtClean="0"/>
              <a:t>Aorta</a:t>
            </a:r>
          </a:p>
          <a:p>
            <a:pPr lvl="2"/>
            <a:r>
              <a:rPr lang="en-US" dirty="0" err="1" smtClean="0"/>
              <a:t>Lleva</a:t>
            </a:r>
            <a:r>
              <a:rPr lang="en-US" dirty="0" smtClean="0"/>
              <a:t> </a:t>
            </a:r>
            <a:r>
              <a:rPr lang="en-US" dirty="0" err="1" smtClean="0"/>
              <a:t>sangre</a:t>
            </a:r>
            <a:r>
              <a:rPr lang="en-US" dirty="0" smtClean="0"/>
              <a:t> al </a:t>
            </a:r>
            <a:r>
              <a:rPr lang="en-US" dirty="0" err="1" smtClean="0"/>
              <a:t>cuerpo</a:t>
            </a:r>
            <a:endParaRPr lang="en-US" dirty="0" smtClean="0"/>
          </a:p>
          <a:p>
            <a:pPr lvl="2"/>
            <a:r>
              <a:rPr lang="en-US" dirty="0" err="1" smtClean="0"/>
              <a:t>Circulación</a:t>
            </a:r>
            <a:r>
              <a:rPr lang="en-US" dirty="0" smtClean="0"/>
              <a:t> </a:t>
            </a:r>
            <a:r>
              <a:rPr lang="en-US" dirty="0" err="1" smtClean="0"/>
              <a:t>sistémica</a:t>
            </a:r>
            <a:endParaRPr lang="en-US" dirty="0" smtClean="0"/>
          </a:p>
          <a:p>
            <a:r>
              <a:rPr lang="en-US" dirty="0" smtClean="0"/>
              <a:t>Los mas </a:t>
            </a:r>
            <a:r>
              <a:rPr lang="en-US" dirty="0" err="1" smtClean="0"/>
              <a:t>pequeños</a:t>
            </a:r>
            <a:endParaRPr lang="en-US" dirty="0"/>
          </a:p>
          <a:p>
            <a:pPr lvl="1"/>
            <a:r>
              <a:rPr lang="en-US" dirty="0" err="1" smtClean="0"/>
              <a:t>Capilares</a:t>
            </a:r>
            <a:endParaRPr lang="en-US" dirty="0"/>
          </a:p>
          <a:p>
            <a:pPr lvl="2"/>
            <a:r>
              <a:rPr lang="en-US" dirty="0" err="1" smtClean="0"/>
              <a:t>Diámetro</a:t>
            </a:r>
            <a:r>
              <a:rPr lang="en-US" dirty="0" smtClean="0"/>
              <a:t> </a:t>
            </a:r>
            <a:r>
              <a:rPr lang="en-US" dirty="0" err="1" smtClean="0"/>
              <a:t>pequeño</a:t>
            </a:r>
            <a:r>
              <a:rPr lang="en-US" dirty="0" smtClean="0"/>
              <a:t>, </a:t>
            </a:r>
            <a:r>
              <a:rPr lang="en-US" dirty="0" err="1" smtClean="0"/>
              <a:t>paredes</a:t>
            </a:r>
            <a:r>
              <a:rPr lang="en-US" dirty="0" smtClean="0"/>
              <a:t> </a:t>
            </a:r>
            <a:r>
              <a:rPr lang="en-US" dirty="0" err="1" smtClean="0"/>
              <a:t>finas</a:t>
            </a:r>
            <a:endParaRPr lang="en-US" dirty="0"/>
          </a:p>
          <a:p>
            <a:pPr lvl="2"/>
            <a:r>
              <a:rPr lang="en-US" dirty="0" smtClean="0"/>
              <a:t>Gases y </a:t>
            </a:r>
            <a:r>
              <a:rPr lang="en-US" dirty="0" err="1" smtClean="0"/>
              <a:t>sustancias</a:t>
            </a:r>
            <a:r>
              <a:rPr lang="en-US" dirty="0" smtClean="0"/>
              <a:t> se </a:t>
            </a:r>
            <a:r>
              <a:rPr lang="en-US" dirty="0" err="1" smtClean="0"/>
              <a:t>difunden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paredes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21-3 </a:t>
            </a:r>
            <a:r>
              <a:rPr lang="en-US" dirty="0" err="1" smtClean="0"/>
              <a:t>Regulación</a:t>
            </a:r>
            <a:r>
              <a:rPr lang="en-US" dirty="0" smtClean="0"/>
              <a:t> Cardiovascular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Perfusión</a:t>
            </a:r>
            <a:r>
              <a:rPr lang="en-US" b="1" dirty="0" smtClean="0"/>
              <a:t> de </a:t>
            </a:r>
            <a:r>
              <a:rPr lang="en-US" b="1" dirty="0" err="1" smtClean="0"/>
              <a:t>Tejido</a:t>
            </a:r>
            <a:endParaRPr lang="en-US" dirty="0" smtClean="0"/>
          </a:p>
          <a:p>
            <a:pPr lvl="1"/>
            <a:r>
              <a:rPr lang="en-US" dirty="0" err="1" smtClean="0"/>
              <a:t>Flujo</a:t>
            </a:r>
            <a:r>
              <a:rPr lang="en-US" dirty="0" smtClean="0"/>
              <a:t> de la </a:t>
            </a:r>
            <a:r>
              <a:rPr lang="en-US" dirty="0" err="1" smtClean="0"/>
              <a:t>sangre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 los </a:t>
            </a:r>
            <a:r>
              <a:rPr lang="en-US" dirty="0" err="1" smtClean="0"/>
              <a:t>tejidos</a:t>
            </a:r>
            <a:endParaRPr lang="en-US" dirty="0" smtClean="0"/>
          </a:p>
          <a:p>
            <a:pPr lvl="1"/>
            <a:r>
              <a:rPr lang="en-US" dirty="0" err="1" smtClean="0"/>
              <a:t>Lleva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 smtClean="0"/>
              <a:t> y </a:t>
            </a:r>
            <a:r>
              <a:rPr lang="en-US" dirty="0" err="1" smtClean="0"/>
              <a:t>nutrientes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Remueve</a:t>
            </a:r>
            <a:r>
              <a:rPr lang="en-US" dirty="0" smtClean="0"/>
              <a:t> CO</a:t>
            </a:r>
            <a:r>
              <a:rPr lang="en-US" baseline="-25000" dirty="0" smtClean="0"/>
              <a:t>2</a:t>
            </a:r>
            <a:r>
              <a:rPr lang="en-US" dirty="0" smtClean="0"/>
              <a:t> y </a:t>
            </a:r>
            <a:r>
              <a:rPr lang="en-US" dirty="0" err="1" smtClean="0"/>
              <a:t>desechos</a:t>
            </a:r>
            <a:endParaRPr lang="en-US" dirty="0" smtClean="0"/>
          </a:p>
          <a:p>
            <a:pPr lvl="1"/>
            <a:r>
              <a:rPr lang="en-US" dirty="0" err="1" smtClean="0"/>
              <a:t>Afectado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Gasto</a:t>
            </a:r>
            <a:r>
              <a:rPr lang="en-US" dirty="0" smtClean="0"/>
              <a:t> </a:t>
            </a:r>
            <a:r>
              <a:rPr lang="en-US" dirty="0" err="1" smtClean="0"/>
              <a:t>cardiaco</a:t>
            </a:r>
            <a:endParaRPr lang="en-US" dirty="0" smtClean="0"/>
          </a:p>
          <a:p>
            <a:pPr lvl="2"/>
            <a:r>
              <a:rPr lang="en-US" dirty="0" smtClean="0"/>
              <a:t>Resistencia </a:t>
            </a:r>
            <a:r>
              <a:rPr lang="en-US" dirty="0" err="1" smtClean="0"/>
              <a:t>periferal</a:t>
            </a:r>
            <a:endParaRPr lang="en-US" dirty="0" smtClean="0"/>
          </a:p>
          <a:p>
            <a:pPr lvl="2"/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 err="1" smtClean="0"/>
              <a:t>sanguínea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729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21-3 </a:t>
            </a:r>
            <a:r>
              <a:rPr lang="en-US" dirty="0" err="1" smtClean="0"/>
              <a:t>Regulación</a:t>
            </a:r>
            <a:r>
              <a:rPr lang="en-US" dirty="0" smtClean="0"/>
              <a:t> Cardiovascular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3" y="984938"/>
            <a:ext cx="8289445" cy="4959275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Regulación</a:t>
            </a:r>
            <a:r>
              <a:rPr lang="en-US" dirty="0" smtClean="0"/>
              <a:t> Cardiovascular cambia el </a:t>
            </a:r>
            <a:r>
              <a:rPr lang="en-US" dirty="0" err="1" smtClean="0"/>
              <a:t>flujo</a:t>
            </a:r>
            <a:r>
              <a:rPr lang="en-US" dirty="0" smtClean="0"/>
              <a:t> de </a:t>
            </a:r>
            <a:r>
              <a:rPr lang="en-US" dirty="0" err="1" smtClean="0"/>
              <a:t>sangre</a:t>
            </a:r>
            <a:r>
              <a:rPr lang="en-US" dirty="0" smtClean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 el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necesario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 el 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deseada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Sin </a:t>
            </a:r>
            <a:r>
              <a:rPr lang="en-US" b="1" dirty="0" err="1" smtClean="0"/>
              <a:t>cambiar</a:t>
            </a:r>
            <a:r>
              <a:rPr lang="en-US" b="1" dirty="0" smtClean="0"/>
              <a:t> </a:t>
            </a:r>
            <a:r>
              <a:rPr lang="en-US" b="1" dirty="0" err="1" smtClean="0"/>
              <a:t>ni</a:t>
            </a:r>
            <a:r>
              <a:rPr lang="en-US" b="1" dirty="0" smtClean="0"/>
              <a:t> la </a:t>
            </a:r>
            <a:r>
              <a:rPr lang="en-US" b="1" dirty="0" err="1" smtClean="0"/>
              <a:t>presión</a:t>
            </a:r>
            <a:r>
              <a:rPr lang="en-US" b="1" dirty="0"/>
              <a:t> </a:t>
            </a:r>
            <a:r>
              <a:rPr lang="en-US" b="1" dirty="0" err="1" smtClean="0"/>
              <a:t>sanguínea</a:t>
            </a:r>
            <a:r>
              <a:rPr lang="en-US" b="1" dirty="0" smtClean="0"/>
              <a:t> </a:t>
            </a:r>
            <a:r>
              <a:rPr lang="en-US" b="1" dirty="0" err="1" smtClean="0"/>
              <a:t>ni</a:t>
            </a:r>
            <a:r>
              <a:rPr lang="en-US" b="1" dirty="0" smtClean="0"/>
              <a:t> el </a:t>
            </a:r>
            <a:r>
              <a:rPr lang="en-US" b="1" dirty="0" err="1" smtClean="0"/>
              <a:t>flujo</a:t>
            </a:r>
            <a:r>
              <a:rPr lang="en-US" b="1" dirty="0" smtClean="0"/>
              <a:t> de </a:t>
            </a:r>
            <a:r>
              <a:rPr lang="en-US" b="1" dirty="0" err="1" smtClean="0"/>
              <a:t>sangre</a:t>
            </a:r>
            <a:r>
              <a:rPr lang="en-US" b="1" dirty="0" smtClean="0"/>
              <a:t> a </a:t>
            </a:r>
            <a:r>
              <a:rPr lang="en-US" b="1" dirty="0" err="1" smtClean="0"/>
              <a:t>órganos</a:t>
            </a:r>
            <a:r>
              <a:rPr lang="en-US" b="1" dirty="0" smtClean="0"/>
              <a:t> </a:t>
            </a:r>
            <a:r>
              <a:rPr lang="en-US" b="1" dirty="0" err="1" smtClean="0"/>
              <a:t>vitales</a:t>
            </a:r>
            <a:endParaRPr lang="en-US" b="1" dirty="0" smtClean="0"/>
          </a:p>
          <a:p>
            <a:r>
              <a:rPr lang="en-US" dirty="0" smtClean="0"/>
              <a:t>Como se </a:t>
            </a:r>
            <a:r>
              <a:rPr lang="en-US" dirty="0" err="1" smtClean="0"/>
              <a:t>controlan</a:t>
            </a:r>
            <a:r>
              <a:rPr lang="en-US" dirty="0" smtClean="0"/>
              <a:t> el GC y la </a:t>
            </a:r>
            <a:r>
              <a:rPr lang="en-US" dirty="0" err="1" smtClean="0"/>
              <a:t>Presión</a:t>
            </a:r>
            <a:endParaRPr lang="en-US" dirty="0"/>
          </a:p>
          <a:p>
            <a:pPr lvl="1"/>
            <a:r>
              <a:rPr lang="en-US" i="1" dirty="0" err="1" smtClean="0"/>
              <a:t>Autoregulación</a:t>
            </a:r>
            <a:r>
              <a:rPr lang="en-US" i="1" dirty="0" smtClean="0"/>
              <a:t> – </a:t>
            </a:r>
            <a:r>
              <a:rPr lang="en-US" i="1" dirty="0" err="1" smtClean="0"/>
              <a:t>ajustes</a:t>
            </a:r>
            <a:r>
              <a:rPr lang="en-US" i="1" dirty="0" smtClean="0"/>
              <a:t> </a:t>
            </a:r>
            <a:r>
              <a:rPr lang="en-US" b="1" i="1" dirty="0" smtClean="0"/>
              <a:t>locales</a:t>
            </a:r>
            <a:r>
              <a:rPr lang="en-US" i="1" dirty="0" smtClean="0"/>
              <a:t> e </a:t>
            </a:r>
            <a:r>
              <a:rPr lang="en-US" i="1" dirty="0" err="1" smtClean="0"/>
              <a:t>inmediatos</a:t>
            </a:r>
            <a:endParaRPr lang="en-US" dirty="0"/>
          </a:p>
          <a:p>
            <a:pPr lvl="1"/>
            <a:r>
              <a:rPr lang="en-US" i="1" dirty="0" err="1" smtClean="0"/>
              <a:t>Mecanismos</a:t>
            </a:r>
            <a:r>
              <a:rPr lang="en-US" i="1" dirty="0" smtClean="0"/>
              <a:t> </a:t>
            </a:r>
            <a:r>
              <a:rPr lang="en-US" i="1" dirty="0" err="1" smtClean="0"/>
              <a:t>neurales</a:t>
            </a:r>
            <a:r>
              <a:rPr lang="en-US" i="1" dirty="0"/>
              <a:t> </a:t>
            </a:r>
            <a:r>
              <a:rPr lang="en-US" i="1" dirty="0" smtClean="0"/>
              <a:t>– </a:t>
            </a:r>
            <a:r>
              <a:rPr lang="en-US" i="1" dirty="0" err="1" smtClean="0"/>
              <a:t>respuestas</a:t>
            </a:r>
            <a:r>
              <a:rPr lang="en-US" i="1" dirty="0" smtClean="0"/>
              <a:t> </a:t>
            </a:r>
            <a:r>
              <a:rPr lang="en-US" i="1" dirty="0" err="1" smtClean="0"/>
              <a:t>rapidas</a:t>
            </a:r>
            <a:r>
              <a:rPr lang="en-US" i="1" dirty="0" smtClean="0"/>
              <a:t> en </a:t>
            </a:r>
            <a:r>
              <a:rPr lang="en-US" i="1" dirty="0" err="1" smtClean="0"/>
              <a:t>lugares</a:t>
            </a:r>
            <a:r>
              <a:rPr lang="en-US" i="1" dirty="0" smtClean="0"/>
              <a:t> </a:t>
            </a:r>
            <a:r>
              <a:rPr lang="en-US" i="1" dirty="0" err="1" smtClean="0"/>
              <a:t>específicos</a:t>
            </a:r>
            <a:endParaRPr lang="en-US" dirty="0"/>
          </a:p>
          <a:p>
            <a:pPr lvl="1"/>
            <a:r>
              <a:rPr lang="en-US" i="1" dirty="0" err="1" smtClean="0"/>
              <a:t>Mecanismos</a:t>
            </a:r>
            <a:r>
              <a:rPr lang="en-US" i="1" dirty="0" smtClean="0"/>
              <a:t> </a:t>
            </a:r>
            <a:r>
              <a:rPr lang="en-US" i="1" dirty="0" err="1" smtClean="0"/>
              <a:t>endocrinos</a:t>
            </a:r>
            <a:r>
              <a:rPr lang="en-US" i="1" dirty="0" smtClean="0"/>
              <a:t> – </a:t>
            </a:r>
            <a:r>
              <a:rPr lang="en-US" i="1" dirty="0" err="1" smtClean="0"/>
              <a:t>cambios</a:t>
            </a:r>
            <a:r>
              <a:rPr lang="en-US" i="1" dirty="0" smtClean="0"/>
              <a:t> a largo </a:t>
            </a:r>
            <a:r>
              <a:rPr lang="en-US" i="1" dirty="0" err="1" smtClean="0"/>
              <a:t>plazo</a:t>
            </a:r>
            <a:endParaRPr lang="en-US" i="1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142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ure_21_12_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"/>
          <a:stretch/>
        </p:blipFill>
        <p:spPr>
          <a:xfrm>
            <a:off x="298704" y="459737"/>
            <a:ext cx="8546592" cy="589933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21-12 Short-Term and Long-Term Cardiovascular Responses (Part </a:t>
            </a:r>
            <a:r>
              <a:rPr lang="en-US" sz="900" b="1" dirty="0" smtClean="0">
                <a:latin typeface="Arial" charset="0"/>
              </a:rPr>
              <a:t>2 </a:t>
            </a:r>
            <a:r>
              <a:rPr lang="en-US" sz="900" b="1" dirty="0">
                <a:latin typeface="Arial" charset="0"/>
              </a:rPr>
              <a:t>of 2).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529" y="661631"/>
            <a:ext cx="314400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Autoregulation</a:t>
            </a:r>
            <a:endParaRPr lang="en-US" sz="240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505" y="1119639"/>
            <a:ext cx="2139094" cy="3079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Autoregulation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involves </a:t>
            </a:r>
            <a:endParaRPr lang="en-US" sz="12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lnSpc>
                <a:spcPts val="171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changes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 the pattern of blood flow within capillary beds as </a:t>
            </a: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precapillary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sphincters open and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close</a:t>
            </a:r>
            <a:b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response to chemical changes in the interstitial fluid. Factors that promote the dilation of blood vessels are called </a:t>
            </a:r>
            <a:r>
              <a:rPr lang="en-US" sz="12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vasodilators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. Local vasodilators such as lactic acid accelerate blood flow through their tissue of origin.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9239" y="2168974"/>
            <a:ext cx="1341615" cy="789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5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Local decrease</a:t>
            </a:r>
          </a:p>
          <a:p>
            <a:pPr eaLnBrk="0" fontAlgn="base" hangingPunct="0">
              <a:lnSpc>
                <a:spcPts val="15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 resistance</a:t>
            </a:r>
          </a:p>
          <a:p>
            <a:pPr eaLnBrk="0" fontAlgn="base" hangingPunct="0">
              <a:lnSpc>
                <a:spcPts val="15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 increase in</a:t>
            </a:r>
          </a:p>
          <a:p>
            <a:pPr eaLnBrk="0" fontAlgn="base" hangingPunct="0">
              <a:lnSpc>
                <a:spcPts val="15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 flow</a:t>
            </a:r>
            <a:endParaRPr lang="en-US" sz="12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8115" y="1390550"/>
            <a:ext cx="1196078" cy="3706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HOMEOSTASIS</a:t>
            </a:r>
            <a:b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RESTORED</a:t>
            </a:r>
            <a:endParaRPr lang="en-US" sz="12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5254" y="3132874"/>
            <a:ext cx="1487147" cy="394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5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Local vasodilators</a:t>
            </a:r>
          </a:p>
          <a:p>
            <a:pPr eaLnBrk="0" fontAlgn="base" hangingPunct="0">
              <a:lnSpc>
                <a:spcPts val="15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released</a:t>
            </a:r>
            <a:endParaRPr lang="en-US" sz="12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6712" y="3727497"/>
            <a:ext cx="1021307" cy="789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5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Inadequate</a:t>
            </a:r>
          </a:p>
          <a:p>
            <a:pPr eaLnBrk="0" fontAlgn="base" hangingPunct="0">
              <a:lnSpc>
                <a:spcPts val="15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</a:t>
            </a: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ocal blood</a:t>
            </a:r>
          </a:p>
          <a:p>
            <a:pPr eaLnBrk="0" fontAlgn="base" hangingPunct="0">
              <a:lnSpc>
                <a:spcPts val="15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ressure and</a:t>
            </a:r>
          </a:p>
          <a:p>
            <a:pPr eaLnBrk="0" fontAlgn="base" hangingPunct="0">
              <a:lnSpc>
                <a:spcPts val="15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</a:t>
            </a: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lood flow</a:t>
            </a:r>
            <a:endParaRPr lang="en-US" sz="12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2905" y="4327816"/>
            <a:ext cx="2292116" cy="185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HOMEOSTASIS DISTURBED</a:t>
            </a:r>
            <a:endParaRPr lang="en-US" sz="12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8507" y="4728881"/>
            <a:ext cx="2056166" cy="1381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540"/>
              </a:lnSpc>
              <a:spcBef>
                <a:spcPct val="0"/>
              </a:spcBef>
              <a:spcAft>
                <a:spcPct val="0"/>
              </a:spcAft>
              <a:tabLst>
                <a:tab pos="112713" algn="l"/>
                <a:tab pos="1143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	</a:t>
            </a: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Physical stress (trauma,		high temperature)</a:t>
            </a:r>
          </a:p>
          <a:p>
            <a:pPr eaLnBrk="0" fontAlgn="base" hangingPunct="0">
              <a:lnSpc>
                <a:spcPts val="1540"/>
              </a:lnSpc>
              <a:spcBef>
                <a:spcPct val="0"/>
              </a:spcBef>
              <a:spcAft>
                <a:spcPct val="0"/>
              </a:spcAft>
              <a:tabLst>
                <a:tab pos="112713" algn="l"/>
                <a:tab pos="114300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	</a:t>
            </a: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Chemical changes 		(decreased O</a:t>
            </a:r>
            <a:r>
              <a:rPr lang="en-US" sz="145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or pH, 		increased CO</a:t>
            </a:r>
            <a:r>
              <a:rPr lang="en-US" sz="14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or 		prostaglandins)</a:t>
            </a:r>
          </a:p>
          <a:p>
            <a:pPr eaLnBrk="0" fontAlgn="base" hangingPunct="0">
              <a:lnSpc>
                <a:spcPts val="1540"/>
              </a:lnSpc>
              <a:spcBef>
                <a:spcPct val="0"/>
              </a:spcBef>
              <a:spcAft>
                <a:spcPct val="0"/>
              </a:spcAft>
              <a:tabLst>
                <a:tab pos="112713" algn="l"/>
                <a:tab pos="114300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	</a:t>
            </a: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Increased tissue activity</a:t>
            </a:r>
            <a:endParaRPr lang="en-US" sz="12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8606" y="3073690"/>
            <a:ext cx="1283300" cy="627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6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Normal</a:t>
            </a:r>
          </a:p>
          <a:p>
            <a:pPr algn="ctr" eaLnBrk="0" fontAlgn="base" hangingPunct="0">
              <a:lnSpc>
                <a:spcPts val="16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</a:t>
            </a: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lood pressure</a:t>
            </a:r>
          </a:p>
          <a:p>
            <a:pPr algn="ctr" eaLnBrk="0" fontAlgn="base" hangingPunct="0">
              <a:lnSpc>
                <a:spcPts val="16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r>
              <a:rPr lang="en-US" sz="12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nd volume</a:t>
            </a:r>
            <a:endParaRPr lang="en-US" sz="12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1796" y="2686832"/>
            <a:ext cx="1614231" cy="189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HOMEOSTASIS</a:t>
            </a:r>
            <a:endParaRPr lang="en-US" sz="1400" b="1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847891" y="2989921"/>
            <a:ext cx="129964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023910" y="4808080"/>
            <a:ext cx="542761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Start</a:t>
            </a:r>
            <a:endParaRPr lang="en-US" sz="1500" b="1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123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3" y="939041"/>
            <a:ext cx="8289445" cy="5456559"/>
          </a:xfrm>
        </p:spPr>
        <p:txBody>
          <a:bodyPr/>
          <a:lstStyle/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provocar</a:t>
            </a:r>
            <a:r>
              <a:rPr lang="en-US" dirty="0" smtClean="0"/>
              <a:t> </a:t>
            </a:r>
            <a:r>
              <a:rPr lang="en-US" dirty="0" err="1" smtClean="0"/>
              <a:t>ajustes</a:t>
            </a:r>
            <a:r>
              <a:rPr lang="en-US" dirty="0" smtClean="0"/>
              <a:t> locales</a:t>
            </a:r>
          </a:p>
          <a:p>
            <a:pPr lvl="2"/>
            <a:r>
              <a:rPr lang="en-US" b="1" dirty="0" err="1" smtClean="0"/>
              <a:t>Vasodilatadores</a:t>
            </a:r>
            <a:r>
              <a:rPr lang="en-US" b="1" dirty="0" smtClean="0"/>
              <a:t> locales en </a:t>
            </a:r>
            <a:r>
              <a:rPr lang="en-US" b="1" dirty="0" err="1" smtClean="0"/>
              <a:t>respuesta</a:t>
            </a:r>
            <a:r>
              <a:rPr lang="en-US" b="1" dirty="0" smtClean="0"/>
              <a:t> a:</a:t>
            </a:r>
          </a:p>
          <a:p>
            <a:pPr lvl="3"/>
            <a:r>
              <a:rPr lang="en-US" dirty="0" err="1" smtClean="0"/>
              <a:t>Niveles</a:t>
            </a:r>
            <a:r>
              <a:rPr lang="en-US" dirty="0" smtClean="0"/>
              <a:t> altos o </a:t>
            </a:r>
            <a:r>
              <a:rPr lang="en-US" dirty="0" err="1" smtClean="0"/>
              <a:t>bajos</a:t>
            </a:r>
            <a:r>
              <a:rPr lang="en-US" dirty="0" smtClean="0"/>
              <a:t> de  O</a:t>
            </a:r>
            <a:r>
              <a:rPr lang="en-US" baseline="-25000" dirty="0" smtClean="0"/>
              <a:t>2</a:t>
            </a:r>
            <a:r>
              <a:rPr lang="en-US" dirty="0" smtClean="0"/>
              <a:t> o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lvl="3"/>
            <a:r>
              <a:rPr lang="en-US" dirty="0" err="1" smtClean="0"/>
              <a:t>Bajo</a:t>
            </a:r>
            <a:r>
              <a:rPr lang="en-US" dirty="0" smtClean="0"/>
              <a:t> pH (</a:t>
            </a:r>
            <a:r>
              <a:rPr lang="en-US" dirty="0" err="1" smtClean="0"/>
              <a:t>acidos</a:t>
            </a:r>
            <a:r>
              <a:rPr lang="en-US" dirty="0" smtClean="0"/>
              <a:t>)</a:t>
            </a:r>
          </a:p>
          <a:p>
            <a:pPr lvl="3"/>
            <a:r>
              <a:rPr lang="en-US" dirty="0" err="1" smtClean="0"/>
              <a:t>Oxido</a:t>
            </a:r>
            <a:r>
              <a:rPr lang="en-US" dirty="0" smtClean="0"/>
              <a:t> </a:t>
            </a:r>
            <a:r>
              <a:rPr lang="en-US" dirty="0" err="1" smtClean="0"/>
              <a:t>Nítrico</a:t>
            </a:r>
            <a:r>
              <a:rPr lang="en-US" dirty="0" smtClean="0"/>
              <a:t> (NO)</a:t>
            </a:r>
          </a:p>
          <a:p>
            <a:pPr lvl="3"/>
            <a:r>
              <a:rPr lang="en-US" dirty="0" err="1" smtClean="0"/>
              <a:t>Concentraciones</a:t>
            </a:r>
            <a:r>
              <a:rPr lang="en-US" dirty="0" smtClean="0"/>
              <a:t> </a:t>
            </a:r>
            <a:r>
              <a:rPr lang="en-US" dirty="0" err="1" smtClean="0"/>
              <a:t>altas</a:t>
            </a:r>
            <a:r>
              <a:rPr lang="en-US" dirty="0" smtClean="0"/>
              <a:t> de K</a:t>
            </a:r>
            <a:r>
              <a:rPr lang="en-US" baseline="30000" dirty="0" smtClean="0"/>
              <a:t>+</a:t>
            </a:r>
            <a:r>
              <a:rPr lang="en-US" dirty="0" smtClean="0"/>
              <a:t> o 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</a:p>
          <a:p>
            <a:pPr lvl="3"/>
            <a:r>
              <a:rPr lang="en-US" dirty="0" err="1" smtClean="0"/>
              <a:t>Sustancias</a:t>
            </a:r>
            <a:r>
              <a:rPr lang="en-US" dirty="0" smtClean="0"/>
              <a:t> </a:t>
            </a:r>
            <a:r>
              <a:rPr lang="en-US" dirty="0" err="1" smtClean="0"/>
              <a:t>químicas</a:t>
            </a:r>
            <a:r>
              <a:rPr lang="en-US" dirty="0" smtClean="0"/>
              <a:t> de la </a:t>
            </a:r>
            <a:r>
              <a:rPr lang="en-US" dirty="0" err="1" smtClean="0"/>
              <a:t>inflamación</a:t>
            </a:r>
            <a:r>
              <a:rPr lang="en-US" dirty="0" smtClean="0"/>
              <a:t> (</a:t>
            </a:r>
            <a:r>
              <a:rPr lang="en-US" dirty="0" err="1" smtClean="0"/>
              <a:t>histamina</a:t>
            </a:r>
            <a:r>
              <a:rPr lang="en-US" dirty="0" smtClean="0"/>
              <a:t>)</a:t>
            </a:r>
          </a:p>
          <a:p>
            <a:pPr lvl="3"/>
            <a:r>
              <a:rPr lang="en-US" dirty="0" err="1" smtClean="0"/>
              <a:t>Temperaturas</a:t>
            </a:r>
            <a:r>
              <a:rPr lang="en-US" dirty="0" smtClean="0"/>
              <a:t> locales </a:t>
            </a:r>
            <a:r>
              <a:rPr lang="en-US" dirty="0" err="1" smtClean="0"/>
              <a:t>elevadas</a:t>
            </a:r>
            <a:endParaRPr lang="en-US" dirty="0" smtClean="0"/>
          </a:p>
          <a:p>
            <a:pPr lvl="2"/>
            <a:r>
              <a:rPr lang="en-US" b="1" dirty="0" err="1" smtClean="0"/>
              <a:t>Vasoconstrictores</a:t>
            </a:r>
            <a:r>
              <a:rPr lang="en-US" b="1" dirty="0" smtClean="0"/>
              <a:t> locales </a:t>
            </a:r>
            <a:endParaRPr lang="en-US" b="1" dirty="0"/>
          </a:p>
          <a:p>
            <a:pPr lvl="3"/>
            <a:r>
              <a:rPr lang="en-US" dirty="0" err="1" smtClean="0"/>
              <a:t>Ej</a:t>
            </a:r>
            <a:r>
              <a:rPr lang="en-US" dirty="0" smtClean="0"/>
              <a:t>: </a:t>
            </a:r>
            <a:r>
              <a:rPr lang="en-US" dirty="0" err="1" smtClean="0"/>
              <a:t>prostaglandinas</a:t>
            </a:r>
            <a:r>
              <a:rPr lang="en-US" dirty="0" smtClean="0"/>
              <a:t> y </a:t>
            </a:r>
            <a:r>
              <a:rPr lang="en-US" dirty="0" err="1" smtClean="0"/>
              <a:t>tromboxanos</a:t>
            </a:r>
            <a:endParaRPr lang="en-US" dirty="0"/>
          </a:p>
          <a:p>
            <a:pPr lvl="3"/>
            <a:r>
              <a:rPr lang="en-US" dirty="0" err="1" smtClean="0"/>
              <a:t>Liberados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tejidos</a:t>
            </a:r>
            <a:r>
              <a:rPr lang="en-US" dirty="0" smtClean="0"/>
              <a:t> </a:t>
            </a:r>
            <a:r>
              <a:rPr lang="en-US" dirty="0" err="1" smtClean="0"/>
              <a:t>heridos</a:t>
            </a:r>
            <a:endParaRPr lang="en-US" dirty="0"/>
          </a:p>
          <a:p>
            <a:pPr lvl="3"/>
            <a:r>
              <a:rPr lang="en-US" dirty="0" err="1" smtClean="0"/>
              <a:t>Contraen</a:t>
            </a:r>
            <a:r>
              <a:rPr lang="en-US" dirty="0" smtClean="0"/>
              <a:t> </a:t>
            </a:r>
            <a:r>
              <a:rPr lang="en-US" dirty="0" err="1" smtClean="0"/>
              <a:t>esfinteres</a:t>
            </a:r>
            <a:r>
              <a:rPr lang="en-US" dirty="0" smtClean="0"/>
              <a:t> de </a:t>
            </a:r>
            <a:r>
              <a:rPr lang="en-US" dirty="0" err="1" smtClean="0"/>
              <a:t>capilares</a:t>
            </a:r>
            <a:endParaRPr lang="en-US" dirty="0"/>
          </a:p>
          <a:p>
            <a:pPr lvl="3"/>
            <a:r>
              <a:rPr lang="en-US" dirty="0" smtClean="0"/>
              <a:t>Reduce </a:t>
            </a:r>
            <a:r>
              <a:rPr lang="en-US" dirty="0" err="1" smtClean="0"/>
              <a:t>sangre</a:t>
            </a:r>
            <a:r>
              <a:rPr lang="en-US" dirty="0" smtClean="0"/>
              <a:t> en </a:t>
            </a:r>
            <a:r>
              <a:rPr lang="en-US" dirty="0" err="1" smtClean="0"/>
              <a:t>zonas</a:t>
            </a:r>
            <a:r>
              <a:rPr lang="en-US" dirty="0" smtClean="0"/>
              <a:t> de </a:t>
            </a:r>
            <a:r>
              <a:rPr lang="en-US" dirty="0" err="1" smtClean="0"/>
              <a:t>capilares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21-3 </a:t>
            </a:r>
            <a:r>
              <a:rPr lang="en-US" dirty="0" err="1" smtClean="0"/>
              <a:t>Regulación</a:t>
            </a:r>
            <a:r>
              <a:rPr lang="en-US" dirty="0" smtClean="0"/>
              <a:t> Cardiovascular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104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Mecanismos</a:t>
            </a:r>
            <a:r>
              <a:rPr lang="en-US" dirty="0" smtClean="0"/>
              <a:t> </a:t>
            </a:r>
            <a:r>
              <a:rPr lang="en-US" dirty="0" err="1" smtClean="0"/>
              <a:t>neurales</a:t>
            </a:r>
            <a:endParaRPr lang="en-US" dirty="0" smtClean="0"/>
          </a:p>
          <a:p>
            <a:pPr lvl="1"/>
            <a:r>
              <a:rPr lang="en-US" b="1" dirty="0" err="1" smtClean="0"/>
              <a:t>Centros</a:t>
            </a:r>
            <a:r>
              <a:rPr lang="en-US" b="1" dirty="0" smtClean="0"/>
              <a:t> </a:t>
            </a:r>
            <a:r>
              <a:rPr lang="en-US" b="1" dirty="0" err="1" smtClean="0"/>
              <a:t>cardiovasculares</a:t>
            </a:r>
            <a:r>
              <a:rPr lang="en-US" dirty="0" smtClean="0"/>
              <a:t> (</a:t>
            </a:r>
            <a:r>
              <a:rPr lang="en-US" b="1" dirty="0" smtClean="0"/>
              <a:t>CV</a:t>
            </a:r>
            <a:r>
              <a:rPr lang="en-US" dirty="0" smtClean="0"/>
              <a:t>) </a:t>
            </a:r>
            <a:r>
              <a:rPr lang="en-US" b="1" dirty="0" smtClean="0"/>
              <a:t>de la </a:t>
            </a:r>
            <a:r>
              <a:rPr lang="en-US" b="1" dirty="0" err="1" smtClean="0"/>
              <a:t>médula</a:t>
            </a:r>
            <a:r>
              <a:rPr lang="en-US" b="1" dirty="0" smtClean="0"/>
              <a:t> </a:t>
            </a:r>
            <a:r>
              <a:rPr lang="en-US" b="1" dirty="0" err="1" smtClean="0"/>
              <a:t>oblongada</a:t>
            </a:r>
            <a:endParaRPr lang="en-US" dirty="0" smtClean="0"/>
          </a:p>
          <a:p>
            <a:pPr lvl="2"/>
            <a:r>
              <a:rPr lang="en-US" dirty="0" err="1" smtClean="0"/>
              <a:t>Centros</a:t>
            </a:r>
            <a:r>
              <a:rPr lang="en-US" dirty="0" smtClean="0"/>
              <a:t> </a:t>
            </a:r>
            <a:r>
              <a:rPr lang="en-US" dirty="0" err="1" smtClean="0"/>
              <a:t>cardiacos</a:t>
            </a:r>
            <a:endParaRPr lang="en-US" dirty="0" smtClean="0"/>
          </a:p>
          <a:p>
            <a:pPr lvl="3"/>
            <a:r>
              <a:rPr lang="en-US" i="1" dirty="0" smtClean="0"/>
              <a:t>Centro </a:t>
            </a:r>
            <a:r>
              <a:rPr lang="en-US" i="1" dirty="0" err="1" smtClean="0"/>
              <a:t>cardioacelerador</a:t>
            </a:r>
            <a:endParaRPr lang="en-US" dirty="0" smtClean="0"/>
          </a:p>
          <a:p>
            <a:pPr lvl="3"/>
            <a:r>
              <a:rPr lang="en-US" i="1" dirty="0" smtClean="0"/>
              <a:t>Centro </a:t>
            </a:r>
            <a:r>
              <a:rPr lang="en-US" i="1" dirty="0" err="1" smtClean="0"/>
              <a:t>cardioinhibidor</a:t>
            </a:r>
            <a:endParaRPr lang="en-US" i="1" dirty="0" smtClean="0"/>
          </a:p>
          <a:p>
            <a:pPr lvl="3"/>
            <a:r>
              <a:rPr lang="en-US" i="1" dirty="0" smtClean="0"/>
              <a:t>Centro vasomotor (NE) </a:t>
            </a:r>
            <a:r>
              <a:rPr lang="en-US" i="1" dirty="0" err="1" smtClean="0"/>
              <a:t>vasoconstriccion</a:t>
            </a:r>
            <a:endParaRPr lang="en-US" i="1" dirty="0" smtClean="0"/>
          </a:p>
          <a:p>
            <a:pPr lvl="3"/>
            <a:r>
              <a:rPr lang="en-US" i="1" dirty="0" smtClean="0"/>
              <a:t>Centro vasomotor (ON) </a:t>
            </a:r>
            <a:r>
              <a:rPr lang="en-US" i="1" dirty="0" err="1" smtClean="0"/>
              <a:t>vasodilatación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21-3 </a:t>
            </a:r>
            <a:r>
              <a:rPr lang="en-US" dirty="0" err="1" smtClean="0"/>
              <a:t>Regulación</a:t>
            </a:r>
            <a:r>
              <a:rPr lang="en-US" dirty="0" smtClean="0"/>
              <a:t> Cardiovascular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646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21_12_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0"/>
          <a:stretch/>
        </p:blipFill>
        <p:spPr>
          <a:xfrm>
            <a:off x="298704" y="877824"/>
            <a:ext cx="8546592" cy="493140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21-12 Short-Term and Long-Term Cardiovascular </a:t>
            </a:r>
            <a:r>
              <a:rPr lang="en-US" sz="900" b="1" dirty="0" smtClean="0">
                <a:latin typeface="Arial" charset="0"/>
              </a:rPr>
              <a:t>Responses (Part 1 of 2).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718" y="1386311"/>
            <a:ext cx="2442362" cy="2682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3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Central regulation </a:t>
            </a:r>
            <a:r>
              <a:rPr lang="en-US" sz="93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involves </a:t>
            </a:r>
            <a:r>
              <a:rPr lang="en-US" sz="93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both</a:t>
            </a:r>
          </a:p>
          <a:p>
            <a:pPr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3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neural </a:t>
            </a:r>
            <a:r>
              <a:rPr lang="en-US" sz="93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 endocrine mechanisms. Activation of the cardiovascular center involves both the </a:t>
            </a:r>
            <a:r>
              <a:rPr lang="en-US" sz="930" b="1" dirty="0" err="1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cardioacceleratory</a:t>
            </a:r>
            <a:r>
              <a:rPr lang="en-US" sz="93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 center</a:t>
            </a:r>
            <a:r>
              <a:rPr lang="en-US" sz="93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(which stimulates the heart) </a:t>
            </a:r>
            <a:endParaRPr lang="en-US" sz="93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3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 </a:t>
            </a:r>
            <a:r>
              <a:rPr lang="en-US" sz="93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</a:t>
            </a:r>
            <a:r>
              <a:rPr lang="en-US" sz="93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vasomotor center </a:t>
            </a:r>
            <a:r>
              <a:rPr lang="en-US" sz="93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</a:t>
            </a:r>
            <a:r>
              <a:rPr lang="en-US" sz="93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which</a:t>
            </a:r>
          </a:p>
          <a:p>
            <a:pPr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3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controls </a:t>
            </a:r>
            <a:r>
              <a:rPr lang="en-US" sz="93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degree of peripheral vasoconstriction). Neural mechanisms elevate cardiac output and </a:t>
            </a:r>
            <a:r>
              <a:rPr lang="en-US" sz="93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reduce</a:t>
            </a:r>
          </a:p>
          <a:p>
            <a:pPr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3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 </a:t>
            </a:r>
            <a:r>
              <a:rPr lang="en-US" sz="93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flow to nonessential or inactive tissues. The primary </a:t>
            </a:r>
            <a:r>
              <a:rPr lang="en-US" sz="93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vasoconstrictor</a:t>
            </a:r>
            <a:r>
              <a:rPr lang="en-US" sz="93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involved in neural regulation is norepinephrine (NE). Endocrine mechanisms involve long-</a:t>
            </a:r>
            <a:r>
              <a:rPr lang="en-US" sz="93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term</a:t>
            </a:r>
          </a:p>
          <a:p>
            <a:pPr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3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increases </a:t>
            </a:r>
            <a:r>
              <a:rPr lang="en-US" sz="93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 blood volume and blood </a:t>
            </a:r>
            <a:r>
              <a:rPr lang="en-US" sz="93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pressure.</a:t>
            </a:r>
            <a:endParaRPr lang="en-US" sz="93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282" y="1054513"/>
            <a:ext cx="1627878" cy="153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Central Regulation</a:t>
            </a:r>
            <a:endParaRPr lang="en-US" sz="110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7355" y="5219806"/>
            <a:ext cx="1256710" cy="296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HOMEOSTASIS</a:t>
            </a:r>
            <a:b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RESTORED</a:t>
            </a:r>
            <a:endParaRPr lang="en-US" sz="975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4928" y="3323687"/>
            <a:ext cx="785217" cy="442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Stimulation</a:t>
            </a:r>
          </a:p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 endocrine</a:t>
            </a:r>
          </a:p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response</a:t>
            </a:r>
            <a:endParaRPr lang="en-US" sz="975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8543" y="3319805"/>
            <a:ext cx="1264265" cy="442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Long-term increase</a:t>
            </a:r>
          </a:p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 blood volume</a:t>
            </a:r>
          </a:p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nd blood pressure</a:t>
            </a:r>
            <a:endParaRPr lang="en-US" sz="975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3494" y="1764754"/>
            <a:ext cx="1152830" cy="907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Stimulation of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</a:t>
            </a: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eceptors sensitive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 changes in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</a:t>
            </a: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ystemic blood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ressure or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chemistry</a:t>
            </a:r>
            <a:endParaRPr lang="en-US" sz="975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0137" y="2060985"/>
            <a:ext cx="945347" cy="442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Activation of</a:t>
            </a:r>
          </a:p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cardiovascular</a:t>
            </a:r>
          </a:p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center</a:t>
            </a:r>
            <a:endParaRPr lang="en-US" sz="975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8039" y="1816623"/>
            <a:ext cx="1276571" cy="907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Short-term elevation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 blood pressure by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</a:t>
            </a: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ympathetic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</a:t>
            </a: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timulation of the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eart and peripheral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vasoconstriction</a:t>
            </a:r>
            <a:endParaRPr lang="en-US" sz="975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2892" y="2427240"/>
            <a:ext cx="822448" cy="295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Neural</a:t>
            </a:r>
          </a:p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mechanisms</a:t>
            </a:r>
            <a:endParaRPr lang="en-US" sz="975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6373" y="3918483"/>
            <a:ext cx="1603751" cy="147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Endocrine mechanisms</a:t>
            </a:r>
            <a:endParaRPr lang="en-US" sz="975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8800" y="4244205"/>
            <a:ext cx="1936307" cy="147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If </a:t>
            </a:r>
            <a:r>
              <a:rPr lang="en-US" sz="975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autoregulation</a:t>
            </a: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is ineffective</a:t>
            </a:r>
            <a:endParaRPr lang="en-US" sz="975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8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66" y="893144"/>
            <a:ext cx="8289445" cy="4959275"/>
          </a:xfrm>
        </p:spPr>
        <p:txBody>
          <a:bodyPr/>
          <a:lstStyle/>
          <a:p>
            <a:r>
              <a:rPr lang="en-US" dirty="0" smtClean="0"/>
              <a:t>Control </a:t>
            </a:r>
            <a:r>
              <a:rPr lang="en-US" b="1" dirty="0" err="1" smtClean="0"/>
              <a:t>reflejos</a:t>
            </a:r>
            <a:r>
              <a:rPr lang="en-US" dirty="0" smtClean="0"/>
              <a:t> de la </a:t>
            </a:r>
            <a:r>
              <a:rPr lang="en-US" dirty="0" err="1" smtClean="0"/>
              <a:t>función</a:t>
            </a:r>
            <a:r>
              <a:rPr lang="en-US" dirty="0" smtClean="0"/>
              <a:t> cardiovascular</a:t>
            </a:r>
          </a:p>
          <a:p>
            <a:pPr lvl="1"/>
            <a:r>
              <a:rPr lang="en-US" dirty="0" err="1" smtClean="0"/>
              <a:t>Centros</a:t>
            </a:r>
            <a:r>
              <a:rPr lang="en-US" dirty="0" smtClean="0"/>
              <a:t> </a:t>
            </a:r>
            <a:r>
              <a:rPr lang="en-US" dirty="0" err="1" smtClean="0"/>
              <a:t>cardiovasculares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monitorean</a:t>
            </a:r>
            <a:r>
              <a:rPr lang="en-US" dirty="0" smtClean="0"/>
              <a:t> la </a:t>
            </a:r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 err="1" smtClean="0"/>
              <a:t>sanguínea</a:t>
            </a:r>
            <a:endParaRPr lang="en-US" dirty="0" smtClean="0"/>
          </a:p>
          <a:p>
            <a:pPr lvl="2"/>
            <a:r>
              <a:rPr lang="en-US" b="1" dirty="0" err="1" smtClean="0"/>
              <a:t>Reflejos</a:t>
            </a:r>
            <a:r>
              <a:rPr lang="en-US" b="1" dirty="0" smtClean="0"/>
              <a:t> </a:t>
            </a:r>
            <a:r>
              <a:rPr lang="en-US" b="1" dirty="0" err="1" smtClean="0"/>
              <a:t>Baroreceptores</a:t>
            </a:r>
            <a:r>
              <a:rPr lang="en-US" b="1" dirty="0" smtClean="0"/>
              <a:t> </a:t>
            </a:r>
          </a:p>
          <a:p>
            <a:pPr lvl="3"/>
            <a:r>
              <a:rPr lang="en-US" sz="2400" b="1" dirty="0" err="1" smtClean="0"/>
              <a:t>Responden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cambios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presiones</a:t>
            </a:r>
            <a:endParaRPr lang="en-US" sz="2400" b="1" dirty="0" smtClean="0"/>
          </a:p>
          <a:p>
            <a:pPr lvl="3"/>
            <a:r>
              <a:rPr lang="en-US" sz="2400" b="1" dirty="0" err="1" smtClean="0"/>
              <a:t>Receptores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estiramiento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paredes</a:t>
            </a:r>
            <a:endParaRPr lang="en-US" sz="2400" b="1" dirty="0" smtClean="0"/>
          </a:p>
          <a:p>
            <a:pPr lvl="4"/>
            <a:r>
              <a:rPr lang="en-US" b="1" dirty="0" smtClean="0"/>
              <a:t>Seno </a:t>
            </a:r>
            <a:r>
              <a:rPr lang="en-US" b="1" dirty="0" err="1" smtClean="0"/>
              <a:t>carotídeo</a:t>
            </a:r>
            <a:r>
              <a:rPr lang="en-US" b="1" dirty="0" smtClean="0"/>
              <a:t>- </a:t>
            </a:r>
            <a:r>
              <a:rPr lang="en-US" dirty="0" err="1" smtClean="0"/>
              <a:t>flujo</a:t>
            </a:r>
            <a:r>
              <a:rPr lang="en-US" dirty="0" smtClean="0"/>
              <a:t> al </a:t>
            </a:r>
            <a:r>
              <a:rPr lang="en-US" dirty="0" err="1" smtClean="0"/>
              <a:t>cerebro</a:t>
            </a:r>
            <a:endParaRPr lang="en-US" dirty="0" smtClean="0"/>
          </a:p>
          <a:p>
            <a:pPr lvl="4"/>
            <a:r>
              <a:rPr lang="en-US" b="1" dirty="0" smtClean="0"/>
              <a:t>Seno </a:t>
            </a:r>
            <a:r>
              <a:rPr lang="en-US" b="1" dirty="0" err="1" smtClean="0"/>
              <a:t>aortico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flujo</a:t>
            </a:r>
            <a:r>
              <a:rPr lang="en-US" dirty="0" smtClean="0"/>
              <a:t> </a:t>
            </a:r>
            <a:r>
              <a:rPr lang="en-US" dirty="0" err="1" smtClean="0"/>
              <a:t>sangre</a:t>
            </a:r>
            <a:r>
              <a:rPr lang="en-US" dirty="0" smtClean="0"/>
              <a:t> </a:t>
            </a:r>
            <a:r>
              <a:rPr lang="en-US" dirty="0" err="1" smtClean="0"/>
              <a:t>sistémica</a:t>
            </a:r>
            <a:r>
              <a:rPr lang="en-US" dirty="0" smtClean="0"/>
              <a:t> </a:t>
            </a:r>
          </a:p>
          <a:p>
            <a:pPr lvl="4"/>
            <a:r>
              <a:rPr lang="en-US" b="1" dirty="0" err="1" smtClean="0"/>
              <a:t>Atrio</a:t>
            </a:r>
            <a:r>
              <a:rPr lang="en-US" b="1" dirty="0" smtClean="0"/>
              <a:t> </a:t>
            </a:r>
            <a:r>
              <a:rPr lang="en-US" b="1" dirty="0" err="1" smtClean="0"/>
              <a:t>derecho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retorno</a:t>
            </a:r>
            <a:r>
              <a:rPr lang="en-US" dirty="0" smtClean="0"/>
              <a:t> </a:t>
            </a:r>
            <a:r>
              <a:rPr lang="en-US" dirty="0" err="1" smtClean="0"/>
              <a:t>venoso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21-3 </a:t>
            </a:r>
            <a:r>
              <a:rPr lang="en-US" dirty="0" err="1" smtClean="0"/>
              <a:t>Regulación</a:t>
            </a:r>
            <a:r>
              <a:rPr lang="en-US" dirty="0" smtClean="0"/>
              <a:t> Cardiovascular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136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figure_21_13_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"/>
          <a:stretch/>
        </p:blipFill>
        <p:spPr>
          <a:xfrm>
            <a:off x="298704" y="221950"/>
            <a:ext cx="8546592" cy="636566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9123362" cy="32128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 charset="0"/>
              </a:rPr>
              <a:t>Figure 21-13 Baroreceptor Reflexes of the Carotid and Aortic </a:t>
            </a:r>
            <a:r>
              <a:rPr lang="en-US" sz="1800" b="1" dirty="0" smtClean="0">
                <a:latin typeface="Arial" charset="0"/>
              </a:rPr>
              <a:t>Sinuses (Part 1 of 2).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746" y="1744582"/>
            <a:ext cx="2195934" cy="389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6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Responses to Increased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6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Baroreceptor Stimulation</a:t>
            </a:r>
            <a:endParaRPr lang="en-US" sz="1160" b="1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0592" y="2677486"/>
            <a:ext cx="11226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Baroreceptors</a:t>
            </a: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stimulated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7992" y="903769"/>
            <a:ext cx="15921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Cardioinhibitory</a:t>
            </a:r>
            <a:endParaRPr lang="en-US" sz="12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enter stimulated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7993" y="1523193"/>
            <a:ext cx="140903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Cardioacceleratory</a:t>
            </a:r>
            <a:endParaRPr lang="en-US" sz="12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enter inhibited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1167" y="2131833"/>
            <a:ext cx="13940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Vasomotor center</a:t>
            </a: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inhibited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5587" y="1569489"/>
            <a:ext cx="8779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Decreased</a:t>
            </a: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ardiac</a:t>
            </a: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output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2240" y="2681920"/>
            <a:ext cx="93831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Vasodilation</a:t>
            </a: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occurs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0631" y="3760312"/>
            <a:ext cx="11970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HOMEOSTASIS</a:t>
            </a:r>
            <a:b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RESTORED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1009" y="4310400"/>
            <a:ext cx="12298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 pressure</a:t>
            </a:r>
          </a:p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decreases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0810" y="4328564"/>
            <a:ext cx="13355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Increasing blood</a:t>
            </a:r>
          </a:p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pressure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823" y="3769394"/>
            <a:ext cx="12087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HOMEOSTASIS</a:t>
            </a:r>
            <a:b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DISTURBED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3931" y="5014675"/>
            <a:ext cx="5139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Start</a:t>
            </a:r>
            <a:endParaRPr lang="en-US" sz="1200" b="1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1886" y="5141438"/>
            <a:ext cx="13046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HOMEOSTASIS</a:t>
            </a:r>
            <a:endParaRPr lang="en-US" sz="1200" b="1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7755" y="5553523"/>
            <a:ext cx="1172013" cy="648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Normal range</a:t>
            </a:r>
          </a:p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blood</a:t>
            </a:r>
          </a:p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pressure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4542792" y="5451406"/>
            <a:ext cx="120469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543944" y="4224601"/>
            <a:ext cx="11183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6629400" y="4218694"/>
            <a:ext cx="11183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405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igure_21_13_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"/>
          <a:stretch/>
        </p:blipFill>
        <p:spPr>
          <a:xfrm>
            <a:off x="298704" y="521208"/>
            <a:ext cx="8546592" cy="564853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1"/>
            <a:ext cx="9123362" cy="32128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 charset="0"/>
              </a:rPr>
              <a:t>Figure 21-13 Baroreceptor Reflexes of the Carotid and Aortic Sinuses (Part </a:t>
            </a:r>
            <a:r>
              <a:rPr lang="en-US" sz="1800" b="1" dirty="0" smtClean="0">
                <a:latin typeface="Arial" charset="0"/>
              </a:rPr>
              <a:t>2 </a:t>
            </a:r>
            <a:r>
              <a:rPr lang="en-US" sz="1800" b="1" dirty="0">
                <a:latin typeface="Arial" charset="0"/>
              </a:rPr>
              <a:t>of 2).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1239" y="1718904"/>
            <a:ext cx="4597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b="1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Start</a:t>
            </a:r>
            <a:endParaRPr lang="en-US" sz="1250" b="1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1774" y="2846440"/>
            <a:ext cx="141641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Decreasing blood</a:t>
            </a:r>
          </a:p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pressure</a:t>
            </a:r>
            <a:endParaRPr lang="en-US" sz="11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3344" y="2300547"/>
            <a:ext cx="11619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7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HOMEOSTASIS</a:t>
            </a:r>
            <a:br>
              <a:rPr lang="en-US" sz="117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17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DISTURBED</a:t>
            </a:r>
            <a:endParaRPr lang="en-US" sz="117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13579" y="3922356"/>
            <a:ext cx="10571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Baroreceptors</a:t>
            </a: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inhibited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8344" y="3805188"/>
            <a:ext cx="12686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Vasoconstriction</a:t>
            </a: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occurs</a:t>
            </a:r>
            <a:endParaRPr lang="en-US" sz="11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8628" y="4668993"/>
            <a:ext cx="7495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Increased</a:t>
            </a: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ardiac</a:t>
            </a: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output</a:t>
            </a:r>
            <a:endParaRPr lang="en-US" sz="11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5295" y="4413764"/>
            <a:ext cx="131922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Vasomotor center</a:t>
            </a: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stimulated</a:t>
            </a:r>
            <a:endParaRPr lang="en-US" sz="11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2121" y="5020497"/>
            <a:ext cx="13961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Cardioacceleratory</a:t>
            </a:r>
            <a:endParaRPr lang="en-US" sz="115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enter stimulated</a:t>
            </a:r>
            <a:endParaRPr lang="en-US" sz="11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63927" y="5619548"/>
            <a:ext cx="1486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Cardioinhibitory</a:t>
            </a:r>
            <a:endParaRPr lang="en-US" sz="115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enter inhibited</a:t>
            </a:r>
            <a:endParaRPr lang="en-US" sz="11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1358" y="4840647"/>
            <a:ext cx="23761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Responses to Decreased</a:t>
            </a:r>
          </a:p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Baroreceptor Stimulation</a:t>
            </a:r>
            <a:endParaRPr lang="en-US" sz="1100" b="1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85498" y="1020083"/>
            <a:ext cx="13046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HOMEOSTASIS</a:t>
            </a:r>
            <a:endParaRPr lang="en-US" sz="1200" b="1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1367" y="1423974"/>
            <a:ext cx="1172013" cy="648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Normal range</a:t>
            </a:r>
          </a:p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blood</a:t>
            </a:r>
          </a:p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pressure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534598" y="1330051"/>
            <a:ext cx="120469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6637063" y="2744258"/>
            <a:ext cx="11058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2558024" y="2752452"/>
            <a:ext cx="11058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554839" y="2846440"/>
            <a:ext cx="12812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 pressure</a:t>
            </a:r>
          </a:p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increases</a:t>
            </a:r>
            <a:endParaRPr lang="en-US" sz="11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95806" y="2292353"/>
            <a:ext cx="11619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7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HOMEOSTASIS</a:t>
            </a:r>
            <a:br>
              <a:rPr lang="en-US" sz="117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17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RESTORED</a:t>
            </a:r>
            <a:endParaRPr lang="en-US" sz="117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45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3" y="434174"/>
            <a:ext cx="8489343" cy="5716299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err="1" smtClean="0"/>
              <a:t>Reflejos</a:t>
            </a:r>
            <a:r>
              <a:rPr lang="en-US" b="1" dirty="0" smtClean="0"/>
              <a:t> </a:t>
            </a:r>
            <a:r>
              <a:rPr lang="en-US" b="1" dirty="0" err="1" smtClean="0"/>
              <a:t>quimioreceptores</a:t>
            </a:r>
            <a:endParaRPr lang="en-US" b="1" dirty="0" smtClean="0"/>
          </a:p>
          <a:p>
            <a:pPr lvl="1"/>
            <a:r>
              <a:rPr lang="en-US" dirty="0" err="1" smtClean="0"/>
              <a:t>Responden</a:t>
            </a:r>
            <a:r>
              <a:rPr lang="en-US" dirty="0" smtClean="0"/>
              <a:t> </a:t>
            </a:r>
            <a:r>
              <a:rPr lang="en-US" b="1" dirty="0" smtClean="0"/>
              <a:t>a </a:t>
            </a:r>
            <a:r>
              <a:rPr lang="en-US" b="1" dirty="0" err="1" smtClean="0"/>
              <a:t>cambios</a:t>
            </a:r>
            <a:r>
              <a:rPr lang="en-US" b="1" dirty="0" smtClean="0"/>
              <a:t> en la </a:t>
            </a:r>
            <a:r>
              <a:rPr lang="en-US" b="1" dirty="0" err="1" smtClean="0"/>
              <a:t>composición</a:t>
            </a:r>
            <a:r>
              <a:rPr lang="en-US" b="1" dirty="0" smtClean="0"/>
              <a:t> </a:t>
            </a:r>
            <a:r>
              <a:rPr lang="en-US" b="1" dirty="0" err="1" smtClean="0"/>
              <a:t>química</a:t>
            </a:r>
            <a:r>
              <a:rPr lang="en-US" b="1" dirty="0" smtClean="0"/>
              <a:t> </a:t>
            </a:r>
            <a:r>
              <a:rPr lang="en-US" dirty="0" smtClean="0"/>
              <a:t>de </a:t>
            </a:r>
            <a:r>
              <a:rPr lang="en-US" dirty="0"/>
              <a:t>la </a:t>
            </a:r>
            <a:r>
              <a:rPr lang="en-US" dirty="0" err="1"/>
              <a:t>sangre</a:t>
            </a:r>
            <a:r>
              <a:rPr lang="en-US" dirty="0"/>
              <a:t>: pH y gases </a:t>
            </a:r>
            <a:r>
              <a:rPr lang="en-US" dirty="0" err="1" smtClean="0"/>
              <a:t>disueltos</a:t>
            </a:r>
            <a:endParaRPr lang="en-US" dirty="0" smtClean="0"/>
          </a:p>
          <a:p>
            <a:pPr lvl="1"/>
            <a:r>
              <a:rPr lang="en-US" dirty="0" smtClean="0"/>
              <a:t>En </a:t>
            </a:r>
            <a:r>
              <a:rPr lang="en-US" b="1" dirty="0" err="1" smtClean="0"/>
              <a:t>cuerpos</a:t>
            </a:r>
            <a:r>
              <a:rPr lang="en-US" b="1" dirty="0" smtClean="0"/>
              <a:t> </a:t>
            </a:r>
            <a:r>
              <a:rPr lang="en-US" b="1" dirty="0" err="1" smtClean="0"/>
              <a:t>carótidos</a:t>
            </a:r>
            <a:r>
              <a:rPr lang="en-US" b="1" dirty="0" smtClean="0"/>
              <a:t> </a:t>
            </a:r>
            <a:r>
              <a:rPr lang="en-US" dirty="0" smtClean="0"/>
              <a:t>y </a:t>
            </a:r>
            <a:r>
              <a:rPr lang="en-US" b="1" dirty="0" err="1" smtClean="0"/>
              <a:t>cuerpos</a:t>
            </a:r>
            <a:r>
              <a:rPr lang="en-US" b="1" dirty="0" smtClean="0"/>
              <a:t> </a:t>
            </a:r>
            <a:r>
              <a:rPr lang="en-US" b="1" dirty="0" err="1" smtClean="0"/>
              <a:t>aórticos</a:t>
            </a:r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Quimioreceptores</a:t>
            </a:r>
            <a:r>
              <a:rPr lang="en-US" dirty="0" smtClean="0"/>
              <a:t> </a:t>
            </a:r>
            <a:r>
              <a:rPr lang="en-US" dirty="0" err="1" smtClean="0"/>
              <a:t>centrales</a:t>
            </a:r>
            <a:r>
              <a:rPr lang="en-US" dirty="0" smtClean="0"/>
              <a:t> </a:t>
            </a:r>
            <a:r>
              <a:rPr lang="en-US" dirty="0" err="1" smtClean="0"/>
              <a:t>inferiores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médula</a:t>
            </a:r>
            <a:r>
              <a:rPr lang="en-US" dirty="0" smtClean="0"/>
              <a:t> </a:t>
            </a:r>
            <a:r>
              <a:rPr lang="en-US" dirty="0" err="1" smtClean="0"/>
              <a:t>oblongada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Monitorean</a:t>
            </a:r>
            <a:r>
              <a:rPr lang="en-US" dirty="0" smtClean="0"/>
              <a:t> </a:t>
            </a:r>
            <a:r>
              <a:rPr lang="en-US" dirty="0" err="1" smtClean="0"/>
              <a:t>fluido</a:t>
            </a:r>
            <a:r>
              <a:rPr lang="en-US" dirty="0" smtClean="0"/>
              <a:t> cerebrospinal</a:t>
            </a:r>
          </a:p>
          <a:p>
            <a:pPr lvl="2"/>
            <a:r>
              <a:rPr lang="en-US" dirty="0" err="1" smtClean="0"/>
              <a:t>Controlan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r>
              <a:rPr lang="en-US" dirty="0" smtClean="0"/>
              <a:t> </a:t>
            </a:r>
            <a:r>
              <a:rPr lang="en-US" dirty="0" err="1" smtClean="0"/>
              <a:t>respiratorias</a:t>
            </a:r>
            <a:endParaRPr lang="en-US" dirty="0" smtClean="0"/>
          </a:p>
          <a:p>
            <a:pPr lvl="2"/>
            <a:r>
              <a:rPr lang="en-US" dirty="0" err="1" smtClean="0"/>
              <a:t>Controlan</a:t>
            </a:r>
            <a:r>
              <a:rPr lang="en-US" dirty="0" smtClean="0"/>
              <a:t> </a:t>
            </a:r>
            <a:r>
              <a:rPr lang="en-US" dirty="0" err="1" smtClean="0"/>
              <a:t>flujo</a:t>
            </a:r>
            <a:r>
              <a:rPr lang="en-US" dirty="0" smtClean="0"/>
              <a:t> de </a:t>
            </a:r>
            <a:r>
              <a:rPr lang="en-US" dirty="0" err="1" smtClean="0"/>
              <a:t>sangre</a:t>
            </a:r>
            <a:r>
              <a:rPr lang="en-US" dirty="0" smtClean="0"/>
              <a:t> al </a:t>
            </a:r>
            <a:r>
              <a:rPr lang="en-US" dirty="0" err="1" smtClean="0"/>
              <a:t>cerebro</a:t>
            </a:r>
            <a:endParaRPr lang="en-US" dirty="0" smtClean="0"/>
          </a:p>
          <a:p>
            <a:pPr lvl="1"/>
            <a:r>
              <a:rPr lang="en-US" dirty="0" err="1" smtClean="0"/>
              <a:t>Cambios</a:t>
            </a:r>
            <a:r>
              <a:rPr lang="en-US" dirty="0" smtClean="0"/>
              <a:t> en pH,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, y</a:t>
            </a:r>
            <a:r>
              <a:rPr lang="en-US" dirty="0" smtClean="0"/>
              <a:t>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lvl="1"/>
            <a:r>
              <a:rPr lang="en-US" dirty="0" err="1" smtClean="0"/>
              <a:t>Coordinar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r>
              <a:rPr lang="en-US" dirty="0" smtClean="0"/>
              <a:t> </a:t>
            </a:r>
            <a:r>
              <a:rPr lang="en-US" dirty="0" err="1" smtClean="0"/>
              <a:t>cardiovasculares</a:t>
            </a:r>
            <a:r>
              <a:rPr lang="en-US" dirty="0" smtClean="0"/>
              <a:t> y </a:t>
            </a:r>
            <a:r>
              <a:rPr lang="en-US" dirty="0" err="1" smtClean="0"/>
              <a:t>respiratorias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8163" y="3453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1D50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21-3 Regulación Cardiovascular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7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21-1 </a:t>
            </a:r>
            <a:r>
              <a:rPr lang="en-US" dirty="0" err="1" smtClean="0"/>
              <a:t>Vasos</a:t>
            </a:r>
            <a:r>
              <a:rPr lang="en-US" dirty="0" smtClean="0"/>
              <a:t> </a:t>
            </a:r>
            <a:r>
              <a:rPr lang="en-US" dirty="0" err="1" smtClean="0"/>
              <a:t>Sanguíneos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Estructura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paredes</a:t>
            </a:r>
            <a:r>
              <a:rPr lang="en-US" dirty="0" smtClean="0"/>
              <a:t> de los </a:t>
            </a:r>
            <a:r>
              <a:rPr lang="en-US" dirty="0" err="1" smtClean="0"/>
              <a:t>vasos</a:t>
            </a:r>
            <a:r>
              <a:rPr lang="en-US" dirty="0" smtClean="0"/>
              <a:t> </a:t>
            </a:r>
            <a:r>
              <a:rPr lang="en-US" dirty="0" err="1" smtClean="0"/>
              <a:t>sanguíneos</a:t>
            </a:r>
            <a:endParaRPr lang="en-US" dirty="0" smtClean="0"/>
          </a:p>
          <a:p>
            <a:pPr lvl="1"/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capas</a:t>
            </a:r>
            <a:r>
              <a:rPr lang="en-US" dirty="0" smtClean="0"/>
              <a:t> o </a:t>
            </a:r>
            <a:r>
              <a:rPr lang="en-US" dirty="0" err="1" smtClean="0"/>
              <a:t>túnicas</a:t>
            </a: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dirty="0" err="1" smtClean="0"/>
              <a:t>íntima</a:t>
            </a:r>
            <a:endParaRPr lang="en-US" b="1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/>
              <a:t>Media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err="1" smtClean="0"/>
              <a:t>externa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gure_21_1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"/>
          <a:stretch/>
        </p:blipFill>
        <p:spPr>
          <a:xfrm>
            <a:off x="1045464" y="174515"/>
            <a:ext cx="7053072" cy="641454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22413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 charset="0"/>
              </a:rPr>
              <a:t>Figure 21-14 The Chemoreceptor Reflexes.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844" y="1732623"/>
            <a:ext cx="1324098" cy="459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Increasing CO</a:t>
            </a:r>
            <a:r>
              <a:rPr lang="en-US" sz="11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levels,</a:t>
            </a:r>
          </a:p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ecreasing pH</a:t>
            </a:r>
          </a:p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nd O</a:t>
            </a:r>
            <a:r>
              <a:rPr lang="en-US" sz="11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levels</a:t>
            </a:r>
            <a:endParaRPr lang="en-US" sz="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6137" y="760165"/>
            <a:ext cx="1518899" cy="459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Respiratory centers in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medulla oblongata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stimulated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3396" y="1937636"/>
            <a:ext cx="1518899" cy="305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Effects on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Cardiovascular Center</a:t>
            </a:r>
            <a:endParaRPr lang="en-US" sz="900" b="1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3976" y="2434750"/>
            <a:ext cx="1123383" cy="151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Reflex Response</a:t>
            </a:r>
            <a:endParaRPr lang="en-US" sz="900" b="1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5701" y="745650"/>
            <a:ext cx="1510731" cy="151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Respiratory Response</a:t>
            </a:r>
            <a:endParaRPr lang="en-US" sz="900" b="1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3294" y="1937636"/>
            <a:ext cx="1518899" cy="305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Cardiovascular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Responses</a:t>
            </a:r>
            <a:endParaRPr lang="en-US" sz="900" b="1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7935" y="2363992"/>
            <a:ext cx="1518899" cy="305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Cardioacceleratory</a:t>
            </a:r>
            <a:endParaRPr lang="en-US" sz="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center stimulated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67935" y="2832260"/>
            <a:ext cx="1518899" cy="305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Cardioinhibitory</a:t>
            </a:r>
            <a:endParaRPr lang="en-US" sz="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center inhibited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67935" y="3317584"/>
            <a:ext cx="1518899" cy="305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Vasomotor center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stimulated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7302" y="2481197"/>
            <a:ext cx="1214094" cy="459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Increased cardiac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output and blood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pressure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4562" y="3323025"/>
            <a:ext cx="1214094" cy="305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Vasoconstriction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occurs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7711" y="4164853"/>
            <a:ext cx="963717" cy="305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HOMEOSTASIS</a:t>
            </a:r>
          </a:p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RESTORED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1384" y="4182997"/>
            <a:ext cx="963717" cy="305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HOMEOSTASIS</a:t>
            </a:r>
          </a:p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DISTURBED</a:t>
            </a:r>
            <a:endParaRPr lang="en-US" sz="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903357" y="4532248"/>
            <a:ext cx="8844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806704" y="4550392"/>
            <a:ext cx="8844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2521854" y="4612074"/>
            <a:ext cx="1392465" cy="459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Increased CO</a:t>
            </a:r>
            <a:r>
              <a:rPr lang="en-US" sz="11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levels,</a:t>
            </a:r>
          </a:p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decreased pH and 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9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levels in blood and CSF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42097" y="4607538"/>
            <a:ext cx="1392465" cy="459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Decreased 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lang="en-US" sz="11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levels,</a:t>
            </a:r>
          </a:p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increased pH and 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11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levels in blood and CSF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8540" y="5433039"/>
            <a:ext cx="1019960" cy="151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HOMEOSTASIS</a:t>
            </a:r>
            <a:endParaRPr lang="en-US" sz="90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796069" y="5687042"/>
            <a:ext cx="94614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4753428" y="5771401"/>
            <a:ext cx="1034145" cy="495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Normal pH, O</a:t>
            </a:r>
            <a:r>
              <a:rPr lang="en-US" sz="11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,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 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lang="en-US" sz="11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levels in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 and CSF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67446" y="984625"/>
            <a:ext cx="1214094" cy="305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Respiratory rate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increases</a:t>
            </a:r>
            <a:endParaRPr lang="en-US" sz="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27176" y="4221552"/>
            <a:ext cx="4597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Start</a:t>
            </a:r>
            <a:endParaRPr lang="en-US" sz="1100" b="1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26494" y="2676072"/>
            <a:ext cx="1214094" cy="305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Chemoreceptors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stimulated</a:t>
            </a:r>
            <a:endParaRPr lang="en-US" sz="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7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967" y="862537"/>
            <a:ext cx="8289445" cy="4959275"/>
          </a:xfrm>
        </p:spPr>
        <p:txBody>
          <a:bodyPr/>
          <a:lstStyle/>
          <a:p>
            <a:r>
              <a:rPr lang="en-US" b="1" dirty="0" err="1" smtClean="0"/>
              <a:t>Hormonas</a:t>
            </a:r>
            <a:r>
              <a:rPr lang="en-US" dirty="0" smtClean="0"/>
              <a:t> y </a:t>
            </a:r>
            <a:r>
              <a:rPr lang="en-US" dirty="0" err="1" smtClean="0"/>
              <a:t>Regulación</a:t>
            </a:r>
            <a:r>
              <a:rPr lang="en-US" dirty="0" smtClean="0"/>
              <a:t> Cardiovascular</a:t>
            </a:r>
          </a:p>
          <a:p>
            <a:pPr lvl="1"/>
            <a:r>
              <a:rPr lang="en-US" dirty="0" err="1" smtClean="0"/>
              <a:t>Efectos</a:t>
            </a:r>
            <a:r>
              <a:rPr lang="en-US" dirty="0" smtClean="0"/>
              <a:t> a </a:t>
            </a:r>
            <a:r>
              <a:rPr lang="en-US" dirty="0" err="1" smtClean="0"/>
              <a:t>corto</a:t>
            </a:r>
            <a:r>
              <a:rPr lang="en-US" dirty="0" smtClean="0"/>
              <a:t> y largo </a:t>
            </a:r>
            <a:r>
              <a:rPr lang="en-US" dirty="0" err="1" smtClean="0"/>
              <a:t>plazo</a:t>
            </a:r>
            <a:endParaRPr lang="en-US" dirty="0" smtClean="0"/>
          </a:p>
          <a:p>
            <a:pPr lvl="1"/>
            <a:r>
              <a:rPr lang="en-US" b="1" dirty="0" smtClean="0"/>
              <a:t>E y NE </a:t>
            </a:r>
            <a:r>
              <a:rPr lang="en-US" dirty="0" smtClean="0"/>
              <a:t>de la </a:t>
            </a:r>
            <a:r>
              <a:rPr lang="en-US" dirty="0" err="1" smtClean="0"/>
              <a:t>médula</a:t>
            </a:r>
            <a:r>
              <a:rPr lang="en-US" dirty="0" smtClean="0"/>
              <a:t> adrenal </a:t>
            </a:r>
            <a:r>
              <a:rPr lang="en-US" dirty="0" err="1" smtClean="0"/>
              <a:t>estimulan</a:t>
            </a:r>
            <a:endParaRPr lang="en-US" dirty="0" smtClean="0"/>
          </a:p>
          <a:p>
            <a:pPr lvl="2"/>
            <a:r>
              <a:rPr lang="en-US" dirty="0" err="1" smtClean="0"/>
              <a:t>Gasto</a:t>
            </a:r>
            <a:r>
              <a:rPr lang="en-US" dirty="0" smtClean="0"/>
              <a:t> </a:t>
            </a:r>
            <a:r>
              <a:rPr lang="en-US" dirty="0" err="1" smtClean="0"/>
              <a:t>cardiaco</a:t>
            </a:r>
            <a:endParaRPr lang="en-US" dirty="0" smtClean="0"/>
          </a:p>
          <a:p>
            <a:pPr lvl="2"/>
            <a:r>
              <a:rPr lang="en-US" dirty="0" err="1" smtClean="0"/>
              <a:t>Vasoconstricción</a:t>
            </a:r>
            <a:r>
              <a:rPr lang="en-US" dirty="0" smtClean="0"/>
              <a:t> </a:t>
            </a:r>
            <a:r>
              <a:rPr lang="en-US" dirty="0" err="1" smtClean="0"/>
              <a:t>periferal</a:t>
            </a:r>
            <a:endParaRPr lang="en-US" dirty="0" smtClean="0"/>
          </a:p>
          <a:p>
            <a:r>
              <a:rPr lang="en-US" i="1" dirty="0" err="1" smtClean="0"/>
              <a:t>Hormona</a:t>
            </a:r>
            <a:r>
              <a:rPr lang="en-US" i="1" dirty="0" smtClean="0"/>
              <a:t> </a:t>
            </a:r>
            <a:r>
              <a:rPr lang="en-US" i="1" dirty="0" err="1" smtClean="0"/>
              <a:t>Antidiurética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ADH</a:t>
            </a:r>
            <a:r>
              <a:rPr lang="en-US" dirty="0"/>
              <a:t>)</a:t>
            </a:r>
          </a:p>
          <a:p>
            <a:pPr lvl="1"/>
            <a:r>
              <a:rPr lang="en-US" b="1" dirty="0" smtClean="0"/>
              <a:t>En </a:t>
            </a:r>
            <a:r>
              <a:rPr lang="en-US" b="1" dirty="0" err="1" smtClean="0"/>
              <a:t>respuesta</a:t>
            </a:r>
            <a:r>
              <a:rPr lang="en-US" b="1" dirty="0" smtClean="0"/>
              <a:t> a </a:t>
            </a:r>
            <a:endParaRPr lang="en-US" b="1" dirty="0"/>
          </a:p>
          <a:p>
            <a:pPr lvl="2"/>
            <a:r>
              <a:rPr lang="en-US" dirty="0" err="1"/>
              <a:t>Hipovolemia</a:t>
            </a:r>
            <a:endParaRPr lang="en-US" dirty="0"/>
          </a:p>
          <a:p>
            <a:pPr lvl="2"/>
            <a:r>
              <a:rPr lang="en-US" dirty="0" err="1"/>
              <a:t>Concentración</a:t>
            </a:r>
            <a:r>
              <a:rPr lang="en-US" dirty="0"/>
              <a:t> </a:t>
            </a:r>
            <a:r>
              <a:rPr lang="en-US" dirty="0" err="1"/>
              <a:t>osmótica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en el plasma</a:t>
            </a:r>
          </a:p>
          <a:p>
            <a:pPr lvl="2"/>
            <a:r>
              <a:rPr lang="en-US" dirty="0" err="1"/>
              <a:t>Angiotensina</a:t>
            </a:r>
            <a:r>
              <a:rPr lang="en-US" dirty="0"/>
              <a:t> II </a:t>
            </a:r>
            <a:r>
              <a:rPr lang="en-US" dirty="0" err="1"/>
              <a:t>circulante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Reduce</a:t>
            </a:r>
            <a:r>
              <a:rPr lang="en-US" dirty="0"/>
              <a:t> la </a:t>
            </a:r>
            <a:r>
              <a:rPr lang="en-US" dirty="0" err="1"/>
              <a:t>pérdida</a:t>
            </a:r>
            <a:r>
              <a:rPr lang="en-US" dirty="0"/>
              <a:t> de </a:t>
            </a:r>
            <a:r>
              <a:rPr lang="en-US" dirty="0" err="1"/>
              <a:t>agua</a:t>
            </a:r>
            <a:r>
              <a:rPr lang="en-US" dirty="0"/>
              <a:t> </a:t>
            </a:r>
            <a:r>
              <a:rPr lang="en-US" dirty="0" smtClean="0"/>
              <a:t>renal PLT</a:t>
            </a:r>
            <a:endParaRPr lang="en-US" dirty="0"/>
          </a:p>
          <a:p>
            <a:pPr lvl="1"/>
            <a:r>
              <a:rPr lang="en-US" b="1" dirty="0" err="1" smtClean="0"/>
              <a:t>Aumenta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 smtClean="0"/>
              <a:t>presión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21-3 </a:t>
            </a:r>
            <a:r>
              <a:rPr lang="en-US" dirty="0" err="1" smtClean="0"/>
              <a:t>Regulación</a:t>
            </a:r>
            <a:r>
              <a:rPr lang="en-US" dirty="0" smtClean="0"/>
              <a:t> Cardiovascular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539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66" y="847247"/>
            <a:ext cx="8289445" cy="4959275"/>
          </a:xfrm>
        </p:spPr>
        <p:txBody>
          <a:bodyPr/>
          <a:lstStyle/>
          <a:p>
            <a:r>
              <a:rPr lang="en-US" i="1" dirty="0" err="1" smtClean="0"/>
              <a:t>Angiotensina</a:t>
            </a:r>
            <a:r>
              <a:rPr lang="en-US" i="1" dirty="0" smtClean="0"/>
              <a:t> II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En </a:t>
            </a:r>
            <a:r>
              <a:rPr lang="en-US" b="1" dirty="0" err="1" smtClean="0"/>
              <a:t>respuesta</a:t>
            </a:r>
            <a:r>
              <a:rPr lang="en-US" b="1" dirty="0" smtClean="0"/>
              <a:t> </a:t>
            </a:r>
            <a:r>
              <a:rPr lang="en-US" b="1" dirty="0" err="1" smtClean="0"/>
              <a:t>baja</a:t>
            </a:r>
            <a:r>
              <a:rPr lang="en-US" b="1" dirty="0" smtClean="0"/>
              <a:t> </a:t>
            </a:r>
            <a:r>
              <a:rPr lang="en-US" b="1" dirty="0" err="1" smtClean="0"/>
              <a:t>presión</a:t>
            </a:r>
            <a:r>
              <a:rPr lang="en-US" b="1" dirty="0" smtClean="0"/>
              <a:t> </a:t>
            </a:r>
            <a:r>
              <a:rPr lang="en-US" b="1" dirty="0" err="1" smtClean="0"/>
              <a:t>sanguínea</a:t>
            </a:r>
            <a:r>
              <a:rPr lang="en-US" b="1" dirty="0" smtClean="0"/>
              <a:t> renal</a:t>
            </a:r>
          </a:p>
          <a:p>
            <a:pPr lvl="1"/>
            <a:r>
              <a:rPr lang="en-US" b="1" dirty="0" err="1" smtClean="0"/>
              <a:t>Estimula</a:t>
            </a:r>
            <a:endParaRPr lang="en-US" b="1" dirty="0" smtClean="0"/>
          </a:p>
          <a:p>
            <a:pPr lvl="2"/>
            <a:r>
              <a:rPr lang="en-US" dirty="0" err="1" smtClean="0"/>
              <a:t>Produccion</a:t>
            </a:r>
            <a:r>
              <a:rPr lang="en-US" dirty="0" smtClean="0"/>
              <a:t> de </a:t>
            </a:r>
            <a:r>
              <a:rPr lang="en-US" dirty="0" err="1" smtClean="0"/>
              <a:t>Aldosterona</a:t>
            </a:r>
            <a:endParaRPr lang="en-US" dirty="0" smtClean="0"/>
          </a:p>
          <a:p>
            <a:pPr lvl="2"/>
            <a:r>
              <a:rPr lang="en-US" dirty="0" err="1" smtClean="0"/>
              <a:t>Producción</a:t>
            </a:r>
            <a:r>
              <a:rPr lang="en-US" dirty="0" smtClean="0"/>
              <a:t> de ADH </a:t>
            </a:r>
          </a:p>
          <a:p>
            <a:pPr lvl="2"/>
            <a:r>
              <a:rPr lang="en-US" dirty="0" err="1" smtClean="0"/>
              <a:t>Sed</a:t>
            </a:r>
            <a:endParaRPr lang="en-US" dirty="0" smtClean="0"/>
          </a:p>
          <a:p>
            <a:pPr lvl="2"/>
            <a:r>
              <a:rPr lang="en-US" dirty="0" err="1" smtClean="0"/>
              <a:t>Gasto</a:t>
            </a:r>
            <a:r>
              <a:rPr lang="en-US" dirty="0" smtClean="0"/>
              <a:t> </a:t>
            </a:r>
            <a:r>
              <a:rPr lang="en-US" dirty="0" err="1" smtClean="0"/>
              <a:t>cardiaco</a:t>
            </a:r>
            <a:r>
              <a:rPr lang="en-US" dirty="0" smtClean="0"/>
              <a:t> y </a:t>
            </a:r>
            <a:r>
              <a:rPr lang="en-US" dirty="0" err="1" smtClean="0"/>
              <a:t>vasoconstriccion</a:t>
            </a:r>
            <a:r>
              <a:rPr lang="en-US" dirty="0" smtClean="0"/>
              <a:t> </a:t>
            </a:r>
            <a:r>
              <a:rPr lang="en-US" dirty="0" err="1" smtClean="0"/>
              <a:t>periferal</a:t>
            </a:r>
            <a:r>
              <a:rPr lang="en-US" dirty="0" smtClean="0"/>
              <a:t> </a:t>
            </a:r>
          </a:p>
          <a:p>
            <a:r>
              <a:rPr lang="en-US" i="1" dirty="0" err="1" smtClean="0"/>
              <a:t>Eritropoyetina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EPO</a:t>
            </a:r>
            <a:r>
              <a:rPr lang="en-US" dirty="0"/>
              <a:t>)</a:t>
            </a:r>
          </a:p>
          <a:p>
            <a:pPr lvl="1"/>
            <a:r>
              <a:rPr lang="en-US" b="1" dirty="0" err="1" smtClean="0"/>
              <a:t>Responde</a:t>
            </a:r>
            <a:r>
              <a:rPr lang="en-US" b="1" dirty="0" smtClean="0"/>
              <a:t> a </a:t>
            </a:r>
            <a:r>
              <a:rPr lang="en-US" b="1" dirty="0" err="1" smtClean="0"/>
              <a:t>baja</a:t>
            </a:r>
            <a:r>
              <a:rPr lang="en-US" b="1" dirty="0" smtClean="0"/>
              <a:t> </a:t>
            </a:r>
            <a:r>
              <a:rPr lang="en-US" b="1" dirty="0" err="1" smtClean="0"/>
              <a:t>presión</a:t>
            </a:r>
            <a:r>
              <a:rPr lang="en-US" b="1" dirty="0" smtClean="0"/>
              <a:t> </a:t>
            </a:r>
            <a:r>
              <a:rPr lang="en-US" b="1" dirty="0" err="1" smtClean="0"/>
              <a:t>sanguínea</a:t>
            </a:r>
            <a:r>
              <a:rPr lang="en-US" b="1" dirty="0" smtClean="0"/>
              <a:t> y a </a:t>
            </a:r>
            <a:r>
              <a:rPr lang="en-US" b="1" dirty="0" err="1" smtClean="0"/>
              <a:t>hipoxemia</a:t>
            </a:r>
            <a:endParaRPr lang="en-US" b="1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21-3 </a:t>
            </a:r>
            <a:r>
              <a:rPr lang="en-US" dirty="0" err="1" smtClean="0"/>
              <a:t>Regulación</a:t>
            </a:r>
            <a:r>
              <a:rPr lang="en-US" dirty="0" smtClean="0"/>
              <a:t> Cardiovascular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36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9227" descr="figure_21_15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6"/>
          <a:stretch/>
        </p:blipFill>
        <p:spPr>
          <a:xfrm>
            <a:off x="981456" y="196928"/>
            <a:ext cx="7181088" cy="642201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1"/>
            <a:ext cx="9123362" cy="3824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 charset="0"/>
              </a:rPr>
              <a:t>Figure 21-</a:t>
            </a:r>
            <a:r>
              <a:rPr lang="en-US" sz="1800" b="1" dirty="0" smtClean="0">
                <a:latin typeface="Arial" charset="0"/>
              </a:rPr>
              <a:t>15a </a:t>
            </a:r>
            <a:r>
              <a:rPr lang="en-US" sz="1800" b="1" dirty="0">
                <a:latin typeface="Arial" charset="0"/>
              </a:rPr>
              <a:t>The Hormonal Regulation of Blood Pressure and Blood Volume.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017697" y="5836502"/>
            <a:ext cx="173862" cy="162384"/>
          </a:xfrm>
          <a:prstGeom prst="rect">
            <a:avLst/>
          </a:prstGeom>
          <a:solidFill>
            <a:srgbClr val="004D7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4705" y="5874500"/>
            <a:ext cx="144444" cy="99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a</a:t>
            </a:r>
            <a:endParaRPr lang="en-US" sz="980" b="1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5083" y="5817841"/>
            <a:ext cx="1821592" cy="526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37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1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Factors that compensate</a:t>
            </a:r>
          </a:p>
          <a:p>
            <a:pPr eaLnBrk="0" fontAlgn="base" hangingPunct="0">
              <a:lnSpc>
                <a:spcPts val="137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1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</a:t>
            </a:r>
            <a:r>
              <a:rPr lang="en-US" sz="111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 decreased blood</a:t>
            </a:r>
          </a:p>
          <a:p>
            <a:pPr eaLnBrk="0" fontAlgn="base" hangingPunct="0">
              <a:lnSpc>
                <a:spcPts val="137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1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pressure and volume</a:t>
            </a:r>
            <a:endParaRPr lang="en-US" sz="111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3728" y="5894701"/>
            <a:ext cx="1360006" cy="326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Increased red blood</a:t>
            </a:r>
          </a:p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ell formation</a:t>
            </a:r>
            <a:endParaRPr lang="en-US" sz="98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3948" y="5443111"/>
            <a:ext cx="1360006" cy="161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Thirst stimulated</a:t>
            </a:r>
            <a:endParaRPr lang="en-US" sz="98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6478" y="5133641"/>
            <a:ext cx="1360006" cy="161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Aldosterone secreted</a:t>
            </a:r>
            <a:endParaRPr lang="en-US" sz="98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6478" y="4702589"/>
            <a:ext cx="1360006" cy="326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Antidiuretic hormone released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87032" y="3503335"/>
            <a:ext cx="1164468" cy="5904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Increased cardiac</a:t>
            </a:r>
          </a:p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output and</a:t>
            </a:r>
          </a:p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peripheral vasoconstriction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6650" y="2991937"/>
            <a:ext cx="614824" cy="450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7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Increased</a:t>
            </a:r>
          </a:p>
          <a:p>
            <a:pPr eaLnBrk="0" fontAlgn="base" hangingPunct="0">
              <a:lnSpc>
                <a:spcPts val="117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</a:t>
            </a:r>
          </a:p>
          <a:p>
            <a:pPr eaLnBrk="0" fontAlgn="base" hangingPunct="0">
              <a:lnSpc>
                <a:spcPts val="117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pressure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96673" y="2991937"/>
            <a:ext cx="614824" cy="450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7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Increased</a:t>
            </a:r>
          </a:p>
          <a:p>
            <a:pPr eaLnBrk="0" fontAlgn="base" hangingPunct="0">
              <a:lnSpc>
                <a:spcPts val="117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</a:t>
            </a:r>
          </a:p>
          <a:p>
            <a:pPr eaLnBrk="0" fontAlgn="base" hangingPunct="0">
              <a:lnSpc>
                <a:spcPts val="117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volume</a:t>
            </a:r>
            <a:endParaRPr lang="en-US" sz="98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7960" y="2625243"/>
            <a:ext cx="1381795" cy="442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Sympathetic activation and release of adrenal hormones E and 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0585" y="2082281"/>
            <a:ext cx="700031" cy="161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Short-term</a:t>
            </a:r>
            <a:endParaRPr lang="en-US" sz="98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8955" y="2279168"/>
            <a:ext cx="626741" cy="161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Long-term</a:t>
            </a:r>
            <a:endParaRPr lang="en-US" sz="98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2328" y="1561495"/>
            <a:ext cx="1403300" cy="326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 pressure</a:t>
            </a:r>
          </a:p>
          <a:p>
            <a:pPr algn="ctr"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nd volume decrease</a:t>
            </a:r>
            <a:endParaRPr lang="en-US" sz="98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0160" y="1721414"/>
            <a:ext cx="1243614" cy="326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 pressure</a:t>
            </a:r>
          </a:p>
          <a:p>
            <a:pPr algn="ctr"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nd volume increase</a:t>
            </a:r>
            <a:endParaRPr lang="en-US" sz="98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90162" y="1294097"/>
            <a:ext cx="1243614" cy="326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HOMEOSTASIS</a:t>
            </a:r>
          </a:p>
          <a:p>
            <a:pPr algn="ctr"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RESTORED</a:t>
            </a:r>
            <a:endParaRPr lang="en-US" sz="98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3909" y="1131658"/>
            <a:ext cx="1243614" cy="326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HOMEOSTASIS</a:t>
            </a:r>
          </a:p>
          <a:p>
            <a:pPr algn="ctr"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DISTURBED</a:t>
            </a:r>
            <a:endParaRPr lang="en-US" sz="98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629193" y="1506053"/>
            <a:ext cx="10018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6490745" y="1670053"/>
            <a:ext cx="90887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938754" y="1978183"/>
            <a:ext cx="1175179" cy="490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Decreasing blood</a:t>
            </a:r>
          </a:p>
          <a:p>
            <a:pPr algn="ctr"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ressure and</a:t>
            </a:r>
          </a:p>
          <a:p>
            <a:pPr algn="ctr"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7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volume</a:t>
            </a:r>
            <a:endParaRPr lang="en-US" sz="975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9910" y="3853520"/>
            <a:ext cx="1218939" cy="490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Renin release leads</a:t>
            </a:r>
          </a:p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 angiotensin II</a:t>
            </a:r>
          </a:p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activation</a:t>
            </a:r>
            <a:endParaRPr lang="en-US" sz="98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910" y="4479927"/>
            <a:ext cx="1308737" cy="326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Erythropoietin (EPO)</a:t>
            </a:r>
          </a:p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 released</a:t>
            </a:r>
            <a:endParaRPr lang="en-US" sz="98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07469" y="2535273"/>
            <a:ext cx="1540193" cy="302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Combined Short-Term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a</a:t>
            </a:r>
            <a:r>
              <a:rPr lang="en-US" sz="98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nd Long-Term Effects</a:t>
            </a:r>
            <a:endParaRPr lang="en-US" sz="98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9713" y="533567"/>
            <a:ext cx="1099375" cy="161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HOMEOSTASIS</a:t>
            </a:r>
            <a:endParaRPr lang="en-US" sz="98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588734" y="780679"/>
            <a:ext cx="92829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4559044" y="826810"/>
            <a:ext cx="947516" cy="4537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Normal blood</a:t>
            </a:r>
          </a:p>
          <a:p>
            <a:pPr algn="ctr"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ressure and</a:t>
            </a:r>
          </a:p>
          <a:p>
            <a:pPr algn="ctr"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volume</a:t>
            </a:r>
            <a:endParaRPr lang="en-US" sz="98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54599" y="4468573"/>
            <a:ext cx="1549584" cy="161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Angiotensin II Effects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5275" y="3407152"/>
            <a:ext cx="1549584" cy="326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Endocrine Response</a:t>
            </a:r>
          </a:p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of Kidneys</a:t>
            </a:r>
          </a:p>
        </p:txBody>
      </p:sp>
      <p:pic>
        <p:nvPicPr>
          <p:cNvPr id="3" name="Picture 2" descr="figure_21_15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32" y="4470770"/>
            <a:ext cx="749833" cy="46636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954439" y="1475818"/>
            <a:ext cx="429985" cy="111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Start</a:t>
            </a:r>
            <a:endParaRPr lang="en-US" sz="1000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658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Péptidos</a:t>
            </a:r>
            <a:r>
              <a:rPr lang="en-US" dirty="0" smtClean="0"/>
              <a:t> </a:t>
            </a:r>
            <a:r>
              <a:rPr lang="en-US" dirty="0" err="1" smtClean="0"/>
              <a:t>Natriuréticos</a:t>
            </a:r>
            <a:endParaRPr lang="en-US" dirty="0" smtClean="0"/>
          </a:p>
          <a:p>
            <a:pPr lvl="1"/>
            <a:r>
              <a:rPr lang="en-US" i="1" dirty="0" err="1" smtClean="0"/>
              <a:t>Peptido</a:t>
            </a:r>
            <a:r>
              <a:rPr lang="en-US" i="1" dirty="0" smtClean="0"/>
              <a:t> atrial </a:t>
            </a:r>
            <a:r>
              <a:rPr lang="en-US" dirty="0" smtClean="0"/>
              <a:t>(</a:t>
            </a:r>
            <a:r>
              <a:rPr lang="en-US" i="1" dirty="0" smtClean="0"/>
              <a:t>ANP</a:t>
            </a:r>
            <a:r>
              <a:rPr lang="en-US" dirty="0" smtClean="0"/>
              <a:t>) </a:t>
            </a:r>
          </a:p>
          <a:p>
            <a:pPr lvl="2"/>
            <a:r>
              <a:rPr lang="en-US" dirty="0" err="1" smtClean="0"/>
              <a:t>Producido</a:t>
            </a:r>
            <a:r>
              <a:rPr lang="en-US" dirty="0" smtClean="0"/>
              <a:t> en el </a:t>
            </a:r>
            <a:r>
              <a:rPr lang="en-US" dirty="0" err="1" smtClean="0"/>
              <a:t>atrio</a:t>
            </a:r>
            <a:r>
              <a:rPr lang="en-US" dirty="0" smtClean="0"/>
              <a:t> </a:t>
            </a:r>
            <a:r>
              <a:rPr lang="en-US" dirty="0" err="1" smtClean="0"/>
              <a:t>derecho</a:t>
            </a:r>
            <a:endParaRPr lang="en-US" dirty="0" smtClean="0"/>
          </a:p>
          <a:p>
            <a:pPr lvl="1"/>
            <a:r>
              <a:rPr lang="en-US" i="1" dirty="0" err="1" smtClean="0"/>
              <a:t>Peptido</a:t>
            </a:r>
            <a:r>
              <a:rPr lang="en-US" i="1" dirty="0" smtClean="0"/>
              <a:t> cerebral </a:t>
            </a:r>
            <a:r>
              <a:rPr lang="en-US" dirty="0" smtClean="0"/>
              <a:t>(</a:t>
            </a:r>
            <a:r>
              <a:rPr lang="en-US" i="1" dirty="0" smtClean="0"/>
              <a:t>BNP</a:t>
            </a:r>
            <a:r>
              <a:rPr lang="en-US" dirty="0" smtClean="0"/>
              <a:t>) </a:t>
            </a:r>
          </a:p>
          <a:p>
            <a:pPr lvl="2"/>
            <a:r>
              <a:rPr lang="en-US" dirty="0" err="1" smtClean="0"/>
              <a:t>Producido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celulas</a:t>
            </a:r>
            <a:r>
              <a:rPr lang="en-US" dirty="0" smtClean="0"/>
              <a:t> </a:t>
            </a:r>
            <a:r>
              <a:rPr lang="en-US" dirty="0" err="1" smtClean="0"/>
              <a:t>ventriculares</a:t>
            </a:r>
            <a:endParaRPr lang="en-US" dirty="0" smtClean="0"/>
          </a:p>
          <a:p>
            <a:pPr lvl="1"/>
            <a:r>
              <a:rPr lang="en-US" b="1" dirty="0" smtClean="0"/>
              <a:t>En </a:t>
            </a:r>
            <a:r>
              <a:rPr lang="en-US" b="1" dirty="0" err="1" smtClean="0"/>
              <a:t>respuesta</a:t>
            </a:r>
            <a:r>
              <a:rPr lang="en-US" b="1" dirty="0" smtClean="0"/>
              <a:t> a </a:t>
            </a:r>
            <a:r>
              <a:rPr lang="en-US" b="1" dirty="0" err="1" smtClean="0"/>
              <a:t>estiramiento</a:t>
            </a:r>
            <a:r>
              <a:rPr lang="en-US" b="1" dirty="0" smtClean="0"/>
              <a:t> </a:t>
            </a:r>
            <a:r>
              <a:rPr lang="en-US" b="1" dirty="0" err="1" smtClean="0"/>
              <a:t>excesivo</a:t>
            </a:r>
            <a:r>
              <a:rPr lang="en-US" b="1" dirty="0" smtClean="0"/>
              <a:t> en </a:t>
            </a:r>
            <a:r>
              <a:rPr lang="en-US" b="1" dirty="0" err="1" smtClean="0"/>
              <a:t>diástole</a:t>
            </a:r>
            <a:endParaRPr lang="en-US" b="1" dirty="0" smtClean="0"/>
          </a:p>
          <a:p>
            <a:pPr lvl="1"/>
            <a:r>
              <a:rPr lang="en-US" b="1" dirty="0" err="1" smtClean="0"/>
              <a:t>Reducen</a:t>
            </a:r>
            <a:r>
              <a:rPr lang="en-US" dirty="0" smtClean="0"/>
              <a:t> </a:t>
            </a:r>
            <a:r>
              <a:rPr lang="en-US" dirty="0" err="1" smtClean="0"/>
              <a:t>volumen</a:t>
            </a:r>
            <a:r>
              <a:rPr lang="en-US" dirty="0" smtClean="0"/>
              <a:t> de </a:t>
            </a:r>
            <a:r>
              <a:rPr lang="en-US" dirty="0" err="1" smtClean="0"/>
              <a:t>sangre</a:t>
            </a:r>
            <a:r>
              <a:rPr lang="en-US" dirty="0" smtClean="0"/>
              <a:t> y </a:t>
            </a:r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 err="1" smtClean="0"/>
              <a:t>sanguínea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llega</a:t>
            </a:r>
            <a:r>
              <a:rPr lang="en-US" dirty="0" smtClean="0"/>
              <a:t> al </a:t>
            </a:r>
            <a:r>
              <a:rPr lang="en-US" dirty="0" err="1" smtClean="0"/>
              <a:t>corazon</a:t>
            </a:r>
            <a:r>
              <a:rPr lang="en-US" dirty="0" smtClean="0"/>
              <a:t> PLT</a:t>
            </a:r>
          </a:p>
          <a:p>
            <a:pPr lvl="1"/>
            <a:r>
              <a:rPr lang="en-US" dirty="0" smtClean="0"/>
              <a:t>Reduce </a:t>
            </a:r>
            <a:r>
              <a:rPr lang="en-US" dirty="0" err="1" smtClean="0"/>
              <a:t>estress</a:t>
            </a:r>
            <a:r>
              <a:rPr lang="en-US" dirty="0" smtClean="0"/>
              <a:t> en el </a:t>
            </a:r>
            <a:r>
              <a:rPr lang="en-US" dirty="0" err="1" smtClean="0"/>
              <a:t>corazón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21-3 </a:t>
            </a:r>
            <a:r>
              <a:rPr lang="en-US" dirty="0" err="1" smtClean="0"/>
              <a:t>Regulación</a:t>
            </a:r>
            <a:r>
              <a:rPr lang="en-US" dirty="0" smtClean="0"/>
              <a:t> Cardiovascular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417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ure_21_15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5"/>
          <a:stretch/>
        </p:blipFill>
        <p:spPr>
          <a:xfrm>
            <a:off x="670560" y="208280"/>
            <a:ext cx="7802880" cy="639572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1"/>
            <a:ext cx="9123362" cy="33658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 charset="0"/>
              </a:rPr>
              <a:t>Figure 21-</a:t>
            </a:r>
            <a:r>
              <a:rPr lang="en-US" sz="1800" b="1" dirty="0" smtClean="0">
                <a:latin typeface="Arial" charset="0"/>
              </a:rPr>
              <a:t>15b </a:t>
            </a:r>
            <a:r>
              <a:rPr lang="en-US" sz="1800" b="1" dirty="0">
                <a:latin typeface="Arial" charset="0"/>
              </a:rPr>
              <a:t>The Hormonal Regulation of Blood Pressure and Blood Volume.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7304" y="4616393"/>
            <a:ext cx="1521463" cy="172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HOMEOSTASIS</a:t>
            </a:r>
            <a:endParaRPr lang="en-US" sz="130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58852" y="4885916"/>
            <a:ext cx="124579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4469397" y="4969403"/>
            <a:ext cx="1409955" cy="578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Normal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lood pressure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nd volume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0923" y="3875072"/>
            <a:ext cx="1553329" cy="578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Decreasing blood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pressure and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volume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5541" y="3303704"/>
            <a:ext cx="1336648" cy="386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HOMEOSTASIS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RESTORED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059818" y="3783815"/>
            <a:ext cx="11775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898001" y="1847626"/>
            <a:ext cx="1433798" cy="386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Decreased blood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volume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6135" y="3875144"/>
            <a:ext cx="1433798" cy="578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Increasing blood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ressure and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volume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7871" y="3303704"/>
            <a:ext cx="1336648" cy="386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HOMEOSTASIS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DISTURBED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022849" y="3779333"/>
            <a:ext cx="11775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41534" y="4744720"/>
            <a:ext cx="1433798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Increasing blood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ressure and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volume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9112" y="1864061"/>
            <a:ext cx="1433798" cy="578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Natriuretic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peptides released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by the heart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09317" y="304318"/>
            <a:ext cx="2738718" cy="193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Responses to ANP and BNP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2489" y="680719"/>
            <a:ext cx="2197667" cy="193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Increased 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   loss </a:t>
            </a: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 urine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0639" y="1531247"/>
            <a:ext cx="1533336" cy="193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Combined Effects</a:t>
            </a:r>
            <a:endParaRPr lang="en-US" sz="1200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2489" y="1055929"/>
            <a:ext cx="2511433" cy="193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Increased water loss in urine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5665" y="1474843"/>
            <a:ext cx="1596845" cy="193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Decreased thirst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5083" y="641124"/>
            <a:ext cx="231596" cy="240664"/>
          </a:xfrm>
          <a:prstGeom prst="rect">
            <a:avLst/>
          </a:prstGeom>
          <a:noFill/>
        </p:spPr>
        <p:txBody>
          <a:bodyPr wrap="square" lIns="91440" tIns="137160" rIns="0" bIns="0" rtlCol="0">
            <a:spAutoFit/>
          </a:bodyPr>
          <a:lstStyle/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baseline="30000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+</a:t>
            </a:r>
            <a:endParaRPr lang="en-US" sz="1600" b="1" baseline="30000" dirty="0">
              <a:solidFill>
                <a:srgbClr val="000000"/>
              </a:solidFill>
              <a:latin typeface="Symbol Std"/>
              <a:ea typeface="ＭＳ Ｐゴシック" charset="0"/>
              <a:cs typeface="Symbol St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15665" y="1864995"/>
            <a:ext cx="2478375" cy="578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Inhibition of ADH, aldosterone,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epinephrine, and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norepinephrine release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15664" y="2619711"/>
            <a:ext cx="2254257" cy="193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Peripheral vasodilation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746004" y="5968505"/>
            <a:ext cx="212632" cy="221294"/>
          </a:xfrm>
          <a:prstGeom prst="rect">
            <a:avLst/>
          </a:prstGeom>
          <a:solidFill>
            <a:srgbClr val="004D7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3167" y="5962917"/>
            <a:ext cx="2764304" cy="674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7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Factors that compensate for</a:t>
            </a:r>
          </a:p>
          <a:p>
            <a:pPr eaLnBrk="0" fontAlgn="base" hangingPunct="0">
              <a:lnSpc>
                <a:spcPts val="17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ncreased blood pressure and</a:t>
            </a:r>
          </a:p>
          <a:p>
            <a:pPr eaLnBrk="0" fontAlgn="base" hangingPunct="0">
              <a:lnSpc>
                <a:spcPts val="17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volume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0736" y="5969688"/>
            <a:ext cx="231774" cy="246649"/>
          </a:xfrm>
          <a:prstGeom prst="rect">
            <a:avLst/>
          </a:prstGeom>
          <a:noFill/>
        </p:spPr>
        <p:txBody>
          <a:bodyPr wrap="square" lIns="0" tIns="91440" rIns="0" bIns="45720" rtlCol="0">
            <a:spAutoFit/>
          </a:bodyPr>
          <a:lstStyle/>
          <a:p>
            <a:pPr algn="ctr"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b</a:t>
            </a:r>
            <a:endParaRPr lang="en-US" sz="1300" b="1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289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21-4 </a:t>
            </a:r>
            <a:r>
              <a:rPr lang="en-US" dirty="0" err="1" smtClean="0"/>
              <a:t>Adaptación</a:t>
            </a:r>
            <a:r>
              <a:rPr lang="en-US" dirty="0" smtClean="0"/>
              <a:t> Cardiovascular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2" y="786051"/>
            <a:ext cx="8698237" cy="4959275"/>
          </a:xfrm>
        </p:spPr>
        <p:txBody>
          <a:bodyPr/>
          <a:lstStyle/>
          <a:p>
            <a:r>
              <a:rPr lang="en-US" dirty="0" err="1" smtClean="0"/>
              <a:t>Respuesta</a:t>
            </a:r>
            <a:r>
              <a:rPr lang="en-US" dirty="0" smtClean="0"/>
              <a:t> a </a:t>
            </a:r>
            <a:r>
              <a:rPr lang="en-US" b="1" dirty="0" err="1" smtClean="0"/>
              <a:t>Ejercicio</a:t>
            </a:r>
            <a:endParaRPr lang="en-US" b="1" dirty="0" smtClean="0"/>
          </a:p>
          <a:p>
            <a:pPr lvl="1"/>
            <a:r>
              <a:rPr lang="en-US" dirty="0" err="1" smtClean="0"/>
              <a:t>Ejercicio</a:t>
            </a:r>
            <a:r>
              <a:rPr lang="en-US" dirty="0" smtClean="0"/>
              <a:t> </a:t>
            </a:r>
            <a:r>
              <a:rPr lang="en-US" b="1" dirty="0" err="1" smtClean="0"/>
              <a:t>ligero</a:t>
            </a:r>
            <a:endParaRPr lang="en-US" b="1" dirty="0" smtClean="0"/>
          </a:p>
          <a:p>
            <a:pPr lvl="2"/>
            <a:r>
              <a:rPr lang="en-US" dirty="0" err="1" smtClean="0"/>
              <a:t>Vasodilatación</a:t>
            </a:r>
            <a:r>
              <a:rPr lang="en-US" dirty="0" smtClean="0"/>
              <a:t> </a:t>
            </a:r>
            <a:r>
              <a:rPr lang="en-US" dirty="0" err="1" smtClean="0"/>
              <a:t>excesiva</a:t>
            </a:r>
            <a:r>
              <a:rPr lang="en-US" dirty="0" smtClean="0"/>
              <a:t>, </a:t>
            </a:r>
            <a:r>
              <a:rPr lang="en-US" dirty="0" err="1" smtClean="0"/>
              <a:t>aumenta</a:t>
            </a:r>
            <a:r>
              <a:rPr lang="en-US" dirty="0" smtClean="0"/>
              <a:t> </a:t>
            </a:r>
            <a:r>
              <a:rPr lang="en-US" dirty="0" err="1" smtClean="0"/>
              <a:t>circulación</a:t>
            </a:r>
            <a:endParaRPr lang="en-US" dirty="0" smtClean="0"/>
          </a:p>
          <a:p>
            <a:pPr lvl="2"/>
            <a:r>
              <a:rPr lang="en-US" dirty="0" err="1" smtClean="0"/>
              <a:t>Aumenta</a:t>
            </a:r>
            <a:r>
              <a:rPr lang="en-US" dirty="0" smtClean="0"/>
              <a:t> </a:t>
            </a:r>
            <a:r>
              <a:rPr lang="en-US" dirty="0" err="1" smtClean="0"/>
              <a:t>retorno</a:t>
            </a:r>
            <a:r>
              <a:rPr lang="en-US" dirty="0" smtClean="0"/>
              <a:t> </a:t>
            </a:r>
            <a:r>
              <a:rPr lang="en-US" dirty="0" err="1" smtClean="0"/>
              <a:t>venoso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bomba</a:t>
            </a:r>
            <a:r>
              <a:rPr lang="en-US" dirty="0" smtClean="0"/>
              <a:t> muscular</a:t>
            </a:r>
          </a:p>
          <a:p>
            <a:pPr lvl="2"/>
            <a:r>
              <a:rPr lang="en-US" dirty="0" err="1" smtClean="0"/>
              <a:t>Aumenta</a:t>
            </a:r>
            <a:r>
              <a:rPr lang="en-US" dirty="0" smtClean="0"/>
              <a:t> el </a:t>
            </a:r>
            <a:r>
              <a:rPr lang="en-US" dirty="0" err="1" smtClean="0"/>
              <a:t>gasto</a:t>
            </a:r>
            <a:r>
              <a:rPr lang="en-US" dirty="0" smtClean="0"/>
              <a:t> </a:t>
            </a:r>
            <a:r>
              <a:rPr lang="en-US" dirty="0" err="1" smtClean="0"/>
              <a:t>cardiaco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err="1" smtClean="0"/>
              <a:t>Ejercicio</a:t>
            </a:r>
            <a:r>
              <a:rPr lang="en-US" dirty="0" smtClean="0"/>
              <a:t> </a:t>
            </a:r>
            <a:r>
              <a:rPr lang="en-US" b="1" dirty="0" err="1" smtClean="0"/>
              <a:t>vigoroso</a:t>
            </a:r>
            <a:r>
              <a:rPr lang="en-US" b="1" dirty="0" smtClean="0"/>
              <a:t> </a:t>
            </a:r>
            <a:endParaRPr lang="en-US" b="1" dirty="0"/>
          </a:p>
          <a:p>
            <a:pPr lvl="2"/>
            <a:r>
              <a:rPr lang="en-US" dirty="0" err="1" smtClean="0"/>
              <a:t>Activa</a:t>
            </a:r>
            <a:r>
              <a:rPr lang="en-US" dirty="0" smtClean="0"/>
              <a:t> </a:t>
            </a:r>
            <a:r>
              <a:rPr lang="en-US" dirty="0" err="1" smtClean="0"/>
              <a:t>división</a:t>
            </a:r>
            <a:r>
              <a:rPr lang="en-US" dirty="0" smtClean="0"/>
              <a:t> </a:t>
            </a:r>
            <a:r>
              <a:rPr lang="en-US" b="1" dirty="0" err="1" smtClean="0"/>
              <a:t>simpática</a:t>
            </a:r>
            <a:endParaRPr lang="en-US" b="1" dirty="0"/>
          </a:p>
          <a:p>
            <a:pPr lvl="2"/>
            <a:r>
              <a:rPr lang="en-US" dirty="0" err="1" smtClean="0"/>
              <a:t>Aumenta</a:t>
            </a:r>
            <a:r>
              <a:rPr lang="en-US" dirty="0" smtClean="0"/>
              <a:t> </a:t>
            </a:r>
            <a:r>
              <a:rPr lang="en-US" dirty="0" err="1" smtClean="0"/>
              <a:t>gasto</a:t>
            </a:r>
            <a:r>
              <a:rPr lang="en-US" dirty="0" smtClean="0"/>
              <a:t> </a:t>
            </a:r>
            <a:r>
              <a:rPr lang="en-US" dirty="0" err="1" smtClean="0"/>
              <a:t>cardiaco</a:t>
            </a:r>
            <a:r>
              <a:rPr lang="en-US" dirty="0" smtClean="0"/>
              <a:t> al </a:t>
            </a:r>
            <a:r>
              <a:rPr lang="en-US" dirty="0" err="1" smtClean="0"/>
              <a:t>máximo</a:t>
            </a:r>
            <a:r>
              <a:rPr lang="en-US" dirty="0" smtClean="0"/>
              <a:t> (4x del </a:t>
            </a:r>
            <a:r>
              <a:rPr lang="en-US" dirty="0" err="1" smtClean="0"/>
              <a:t>descanso</a:t>
            </a:r>
            <a:r>
              <a:rPr lang="en-US" dirty="0"/>
              <a:t>)</a:t>
            </a:r>
          </a:p>
          <a:p>
            <a:pPr lvl="2"/>
            <a:r>
              <a:rPr lang="en-US" dirty="0" err="1" smtClean="0"/>
              <a:t>Restringe</a:t>
            </a:r>
            <a:r>
              <a:rPr lang="en-US" dirty="0" smtClean="0"/>
              <a:t> </a:t>
            </a:r>
            <a:r>
              <a:rPr lang="en-US" dirty="0" err="1" smtClean="0"/>
              <a:t>flujo</a:t>
            </a:r>
            <a:r>
              <a:rPr lang="en-US" dirty="0" smtClean="0"/>
              <a:t> a </a:t>
            </a:r>
            <a:r>
              <a:rPr lang="en-US" dirty="0" err="1" smtClean="0"/>
              <a:t>órganos</a:t>
            </a:r>
            <a:r>
              <a:rPr lang="en-US" dirty="0" smtClean="0"/>
              <a:t> NO </a:t>
            </a:r>
            <a:r>
              <a:rPr lang="en-US" dirty="0" err="1" smtClean="0"/>
              <a:t>esenciales</a:t>
            </a:r>
            <a:r>
              <a:rPr lang="en-US" dirty="0" smtClean="0"/>
              <a:t> (GI)</a:t>
            </a:r>
            <a:endParaRPr lang="en-US" dirty="0"/>
          </a:p>
          <a:p>
            <a:pPr lvl="2"/>
            <a:r>
              <a:rPr lang="en-US" dirty="0" smtClean="0"/>
              <a:t>Sangre se re-</a:t>
            </a:r>
            <a:r>
              <a:rPr lang="en-US" dirty="0" err="1" smtClean="0"/>
              <a:t>dirige</a:t>
            </a:r>
            <a:r>
              <a:rPr lang="en-US" dirty="0" smtClean="0"/>
              <a:t> a </a:t>
            </a:r>
            <a:r>
              <a:rPr lang="en-US" dirty="0" err="1" smtClean="0"/>
              <a:t>músculos</a:t>
            </a:r>
            <a:r>
              <a:rPr lang="en-US" dirty="0" smtClean="0"/>
              <a:t> </a:t>
            </a:r>
            <a:r>
              <a:rPr lang="en-US" dirty="0" err="1" smtClean="0"/>
              <a:t>esqueletales</a:t>
            </a:r>
            <a:r>
              <a:rPr lang="en-US" dirty="0" smtClean="0"/>
              <a:t>, </a:t>
            </a:r>
            <a:r>
              <a:rPr lang="en-US" dirty="0" err="1" smtClean="0"/>
              <a:t>pulmones</a:t>
            </a:r>
            <a:r>
              <a:rPr lang="en-US" dirty="0" smtClean="0"/>
              <a:t> y </a:t>
            </a:r>
            <a:r>
              <a:rPr lang="en-US" dirty="0" err="1" smtClean="0"/>
              <a:t>corazón</a:t>
            </a:r>
            <a:endParaRPr lang="en-US" dirty="0" smtClean="0"/>
          </a:p>
          <a:p>
            <a:pPr lvl="2"/>
            <a:r>
              <a:rPr lang="en-US" dirty="0" err="1" smtClean="0"/>
              <a:t>Suplido</a:t>
            </a:r>
            <a:r>
              <a:rPr lang="en-US" dirty="0" smtClean="0"/>
              <a:t> cerebral no se </a:t>
            </a:r>
            <a:r>
              <a:rPr lang="en-US" dirty="0" err="1" smtClean="0"/>
              <a:t>afecta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878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_21_0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"/>
          <a:stretch/>
        </p:blipFill>
        <p:spPr>
          <a:xfrm>
            <a:off x="298704" y="600456"/>
            <a:ext cx="8546592" cy="548807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21</a:t>
            </a:r>
            <a:r>
              <a:rPr lang="en-US" sz="900" b="1" dirty="0" smtClean="0">
                <a:latin typeface="Arial" charset="0"/>
              </a:rPr>
              <a:t>-</a:t>
            </a:r>
            <a:r>
              <a:rPr lang="en-US" sz="900" b="1" dirty="0">
                <a:latin typeface="Arial" charset="0"/>
              </a:rPr>
              <a:t>2 Changes in Blood </a:t>
            </a:r>
            <a:r>
              <a:rPr lang="en-US" sz="900" b="1" dirty="0" smtClean="0">
                <a:latin typeface="Arial" charset="0"/>
              </a:rPr>
              <a:t>Distribution during Exercise.</a:t>
            </a:r>
            <a:endParaRPr lang="en-US" sz="9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698237" cy="958065"/>
          </a:xfrm>
        </p:spPr>
        <p:txBody>
          <a:bodyPr/>
          <a:lstStyle/>
          <a:p>
            <a:r>
              <a:rPr lang="en-US" dirty="0" smtClean="0"/>
              <a:t>21-4 </a:t>
            </a:r>
            <a:r>
              <a:rPr lang="en-US" dirty="0" err="1" smtClean="0"/>
              <a:t>Adaptación</a:t>
            </a:r>
            <a:r>
              <a:rPr lang="en-US" dirty="0" smtClean="0"/>
              <a:t> Cardiovascular – </a:t>
            </a:r>
            <a:r>
              <a:rPr lang="en-US" dirty="0" err="1" smtClean="0"/>
              <a:t>corto</a:t>
            </a:r>
            <a:r>
              <a:rPr lang="en-US" dirty="0" smtClean="0"/>
              <a:t> </a:t>
            </a:r>
            <a:r>
              <a:rPr lang="en-US" dirty="0" err="1" smtClean="0"/>
              <a:t>plazo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3" y="868202"/>
            <a:ext cx="8289445" cy="4959275"/>
          </a:xfrm>
        </p:spPr>
        <p:txBody>
          <a:bodyPr/>
          <a:lstStyle/>
          <a:p>
            <a:r>
              <a:rPr lang="en-US" dirty="0" err="1" smtClean="0"/>
              <a:t>Respuesta</a:t>
            </a:r>
            <a:r>
              <a:rPr lang="en-US" dirty="0" smtClean="0"/>
              <a:t> Cardiovascular a </a:t>
            </a:r>
            <a:r>
              <a:rPr lang="en-US" b="1" dirty="0" err="1" smtClean="0"/>
              <a:t>Hemorragias</a:t>
            </a:r>
            <a:endParaRPr lang="en-US" b="1" dirty="0" smtClean="0"/>
          </a:p>
          <a:p>
            <a:pPr lvl="1"/>
            <a:r>
              <a:rPr lang="en-US" dirty="0" err="1" smtClean="0"/>
              <a:t>Todo</a:t>
            </a:r>
            <a:r>
              <a:rPr lang="en-US" dirty="0" smtClean="0"/>
              <a:t> 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ajusta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:</a:t>
            </a:r>
          </a:p>
          <a:p>
            <a:pPr lvl="2"/>
            <a:r>
              <a:rPr lang="en-US" dirty="0" err="1" smtClean="0"/>
              <a:t>Mantener</a:t>
            </a:r>
            <a:r>
              <a:rPr lang="en-US" dirty="0" smtClean="0"/>
              <a:t> </a:t>
            </a:r>
            <a:r>
              <a:rPr lang="en-US" dirty="0" err="1" smtClean="0"/>
              <a:t>presión</a:t>
            </a:r>
            <a:endParaRPr lang="en-US" dirty="0" smtClean="0"/>
          </a:p>
          <a:p>
            <a:pPr lvl="3"/>
            <a:r>
              <a:rPr lang="en-US" dirty="0" err="1" smtClean="0"/>
              <a:t>Reflejos</a:t>
            </a:r>
            <a:r>
              <a:rPr lang="en-US" dirty="0" smtClean="0"/>
              <a:t> </a:t>
            </a:r>
            <a:r>
              <a:rPr lang="en-US" dirty="0" err="1" smtClean="0"/>
              <a:t>carótidos</a:t>
            </a:r>
            <a:r>
              <a:rPr lang="en-US" dirty="0" smtClean="0"/>
              <a:t> y </a:t>
            </a:r>
            <a:r>
              <a:rPr lang="en-US" dirty="0" err="1" smtClean="0"/>
              <a:t>aórticos</a:t>
            </a:r>
            <a:endParaRPr lang="en-US" dirty="0" smtClean="0"/>
          </a:p>
          <a:p>
            <a:pPr lvl="3"/>
            <a:r>
              <a:rPr lang="en-US" dirty="0" smtClean="0"/>
              <a:t>SN </a:t>
            </a:r>
            <a:r>
              <a:rPr lang="en-US" dirty="0" err="1" smtClean="0"/>
              <a:t>simpático</a:t>
            </a:r>
            <a:endParaRPr lang="en-US" dirty="0" smtClean="0"/>
          </a:p>
          <a:p>
            <a:pPr lvl="3"/>
            <a:r>
              <a:rPr lang="en-US" dirty="0" err="1" smtClean="0"/>
              <a:t>Hormonas</a:t>
            </a:r>
            <a:endParaRPr lang="en-US" dirty="0" smtClean="0"/>
          </a:p>
          <a:p>
            <a:pPr lvl="2"/>
            <a:r>
              <a:rPr lang="en-US" dirty="0" err="1" smtClean="0"/>
              <a:t>Restaurar</a:t>
            </a:r>
            <a:r>
              <a:rPr lang="en-US" dirty="0" smtClean="0"/>
              <a:t> </a:t>
            </a:r>
            <a:r>
              <a:rPr lang="en-US" dirty="0" err="1" smtClean="0"/>
              <a:t>volumen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Shock </a:t>
            </a:r>
            <a:r>
              <a:rPr lang="en-US" b="1" dirty="0" err="1" smtClean="0"/>
              <a:t>hipovolémico</a:t>
            </a:r>
            <a:endParaRPr lang="en-US" b="1" dirty="0"/>
          </a:p>
          <a:p>
            <a:pPr lvl="1"/>
            <a:r>
              <a:rPr lang="en-US" dirty="0" err="1" smtClean="0"/>
              <a:t>Pérdidas</a:t>
            </a:r>
            <a:r>
              <a:rPr lang="en-US" dirty="0" smtClean="0"/>
              <a:t> de un 20% del </a:t>
            </a:r>
            <a:r>
              <a:rPr lang="en-US" dirty="0" err="1" smtClean="0"/>
              <a:t>volumen</a:t>
            </a:r>
            <a:r>
              <a:rPr lang="en-US" dirty="0" smtClean="0"/>
              <a:t> total son </a:t>
            </a:r>
            <a:r>
              <a:rPr lang="en-US" dirty="0" err="1" smtClean="0"/>
              <a:t>compensables</a:t>
            </a:r>
            <a:endParaRPr lang="en-US" dirty="0" smtClean="0"/>
          </a:p>
          <a:p>
            <a:pPr lvl="1"/>
            <a:r>
              <a:rPr lang="en-US" dirty="0" smtClean="0"/>
              <a:t>Si no se </a:t>
            </a:r>
            <a:r>
              <a:rPr lang="en-US" dirty="0" err="1" smtClean="0"/>
              <a:t>logra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shock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742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3" y="1015536"/>
            <a:ext cx="8289445" cy="4959275"/>
          </a:xfrm>
        </p:spPr>
        <p:txBody>
          <a:bodyPr/>
          <a:lstStyle/>
          <a:p>
            <a:r>
              <a:rPr lang="en-US" dirty="0" smtClean="0"/>
              <a:t>A largo </a:t>
            </a:r>
            <a:r>
              <a:rPr lang="en-US" dirty="0" err="1" smtClean="0"/>
              <a:t>plazo</a:t>
            </a:r>
            <a:endParaRPr lang="en-US" dirty="0" smtClean="0"/>
          </a:p>
          <a:p>
            <a:pPr lvl="1"/>
            <a:r>
              <a:rPr lang="en-US" dirty="0" err="1" smtClean="0"/>
              <a:t>Drena</a:t>
            </a:r>
            <a:r>
              <a:rPr lang="en-US" dirty="0" smtClean="0"/>
              <a:t> </a:t>
            </a:r>
            <a:r>
              <a:rPr lang="en-US" dirty="0" err="1" smtClean="0"/>
              <a:t>fluidos</a:t>
            </a:r>
            <a:r>
              <a:rPr lang="en-US" dirty="0" smtClean="0"/>
              <a:t> del </a:t>
            </a:r>
            <a:r>
              <a:rPr lang="en-US" dirty="0" err="1" smtClean="0"/>
              <a:t>espacio</a:t>
            </a:r>
            <a:r>
              <a:rPr lang="en-US" dirty="0" smtClean="0"/>
              <a:t> </a:t>
            </a:r>
            <a:r>
              <a:rPr lang="en-US" dirty="0" err="1" smtClean="0"/>
              <a:t>intersticial</a:t>
            </a:r>
            <a:endParaRPr lang="en-US" dirty="0" smtClean="0"/>
          </a:p>
          <a:p>
            <a:pPr lvl="1"/>
            <a:r>
              <a:rPr lang="en-US" dirty="0" err="1" smtClean="0"/>
              <a:t>Aldosterona</a:t>
            </a:r>
            <a:r>
              <a:rPr lang="en-US" dirty="0" smtClean="0"/>
              <a:t> y ADH </a:t>
            </a:r>
            <a:r>
              <a:rPr lang="en-US" dirty="0" err="1" smtClean="0"/>
              <a:t>promueven</a:t>
            </a:r>
            <a:r>
              <a:rPr lang="en-US" dirty="0" smtClean="0"/>
              <a:t> </a:t>
            </a:r>
            <a:r>
              <a:rPr lang="en-US" dirty="0" err="1" smtClean="0"/>
              <a:t>retención</a:t>
            </a:r>
            <a:r>
              <a:rPr lang="en-US" dirty="0" smtClean="0"/>
              <a:t> y </a:t>
            </a:r>
            <a:r>
              <a:rPr lang="en-US" dirty="0" err="1" smtClean="0"/>
              <a:t>reabsorción</a:t>
            </a:r>
            <a:r>
              <a:rPr lang="en-US" dirty="0" smtClean="0"/>
              <a:t> de </a:t>
            </a:r>
            <a:r>
              <a:rPr lang="en-US" dirty="0" err="1" smtClean="0"/>
              <a:t>fluidos</a:t>
            </a:r>
            <a:endParaRPr lang="en-US" dirty="0" smtClean="0"/>
          </a:p>
          <a:p>
            <a:pPr lvl="1"/>
            <a:r>
              <a:rPr lang="en-US" dirty="0" err="1" smtClean="0"/>
              <a:t>Aumenta</a:t>
            </a:r>
            <a:r>
              <a:rPr lang="en-US" dirty="0" smtClean="0"/>
              <a:t> la </a:t>
            </a:r>
            <a:r>
              <a:rPr lang="en-US" dirty="0" err="1" smtClean="0"/>
              <a:t>sed</a:t>
            </a:r>
            <a:endParaRPr lang="en-US" dirty="0" smtClean="0"/>
          </a:p>
          <a:p>
            <a:pPr lvl="1"/>
            <a:r>
              <a:rPr lang="en-US" dirty="0" smtClean="0"/>
              <a:t>EPO </a:t>
            </a:r>
            <a:r>
              <a:rPr lang="en-US" dirty="0" err="1" smtClean="0"/>
              <a:t>estimula</a:t>
            </a:r>
            <a:r>
              <a:rPr lang="en-US" dirty="0" smtClean="0"/>
              <a:t> </a:t>
            </a:r>
            <a:r>
              <a:rPr lang="en-US" dirty="0" err="1" smtClean="0"/>
              <a:t>hematopoyesis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21-4 </a:t>
            </a:r>
            <a:r>
              <a:rPr lang="en-US" dirty="0" err="1" smtClean="0"/>
              <a:t>Adaptación</a:t>
            </a:r>
            <a:r>
              <a:rPr lang="en-US" dirty="0" smtClean="0"/>
              <a:t> Cardiovascular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138" y="925793"/>
            <a:ext cx="8289445" cy="4959275"/>
          </a:xfrm>
        </p:spPr>
        <p:txBody>
          <a:bodyPr/>
          <a:lstStyle/>
          <a:p>
            <a:r>
              <a:rPr lang="en-US" b="1" dirty="0" err="1" smtClean="0"/>
              <a:t>Túnica</a:t>
            </a:r>
            <a:r>
              <a:rPr lang="en-US" b="1" dirty="0" smtClean="0"/>
              <a:t> Intima</a:t>
            </a:r>
            <a:r>
              <a:rPr lang="en-US" dirty="0" smtClean="0"/>
              <a:t> (Mas </a:t>
            </a:r>
            <a:r>
              <a:rPr lang="en-US" dirty="0" err="1" smtClean="0"/>
              <a:t>interna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Incluye</a:t>
            </a:r>
            <a:endParaRPr lang="en-US" dirty="0" smtClean="0"/>
          </a:p>
          <a:p>
            <a:pPr lvl="2"/>
            <a:r>
              <a:rPr lang="en-US" dirty="0" err="1" smtClean="0"/>
              <a:t>Revestimiento</a:t>
            </a:r>
            <a:r>
              <a:rPr lang="en-US" dirty="0" smtClean="0"/>
              <a:t> </a:t>
            </a:r>
            <a:r>
              <a:rPr lang="en-US" dirty="0" err="1" smtClean="0"/>
              <a:t>endotelial</a:t>
            </a:r>
            <a:endParaRPr lang="en-US" dirty="0" smtClean="0"/>
          </a:p>
          <a:p>
            <a:pPr lvl="2"/>
            <a:r>
              <a:rPr lang="en-US" dirty="0" err="1" smtClean="0"/>
              <a:t>Capa</a:t>
            </a:r>
            <a:r>
              <a:rPr lang="en-US" dirty="0" smtClean="0"/>
              <a:t> de </a:t>
            </a:r>
            <a:r>
              <a:rPr lang="en-US" dirty="0" err="1" smtClean="0"/>
              <a:t>tejido</a:t>
            </a:r>
            <a:r>
              <a:rPr lang="en-US" dirty="0" smtClean="0"/>
              <a:t> </a:t>
            </a:r>
            <a:r>
              <a:rPr lang="en-US" dirty="0" err="1" smtClean="0"/>
              <a:t>conectivo</a:t>
            </a:r>
            <a:endParaRPr lang="en-US" dirty="0" smtClean="0"/>
          </a:p>
          <a:p>
            <a:pPr lvl="2"/>
            <a:r>
              <a:rPr lang="en-US" b="1" dirty="0" err="1" smtClean="0"/>
              <a:t>Membrana</a:t>
            </a:r>
            <a:r>
              <a:rPr lang="en-US" b="1" dirty="0" smtClean="0"/>
              <a:t> </a:t>
            </a:r>
            <a:r>
              <a:rPr lang="en-US" b="1" dirty="0" err="1" smtClean="0"/>
              <a:t>interna</a:t>
            </a:r>
            <a:r>
              <a:rPr lang="en-US" b="1" dirty="0" smtClean="0"/>
              <a:t> </a:t>
            </a:r>
            <a:r>
              <a:rPr lang="en-US" b="1" dirty="0" err="1" smtClean="0"/>
              <a:t>elastica</a:t>
            </a:r>
            <a:endParaRPr lang="en-US" b="1" dirty="0" smtClean="0"/>
          </a:p>
          <a:p>
            <a:r>
              <a:rPr lang="en-US" dirty="0" smtClean="0"/>
              <a:t> </a:t>
            </a:r>
            <a:r>
              <a:rPr lang="en-US" b="1" dirty="0" err="1" smtClean="0"/>
              <a:t>Ténica</a:t>
            </a:r>
            <a:r>
              <a:rPr lang="en-US" b="1" dirty="0" smtClean="0"/>
              <a:t> </a:t>
            </a:r>
            <a:r>
              <a:rPr lang="en-US" b="1" dirty="0"/>
              <a:t>Media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capa</a:t>
            </a:r>
            <a:r>
              <a:rPr lang="en-US" dirty="0" smtClean="0"/>
              <a:t> media)</a:t>
            </a:r>
            <a:endParaRPr lang="en-US" dirty="0"/>
          </a:p>
          <a:p>
            <a:pPr lvl="1"/>
            <a:r>
              <a:rPr lang="en-US" dirty="0" err="1" smtClean="0"/>
              <a:t>músculo</a:t>
            </a:r>
            <a:r>
              <a:rPr lang="en-US" dirty="0" smtClean="0"/>
              <a:t> </a:t>
            </a:r>
            <a:r>
              <a:rPr lang="en-US" dirty="0" err="1" smtClean="0"/>
              <a:t>liso</a:t>
            </a:r>
            <a:r>
              <a:rPr lang="en-US" dirty="0" smtClean="0"/>
              <a:t> en </a:t>
            </a:r>
            <a:r>
              <a:rPr lang="en-US" dirty="0" err="1" smtClean="0"/>
              <a:t>tejido</a:t>
            </a:r>
            <a:r>
              <a:rPr lang="en-US" dirty="0" smtClean="0"/>
              <a:t> </a:t>
            </a:r>
            <a:r>
              <a:rPr lang="en-US" dirty="0" err="1" smtClean="0"/>
              <a:t>conectivo</a:t>
            </a:r>
            <a:r>
              <a:rPr lang="en-US" dirty="0" smtClean="0"/>
              <a:t> </a:t>
            </a:r>
            <a:r>
              <a:rPr lang="en-US" dirty="0" err="1" smtClean="0"/>
              <a:t>suelto</a:t>
            </a:r>
            <a:r>
              <a:rPr lang="en-US" dirty="0" smtClean="0"/>
              <a:t> </a:t>
            </a:r>
          </a:p>
          <a:p>
            <a:pPr lvl="1"/>
            <a:r>
              <a:rPr lang="en-US" b="1" dirty="0" err="1" smtClean="0"/>
              <a:t>Conecta</a:t>
            </a:r>
            <a:r>
              <a:rPr lang="en-US" b="1" dirty="0" smtClean="0"/>
              <a:t> </a:t>
            </a:r>
            <a:r>
              <a:rPr lang="en-US" b="1" dirty="0" err="1" smtClean="0"/>
              <a:t>capas</a:t>
            </a:r>
            <a:r>
              <a:rPr lang="en-US" b="1" dirty="0" smtClean="0"/>
              <a:t> </a:t>
            </a:r>
            <a:r>
              <a:rPr lang="en-US" b="1" dirty="0" err="1" smtClean="0"/>
              <a:t>internas</a:t>
            </a:r>
            <a:r>
              <a:rPr lang="en-US" b="1" dirty="0" smtClean="0"/>
              <a:t> y </a:t>
            </a:r>
            <a:r>
              <a:rPr lang="en-US" b="1" dirty="0" err="1" smtClean="0"/>
              <a:t>externas</a:t>
            </a:r>
            <a:endParaRPr lang="en-US" b="1" dirty="0" smtClean="0"/>
          </a:p>
          <a:p>
            <a:pPr lvl="1"/>
            <a:r>
              <a:rPr lang="en-US" b="1" dirty="0" err="1" smtClean="0"/>
              <a:t>Membrana</a:t>
            </a:r>
            <a:r>
              <a:rPr lang="en-US" b="1" dirty="0" smtClean="0"/>
              <a:t> </a:t>
            </a:r>
            <a:r>
              <a:rPr lang="en-US" b="1" dirty="0" err="1" smtClean="0"/>
              <a:t>externa</a:t>
            </a:r>
            <a:r>
              <a:rPr lang="en-US" b="1" dirty="0" smtClean="0"/>
              <a:t> </a:t>
            </a:r>
            <a:r>
              <a:rPr lang="en-US" b="1" dirty="0" err="1" smtClean="0"/>
              <a:t>elástica</a:t>
            </a:r>
            <a:endParaRPr lang="en-US" b="1" dirty="0" smtClean="0"/>
          </a:p>
          <a:p>
            <a:pPr lvl="2"/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21-1 </a:t>
            </a:r>
            <a:r>
              <a:rPr lang="en-US" dirty="0" err="1" smtClean="0"/>
              <a:t>Vasos</a:t>
            </a:r>
            <a:r>
              <a:rPr lang="en-US" dirty="0" smtClean="0"/>
              <a:t> </a:t>
            </a:r>
            <a:r>
              <a:rPr lang="en-US" dirty="0" err="1" smtClean="0"/>
              <a:t>sanguíneos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figure_21_1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"/>
          <a:stretch/>
        </p:blipFill>
        <p:spPr>
          <a:xfrm>
            <a:off x="582168" y="191586"/>
            <a:ext cx="7979664" cy="641241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21-16 Cardiovascular Responses to Blood Loss.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4023" y="1340888"/>
            <a:ext cx="1159225" cy="331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HOMEOSTASIS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DISTURBED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8679" y="1790423"/>
            <a:ext cx="1332717" cy="490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Extensive bleeding</a:t>
            </a:r>
          </a:p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ecreases blood</a:t>
            </a:r>
          </a:p>
          <a:p>
            <a:pPr eaLnBrk="0" fontAlgn="base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ressure and volume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1104" y="827137"/>
            <a:ext cx="1159225" cy="49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Normal blood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pressure and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volume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1104" y="510667"/>
            <a:ext cx="1159225" cy="164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HOMEOSTASIS</a:t>
            </a:r>
            <a:endParaRPr lang="en-US" sz="1000" b="1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4862" y="2685650"/>
            <a:ext cx="1218646" cy="454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Responses</a:t>
            </a:r>
          </a:p>
          <a:p>
            <a:pPr algn="ctr"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oordinated by the</a:t>
            </a:r>
          </a:p>
          <a:p>
            <a:pPr algn="ctr"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ndocrine system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7713" y="3341257"/>
            <a:ext cx="1218646" cy="454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Responses</a:t>
            </a:r>
          </a:p>
          <a:p>
            <a:pPr algn="ctr"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irected by the</a:t>
            </a:r>
          </a:p>
          <a:p>
            <a:pPr algn="ctr"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ervous system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2718" y="5108713"/>
            <a:ext cx="909057" cy="3030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Pain, stress,</a:t>
            </a:r>
          </a:p>
          <a:p>
            <a:pPr algn="ctr"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nxiety, fear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476" y="2654023"/>
            <a:ext cx="1164014" cy="5161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Decreasing blood</a:t>
            </a:r>
          </a:p>
          <a:p>
            <a:pPr algn="ctr"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ressure and</a:t>
            </a:r>
          </a:p>
          <a:p>
            <a:pPr algn="ctr"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volume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4358" y="4748323"/>
            <a:ext cx="1197568" cy="454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Stimulation of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aroreceptors and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chemoreceptors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4149" y="4009325"/>
            <a:ext cx="2276827" cy="3030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ADH, angiotensin II, aldosterone,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nd EPO released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98398" y="5958895"/>
            <a:ext cx="983828" cy="454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Stimulation of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ardiovascular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center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507" y="5954103"/>
            <a:ext cx="983828" cy="454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General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ympathetic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activation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1695" y="4007407"/>
            <a:ext cx="1145395" cy="605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Peripheral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asoconstriction;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obilization of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enous reserve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29426" y="4002615"/>
            <a:ext cx="653211" cy="454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Increased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ardiac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output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5944" y="3692065"/>
            <a:ext cx="1918357" cy="151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Cardiovascular Responses</a:t>
            </a:r>
            <a:endParaRPr lang="en-US" sz="1000" b="1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7854" y="3695900"/>
            <a:ext cx="2202072" cy="151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8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Long-Term Hormonal Response</a:t>
            </a:r>
            <a:endParaRPr lang="en-US" sz="980" b="1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9223" y="2654979"/>
            <a:ext cx="653211" cy="454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 blood</a:t>
            </a:r>
          </a:p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volume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28429" y="1221077"/>
            <a:ext cx="1159225" cy="331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HOMEOSTASIS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RESTORED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6100792" y="1621558"/>
            <a:ext cx="102079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4192437" y="786713"/>
            <a:ext cx="106488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2140309" y="1739453"/>
            <a:ext cx="11712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930733" y="1721410"/>
            <a:ext cx="1368173" cy="3030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 pressure</a:t>
            </a:r>
          </a:p>
          <a:p>
            <a:pPr algn="ctr"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 volume increase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29044" y="5684300"/>
            <a:ext cx="1501984" cy="1543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18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Higher Centers</a:t>
            </a:r>
            <a:endParaRPr lang="en-US" sz="1100" b="1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106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21-7 </a:t>
            </a:r>
            <a:r>
              <a:rPr lang="en-US" dirty="0" err="1" smtClean="0"/>
              <a:t>Sistema</a:t>
            </a:r>
            <a:r>
              <a:rPr lang="en-US" dirty="0" smtClean="0"/>
              <a:t> Portal </a:t>
            </a:r>
            <a:r>
              <a:rPr lang="en-US" dirty="0" err="1" smtClean="0"/>
              <a:t>Hepático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58" y="847233"/>
            <a:ext cx="8698237" cy="4959275"/>
          </a:xfrm>
        </p:spPr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portales</a:t>
            </a:r>
            <a:r>
              <a:rPr lang="en-US" dirty="0" smtClean="0"/>
              <a:t> : </a:t>
            </a:r>
            <a:r>
              <a:rPr lang="en-US" dirty="0" err="1" smtClean="0"/>
              <a:t>conectan</a:t>
            </a:r>
            <a:r>
              <a:rPr lang="en-US" dirty="0" smtClean="0"/>
              <a:t> dos camas </a:t>
            </a:r>
            <a:r>
              <a:rPr lang="en-US" dirty="0" err="1" smtClean="0"/>
              <a:t>capilares</a:t>
            </a:r>
            <a:endParaRPr lang="en-US" dirty="0" smtClean="0"/>
          </a:p>
          <a:p>
            <a:pPr lvl="1"/>
            <a:r>
              <a:rPr lang="en-US" dirty="0" err="1" smtClean="0"/>
              <a:t>Llevan</a:t>
            </a:r>
            <a:r>
              <a:rPr lang="en-US" dirty="0" smtClean="0"/>
              <a:t> </a:t>
            </a:r>
            <a:r>
              <a:rPr lang="en-US" dirty="0" err="1" smtClean="0"/>
              <a:t>sangre</a:t>
            </a:r>
            <a:r>
              <a:rPr lang="en-US" dirty="0" smtClean="0"/>
              <a:t> </a:t>
            </a:r>
            <a:r>
              <a:rPr lang="en-US" dirty="0" err="1" smtClean="0"/>
              <a:t>rica</a:t>
            </a:r>
            <a:r>
              <a:rPr lang="en-US" dirty="0" smtClean="0"/>
              <a:t> en </a:t>
            </a:r>
            <a:r>
              <a:rPr lang="en-US" dirty="0" err="1" smtClean="0"/>
              <a:t>nutrientes</a:t>
            </a:r>
            <a:endParaRPr lang="en-US" dirty="0" smtClean="0"/>
          </a:p>
          <a:p>
            <a:pPr lvl="2"/>
            <a:r>
              <a:rPr lang="en-US" dirty="0" smtClean="0"/>
              <a:t>De </a:t>
            </a:r>
            <a:r>
              <a:rPr lang="en-US" b="1" dirty="0" err="1" smtClean="0"/>
              <a:t>capilares</a:t>
            </a:r>
            <a:r>
              <a:rPr lang="en-US" b="1" dirty="0" smtClean="0"/>
              <a:t> del GI </a:t>
            </a:r>
            <a:r>
              <a:rPr lang="en-US" dirty="0" smtClean="0"/>
              <a:t>a </a:t>
            </a:r>
            <a:r>
              <a:rPr lang="en-US" b="1" dirty="0" err="1" smtClean="0"/>
              <a:t>Sinusoides</a:t>
            </a:r>
            <a:r>
              <a:rPr lang="en-US" b="1" dirty="0" smtClean="0"/>
              <a:t> </a:t>
            </a:r>
            <a:r>
              <a:rPr lang="en-US" b="1" dirty="0" err="1" smtClean="0"/>
              <a:t>hepáticos</a:t>
            </a:r>
            <a:r>
              <a:rPr lang="en-US" b="1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procesarla</a:t>
            </a:r>
            <a:endParaRPr lang="en-US" dirty="0" smtClean="0"/>
          </a:p>
          <a:p>
            <a:pPr lvl="2"/>
            <a:r>
              <a:rPr lang="en-US" dirty="0" err="1" smtClean="0"/>
              <a:t>Intercambio</a:t>
            </a:r>
            <a:r>
              <a:rPr lang="en-US" dirty="0" smtClean="0"/>
              <a:t> de </a:t>
            </a:r>
            <a:r>
              <a:rPr lang="en-US" dirty="0" err="1" smtClean="0"/>
              <a:t>nutrientes</a:t>
            </a:r>
            <a:endParaRPr lang="en-US" dirty="0"/>
          </a:p>
          <a:p>
            <a:pPr lvl="2"/>
            <a:r>
              <a:rPr lang="en-US" dirty="0" smtClean="0"/>
              <a:t>Vena portal </a:t>
            </a:r>
            <a:r>
              <a:rPr lang="en-US" dirty="0" err="1" smtClean="0"/>
              <a:t>hepática</a:t>
            </a:r>
            <a:endParaRPr lang="en-US" dirty="0" smtClean="0"/>
          </a:p>
          <a:p>
            <a:pPr lvl="3"/>
            <a:r>
              <a:rPr lang="en-US" dirty="0" smtClean="0"/>
              <a:t>Sangre </a:t>
            </a:r>
            <a:r>
              <a:rPr lang="en-US" dirty="0" err="1" smtClean="0"/>
              <a:t>regresa</a:t>
            </a:r>
            <a:r>
              <a:rPr lang="en-US" dirty="0" smtClean="0"/>
              <a:t> a la vena cava inferior</a:t>
            </a:r>
          </a:p>
          <a:p>
            <a:pPr lvl="3"/>
            <a:endParaRPr lang="en-US" dirty="0"/>
          </a:p>
          <a:p>
            <a:pPr lvl="3"/>
            <a:r>
              <a:rPr lang="en-US" b="1" dirty="0" err="1" smtClean="0"/>
              <a:t>Arteria</a:t>
            </a:r>
            <a:r>
              <a:rPr lang="en-US" dirty="0" smtClean="0"/>
              <a:t> - </a:t>
            </a:r>
            <a:r>
              <a:rPr lang="en-US" dirty="0" err="1" smtClean="0"/>
              <a:t>ateriolas</a:t>
            </a:r>
            <a:r>
              <a:rPr lang="en-US" dirty="0" smtClean="0"/>
              <a:t> - </a:t>
            </a:r>
            <a:r>
              <a:rPr lang="en-US" b="1" dirty="0" err="1" smtClean="0"/>
              <a:t>capilares</a:t>
            </a:r>
            <a:r>
              <a:rPr lang="en-US" dirty="0" smtClean="0"/>
              <a:t> - </a:t>
            </a:r>
            <a:r>
              <a:rPr lang="en-US" dirty="0" err="1" smtClean="0"/>
              <a:t>tejido</a:t>
            </a:r>
            <a:r>
              <a:rPr lang="en-US" dirty="0" smtClean="0"/>
              <a:t> - </a:t>
            </a:r>
            <a:r>
              <a:rPr lang="en-US" b="1" dirty="0" err="1" smtClean="0"/>
              <a:t>capilares</a:t>
            </a:r>
            <a:r>
              <a:rPr lang="en-US" dirty="0" smtClean="0"/>
              <a:t> </a:t>
            </a:r>
            <a:r>
              <a:rPr lang="en-US" b="1" dirty="0" err="1" smtClean="0"/>
              <a:t>venosos</a:t>
            </a:r>
            <a:r>
              <a:rPr lang="en-US" dirty="0" smtClean="0"/>
              <a:t> - </a:t>
            </a:r>
            <a:r>
              <a:rPr lang="en-US" dirty="0" err="1" smtClean="0"/>
              <a:t>venula</a:t>
            </a:r>
            <a:r>
              <a:rPr lang="en-US" dirty="0" smtClean="0"/>
              <a:t> - </a:t>
            </a:r>
            <a:r>
              <a:rPr lang="en-US" b="1" dirty="0" err="1" smtClean="0"/>
              <a:t>venas</a:t>
            </a:r>
            <a:r>
              <a:rPr lang="en-US" dirty="0" smtClean="0"/>
              <a:t> - </a:t>
            </a:r>
            <a:r>
              <a:rPr lang="en-US" dirty="0" err="1" smtClean="0"/>
              <a:t>capilares</a:t>
            </a:r>
            <a:r>
              <a:rPr lang="en-US" dirty="0"/>
              <a:t> </a:t>
            </a:r>
            <a:r>
              <a:rPr lang="en-US" dirty="0" err="1" smtClean="0"/>
              <a:t>hepáticos</a:t>
            </a:r>
            <a:r>
              <a:rPr lang="en-US" dirty="0" smtClean="0"/>
              <a:t>  </a:t>
            </a:r>
            <a:r>
              <a:rPr lang="en-US" b="1" dirty="0" smtClean="0"/>
              <a:t>- </a:t>
            </a:r>
            <a:r>
              <a:rPr lang="en-US" b="1" dirty="0" err="1" smtClean="0"/>
              <a:t>tejido</a:t>
            </a:r>
            <a:r>
              <a:rPr lang="en-US" b="1" dirty="0" smtClean="0"/>
              <a:t> </a:t>
            </a:r>
            <a:r>
              <a:rPr lang="en-US" b="1" dirty="0" err="1" smtClean="0"/>
              <a:t>hepático</a:t>
            </a:r>
            <a:r>
              <a:rPr lang="en-US" dirty="0" smtClean="0"/>
              <a:t> - </a:t>
            </a:r>
            <a:r>
              <a:rPr lang="en-US" dirty="0" err="1" smtClean="0"/>
              <a:t>capilares</a:t>
            </a:r>
            <a:r>
              <a:rPr lang="en-US" dirty="0" smtClean="0"/>
              <a:t> </a:t>
            </a:r>
            <a:r>
              <a:rPr lang="en-US" dirty="0" err="1" smtClean="0"/>
              <a:t>portales</a:t>
            </a:r>
            <a:r>
              <a:rPr lang="en-US" dirty="0" smtClean="0"/>
              <a:t> - </a:t>
            </a:r>
            <a:r>
              <a:rPr lang="en-US" b="1" dirty="0" err="1" smtClean="0"/>
              <a:t>venas</a:t>
            </a:r>
            <a:r>
              <a:rPr lang="en-US" b="1" dirty="0" smtClean="0"/>
              <a:t> </a:t>
            </a:r>
            <a:r>
              <a:rPr lang="en-US" b="1" dirty="0" err="1" smtClean="0"/>
              <a:t>portales</a:t>
            </a:r>
            <a:r>
              <a:rPr lang="en-US" b="1" dirty="0" smtClean="0"/>
              <a:t> </a:t>
            </a:r>
            <a:r>
              <a:rPr lang="en-US" dirty="0" smtClean="0"/>
              <a:t>- vena portal hepatica - </a:t>
            </a:r>
            <a:r>
              <a:rPr lang="en-US" b="1" dirty="0" smtClean="0"/>
              <a:t>vena cava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943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21-7 </a:t>
            </a:r>
            <a:r>
              <a:rPr lang="en-US" dirty="0" err="1" smtClean="0"/>
              <a:t>Sistema</a:t>
            </a:r>
            <a:r>
              <a:rPr lang="en-US" dirty="0" smtClean="0"/>
              <a:t> Portal </a:t>
            </a:r>
            <a:r>
              <a:rPr lang="en-US" dirty="0" err="1" smtClean="0"/>
              <a:t>Hepático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47" y="877835"/>
            <a:ext cx="8780484" cy="54086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err="1" smtClean="0"/>
              <a:t>Tributarios</a:t>
            </a:r>
            <a:r>
              <a:rPr lang="en-US" dirty="0" smtClean="0"/>
              <a:t> de la Vena Portal </a:t>
            </a:r>
            <a:r>
              <a:rPr lang="en-US" dirty="0" err="1" smtClean="0"/>
              <a:t>Hepática</a:t>
            </a:r>
            <a:endParaRPr lang="en-US" dirty="0" smtClean="0"/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err="1"/>
              <a:t>M</a:t>
            </a:r>
            <a:r>
              <a:rPr lang="en-US" b="1" dirty="0" err="1" smtClean="0"/>
              <a:t>esentérica</a:t>
            </a:r>
            <a:r>
              <a:rPr lang="en-US" b="1" dirty="0" smtClean="0"/>
              <a:t> inferior – </a:t>
            </a:r>
            <a:r>
              <a:rPr lang="en-US" dirty="0" err="1" smtClean="0"/>
              <a:t>drena</a:t>
            </a:r>
            <a:r>
              <a:rPr lang="en-US" dirty="0" smtClean="0"/>
              <a:t> parte del </a:t>
            </a:r>
            <a:r>
              <a:rPr lang="en-US" dirty="0" err="1" smtClean="0"/>
              <a:t>intestino</a:t>
            </a:r>
            <a:r>
              <a:rPr lang="en-US" dirty="0" smtClean="0"/>
              <a:t> </a:t>
            </a:r>
            <a:r>
              <a:rPr lang="en-US" dirty="0" err="1" smtClean="0"/>
              <a:t>grueso</a:t>
            </a:r>
            <a:endParaRPr lang="en-US" dirty="0" smtClean="0"/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b="1" dirty="0" err="1" smtClean="0"/>
              <a:t>Esplénica</a:t>
            </a:r>
            <a:r>
              <a:rPr lang="en-US" b="1" dirty="0" smtClean="0"/>
              <a:t> – </a:t>
            </a:r>
            <a:r>
              <a:rPr lang="en-US" dirty="0" err="1" smtClean="0"/>
              <a:t>drena</a:t>
            </a:r>
            <a:r>
              <a:rPr lang="en-US" dirty="0" smtClean="0"/>
              <a:t> </a:t>
            </a:r>
            <a:r>
              <a:rPr lang="en-US" dirty="0" err="1" smtClean="0"/>
              <a:t>baso</a:t>
            </a:r>
            <a:r>
              <a:rPr lang="en-US" dirty="0" smtClean="0"/>
              <a:t>, parte de </a:t>
            </a:r>
            <a:r>
              <a:rPr lang="en-US" dirty="0" err="1" smtClean="0"/>
              <a:t>estómago</a:t>
            </a:r>
            <a:r>
              <a:rPr lang="en-US" dirty="0" smtClean="0"/>
              <a:t> y </a:t>
            </a:r>
            <a:r>
              <a:rPr lang="en-US" dirty="0" err="1" smtClean="0"/>
              <a:t>páncreas</a:t>
            </a:r>
            <a:endParaRPr lang="en-US" dirty="0" smtClean="0"/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b="1" dirty="0" err="1" smtClean="0"/>
              <a:t>Mesentérica</a:t>
            </a:r>
            <a:r>
              <a:rPr lang="en-US" b="1" dirty="0" smtClean="0"/>
              <a:t> superior – </a:t>
            </a:r>
            <a:r>
              <a:rPr lang="en-US" dirty="0" err="1" smtClean="0"/>
              <a:t>drena</a:t>
            </a:r>
            <a:r>
              <a:rPr lang="en-US" dirty="0" smtClean="0"/>
              <a:t> </a:t>
            </a:r>
            <a:r>
              <a:rPr lang="en-US" dirty="0" err="1" smtClean="0"/>
              <a:t>estómago</a:t>
            </a:r>
            <a:r>
              <a:rPr lang="en-US" dirty="0" smtClean="0"/>
              <a:t>, </a:t>
            </a:r>
            <a:r>
              <a:rPr lang="en-US" dirty="0" err="1" smtClean="0"/>
              <a:t>intestino</a:t>
            </a:r>
            <a:r>
              <a:rPr lang="en-US" dirty="0" smtClean="0"/>
              <a:t> </a:t>
            </a:r>
            <a:r>
              <a:rPr lang="en-US" dirty="0" err="1" smtClean="0"/>
              <a:t>delgado</a:t>
            </a:r>
            <a:r>
              <a:rPr lang="en-US" dirty="0" smtClean="0"/>
              <a:t> y parte del </a:t>
            </a:r>
            <a:r>
              <a:rPr lang="en-US" dirty="0" err="1" smtClean="0"/>
              <a:t>grueso</a:t>
            </a:r>
            <a:endParaRPr lang="en-US" dirty="0" smtClean="0"/>
          </a:p>
          <a:p>
            <a:pPr marL="971550" lvl="1" indent="-514350">
              <a:lnSpc>
                <a:spcPct val="110000"/>
              </a:lnSpc>
              <a:buFont typeface="+mj-lt"/>
              <a:buAutoNum type="arabicPeriod" startAt="4"/>
            </a:pPr>
            <a:r>
              <a:rPr lang="en-US" b="1" dirty="0" err="1" smtClean="0"/>
              <a:t>Gastricas</a:t>
            </a:r>
            <a:r>
              <a:rPr lang="en-US" dirty="0" smtClean="0"/>
              <a:t>: </a:t>
            </a:r>
            <a:r>
              <a:rPr lang="en-US" dirty="0" err="1" smtClean="0"/>
              <a:t>derecha</a:t>
            </a:r>
            <a:r>
              <a:rPr lang="en-US" dirty="0" smtClean="0"/>
              <a:t> e </a:t>
            </a:r>
            <a:r>
              <a:rPr lang="en-US" dirty="0" err="1" smtClean="0"/>
              <a:t>izquierda</a:t>
            </a:r>
            <a:r>
              <a:rPr lang="en-US" dirty="0" smtClean="0"/>
              <a:t> – </a:t>
            </a:r>
            <a:r>
              <a:rPr lang="en-US" dirty="0" err="1" smtClean="0"/>
              <a:t>drena</a:t>
            </a:r>
            <a:r>
              <a:rPr lang="en-US" dirty="0" smtClean="0"/>
              <a:t> </a:t>
            </a:r>
            <a:r>
              <a:rPr lang="en-US" dirty="0" err="1" smtClean="0"/>
              <a:t>estómago</a:t>
            </a:r>
            <a:endParaRPr lang="en-US" dirty="0" smtClean="0"/>
          </a:p>
          <a:p>
            <a:pPr marL="971550" lvl="1" indent="-514350">
              <a:lnSpc>
                <a:spcPct val="110000"/>
              </a:lnSpc>
              <a:buFont typeface="+mj-lt"/>
              <a:buAutoNum type="arabicPeriod" startAt="4"/>
            </a:pPr>
            <a:r>
              <a:rPr lang="en-US" b="1" dirty="0" err="1" smtClean="0"/>
              <a:t>Cística</a:t>
            </a:r>
            <a:r>
              <a:rPr lang="en-US" b="1" dirty="0" smtClean="0"/>
              <a:t> – </a:t>
            </a:r>
            <a:r>
              <a:rPr lang="en-US" dirty="0" err="1" smtClean="0"/>
              <a:t>drena</a:t>
            </a:r>
            <a:r>
              <a:rPr lang="en-US" dirty="0" smtClean="0"/>
              <a:t> </a:t>
            </a:r>
            <a:r>
              <a:rPr lang="en-US" dirty="0" err="1" smtClean="0"/>
              <a:t>vesícula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295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217" descr="figure_21_31_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2"/>
          <a:stretch/>
        </p:blipFill>
        <p:spPr>
          <a:xfrm>
            <a:off x="2081784" y="196928"/>
            <a:ext cx="4980432" cy="642948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21-31 The Hepatic Portal </a:t>
            </a:r>
            <a:r>
              <a:rPr lang="en-US" sz="900" b="1" dirty="0" smtClean="0">
                <a:latin typeface="Arial" charset="0"/>
              </a:rPr>
              <a:t>System (Part 1 of 2).</a:t>
            </a:r>
            <a:endParaRPr lang="en-US" sz="900" b="1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668010" y="625769"/>
            <a:ext cx="2508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536968" y="519715"/>
            <a:ext cx="1275230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Inferior vena cava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668010" y="1756657"/>
            <a:ext cx="17542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3668010" y="1974609"/>
            <a:ext cx="219257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oup 7"/>
          <p:cNvGrpSpPr/>
          <p:nvPr/>
        </p:nvGrpSpPr>
        <p:grpSpPr>
          <a:xfrm>
            <a:off x="3668010" y="1106913"/>
            <a:ext cx="2671896" cy="120440"/>
            <a:chOff x="1883717" y="1047141"/>
            <a:chExt cx="2671896" cy="120440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1883717" y="1047955"/>
              <a:ext cx="26718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351183" y="1047141"/>
              <a:ext cx="782462" cy="1204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" name="Straight Connector 10"/>
          <p:cNvCxnSpPr/>
          <p:nvPr/>
        </p:nvCxnSpPr>
        <p:spPr bwMode="auto">
          <a:xfrm>
            <a:off x="3881841" y="2582566"/>
            <a:ext cx="11102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987970" y="2583385"/>
            <a:ext cx="1294581" cy="86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881841" y="3020924"/>
            <a:ext cx="18271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3881841" y="3243784"/>
            <a:ext cx="15690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881841" y="3605942"/>
            <a:ext cx="17001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881841" y="4009881"/>
            <a:ext cx="161412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/>
          <p:cNvGrpSpPr/>
          <p:nvPr/>
        </p:nvGrpSpPr>
        <p:grpSpPr>
          <a:xfrm>
            <a:off x="3881841" y="4391700"/>
            <a:ext cx="1818968" cy="297427"/>
            <a:chOff x="2097548" y="4331928"/>
            <a:chExt cx="1818968" cy="297427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2097548" y="4335206"/>
              <a:ext cx="26629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2356464" y="4331928"/>
              <a:ext cx="1347020" cy="721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2361380" y="4332747"/>
              <a:ext cx="1555136" cy="29660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TextBox 20"/>
          <p:cNvSpPr txBox="1"/>
          <p:nvPr/>
        </p:nvSpPr>
        <p:spPr>
          <a:xfrm>
            <a:off x="3167870" y="1007765"/>
            <a:ext cx="525519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Hepatic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5709" y="1654236"/>
            <a:ext cx="525519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Cystic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0486" y="1869727"/>
            <a:ext cx="996648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Hepatic portal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50047" y="1256030"/>
            <a:ext cx="373117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Liver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8993" y="2782488"/>
            <a:ext cx="761491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Pancreas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4940" y="2484244"/>
            <a:ext cx="1720644" cy="31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Superior Mesenteric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Vein and Its Tributaries</a:t>
            </a:r>
            <a:endParaRPr lang="en-US" sz="1000" b="1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71422" y="2918502"/>
            <a:ext cx="1398130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Pancreaticoduodenal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24678" y="3141364"/>
            <a:ext cx="1250645" cy="31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Middle colic (from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ransverse colon)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8196" y="3517450"/>
            <a:ext cx="1483035" cy="31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Right colic (ascending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colon)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92293" y="3908282"/>
            <a:ext cx="1483035" cy="31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Ileocolic</a:t>
            </a: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(Ileum and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scending colon)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85778" y="4295835"/>
            <a:ext cx="1683774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Intestinal (small intestine)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72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21_31_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6"/>
          <a:stretch/>
        </p:blipFill>
        <p:spPr>
          <a:xfrm>
            <a:off x="2090928" y="256696"/>
            <a:ext cx="4962144" cy="642201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21-31 The Hepatic Portal </a:t>
            </a:r>
            <a:r>
              <a:rPr lang="en-US" sz="900" b="1" dirty="0" smtClean="0">
                <a:latin typeface="Arial" charset="0"/>
              </a:rPr>
              <a:t>System</a:t>
            </a:r>
            <a:r>
              <a:rPr lang="en-US" sz="900" b="1" dirty="0">
                <a:latin typeface="Arial" charset="0"/>
              </a:rPr>
              <a:t> </a:t>
            </a:r>
            <a:r>
              <a:rPr lang="en-US" sz="900" b="1" dirty="0" smtClean="0">
                <a:latin typeface="Arial" charset="0"/>
              </a:rPr>
              <a:t>(</a:t>
            </a:r>
            <a:r>
              <a:rPr lang="en-US" sz="900" b="1" dirty="0">
                <a:latin typeface="Arial" charset="0"/>
              </a:rPr>
              <a:t>Part </a:t>
            </a:r>
            <a:r>
              <a:rPr lang="en-US" sz="900" b="1" dirty="0" smtClean="0">
                <a:latin typeface="Arial" charset="0"/>
              </a:rPr>
              <a:t>2 </a:t>
            </a:r>
            <a:r>
              <a:rPr lang="en-US" sz="900" b="1" dirty="0">
                <a:latin typeface="Arial" charset="0"/>
              </a:rPr>
              <a:t>of 2).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17428" y="4632306"/>
            <a:ext cx="2646514" cy="924232"/>
            <a:chOff x="4413046" y="4513007"/>
            <a:chExt cx="2646514" cy="924232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6841613" y="4516285"/>
              <a:ext cx="21794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 flipV="1">
              <a:off x="4834194" y="4513007"/>
              <a:ext cx="2021347" cy="59567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4413046" y="4514645"/>
              <a:ext cx="2436760" cy="92259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3902995" y="4244751"/>
            <a:ext cx="1365044" cy="438354"/>
            <a:chOff x="5698613" y="4125452"/>
            <a:chExt cx="1365044" cy="438354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6845710" y="4127089"/>
              <a:ext cx="21794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5698613" y="4126272"/>
              <a:ext cx="1151193" cy="43753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5842820" y="4125452"/>
              <a:ext cx="1002890" cy="2097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3912008" y="3509790"/>
            <a:ext cx="1351934" cy="366251"/>
            <a:chOff x="5707626" y="3390491"/>
            <a:chExt cx="1351934" cy="366251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6841613" y="3754285"/>
              <a:ext cx="21794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707626" y="3390491"/>
              <a:ext cx="1142180" cy="36625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3145092" y="2695350"/>
            <a:ext cx="2118850" cy="284318"/>
            <a:chOff x="4940710" y="2576051"/>
            <a:chExt cx="2118850" cy="284318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6841613" y="2577691"/>
              <a:ext cx="21794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4940710" y="2576051"/>
              <a:ext cx="1909096" cy="2302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5281562" y="2576871"/>
              <a:ext cx="1560051" cy="28349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" name="Straight Connector 18"/>
          <p:cNvCxnSpPr/>
          <p:nvPr/>
        </p:nvCxnSpPr>
        <p:spPr bwMode="auto">
          <a:xfrm>
            <a:off x="4263512" y="3082086"/>
            <a:ext cx="9463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3509705" y="3389348"/>
            <a:ext cx="17493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oup 20"/>
          <p:cNvGrpSpPr/>
          <p:nvPr/>
        </p:nvGrpSpPr>
        <p:grpSpPr>
          <a:xfrm>
            <a:off x="3898898" y="2315170"/>
            <a:ext cx="1365044" cy="249904"/>
            <a:chOff x="5694516" y="2195871"/>
            <a:chExt cx="1365044" cy="249904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6841613" y="2197509"/>
              <a:ext cx="21794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5694516" y="2195871"/>
              <a:ext cx="1163484" cy="2499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23"/>
          <p:cNvGrpSpPr/>
          <p:nvPr/>
        </p:nvGrpSpPr>
        <p:grpSpPr>
          <a:xfrm>
            <a:off x="4087350" y="1972681"/>
            <a:ext cx="1180689" cy="219586"/>
            <a:chOff x="5882968" y="1853382"/>
            <a:chExt cx="1180689" cy="219586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6845710" y="1855020"/>
              <a:ext cx="21794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5882968" y="1853382"/>
              <a:ext cx="979129" cy="2195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3001705" y="1526952"/>
            <a:ext cx="2265516" cy="1263444"/>
            <a:chOff x="4797323" y="1407653"/>
            <a:chExt cx="2265516" cy="1263444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6538452" y="1409291"/>
              <a:ext cx="52438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4797323" y="1407653"/>
              <a:ext cx="1746045" cy="12634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3231124" y="1138578"/>
            <a:ext cx="1995129" cy="1053689"/>
            <a:chOff x="5026742" y="1019279"/>
            <a:chExt cx="1995129" cy="1053689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6613013" y="1020917"/>
              <a:ext cx="4088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26742" y="1019279"/>
              <a:ext cx="1591187" cy="10536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/>
          <p:cNvGrpSpPr/>
          <p:nvPr/>
        </p:nvGrpSpPr>
        <p:grpSpPr>
          <a:xfrm>
            <a:off x="2645285" y="713334"/>
            <a:ext cx="2556387" cy="1327352"/>
            <a:chOff x="4440903" y="594035"/>
            <a:chExt cx="2556387" cy="1327352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6523703" y="595672"/>
              <a:ext cx="47358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4440903" y="594035"/>
              <a:ext cx="2087716" cy="132735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" name="TextBox 35"/>
          <p:cNvSpPr txBox="1"/>
          <p:nvPr/>
        </p:nvSpPr>
        <p:spPr>
          <a:xfrm>
            <a:off x="3530698" y="1480247"/>
            <a:ext cx="761491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Stomach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09164" y="2214388"/>
            <a:ext cx="761491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Spleen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09082" y="2842015"/>
            <a:ext cx="761491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Pancreas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7686" y="4540535"/>
            <a:ext cx="1683774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Superior rectal (rectum)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7686" y="4148066"/>
            <a:ext cx="1097115" cy="31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Sigmoid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(sigmoid colon)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7686" y="3775262"/>
            <a:ext cx="1687051" cy="31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Left colic (descending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colon)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60574" y="2991315"/>
            <a:ext cx="1289517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Descending</a:t>
            </a:r>
            <a:r>
              <a:rPr lang="en-US" sz="102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colon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46754" y="2594891"/>
            <a:ext cx="754308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Pancreatic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46753" y="2233848"/>
            <a:ext cx="1375699" cy="31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Right </a:t>
            </a:r>
            <a:r>
              <a:rPr lang="en-US" sz="102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gastroepiploic</a:t>
            </a:r>
            <a:endParaRPr lang="en-US" sz="102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(stomach)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46753" y="1876434"/>
            <a:ext cx="1375699" cy="31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Left </a:t>
            </a:r>
            <a:r>
              <a:rPr lang="en-US" sz="102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gastroepiploic</a:t>
            </a:r>
            <a:endParaRPr lang="en-US" sz="102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(stomach)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44417" y="1444876"/>
            <a:ext cx="1720644" cy="31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Splenic Vein and Its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Tributaries</a:t>
            </a:r>
            <a:endParaRPr lang="en-US" sz="1000" b="1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31965" y="3301308"/>
            <a:ext cx="1720644" cy="31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Inferior Mesenteric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Vein and Its Tributaries</a:t>
            </a:r>
            <a:endParaRPr lang="en-US" sz="1000" b="1" dirty="0">
              <a:solidFill>
                <a:srgbClr val="000000"/>
              </a:solidFill>
              <a:latin typeface="Arial Black"/>
              <a:ea typeface="ＭＳ Ｐゴシック" charset="0"/>
              <a:cs typeface="Arial Black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60574" y="618581"/>
            <a:ext cx="1289517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Left gastric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60574" y="1043158"/>
            <a:ext cx="1289517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Right gastric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9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21-8 </a:t>
            </a:r>
            <a:r>
              <a:rPr lang="en-US" dirty="0" err="1" smtClean="0"/>
              <a:t>Circulación</a:t>
            </a:r>
            <a:r>
              <a:rPr lang="en-US" dirty="0" smtClean="0"/>
              <a:t> </a:t>
            </a:r>
            <a:r>
              <a:rPr lang="en-US" dirty="0" err="1" smtClean="0"/>
              <a:t>Materno</a:t>
            </a:r>
            <a:r>
              <a:rPr lang="en-US" dirty="0" smtClean="0"/>
              <a:t> Fetal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circulatorios</a:t>
            </a:r>
            <a:r>
              <a:rPr lang="en-US" dirty="0" smtClean="0"/>
              <a:t> fetal y maternal son </a:t>
            </a:r>
            <a:r>
              <a:rPr lang="en-US" dirty="0" err="1" smtClean="0"/>
              <a:t>importantes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intercambio</a:t>
            </a:r>
            <a:r>
              <a:rPr lang="en-US" dirty="0" smtClean="0"/>
              <a:t> de </a:t>
            </a:r>
            <a:r>
              <a:rPr lang="en-US" dirty="0" err="1" smtClean="0"/>
              <a:t>materiales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err="1" smtClean="0"/>
              <a:t>Pulmones</a:t>
            </a:r>
            <a:r>
              <a:rPr lang="en-US" dirty="0" smtClean="0"/>
              <a:t> y </a:t>
            </a:r>
            <a:r>
              <a:rPr lang="en-US" dirty="0" err="1" smtClean="0"/>
              <a:t>tracto</a:t>
            </a:r>
            <a:r>
              <a:rPr lang="en-US" dirty="0" smtClean="0"/>
              <a:t> GI son no </a:t>
            </a:r>
            <a:r>
              <a:rPr lang="en-US" dirty="0" err="1" smtClean="0"/>
              <a:t>funcionales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Placenta </a:t>
            </a:r>
            <a:r>
              <a:rPr lang="en-US" dirty="0" err="1" smtClean="0"/>
              <a:t>reemplaza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834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3" y="877845"/>
            <a:ext cx="8289445" cy="4959275"/>
          </a:xfrm>
        </p:spPr>
        <p:txBody>
          <a:bodyPr/>
          <a:lstStyle/>
          <a:p>
            <a:r>
              <a:rPr lang="en-US" dirty="0" smtClean="0"/>
              <a:t>Sangre en la placenta</a:t>
            </a:r>
          </a:p>
          <a:p>
            <a:pPr lvl="1"/>
            <a:r>
              <a:rPr lang="en-US" dirty="0" err="1" smtClean="0"/>
              <a:t>Llega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arterias</a:t>
            </a:r>
            <a:r>
              <a:rPr lang="en-US" dirty="0" smtClean="0"/>
              <a:t> </a:t>
            </a:r>
            <a:r>
              <a:rPr lang="en-US" b="1" dirty="0" err="1" smtClean="0"/>
              <a:t>umbilicales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salen</a:t>
            </a:r>
            <a:r>
              <a:rPr lang="en-US" dirty="0" smtClean="0"/>
              <a:t> de </a:t>
            </a:r>
            <a:r>
              <a:rPr lang="en-US" dirty="0" err="1" smtClean="0"/>
              <a:t>iliaca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endParaRPr lang="en-US" dirty="0" smtClean="0"/>
          </a:p>
          <a:p>
            <a:pPr lvl="1"/>
            <a:r>
              <a:rPr lang="en-US" dirty="0" smtClean="0"/>
              <a:t>Sale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Vena </a:t>
            </a:r>
            <a:r>
              <a:rPr lang="en-US" b="1" dirty="0" smtClean="0"/>
              <a:t>umbilical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drena</a:t>
            </a:r>
            <a:r>
              <a:rPr lang="en-US" dirty="0" smtClean="0"/>
              <a:t> en el </a:t>
            </a:r>
            <a:r>
              <a:rPr lang="en-US" b="1" dirty="0" err="1" smtClean="0"/>
              <a:t>ducto</a:t>
            </a:r>
            <a:r>
              <a:rPr lang="en-US" b="1" dirty="0" smtClean="0"/>
              <a:t> </a:t>
            </a:r>
            <a:r>
              <a:rPr lang="en-US" b="1" dirty="0" err="1" smtClean="0"/>
              <a:t>venoso</a:t>
            </a:r>
            <a:r>
              <a:rPr lang="en-US" b="1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vacía</a:t>
            </a:r>
            <a:r>
              <a:rPr lang="en-US" dirty="0" smtClean="0"/>
              <a:t> en la </a:t>
            </a:r>
            <a:r>
              <a:rPr lang="en-US" b="1" dirty="0" smtClean="0"/>
              <a:t>vena cava inferior</a:t>
            </a:r>
          </a:p>
          <a:p>
            <a:r>
              <a:rPr lang="en-US" dirty="0" smtClean="0"/>
              <a:t>Antes de </a:t>
            </a:r>
            <a:r>
              <a:rPr lang="en-US" dirty="0" err="1" smtClean="0"/>
              <a:t>nacimiento</a:t>
            </a:r>
            <a:endParaRPr lang="en-US" dirty="0"/>
          </a:p>
          <a:p>
            <a:pPr lvl="1"/>
            <a:r>
              <a:rPr lang="en-US" dirty="0" err="1" smtClean="0"/>
              <a:t>Pulmones</a:t>
            </a:r>
            <a:r>
              <a:rPr lang="en-US" dirty="0" smtClean="0"/>
              <a:t> </a:t>
            </a:r>
            <a:r>
              <a:rPr lang="en-US" dirty="0" err="1" smtClean="0"/>
              <a:t>fetales</a:t>
            </a:r>
            <a:r>
              <a:rPr lang="en-US" dirty="0" smtClean="0"/>
              <a:t> se </a:t>
            </a:r>
            <a:r>
              <a:rPr lang="en-US" dirty="0" err="1" smtClean="0"/>
              <a:t>colapsan</a:t>
            </a:r>
            <a:endParaRPr lang="en-US" dirty="0"/>
          </a:p>
          <a:p>
            <a:pPr lvl="1"/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 smtClean="0"/>
              <a:t>proviene</a:t>
            </a:r>
            <a:r>
              <a:rPr lang="en-US" dirty="0" smtClean="0"/>
              <a:t> de </a:t>
            </a:r>
            <a:r>
              <a:rPr lang="en-US" dirty="0" err="1" smtClean="0"/>
              <a:t>circulación</a:t>
            </a:r>
            <a:r>
              <a:rPr lang="en-US" dirty="0" smtClean="0"/>
              <a:t> </a:t>
            </a:r>
            <a:r>
              <a:rPr lang="en-US" dirty="0" err="1" smtClean="0"/>
              <a:t>materna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21-8 </a:t>
            </a:r>
            <a:r>
              <a:rPr lang="en-US" dirty="0" err="1" smtClean="0"/>
              <a:t>Circulación</a:t>
            </a:r>
            <a:r>
              <a:rPr lang="en-US" dirty="0" smtClean="0"/>
              <a:t> </a:t>
            </a:r>
            <a:r>
              <a:rPr lang="en-US" dirty="0" err="1" smtClean="0"/>
              <a:t>Materno</a:t>
            </a:r>
            <a:r>
              <a:rPr lang="en-US" dirty="0" smtClean="0"/>
              <a:t> Fetal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723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Circulación</a:t>
            </a:r>
            <a:r>
              <a:rPr lang="en-US" dirty="0" smtClean="0"/>
              <a:t> fetal </a:t>
            </a:r>
            <a:r>
              <a:rPr lang="en-US" dirty="0" err="1" smtClean="0"/>
              <a:t>pulmonar</a:t>
            </a:r>
            <a:r>
              <a:rPr lang="en-US" dirty="0" smtClean="0"/>
              <a:t> </a:t>
            </a:r>
            <a:r>
              <a:rPr lang="en-US" dirty="0" err="1" smtClean="0"/>
              <a:t>salta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Foramen oval – </a:t>
            </a:r>
          </a:p>
          <a:p>
            <a:pPr lvl="2"/>
            <a:r>
              <a:rPr lang="en-US" b="1" dirty="0" err="1" smtClean="0"/>
              <a:t>Interatrial</a:t>
            </a:r>
            <a:r>
              <a:rPr lang="en-US" b="1" dirty="0" smtClean="0"/>
              <a:t>, </a:t>
            </a:r>
            <a:r>
              <a:rPr lang="en-US" dirty="0" err="1" smtClean="0"/>
              <a:t>sangre</a:t>
            </a:r>
            <a:r>
              <a:rPr lang="en-US" dirty="0" smtClean="0"/>
              <a:t> </a:t>
            </a:r>
            <a:r>
              <a:rPr lang="en-US" dirty="0" err="1" smtClean="0"/>
              <a:t>pasa</a:t>
            </a:r>
            <a:r>
              <a:rPr lang="en-US" dirty="0" smtClean="0"/>
              <a:t> de </a:t>
            </a:r>
            <a:r>
              <a:rPr lang="en-US" dirty="0" err="1" smtClean="0"/>
              <a:t>atrio</a:t>
            </a:r>
            <a:r>
              <a:rPr lang="en-US" dirty="0" smtClean="0"/>
              <a:t> </a:t>
            </a:r>
            <a:r>
              <a:rPr lang="en-US" dirty="0" err="1" smtClean="0"/>
              <a:t>derecho</a:t>
            </a:r>
            <a:r>
              <a:rPr lang="en-US" dirty="0" smtClean="0"/>
              <a:t> a </a:t>
            </a:r>
            <a:r>
              <a:rPr lang="en-US" dirty="0" err="1" smtClean="0"/>
              <a:t>izquierdo</a:t>
            </a:r>
            <a:endParaRPr lang="en-US" dirty="0" smtClean="0"/>
          </a:p>
          <a:p>
            <a:pPr lvl="1"/>
            <a:r>
              <a:rPr lang="en-US" b="1" dirty="0" err="1" smtClean="0"/>
              <a:t>Ducto</a:t>
            </a:r>
            <a:r>
              <a:rPr lang="en-US" b="1" dirty="0" smtClean="0"/>
              <a:t> </a:t>
            </a:r>
            <a:r>
              <a:rPr lang="en-US" b="1" dirty="0" err="1" smtClean="0"/>
              <a:t>arterioso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Vaso</a:t>
            </a:r>
            <a:r>
              <a:rPr lang="en-US" dirty="0" smtClean="0"/>
              <a:t> </a:t>
            </a:r>
            <a:r>
              <a:rPr lang="en-US" dirty="0" err="1" smtClean="0"/>
              <a:t>corto</a:t>
            </a:r>
            <a:endParaRPr lang="en-US" dirty="0" smtClean="0"/>
          </a:p>
          <a:p>
            <a:pPr lvl="2"/>
            <a:r>
              <a:rPr lang="en-US" dirty="0" err="1" smtClean="0"/>
              <a:t>Conecta</a:t>
            </a:r>
            <a:r>
              <a:rPr lang="en-US" dirty="0" smtClean="0"/>
              <a:t> </a:t>
            </a:r>
            <a:r>
              <a:rPr lang="en-US" dirty="0" err="1" smtClean="0"/>
              <a:t>troncos</a:t>
            </a:r>
            <a:r>
              <a:rPr lang="en-US" dirty="0" smtClean="0"/>
              <a:t> </a:t>
            </a:r>
            <a:r>
              <a:rPr lang="en-US" dirty="0" err="1" smtClean="0"/>
              <a:t>pulmonares</a:t>
            </a:r>
            <a:r>
              <a:rPr lang="en-US" dirty="0" smtClean="0"/>
              <a:t> y </a:t>
            </a:r>
            <a:r>
              <a:rPr lang="en-US" dirty="0" err="1" smtClean="0"/>
              <a:t>aórticos</a:t>
            </a:r>
            <a:endParaRPr lang="en-US" dirty="0" smtClean="0"/>
          </a:p>
          <a:p>
            <a:pPr lvl="2"/>
            <a:r>
              <a:rPr lang="en-US" dirty="0" err="1" smtClean="0"/>
              <a:t>Mezcla</a:t>
            </a:r>
            <a:r>
              <a:rPr lang="en-US" dirty="0" smtClean="0"/>
              <a:t> </a:t>
            </a:r>
            <a:r>
              <a:rPr lang="en-US" dirty="0" err="1" smtClean="0"/>
              <a:t>sangre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sale de VD con la </a:t>
            </a:r>
            <a:r>
              <a:rPr lang="en-US" dirty="0" err="1" smtClean="0"/>
              <a:t>que</a:t>
            </a:r>
            <a:r>
              <a:rPr lang="en-US" dirty="0" smtClean="0"/>
              <a:t> sale del VI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21-8 </a:t>
            </a:r>
            <a:r>
              <a:rPr lang="en-US" dirty="0" err="1" smtClean="0"/>
              <a:t>Circulación</a:t>
            </a:r>
            <a:r>
              <a:rPr lang="en-US" dirty="0" smtClean="0"/>
              <a:t> </a:t>
            </a:r>
            <a:r>
              <a:rPr lang="en-US" dirty="0" err="1" smtClean="0"/>
              <a:t>Materno</a:t>
            </a:r>
            <a:r>
              <a:rPr lang="en-US" dirty="0" smtClean="0"/>
              <a:t> Fetal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9513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2" name="Picture 9241" descr="figure_21_32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"/>
          <a:stretch/>
        </p:blipFill>
        <p:spPr>
          <a:xfrm>
            <a:off x="652272" y="181986"/>
            <a:ext cx="7839456" cy="641454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21-</a:t>
            </a:r>
            <a:r>
              <a:rPr lang="en-US" sz="900" b="1" dirty="0" smtClean="0">
                <a:latin typeface="Arial" charset="0"/>
              </a:rPr>
              <a:t>32a </a:t>
            </a:r>
            <a:r>
              <a:rPr lang="en-US" sz="900" b="1" dirty="0">
                <a:latin typeface="Arial" charset="0"/>
              </a:rPr>
              <a:t>Fetal Circulation.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7297" y="1598560"/>
            <a:ext cx="498495" cy="250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Aorta</a:t>
            </a:r>
            <a:endParaRPr lang="en-US" sz="14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9224" name="Group 9223"/>
          <p:cNvGrpSpPr/>
          <p:nvPr/>
        </p:nvGrpSpPr>
        <p:grpSpPr>
          <a:xfrm>
            <a:off x="3880964" y="1758543"/>
            <a:ext cx="818036" cy="527833"/>
            <a:chOff x="3880964" y="1713717"/>
            <a:chExt cx="818036" cy="527833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3880964" y="1715922"/>
              <a:ext cx="13943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4011788" y="1713717"/>
              <a:ext cx="687212" cy="5278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38" name="Group 9237"/>
          <p:cNvGrpSpPr/>
          <p:nvPr/>
        </p:nvGrpSpPr>
        <p:grpSpPr>
          <a:xfrm>
            <a:off x="4674681" y="1915299"/>
            <a:ext cx="1669915" cy="696548"/>
            <a:chOff x="4674681" y="1870473"/>
            <a:chExt cx="1669915" cy="696548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5172007" y="1872679"/>
              <a:ext cx="117258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4674681" y="1870473"/>
              <a:ext cx="503304" cy="6965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41" name="Group 9240"/>
          <p:cNvGrpSpPr/>
          <p:nvPr/>
        </p:nvGrpSpPr>
        <p:grpSpPr>
          <a:xfrm>
            <a:off x="4912102" y="2243914"/>
            <a:ext cx="1420678" cy="228980"/>
            <a:chOff x="4912102" y="2199088"/>
            <a:chExt cx="1420678" cy="228980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5322484" y="2201294"/>
              <a:ext cx="10102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4912102" y="2199088"/>
              <a:ext cx="416360" cy="22898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20" name="Group 9219"/>
          <p:cNvGrpSpPr/>
          <p:nvPr/>
        </p:nvGrpSpPr>
        <p:grpSpPr>
          <a:xfrm>
            <a:off x="3193676" y="3563087"/>
            <a:ext cx="724648" cy="855768"/>
            <a:chOff x="3193676" y="3518261"/>
            <a:chExt cx="724648" cy="855768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3193676" y="3521328"/>
              <a:ext cx="15719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 flipV="1">
              <a:off x="3346565" y="3518261"/>
              <a:ext cx="571759" cy="85576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30" name="Group 9229"/>
          <p:cNvGrpSpPr/>
          <p:nvPr/>
        </p:nvGrpSpPr>
        <p:grpSpPr>
          <a:xfrm>
            <a:off x="4582809" y="3141464"/>
            <a:ext cx="1313234" cy="367401"/>
            <a:chOff x="4582809" y="3096638"/>
            <a:chExt cx="1313234" cy="367401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5541501" y="3464039"/>
              <a:ext cx="35454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582809" y="3096638"/>
              <a:ext cx="966390" cy="36691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" name="Straight Connector 19"/>
          <p:cNvCxnSpPr/>
          <p:nvPr/>
        </p:nvCxnSpPr>
        <p:spPr bwMode="auto">
          <a:xfrm>
            <a:off x="4873818" y="2613838"/>
            <a:ext cx="14649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231" name="Group 9230"/>
          <p:cNvGrpSpPr/>
          <p:nvPr/>
        </p:nvGrpSpPr>
        <p:grpSpPr>
          <a:xfrm>
            <a:off x="4431489" y="3584613"/>
            <a:ext cx="1459149" cy="436063"/>
            <a:chOff x="4431489" y="3539787"/>
            <a:chExt cx="1459149" cy="436063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5538917" y="3975850"/>
              <a:ext cx="35172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431489" y="3539787"/>
              <a:ext cx="1115126" cy="4355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35" name="Group 9234"/>
          <p:cNvGrpSpPr/>
          <p:nvPr/>
        </p:nvGrpSpPr>
        <p:grpSpPr>
          <a:xfrm>
            <a:off x="4442298" y="4615449"/>
            <a:ext cx="1469957" cy="401292"/>
            <a:chOff x="4442298" y="4570623"/>
            <a:chExt cx="1469957" cy="401292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5667221" y="4570623"/>
              <a:ext cx="24503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4680085" y="4572722"/>
              <a:ext cx="993115" cy="39919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4442298" y="4571862"/>
              <a:ext cx="1221429" cy="14064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21" name="Group 9220"/>
          <p:cNvGrpSpPr/>
          <p:nvPr/>
        </p:nvGrpSpPr>
        <p:grpSpPr>
          <a:xfrm>
            <a:off x="2264377" y="4029505"/>
            <a:ext cx="183250" cy="561174"/>
            <a:chOff x="2264377" y="3984679"/>
            <a:chExt cx="183250" cy="561174"/>
          </a:xfrm>
        </p:grpSpPr>
        <p:sp>
          <p:nvSpPr>
            <p:cNvPr id="28" name="Arc 27"/>
            <p:cNvSpPr/>
            <p:nvPr/>
          </p:nvSpPr>
          <p:spPr bwMode="auto">
            <a:xfrm rot="1993610">
              <a:off x="2264377" y="3984679"/>
              <a:ext cx="183250" cy="328528"/>
            </a:xfrm>
            <a:prstGeom prst="arc">
              <a:avLst>
                <a:gd name="adj1" fmla="val 3175455"/>
                <a:gd name="adj2" fmla="val 1705645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2287524" y="4292402"/>
              <a:ext cx="0" cy="25345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0" name="Straight Connector 29"/>
          <p:cNvCxnSpPr/>
          <p:nvPr/>
        </p:nvCxnSpPr>
        <p:spPr bwMode="auto">
          <a:xfrm>
            <a:off x="1040621" y="3883882"/>
            <a:ext cx="0" cy="2585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2363725" y="3447861"/>
            <a:ext cx="841319" cy="413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604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Umbilical</a:t>
            </a:r>
          </a:p>
          <a:p>
            <a:pPr eaLnBrk="0" fontAlgn="base" hangingPunct="0">
              <a:lnSpc>
                <a:spcPts val="1604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vein</a:t>
            </a:r>
            <a:endParaRPr lang="en-US" sz="14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43004" y="3365969"/>
            <a:ext cx="498495" cy="250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Liver</a:t>
            </a:r>
            <a:endParaRPr lang="en-US" sz="14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60647" y="4608240"/>
            <a:ext cx="841319" cy="389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Umbilical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cord</a:t>
            </a:r>
            <a:endParaRPr lang="en-US" sz="14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0669" y="4108544"/>
            <a:ext cx="805626" cy="2185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Placenta</a:t>
            </a:r>
            <a:endParaRPr lang="en-US" sz="14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93470" y="1791593"/>
            <a:ext cx="2002467" cy="2185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Foramen </a:t>
            </a:r>
            <a:r>
              <a:rPr lang="en-US" sz="142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ovale</a:t>
            </a:r>
            <a:r>
              <a:rPr lang="en-US" sz="14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(open)</a:t>
            </a:r>
            <a:endParaRPr lang="en-US" sz="14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93946" y="2112777"/>
            <a:ext cx="2355540" cy="2185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2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Ductuc</a:t>
            </a:r>
            <a:r>
              <a:rPr lang="en-US" sz="14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42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arteriosis</a:t>
            </a:r>
            <a:r>
              <a:rPr lang="en-US" sz="14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(open)</a:t>
            </a:r>
            <a:endParaRPr lang="en-US" sz="14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96252" y="2478070"/>
            <a:ext cx="2355540" cy="2185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Pulmonary trunk</a:t>
            </a:r>
            <a:endParaRPr lang="en-US" sz="14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5933" y="3402119"/>
            <a:ext cx="921255" cy="3749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Inferior</a:t>
            </a: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2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</a:t>
            </a:r>
            <a:r>
              <a:rPr lang="en-US" sz="14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ena cava</a:t>
            </a:r>
            <a:endParaRPr lang="en-US" sz="14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45060" y="3919203"/>
            <a:ext cx="921255" cy="3749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2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Ductus</a:t>
            </a:r>
            <a:endParaRPr lang="en-US" sz="142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2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venosus</a:t>
            </a:r>
            <a:endParaRPr lang="en-US" sz="14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9825" y="4501257"/>
            <a:ext cx="921255" cy="3984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15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Umbilical</a:t>
            </a:r>
          </a:p>
          <a:p>
            <a:pPr eaLnBrk="0" fontAlgn="base" hangingPunct="0">
              <a:lnSpc>
                <a:spcPts val="15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arteries</a:t>
            </a:r>
            <a:endParaRPr lang="en-US" sz="142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2587" y="6070324"/>
            <a:ext cx="3610516" cy="515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20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 flow to and from the placenta</a:t>
            </a:r>
          </a:p>
          <a:p>
            <a:pPr eaLnBrk="0" fontAlgn="base" hangingPunct="0">
              <a:lnSpc>
                <a:spcPts val="20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8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r>
              <a:rPr lang="en-US" sz="158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 full-term fetus (before birth)</a:t>
            </a:r>
            <a:endParaRPr lang="en-US" sz="158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195672" y="6110163"/>
            <a:ext cx="219282" cy="226048"/>
          </a:xfrm>
          <a:prstGeom prst="rect">
            <a:avLst/>
          </a:prstGeom>
          <a:solidFill>
            <a:srgbClr val="004D7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53034" y="6094363"/>
            <a:ext cx="149225" cy="2185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20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a</a:t>
            </a:r>
            <a:endParaRPr lang="en-US" sz="1420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246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Cardiovasculares</a:t>
            </a:r>
            <a:r>
              <a:rPr lang="en-US" dirty="0" smtClean="0"/>
              <a:t> al </a:t>
            </a:r>
            <a:r>
              <a:rPr lang="en-US" dirty="0" err="1" smtClean="0"/>
              <a:t>Nacer</a:t>
            </a:r>
            <a:endParaRPr lang="en-US" dirty="0" smtClean="0"/>
          </a:p>
          <a:p>
            <a:pPr lvl="1"/>
            <a:r>
              <a:rPr lang="en-US" dirty="0" err="1" smtClean="0"/>
              <a:t>Neonato</a:t>
            </a:r>
            <a:r>
              <a:rPr lang="en-US" dirty="0" smtClean="0"/>
              <a:t> </a:t>
            </a:r>
            <a:r>
              <a:rPr lang="en-US" dirty="0" err="1" smtClean="0"/>
              <a:t>respira</a:t>
            </a:r>
            <a:r>
              <a:rPr lang="en-US" dirty="0" smtClean="0"/>
              <a:t> </a:t>
            </a:r>
            <a:r>
              <a:rPr lang="en-US" dirty="0" err="1" smtClean="0"/>
              <a:t>aire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Pulmones</a:t>
            </a:r>
            <a:r>
              <a:rPr lang="en-US" dirty="0" smtClean="0"/>
              <a:t> se </a:t>
            </a:r>
            <a:r>
              <a:rPr lang="en-US" dirty="0" err="1" smtClean="0"/>
              <a:t>expanden</a:t>
            </a:r>
            <a:endParaRPr lang="en-US" dirty="0" smtClean="0"/>
          </a:p>
          <a:p>
            <a:pPr lvl="2"/>
            <a:r>
              <a:rPr lang="en-US" dirty="0" err="1" smtClean="0"/>
              <a:t>Vasos</a:t>
            </a:r>
            <a:r>
              <a:rPr lang="en-US" dirty="0" smtClean="0"/>
              <a:t> </a:t>
            </a:r>
            <a:r>
              <a:rPr lang="en-US" dirty="0" err="1" smtClean="0"/>
              <a:t>pulmonares</a:t>
            </a:r>
            <a:r>
              <a:rPr lang="en-US" dirty="0" smtClean="0"/>
              <a:t> se </a:t>
            </a:r>
            <a:r>
              <a:rPr lang="en-US" dirty="0" err="1" smtClean="0"/>
              <a:t>abren</a:t>
            </a:r>
            <a:endParaRPr lang="en-US" dirty="0" smtClean="0"/>
          </a:p>
          <a:p>
            <a:pPr lvl="2"/>
            <a:r>
              <a:rPr lang="en-US" dirty="0" smtClean="0"/>
              <a:t>Se reduce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resistencia</a:t>
            </a:r>
            <a:r>
              <a:rPr lang="en-US" dirty="0" smtClean="0"/>
              <a:t> al </a:t>
            </a:r>
            <a:r>
              <a:rPr lang="en-US" dirty="0" err="1" smtClean="0"/>
              <a:t>paso</a:t>
            </a:r>
            <a:r>
              <a:rPr lang="en-US" dirty="0" smtClean="0"/>
              <a:t> de </a:t>
            </a:r>
            <a:r>
              <a:rPr lang="en-US" dirty="0" err="1" smtClean="0"/>
              <a:t>sangre</a:t>
            </a:r>
            <a:endParaRPr lang="en-US" dirty="0" smtClean="0"/>
          </a:p>
          <a:p>
            <a:pPr lvl="2"/>
            <a:r>
              <a:rPr lang="en-US" dirty="0" err="1" smtClean="0"/>
              <a:t>Aumento</a:t>
            </a:r>
            <a:r>
              <a:rPr lang="en-US" dirty="0" smtClean="0"/>
              <a:t> en </a:t>
            </a:r>
            <a:r>
              <a:rPr lang="en-US" dirty="0" err="1" smtClean="0"/>
              <a:t>presión</a:t>
            </a:r>
            <a:r>
              <a:rPr lang="en-US" dirty="0" smtClean="0"/>
              <a:t> en el AD </a:t>
            </a:r>
            <a:r>
              <a:rPr lang="en-US" dirty="0" err="1" smtClean="0"/>
              <a:t>cierra</a:t>
            </a:r>
            <a:r>
              <a:rPr lang="en-US" dirty="0" smtClean="0"/>
              <a:t> el foramen oval</a:t>
            </a:r>
          </a:p>
          <a:p>
            <a:pPr lvl="1"/>
            <a:r>
              <a:rPr lang="en-US" dirty="0" err="1" smtClean="0"/>
              <a:t>Circulación</a:t>
            </a:r>
            <a:r>
              <a:rPr lang="en-US" dirty="0" smtClean="0"/>
              <a:t> </a:t>
            </a:r>
            <a:r>
              <a:rPr lang="en-US" dirty="0" err="1" smtClean="0"/>
              <a:t>pulmonar</a:t>
            </a:r>
            <a:r>
              <a:rPr lang="en-US" dirty="0" smtClean="0"/>
              <a:t> </a:t>
            </a:r>
            <a:r>
              <a:rPr lang="en-US" dirty="0" err="1" smtClean="0"/>
              <a:t>suple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21-8 </a:t>
            </a:r>
            <a:r>
              <a:rPr lang="en-US" dirty="0" err="1" smtClean="0"/>
              <a:t>Circulación</a:t>
            </a:r>
            <a:r>
              <a:rPr lang="en-US" dirty="0" smtClean="0"/>
              <a:t> </a:t>
            </a:r>
            <a:r>
              <a:rPr lang="en-US" dirty="0" err="1" smtClean="0"/>
              <a:t>Materno</a:t>
            </a:r>
            <a:r>
              <a:rPr lang="en-US" dirty="0" smtClean="0"/>
              <a:t> Fetal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2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88" y="878168"/>
            <a:ext cx="8289445" cy="4959275"/>
          </a:xfrm>
        </p:spPr>
        <p:txBody>
          <a:bodyPr/>
          <a:lstStyle/>
          <a:p>
            <a:r>
              <a:rPr lang="en-US" b="1" dirty="0" err="1" smtClean="0"/>
              <a:t>Túnica</a:t>
            </a:r>
            <a:r>
              <a:rPr lang="en-US" b="1" dirty="0" smtClean="0"/>
              <a:t> </a:t>
            </a:r>
            <a:r>
              <a:rPr lang="en-US" b="1" dirty="0" err="1" smtClean="0"/>
              <a:t>Externa</a:t>
            </a:r>
            <a:r>
              <a:rPr lang="en-US" dirty="0" smtClean="0"/>
              <a:t> (</a:t>
            </a:r>
            <a:r>
              <a:rPr lang="en-US" dirty="0" err="1" smtClean="0"/>
              <a:t>Capa</a:t>
            </a:r>
            <a:r>
              <a:rPr lang="en-US" dirty="0" smtClean="0"/>
              <a:t> mas </a:t>
            </a:r>
            <a:r>
              <a:rPr lang="en-US" dirty="0" err="1" smtClean="0"/>
              <a:t>externa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Anclaje</a:t>
            </a:r>
            <a:r>
              <a:rPr lang="en-US" dirty="0" smtClean="0"/>
              <a:t> de </a:t>
            </a:r>
            <a:r>
              <a:rPr lang="en-US" dirty="0" err="1" smtClean="0"/>
              <a:t>vasos</a:t>
            </a:r>
            <a:r>
              <a:rPr lang="en-US" dirty="0" smtClean="0"/>
              <a:t> a </a:t>
            </a:r>
            <a:r>
              <a:rPr lang="en-US" dirty="0" err="1" smtClean="0"/>
              <a:t>tejidos</a:t>
            </a:r>
            <a:r>
              <a:rPr lang="en-US" dirty="0" smtClean="0"/>
              <a:t> </a:t>
            </a:r>
            <a:r>
              <a:rPr lang="en-US" dirty="0" err="1" smtClean="0"/>
              <a:t>adyacentes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Fibras</a:t>
            </a:r>
            <a:r>
              <a:rPr lang="en-US" dirty="0" smtClean="0"/>
              <a:t> de </a:t>
            </a:r>
            <a:r>
              <a:rPr lang="en-US" dirty="0" err="1" smtClean="0"/>
              <a:t>colágeno</a:t>
            </a:r>
            <a:r>
              <a:rPr lang="en-US" dirty="0" smtClean="0"/>
              <a:t> y </a:t>
            </a:r>
            <a:r>
              <a:rPr lang="en-US" dirty="0" err="1" smtClean="0"/>
              <a:t>fibras</a:t>
            </a:r>
            <a:r>
              <a:rPr lang="en-US" dirty="0" smtClean="0"/>
              <a:t> </a:t>
            </a:r>
            <a:r>
              <a:rPr lang="en-US" dirty="0" err="1" smtClean="0"/>
              <a:t>elásticas</a:t>
            </a:r>
            <a:endParaRPr lang="en-US" dirty="0" smtClean="0"/>
          </a:p>
          <a:p>
            <a:pPr lvl="1"/>
            <a:r>
              <a:rPr lang="en-US" dirty="0" smtClean="0"/>
              <a:t>En </a:t>
            </a:r>
            <a:r>
              <a:rPr lang="en-US" dirty="0" err="1" smtClean="0"/>
              <a:t>venas</a:t>
            </a:r>
            <a:endParaRPr lang="en-US" dirty="0" smtClean="0"/>
          </a:p>
          <a:p>
            <a:pPr lvl="2"/>
            <a:r>
              <a:rPr lang="en-US" dirty="0" err="1" smtClean="0"/>
              <a:t>Contiene</a:t>
            </a:r>
            <a:r>
              <a:rPr lang="en-US" dirty="0" smtClean="0"/>
              <a:t> </a:t>
            </a:r>
            <a:r>
              <a:rPr lang="en-US" dirty="0" err="1" smtClean="0"/>
              <a:t>fibras</a:t>
            </a:r>
            <a:r>
              <a:rPr lang="en-US" dirty="0" smtClean="0"/>
              <a:t> </a:t>
            </a:r>
            <a:r>
              <a:rPr lang="en-US" dirty="0" err="1" smtClean="0"/>
              <a:t>elásticas</a:t>
            </a:r>
            <a:endParaRPr lang="en-US" dirty="0" smtClean="0"/>
          </a:p>
          <a:p>
            <a:pPr lvl="2"/>
            <a:r>
              <a:rPr lang="en-US" dirty="0" err="1" smtClean="0"/>
              <a:t>Células</a:t>
            </a:r>
            <a:r>
              <a:rPr lang="en-US" dirty="0" smtClean="0"/>
              <a:t> de </a:t>
            </a:r>
            <a:r>
              <a:rPr lang="en-US" dirty="0" err="1" smtClean="0"/>
              <a:t>músculo</a:t>
            </a:r>
            <a:r>
              <a:rPr lang="en-US" dirty="0" smtClean="0"/>
              <a:t> </a:t>
            </a:r>
            <a:r>
              <a:rPr lang="en-US" dirty="0" err="1" smtClean="0"/>
              <a:t>liso</a:t>
            </a:r>
            <a:endParaRPr lang="en-US" dirty="0" smtClean="0"/>
          </a:p>
          <a:p>
            <a:pPr lvl="1"/>
            <a:r>
              <a:rPr lang="en-US" b="1" dirty="0" smtClean="0"/>
              <a:t>Vasa </a:t>
            </a:r>
            <a:r>
              <a:rPr lang="en-US" b="1" dirty="0" err="1" smtClean="0"/>
              <a:t>vasorum</a:t>
            </a:r>
            <a:r>
              <a:rPr lang="en-US" dirty="0" smtClean="0"/>
              <a:t> (“</a:t>
            </a:r>
            <a:r>
              <a:rPr lang="en-US" dirty="0" err="1" smtClean="0"/>
              <a:t>vasos</a:t>
            </a:r>
            <a:r>
              <a:rPr lang="en-US" dirty="0" smtClean="0"/>
              <a:t> de </a:t>
            </a:r>
            <a:r>
              <a:rPr lang="en-US" dirty="0" err="1" smtClean="0"/>
              <a:t>vasos</a:t>
            </a:r>
            <a:r>
              <a:rPr lang="en-US" dirty="0" smtClean="0"/>
              <a:t>”)</a:t>
            </a:r>
          </a:p>
          <a:p>
            <a:pPr lvl="2"/>
            <a:r>
              <a:rPr lang="en-US" dirty="0" err="1" smtClean="0"/>
              <a:t>Arterias</a:t>
            </a:r>
            <a:r>
              <a:rPr lang="en-US" dirty="0" smtClean="0"/>
              <a:t> y </a:t>
            </a:r>
            <a:r>
              <a:rPr lang="en-US" dirty="0" err="1" smtClean="0"/>
              <a:t>venas</a:t>
            </a:r>
            <a:r>
              <a:rPr lang="en-US" dirty="0" smtClean="0"/>
              <a:t> </a:t>
            </a:r>
            <a:r>
              <a:rPr lang="en-US" dirty="0" err="1" smtClean="0"/>
              <a:t>pequeñas</a:t>
            </a:r>
            <a:endParaRPr lang="en-US" dirty="0" smtClean="0"/>
          </a:p>
          <a:p>
            <a:pPr lvl="2"/>
            <a:r>
              <a:rPr lang="en-US" dirty="0" smtClean="0"/>
              <a:t>En </a:t>
            </a:r>
            <a:r>
              <a:rPr lang="en-US" dirty="0" err="1" smtClean="0"/>
              <a:t>paredes</a:t>
            </a:r>
            <a:r>
              <a:rPr lang="en-US" dirty="0" smtClean="0"/>
              <a:t> de </a:t>
            </a:r>
            <a:r>
              <a:rPr lang="en-US" dirty="0" err="1" smtClean="0"/>
              <a:t>arterias</a:t>
            </a:r>
            <a:r>
              <a:rPr lang="en-US" dirty="0" smtClean="0"/>
              <a:t> y </a:t>
            </a:r>
            <a:r>
              <a:rPr lang="en-US" dirty="0" err="1" smtClean="0"/>
              <a:t>venas</a:t>
            </a:r>
            <a:r>
              <a:rPr lang="en-US" dirty="0" smtClean="0"/>
              <a:t> </a:t>
            </a:r>
            <a:r>
              <a:rPr lang="en-US" dirty="0" err="1" smtClean="0"/>
              <a:t>mayores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Suplen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células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túnicas</a:t>
            </a:r>
            <a:r>
              <a:rPr lang="en-US" dirty="0" smtClean="0"/>
              <a:t> media y </a:t>
            </a:r>
            <a:r>
              <a:rPr lang="en-US" dirty="0" err="1" smtClean="0"/>
              <a:t>externa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/>
              <a:t>21-1 </a:t>
            </a:r>
            <a:r>
              <a:rPr lang="en-US" dirty="0" err="1" smtClean="0"/>
              <a:t>Vasos</a:t>
            </a:r>
            <a:r>
              <a:rPr lang="en-US" dirty="0" smtClean="0"/>
              <a:t> </a:t>
            </a:r>
            <a:r>
              <a:rPr lang="en-US" dirty="0" err="1" smtClean="0"/>
              <a:t>sanguíneos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9235" descr="figure_21_32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"/>
          <a:stretch/>
        </p:blipFill>
        <p:spPr>
          <a:xfrm>
            <a:off x="1575816" y="666958"/>
            <a:ext cx="5992368" cy="543723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21-</a:t>
            </a:r>
            <a:r>
              <a:rPr lang="en-US" sz="900" b="1" dirty="0" smtClean="0">
                <a:latin typeface="Arial" charset="0"/>
              </a:rPr>
              <a:t>32b </a:t>
            </a:r>
            <a:r>
              <a:rPr lang="en-US" sz="900" b="1" dirty="0">
                <a:latin typeface="Arial" charset="0"/>
              </a:rPr>
              <a:t>Fetal Circulation.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501705" y="4129177"/>
            <a:ext cx="0" cy="3624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218" name="Group 9217"/>
          <p:cNvGrpSpPr/>
          <p:nvPr/>
        </p:nvGrpSpPr>
        <p:grpSpPr>
          <a:xfrm>
            <a:off x="3942862" y="801910"/>
            <a:ext cx="1254369" cy="779448"/>
            <a:chOff x="3942862" y="744552"/>
            <a:chExt cx="1254369" cy="779448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4760717" y="745036"/>
              <a:ext cx="43651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942862" y="744552"/>
              <a:ext cx="825553" cy="7794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21" name="Group 9220"/>
          <p:cNvGrpSpPr/>
          <p:nvPr/>
        </p:nvGrpSpPr>
        <p:grpSpPr>
          <a:xfrm>
            <a:off x="3798277" y="1714825"/>
            <a:ext cx="1426308" cy="620718"/>
            <a:chOff x="3798277" y="1657467"/>
            <a:chExt cx="1426308" cy="620718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4979396" y="1657467"/>
              <a:ext cx="24518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3798277" y="1658373"/>
              <a:ext cx="1190191" cy="6198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24" name="Group 9223"/>
          <p:cNvGrpSpPr/>
          <p:nvPr/>
        </p:nvGrpSpPr>
        <p:grpSpPr>
          <a:xfrm>
            <a:off x="4450862" y="2275422"/>
            <a:ext cx="969107" cy="146090"/>
            <a:chOff x="4450862" y="2218064"/>
            <a:chExt cx="969107" cy="146090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4723272" y="2218064"/>
              <a:ext cx="69669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450862" y="2218971"/>
              <a:ext cx="281482" cy="14518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" name="Straight Connector 13"/>
          <p:cNvCxnSpPr/>
          <p:nvPr/>
        </p:nvCxnSpPr>
        <p:spPr bwMode="auto">
          <a:xfrm>
            <a:off x="3112624" y="2806497"/>
            <a:ext cx="230734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228" name="Group 9227"/>
          <p:cNvGrpSpPr/>
          <p:nvPr/>
        </p:nvGrpSpPr>
        <p:grpSpPr>
          <a:xfrm>
            <a:off x="2926862" y="3124896"/>
            <a:ext cx="2500923" cy="433084"/>
            <a:chOff x="2926862" y="3067538"/>
            <a:chExt cx="2500923" cy="433084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4418476" y="3499715"/>
              <a:ext cx="100930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926862" y="3067538"/>
              <a:ext cx="1500686" cy="43308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31" name="Group 9230"/>
          <p:cNvGrpSpPr/>
          <p:nvPr/>
        </p:nvGrpSpPr>
        <p:grpSpPr>
          <a:xfrm>
            <a:off x="4435231" y="3933789"/>
            <a:ext cx="996461" cy="162675"/>
            <a:chOff x="4435231" y="3876431"/>
            <a:chExt cx="996461" cy="162675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4698892" y="4038199"/>
              <a:ext cx="732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435231" y="3876431"/>
              <a:ext cx="272733" cy="1626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34" name="Group 9233"/>
          <p:cNvGrpSpPr/>
          <p:nvPr/>
        </p:nvGrpSpPr>
        <p:grpSpPr>
          <a:xfrm>
            <a:off x="3708400" y="4465235"/>
            <a:ext cx="1707662" cy="264433"/>
            <a:chOff x="3708400" y="4407877"/>
            <a:chExt cx="1707662" cy="264433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4467001" y="4671403"/>
              <a:ext cx="9490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3708400" y="4407877"/>
              <a:ext cx="767673" cy="2644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TextBox 23"/>
          <p:cNvSpPr txBox="1"/>
          <p:nvPr/>
        </p:nvSpPr>
        <p:spPr>
          <a:xfrm>
            <a:off x="1725813" y="4446290"/>
            <a:ext cx="1451338" cy="605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Inferior</a:t>
            </a:r>
          </a:p>
          <a:p>
            <a:pPr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</a:t>
            </a: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ena cava</a:t>
            </a:r>
            <a:endParaRPr lang="en-US" sz="20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70039" y="636166"/>
            <a:ext cx="2403648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5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Ductus</a:t>
            </a: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5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arteriosus</a:t>
            </a:r>
            <a:endParaRPr lang="en-US" sz="205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(closed)</a:t>
            </a:r>
            <a:endParaRPr lang="en-US" sz="20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97010" y="1535548"/>
            <a:ext cx="2391872" cy="315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Pulmonary trunk</a:t>
            </a:r>
            <a:endParaRPr lang="en-US" sz="20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9093" y="2097487"/>
            <a:ext cx="2391872" cy="315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Left atrium</a:t>
            </a:r>
            <a:endParaRPr lang="en-US" sz="20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91623" y="2624657"/>
            <a:ext cx="2389342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Foramen </a:t>
            </a:r>
            <a:r>
              <a:rPr lang="en-US" sz="205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ovale</a:t>
            </a:r>
            <a:endParaRPr lang="en-US" sz="205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(closed)</a:t>
            </a:r>
            <a:endParaRPr lang="en-US" sz="20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9978" y="3398409"/>
            <a:ext cx="2045926" cy="315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Right atrium</a:t>
            </a:r>
            <a:endParaRPr lang="en-US" sz="20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93776" y="4556147"/>
            <a:ext cx="2045926" cy="315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Right ventricle</a:t>
            </a:r>
            <a:endParaRPr lang="en-US" sz="20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88840" y="3930870"/>
            <a:ext cx="1727090" cy="315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Left ventricle</a:t>
            </a:r>
            <a:endParaRPr lang="en-US" sz="20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92210" y="5394104"/>
            <a:ext cx="5126306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 flow through the neonatal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</a:t>
            </a:r>
            <a:r>
              <a:rPr lang="en-US" sz="2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newborn) heart after delivery</a:t>
            </a:r>
            <a:endParaRPr lang="en-US" sz="23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611356" y="5419478"/>
            <a:ext cx="334878" cy="334737"/>
          </a:xfrm>
          <a:prstGeom prst="rect">
            <a:avLst/>
          </a:prstGeom>
          <a:solidFill>
            <a:srgbClr val="004D7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07689" y="5414796"/>
            <a:ext cx="149225" cy="315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50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b</a:t>
            </a:r>
            <a:endParaRPr lang="en-US" sz="2050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875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21-9 </a:t>
            </a:r>
            <a:r>
              <a:rPr lang="en-US" dirty="0" err="1" smtClean="0"/>
              <a:t>Efectos</a:t>
            </a:r>
            <a:r>
              <a:rPr lang="en-US" dirty="0" smtClean="0"/>
              <a:t> de </a:t>
            </a:r>
            <a:r>
              <a:rPr lang="en-US" dirty="0" err="1" smtClean="0"/>
              <a:t>Envejecimiento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161" y="770752"/>
            <a:ext cx="8289445" cy="4959275"/>
          </a:xfrm>
        </p:spPr>
        <p:txBody>
          <a:bodyPr/>
          <a:lstStyle/>
          <a:p>
            <a:r>
              <a:rPr lang="en-US" dirty="0" err="1" smtClean="0"/>
              <a:t>Capacidades</a:t>
            </a:r>
            <a:r>
              <a:rPr lang="en-US" dirty="0" smtClean="0"/>
              <a:t> </a:t>
            </a:r>
            <a:r>
              <a:rPr lang="en-US" dirty="0" err="1" smtClean="0"/>
              <a:t>declinan</a:t>
            </a:r>
            <a:r>
              <a:rPr lang="en-US" dirty="0" smtClean="0"/>
              <a:t> con la </a:t>
            </a:r>
            <a:r>
              <a:rPr lang="en-US" dirty="0" err="1" smtClean="0"/>
              <a:t>edad</a:t>
            </a:r>
            <a:endParaRPr lang="en-US" dirty="0" smtClean="0"/>
          </a:p>
          <a:p>
            <a:r>
              <a:rPr lang="en-US" sz="2400" dirty="0" err="1" smtClean="0"/>
              <a:t>Cambios</a:t>
            </a:r>
            <a:r>
              <a:rPr lang="en-US" sz="2400" dirty="0" smtClean="0"/>
              <a:t> en </a:t>
            </a:r>
            <a:r>
              <a:rPr lang="en-US" sz="2400" dirty="0" err="1" smtClean="0"/>
              <a:t>sangre</a:t>
            </a:r>
            <a:r>
              <a:rPr lang="en-US" sz="2400" dirty="0" smtClean="0"/>
              <a:t>, </a:t>
            </a:r>
            <a:r>
              <a:rPr lang="en-US" sz="2400" dirty="0" err="1" smtClean="0"/>
              <a:t>corazón</a:t>
            </a:r>
            <a:r>
              <a:rPr lang="en-US" sz="2400" dirty="0" smtClean="0"/>
              <a:t> y </a:t>
            </a:r>
            <a:r>
              <a:rPr lang="en-US" sz="2400" dirty="0" err="1" smtClean="0"/>
              <a:t>vasculatura</a:t>
            </a:r>
            <a:endParaRPr lang="en-US" sz="2400" b="1" dirty="0">
              <a:sym typeface="Arial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err="1" smtClean="0">
                <a:sym typeface="Arial"/>
              </a:rPr>
              <a:t>Hematocrito</a:t>
            </a:r>
            <a:r>
              <a:rPr lang="en-US" sz="2400" dirty="0" smtClean="0">
                <a:sym typeface="Arial"/>
              </a:rPr>
              <a:t> </a:t>
            </a:r>
            <a:r>
              <a:rPr lang="en-US" sz="2400" dirty="0" err="1" smtClean="0">
                <a:sym typeface="Arial"/>
              </a:rPr>
              <a:t>disminuye</a:t>
            </a:r>
            <a:endParaRPr lang="en-US" sz="2400" dirty="0">
              <a:sym typeface="Arial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err="1" smtClean="0">
                <a:sym typeface="Arial"/>
              </a:rPr>
              <a:t>Bloqueos</a:t>
            </a:r>
            <a:r>
              <a:rPr lang="en-US" sz="2400" dirty="0" smtClean="0">
                <a:sym typeface="Arial"/>
              </a:rPr>
              <a:t> </a:t>
            </a:r>
            <a:r>
              <a:rPr lang="en-US" sz="2400" dirty="0" err="1" smtClean="0">
                <a:sym typeface="Arial"/>
              </a:rPr>
              <a:t>periferales</a:t>
            </a:r>
            <a:r>
              <a:rPr lang="en-US" sz="2400" dirty="0" smtClean="0">
                <a:sym typeface="Arial"/>
              </a:rPr>
              <a:t> </a:t>
            </a:r>
            <a:r>
              <a:rPr lang="en-US" sz="2400" dirty="0" err="1" smtClean="0">
                <a:sym typeface="Arial"/>
              </a:rPr>
              <a:t>por</a:t>
            </a:r>
            <a:r>
              <a:rPr lang="en-US" sz="2400" dirty="0" smtClean="0">
                <a:sym typeface="Arial"/>
              </a:rPr>
              <a:t> </a:t>
            </a:r>
            <a:r>
              <a:rPr lang="en-US" sz="2400" dirty="0" err="1" smtClean="0">
                <a:sym typeface="Arial"/>
              </a:rPr>
              <a:t>coagulos</a:t>
            </a:r>
            <a:r>
              <a:rPr lang="en-US" sz="2400" dirty="0" smtClean="0">
                <a:sym typeface="Arial"/>
              </a:rPr>
              <a:t>(</a:t>
            </a:r>
            <a:r>
              <a:rPr lang="en-US" sz="2400" i="1" dirty="0">
                <a:sym typeface="Arial"/>
              </a:rPr>
              <a:t>thrombus</a:t>
            </a:r>
            <a:r>
              <a:rPr lang="en-US" sz="2400" dirty="0">
                <a:sym typeface="Arial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err="1" smtClean="0">
                <a:sym typeface="Arial"/>
              </a:rPr>
              <a:t>Acumulación</a:t>
            </a:r>
            <a:r>
              <a:rPr lang="en-US" sz="2400" dirty="0" smtClean="0">
                <a:sym typeface="Arial"/>
              </a:rPr>
              <a:t> de </a:t>
            </a:r>
            <a:r>
              <a:rPr lang="en-US" sz="2400" dirty="0" err="1" smtClean="0">
                <a:sym typeface="Arial"/>
              </a:rPr>
              <a:t>sangre</a:t>
            </a:r>
            <a:r>
              <a:rPr lang="en-US" sz="2400" dirty="0" smtClean="0">
                <a:sym typeface="Arial"/>
              </a:rPr>
              <a:t> en </a:t>
            </a:r>
            <a:r>
              <a:rPr lang="en-US" sz="2400" dirty="0" err="1" smtClean="0">
                <a:sym typeface="Arial"/>
              </a:rPr>
              <a:t>las</a:t>
            </a:r>
            <a:r>
              <a:rPr lang="en-US" sz="2400" dirty="0" smtClean="0">
                <a:sym typeface="Arial"/>
              </a:rPr>
              <a:t> </a:t>
            </a:r>
            <a:r>
              <a:rPr lang="en-US" sz="2400" dirty="0" err="1" smtClean="0">
                <a:sym typeface="Arial"/>
              </a:rPr>
              <a:t>piernas</a:t>
            </a:r>
            <a:endParaRPr lang="en-US" sz="2400" dirty="0">
              <a:sym typeface="Arial"/>
            </a:endParaRPr>
          </a:p>
          <a:p>
            <a:pPr lvl="2"/>
            <a:r>
              <a:rPr lang="en-US" dirty="0" err="1" smtClean="0">
                <a:sym typeface="Arial"/>
              </a:rPr>
              <a:t>Valvulas</a:t>
            </a:r>
            <a:r>
              <a:rPr lang="en-US" dirty="0" smtClean="0">
                <a:sym typeface="Arial"/>
              </a:rPr>
              <a:t> </a:t>
            </a:r>
            <a:r>
              <a:rPr lang="en-US" dirty="0" err="1" smtClean="0">
                <a:sym typeface="Arial"/>
              </a:rPr>
              <a:t>venosas</a:t>
            </a:r>
            <a:r>
              <a:rPr lang="en-US" dirty="0" smtClean="0">
                <a:sym typeface="Arial"/>
              </a:rPr>
              <a:t> </a:t>
            </a:r>
            <a:r>
              <a:rPr lang="en-US" dirty="0" err="1" smtClean="0">
                <a:sym typeface="Arial"/>
              </a:rPr>
              <a:t>deterioradas</a:t>
            </a:r>
            <a:endParaRPr lang="en-US" dirty="0">
              <a:sym typeface="Arial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err="1" smtClean="0"/>
              <a:t>Gasto</a:t>
            </a:r>
            <a:r>
              <a:rPr lang="en-US" sz="2400" dirty="0" smtClean="0"/>
              <a:t> </a:t>
            </a:r>
            <a:r>
              <a:rPr lang="en-US" sz="2400" dirty="0" err="1" smtClean="0"/>
              <a:t>cardiaco</a:t>
            </a:r>
            <a:r>
              <a:rPr lang="en-US" sz="2400" dirty="0" smtClean="0"/>
              <a:t> </a:t>
            </a:r>
            <a:r>
              <a:rPr lang="en-US" sz="2400" dirty="0" err="1" smtClean="0"/>
              <a:t>disminuye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NSA y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de </a:t>
            </a:r>
            <a:r>
              <a:rPr lang="en-US" sz="2400" dirty="0" err="1" smtClean="0"/>
              <a:t>conducción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err="1" smtClean="0"/>
              <a:t>Perdida</a:t>
            </a:r>
            <a:r>
              <a:rPr lang="en-US" sz="2400" dirty="0" smtClean="0"/>
              <a:t> de </a:t>
            </a:r>
            <a:r>
              <a:rPr lang="en-US" sz="2400" dirty="0" err="1" smtClean="0"/>
              <a:t>elasticidad</a:t>
            </a:r>
            <a:r>
              <a:rPr lang="en-US" sz="2400" dirty="0" smtClean="0"/>
              <a:t> del </a:t>
            </a:r>
            <a:r>
              <a:rPr lang="en-US" sz="2400" dirty="0" err="1" smtClean="0"/>
              <a:t>esqueleto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err="1" smtClean="0"/>
              <a:t>Ateroesclerosis</a:t>
            </a:r>
            <a:r>
              <a:rPr lang="en-US" sz="2400" dirty="0" smtClean="0"/>
              <a:t> 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Necrosis </a:t>
            </a:r>
            <a:r>
              <a:rPr lang="en-US" sz="2400" dirty="0" smtClean="0">
                <a:sym typeface="Wingdings"/>
              </a:rPr>
              <a:t> fibrosis </a:t>
            </a:r>
            <a:r>
              <a:rPr lang="en-US" sz="2400" dirty="0" err="1" smtClean="0">
                <a:sym typeface="Wingdings"/>
              </a:rPr>
              <a:t>cardiaca</a:t>
            </a:r>
            <a:endParaRPr lang="en-US" sz="2400" dirty="0" smtClean="0">
              <a:sym typeface="Wingdings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err="1" smtClean="0"/>
              <a:t>Perdida</a:t>
            </a:r>
            <a:r>
              <a:rPr lang="en-US" sz="2400" dirty="0" smtClean="0"/>
              <a:t> de </a:t>
            </a:r>
            <a:r>
              <a:rPr lang="en-US" sz="2400" dirty="0" err="1" smtClean="0"/>
              <a:t>elasticidad</a:t>
            </a:r>
            <a:r>
              <a:rPr lang="en-US" sz="2400" dirty="0" smtClean="0"/>
              <a:t>, </a:t>
            </a:r>
            <a:r>
              <a:rPr lang="en-US" sz="2400" dirty="0" err="1" smtClean="0"/>
              <a:t>aneurismas</a:t>
            </a:r>
            <a:endParaRPr lang="en-US" sz="2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err="1" smtClean="0"/>
              <a:t>Calcificación</a:t>
            </a:r>
            <a:r>
              <a:rPr lang="en-US" sz="2400" dirty="0" smtClean="0"/>
              <a:t> de la </a:t>
            </a:r>
            <a:r>
              <a:rPr lang="en-US" sz="2400" dirty="0" err="1" smtClean="0"/>
              <a:t>vasculatura</a:t>
            </a:r>
            <a:endParaRPr lang="en-US" sz="2400" dirty="0"/>
          </a:p>
          <a:p>
            <a:pPr lvl="2"/>
            <a:endParaRPr lang="en-US" dirty="0">
              <a:sym typeface="Arial"/>
            </a:endParaRPr>
          </a:p>
          <a:p>
            <a:endParaRPr lang="en-US" dirty="0" smtClean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367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217" descr="figure_21_3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"/>
          <a:stretch/>
        </p:blipFill>
        <p:spPr>
          <a:xfrm>
            <a:off x="1560576" y="209728"/>
            <a:ext cx="6022848" cy="641241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787839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21-34 diagrams the functional </a:t>
            </a:r>
            <a:r>
              <a:rPr lang="en-US" sz="900" b="1" dirty="0" smtClean="0">
                <a:latin typeface="Arial" charset="0"/>
              </a:rPr>
              <a:t>relationships between </a:t>
            </a:r>
            <a:r>
              <a:rPr lang="en-US" sz="900" b="1" dirty="0">
                <a:latin typeface="Arial" charset="0"/>
              </a:rPr>
              <a:t>the cardiovascular system and </a:t>
            </a:r>
            <a:r>
              <a:rPr lang="en-US" sz="900" b="1" dirty="0" smtClean="0">
                <a:latin typeface="Arial" charset="0"/>
              </a:rPr>
              <a:t>the other </a:t>
            </a:r>
            <a:r>
              <a:rPr lang="en-US" sz="900" b="1" dirty="0">
                <a:latin typeface="Arial" charset="0"/>
              </a:rPr>
              <a:t>body systems we have studied so far.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3946651" y="271771"/>
            <a:ext cx="1308050" cy="1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0" dirty="0" smtClean="0">
                <a:solidFill>
                  <a:srgbClr val="FFFFFF"/>
                </a:solidFill>
                <a:latin typeface="Arial Black"/>
                <a:cs typeface="Arial Black"/>
              </a:rPr>
              <a:t>SYSTEM INTEGRATOR</a:t>
            </a:r>
            <a:endParaRPr lang="en-US" sz="82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081177" y="3416452"/>
            <a:ext cx="1308050" cy="3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lnSpc>
                <a:spcPts val="12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50" kern="0" spc="-50" dirty="0" smtClean="0">
                <a:solidFill>
                  <a:srgbClr val="000000"/>
                </a:solidFill>
                <a:latin typeface="Arial Black"/>
                <a:cs typeface="Arial Black"/>
              </a:rPr>
              <a:t>The CARDIOVASCULAR</a:t>
            </a:r>
          </a:p>
          <a:p>
            <a:pPr algn="ctr" eaLnBrk="0" fontAlgn="base" hangingPunct="0">
              <a:lnSpc>
                <a:spcPts val="12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50" kern="0" spc="-50" dirty="0" smtClean="0">
                <a:solidFill>
                  <a:srgbClr val="000000"/>
                </a:solidFill>
                <a:latin typeface="Arial Black"/>
                <a:cs typeface="Arial Black"/>
              </a:rPr>
              <a:t>System</a:t>
            </a:r>
            <a:endParaRPr lang="en-US" sz="850" kern="0" spc="-5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127832" y="3937921"/>
            <a:ext cx="1742439" cy="87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lnSpc>
                <a:spcPts val="84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 smtClean="0">
                <a:solidFill>
                  <a:srgbClr val="000000"/>
                </a:solidFill>
                <a:latin typeface="Arial"/>
                <a:cs typeface="Arial"/>
              </a:rPr>
              <a:t>The section on vessel</a:t>
            </a:r>
          </a:p>
          <a:p>
            <a:pPr eaLnBrk="0" fontAlgn="base" hangingPunct="0">
              <a:lnSpc>
                <a:spcPts val="84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680" dirty="0" smtClean="0">
                <a:solidFill>
                  <a:srgbClr val="000000"/>
                </a:solidFill>
                <a:latin typeface="Arial"/>
                <a:cs typeface="Arial"/>
              </a:rPr>
              <a:t>istribution demonstrated</a:t>
            </a:r>
          </a:p>
          <a:p>
            <a:pPr eaLnBrk="0" fontAlgn="base" hangingPunct="0">
              <a:lnSpc>
                <a:spcPts val="84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680" dirty="0" smtClean="0">
                <a:solidFill>
                  <a:srgbClr val="000000"/>
                </a:solidFill>
                <a:latin typeface="Arial"/>
                <a:cs typeface="Arial"/>
              </a:rPr>
              <a:t>he extent of the anatomical</a:t>
            </a:r>
          </a:p>
          <a:p>
            <a:pPr eaLnBrk="0" fontAlgn="base" hangingPunct="0">
              <a:lnSpc>
                <a:spcPts val="84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680" dirty="0" smtClean="0">
                <a:solidFill>
                  <a:srgbClr val="000000"/>
                </a:solidFill>
                <a:latin typeface="Arial"/>
                <a:cs typeface="Arial"/>
              </a:rPr>
              <a:t>onnections between the</a:t>
            </a:r>
          </a:p>
          <a:p>
            <a:pPr eaLnBrk="0" fontAlgn="base" hangingPunct="0">
              <a:lnSpc>
                <a:spcPts val="84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680" dirty="0" smtClean="0">
                <a:solidFill>
                  <a:srgbClr val="000000"/>
                </a:solidFill>
                <a:latin typeface="Arial"/>
                <a:cs typeface="Arial"/>
              </a:rPr>
              <a:t>ardiovascular system and other</a:t>
            </a:r>
          </a:p>
          <a:p>
            <a:pPr eaLnBrk="0" fontAlgn="base" hangingPunct="0">
              <a:lnSpc>
                <a:spcPts val="84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z="680" dirty="0" smtClean="0">
                <a:solidFill>
                  <a:srgbClr val="000000"/>
                </a:solidFill>
                <a:latin typeface="Arial"/>
                <a:cs typeface="Arial"/>
              </a:rPr>
              <a:t>rgan systems. This figure summarizes</a:t>
            </a:r>
          </a:p>
          <a:p>
            <a:pPr eaLnBrk="0" fontAlgn="base" hangingPunct="0">
              <a:lnSpc>
                <a:spcPts val="84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680" dirty="0" smtClean="0">
                <a:solidFill>
                  <a:srgbClr val="000000"/>
                </a:solidFill>
                <a:latin typeface="Arial"/>
                <a:cs typeface="Arial"/>
              </a:rPr>
              <a:t>ome of the physiological relationships</a:t>
            </a:r>
          </a:p>
          <a:p>
            <a:pPr eaLnBrk="0" fontAlgn="base" hangingPunct="0">
              <a:lnSpc>
                <a:spcPts val="84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680" dirty="0" smtClean="0">
                <a:solidFill>
                  <a:srgbClr val="000000"/>
                </a:solidFill>
                <a:latin typeface="Arial"/>
                <a:cs typeface="Arial"/>
              </a:rPr>
              <a:t>nvolved.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 rot="16200000">
            <a:off x="1956860" y="815010"/>
            <a:ext cx="506980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10" dirty="0" smtClean="0">
                <a:solidFill>
                  <a:srgbClr val="FFFFFF"/>
                </a:solidFill>
                <a:latin typeface="Arial"/>
                <a:cs typeface="Arial"/>
              </a:rPr>
              <a:t>Integumentary</a:t>
            </a:r>
            <a:endParaRPr lang="en-US" sz="5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 rot="16200000">
            <a:off x="2052110" y="1374107"/>
            <a:ext cx="316480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10" dirty="0" smtClean="0">
                <a:solidFill>
                  <a:srgbClr val="FFFFFF"/>
                </a:solidFill>
                <a:latin typeface="Arial"/>
                <a:cs typeface="Arial"/>
              </a:rPr>
              <a:t>Skeletal</a:t>
            </a:r>
            <a:endParaRPr lang="en-US" sz="5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509473" y="659992"/>
            <a:ext cx="1245554" cy="44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Delivers immune system cells to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njury sites; clotting response seals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reaks in skin surface; carries away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oxins from sites of infection;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rovides heat</a:t>
            </a:r>
            <a:endParaRPr lang="en-US" sz="54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 rot="16200000">
            <a:off x="6686065" y="779472"/>
            <a:ext cx="506980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10" dirty="0" smtClean="0">
                <a:solidFill>
                  <a:srgbClr val="FFFFFF"/>
                </a:solidFill>
                <a:latin typeface="Arial"/>
                <a:cs typeface="Arial"/>
              </a:rPr>
              <a:t>Integumentary</a:t>
            </a:r>
            <a:endParaRPr lang="en-US" sz="5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 rot="16200000">
            <a:off x="6780943" y="1362931"/>
            <a:ext cx="316480" cy="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FFFFFF"/>
                </a:solidFill>
                <a:latin typeface="Arial"/>
                <a:cs typeface="Arial"/>
              </a:rPr>
              <a:t>Skeletal</a:t>
            </a:r>
            <a:endParaRPr lang="en-US" sz="54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 rot="16200000">
            <a:off x="6761250" y="2991725"/>
            <a:ext cx="358796" cy="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FFFFFF"/>
                </a:solidFill>
                <a:latin typeface="Arial"/>
                <a:cs typeface="Arial"/>
              </a:rPr>
              <a:t>Endocrine</a:t>
            </a:r>
            <a:endParaRPr lang="en-US" sz="54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 rot="16200000">
            <a:off x="6780941" y="2435480"/>
            <a:ext cx="316480" cy="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FFFFFF"/>
                </a:solidFill>
                <a:latin typeface="Arial"/>
                <a:cs typeface="Arial"/>
              </a:rPr>
              <a:t>Nervous</a:t>
            </a:r>
            <a:endParaRPr lang="en-US" sz="54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 rot="16200000">
            <a:off x="6753964" y="4076163"/>
            <a:ext cx="382649" cy="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FFFFFF"/>
                </a:solidFill>
                <a:latin typeface="Arial"/>
                <a:cs typeface="Arial"/>
              </a:rPr>
              <a:t>Lymphatic</a:t>
            </a:r>
            <a:endParaRPr lang="en-US" sz="54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 rot="16200000">
            <a:off x="6753966" y="4628517"/>
            <a:ext cx="382649" cy="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FFFFFF"/>
                </a:solidFill>
                <a:latin typeface="Arial"/>
                <a:cs typeface="Arial"/>
              </a:rPr>
              <a:t>Respiratory</a:t>
            </a:r>
            <a:endParaRPr lang="en-US" sz="54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 rot="16200000">
            <a:off x="6750060" y="5144236"/>
            <a:ext cx="382649" cy="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FFFFFF"/>
                </a:solidFill>
                <a:latin typeface="Arial"/>
                <a:cs typeface="Arial"/>
              </a:rPr>
              <a:t>Digestive</a:t>
            </a:r>
            <a:endParaRPr lang="en-US" sz="54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 rot="16200000">
            <a:off x="6784038" y="5703996"/>
            <a:ext cx="314696" cy="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FFFFFF"/>
                </a:solidFill>
                <a:latin typeface="Arial"/>
                <a:cs typeface="Arial"/>
              </a:rPr>
              <a:t>Urinary</a:t>
            </a:r>
            <a:endParaRPr lang="en-US" sz="54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 rot="16200000">
            <a:off x="6670778" y="6203587"/>
            <a:ext cx="533400" cy="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20" dirty="0" smtClean="0">
                <a:solidFill>
                  <a:srgbClr val="FFFFFF"/>
                </a:solidFill>
                <a:latin typeface="Arial"/>
                <a:cs typeface="Arial"/>
              </a:rPr>
              <a:t>Reproductive</a:t>
            </a:r>
            <a:endParaRPr lang="en-US" sz="5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788304" y="1062663"/>
            <a:ext cx="351642" cy="8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" dirty="0" smtClean="0">
                <a:solidFill>
                  <a:srgbClr val="000000"/>
                </a:solidFill>
                <a:latin typeface="Arial"/>
                <a:cs typeface="Arial"/>
              </a:rPr>
              <a:t>Page 174</a:t>
            </a:r>
            <a:endParaRPr lang="en-US" sz="56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585422" y="419709"/>
            <a:ext cx="438726" cy="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FFFFFF"/>
                </a:solidFill>
                <a:latin typeface="Arial"/>
                <a:cs typeface="Arial"/>
              </a:rPr>
              <a:t>Body System</a:t>
            </a:r>
            <a:endParaRPr lang="en-US" sz="54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491643" y="419138"/>
            <a:ext cx="774938" cy="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" dirty="0" err="1" smtClean="0">
                <a:solidFill>
                  <a:srgbClr val="FFFFFF"/>
                </a:solidFill>
                <a:latin typeface="Arial"/>
                <a:cs typeface="Arial"/>
              </a:rPr>
              <a:t>Cardivascular</a:t>
            </a:r>
            <a:r>
              <a:rPr lang="en-US" sz="540" dirty="0" smtClean="0">
                <a:solidFill>
                  <a:srgbClr val="FFFFFF"/>
                </a:solidFill>
                <a:latin typeface="Arial"/>
                <a:cs typeface="Arial"/>
              </a:rPr>
              <a:t> System</a:t>
            </a:r>
            <a:endParaRPr lang="en-US" sz="54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425639" y="659374"/>
            <a:ext cx="1534672" cy="27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lnSpc>
                <a:spcPts val="71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Stimulation of mast cells produces</a:t>
            </a:r>
          </a:p>
          <a:p>
            <a:pPr eaLnBrk="0" fontAlgn="base" hangingPunct="0">
              <a:lnSpc>
                <a:spcPts val="71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ocalized changes in blood flow and</a:t>
            </a:r>
          </a:p>
          <a:p>
            <a:pPr eaLnBrk="0" fontAlgn="base" hangingPunct="0">
              <a:lnSpc>
                <a:spcPts val="71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apillary permeability</a:t>
            </a:r>
            <a:endParaRPr lang="en-US" sz="54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2205494" y="419709"/>
            <a:ext cx="438726" cy="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FFFFFF"/>
                </a:solidFill>
                <a:latin typeface="Arial"/>
                <a:cs typeface="Arial"/>
              </a:rPr>
              <a:t>Body System</a:t>
            </a:r>
            <a:endParaRPr lang="en-US" sz="54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044699" y="419138"/>
            <a:ext cx="774938" cy="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" dirty="0" err="1" smtClean="0">
                <a:solidFill>
                  <a:srgbClr val="FFFFFF"/>
                </a:solidFill>
                <a:latin typeface="Arial"/>
                <a:cs typeface="Arial"/>
              </a:rPr>
              <a:t>Cardivascular</a:t>
            </a:r>
            <a:r>
              <a:rPr lang="en-US" sz="540" dirty="0" smtClean="0">
                <a:solidFill>
                  <a:srgbClr val="FFFFFF"/>
                </a:solidFill>
                <a:latin typeface="Arial"/>
                <a:cs typeface="Arial"/>
              </a:rPr>
              <a:t> System</a:t>
            </a:r>
            <a:endParaRPr lang="en-US" sz="54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 rot="16200000">
            <a:off x="2052111" y="1933039"/>
            <a:ext cx="316480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10" dirty="0" smtClean="0">
                <a:solidFill>
                  <a:srgbClr val="FFFFFF"/>
                </a:solidFill>
                <a:latin typeface="Arial"/>
                <a:cs typeface="Arial"/>
              </a:rPr>
              <a:t>Muscular</a:t>
            </a:r>
            <a:endParaRPr lang="en-US" sz="5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 rot="16200000">
            <a:off x="2052112" y="2462134"/>
            <a:ext cx="316480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10" dirty="0" smtClean="0">
                <a:solidFill>
                  <a:srgbClr val="FFFFFF"/>
                </a:solidFill>
                <a:latin typeface="Arial"/>
                <a:cs typeface="Arial"/>
              </a:rPr>
              <a:t>Nervous</a:t>
            </a:r>
            <a:endParaRPr lang="en-US" sz="5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 rot="16200000">
            <a:off x="2032433" y="3022226"/>
            <a:ext cx="349199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10" dirty="0" smtClean="0">
                <a:solidFill>
                  <a:srgbClr val="FFFFFF"/>
                </a:solidFill>
                <a:latin typeface="Arial"/>
                <a:cs typeface="Arial"/>
              </a:rPr>
              <a:t>Endocrine</a:t>
            </a:r>
            <a:endParaRPr lang="en-US" sz="5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2425639" y="1221231"/>
            <a:ext cx="1534672" cy="27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lnSpc>
                <a:spcPts val="71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Provides calcium needed for normal cardiac</a:t>
            </a:r>
          </a:p>
          <a:p>
            <a:pPr eaLnBrk="0" fontAlgn="base" hangingPunct="0">
              <a:lnSpc>
                <a:spcPts val="71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uscle contraction; protects blood cells</a:t>
            </a:r>
          </a:p>
          <a:p>
            <a:pPr eaLnBrk="0" fontAlgn="base" hangingPunct="0">
              <a:lnSpc>
                <a:spcPts val="71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eveloping in red bone marrow</a:t>
            </a:r>
            <a:endParaRPr lang="en-US" sz="54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2425639" y="1758936"/>
            <a:ext cx="1534672" cy="36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lnSpc>
                <a:spcPts val="71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Skeletal muscle contractions assist in</a:t>
            </a:r>
          </a:p>
          <a:p>
            <a:pPr eaLnBrk="0" fontAlgn="base" hangingPunct="0">
              <a:lnSpc>
                <a:spcPts val="71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oving blood through veins; protects</a:t>
            </a:r>
          </a:p>
          <a:p>
            <a:pPr eaLnBrk="0" fontAlgn="base" hangingPunct="0">
              <a:lnSpc>
                <a:spcPts val="71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uperficial blood vessels, especially in</a:t>
            </a:r>
          </a:p>
          <a:p>
            <a:pPr eaLnBrk="0" fontAlgn="base" hangingPunct="0">
              <a:lnSpc>
                <a:spcPts val="71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neck and limbs</a:t>
            </a:r>
            <a:endParaRPr lang="en-US" sz="54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425639" y="2302238"/>
            <a:ext cx="1212158" cy="36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lnSpc>
                <a:spcPts val="71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Controls patterns of circulation in</a:t>
            </a:r>
          </a:p>
          <a:p>
            <a:pPr eaLnBrk="0" fontAlgn="base" hangingPunct="0">
              <a:lnSpc>
                <a:spcPts val="71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eripheral tissues; modifies heart</a:t>
            </a:r>
          </a:p>
          <a:p>
            <a:pPr eaLnBrk="0" fontAlgn="base" hangingPunct="0">
              <a:lnSpc>
                <a:spcPts val="71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ate and regulates blood pressure;</a:t>
            </a:r>
          </a:p>
          <a:p>
            <a:pPr eaLnBrk="0" fontAlgn="base" hangingPunct="0">
              <a:lnSpc>
                <a:spcPts val="71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eleases ADH</a:t>
            </a:r>
            <a:endParaRPr lang="en-US" sz="54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2427637" y="2848984"/>
            <a:ext cx="1330702" cy="45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Erythropoietin regulates production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f RBCs; several hormones elevate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lood pressure; epinephrine stimulates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ardiac muscle, elevating heart rate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nd contractile force</a:t>
            </a:r>
            <a:endParaRPr lang="en-US" sz="54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131018" y="4895190"/>
            <a:ext cx="1838272" cy="108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lnSpc>
                <a:spcPts val="84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 smtClean="0">
                <a:solidFill>
                  <a:srgbClr val="000000"/>
                </a:solidFill>
                <a:latin typeface="Arial"/>
                <a:cs typeface="Arial"/>
              </a:rPr>
              <a:t>The most extensive communication</a:t>
            </a:r>
          </a:p>
          <a:p>
            <a:pPr eaLnBrk="0" fontAlgn="base" hangingPunct="0">
              <a:lnSpc>
                <a:spcPts val="84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 smtClean="0">
                <a:solidFill>
                  <a:srgbClr val="000000"/>
                </a:solidFill>
                <a:latin typeface="Arial"/>
                <a:cs typeface="Arial"/>
              </a:rPr>
              <a:t>occurs between the cardiovascular and</a:t>
            </a:r>
          </a:p>
          <a:p>
            <a:pPr eaLnBrk="0" fontAlgn="base" hangingPunct="0">
              <a:lnSpc>
                <a:spcPts val="84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sz="680" dirty="0" smtClean="0">
                <a:solidFill>
                  <a:srgbClr val="000000"/>
                </a:solidFill>
                <a:latin typeface="Arial"/>
                <a:cs typeface="Arial"/>
              </a:rPr>
              <a:t>ymphatic systems. Not only are the two</a:t>
            </a:r>
          </a:p>
          <a:p>
            <a:pPr eaLnBrk="0" fontAlgn="base" hangingPunct="0">
              <a:lnSpc>
                <a:spcPts val="84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680" dirty="0" smtClean="0">
                <a:solidFill>
                  <a:srgbClr val="000000"/>
                </a:solidFill>
                <a:latin typeface="Arial"/>
                <a:cs typeface="Arial"/>
              </a:rPr>
              <a:t>ystems physically interconnected, but</a:t>
            </a:r>
          </a:p>
          <a:p>
            <a:pPr eaLnBrk="0" fontAlgn="base" hangingPunct="0">
              <a:lnSpc>
                <a:spcPts val="84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680" dirty="0" smtClean="0">
                <a:solidFill>
                  <a:srgbClr val="000000"/>
                </a:solidFill>
                <a:latin typeface="Arial"/>
                <a:cs typeface="Arial"/>
              </a:rPr>
              <a:t>ells of the lymphatic system also move</a:t>
            </a:r>
          </a:p>
          <a:p>
            <a:pPr eaLnBrk="0" fontAlgn="base" hangingPunct="0">
              <a:lnSpc>
                <a:spcPts val="84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US" sz="680" dirty="0" smtClean="0">
                <a:solidFill>
                  <a:srgbClr val="000000"/>
                </a:solidFill>
                <a:latin typeface="Arial"/>
                <a:cs typeface="Arial"/>
              </a:rPr>
              <a:t>rom one part of the body to another within</a:t>
            </a:r>
          </a:p>
          <a:p>
            <a:pPr eaLnBrk="0" fontAlgn="base" hangingPunct="0">
              <a:lnSpc>
                <a:spcPts val="84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680" dirty="0" smtClean="0">
                <a:solidFill>
                  <a:srgbClr val="000000"/>
                </a:solidFill>
                <a:latin typeface="Arial"/>
                <a:cs typeface="Arial"/>
              </a:rPr>
              <a:t>he vessels of the cardiovascular system.</a:t>
            </a:r>
          </a:p>
          <a:p>
            <a:pPr eaLnBrk="0" fontAlgn="base" hangingPunct="0">
              <a:lnSpc>
                <a:spcPts val="84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 smtClean="0">
                <a:solidFill>
                  <a:srgbClr val="000000"/>
                </a:solidFill>
                <a:latin typeface="Arial"/>
                <a:cs typeface="Arial"/>
              </a:rPr>
              <a:t>we examine the lymphatic system in detail,</a:t>
            </a:r>
          </a:p>
          <a:p>
            <a:pPr eaLnBrk="0" fontAlgn="base" hangingPunct="0">
              <a:lnSpc>
                <a:spcPts val="84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680" dirty="0" smtClean="0">
                <a:solidFill>
                  <a:srgbClr val="000000"/>
                </a:solidFill>
                <a:latin typeface="Arial"/>
                <a:cs typeface="Arial"/>
              </a:rPr>
              <a:t>ncluding its role in the immune response,</a:t>
            </a:r>
          </a:p>
          <a:p>
            <a:pPr eaLnBrk="0" fontAlgn="base" hangingPunct="0">
              <a:lnSpc>
                <a:spcPts val="84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8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680" dirty="0" smtClean="0">
                <a:solidFill>
                  <a:srgbClr val="000000"/>
                </a:solidFill>
                <a:latin typeface="Arial"/>
                <a:cs typeface="Arial"/>
              </a:rPr>
              <a:t>n the next chapter.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510846" y="1220853"/>
            <a:ext cx="1245554" cy="44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Transports calcium and phosphate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or bone deposition; delivers EPO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o red bone marrow, parathyroid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ormone, and calcitonin to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steoblasts and osteoclasts</a:t>
            </a:r>
            <a:endParaRPr lang="en-US" sz="54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508368" y="1763179"/>
            <a:ext cx="1245554" cy="35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Delivers oxygen and nutrients,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emoves carbon dioxide, lactic acid,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nd heat during skeletal muscle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activity</a:t>
            </a:r>
            <a:endParaRPr lang="en-US" sz="54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5508368" y="2308936"/>
            <a:ext cx="1245554" cy="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Endothelial cells maintain blood–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rain barrier; helps generate CSF</a:t>
            </a:r>
            <a:endParaRPr lang="en-US" sz="54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5518666" y="2851766"/>
            <a:ext cx="1245554" cy="26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Distributes hormones throughout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he body; heart secretes ANP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nd BNP</a:t>
            </a:r>
            <a:endParaRPr lang="en-US" sz="54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6788304" y="1601039"/>
            <a:ext cx="351642" cy="8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" dirty="0" smtClean="0">
                <a:solidFill>
                  <a:srgbClr val="000000"/>
                </a:solidFill>
                <a:latin typeface="Arial"/>
                <a:cs typeface="Arial"/>
              </a:rPr>
              <a:t>Page 285</a:t>
            </a:r>
            <a:endParaRPr lang="en-US" sz="56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6788304" y="2142255"/>
            <a:ext cx="351642" cy="8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" dirty="0" smtClean="0">
                <a:solidFill>
                  <a:srgbClr val="000000"/>
                </a:solidFill>
                <a:latin typeface="Arial"/>
                <a:cs typeface="Arial"/>
              </a:rPr>
              <a:t>Page 380</a:t>
            </a:r>
            <a:endParaRPr lang="en-US" sz="56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6788304" y="2683469"/>
            <a:ext cx="351642" cy="8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" dirty="0" smtClean="0">
                <a:solidFill>
                  <a:srgbClr val="000000"/>
                </a:solidFill>
                <a:latin typeface="Arial"/>
                <a:cs typeface="Arial"/>
              </a:rPr>
              <a:t>Page 558</a:t>
            </a:r>
            <a:endParaRPr lang="en-US" sz="56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6788304" y="3226639"/>
            <a:ext cx="351642" cy="8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" dirty="0" smtClean="0">
                <a:solidFill>
                  <a:srgbClr val="000000"/>
                </a:solidFill>
                <a:latin typeface="Arial"/>
                <a:cs typeface="Arial"/>
              </a:rPr>
              <a:t>Page 647</a:t>
            </a:r>
            <a:endParaRPr lang="en-US" sz="56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6788304" y="4312125"/>
            <a:ext cx="351642" cy="8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" dirty="0" smtClean="0">
                <a:solidFill>
                  <a:srgbClr val="000000"/>
                </a:solidFill>
                <a:latin typeface="Arial"/>
                <a:cs typeface="Arial"/>
              </a:rPr>
              <a:t>Page 824</a:t>
            </a:r>
            <a:endParaRPr lang="en-US" sz="56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6788304" y="4857328"/>
            <a:ext cx="351642" cy="8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" dirty="0" smtClean="0">
                <a:solidFill>
                  <a:srgbClr val="000000"/>
                </a:solidFill>
                <a:latin typeface="Arial"/>
                <a:cs typeface="Arial"/>
              </a:rPr>
              <a:t>Page 874</a:t>
            </a:r>
            <a:endParaRPr lang="en-US" sz="56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6788304" y="5400389"/>
            <a:ext cx="351642" cy="8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" dirty="0" smtClean="0">
                <a:solidFill>
                  <a:srgbClr val="000000"/>
                </a:solidFill>
                <a:latin typeface="Arial"/>
                <a:cs typeface="Arial"/>
              </a:rPr>
              <a:t>Page 929</a:t>
            </a:r>
            <a:endParaRPr lang="en-US" sz="56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6777573" y="5943448"/>
            <a:ext cx="351642" cy="8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Page 1010</a:t>
            </a:r>
            <a:endParaRPr lang="en-US" sz="54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6777573" y="6505110"/>
            <a:ext cx="351642" cy="8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" dirty="0" smtClean="0">
                <a:solidFill>
                  <a:srgbClr val="000000"/>
                </a:solidFill>
                <a:latin typeface="Arial"/>
                <a:cs typeface="Arial"/>
              </a:rPr>
              <a:t>Page 1090</a:t>
            </a:r>
            <a:endParaRPr lang="en-US" sz="54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2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</TotalTime>
  <Words>5366</Words>
  <Application>Microsoft Macintosh PowerPoint</Application>
  <PresentationFormat>On-screen Show (4:3)</PresentationFormat>
  <Paragraphs>1482</Paragraphs>
  <Slides>92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35</vt:i4>
      </vt:variant>
      <vt:variant>
        <vt:lpstr>Slide Titles</vt:lpstr>
      </vt:variant>
      <vt:variant>
        <vt:i4>92</vt:i4>
      </vt:variant>
    </vt:vector>
  </HeadingPairs>
  <TitlesOfParts>
    <vt:vector size="136" baseType="lpstr">
      <vt:lpstr>Arial Black</vt:lpstr>
      <vt:lpstr>Calibri</vt:lpstr>
      <vt:lpstr>ＭＳ Ｐゴシック</vt:lpstr>
      <vt:lpstr>Symbol</vt:lpstr>
      <vt:lpstr>Symbol Std</vt:lpstr>
      <vt:lpstr>Times</vt:lpstr>
      <vt:lpstr>Times New Roman</vt:lpstr>
      <vt:lpstr>Wingdings</vt:lpstr>
      <vt:lpstr>Arial</vt:lpstr>
      <vt:lpstr>Office Theme</vt:lpstr>
      <vt:lpstr>Blank</vt:lpstr>
      <vt:lpstr>1_Blank</vt:lpstr>
      <vt:lpstr>2_Blank</vt:lpstr>
      <vt:lpstr>3_Blank</vt:lpstr>
      <vt:lpstr>4_Blank</vt:lpstr>
      <vt:lpstr>5_Blank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30_Blank</vt:lpstr>
      <vt:lpstr>68_Blank</vt:lpstr>
      <vt:lpstr>69_Blank</vt:lpstr>
      <vt:lpstr>70_Blank</vt:lpstr>
      <vt:lpstr>71_Blank</vt:lpstr>
      <vt:lpstr>78_Blank</vt:lpstr>
      <vt:lpstr>PowerPoint Presentation</vt:lpstr>
      <vt:lpstr>Introducción a Vasos Sanguíneos y Circulación</vt:lpstr>
      <vt:lpstr>Introducción a Vasos Sanguíneos y Circulación</vt:lpstr>
      <vt:lpstr>Introducción a Vasos Sanguíneos y Circulación</vt:lpstr>
      <vt:lpstr>21-1 Clases de Vasos Sanguíneos</vt:lpstr>
      <vt:lpstr>21-1 Vasos sanguíneos</vt:lpstr>
      <vt:lpstr>21-1 Vasos Sanguíneos</vt:lpstr>
      <vt:lpstr>21-1 Vasos sanguíneos</vt:lpstr>
      <vt:lpstr>21-1 Vasos sanguíneos</vt:lpstr>
      <vt:lpstr>Figure 21-1 Comparisons of a Typical Artery and a Typical Vein (Part 1 of 2).</vt:lpstr>
      <vt:lpstr>Figure 21-1 Comparisons of a Typical Artery and a Typical Vein (Part 2 of 2).</vt:lpstr>
      <vt:lpstr>21-1 Vasos sanguíneos</vt:lpstr>
      <vt:lpstr>21-1 Arterias: estructura y función</vt:lpstr>
      <vt:lpstr>21-1 Arterias: estructura y función</vt:lpstr>
      <vt:lpstr>21-1 Arterias: estructura y función</vt:lpstr>
      <vt:lpstr>Figure 21-2 Histological Structure of Blood Vessels.</vt:lpstr>
      <vt:lpstr>21-1 Capilares: estructura y funcion</vt:lpstr>
      <vt:lpstr>21-1 Capilares: estructura y funcion – Tipos </vt:lpstr>
      <vt:lpstr>21-1 Capilares: estructura y funcion – Tipos </vt:lpstr>
      <vt:lpstr>Figure 21-3a Capillary Structure.</vt:lpstr>
      <vt:lpstr>Figure 21-3b Capillary Structure.</vt:lpstr>
      <vt:lpstr>Figure 21-3c Capillary Structure.</vt:lpstr>
      <vt:lpstr>21-1 Capilares: Estructura y Función</vt:lpstr>
      <vt:lpstr>Figure 21-4a The Organization of a Capillary Bed.</vt:lpstr>
      <vt:lpstr>Figure 21-4b The Organization of a Capillary Bed.</vt:lpstr>
      <vt:lpstr>PowerPoint Presentation</vt:lpstr>
      <vt:lpstr>21-1 Venas: Estructura y Función</vt:lpstr>
      <vt:lpstr>21-1 Structure and Function of Veins</vt:lpstr>
      <vt:lpstr>Figure 21-5 The Function of Valves in the Venous System.</vt:lpstr>
      <vt:lpstr>21-1 Vasos Sanguíneos</vt:lpstr>
      <vt:lpstr>Figure 21-6 The Distribution of Blood in the Cardiovascular System.</vt:lpstr>
      <vt:lpstr>21-2 Presión y Resistencia</vt:lpstr>
      <vt:lpstr>21-2 Presión y Resistencia</vt:lpstr>
      <vt:lpstr>21-2 Presión y Resistencia</vt:lpstr>
      <vt:lpstr>21-2 Presión y Resistencia</vt:lpstr>
      <vt:lpstr>Figure 21-7 Factors Affecting Friction and Vascular Resistance.</vt:lpstr>
      <vt:lpstr>Table 21-1 Key Terms and Relationships Pertaining to Blood Circulation (Part 1 of 3).</vt:lpstr>
      <vt:lpstr>Table 21-1 Key Terms and Relationships Pertaining to Blood Circulation (Part 2 of 3).</vt:lpstr>
      <vt:lpstr>Table 21-1 Key Terms and Relationships Pertaining to Blood Circulation (Part 3 of 2).</vt:lpstr>
      <vt:lpstr>21-2 Presión y Resistencia</vt:lpstr>
      <vt:lpstr>Figure 21-8a Relationships among Vessel Diameter, Cross-Sectional Area, Blood Pressure, and Blood Velocity within the Systemic Circuit.</vt:lpstr>
      <vt:lpstr>Figure 21-8b Relationships among Vessel Diameter, Cross-Sectional Area, Blood Pressure, and Blood Velocity within the Systemic Circuit.</vt:lpstr>
      <vt:lpstr>Figure 21-8c Relationships among Vessel Diameter, Cross-Sectional Area, Blood Pressure, and Blood Velocity within the Systemic Circuit.</vt:lpstr>
      <vt:lpstr>Figure 21-8d Relationships among Vessel Diameter, Cross-Sectional Area, Blood Pressure, and Blood Velocity within the Systemic Circuit.</vt:lpstr>
      <vt:lpstr>21-2 Presión y Resistencia</vt:lpstr>
      <vt:lpstr>Figure 21-9 Pressures within the Systemic Circuit.</vt:lpstr>
      <vt:lpstr>21-2 Presión y Resistencia</vt:lpstr>
      <vt:lpstr>21-2 Presión y Resistencia</vt:lpstr>
      <vt:lpstr>21-2 Presión y Resistencia</vt:lpstr>
      <vt:lpstr>21-2 Presión y Resistencia</vt:lpstr>
      <vt:lpstr>Figure 21-10 Capillary Filtration.</vt:lpstr>
      <vt:lpstr>21-2 Presión y Resistencia</vt:lpstr>
      <vt:lpstr>21-2 Presión y Resistencia</vt:lpstr>
      <vt:lpstr>21-2 Presión y Resistencia</vt:lpstr>
      <vt:lpstr>21-2 Presión y Resistencia</vt:lpstr>
      <vt:lpstr>21-2 Presión y Resistencia</vt:lpstr>
      <vt:lpstr>21-2 Presión y Resistencia</vt:lpstr>
      <vt:lpstr>Figure 21-11 Forces Acting across Capillary Walls.</vt:lpstr>
      <vt:lpstr>21-2 Presión y Resistencia</vt:lpstr>
      <vt:lpstr>21-3 Regulación Cardiovascular </vt:lpstr>
      <vt:lpstr>21-3 Regulación Cardiovascular </vt:lpstr>
      <vt:lpstr>Figure 21-12 Short-Term and Long-Term Cardiovascular Responses (Part 2 of 2).</vt:lpstr>
      <vt:lpstr>21-3 Regulación Cardiovascular </vt:lpstr>
      <vt:lpstr>21-3 Regulación Cardiovascular </vt:lpstr>
      <vt:lpstr>Figure 21-12 Short-Term and Long-Term Cardiovascular Responses (Part 1 of 2).</vt:lpstr>
      <vt:lpstr>21-3 Regulación Cardiovascular </vt:lpstr>
      <vt:lpstr>Figure 21-13 Baroreceptor Reflexes of the Carotid and Aortic Sinuses (Part 1 of 2).</vt:lpstr>
      <vt:lpstr>Figure 21-13 Baroreceptor Reflexes of the Carotid and Aortic Sinuses (Part 2 of 2).</vt:lpstr>
      <vt:lpstr>PowerPoint Presentation</vt:lpstr>
      <vt:lpstr>Figure 21-14 The Chemoreceptor Reflexes.</vt:lpstr>
      <vt:lpstr>21-3 Regulación Cardiovascular </vt:lpstr>
      <vt:lpstr>21-3 Regulación Cardiovascular </vt:lpstr>
      <vt:lpstr>Figure 21-15a The Hormonal Regulation of Blood Pressure and Blood Volume.</vt:lpstr>
      <vt:lpstr>21-3 Regulación Cardiovascular </vt:lpstr>
      <vt:lpstr>Figure 21-15b The Hormonal Regulation of Blood Pressure and Blood Volume.</vt:lpstr>
      <vt:lpstr>21-4 Adaptación Cardiovascular</vt:lpstr>
      <vt:lpstr>Table 21-2 Changes in Blood Distribution during Exercise.</vt:lpstr>
      <vt:lpstr>21-4 Adaptación Cardiovascular – corto plazo</vt:lpstr>
      <vt:lpstr>21-4 Adaptación Cardiovascular</vt:lpstr>
      <vt:lpstr>Figure 21-16 Cardiovascular Responses to Blood Loss.</vt:lpstr>
      <vt:lpstr>21-7 Sistema Portal Hepático</vt:lpstr>
      <vt:lpstr>21-7 Sistema Portal Hepático</vt:lpstr>
      <vt:lpstr>Figure 21-31 The Hepatic Portal System (Part 1 of 2).</vt:lpstr>
      <vt:lpstr>Figure 21-31 The Hepatic Portal System (Part 2 of 2).</vt:lpstr>
      <vt:lpstr>21-8 Circulación Materno Fetal </vt:lpstr>
      <vt:lpstr>21-8 Circulación Materno Fetal </vt:lpstr>
      <vt:lpstr>21-8 Circulación Materno Fetal </vt:lpstr>
      <vt:lpstr>Figure 21-32a Fetal Circulation.</vt:lpstr>
      <vt:lpstr>21-8 Circulación Materno Fetal </vt:lpstr>
      <vt:lpstr>Figure 21-32b Fetal Circulation.</vt:lpstr>
      <vt:lpstr>21-9 Efectos de Envejecimiento</vt:lpstr>
      <vt:lpstr>Figure 21-34 diagrams the functional relationships between the cardiovascular system and the other body systems we have studied so far.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Hastings</dc:creator>
  <cp:lastModifiedBy>Microsoft Office User</cp:lastModifiedBy>
  <cp:revision>194</cp:revision>
  <dcterms:created xsi:type="dcterms:W3CDTF">2013-10-29T17:07:36Z</dcterms:created>
  <dcterms:modified xsi:type="dcterms:W3CDTF">2018-03-19T13:05:12Z</dcterms:modified>
</cp:coreProperties>
</file>